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83" r:id="rId2"/>
    <p:sldId id="2530" r:id="rId3"/>
    <p:sldId id="2531" r:id="rId4"/>
    <p:sldId id="2527" r:id="rId5"/>
    <p:sldId id="12266" r:id="rId6"/>
    <p:sldId id="2534" r:id="rId7"/>
    <p:sldId id="553" r:id="rId8"/>
    <p:sldId id="662" r:id="rId9"/>
    <p:sldId id="2624" r:id="rId10"/>
    <p:sldId id="2638" r:id="rId11"/>
    <p:sldId id="2625" r:id="rId12"/>
    <p:sldId id="2626" r:id="rId13"/>
    <p:sldId id="2627" r:id="rId14"/>
    <p:sldId id="2628" r:id="rId15"/>
    <p:sldId id="2629" r:id="rId16"/>
    <p:sldId id="2630" r:id="rId17"/>
    <p:sldId id="2631" r:id="rId18"/>
    <p:sldId id="2632" r:id="rId19"/>
    <p:sldId id="2633" r:id="rId20"/>
    <p:sldId id="2634" r:id="rId21"/>
    <p:sldId id="2635" r:id="rId22"/>
    <p:sldId id="2636" r:id="rId23"/>
    <p:sldId id="2637" r:id="rId24"/>
    <p:sldId id="2538" r:id="rId25"/>
    <p:sldId id="2639" r:id="rId26"/>
    <p:sldId id="381" r:id="rId27"/>
    <p:sldId id="2658" r:id="rId28"/>
    <p:sldId id="2659" r:id="rId29"/>
    <p:sldId id="2660" r:id="rId30"/>
    <p:sldId id="2661" r:id="rId31"/>
    <p:sldId id="2662" r:id="rId32"/>
    <p:sldId id="2663" r:id="rId33"/>
    <p:sldId id="2664" r:id="rId34"/>
    <p:sldId id="2665" r:id="rId35"/>
    <p:sldId id="2666" r:id="rId36"/>
    <p:sldId id="12315" r:id="rId37"/>
    <p:sldId id="2674" r:id="rId38"/>
    <p:sldId id="2673" r:id="rId39"/>
    <p:sldId id="261" r:id="rId40"/>
    <p:sldId id="2640" r:id="rId41"/>
    <p:sldId id="2657" r:id="rId42"/>
    <p:sldId id="2642" r:id="rId43"/>
    <p:sldId id="2643" r:id="rId44"/>
    <p:sldId id="2644" r:id="rId45"/>
    <p:sldId id="2645" r:id="rId46"/>
    <p:sldId id="2619" r:id="rId47"/>
    <p:sldId id="2647" r:id="rId48"/>
    <p:sldId id="2648" r:id="rId49"/>
    <p:sldId id="2649" r:id="rId50"/>
    <p:sldId id="2650" r:id="rId51"/>
    <p:sldId id="2651" r:id="rId52"/>
    <p:sldId id="376" r:id="rId53"/>
    <p:sldId id="12318" r:id="rId54"/>
    <p:sldId id="12319" r:id="rId55"/>
    <p:sldId id="12320" r:id="rId56"/>
    <p:sldId id="2653" r:id="rId57"/>
    <p:sldId id="2654" r:id="rId58"/>
    <p:sldId id="2655" r:id="rId59"/>
    <p:sldId id="2656" r:id="rId60"/>
    <p:sldId id="299" r:id="rId6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Guns" initials="DG" lastIdx="17" clrIdx="0">
    <p:extLst>
      <p:ext uri="{19B8F6BF-5375-455C-9EA6-DF929625EA0E}">
        <p15:presenceInfo xmlns:p15="http://schemas.microsoft.com/office/powerpoint/2012/main" userId="3f98c98a79fdfd0f" providerId="Windows Live"/>
      </p:ext>
    </p:extLst>
  </p:cmAuthor>
  <p:cmAuthor id="2" name="Kim Grootscholten" initials="KG" lastIdx="3" clrIdx="1">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5FF"/>
    <a:srgbClr val="FFFF99"/>
    <a:srgbClr val="FFFFCC"/>
    <a:srgbClr val="EAD2CF"/>
    <a:srgbClr val="F5EBE9"/>
    <a:srgbClr val="5D8298"/>
    <a:srgbClr val="FF3F0D"/>
    <a:srgbClr val="C7573C"/>
    <a:srgbClr val="03C750"/>
    <a:srgbClr val="FF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588" autoAdjust="0"/>
    <p:restoredTop sz="95164" autoAdjust="0"/>
  </p:normalViewPr>
  <p:slideViewPr>
    <p:cSldViewPr snapToObjects="1">
      <p:cViewPr varScale="1">
        <p:scale>
          <a:sx n="100" d="100"/>
          <a:sy n="100" d="100"/>
        </p:scale>
        <p:origin x="920" y="1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31" d="100"/>
        <a:sy n="131" d="100"/>
      </p:scale>
      <p:origin x="0" y="-25074"/>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werkblad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werkblad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werkblad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werkblad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werkblad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28575" cap="rnd">
              <a:solidFill>
                <a:schemeClr val="accent1"/>
              </a:solidFill>
              <a:round/>
            </a:ln>
            <a:effectLst/>
          </c:spPr>
          <c:marker>
            <c:symbol val="none"/>
          </c:marker>
          <c:cat>
            <c:numRef>
              <c:f>Sheet1!$A$1:$A$21</c:f>
              <c:numCache>
                <c:formatCode>[$-409]d\-mmm;@</c:formatCode>
                <c:ptCount val="21"/>
                <c:pt idx="0">
                  <c:v>43789</c:v>
                </c:pt>
                <c:pt idx="1">
                  <c:v>43795</c:v>
                </c:pt>
                <c:pt idx="2">
                  <c:v>43801</c:v>
                </c:pt>
                <c:pt idx="3">
                  <c:v>43810</c:v>
                </c:pt>
                <c:pt idx="4">
                  <c:v>43814</c:v>
                </c:pt>
                <c:pt idx="5">
                  <c:v>43815</c:v>
                </c:pt>
                <c:pt idx="6">
                  <c:v>43816</c:v>
                </c:pt>
                <c:pt idx="7">
                  <c:v>43819</c:v>
                </c:pt>
                <c:pt idx="8">
                  <c:v>43830</c:v>
                </c:pt>
                <c:pt idx="9">
                  <c:v>43836</c:v>
                </c:pt>
                <c:pt idx="10">
                  <c:v>43840</c:v>
                </c:pt>
                <c:pt idx="11">
                  <c:v>43843</c:v>
                </c:pt>
                <c:pt idx="12">
                  <c:v>43851</c:v>
                </c:pt>
                <c:pt idx="13">
                  <c:v>43853</c:v>
                </c:pt>
                <c:pt idx="14">
                  <c:v>43858</c:v>
                </c:pt>
                <c:pt idx="15">
                  <c:v>43865</c:v>
                </c:pt>
                <c:pt idx="16">
                  <c:v>43873</c:v>
                </c:pt>
                <c:pt idx="17">
                  <c:v>43879</c:v>
                </c:pt>
                <c:pt idx="18">
                  <c:v>43887</c:v>
                </c:pt>
                <c:pt idx="19">
                  <c:v>43894</c:v>
                </c:pt>
                <c:pt idx="20">
                  <c:v>43901</c:v>
                </c:pt>
              </c:numCache>
            </c:numRef>
          </c:cat>
          <c:val>
            <c:numRef>
              <c:f>Sheet1!$B$1:$B$21</c:f>
              <c:numCache>
                <c:formatCode>General</c:formatCode>
                <c:ptCount val="21"/>
                <c:pt idx="0">
                  <c:v>28</c:v>
                </c:pt>
                <c:pt idx="1">
                  <c:v>171</c:v>
                </c:pt>
                <c:pt idx="2">
                  <c:v>477</c:v>
                </c:pt>
                <c:pt idx="3">
                  <c:v>174</c:v>
                </c:pt>
                <c:pt idx="4">
                  <c:v>7</c:v>
                </c:pt>
                <c:pt idx="5">
                  <c:v>14</c:v>
                </c:pt>
                <c:pt idx="6">
                  <c:v>38</c:v>
                </c:pt>
                <c:pt idx="7">
                  <c:v>160</c:v>
                </c:pt>
                <c:pt idx="8">
                  <c:v>280</c:v>
                </c:pt>
                <c:pt idx="9">
                  <c:v>644</c:v>
                </c:pt>
                <c:pt idx="10">
                  <c:v>797</c:v>
                </c:pt>
                <c:pt idx="11">
                  <c:v>730</c:v>
                </c:pt>
                <c:pt idx="12">
                  <c:v>250</c:v>
                </c:pt>
                <c:pt idx="13">
                  <c:v>177</c:v>
                </c:pt>
                <c:pt idx="14">
                  <c:v>25</c:v>
                </c:pt>
                <c:pt idx="15">
                  <c:v>276</c:v>
                </c:pt>
                <c:pt idx="16">
                  <c:v>698</c:v>
                </c:pt>
                <c:pt idx="17">
                  <c:v>363</c:v>
                </c:pt>
                <c:pt idx="18">
                  <c:v>211</c:v>
                </c:pt>
                <c:pt idx="19">
                  <c:v>133</c:v>
                </c:pt>
                <c:pt idx="20">
                  <c:v>211</c:v>
                </c:pt>
              </c:numCache>
            </c:numRef>
          </c:val>
          <c:smooth val="0"/>
          <c:extLst>
            <c:ext xmlns:c16="http://schemas.microsoft.com/office/drawing/2014/chart" uri="{C3380CC4-5D6E-409C-BE32-E72D297353CC}">
              <c16:uniqueId val="{00000000-F072-D745-B2CB-770ECB882FD3}"/>
            </c:ext>
          </c:extLst>
        </c:ser>
        <c:dLbls>
          <c:showLegendKey val="0"/>
          <c:showVal val="0"/>
          <c:showCatName val="0"/>
          <c:showSerName val="0"/>
          <c:showPercent val="0"/>
          <c:showBubbleSize val="0"/>
        </c:dLbls>
        <c:smooth val="0"/>
        <c:axId val="-1874747952"/>
        <c:axId val="-1874753936"/>
      </c:lineChart>
      <c:dateAx>
        <c:axId val="-1874747952"/>
        <c:scaling>
          <c:orientation val="minMax"/>
        </c:scaling>
        <c:delete val="0"/>
        <c:axPos val="b"/>
        <c:numFmt formatCode="[$-409]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874753936"/>
        <c:crosses val="autoZero"/>
        <c:auto val="1"/>
        <c:lblOffset val="100"/>
        <c:baseTimeUnit val="days"/>
      </c:dateAx>
      <c:valAx>
        <c:axId val="-1874753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874747952"/>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nl-N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Series 1</c:v>
                </c:pt>
              </c:strCache>
            </c:strRef>
          </c:tx>
          <c:spPr>
            <a:solidFill>
              <a:srgbClr val="C6573B"/>
            </a:solidFill>
          </c:spPr>
          <c:invertIfNegative val="0"/>
          <c:cat>
            <c:strRef>
              <c:f>Sheet1!$A$2:$A$11</c:f>
              <c:strCache>
                <c:ptCount val="10"/>
                <c:pt idx="0">
                  <c:v>azathioprine</c:v>
                </c:pt>
                <c:pt idx="1">
                  <c:v>cyclosporin A</c:v>
                </c:pt>
                <c:pt idx="2">
                  <c:v>cyclophosphamide</c:v>
                </c:pt>
                <c:pt idx="3">
                  <c:v>danatrol</c:v>
                </c:pt>
                <c:pt idx="4">
                  <c:v>MMF</c:v>
                </c:pt>
                <c:pt idx="5">
                  <c:v>rituximab</c:v>
                </c:pt>
                <c:pt idx="6">
                  <c:v>splenectomy</c:v>
                </c:pt>
                <c:pt idx="7">
                  <c:v>eltrombopag</c:v>
                </c:pt>
                <c:pt idx="8">
                  <c:v>romiplostim</c:v>
                </c:pt>
                <c:pt idx="9">
                  <c:v>vincristine/vinblastine</c:v>
                </c:pt>
              </c:strCache>
            </c:strRef>
          </c:cat>
          <c:val>
            <c:numRef>
              <c:f>Sheet1!$B$2:$B$11</c:f>
              <c:numCache>
                <c:formatCode>General</c:formatCode>
                <c:ptCount val="10"/>
                <c:pt idx="0">
                  <c:v>300</c:v>
                </c:pt>
                <c:pt idx="1">
                  <c:v>20</c:v>
                </c:pt>
                <c:pt idx="2">
                  <c:v>50</c:v>
                </c:pt>
                <c:pt idx="3">
                  <c:v>300</c:v>
                </c:pt>
                <c:pt idx="4">
                  <c:v>10</c:v>
                </c:pt>
                <c:pt idx="5">
                  <c:v>8</c:v>
                </c:pt>
                <c:pt idx="6">
                  <c:v>7</c:v>
                </c:pt>
                <c:pt idx="7">
                  <c:v>3</c:v>
                </c:pt>
                <c:pt idx="8">
                  <c:v>3</c:v>
                </c:pt>
                <c:pt idx="9">
                  <c:v>9</c:v>
                </c:pt>
              </c:numCache>
            </c:numRef>
          </c:val>
          <c:extLst>
            <c:ext xmlns:c16="http://schemas.microsoft.com/office/drawing/2014/chart" uri="{C3380CC4-5D6E-409C-BE32-E72D297353CC}">
              <c16:uniqueId val="{00000000-B726-5A49-B317-C7D1861D021F}"/>
            </c:ext>
          </c:extLst>
        </c:ser>
        <c:ser>
          <c:idx val="1"/>
          <c:order val="1"/>
          <c:tx>
            <c:strRef>
              <c:f>Sheet1!$C$1</c:f>
              <c:strCache>
                <c:ptCount val="1"/>
                <c:pt idx="0">
                  <c:v>Series 2</c:v>
                </c:pt>
              </c:strCache>
            </c:strRef>
          </c:tx>
          <c:spPr>
            <a:noFill/>
            <a:ln>
              <a:noFill/>
            </a:ln>
          </c:spPr>
          <c:invertIfNegative val="0"/>
          <c:cat>
            <c:strRef>
              <c:f>Sheet1!$A$2:$A$11</c:f>
              <c:strCache>
                <c:ptCount val="10"/>
                <c:pt idx="0">
                  <c:v>azathioprine</c:v>
                </c:pt>
                <c:pt idx="1">
                  <c:v>cyclosporin A</c:v>
                </c:pt>
                <c:pt idx="2">
                  <c:v>cyclophosphamide</c:v>
                </c:pt>
                <c:pt idx="3">
                  <c:v>danatrol</c:v>
                </c:pt>
                <c:pt idx="4">
                  <c:v>MMF</c:v>
                </c:pt>
                <c:pt idx="5">
                  <c:v>rituximab</c:v>
                </c:pt>
                <c:pt idx="6">
                  <c:v>splenectomy</c:v>
                </c:pt>
                <c:pt idx="7">
                  <c:v>eltrombopag</c:v>
                </c:pt>
                <c:pt idx="8">
                  <c:v>romiplostim</c:v>
                </c:pt>
                <c:pt idx="9">
                  <c:v>vincristine/vinblastine</c:v>
                </c:pt>
              </c:strCache>
            </c:strRef>
          </c:cat>
          <c:val>
            <c:numRef>
              <c:f>Sheet1!$C$2:$C$11</c:f>
              <c:numCache>
                <c:formatCode>General</c:formatCode>
                <c:ptCount val="10"/>
                <c:pt idx="0">
                  <c:v>100</c:v>
                </c:pt>
                <c:pt idx="1">
                  <c:v>100</c:v>
                </c:pt>
                <c:pt idx="2">
                  <c:v>100</c:v>
                </c:pt>
                <c:pt idx="3">
                  <c:v>100</c:v>
                </c:pt>
                <c:pt idx="4">
                  <c:v>100</c:v>
                </c:pt>
                <c:pt idx="5">
                  <c:v>100</c:v>
                </c:pt>
                <c:pt idx="6">
                  <c:v>100</c:v>
                </c:pt>
                <c:pt idx="7">
                  <c:v>100</c:v>
                </c:pt>
                <c:pt idx="8">
                  <c:v>100</c:v>
                </c:pt>
                <c:pt idx="9">
                  <c:v>100</c:v>
                </c:pt>
              </c:numCache>
            </c:numRef>
          </c:val>
          <c:extLst>
            <c:ext xmlns:c16="http://schemas.microsoft.com/office/drawing/2014/chart" uri="{C3380CC4-5D6E-409C-BE32-E72D297353CC}">
              <c16:uniqueId val="{00000001-B726-5A49-B317-C7D1861D021F}"/>
            </c:ext>
          </c:extLst>
        </c:ser>
        <c:dLbls>
          <c:showLegendKey val="0"/>
          <c:showVal val="0"/>
          <c:showCatName val="0"/>
          <c:showSerName val="0"/>
          <c:showPercent val="0"/>
          <c:showBubbleSize val="0"/>
        </c:dLbls>
        <c:gapWidth val="150"/>
        <c:overlap val="100"/>
        <c:axId val="377886352"/>
        <c:axId val="377881456"/>
      </c:barChart>
      <c:catAx>
        <c:axId val="377886352"/>
        <c:scaling>
          <c:orientation val="minMax"/>
        </c:scaling>
        <c:delete val="0"/>
        <c:axPos val="l"/>
        <c:numFmt formatCode="General" sourceLinked="0"/>
        <c:majorTickMark val="out"/>
        <c:minorTickMark val="none"/>
        <c:tickLblPos val="nextTo"/>
        <c:crossAx val="377881456"/>
        <c:crosses val="autoZero"/>
        <c:auto val="1"/>
        <c:lblAlgn val="ctr"/>
        <c:lblOffset val="100"/>
        <c:noMultiLvlLbl val="0"/>
      </c:catAx>
      <c:valAx>
        <c:axId val="377881456"/>
        <c:scaling>
          <c:orientation val="minMax"/>
          <c:max val="1"/>
        </c:scaling>
        <c:delete val="1"/>
        <c:axPos val="b"/>
        <c:numFmt formatCode="0%" sourceLinked="1"/>
        <c:majorTickMark val="out"/>
        <c:minorTickMark val="none"/>
        <c:tickLblPos val="nextTo"/>
        <c:crossAx val="377886352"/>
        <c:crosses val="autoZero"/>
        <c:crossBetween val="between"/>
      </c:valAx>
    </c:plotArea>
    <c:plotVisOnly val="1"/>
    <c:dispBlanksAs val="gap"/>
    <c:showDLblsOverMax val="0"/>
  </c:chart>
  <c:txPr>
    <a:bodyPr/>
    <a:lstStyle/>
    <a:p>
      <a:pPr>
        <a:defRPr sz="1800"/>
      </a:pPr>
      <a:endParaRPr lang="nl-N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dLbl>
              <c:idx val="0"/>
              <c:tx>
                <c:rich>
                  <a:bodyPr/>
                  <a:lstStyle/>
                  <a:p>
                    <a:fld id="{D50B5664-55A7-BE4C-800D-97C3E2D9084F}" type="VALUE">
                      <a:rPr lang="en-US" smtClean="0"/>
                      <a:pPr/>
                      <a:t>[WAARDE]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0F-354C-A6E6-8F5AC826E14F}"/>
                </c:ext>
              </c:extLst>
            </c:dLbl>
            <c:dLbl>
              <c:idx val="1"/>
              <c:tx>
                <c:rich>
                  <a:bodyPr/>
                  <a:lstStyle/>
                  <a:p>
                    <a:fld id="{58A6046E-7F8B-AB4F-AC8D-12A773608624}" type="VALUE">
                      <a:rPr lang="en-US" smtClean="0"/>
                      <a:pPr/>
                      <a:t>[WAARDE]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60F-354C-A6E6-8F5AC826E14F}"/>
                </c:ext>
              </c:extLst>
            </c:dLbl>
            <c:dLbl>
              <c:idx val="2"/>
              <c:tx>
                <c:rich>
                  <a:bodyPr/>
                  <a:lstStyle/>
                  <a:p>
                    <a:fld id="{0DEFCD8C-C064-8B4C-895A-00CF92878D3B}" type="VALUE">
                      <a:rPr lang="en-US" smtClean="0"/>
                      <a:pPr/>
                      <a:t>[WAARDE]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60F-354C-A6E6-8F5AC826E14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74</c:v>
                </c:pt>
                <c:pt idx="1">
                  <c:v>61</c:v>
                </c:pt>
                <c:pt idx="2">
                  <c:v>53</c:v>
                </c:pt>
              </c:numCache>
            </c:numRef>
          </c:val>
          <c:extLst>
            <c:ext xmlns:c16="http://schemas.microsoft.com/office/drawing/2014/chart" uri="{C3380CC4-5D6E-409C-BE32-E72D297353CC}">
              <c16:uniqueId val="{00000000-660F-354C-A6E6-8F5AC826E14F}"/>
            </c:ext>
          </c:extLst>
        </c:ser>
        <c:ser>
          <c:idx val="1"/>
          <c:order val="1"/>
          <c:tx>
            <c:strRef>
              <c:f>Sheet1!$C$1</c:f>
              <c:strCache>
                <c:ptCount val="1"/>
                <c:pt idx="0">
                  <c:v>Series 2</c:v>
                </c:pt>
              </c:strCache>
            </c:strRef>
          </c:tx>
          <c:spPr>
            <a:solidFill>
              <a:schemeClr val="accent1"/>
            </a:solidFill>
            <a:ln>
              <a:noFill/>
            </a:ln>
            <a:effectLst/>
          </c:spPr>
          <c:invertIfNegative val="0"/>
          <c:dLbls>
            <c:dLbl>
              <c:idx val="0"/>
              <c:tx>
                <c:rich>
                  <a:bodyPr/>
                  <a:lstStyle/>
                  <a:p>
                    <a:fld id="{C3B33C10-B0AD-6D42-9BF7-AECF8486C4A9}" type="VALUE">
                      <a:rPr lang="en-US" smtClean="0"/>
                      <a:pPr/>
                      <a:t>[WAARDE]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60F-354C-A6E6-8F5AC826E14F}"/>
                </c:ext>
              </c:extLst>
            </c:dLbl>
            <c:dLbl>
              <c:idx val="1"/>
              <c:tx>
                <c:rich>
                  <a:bodyPr/>
                  <a:lstStyle/>
                  <a:p>
                    <a:fld id="{1C1071F8-CB30-C94A-A94B-3B47124BE0D7}" type="VALUE">
                      <a:rPr lang="en-US" smtClean="0"/>
                      <a:pPr/>
                      <a:t>[WAARDE]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60F-354C-A6E6-8F5AC826E14F}"/>
                </c:ext>
              </c:extLst>
            </c:dLbl>
            <c:dLbl>
              <c:idx val="2"/>
              <c:tx>
                <c:rich>
                  <a:bodyPr/>
                  <a:lstStyle/>
                  <a:p>
                    <a:fld id="{1073BB4F-41D0-7349-BAFD-D9540D4B3258}" type="VALUE">
                      <a:rPr lang="en-US" smtClean="0"/>
                      <a:pPr/>
                      <a:t>[WAARDE]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60F-354C-A6E6-8F5AC826E14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71</c:v>
                </c:pt>
                <c:pt idx="1">
                  <c:v>56</c:v>
                </c:pt>
                <c:pt idx="2">
                  <c:v>49</c:v>
                </c:pt>
              </c:numCache>
            </c:numRef>
          </c:val>
          <c:extLst>
            <c:ext xmlns:c16="http://schemas.microsoft.com/office/drawing/2014/chart" uri="{C3380CC4-5D6E-409C-BE32-E72D297353CC}">
              <c16:uniqueId val="{00000001-660F-354C-A6E6-8F5AC826E14F}"/>
            </c:ext>
          </c:extLst>
        </c:ser>
        <c:dLbls>
          <c:dLblPos val="outEnd"/>
          <c:showLegendKey val="0"/>
          <c:showVal val="1"/>
          <c:showCatName val="0"/>
          <c:showSerName val="0"/>
          <c:showPercent val="0"/>
          <c:showBubbleSize val="0"/>
        </c:dLbls>
        <c:gapWidth val="100"/>
        <c:overlap val="-12"/>
        <c:axId val="747150528"/>
        <c:axId val="585285008"/>
      </c:barChart>
      <c:catAx>
        <c:axId val="7471505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585285008"/>
        <c:crosses val="autoZero"/>
        <c:auto val="1"/>
        <c:lblAlgn val="ctr"/>
        <c:lblOffset val="100"/>
        <c:noMultiLvlLbl val="0"/>
      </c:catAx>
      <c:valAx>
        <c:axId val="585285008"/>
        <c:scaling>
          <c:orientation val="minMax"/>
          <c:max val="80"/>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GB" sz="1400" b="1" dirty="0"/>
                  <a:t>Patients with platelet response (%)</a:t>
                </a:r>
              </a:p>
            </c:rich>
          </c:tx>
          <c:layout>
            <c:manualLayout>
              <c:xMode val="edge"/>
              <c:yMode val="edge"/>
              <c:x val="4.6340995287814067E-3"/>
              <c:y val="0.1391219945898806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747150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Romiplostim (considering a dose of x ug/kg every week before tapering)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C2-944F-B23A-5956FF4E9A4C}"/>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2-F4C2-944F-B23A-5956FF4E9A4C}"/>
              </c:ext>
            </c:extLst>
          </c:dPt>
          <c:dPt>
            <c:idx val="2"/>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3-F4C2-944F-B23A-5956FF4E9A4C}"/>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4-F4C2-944F-B23A-5956FF4E9A4C}"/>
              </c:ext>
            </c:extLst>
          </c:dPt>
          <c:dPt>
            <c:idx val="4"/>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5-F4C2-944F-B23A-5956FF4E9A4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A85-4F7F-A2D6-2355E369330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4"/>
                <c:pt idx="0">
                  <c:v>Go to x-1 ug/kg every week</c:v>
                </c:pt>
                <c:pt idx="1">
                  <c:v>Go to x-1 ug/kg every other week</c:v>
                </c:pt>
                <c:pt idx="2">
                  <c:v>Go to x-2 ug/kg every week</c:v>
                </c:pt>
                <c:pt idx="3">
                  <c:v>4th Qtr</c:v>
                </c:pt>
              </c:strCache>
            </c:strRef>
          </c:cat>
          <c:val>
            <c:numRef>
              <c:f>Sheet1!$B$2:$B$7</c:f>
              <c:numCache>
                <c:formatCode>General</c:formatCode>
                <c:ptCount val="6"/>
                <c:pt idx="0">
                  <c:v>6</c:v>
                </c:pt>
                <c:pt idx="1">
                  <c:v>1</c:v>
                </c:pt>
                <c:pt idx="2">
                  <c:v>1</c:v>
                </c:pt>
                <c:pt idx="3">
                  <c:v>1</c:v>
                </c:pt>
                <c:pt idx="4">
                  <c:v>1</c:v>
                </c:pt>
                <c:pt idx="5">
                  <c:v>1</c:v>
                </c:pt>
              </c:numCache>
            </c:numRef>
          </c:val>
          <c:extLst>
            <c:ext xmlns:c16="http://schemas.microsoft.com/office/drawing/2014/chart" uri="{C3380CC4-5D6E-409C-BE32-E72D297353CC}">
              <c16:uniqueId val="{00000000-F4C2-944F-B23A-5956FF4E9A4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420A-344E-8730-D3F1DEE0505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420A-344E-8730-D3F1DEE05055}"/>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20A-344E-8730-D3F1DEE05055}"/>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420A-344E-8730-D3F1DEE05055}"/>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420A-344E-8730-D3F1DEE0505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Sheet1!$A$59:$A$63</c:f>
              <c:strCache>
                <c:ptCount val="5"/>
                <c:pt idx="0">
                  <c:v>37.5mg daily</c:v>
                </c:pt>
                <c:pt idx="1">
                  <c:v>25mg daily</c:v>
                </c:pt>
                <c:pt idx="2">
                  <c:v>25mg alternating with 50mg</c:v>
                </c:pt>
                <c:pt idx="3">
                  <c:v>50mg 6 days per week</c:v>
                </c:pt>
                <c:pt idx="4">
                  <c:v>50mg 5 days per week</c:v>
                </c:pt>
              </c:strCache>
            </c:strRef>
          </c:cat>
          <c:val>
            <c:numRef>
              <c:f>Sheet1!$B$59:$B$63</c:f>
              <c:numCache>
                <c:formatCode>General</c:formatCode>
                <c:ptCount val="5"/>
                <c:pt idx="0">
                  <c:v>3</c:v>
                </c:pt>
                <c:pt idx="1">
                  <c:v>5</c:v>
                </c:pt>
                <c:pt idx="2">
                  <c:v>3</c:v>
                </c:pt>
                <c:pt idx="3">
                  <c:v>2</c:v>
                </c:pt>
                <c:pt idx="4">
                  <c:v>1</c:v>
                </c:pt>
              </c:numCache>
            </c:numRef>
          </c:val>
          <c:extLst>
            <c:ext xmlns:c16="http://schemas.microsoft.com/office/drawing/2014/chart" uri="{C3380CC4-5D6E-409C-BE32-E72D297353CC}">
              <c16:uniqueId val="{0000000A-420A-344E-8730-D3F1DEE050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Romiplostim (considering a dose of x ug/kg every week before tapering)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F8-484B-B3B8-AD93A151728C}"/>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8FF8-484B-B3B8-AD93A151728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FF8-484B-B3B8-AD93A151728C}"/>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8FF8-484B-B3B8-AD93A151728C}"/>
              </c:ext>
            </c:extLst>
          </c:dPt>
          <c:dPt>
            <c:idx val="4"/>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9-8FF8-484B-B3B8-AD93A151728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FF8-484B-B3B8-AD93A151728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Go to x-1 ug/kg every week</c:v>
                </c:pt>
                <c:pt idx="1">
                  <c:v>Go to x-1 ug/kg every other week</c:v>
                </c:pt>
                <c:pt idx="2">
                  <c:v>Go to x-2 ug/kg every week</c:v>
                </c:pt>
                <c:pt idx="3">
                  <c:v>4th Qtr</c:v>
                </c:pt>
              </c:strCache>
            </c:strRef>
          </c:cat>
          <c:val>
            <c:numRef>
              <c:f>Sheet1!$B$2:$B$6</c:f>
              <c:numCache>
                <c:formatCode>General</c:formatCode>
                <c:ptCount val="5"/>
                <c:pt idx="0">
                  <c:v>2</c:v>
                </c:pt>
                <c:pt idx="1">
                  <c:v>3</c:v>
                </c:pt>
                <c:pt idx="2">
                  <c:v>6</c:v>
                </c:pt>
                <c:pt idx="3">
                  <c:v>1</c:v>
                </c:pt>
                <c:pt idx="4">
                  <c:v>1</c:v>
                </c:pt>
              </c:numCache>
            </c:numRef>
          </c:val>
          <c:extLst>
            <c:ext xmlns:c16="http://schemas.microsoft.com/office/drawing/2014/chart" uri="{C3380CC4-5D6E-409C-BE32-E72D297353CC}">
              <c16:uniqueId val="{0000000C-8FF8-484B-B3B8-AD93A15172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Romiplostim (considering a dose of x ug/kg every week before tapering)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F8-484B-B3B8-AD93A151728C}"/>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8FF8-484B-B3B8-AD93A151728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FF8-484B-B3B8-AD93A151728C}"/>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8FF8-484B-B3B8-AD93A151728C}"/>
              </c:ext>
            </c:extLst>
          </c:dPt>
          <c:dPt>
            <c:idx val="4"/>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9-8FF8-484B-B3B8-AD93A151728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FF8-484B-B3B8-AD93A151728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Go to x-1 ug/kg every week</c:v>
                </c:pt>
                <c:pt idx="1">
                  <c:v>Go to x-1 ug/kg every other week</c:v>
                </c:pt>
                <c:pt idx="2">
                  <c:v>Go to x-2 ug/kg every week</c:v>
                </c:pt>
                <c:pt idx="3">
                  <c:v>4th Qtr</c:v>
                </c:pt>
              </c:strCache>
            </c:strRef>
          </c:cat>
          <c:val>
            <c:numRef>
              <c:f>Sheet1!$B$2:$B$5</c:f>
              <c:numCache>
                <c:formatCode>General</c:formatCode>
                <c:ptCount val="4"/>
                <c:pt idx="0">
                  <c:v>1</c:v>
                </c:pt>
                <c:pt idx="1">
                  <c:v>2</c:v>
                </c:pt>
                <c:pt idx="2">
                  <c:v>5</c:v>
                </c:pt>
                <c:pt idx="3">
                  <c:v>4</c:v>
                </c:pt>
              </c:numCache>
            </c:numRef>
          </c:val>
          <c:extLst>
            <c:ext xmlns:c16="http://schemas.microsoft.com/office/drawing/2014/chart" uri="{C3380CC4-5D6E-409C-BE32-E72D297353CC}">
              <c16:uniqueId val="{0000000C-8FF8-484B-B3B8-AD93A15172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4E510-A806-443A-9345-5871D49FC1A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64BAD6F-E8F3-4000-A879-FD8A8A4D9073}">
      <dgm:prSet/>
      <dgm:spPr/>
      <dgm:t>
        <a:bodyPr/>
        <a:lstStyle/>
        <a:p>
          <a:pPr>
            <a:lnSpc>
              <a:spcPct val="100000"/>
            </a:lnSpc>
            <a:defRPr cap="all"/>
          </a:pPr>
          <a:r>
            <a:rPr lang="en-GB" dirty="0"/>
            <a:t>Your opportunity to </a:t>
          </a:r>
          <a:r>
            <a:rPr lang="en-GB" b="1" dirty="0">
              <a:solidFill>
                <a:schemeClr val="accent1"/>
              </a:solidFill>
            </a:rPr>
            <a:t>discuss and share learnings</a:t>
          </a:r>
          <a:r>
            <a:rPr lang="en-GB" dirty="0"/>
            <a:t> on a challenging topic within the area of </a:t>
          </a:r>
          <a:r>
            <a:rPr lang="en-US" dirty="0"/>
            <a:t>ITP</a:t>
          </a:r>
        </a:p>
      </dgm:t>
    </dgm:pt>
    <dgm:pt modelId="{D250A0B1-960E-4032-8EA2-A210B8738B03}" type="parTrans" cxnId="{32B449D1-593B-4A25-92CF-1D30DBE6111E}">
      <dgm:prSet/>
      <dgm:spPr/>
      <dgm:t>
        <a:bodyPr/>
        <a:lstStyle/>
        <a:p>
          <a:endParaRPr lang="en-US"/>
        </a:p>
      </dgm:t>
    </dgm:pt>
    <dgm:pt modelId="{1C7E49E4-DB8A-461E-B759-FB0DE9FD2866}" type="sibTrans" cxnId="{32B449D1-593B-4A25-92CF-1D30DBE6111E}">
      <dgm:prSet/>
      <dgm:spPr/>
      <dgm:t>
        <a:bodyPr/>
        <a:lstStyle/>
        <a:p>
          <a:endParaRPr lang="en-US"/>
        </a:p>
      </dgm:t>
    </dgm:pt>
    <dgm:pt modelId="{CE43D420-51E3-44F6-8239-0A17ABCD0A45}">
      <dgm:prSet/>
      <dgm:spPr/>
      <dgm:t>
        <a:bodyPr/>
        <a:lstStyle/>
        <a:p>
          <a:pPr>
            <a:lnSpc>
              <a:spcPct val="100000"/>
            </a:lnSpc>
            <a:defRPr cap="all"/>
          </a:pPr>
          <a:r>
            <a:rPr lang="en-US" dirty="0"/>
            <a:t>A chance to hear the </a:t>
          </a:r>
          <a:r>
            <a:rPr lang="en-US" b="1" dirty="0">
              <a:solidFill>
                <a:schemeClr val="accent1"/>
              </a:solidFill>
            </a:rPr>
            <a:t>views of Experts </a:t>
          </a:r>
          <a:r>
            <a:rPr lang="en-US" dirty="0"/>
            <a:t>and allow them to answer the questions that are important to you</a:t>
          </a:r>
        </a:p>
      </dgm:t>
    </dgm:pt>
    <dgm:pt modelId="{FF1E5A4D-82EB-4EEA-B669-A5C73BA7018A}" type="parTrans" cxnId="{D82CB2AF-0D82-4246-A863-13486609ABA5}">
      <dgm:prSet/>
      <dgm:spPr/>
      <dgm:t>
        <a:bodyPr/>
        <a:lstStyle/>
        <a:p>
          <a:endParaRPr lang="en-US"/>
        </a:p>
      </dgm:t>
    </dgm:pt>
    <dgm:pt modelId="{54EAAC2F-EC21-41A3-B598-14110D74CAAC}" type="sibTrans" cxnId="{D82CB2AF-0D82-4246-A863-13486609ABA5}">
      <dgm:prSet/>
      <dgm:spPr/>
      <dgm:t>
        <a:bodyPr/>
        <a:lstStyle/>
        <a:p>
          <a:endParaRPr lang="en-US"/>
        </a:p>
      </dgm:t>
    </dgm:pt>
    <dgm:pt modelId="{B3DF945F-E707-4CF0-98FB-C6FF34B1E3CB}">
      <dgm:prSet/>
      <dgm:spPr/>
      <dgm:t>
        <a:bodyPr/>
        <a:lstStyle/>
        <a:p>
          <a:pPr>
            <a:lnSpc>
              <a:spcPct val="100000"/>
            </a:lnSpc>
            <a:defRPr cap="all"/>
          </a:pPr>
          <a:r>
            <a:rPr lang="en-US" dirty="0"/>
            <a:t>Review and discuss </a:t>
          </a:r>
          <a:r>
            <a:rPr lang="en-US" b="1" dirty="0">
              <a:solidFill>
                <a:schemeClr val="accent1"/>
              </a:solidFill>
            </a:rPr>
            <a:t>Patient Case Studies</a:t>
          </a:r>
          <a:r>
            <a:rPr lang="en-US" dirty="0"/>
            <a:t>, using the questions that you have sent in advance of this event</a:t>
          </a:r>
        </a:p>
      </dgm:t>
    </dgm:pt>
    <dgm:pt modelId="{D9AE2D56-0069-4D65-8CC8-E60604552D0E}" type="parTrans" cxnId="{1CC827C8-CFA2-4F91-BB5B-9821689E47CE}">
      <dgm:prSet/>
      <dgm:spPr/>
      <dgm:t>
        <a:bodyPr/>
        <a:lstStyle/>
        <a:p>
          <a:endParaRPr lang="en-US"/>
        </a:p>
      </dgm:t>
    </dgm:pt>
    <dgm:pt modelId="{0F64B4A2-F6D9-431E-A428-C469FA5E1957}" type="sibTrans" cxnId="{1CC827C8-CFA2-4F91-BB5B-9821689E47CE}">
      <dgm:prSet/>
      <dgm:spPr/>
      <dgm:t>
        <a:bodyPr/>
        <a:lstStyle/>
        <a:p>
          <a:endParaRPr lang="en-US"/>
        </a:p>
      </dgm:t>
    </dgm:pt>
    <dgm:pt modelId="{BB46211B-9D94-4F7D-88A6-99430935517E}" type="pres">
      <dgm:prSet presAssocID="{BEF4E510-A806-443A-9345-5871D49FC1AC}" presName="root" presStyleCnt="0">
        <dgm:presLayoutVars>
          <dgm:dir/>
          <dgm:resizeHandles val="exact"/>
        </dgm:presLayoutVars>
      </dgm:prSet>
      <dgm:spPr/>
    </dgm:pt>
    <dgm:pt modelId="{A4731455-3CAB-4063-8928-37FE450F9BF1}" type="pres">
      <dgm:prSet presAssocID="{064BAD6F-E8F3-4000-A879-FD8A8A4D9073}" presName="compNode" presStyleCnt="0"/>
      <dgm:spPr/>
    </dgm:pt>
    <dgm:pt modelId="{D9705E41-F88A-4D6D-8ADB-B6A55AE0E8AD}" type="pres">
      <dgm:prSet presAssocID="{064BAD6F-E8F3-4000-A879-FD8A8A4D9073}" presName="iconBgRect" presStyleLbl="bgShp" presStyleIdx="0" presStyleCnt="3"/>
      <dgm:spPr/>
    </dgm:pt>
    <dgm:pt modelId="{49286788-927B-432C-95FF-D5B6FF5A341C}" type="pres">
      <dgm:prSet presAssocID="{064BAD6F-E8F3-4000-A879-FD8A8A4D9073}" presName="iconRect" presStyleLbl="node1" presStyleIdx="0"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Klaslokaal"/>
        </a:ext>
      </dgm:extLst>
    </dgm:pt>
    <dgm:pt modelId="{F42C9F43-8EC6-4892-BEE1-3EFA49CFBD5F}" type="pres">
      <dgm:prSet presAssocID="{064BAD6F-E8F3-4000-A879-FD8A8A4D9073}" presName="spaceRect" presStyleCnt="0"/>
      <dgm:spPr/>
    </dgm:pt>
    <dgm:pt modelId="{A2DEDD12-2437-4279-BC16-56D76C27D9BD}" type="pres">
      <dgm:prSet presAssocID="{064BAD6F-E8F3-4000-A879-FD8A8A4D9073}" presName="textRect" presStyleLbl="revTx" presStyleIdx="0" presStyleCnt="3">
        <dgm:presLayoutVars>
          <dgm:chMax val="1"/>
          <dgm:chPref val="1"/>
        </dgm:presLayoutVars>
      </dgm:prSet>
      <dgm:spPr/>
    </dgm:pt>
    <dgm:pt modelId="{1DFD43E2-097A-4B5C-B4B5-63D6DA8761BD}" type="pres">
      <dgm:prSet presAssocID="{1C7E49E4-DB8A-461E-B759-FB0DE9FD2866}" presName="sibTrans" presStyleCnt="0"/>
      <dgm:spPr/>
    </dgm:pt>
    <dgm:pt modelId="{82986142-4D37-4C5E-8A46-73A260F86B02}" type="pres">
      <dgm:prSet presAssocID="{CE43D420-51E3-44F6-8239-0A17ABCD0A45}" presName="compNode" presStyleCnt="0"/>
      <dgm:spPr/>
    </dgm:pt>
    <dgm:pt modelId="{B135D2B1-6058-49C3-A5A3-C426DF78A80C}" type="pres">
      <dgm:prSet presAssocID="{CE43D420-51E3-44F6-8239-0A17ABCD0A45}" presName="iconBgRect" presStyleLbl="bgShp" presStyleIdx="1" presStyleCnt="3"/>
      <dgm:spPr/>
    </dgm:pt>
    <dgm:pt modelId="{A1AA5F35-2F0F-4952-ABA5-D90546195FFF}" type="pres">
      <dgm:prSet presAssocID="{CE43D420-51E3-44F6-8239-0A17ABCD0A45}"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ght Bulb and Gear"/>
        </a:ext>
      </dgm:extLst>
    </dgm:pt>
    <dgm:pt modelId="{49383EE5-F566-445F-9F21-F95A71610B92}" type="pres">
      <dgm:prSet presAssocID="{CE43D420-51E3-44F6-8239-0A17ABCD0A45}" presName="spaceRect" presStyleCnt="0"/>
      <dgm:spPr/>
    </dgm:pt>
    <dgm:pt modelId="{1C967BB3-738C-4A70-956C-5D3237F0804C}" type="pres">
      <dgm:prSet presAssocID="{CE43D420-51E3-44F6-8239-0A17ABCD0A45}" presName="textRect" presStyleLbl="revTx" presStyleIdx="1" presStyleCnt="3">
        <dgm:presLayoutVars>
          <dgm:chMax val="1"/>
          <dgm:chPref val="1"/>
        </dgm:presLayoutVars>
      </dgm:prSet>
      <dgm:spPr/>
    </dgm:pt>
    <dgm:pt modelId="{1E80C9FE-5652-43F1-8D2E-2BE6450292EB}" type="pres">
      <dgm:prSet presAssocID="{54EAAC2F-EC21-41A3-B598-14110D74CAAC}" presName="sibTrans" presStyleCnt="0"/>
      <dgm:spPr/>
    </dgm:pt>
    <dgm:pt modelId="{FFAF7D58-94A3-4F8E-8CA7-E7BF72804C70}" type="pres">
      <dgm:prSet presAssocID="{B3DF945F-E707-4CF0-98FB-C6FF34B1E3CB}" presName="compNode" presStyleCnt="0"/>
      <dgm:spPr/>
    </dgm:pt>
    <dgm:pt modelId="{CAA2CE8C-CF04-4FF4-B2E2-94EEA55A9A26}" type="pres">
      <dgm:prSet presAssocID="{B3DF945F-E707-4CF0-98FB-C6FF34B1E3CB}" presName="iconBgRect" presStyleLbl="bgShp" presStyleIdx="2" presStyleCnt="3"/>
      <dgm:spPr/>
    </dgm:pt>
    <dgm:pt modelId="{E52A7614-4B63-4344-AC33-F7A233A99E57}" type="pres">
      <dgm:prSet presAssocID="{B3DF945F-E707-4CF0-98FB-C6FF34B1E3CB}" presName="iconRect" presStyleLbl="node1" presStyleIdx="2" presStyleCnt="3"/>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 modelId="{22794D16-6F49-47AC-A7A9-6EC01A9125DE}" type="pres">
      <dgm:prSet presAssocID="{B3DF945F-E707-4CF0-98FB-C6FF34B1E3CB}" presName="spaceRect" presStyleCnt="0"/>
      <dgm:spPr/>
    </dgm:pt>
    <dgm:pt modelId="{E1A6EB2F-B518-47B0-87B2-2B2777F4FA24}" type="pres">
      <dgm:prSet presAssocID="{B3DF945F-E707-4CF0-98FB-C6FF34B1E3CB}" presName="textRect" presStyleLbl="revTx" presStyleIdx="2" presStyleCnt="3">
        <dgm:presLayoutVars>
          <dgm:chMax val="1"/>
          <dgm:chPref val="1"/>
        </dgm:presLayoutVars>
      </dgm:prSet>
      <dgm:spPr/>
    </dgm:pt>
  </dgm:ptLst>
  <dgm:cxnLst>
    <dgm:cxn modelId="{5D481013-2EC0-424F-953A-061C51D0B5E1}" type="presOf" srcId="{B3DF945F-E707-4CF0-98FB-C6FF34B1E3CB}" destId="{E1A6EB2F-B518-47B0-87B2-2B2777F4FA24}" srcOrd="0" destOrd="0" presId="urn:microsoft.com/office/officeart/2018/5/layout/IconCircleLabelList"/>
    <dgm:cxn modelId="{23A79683-D593-47E3-AB68-E9FE86CE7A31}" type="presOf" srcId="{064BAD6F-E8F3-4000-A879-FD8A8A4D9073}" destId="{A2DEDD12-2437-4279-BC16-56D76C27D9BD}" srcOrd="0" destOrd="0" presId="urn:microsoft.com/office/officeart/2018/5/layout/IconCircleLabelList"/>
    <dgm:cxn modelId="{D82CB2AF-0D82-4246-A863-13486609ABA5}" srcId="{BEF4E510-A806-443A-9345-5871D49FC1AC}" destId="{CE43D420-51E3-44F6-8239-0A17ABCD0A45}" srcOrd="1" destOrd="0" parTransId="{FF1E5A4D-82EB-4EEA-B669-A5C73BA7018A}" sibTransId="{54EAAC2F-EC21-41A3-B598-14110D74CAAC}"/>
    <dgm:cxn modelId="{557581C4-87B5-4969-97AA-6249DA208F5B}" type="presOf" srcId="{CE43D420-51E3-44F6-8239-0A17ABCD0A45}" destId="{1C967BB3-738C-4A70-956C-5D3237F0804C}" srcOrd="0" destOrd="0" presId="urn:microsoft.com/office/officeart/2018/5/layout/IconCircleLabelList"/>
    <dgm:cxn modelId="{1CC827C8-CFA2-4F91-BB5B-9821689E47CE}" srcId="{BEF4E510-A806-443A-9345-5871D49FC1AC}" destId="{B3DF945F-E707-4CF0-98FB-C6FF34B1E3CB}" srcOrd="2" destOrd="0" parTransId="{D9AE2D56-0069-4D65-8CC8-E60604552D0E}" sibTransId="{0F64B4A2-F6D9-431E-A428-C469FA5E1957}"/>
    <dgm:cxn modelId="{32B449D1-593B-4A25-92CF-1D30DBE6111E}" srcId="{BEF4E510-A806-443A-9345-5871D49FC1AC}" destId="{064BAD6F-E8F3-4000-A879-FD8A8A4D9073}" srcOrd="0" destOrd="0" parTransId="{D250A0B1-960E-4032-8EA2-A210B8738B03}" sibTransId="{1C7E49E4-DB8A-461E-B759-FB0DE9FD2866}"/>
    <dgm:cxn modelId="{E64F16EE-7B34-4E19-92D9-342C48BD4B3B}" type="presOf" srcId="{BEF4E510-A806-443A-9345-5871D49FC1AC}" destId="{BB46211B-9D94-4F7D-88A6-99430935517E}" srcOrd="0" destOrd="0" presId="urn:microsoft.com/office/officeart/2018/5/layout/IconCircleLabelList"/>
    <dgm:cxn modelId="{77F86F33-29D7-4E5C-B419-13E6E9B3299B}" type="presParOf" srcId="{BB46211B-9D94-4F7D-88A6-99430935517E}" destId="{A4731455-3CAB-4063-8928-37FE450F9BF1}" srcOrd="0" destOrd="0" presId="urn:microsoft.com/office/officeart/2018/5/layout/IconCircleLabelList"/>
    <dgm:cxn modelId="{27C15B08-50D6-4DFA-940A-31AD2D0EBFD8}" type="presParOf" srcId="{A4731455-3CAB-4063-8928-37FE450F9BF1}" destId="{D9705E41-F88A-4D6D-8ADB-B6A55AE0E8AD}" srcOrd="0" destOrd="0" presId="urn:microsoft.com/office/officeart/2018/5/layout/IconCircleLabelList"/>
    <dgm:cxn modelId="{2DAF9FBE-6C16-433B-934F-8EB58F86E10A}" type="presParOf" srcId="{A4731455-3CAB-4063-8928-37FE450F9BF1}" destId="{49286788-927B-432C-95FF-D5B6FF5A341C}" srcOrd="1" destOrd="0" presId="urn:microsoft.com/office/officeart/2018/5/layout/IconCircleLabelList"/>
    <dgm:cxn modelId="{8BC3B6F1-697A-4C77-BF16-80281B215141}" type="presParOf" srcId="{A4731455-3CAB-4063-8928-37FE450F9BF1}" destId="{F42C9F43-8EC6-4892-BEE1-3EFA49CFBD5F}" srcOrd="2" destOrd="0" presId="urn:microsoft.com/office/officeart/2018/5/layout/IconCircleLabelList"/>
    <dgm:cxn modelId="{0833C78F-584E-400A-A0AB-91F668045C7D}" type="presParOf" srcId="{A4731455-3CAB-4063-8928-37FE450F9BF1}" destId="{A2DEDD12-2437-4279-BC16-56D76C27D9BD}" srcOrd="3" destOrd="0" presId="urn:microsoft.com/office/officeart/2018/5/layout/IconCircleLabelList"/>
    <dgm:cxn modelId="{A34F481E-CADB-47D8-98D2-A4A8497C04E5}" type="presParOf" srcId="{BB46211B-9D94-4F7D-88A6-99430935517E}" destId="{1DFD43E2-097A-4B5C-B4B5-63D6DA8761BD}" srcOrd="1" destOrd="0" presId="urn:microsoft.com/office/officeart/2018/5/layout/IconCircleLabelList"/>
    <dgm:cxn modelId="{F668BA50-67F4-4EC6-B04B-ADF5A504B9FE}" type="presParOf" srcId="{BB46211B-9D94-4F7D-88A6-99430935517E}" destId="{82986142-4D37-4C5E-8A46-73A260F86B02}" srcOrd="2" destOrd="0" presId="urn:microsoft.com/office/officeart/2018/5/layout/IconCircleLabelList"/>
    <dgm:cxn modelId="{2AC4692D-DC8F-4729-A5BA-5F7A85B410D7}" type="presParOf" srcId="{82986142-4D37-4C5E-8A46-73A260F86B02}" destId="{B135D2B1-6058-49C3-A5A3-C426DF78A80C}" srcOrd="0" destOrd="0" presId="urn:microsoft.com/office/officeart/2018/5/layout/IconCircleLabelList"/>
    <dgm:cxn modelId="{5EA8D733-9B96-4BE7-B76E-E85A96298944}" type="presParOf" srcId="{82986142-4D37-4C5E-8A46-73A260F86B02}" destId="{A1AA5F35-2F0F-4952-ABA5-D90546195FFF}" srcOrd="1" destOrd="0" presId="urn:microsoft.com/office/officeart/2018/5/layout/IconCircleLabelList"/>
    <dgm:cxn modelId="{E50D5820-ADE8-4719-AACF-CF553F06C2E9}" type="presParOf" srcId="{82986142-4D37-4C5E-8A46-73A260F86B02}" destId="{49383EE5-F566-445F-9F21-F95A71610B92}" srcOrd="2" destOrd="0" presId="urn:microsoft.com/office/officeart/2018/5/layout/IconCircleLabelList"/>
    <dgm:cxn modelId="{38677890-99FA-43A6-B9AE-80ECD6B5D36B}" type="presParOf" srcId="{82986142-4D37-4C5E-8A46-73A260F86B02}" destId="{1C967BB3-738C-4A70-956C-5D3237F0804C}" srcOrd="3" destOrd="0" presId="urn:microsoft.com/office/officeart/2018/5/layout/IconCircleLabelList"/>
    <dgm:cxn modelId="{E3AAD5F9-5ECD-4C6E-BF06-454EA3CB22B6}" type="presParOf" srcId="{BB46211B-9D94-4F7D-88A6-99430935517E}" destId="{1E80C9FE-5652-43F1-8D2E-2BE6450292EB}" srcOrd="3" destOrd="0" presId="urn:microsoft.com/office/officeart/2018/5/layout/IconCircleLabelList"/>
    <dgm:cxn modelId="{03C3B4EF-956B-456F-9FA7-12A3FD54E136}" type="presParOf" srcId="{BB46211B-9D94-4F7D-88A6-99430935517E}" destId="{FFAF7D58-94A3-4F8E-8CA7-E7BF72804C70}" srcOrd="4" destOrd="0" presId="urn:microsoft.com/office/officeart/2018/5/layout/IconCircleLabelList"/>
    <dgm:cxn modelId="{72C3921A-4E16-4036-B726-2F6D8F0F8A97}" type="presParOf" srcId="{FFAF7D58-94A3-4F8E-8CA7-E7BF72804C70}" destId="{CAA2CE8C-CF04-4FF4-B2E2-94EEA55A9A26}" srcOrd="0" destOrd="0" presId="urn:microsoft.com/office/officeart/2018/5/layout/IconCircleLabelList"/>
    <dgm:cxn modelId="{89153FE5-CEC3-4700-882F-818039F4FFF6}" type="presParOf" srcId="{FFAF7D58-94A3-4F8E-8CA7-E7BF72804C70}" destId="{E52A7614-4B63-4344-AC33-F7A233A99E57}" srcOrd="1" destOrd="0" presId="urn:microsoft.com/office/officeart/2018/5/layout/IconCircleLabelList"/>
    <dgm:cxn modelId="{191184B6-3A02-4CE5-A5B1-5FA929A66025}" type="presParOf" srcId="{FFAF7D58-94A3-4F8E-8CA7-E7BF72804C70}" destId="{22794D16-6F49-47AC-A7A9-6EC01A9125DE}" srcOrd="2" destOrd="0" presId="urn:microsoft.com/office/officeart/2018/5/layout/IconCircleLabelList"/>
    <dgm:cxn modelId="{071CE61C-9BCC-450C-A9A0-D62EBED7B62E}" type="presParOf" srcId="{FFAF7D58-94A3-4F8E-8CA7-E7BF72804C70}" destId="{E1A6EB2F-B518-47B0-87B2-2B2777F4FA2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9A529C-C32D-430D-AC91-509FB41A2EFD}"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B7ACC966-B84B-46CC-97CF-0F1E64E37EA6}">
      <dgm:prSet custT="1"/>
      <dgm:spPr>
        <a:solidFill>
          <a:schemeClr val="accent1"/>
        </a:solidFill>
      </dgm:spPr>
      <dgm:t>
        <a:bodyPr/>
        <a:lstStyle/>
        <a:p>
          <a:r>
            <a:rPr lang="en-GB" sz="1400" b="1" i="1" dirty="0"/>
            <a:t>Individualise</a:t>
          </a:r>
          <a:endParaRPr lang="en-US" sz="1400" b="1" dirty="0"/>
        </a:p>
      </dgm:t>
    </dgm:pt>
    <dgm:pt modelId="{B6E36A69-7A4B-4FAF-8B85-703DE7B62163}" type="parTrans" cxnId="{98B6CADB-5BE4-401C-B736-4DECBF6A19E1}">
      <dgm:prSet/>
      <dgm:spPr/>
      <dgm:t>
        <a:bodyPr/>
        <a:lstStyle/>
        <a:p>
          <a:endParaRPr lang="en-US"/>
        </a:p>
      </dgm:t>
    </dgm:pt>
    <dgm:pt modelId="{B863AF2E-62B8-4B05-B0CD-C214228836E1}" type="sibTrans" cxnId="{98B6CADB-5BE4-401C-B736-4DECBF6A19E1}">
      <dgm:prSet/>
      <dgm:spPr/>
      <dgm:t>
        <a:bodyPr/>
        <a:lstStyle/>
        <a:p>
          <a:endParaRPr lang="en-US"/>
        </a:p>
      </dgm:t>
    </dgm:pt>
    <dgm:pt modelId="{0BC457CE-6248-4E4A-B192-BA8D3B484C52}">
      <dgm:prSet custT="1"/>
      <dgm:spPr>
        <a:solidFill>
          <a:schemeClr val="tx2"/>
        </a:solidFill>
      </dgm:spPr>
      <dgm:t>
        <a:bodyPr/>
        <a:lstStyle/>
        <a:p>
          <a:r>
            <a:rPr lang="en-GB" sz="1400" b="1" i="1" dirty="0"/>
            <a:t>Prevent bleeding</a:t>
          </a:r>
          <a:endParaRPr lang="en-US" sz="1400" b="1" dirty="0"/>
        </a:p>
      </dgm:t>
    </dgm:pt>
    <dgm:pt modelId="{EEB48929-B6E6-429E-B743-6F40F92568E2}" type="parTrans" cxnId="{4D9ABC42-A627-45FE-BE62-E7E85216D98E}">
      <dgm:prSet/>
      <dgm:spPr/>
      <dgm:t>
        <a:bodyPr/>
        <a:lstStyle/>
        <a:p>
          <a:endParaRPr lang="en-US"/>
        </a:p>
      </dgm:t>
    </dgm:pt>
    <dgm:pt modelId="{1A8F75D1-165E-405D-8A26-A614D4D99C72}" type="sibTrans" cxnId="{4D9ABC42-A627-45FE-BE62-E7E85216D98E}">
      <dgm:prSet/>
      <dgm:spPr/>
      <dgm:t>
        <a:bodyPr/>
        <a:lstStyle/>
        <a:p>
          <a:endParaRPr lang="en-US"/>
        </a:p>
      </dgm:t>
    </dgm:pt>
    <dgm:pt modelId="{DAC598AF-C700-4520-A4F5-B5FC0101FD07}">
      <dgm:prSet custT="1"/>
      <dgm:spPr>
        <a:solidFill>
          <a:schemeClr val="tx2">
            <a:lumMod val="60000"/>
            <a:lumOff val="40000"/>
          </a:schemeClr>
        </a:solidFill>
      </dgm:spPr>
      <dgm:t>
        <a:bodyPr/>
        <a:lstStyle/>
        <a:p>
          <a:r>
            <a:rPr lang="en-GB" sz="1400" b="1" i="1"/>
            <a:t>Minimise toxicity </a:t>
          </a:r>
          <a:endParaRPr lang="en-US" sz="1400" b="1"/>
        </a:p>
      </dgm:t>
    </dgm:pt>
    <dgm:pt modelId="{9BB8D9CA-4947-40CC-9CAD-6DA97BE94C26}" type="parTrans" cxnId="{D39752DB-3CE4-4B60-85B4-528B4A2EBE5A}">
      <dgm:prSet/>
      <dgm:spPr/>
      <dgm:t>
        <a:bodyPr/>
        <a:lstStyle/>
        <a:p>
          <a:endParaRPr lang="en-US"/>
        </a:p>
      </dgm:t>
    </dgm:pt>
    <dgm:pt modelId="{4AF3BF29-0F7A-4492-BDE3-0939CD7D90ED}" type="sibTrans" cxnId="{D39752DB-3CE4-4B60-85B4-528B4A2EBE5A}">
      <dgm:prSet/>
      <dgm:spPr/>
      <dgm:t>
        <a:bodyPr/>
        <a:lstStyle/>
        <a:p>
          <a:endParaRPr lang="en-US"/>
        </a:p>
      </dgm:t>
    </dgm:pt>
    <dgm:pt modelId="{312667D5-269B-4D70-B6F8-6690B46F986B}">
      <dgm:prSet custT="1"/>
      <dgm:spPr/>
      <dgm:t>
        <a:bodyPr/>
        <a:lstStyle/>
        <a:p>
          <a:r>
            <a:rPr lang="en-GB" sz="1400" b="1" i="1" dirty="0"/>
            <a:t>QoL important</a:t>
          </a:r>
          <a:endParaRPr lang="en-US" sz="1400" b="1" dirty="0"/>
        </a:p>
      </dgm:t>
    </dgm:pt>
    <dgm:pt modelId="{52F0D066-BDF0-41F1-897B-B558218DAC72}" type="parTrans" cxnId="{C56B0C28-9AFB-4C0C-A455-04EFDD453388}">
      <dgm:prSet/>
      <dgm:spPr/>
      <dgm:t>
        <a:bodyPr/>
        <a:lstStyle/>
        <a:p>
          <a:endParaRPr lang="en-US"/>
        </a:p>
      </dgm:t>
    </dgm:pt>
    <dgm:pt modelId="{D711A638-5954-4003-A294-A4D4F188626C}" type="sibTrans" cxnId="{C56B0C28-9AFB-4C0C-A455-04EFDD453388}">
      <dgm:prSet/>
      <dgm:spPr/>
      <dgm:t>
        <a:bodyPr/>
        <a:lstStyle/>
        <a:p>
          <a:endParaRPr lang="en-US"/>
        </a:p>
      </dgm:t>
    </dgm:pt>
    <dgm:pt modelId="{DD3EB171-5D6C-0144-AF6D-FAE8F20C85DD}" type="pres">
      <dgm:prSet presAssocID="{499A529C-C32D-430D-AC91-509FB41A2EFD}" presName="matrix" presStyleCnt="0">
        <dgm:presLayoutVars>
          <dgm:chMax val="1"/>
          <dgm:dir/>
          <dgm:resizeHandles val="exact"/>
        </dgm:presLayoutVars>
      </dgm:prSet>
      <dgm:spPr/>
    </dgm:pt>
    <dgm:pt modelId="{23FD50BB-D467-5C4A-B7FD-CB70FB6DD0E0}" type="pres">
      <dgm:prSet presAssocID="{499A529C-C32D-430D-AC91-509FB41A2EFD}" presName="diamond" presStyleLbl="bgShp" presStyleIdx="0" presStyleCnt="1"/>
      <dgm:spPr>
        <a:solidFill>
          <a:schemeClr val="accent1">
            <a:lumMod val="40000"/>
            <a:lumOff val="60000"/>
          </a:schemeClr>
        </a:solidFill>
      </dgm:spPr>
    </dgm:pt>
    <dgm:pt modelId="{A17ED989-1384-F54F-BE8A-14E15ECED91E}" type="pres">
      <dgm:prSet presAssocID="{499A529C-C32D-430D-AC91-509FB41A2EFD}" presName="quad1" presStyleLbl="node1" presStyleIdx="0" presStyleCnt="4">
        <dgm:presLayoutVars>
          <dgm:chMax val="0"/>
          <dgm:chPref val="0"/>
          <dgm:bulletEnabled val="1"/>
        </dgm:presLayoutVars>
      </dgm:prSet>
      <dgm:spPr/>
    </dgm:pt>
    <dgm:pt modelId="{6536D4C9-AFB3-4B4D-A0CA-92A742CADD30}" type="pres">
      <dgm:prSet presAssocID="{499A529C-C32D-430D-AC91-509FB41A2EFD}" presName="quad2" presStyleLbl="node1" presStyleIdx="1" presStyleCnt="4" custLinFactNeighborX="-958" custLinFactNeighborY="-3832">
        <dgm:presLayoutVars>
          <dgm:chMax val="0"/>
          <dgm:chPref val="0"/>
          <dgm:bulletEnabled val="1"/>
        </dgm:presLayoutVars>
      </dgm:prSet>
      <dgm:spPr/>
    </dgm:pt>
    <dgm:pt modelId="{5DDF724A-7941-8346-B8CD-99F3076C3549}" type="pres">
      <dgm:prSet presAssocID="{499A529C-C32D-430D-AC91-509FB41A2EFD}" presName="quad3" presStyleLbl="node1" presStyleIdx="2" presStyleCnt="4">
        <dgm:presLayoutVars>
          <dgm:chMax val="0"/>
          <dgm:chPref val="0"/>
          <dgm:bulletEnabled val="1"/>
        </dgm:presLayoutVars>
      </dgm:prSet>
      <dgm:spPr/>
    </dgm:pt>
    <dgm:pt modelId="{5492662C-26F1-7E46-932E-C8570A568529}" type="pres">
      <dgm:prSet presAssocID="{499A529C-C32D-430D-AC91-509FB41A2EFD}" presName="quad4" presStyleLbl="node1" presStyleIdx="3" presStyleCnt="4">
        <dgm:presLayoutVars>
          <dgm:chMax val="0"/>
          <dgm:chPref val="0"/>
          <dgm:bulletEnabled val="1"/>
        </dgm:presLayoutVars>
      </dgm:prSet>
      <dgm:spPr/>
    </dgm:pt>
  </dgm:ptLst>
  <dgm:cxnLst>
    <dgm:cxn modelId="{C56B0C28-9AFB-4C0C-A455-04EFDD453388}" srcId="{499A529C-C32D-430D-AC91-509FB41A2EFD}" destId="{312667D5-269B-4D70-B6F8-6690B46F986B}" srcOrd="3" destOrd="0" parTransId="{52F0D066-BDF0-41F1-897B-B558218DAC72}" sibTransId="{D711A638-5954-4003-A294-A4D4F188626C}"/>
    <dgm:cxn modelId="{4D9ABC42-A627-45FE-BE62-E7E85216D98E}" srcId="{499A529C-C32D-430D-AC91-509FB41A2EFD}" destId="{0BC457CE-6248-4E4A-B192-BA8D3B484C52}" srcOrd="1" destOrd="0" parTransId="{EEB48929-B6E6-429E-B743-6F40F92568E2}" sibTransId="{1A8F75D1-165E-405D-8A26-A614D4D99C72}"/>
    <dgm:cxn modelId="{C2ADFF47-7A65-9D4C-9AD4-A2696C2381D8}" type="presOf" srcId="{312667D5-269B-4D70-B6F8-6690B46F986B}" destId="{5492662C-26F1-7E46-932E-C8570A568529}" srcOrd="0" destOrd="0" presId="urn:microsoft.com/office/officeart/2005/8/layout/matrix3"/>
    <dgm:cxn modelId="{06BF8458-A781-3F4D-8866-CAC9FB99FDB6}" type="presOf" srcId="{0BC457CE-6248-4E4A-B192-BA8D3B484C52}" destId="{6536D4C9-AFB3-4B4D-A0CA-92A742CADD30}" srcOrd="0" destOrd="0" presId="urn:microsoft.com/office/officeart/2005/8/layout/matrix3"/>
    <dgm:cxn modelId="{9A810CCA-8644-B744-BDBC-C04EB3035A5C}" type="presOf" srcId="{499A529C-C32D-430D-AC91-509FB41A2EFD}" destId="{DD3EB171-5D6C-0144-AF6D-FAE8F20C85DD}" srcOrd="0" destOrd="0" presId="urn:microsoft.com/office/officeart/2005/8/layout/matrix3"/>
    <dgm:cxn modelId="{D39752DB-3CE4-4B60-85B4-528B4A2EBE5A}" srcId="{499A529C-C32D-430D-AC91-509FB41A2EFD}" destId="{DAC598AF-C700-4520-A4F5-B5FC0101FD07}" srcOrd="2" destOrd="0" parTransId="{9BB8D9CA-4947-40CC-9CAD-6DA97BE94C26}" sibTransId="{4AF3BF29-0F7A-4492-BDE3-0939CD7D90ED}"/>
    <dgm:cxn modelId="{98B6CADB-5BE4-401C-B736-4DECBF6A19E1}" srcId="{499A529C-C32D-430D-AC91-509FB41A2EFD}" destId="{B7ACC966-B84B-46CC-97CF-0F1E64E37EA6}" srcOrd="0" destOrd="0" parTransId="{B6E36A69-7A4B-4FAF-8B85-703DE7B62163}" sibTransId="{B863AF2E-62B8-4B05-B0CD-C214228836E1}"/>
    <dgm:cxn modelId="{22535EE0-F332-674E-8545-FD8295A91AB2}" type="presOf" srcId="{DAC598AF-C700-4520-A4F5-B5FC0101FD07}" destId="{5DDF724A-7941-8346-B8CD-99F3076C3549}" srcOrd="0" destOrd="0" presId="urn:microsoft.com/office/officeart/2005/8/layout/matrix3"/>
    <dgm:cxn modelId="{8C527AF8-FAD6-E046-A83B-60A3A46F1267}" type="presOf" srcId="{B7ACC966-B84B-46CC-97CF-0F1E64E37EA6}" destId="{A17ED989-1384-F54F-BE8A-14E15ECED91E}" srcOrd="0" destOrd="0" presId="urn:microsoft.com/office/officeart/2005/8/layout/matrix3"/>
    <dgm:cxn modelId="{A96D412B-26AA-F34B-BB23-9060FA7BE684}" type="presParOf" srcId="{DD3EB171-5D6C-0144-AF6D-FAE8F20C85DD}" destId="{23FD50BB-D467-5C4A-B7FD-CB70FB6DD0E0}" srcOrd="0" destOrd="0" presId="urn:microsoft.com/office/officeart/2005/8/layout/matrix3"/>
    <dgm:cxn modelId="{B5C7253C-767B-EC45-A85B-3C7391ADEF07}" type="presParOf" srcId="{DD3EB171-5D6C-0144-AF6D-FAE8F20C85DD}" destId="{A17ED989-1384-F54F-BE8A-14E15ECED91E}" srcOrd="1" destOrd="0" presId="urn:microsoft.com/office/officeart/2005/8/layout/matrix3"/>
    <dgm:cxn modelId="{5400FEAB-9CB7-FD4F-A4A7-778190373693}" type="presParOf" srcId="{DD3EB171-5D6C-0144-AF6D-FAE8F20C85DD}" destId="{6536D4C9-AFB3-4B4D-A0CA-92A742CADD30}" srcOrd="2" destOrd="0" presId="urn:microsoft.com/office/officeart/2005/8/layout/matrix3"/>
    <dgm:cxn modelId="{D87B8C17-1C8A-3745-8C96-FFCCC24E7E48}" type="presParOf" srcId="{DD3EB171-5D6C-0144-AF6D-FAE8F20C85DD}" destId="{5DDF724A-7941-8346-B8CD-99F3076C3549}" srcOrd="3" destOrd="0" presId="urn:microsoft.com/office/officeart/2005/8/layout/matrix3"/>
    <dgm:cxn modelId="{13B365D3-BFE8-EF42-A371-2D41C623C501}" type="presParOf" srcId="{DD3EB171-5D6C-0144-AF6D-FAE8F20C85DD}" destId="{5492662C-26F1-7E46-932E-C8570A56852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795D5A-21DA-3C4F-9496-BB573A342774}"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nl-NL"/>
        </a:p>
      </dgm:t>
    </dgm:pt>
    <dgm:pt modelId="{5AE9F44C-A2D1-FB45-9DCB-C465C9E1F31C}">
      <dgm:prSet custT="1"/>
      <dgm:spPr/>
      <dgm:t>
        <a:bodyPr/>
        <a:lstStyle/>
        <a:p>
          <a:r>
            <a:rPr lang="en-GB" sz="1800" b="0" i="0" dirty="0"/>
            <a:t>Increased or improved T-regulatory cell activity</a:t>
          </a:r>
          <a:r>
            <a:rPr lang="en-GB" sz="1800" b="0" i="0" baseline="30000" dirty="0"/>
            <a:t>1</a:t>
          </a:r>
          <a:endParaRPr lang="nl-NL" sz="1800" dirty="0"/>
        </a:p>
      </dgm:t>
    </dgm:pt>
    <dgm:pt modelId="{237E9145-C1B5-844F-808A-95F957EBE2FA}" type="parTrans" cxnId="{073F0F28-E53A-3F49-9533-FD4375FB6BCC}">
      <dgm:prSet/>
      <dgm:spPr/>
      <dgm:t>
        <a:bodyPr/>
        <a:lstStyle/>
        <a:p>
          <a:endParaRPr lang="nl-NL" sz="1800"/>
        </a:p>
      </dgm:t>
    </dgm:pt>
    <dgm:pt modelId="{AA6F3B23-8180-8848-8C28-5602939CD17A}" type="sibTrans" cxnId="{073F0F28-E53A-3F49-9533-FD4375FB6BCC}">
      <dgm:prSet/>
      <dgm:spPr/>
      <dgm:t>
        <a:bodyPr/>
        <a:lstStyle/>
        <a:p>
          <a:endParaRPr lang="nl-NL" sz="1800"/>
        </a:p>
      </dgm:t>
    </dgm:pt>
    <dgm:pt modelId="{1E787E75-103E-A146-BE7B-6D022A0E5CC4}">
      <dgm:prSet custT="1"/>
      <dgm:spPr/>
      <dgm:t>
        <a:bodyPr/>
        <a:lstStyle/>
        <a:p>
          <a:r>
            <a:rPr lang="en-GB" sz="1800" b="0" i="0" dirty="0"/>
            <a:t>Increased B-regulatory cell activity</a:t>
          </a:r>
          <a:r>
            <a:rPr lang="en-GB" sz="1800" b="0" i="0" baseline="30000" dirty="0"/>
            <a:t>2</a:t>
          </a:r>
          <a:endParaRPr lang="nl-NL" sz="1800" dirty="0"/>
        </a:p>
      </dgm:t>
    </dgm:pt>
    <dgm:pt modelId="{C17C6B54-3A73-6146-8DD7-2810D7776768}" type="parTrans" cxnId="{4029DB90-E655-084E-BAA0-ED93E438AFC1}">
      <dgm:prSet/>
      <dgm:spPr/>
      <dgm:t>
        <a:bodyPr/>
        <a:lstStyle/>
        <a:p>
          <a:endParaRPr lang="nl-NL" sz="1800"/>
        </a:p>
      </dgm:t>
    </dgm:pt>
    <dgm:pt modelId="{BD830DFE-B65A-F942-9182-FBEA80F5447C}" type="sibTrans" cxnId="{4029DB90-E655-084E-BAA0-ED93E438AFC1}">
      <dgm:prSet/>
      <dgm:spPr/>
      <dgm:t>
        <a:bodyPr/>
        <a:lstStyle/>
        <a:p>
          <a:endParaRPr lang="nl-NL" sz="1800"/>
        </a:p>
      </dgm:t>
    </dgm:pt>
    <dgm:pt modelId="{6FE54898-0CB6-4245-A3AC-5605A4F792E5}">
      <dgm:prSet custT="1"/>
      <dgm:spPr/>
      <dgm:t>
        <a:bodyPr/>
        <a:lstStyle/>
        <a:p>
          <a:r>
            <a:rPr lang="en-GB" sz="1800" b="0" i="0" dirty="0"/>
            <a:t>Increased TGF-beta (mediates the increased T- and B-regulatory cell activity)</a:t>
          </a:r>
          <a:r>
            <a:rPr lang="en-GB" sz="1800" b="0" i="0" baseline="30000" dirty="0"/>
            <a:t>3</a:t>
          </a:r>
          <a:endParaRPr lang="nl-NL" sz="1800" dirty="0"/>
        </a:p>
      </dgm:t>
    </dgm:pt>
    <dgm:pt modelId="{13BAE75C-3439-3A42-B9AC-4F032E39555E}" type="parTrans" cxnId="{D4F14A80-456E-EB48-9189-99D0550C23FC}">
      <dgm:prSet/>
      <dgm:spPr/>
      <dgm:t>
        <a:bodyPr/>
        <a:lstStyle/>
        <a:p>
          <a:endParaRPr lang="nl-NL" sz="1800"/>
        </a:p>
      </dgm:t>
    </dgm:pt>
    <dgm:pt modelId="{00154579-0621-A543-AFD0-3F5B21C39556}" type="sibTrans" cxnId="{D4F14A80-456E-EB48-9189-99D0550C23FC}">
      <dgm:prSet/>
      <dgm:spPr/>
      <dgm:t>
        <a:bodyPr/>
        <a:lstStyle/>
        <a:p>
          <a:endParaRPr lang="nl-NL" sz="1800"/>
        </a:p>
      </dgm:t>
    </dgm:pt>
    <dgm:pt modelId="{0AF1B6A5-E34C-FB44-A2F1-EE46257B57DA}">
      <dgm:prSet custT="1"/>
      <dgm:spPr/>
      <dgm:t>
        <a:bodyPr/>
        <a:lstStyle/>
        <a:p>
          <a:r>
            <a:rPr lang="en-GB" sz="1800" b="0" i="0" dirty="0"/>
            <a:t>Change in Fc receptors: reversal of Fc receptor balance towards </a:t>
          </a:r>
          <a:r>
            <a:rPr lang="en-GB" sz="1800" b="0" i="0" dirty="0" err="1"/>
            <a:t>FcRIIb</a:t>
          </a:r>
          <a:r>
            <a:rPr lang="en-GB" sz="1800" b="0" i="0" dirty="0"/>
            <a:t> (inhibitory)</a:t>
          </a:r>
          <a:r>
            <a:rPr lang="en-GB" sz="1800" b="0" i="0" baseline="30000" dirty="0"/>
            <a:t>4</a:t>
          </a:r>
          <a:endParaRPr lang="nl-NL" sz="1800" dirty="0"/>
        </a:p>
      </dgm:t>
    </dgm:pt>
    <dgm:pt modelId="{B5A7DAB1-A642-BC41-877D-12C8475D1C9F}" type="parTrans" cxnId="{6AB54E20-5FFA-AB41-94AE-8E7CEF519105}">
      <dgm:prSet/>
      <dgm:spPr/>
      <dgm:t>
        <a:bodyPr/>
        <a:lstStyle/>
        <a:p>
          <a:endParaRPr lang="nl-NL" sz="1800"/>
        </a:p>
      </dgm:t>
    </dgm:pt>
    <dgm:pt modelId="{AB3FC238-DBEE-EB44-AF85-33FFC015046B}" type="sibTrans" cxnId="{6AB54E20-5FFA-AB41-94AE-8E7CEF519105}">
      <dgm:prSet/>
      <dgm:spPr/>
      <dgm:t>
        <a:bodyPr/>
        <a:lstStyle/>
        <a:p>
          <a:endParaRPr lang="nl-NL" sz="1800"/>
        </a:p>
      </dgm:t>
    </dgm:pt>
    <dgm:pt modelId="{D5EAFC3A-35E6-E74E-A409-688EAC7A1E8A}">
      <dgm:prSet custT="1"/>
      <dgm:spPr/>
      <dgm:t>
        <a:bodyPr/>
        <a:lstStyle/>
        <a:p>
          <a:r>
            <a:rPr lang="en-GB" sz="1800" b="0" i="0" dirty="0"/>
            <a:t>Reduces antiplatelet antibody levels in mice with ITP</a:t>
          </a:r>
          <a:r>
            <a:rPr lang="en-GB" sz="1800" b="0" i="0" baseline="30000" dirty="0"/>
            <a:t>5</a:t>
          </a:r>
          <a:endParaRPr lang="nl-NL" sz="1800" dirty="0"/>
        </a:p>
      </dgm:t>
    </dgm:pt>
    <dgm:pt modelId="{08778499-2CB5-E34E-AD67-37C4B513410F}" type="parTrans" cxnId="{51A5C6AC-E8D8-3A41-813D-C9C2956192B9}">
      <dgm:prSet/>
      <dgm:spPr/>
      <dgm:t>
        <a:bodyPr/>
        <a:lstStyle/>
        <a:p>
          <a:endParaRPr lang="nl-NL" sz="1800"/>
        </a:p>
      </dgm:t>
    </dgm:pt>
    <dgm:pt modelId="{7029B935-8C5A-3545-A5BD-8D3B282632BE}" type="sibTrans" cxnId="{51A5C6AC-E8D8-3A41-813D-C9C2956192B9}">
      <dgm:prSet/>
      <dgm:spPr/>
      <dgm:t>
        <a:bodyPr/>
        <a:lstStyle/>
        <a:p>
          <a:endParaRPr lang="nl-NL" sz="1800"/>
        </a:p>
      </dgm:t>
    </dgm:pt>
    <dgm:pt modelId="{145BBE31-F866-2D4D-8CC2-0D5B3CADE01A}" type="pres">
      <dgm:prSet presAssocID="{9E795D5A-21DA-3C4F-9496-BB573A342774}" presName="linear" presStyleCnt="0">
        <dgm:presLayoutVars>
          <dgm:animLvl val="lvl"/>
          <dgm:resizeHandles val="exact"/>
        </dgm:presLayoutVars>
      </dgm:prSet>
      <dgm:spPr/>
    </dgm:pt>
    <dgm:pt modelId="{3B91636D-043D-C64C-80E1-584290C89881}" type="pres">
      <dgm:prSet presAssocID="{5AE9F44C-A2D1-FB45-9DCB-C465C9E1F31C}" presName="parentText" presStyleLbl="node1" presStyleIdx="0" presStyleCnt="5">
        <dgm:presLayoutVars>
          <dgm:chMax val="0"/>
          <dgm:bulletEnabled val="1"/>
        </dgm:presLayoutVars>
      </dgm:prSet>
      <dgm:spPr/>
    </dgm:pt>
    <dgm:pt modelId="{A7E2FC5E-0894-4141-B18B-744BBD5BCE90}" type="pres">
      <dgm:prSet presAssocID="{AA6F3B23-8180-8848-8C28-5602939CD17A}" presName="spacer" presStyleCnt="0"/>
      <dgm:spPr/>
    </dgm:pt>
    <dgm:pt modelId="{809BC9EE-DB49-C64E-AE23-EF811C88311E}" type="pres">
      <dgm:prSet presAssocID="{1E787E75-103E-A146-BE7B-6D022A0E5CC4}" presName="parentText" presStyleLbl="node1" presStyleIdx="1" presStyleCnt="5">
        <dgm:presLayoutVars>
          <dgm:chMax val="0"/>
          <dgm:bulletEnabled val="1"/>
        </dgm:presLayoutVars>
      </dgm:prSet>
      <dgm:spPr/>
    </dgm:pt>
    <dgm:pt modelId="{3F1665C2-0F34-CD4B-8945-0127A817FC95}" type="pres">
      <dgm:prSet presAssocID="{BD830DFE-B65A-F942-9182-FBEA80F5447C}" presName="spacer" presStyleCnt="0"/>
      <dgm:spPr/>
    </dgm:pt>
    <dgm:pt modelId="{E6BC5CDC-CAA7-3449-A4A5-C2DCCECFD5AB}" type="pres">
      <dgm:prSet presAssocID="{6FE54898-0CB6-4245-A3AC-5605A4F792E5}" presName="parentText" presStyleLbl="node1" presStyleIdx="2" presStyleCnt="5">
        <dgm:presLayoutVars>
          <dgm:chMax val="0"/>
          <dgm:bulletEnabled val="1"/>
        </dgm:presLayoutVars>
      </dgm:prSet>
      <dgm:spPr/>
    </dgm:pt>
    <dgm:pt modelId="{ACB090BC-8F04-A946-944B-852E0B0E5342}" type="pres">
      <dgm:prSet presAssocID="{00154579-0621-A543-AFD0-3F5B21C39556}" presName="spacer" presStyleCnt="0"/>
      <dgm:spPr/>
    </dgm:pt>
    <dgm:pt modelId="{4D638428-F4CF-0F4B-9E9A-47913ACDCAE1}" type="pres">
      <dgm:prSet presAssocID="{0AF1B6A5-E34C-FB44-A2F1-EE46257B57DA}" presName="parentText" presStyleLbl="node1" presStyleIdx="3" presStyleCnt="5">
        <dgm:presLayoutVars>
          <dgm:chMax val="0"/>
          <dgm:bulletEnabled val="1"/>
        </dgm:presLayoutVars>
      </dgm:prSet>
      <dgm:spPr/>
    </dgm:pt>
    <dgm:pt modelId="{246EE28D-AF26-AE4A-8A17-79B16EDD4E97}" type="pres">
      <dgm:prSet presAssocID="{AB3FC238-DBEE-EB44-AF85-33FFC015046B}" presName="spacer" presStyleCnt="0"/>
      <dgm:spPr/>
    </dgm:pt>
    <dgm:pt modelId="{551EAD00-8FB2-DA4B-A74B-58EF3EA77B38}" type="pres">
      <dgm:prSet presAssocID="{D5EAFC3A-35E6-E74E-A409-688EAC7A1E8A}" presName="parentText" presStyleLbl="node1" presStyleIdx="4" presStyleCnt="5">
        <dgm:presLayoutVars>
          <dgm:chMax val="0"/>
          <dgm:bulletEnabled val="1"/>
        </dgm:presLayoutVars>
      </dgm:prSet>
      <dgm:spPr/>
    </dgm:pt>
  </dgm:ptLst>
  <dgm:cxnLst>
    <dgm:cxn modelId="{6AB54E20-5FFA-AB41-94AE-8E7CEF519105}" srcId="{9E795D5A-21DA-3C4F-9496-BB573A342774}" destId="{0AF1B6A5-E34C-FB44-A2F1-EE46257B57DA}" srcOrd="3" destOrd="0" parTransId="{B5A7DAB1-A642-BC41-877D-12C8475D1C9F}" sibTransId="{AB3FC238-DBEE-EB44-AF85-33FFC015046B}"/>
    <dgm:cxn modelId="{073F0F28-E53A-3F49-9533-FD4375FB6BCC}" srcId="{9E795D5A-21DA-3C4F-9496-BB573A342774}" destId="{5AE9F44C-A2D1-FB45-9DCB-C465C9E1F31C}" srcOrd="0" destOrd="0" parTransId="{237E9145-C1B5-844F-808A-95F957EBE2FA}" sibTransId="{AA6F3B23-8180-8848-8C28-5602939CD17A}"/>
    <dgm:cxn modelId="{45E8AF3A-4C1D-624C-BAD6-7F998D9D72F9}" type="presOf" srcId="{5AE9F44C-A2D1-FB45-9DCB-C465C9E1F31C}" destId="{3B91636D-043D-C64C-80E1-584290C89881}" srcOrd="0" destOrd="0" presId="urn:microsoft.com/office/officeart/2005/8/layout/vList2"/>
    <dgm:cxn modelId="{ACF10C5A-0D89-3948-A19C-CDA9C99712F5}" type="presOf" srcId="{9E795D5A-21DA-3C4F-9496-BB573A342774}" destId="{145BBE31-F866-2D4D-8CC2-0D5B3CADE01A}" srcOrd="0" destOrd="0" presId="urn:microsoft.com/office/officeart/2005/8/layout/vList2"/>
    <dgm:cxn modelId="{D4F14A80-456E-EB48-9189-99D0550C23FC}" srcId="{9E795D5A-21DA-3C4F-9496-BB573A342774}" destId="{6FE54898-0CB6-4245-A3AC-5605A4F792E5}" srcOrd="2" destOrd="0" parTransId="{13BAE75C-3439-3A42-B9AC-4F032E39555E}" sibTransId="{00154579-0621-A543-AFD0-3F5B21C39556}"/>
    <dgm:cxn modelId="{4029DB90-E655-084E-BAA0-ED93E438AFC1}" srcId="{9E795D5A-21DA-3C4F-9496-BB573A342774}" destId="{1E787E75-103E-A146-BE7B-6D022A0E5CC4}" srcOrd="1" destOrd="0" parTransId="{C17C6B54-3A73-6146-8DD7-2810D7776768}" sibTransId="{BD830DFE-B65A-F942-9182-FBEA80F5447C}"/>
    <dgm:cxn modelId="{B184489E-AF8D-074F-8DB9-9E8E6B1FF8A3}" type="presOf" srcId="{D5EAFC3A-35E6-E74E-A409-688EAC7A1E8A}" destId="{551EAD00-8FB2-DA4B-A74B-58EF3EA77B38}" srcOrd="0" destOrd="0" presId="urn:microsoft.com/office/officeart/2005/8/layout/vList2"/>
    <dgm:cxn modelId="{51A5C6AC-E8D8-3A41-813D-C9C2956192B9}" srcId="{9E795D5A-21DA-3C4F-9496-BB573A342774}" destId="{D5EAFC3A-35E6-E74E-A409-688EAC7A1E8A}" srcOrd="4" destOrd="0" parTransId="{08778499-2CB5-E34E-AD67-37C4B513410F}" sibTransId="{7029B935-8C5A-3545-A5BD-8D3B282632BE}"/>
    <dgm:cxn modelId="{759AB2BC-8531-7341-907B-14FBE347754D}" type="presOf" srcId="{6FE54898-0CB6-4245-A3AC-5605A4F792E5}" destId="{E6BC5CDC-CAA7-3449-A4A5-C2DCCECFD5AB}" srcOrd="0" destOrd="0" presId="urn:microsoft.com/office/officeart/2005/8/layout/vList2"/>
    <dgm:cxn modelId="{7AF8D0F3-1EF1-7A47-9592-43C65C945E21}" type="presOf" srcId="{0AF1B6A5-E34C-FB44-A2F1-EE46257B57DA}" destId="{4D638428-F4CF-0F4B-9E9A-47913ACDCAE1}" srcOrd="0" destOrd="0" presId="urn:microsoft.com/office/officeart/2005/8/layout/vList2"/>
    <dgm:cxn modelId="{C3E607FC-996E-1A4D-9E39-E918AF4B153C}" type="presOf" srcId="{1E787E75-103E-A146-BE7B-6D022A0E5CC4}" destId="{809BC9EE-DB49-C64E-AE23-EF811C88311E}" srcOrd="0" destOrd="0" presId="urn:microsoft.com/office/officeart/2005/8/layout/vList2"/>
    <dgm:cxn modelId="{661EB728-EBC1-A64E-95CC-C7126A48D1F8}" type="presParOf" srcId="{145BBE31-F866-2D4D-8CC2-0D5B3CADE01A}" destId="{3B91636D-043D-C64C-80E1-584290C89881}" srcOrd="0" destOrd="0" presId="urn:microsoft.com/office/officeart/2005/8/layout/vList2"/>
    <dgm:cxn modelId="{0FA897A7-47EC-2440-8B7B-6B992CA17493}" type="presParOf" srcId="{145BBE31-F866-2D4D-8CC2-0D5B3CADE01A}" destId="{A7E2FC5E-0894-4141-B18B-744BBD5BCE90}" srcOrd="1" destOrd="0" presId="urn:microsoft.com/office/officeart/2005/8/layout/vList2"/>
    <dgm:cxn modelId="{D2C12D66-517D-5C40-863A-4A8B15B977CB}" type="presParOf" srcId="{145BBE31-F866-2D4D-8CC2-0D5B3CADE01A}" destId="{809BC9EE-DB49-C64E-AE23-EF811C88311E}" srcOrd="2" destOrd="0" presId="urn:microsoft.com/office/officeart/2005/8/layout/vList2"/>
    <dgm:cxn modelId="{4257EDC2-4AC5-A84B-AEAE-8605FD2DF6D5}" type="presParOf" srcId="{145BBE31-F866-2D4D-8CC2-0D5B3CADE01A}" destId="{3F1665C2-0F34-CD4B-8945-0127A817FC95}" srcOrd="3" destOrd="0" presId="urn:microsoft.com/office/officeart/2005/8/layout/vList2"/>
    <dgm:cxn modelId="{AE7FF837-9556-FA4E-BF00-680CC1AF28D8}" type="presParOf" srcId="{145BBE31-F866-2D4D-8CC2-0D5B3CADE01A}" destId="{E6BC5CDC-CAA7-3449-A4A5-C2DCCECFD5AB}" srcOrd="4" destOrd="0" presId="urn:microsoft.com/office/officeart/2005/8/layout/vList2"/>
    <dgm:cxn modelId="{BE6DA693-1E9F-5641-9210-714500C80A08}" type="presParOf" srcId="{145BBE31-F866-2D4D-8CC2-0D5B3CADE01A}" destId="{ACB090BC-8F04-A946-944B-852E0B0E5342}" srcOrd="5" destOrd="0" presId="urn:microsoft.com/office/officeart/2005/8/layout/vList2"/>
    <dgm:cxn modelId="{A93C57C0-9186-6441-986A-59D4865D0418}" type="presParOf" srcId="{145BBE31-F866-2D4D-8CC2-0D5B3CADE01A}" destId="{4D638428-F4CF-0F4B-9E9A-47913ACDCAE1}" srcOrd="6" destOrd="0" presId="urn:microsoft.com/office/officeart/2005/8/layout/vList2"/>
    <dgm:cxn modelId="{F8872D95-8695-DB43-A0C3-502E2F8894B7}" type="presParOf" srcId="{145BBE31-F866-2D4D-8CC2-0D5B3CADE01A}" destId="{246EE28D-AF26-AE4A-8A17-79B16EDD4E97}" srcOrd="7" destOrd="0" presId="urn:microsoft.com/office/officeart/2005/8/layout/vList2"/>
    <dgm:cxn modelId="{27A94CDB-55F9-C045-B8CD-3C02F72796A0}" type="presParOf" srcId="{145BBE31-F866-2D4D-8CC2-0D5B3CADE01A}" destId="{551EAD00-8FB2-DA4B-A74B-58EF3EA77B3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8583D68-59F5-2841-9C1F-B8B501A659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nl-NL"/>
        </a:p>
      </dgm:t>
    </dgm:pt>
    <dgm:pt modelId="{8D8BD279-78D3-0C4C-AA70-967E32BF45BD}">
      <dgm:prSet custT="1"/>
      <dgm:spPr/>
      <dgm:t>
        <a:bodyPr/>
        <a:lstStyle/>
        <a:p>
          <a:r>
            <a:rPr lang="en-GB" sz="2200" b="0" i="0" dirty="0">
              <a:solidFill>
                <a:schemeClr val="tx2"/>
              </a:solidFill>
            </a:rPr>
            <a:t>TPO-RAs are </a:t>
          </a:r>
          <a:r>
            <a:rPr lang="en-GB" sz="2200" b="1" i="0" dirty="0">
              <a:solidFill>
                <a:schemeClr val="accent1"/>
              </a:solidFill>
            </a:rPr>
            <a:t>increasingly being used second line </a:t>
          </a:r>
          <a:r>
            <a:rPr lang="en-GB" sz="2200" b="0" i="0" dirty="0">
              <a:solidFill>
                <a:schemeClr val="tx2"/>
              </a:solidFill>
            </a:rPr>
            <a:t>in the treatment of ITP</a:t>
          </a:r>
          <a:endParaRPr lang="nl-NL" sz="2200" dirty="0">
            <a:solidFill>
              <a:schemeClr val="tx2"/>
            </a:solidFill>
          </a:endParaRPr>
        </a:p>
      </dgm:t>
    </dgm:pt>
    <dgm:pt modelId="{D3B94EC2-3AD6-8147-B74C-C674D6975B37}" type="parTrans" cxnId="{E64E40C2-DB49-AF46-A8FC-F506D1084B3F}">
      <dgm:prSet/>
      <dgm:spPr/>
      <dgm:t>
        <a:bodyPr/>
        <a:lstStyle/>
        <a:p>
          <a:endParaRPr lang="nl-NL" sz="2200">
            <a:solidFill>
              <a:schemeClr val="tx2"/>
            </a:solidFill>
          </a:endParaRPr>
        </a:p>
      </dgm:t>
    </dgm:pt>
    <dgm:pt modelId="{D559C08B-72A4-E74F-8A85-702A5A0CD305}" type="sibTrans" cxnId="{E64E40C2-DB49-AF46-A8FC-F506D1084B3F}">
      <dgm:prSet/>
      <dgm:spPr/>
      <dgm:t>
        <a:bodyPr/>
        <a:lstStyle/>
        <a:p>
          <a:endParaRPr lang="nl-NL" sz="2200">
            <a:solidFill>
              <a:schemeClr val="tx2"/>
            </a:solidFill>
          </a:endParaRPr>
        </a:p>
      </dgm:t>
    </dgm:pt>
    <dgm:pt modelId="{A9F2B712-8FC6-B645-8861-9944CEE67E7E}">
      <dgm:prSet custT="1"/>
      <dgm:spPr/>
      <dgm:t>
        <a:bodyPr/>
        <a:lstStyle/>
        <a:p>
          <a:r>
            <a:rPr lang="en-GB" sz="2200" b="0" i="0" kern="1200" dirty="0">
              <a:solidFill>
                <a:schemeClr val="tx2"/>
              </a:solidFill>
            </a:rPr>
            <a:t>Treatment should be </a:t>
          </a:r>
          <a:r>
            <a:rPr lang="en-GB" sz="2200" b="1" i="0" kern="1200" dirty="0">
              <a:solidFill>
                <a:srgbClr val="C6573B"/>
              </a:solidFill>
              <a:latin typeface="Calibri"/>
              <a:ea typeface="+mn-ea"/>
              <a:cs typeface="+mn-cs"/>
            </a:rPr>
            <a:t>tailored to the patient’s platelet count</a:t>
          </a:r>
          <a:r>
            <a:rPr lang="en-GB" sz="2200" b="0" i="0" kern="1200" dirty="0">
              <a:solidFill>
                <a:schemeClr val="tx2"/>
              </a:solidFill>
            </a:rPr>
            <a:t>, but wider </a:t>
          </a:r>
          <a:r>
            <a:rPr lang="en-GB" sz="2200" b="1" i="0" kern="1200" dirty="0">
              <a:solidFill>
                <a:srgbClr val="C6573B"/>
              </a:solidFill>
              <a:latin typeface="Calibri"/>
              <a:ea typeface="+mn-ea"/>
              <a:cs typeface="+mn-cs"/>
            </a:rPr>
            <a:t>symptoms</a:t>
          </a:r>
          <a:r>
            <a:rPr lang="en-GB" sz="2200" b="0" i="0" kern="1200" dirty="0">
              <a:solidFill>
                <a:schemeClr val="tx2"/>
              </a:solidFill>
            </a:rPr>
            <a:t> should also be taken into consideration</a:t>
          </a:r>
          <a:endParaRPr lang="nl-NL" sz="2200" kern="1200" dirty="0">
            <a:solidFill>
              <a:schemeClr val="tx2"/>
            </a:solidFill>
          </a:endParaRPr>
        </a:p>
      </dgm:t>
    </dgm:pt>
    <dgm:pt modelId="{70EF9133-6F8D-D449-AEEF-70B9762B8CD0}" type="parTrans" cxnId="{29E82EA5-8D74-A849-874A-869CF25BB267}">
      <dgm:prSet/>
      <dgm:spPr/>
      <dgm:t>
        <a:bodyPr/>
        <a:lstStyle/>
        <a:p>
          <a:endParaRPr lang="nl-NL" sz="2200">
            <a:solidFill>
              <a:schemeClr val="tx2"/>
            </a:solidFill>
          </a:endParaRPr>
        </a:p>
      </dgm:t>
    </dgm:pt>
    <dgm:pt modelId="{7E94A246-7418-834A-B6DE-16EEED6B31D6}" type="sibTrans" cxnId="{29E82EA5-8D74-A849-874A-869CF25BB267}">
      <dgm:prSet/>
      <dgm:spPr/>
      <dgm:t>
        <a:bodyPr/>
        <a:lstStyle/>
        <a:p>
          <a:endParaRPr lang="nl-NL" sz="2200">
            <a:solidFill>
              <a:schemeClr val="tx2"/>
            </a:solidFill>
          </a:endParaRPr>
        </a:p>
      </dgm:t>
    </dgm:pt>
    <dgm:pt modelId="{1EE17EE3-161B-D641-A87E-1C7250ACE11D}">
      <dgm:prSet custT="1"/>
      <dgm:spPr/>
      <dgm:t>
        <a:bodyPr/>
        <a:lstStyle/>
        <a:p>
          <a:r>
            <a:rPr lang="en-GB" sz="2200" b="1" i="0" kern="1200" dirty="0">
              <a:solidFill>
                <a:srgbClr val="C6573B"/>
              </a:solidFill>
              <a:latin typeface="Calibri"/>
              <a:ea typeface="+mn-ea"/>
              <a:cs typeface="+mn-cs"/>
            </a:rPr>
            <a:t>Lowest dose </a:t>
          </a:r>
          <a:r>
            <a:rPr lang="en-GB" sz="2200" b="0" i="0" kern="1200" dirty="0">
              <a:solidFill>
                <a:schemeClr val="tx2"/>
              </a:solidFill>
            </a:rPr>
            <a:t>that achieves a safe platelet count, with improvement in </a:t>
          </a:r>
          <a:r>
            <a:rPr lang="en-GB" sz="2200" b="0" i="0" kern="1200" dirty="0" err="1">
              <a:solidFill>
                <a:schemeClr val="tx2"/>
              </a:solidFill>
            </a:rPr>
            <a:t>QoL</a:t>
          </a:r>
          <a:r>
            <a:rPr lang="en-GB" sz="2200" b="0" i="0" kern="1200" dirty="0">
              <a:solidFill>
                <a:schemeClr val="tx2"/>
              </a:solidFill>
            </a:rPr>
            <a:t> should be used</a:t>
          </a:r>
          <a:endParaRPr lang="nl-NL" sz="2200" kern="1200" dirty="0">
            <a:solidFill>
              <a:schemeClr val="tx2"/>
            </a:solidFill>
          </a:endParaRPr>
        </a:p>
      </dgm:t>
    </dgm:pt>
    <dgm:pt modelId="{7ECC666A-5339-AF43-B9FF-9CEC45A3A89D}" type="parTrans" cxnId="{2ECEE3D8-3D4F-334D-B3D9-868816B0F1AC}">
      <dgm:prSet/>
      <dgm:spPr/>
      <dgm:t>
        <a:bodyPr/>
        <a:lstStyle/>
        <a:p>
          <a:endParaRPr lang="nl-NL" sz="2200">
            <a:solidFill>
              <a:schemeClr val="tx2"/>
            </a:solidFill>
          </a:endParaRPr>
        </a:p>
      </dgm:t>
    </dgm:pt>
    <dgm:pt modelId="{0CF8C6CE-C9C0-EE43-AB23-0F3CC94F2A97}" type="sibTrans" cxnId="{2ECEE3D8-3D4F-334D-B3D9-868816B0F1AC}">
      <dgm:prSet/>
      <dgm:spPr/>
      <dgm:t>
        <a:bodyPr/>
        <a:lstStyle/>
        <a:p>
          <a:endParaRPr lang="nl-NL" sz="2200">
            <a:solidFill>
              <a:schemeClr val="tx2"/>
            </a:solidFill>
          </a:endParaRPr>
        </a:p>
      </dgm:t>
    </dgm:pt>
    <dgm:pt modelId="{CEC6E716-7581-384A-9081-922C49300AD4}">
      <dgm:prSet custT="1"/>
      <dgm:spPr/>
      <dgm:t>
        <a:bodyPr/>
        <a:lstStyle/>
        <a:p>
          <a:r>
            <a:rPr lang="en-GB" sz="2200" b="0" i="0" kern="1200" dirty="0">
              <a:solidFill>
                <a:schemeClr val="tx2"/>
              </a:solidFill>
            </a:rPr>
            <a:t>There is an increasing body of evidence showing that TPO-RAs can lead to </a:t>
          </a:r>
          <a:r>
            <a:rPr lang="en-GB" sz="2200" b="1" i="0" kern="1200" dirty="0">
              <a:solidFill>
                <a:srgbClr val="C6573B"/>
              </a:solidFill>
              <a:latin typeface="Calibri"/>
              <a:ea typeface="+mn-ea"/>
              <a:cs typeface="+mn-cs"/>
            </a:rPr>
            <a:t>durable responses off treatment</a:t>
          </a:r>
          <a:r>
            <a:rPr lang="en-GB" sz="2200" b="0" i="0" kern="1200" dirty="0">
              <a:solidFill>
                <a:schemeClr val="tx2"/>
              </a:solidFill>
            </a:rPr>
            <a:t> – and induce long-lasting immunological responses in some patients</a:t>
          </a:r>
          <a:endParaRPr lang="nl-NL" sz="2200" kern="1200" dirty="0">
            <a:solidFill>
              <a:schemeClr val="tx2"/>
            </a:solidFill>
          </a:endParaRPr>
        </a:p>
      </dgm:t>
    </dgm:pt>
    <dgm:pt modelId="{4953DBAA-14A3-AB41-8270-6E52E876BC46}" type="parTrans" cxnId="{713AE0C1-D27D-AB4D-BEFA-6532B1735C75}">
      <dgm:prSet/>
      <dgm:spPr/>
      <dgm:t>
        <a:bodyPr/>
        <a:lstStyle/>
        <a:p>
          <a:endParaRPr lang="nl-NL" sz="2200">
            <a:solidFill>
              <a:schemeClr val="tx2"/>
            </a:solidFill>
          </a:endParaRPr>
        </a:p>
      </dgm:t>
    </dgm:pt>
    <dgm:pt modelId="{7D5FC309-01AF-FE41-98FD-796B89C7C5F5}" type="sibTrans" cxnId="{713AE0C1-D27D-AB4D-BEFA-6532B1735C75}">
      <dgm:prSet/>
      <dgm:spPr/>
      <dgm:t>
        <a:bodyPr/>
        <a:lstStyle/>
        <a:p>
          <a:endParaRPr lang="nl-NL" sz="2200">
            <a:solidFill>
              <a:schemeClr val="tx2"/>
            </a:solidFill>
          </a:endParaRPr>
        </a:p>
      </dgm:t>
    </dgm:pt>
    <dgm:pt modelId="{18A83F31-8D7E-FB4E-822A-7DEDF0300172}">
      <dgm:prSet custT="1"/>
      <dgm:spPr/>
      <dgm:t>
        <a:bodyPr/>
        <a:lstStyle/>
        <a:p>
          <a:r>
            <a:rPr lang="en-GB" sz="2200" b="0" i="0" kern="1200" dirty="0">
              <a:solidFill>
                <a:schemeClr val="tx2"/>
              </a:solidFill>
            </a:rPr>
            <a:t>At present there are </a:t>
          </a:r>
          <a:r>
            <a:rPr lang="en-GB" sz="2200" b="1" i="0" kern="1200" dirty="0">
              <a:solidFill>
                <a:srgbClr val="C6573B"/>
              </a:solidFill>
              <a:latin typeface="Calibri"/>
              <a:ea typeface="+mn-ea"/>
              <a:cs typeface="+mn-cs"/>
            </a:rPr>
            <a:t>no clear indicators for which patients are likely to achieve durable responses</a:t>
          </a:r>
          <a:r>
            <a:rPr lang="en-GB" sz="2200" b="0" i="0" kern="1200" dirty="0">
              <a:solidFill>
                <a:schemeClr val="tx2"/>
              </a:solidFill>
            </a:rPr>
            <a:t> off treatment</a:t>
          </a:r>
          <a:endParaRPr lang="nl-NL" sz="2200" kern="1200" dirty="0">
            <a:solidFill>
              <a:schemeClr val="tx2"/>
            </a:solidFill>
          </a:endParaRPr>
        </a:p>
      </dgm:t>
    </dgm:pt>
    <dgm:pt modelId="{AB7331E9-CF84-1345-9241-67E68883ADB1}" type="parTrans" cxnId="{0E1FACB0-2344-994E-85C7-7F1A2BFEBB1A}">
      <dgm:prSet/>
      <dgm:spPr/>
      <dgm:t>
        <a:bodyPr/>
        <a:lstStyle/>
        <a:p>
          <a:endParaRPr lang="nl-NL" sz="2200">
            <a:solidFill>
              <a:schemeClr val="tx2"/>
            </a:solidFill>
          </a:endParaRPr>
        </a:p>
      </dgm:t>
    </dgm:pt>
    <dgm:pt modelId="{6FDA95C6-1776-A14E-8F75-D60F16C63CEC}" type="sibTrans" cxnId="{0E1FACB0-2344-994E-85C7-7F1A2BFEBB1A}">
      <dgm:prSet/>
      <dgm:spPr/>
      <dgm:t>
        <a:bodyPr/>
        <a:lstStyle/>
        <a:p>
          <a:endParaRPr lang="nl-NL" sz="2200">
            <a:solidFill>
              <a:schemeClr val="tx2"/>
            </a:solidFill>
          </a:endParaRPr>
        </a:p>
      </dgm:t>
    </dgm:pt>
    <dgm:pt modelId="{60470CA9-5B19-B74D-AF12-35FAD18C7F69}">
      <dgm:prSet custT="1"/>
      <dgm:spPr/>
      <dgm:t>
        <a:bodyPr/>
        <a:lstStyle/>
        <a:p>
          <a:r>
            <a:rPr lang="en-GB" sz="2200" b="0" i="0" kern="1200" dirty="0">
              <a:solidFill>
                <a:schemeClr val="tx2"/>
              </a:solidFill>
            </a:rPr>
            <a:t>Tapering is an </a:t>
          </a:r>
          <a:r>
            <a:rPr lang="en-GB" sz="2200" b="1" i="0" kern="1200" dirty="0">
              <a:solidFill>
                <a:srgbClr val="C6573B"/>
              </a:solidFill>
              <a:latin typeface="Calibri"/>
              <a:ea typeface="+mn-ea"/>
              <a:cs typeface="+mn-cs"/>
            </a:rPr>
            <a:t>‘evidence-free zone’</a:t>
          </a:r>
          <a:r>
            <a:rPr lang="en-GB" sz="2200" b="0" i="0" kern="1200" dirty="0">
              <a:solidFill>
                <a:schemeClr val="tx2"/>
              </a:solidFill>
            </a:rPr>
            <a:t> and requires more studies</a:t>
          </a:r>
          <a:endParaRPr lang="nl-NL" sz="2200" kern="1200" dirty="0">
            <a:solidFill>
              <a:schemeClr val="tx2"/>
            </a:solidFill>
          </a:endParaRPr>
        </a:p>
      </dgm:t>
    </dgm:pt>
    <dgm:pt modelId="{A1EC5A34-A7B2-364E-98C5-6760428474A7}" type="parTrans" cxnId="{A9D22BEE-6822-4046-BA03-E237391775A1}">
      <dgm:prSet/>
      <dgm:spPr/>
      <dgm:t>
        <a:bodyPr/>
        <a:lstStyle/>
        <a:p>
          <a:endParaRPr lang="nl-NL" sz="2200">
            <a:solidFill>
              <a:schemeClr val="tx2"/>
            </a:solidFill>
          </a:endParaRPr>
        </a:p>
      </dgm:t>
    </dgm:pt>
    <dgm:pt modelId="{6AD83A70-C597-DD49-9188-1617FB6508E8}" type="sibTrans" cxnId="{A9D22BEE-6822-4046-BA03-E237391775A1}">
      <dgm:prSet/>
      <dgm:spPr/>
      <dgm:t>
        <a:bodyPr/>
        <a:lstStyle/>
        <a:p>
          <a:endParaRPr lang="nl-NL" sz="2200">
            <a:solidFill>
              <a:schemeClr val="tx2"/>
            </a:solidFill>
          </a:endParaRPr>
        </a:p>
      </dgm:t>
    </dgm:pt>
    <dgm:pt modelId="{4B2204DB-26D5-244D-8B65-E122ABC79A40}" type="pres">
      <dgm:prSet presAssocID="{68583D68-59F5-2841-9C1F-B8B501A65960}" presName="vert0" presStyleCnt="0">
        <dgm:presLayoutVars>
          <dgm:dir/>
          <dgm:animOne val="branch"/>
          <dgm:animLvl val="lvl"/>
        </dgm:presLayoutVars>
      </dgm:prSet>
      <dgm:spPr/>
    </dgm:pt>
    <dgm:pt modelId="{2BE55FD1-8FDF-4442-A041-A222425768B7}" type="pres">
      <dgm:prSet presAssocID="{8D8BD279-78D3-0C4C-AA70-967E32BF45BD}" presName="thickLine" presStyleLbl="alignNode1" presStyleIdx="0" presStyleCnt="6"/>
      <dgm:spPr/>
    </dgm:pt>
    <dgm:pt modelId="{1587F768-8E39-6343-A1BA-F3944648BE35}" type="pres">
      <dgm:prSet presAssocID="{8D8BD279-78D3-0C4C-AA70-967E32BF45BD}" presName="horz1" presStyleCnt="0"/>
      <dgm:spPr/>
    </dgm:pt>
    <dgm:pt modelId="{8DFCE7E7-513D-3540-9863-03FDF658F174}" type="pres">
      <dgm:prSet presAssocID="{8D8BD279-78D3-0C4C-AA70-967E32BF45BD}" presName="tx1" presStyleLbl="revTx" presStyleIdx="0" presStyleCnt="6"/>
      <dgm:spPr/>
    </dgm:pt>
    <dgm:pt modelId="{9961BF8B-B8AC-DD43-9034-EE86E50953CE}" type="pres">
      <dgm:prSet presAssocID="{8D8BD279-78D3-0C4C-AA70-967E32BF45BD}" presName="vert1" presStyleCnt="0"/>
      <dgm:spPr/>
    </dgm:pt>
    <dgm:pt modelId="{814FC60D-7619-BB4B-8017-A9D0B4F9BD4B}" type="pres">
      <dgm:prSet presAssocID="{A9F2B712-8FC6-B645-8861-9944CEE67E7E}" presName="thickLine" presStyleLbl="alignNode1" presStyleIdx="1" presStyleCnt="6"/>
      <dgm:spPr/>
    </dgm:pt>
    <dgm:pt modelId="{D0D0E63F-6E41-2F4F-811F-92AF34270C3F}" type="pres">
      <dgm:prSet presAssocID="{A9F2B712-8FC6-B645-8861-9944CEE67E7E}" presName="horz1" presStyleCnt="0"/>
      <dgm:spPr/>
    </dgm:pt>
    <dgm:pt modelId="{28672C5F-9970-0943-94A0-8C608C88600E}" type="pres">
      <dgm:prSet presAssocID="{A9F2B712-8FC6-B645-8861-9944CEE67E7E}" presName="tx1" presStyleLbl="revTx" presStyleIdx="1" presStyleCnt="6"/>
      <dgm:spPr/>
    </dgm:pt>
    <dgm:pt modelId="{39247293-1C70-4547-8659-62E97F4707AE}" type="pres">
      <dgm:prSet presAssocID="{A9F2B712-8FC6-B645-8861-9944CEE67E7E}" presName="vert1" presStyleCnt="0"/>
      <dgm:spPr/>
    </dgm:pt>
    <dgm:pt modelId="{5CA923DE-137D-844A-BD94-6362A787462E}" type="pres">
      <dgm:prSet presAssocID="{1EE17EE3-161B-D641-A87E-1C7250ACE11D}" presName="thickLine" presStyleLbl="alignNode1" presStyleIdx="2" presStyleCnt="6"/>
      <dgm:spPr/>
    </dgm:pt>
    <dgm:pt modelId="{8EF10926-102C-8E4C-8024-835FF0921195}" type="pres">
      <dgm:prSet presAssocID="{1EE17EE3-161B-D641-A87E-1C7250ACE11D}" presName="horz1" presStyleCnt="0"/>
      <dgm:spPr/>
    </dgm:pt>
    <dgm:pt modelId="{61923116-5002-9945-8C75-BFCFBC3BCF27}" type="pres">
      <dgm:prSet presAssocID="{1EE17EE3-161B-D641-A87E-1C7250ACE11D}" presName="tx1" presStyleLbl="revTx" presStyleIdx="2" presStyleCnt="6"/>
      <dgm:spPr/>
    </dgm:pt>
    <dgm:pt modelId="{4B194212-CE62-E14A-98D8-14193D3D82AE}" type="pres">
      <dgm:prSet presAssocID="{1EE17EE3-161B-D641-A87E-1C7250ACE11D}" presName="vert1" presStyleCnt="0"/>
      <dgm:spPr/>
    </dgm:pt>
    <dgm:pt modelId="{B04F94F2-6CB5-2849-A40B-FCF02B062CD0}" type="pres">
      <dgm:prSet presAssocID="{CEC6E716-7581-384A-9081-922C49300AD4}" presName="thickLine" presStyleLbl="alignNode1" presStyleIdx="3" presStyleCnt="6"/>
      <dgm:spPr/>
    </dgm:pt>
    <dgm:pt modelId="{43A2F4EF-D0C1-324D-A9FE-47560426DA82}" type="pres">
      <dgm:prSet presAssocID="{CEC6E716-7581-384A-9081-922C49300AD4}" presName="horz1" presStyleCnt="0"/>
      <dgm:spPr/>
    </dgm:pt>
    <dgm:pt modelId="{810C0561-1E2B-7840-BD63-A1CCCBBEDD17}" type="pres">
      <dgm:prSet presAssocID="{CEC6E716-7581-384A-9081-922C49300AD4}" presName="tx1" presStyleLbl="revTx" presStyleIdx="3" presStyleCnt="6"/>
      <dgm:spPr/>
    </dgm:pt>
    <dgm:pt modelId="{398BAB3A-0414-824F-8F62-961D19C8E1E4}" type="pres">
      <dgm:prSet presAssocID="{CEC6E716-7581-384A-9081-922C49300AD4}" presName="vert1" presStyleCnt="0"/>
      <dgm:spPr/>
    </dgm:pt>
    <dgm:pt modelId="{96747775-B487-D240-A4AA-3682DCE684B0}" type="pres">
      <dgm:prSet presAssocID="{18A83F31-8D7E-FB4E-822A-7DEDF0300172}" presName="thickLine" presStyleLbl="alignNode1" presStyleIdx="4" presStyleCnt="6"/>
      <dgm:spPr/>
    </dgm:pt>
    <dgm:pt modelId="{55455D75-FCD8-C94F-9D9F-79D1246BF555}" type="pres">
      <dgm:prSet presAssocID="{18A83F31-8D7E-FB4E-822A-7DEDF0300172}" presName="horz1" presStyleCnt="0"/>
      <dgm:spPr/>
    </dgm:pt>
    <dgm:pt modelId="{48DBDBAF-2463-7E4C-8365-2F984CE075B8}" type="pres">
      <dgm:prSet presAssocID="{18A83F31-8D7E-FB4E-822A-7DEDF0300172}" presName="tx1" presStyleLbl="revTx" presStyleIdx="4" presStyleCnt="6"/>
      <dgm:spPr/>
    </dgm:pt>
    <dgm:pt modelId="{73E4070E-CD02-E047-A5B9-B1FAF598F06B}" type="pres">
      <dgm:prSet presAssocID="{18A83F31-8D7E-FB4E-822A-7DEDF0300172}" presName="vert1" presStyleCnt="0"/>
      <dgm:spPr/>
    </dgm:pt>
    <dgm:pt modelId="{566777F0-49C8-FC4C-837D-84E40A8788DC}" type="pres">
      <dgm:prSet presAssocID="{60470CA9-5B19-B74D-AF12-35FAD18C7F69}" presName="thickLine" presStyleLbl="alignNode1" presStyleIdx="5" presStyleCnt="6"/>
      <dgm:spPr/>
    </dgm:pt>
    <dgm:pt modelId="{F07D3C3F-CBCD-A649-8B54-A110EC8CE8FA}" type="pres">
      <dgm:prSet presAssocID="{60470CA9-5B19-B74D-AF12-35FAD18C7F69}" presName="horz1" presStyleCnt="0"/>
      <dgm:spPr/>
    </dgm:pt>
    <dgm:pt modelId="{00EB7DE9-D40B-0343-98F2-07647BCA4E6F}" type="pres">
      <dgm:prSet presAssocID="{60470CA9-5B19-B74D-AF12-35FAD18C7F69}" presName="tx1" presStyleLbl="revTx" presStyleIdx="5" presStyleCnt="6"/>
      <dgm:spPr/>
    </dgm:pt>
    <dgm:pt modelId="{233A0E79-2AF6-DE4F-AF5E-14F6DD0121F3}" type="pres">
      <dgm:prSet presAssocID="{60470CA9-5B19-B74D-AF12-35FAD18C7F69}" presName="vert1" presStyleCnt="0"/>
      <dgm:spPr/>
    </dgm:pt>
  </dgm:ptLst>
  <dgm:cxnLst>
    <dgm:cxn modelId="{FD6E236E-6486-C846-8DE2-D677758E2FF4}" type="presOf" srcId="{60470CA9-5B19-B74D-AF12-35FAD18C7F69}" destId="{00EB7DE9-D40B-0343-98F2-07647BCA4E6F}" srcOrd="0" destOrd="0" presId="urn:microsoft.com/office/officeart/2008/layout/LinedList"/>
    <dgm:cxn modelId="{29E82EA5-8D74-A849-874A-869CF25BB267}" srcId="{68583D68-59F5-2841-9C1F-B8B501A65960}" destId="{A9F2B712-8FC6-B645-8861-9944CEE67E7E}" srcOrd="1" destOrd="0" parTransId="{70EF9133-6F8D-D449-AEEF-70B9762B8CD0}" sibTransId="{7E94A246-7418-834A-B6DE-16EEED6B31D6}"/>
    <dgm:cxn modelId="{428537A5-2411-8F4E-A697-40A1870DEF6E}" type="presOf" srcId="{18A83F31-8D7E-FB4E-822A-7DEDF0300172}" destId="{48DBDBAF-2463-7E4C-8365-2F984CE075B8}" srcOrd="0" destOrd="0" presId="urn:microsoft.com/office/officeart/2008/layout/LinedList"/>
    <dgm:cxn modelId="{A5F4A9A8-6325-934E-B246-3358DD76BE81}" type="presOf" srcId="{1EE17EE3-161B-D641-A87E-1C7250ACE11D}" destId="{61923116-5002-9945-8C75-BFCFBC3BCF27}" srcOrd="0" destOrd="0" presId="urn:microsoft.com/office/officeart/2008/layout/LinedList"/>
    <dgm:cxn modelId="{0E1FACB0-2344-994E-85C7-7F1A2BFEBB1A}" srcId="{68583D68-59F5-2841-9C1F-B8B501A65960}" destId="{18A83F31-8D7E-FB4E-822A-7DEDF0300172}" srcOrd="4" destOrd="0" parTransId="{AB7331E9-CF84-1345-9241-67E68883ADB1}" sibTransId="{6FDA95C6-1776-A14E-8F75-D60F16C63CEC}"/>
    <dgm:cxn modelId="{243FEAB6-3006-C949-B984-536D997D80D5}" type="presOf" srcId="{68583D68-59F5-2841-9C1F-B8B501A65960}" destId="{4B2204DB-26D5-244D-8B65-E122ABC79A40}" srcOrd="0" destOrd="0" presId="urn:microsoft.com/office/officeart/2008/layout/LinedList"/>
    <dgm:cxn modelId="{713AE0C1-D27D-AB4D-BEFA-6532B1735C75}" srcId="{68583D68-59F5-2841-9C1F-B8B501A65960}" destId="{CEC6E716-7581-384A-9081-922C49300AD4}" srcOrd="3" destOrd="0" parTransId="{4953DBAA-14A3-AB41-8270-6E52E876BC46}" sibTransId="{7D5FC309-01AF-FE41-98FD-796B89C7C5F5}"/>
    <dgm:cxn modelId="{E64E40C2-DB49-AF46-A8FC-F506D1084B3F}" srcId="{68583D68-59F5-2841-9C1F-B8B501A65960}" destId="{8D8BD279-78D3-0C4C-AA70-967E32BF45BD}" srcOrd="0" destOrd="0" parTransId="{D3B94EC2-3AD6-8147-B74C-C674D6975B37}" sibTransId="{D559C08B-72A4-E74F-8A85-702A5A0CD305}"/>
    <dgm:cxn modelId="{AC5CEDCB-63D3-1B40-86E3-2F23C268190A}" type="presOf" srcId="{CEC6E716-7581-384A-9081-922C49300AD4}" destId="{810C0561-1E2B-7840-BD63-A1CCCBBEDD17}" srcOrd="0" destOrd="0" presId="urn:microsoft.com/office/officeart/2008/layout/LinedList"/>
    <dgm:cxn modelId="{2ECEE3D8-3D4F-334D-B3D9-868816B0F1AC}" srcId="{68583D68-59F5-2841-9C1F-B8B501A65960}" destId="{1EE17EE3-161B-D641-A87E-1C7250ACE11D}" srcOrd="2" destOrd="0" parTransId="{7ECC666A-5339-AF43-B9FF-9CEC45A3A89D}" sibTransId="{0CF8C6CE-C9C0-EE43-AB23-0F3CC94F2A97}"/>
    <dgm:cxn modelId="{176D03E7-63C0-3848-B1EF-BA16A16A292F}" type="presOf" srcId="{A9F2B712-8FC6-B645-8861-9944CEE67E7E}" destId="{28672C5F-9970-0943-94A0-8C608C88600E}" srcOrd="0" destOrd="0" presId="urn:microsoft.com/office/officeart/2008/layout/LinedList"/>
    <dgm:cxn modelId="{A9D22BEE-6822-4046-BA03-E237391775A1}" srcId="{68583D68-59F5-2841-9C1F-B8B501A65960}" destId="{60470CA9-5B19-B74D-AF12-35FAD18C7F69}" srcOrd="5" destOrd="0" parTransId="{A1EC5A34-A7B2-364E-98C5-6760428474A7}" sibTransId="{6AD83A70-C597-DD49-9188-1617FB6508E8}"/>
    <dgm:cxn modelId="{1AE8F5F7-6D74-DE44-A12F-70793911F286}" type="presOf" srcId="{8D8BD279-78D3-0C4C-AA70-967E32BF45BD}" destId="{8DFCE7E7-513D-3540-9863-03FDF658F174}" srcOrd="0" destOrd="0" presId="urn:microsoft.com/office/officeart/2008/layout/LinedList"/>
    <dgm:cxn modelId="{2248F218-E38D-F746-8709-E2069C1F2C31}" type="presParOf" srcId="{4B2204DB-26D5-244D-8B65-E122ABC79A40}" destId="{2BE55FD1-8FDF-4442-A041-A222425768B7}" srcOrd="0" destOrd="0" presId="urn:microsoft.com/office/officeart/2008/layout/LinedList"/>
    <dgm:cxn modelId="{25AA8584-BF54-2B4C-86CB-5C26F4A5D761}" type="presParOf" srcId="{4B2204DB-26D5-244D-8B65-E122ABC79A40}" destId="{1587F768-8E39-6343-A1BA-F3944648BE35}" srcOrd="1" destOrd="0" presId="urn:microsoft.com/office/officeart/2008/layout/LinedList"/>
    <dgm:cxn modelId="{6D25D5C1-B722-4D4B-9FA8-EDC7889AC2A5}" type="presParOf" srcId="{1587F768-8E39-6343-A1BA-F3944648BE35}" destId="{8DFCE7E7-513D-3540-9863-03FDF658F174}" srcOrd="0" destOrd="0" presId="urn:microsoft.com/office/officeart/2008/layout/LinedList"/>
    <dgm:cxn modelId="{429B6484-7507-EF49-A232-4850ED7304B3}" type="presParOf" srcId="{1587F768-8E39-6343-A1BA-F3944648BE35}" destId="{9961BF8B-B8AC-DD43-9034-EE86E50953CE}" srcOrd="1" destOrd="0" presId="urn:microsoft.com/office/officeart/2008/layout/LinedList"/>
    <dgm:cxn modelId="{051AD0DD-A239-9C49-80BF-9510C1DA67D3}" type="presParOf" srcId="{4B2204DB-26D5-244D-8B65-E122ABC79A40}" destId="{814FC60D-7619-BB4B-8017-A9D0B4F9BD4B}" srcOrd="2" destOrd="0" presId="urn:microsoft.com/office/officeart/2008/layout/LinedList"/>
    <dgm:cxn modelId="{95EC5E58-FA87-FC48-BBA9-38D5248D5EF5}" type="presParOf" srcId="{4B2204DB-26D5-244D-8B65-E122ABC79A40}" destId="{D0D0E63F-6E41-2F4F-811F-92AF34270C3F}" srcOrd="3" destOrd="0" presId="urn:microsoft.com/office/officeart/2008/layout/LinedList"/>
    <dgm:cxn modelId="{DF7E519F-58DE-784E-9980-86C7C26BA799}" type="presParOf" srcId="{D0D0E63F-6E41-2F4F-811F-92AF34270C3F}" destId="{28672C5F-9970-0943-94A0-8C608C88600E}" srcOrd="0" destOrd="0" presId="urn:microsoft.com/office/officeart/2008/layout/LinedList"/>
    <dgm:cxn modelId="{A07DBC49-0F0A-5E4D-9A7B-1B909D08847C}" type="presParOf" srcId="{D0D0E63F-6E41-2F4F-811F-92AF34270C3F}" destId="{39247293-1C70-4547-8659-62E97F4707AE}" srcOrd="1" destOrd="0" presId="urn:microsoft.com/office/officeart/2008/layout/LinedList"/>
    <dgm:cxn modelId="{BF769630-80F6-0246-A3A6-B1991314F9FE}" type="presParOf" srcId="{4B2204DB-26D5-244D-8B65-E122ABC79A40}" destId="{5CA923DE-137D-844A-BD94-6362A787462E}" srcOrd="4" destOrd="0" presId="urn:microsoft.com/office/officeart/2008/layout/LinedList"/>
    <dgm:cxn modelId="{CBAD4060-6913-844A-9748-C58AA71C5ED8}" type="presParOf" srcId="{4B2204DB-26D5-244D-8B65-E122ABC79A40}" destId="{8EF10926-102C-8E4C-8024-835FF0921195}" srcOrd="5" destOrd="0" presId="urn:microsoft.com/office/officeart/2008/layout/LinedList"/>
    <dgm:cxn modelId="{2DF1E065-1032-9E4D-B22E-966004D7ADDB}" type="presParOf" srcId="{8EF10926-102C-8E4C-8024-835FF0921195}" destId="{61923116-5002-9945-8C75-BFCFBC3BCF27}" srcOrd="0" destOrd="0" presId="urn:microsoft.com/office/officeart/2008/layout/LinedList"/>
    <dgm:cxn modelId="{20779A95-D4B7-D24C-BCDC-4B05B798C694}" type="presParOf" srcId="{8EF10926-102C-8E4C-8024-835FF0921195}" destId="{4B194212-CE62-E14A-98D8-14193D3D82AE}" srcOrd="1" destOrd="0" presId="urn:microsoft.com/office/officeart/2008/layout/LinedList"/>
    <dgm:cxn modelId="{9D0090C1-A4B0-DE4E-8342-0AEB0102BDB0}" type="presParOf" srcId="{4B2204DB-26D5-244D-8B65-E122ABC79A40}" destId="{B04F94F2-6CB5-2849-A40B-FCF02B062CD0}" srcOrd="6" destOrd="0" presId="urn:microsoft.com/office/officeart/2008/layout/LinedList"/>
    <dgm:cxn modelId="{9930C49D-6BC7-1642-9A98-37B6310C91DC}" type="presParOf" srcId="{4B2204DB-26D5-244D-8B65-E122ABC79A40}" destId="{43A2F4EF-D0C1-324D-A9FE-47560426DA82}" srcOrd="7" destOrd="0" presId="urn:microsoft.com/office/officeart/2008/layout/LinedList"/>
    <dgm:cxn modelId="{F40BD65D-249A-F942-82D2-E430E0F5310C}" type="presParOf" srcId="{43A2F4EF-D0C1-324D-A9FE-47560426DA82}" destId="{810C0561-1E2B-7840-BD63-A1CCCBBEDD17}" srcOrd="0" destOrd="0" presId="urn:microsoft.com/office/officeart/2008/layout/LinedList"/>
    <dgm:cxn modelId="{FCD2AB14-1117-494D-B9D5-EA93A4D495F1}" type="presParOf" srcId="{43A2F4EF-D0C1-324D-A9FE-47560426DA82}" destId="{398BAB3A-0414-824F-8F62-961D19C8E1E4}" srcOrd="1" destOrd="0" presId="urn:microsoft.com/office/officeart/2008/layout/LinedList"/>
    <dgm:cxn modelId="{3C417B61-0894-CA40-963F-573F9BABC573}" type="presParOf" srcId="{4B2204DB-26D5-244D-8B65-E122ABC79A40}" destId="{96747775-B487-D240-A4AA-3682DCE684B0}" srcOrd="8" destOrd="0" presId="urn:microsoft.com/office/officeart/2008/layout/LinedList"/>
    <dgm:cxn modelId="{73114FDD-0218-0E48-8A2B-C3A3B425476A}" type="presParOf" srcId="{4B2204DB-26D5-244D-8B65-E122ABC79A40}" destId="{55455D75-FCD8-C94F-9D9F-79D1246BF555}" srcOrd="9" destOrd="0" presId="urn:microsoft.com/office/officeart/2008/layout/LinedList"/>
    <dgm:cxn modelId="{4418C5BE-BA77-8045-8CFD-EA2B184D39B2}" type="presParOf" srcId="{55455D75-FCD8-C94F-9D9F-79D1246BF555}" destId="{48DBDBAF-2463-7E4C-8365-2F984CE075B8}" srcOrd="0" destOrd="0" presId="urn:microsoft.com/office/officeart/2008/layout/LinedList"/>
    <dgm:cxn modelId="{2D36D32D-6A1E-534A-9AFE-DD654F1E5DF8}" type="presParOf" srcId="{55455D75-FCD8-C94F-9D9F-79D1246BF555}" destId="{73E4070E-CD02-E047-A5B9-B1FAF598F06B}" srcOrd="1" destOrd="0" presId="urn:microsoft.com/office/officeart/2008/layout/LinedList"/>
    <dgm:cxn modelId="{062A7524-0B5E-2F4B-ADA1-D46E79053535}" type="presParOf" srcId="{4B2204DB-26D5-244D-8B65-E122ABC79A40}" destId="{566777F0-49C8-FC4C-837D-84E40A8788DC}" srcOrd="10" destOrd="0" presId="urn:microsoft.com/office/officeart/2008/layout/LinedList"/>
    <dgm:cxn modelId="{0D31EBD0-62E7-A24D-A8F0-119E2B03B924}" type="presParOf" srcId="{4B2204DB-26D5-244D-8B65-E122ABC79A40}" destId="{F07D3C3F-CBCD-A649-8B54-A110EC8CE8FA}" srcOrd="11" destOrd="0" presId="urn:microsoft.com/office/officeart/2008/layout/LinedList"/>
    <dgm:cxn modelId="{8E5EAB5A-C79A-2741-9E18-9F1824B41F35}" type="presParOf" srcId="{F07D3C3F-CBCD-A649-8B54-A110EC8CE8FA}" destId="{00EB7DE9-D40B-0343-98F2-07647BCA4E6F}" srcOrd="0" destOrd="0" presId="urn:microsoft.com/office/officeart/2008/layout/LinedList"/>
    <dgm:cxn modelId="{AB9A89D0-BA5A-814C-BAD0-B136CB5758D3}" type="presParOf" srcId="{F07D3C3F-CBCD-A649-8B54-A110EC8CE8FA}" destId="{233A0E79-2AF6-DE4F-AF5E-14F6DD0121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D752D-5E41-EB49-A7A9-ACE499FFCCFA}"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nl-NL"/>
        </a:p>
      </dgm:t>
    </dgm:pt>
    <dgm:pt modelId="{F3590048-B003-5649-808F-113FFD698A6F}">
      <dgm:prSet/>
      <dgm:spPr/>
      <dgm:t>
        <a:bodyPr/>
        <a:lstStyle/>
        <a:p>
          <a:r>
            <a:rPr lang="en-GB" dirty="0"/>
            <a:t>Understand the role of TPO-RAs in </a:t>
          </a:r>
          <a:r>
            <a:rPr lang="en-GB" noProof="0" dirty="0"/>
            <a:t>the treatment of chronic ITP in adults</a:t>
          </a:r>
        </a:p>
        <a:p>
          <a:r>
            <a:rPr lang="en-GB" noProof="0" dirty="0"/>
            <a:t>Review all practical considerations, including:</a:t>
          </a:r>
        </a:p>
      </dgm:t>
    </dgm:pt>
    <dgm:pt modelId="{C936D199-B005-6F4F-918A-2D9EF81BF601}" type="parTrans" cxnId="{EBC03969-EC9C-4449-9D16-E6FF4B8A190F}">
      <dgm:prSet/>
      <dgm:spPr/>
      <dgm:t>
        <a:bodyPr/>
        <a:lstStyle/>
        <a:p>
          <a:endParaRPr lang="nl-NL"/>
        </a:p>
      </dgm:t>
    </dgm:pt>
    <dgm:pt modelId="{F3F3DEDC-2AAE-9945-ABC8-B767F41D793F}" type="sibTrans" cxnId="{EBC03969-EC9C-4449-9D16-E6FF4B8A190F}">
      <dgm:prSet/>
      <dgm:spPr/>
      <dgm:t>
        <a:bodyPr/>
        <a:lstStyle/>
        <a:p>
          <a:endParaRPr lang="nl-NL"/>
        </a:p>
      </dgm:t>
    </dgm:pt>
    <dgm:pt modelId="{09870960-D5A9-0845-9539-9C1EAAB10D0A}">
      <dgm:prSet/>
      <dgm:spPr/>
      <dgm:t>
        <a:bodyPr/>
        <a:lstStyle/>
        <a:p>
          <a:r>
            <a:rPr lang="en-GB" noProof="0" dirty="0"/>
            <a:t>When to start treatment</a:t>
          </a:r>
        </a:p>
      </dgm:t>
    </dgm:pt>
    <dgm:pt modelId="{BE80D154-FBCF-004E-BE15-1A9ECF6537E2}" type="parTrans" cxnId="{E91642A5-27AE-9E41-9DDA-C1403EC77EDE}">
      <dgm:prSet/>
      <dgm:spPr/>
      <dgm:t>
        <a:bodyPr/>
        <a:lstStyle/>
        <a:p>
          <a:endParaRPr lang="nl-NL"/>
        </a:p>
      </dgm:t>
    </dgm:pt>
    <dgm:pt modelId="{FBF39076-9D83-D641-9460-981140C84F73}" type="sibTrans" cxnId="{E91642A5-27AE-9E41-9DDA-C1403EC77EDE}">
      <dgm:prSet/>
      <dgm:spPr/>
      <dgm:t>
        <a:bodyPr/>
        <a:lstStyle/>
        <a:p>
          <a:endParaRPr lang="nl-NL"/>
        </a:p>
      </dgm:t>
    </dgm:pt>
    <dgm:pt modelId="{973BAE00-F365-8645-8232-A0068D6B8F05}">
      <dgm:prSet/>
      <dgm:spPr/>
      <dgm:t>
        <a:bodyPr/>
        <a:lstStyle/>
        <a:p>
          <a:r>
            <a:rPr lang="en-GB" noProof="0" dirty="0"/>
            <a:t>Efficacy and how to monitor it</a:t>
          </a:r>
        </a:p>
      </dgm:t>
    </dgm:pt>
    <dgm:pt modelId="{7726CEC9-B4EF-1041-BF30-B90959A4F19B}" type="parTrans" cxnId="{AF622827-8A7C-2E41-988E-89ED843F2FE8}">
      <dgm:prSet/>
      <dgm:spPr/>
      <dgm:t>
        <a:bodyPr/>
        <a:lstStyle/>
        <a:p>
          <a:endParaRPr lang="nl-NL"/>
        </a:p>
      </dgm:t>
    </dgm:pt>
    <dgm:pt modelId="{3FD5ADDF-9A2A-8B4A-9BE9-F0441CA9A451}" type="sibTrans" cxnId="{AF622827-8A7C-2E41-988E-89ED843F2FE8}">
      <dgm:prSet/>
      <dgm:spPr/>
      <dgm:t>
        <a:bodyPr/>
        <a:lstStyle/>
        <a:p>
          <a:endParaRPr lang="nl-NL"/>
        </a:p>
      </dgm:t>
    </dgm:pt>
    <dgm:pt modelId="{8D0C750E-FC2D-7643-8201-AF0FB19B6BD7}">
      <dgm:prSet/>
      <dgm:spPr/>
      <dgm:t>
        <a:bodyPr/>
        <a:lstStyle/>
        <a:p>
          <a:r>
            <a:rPr lang="en-GB" noProof="0" dirty="0"/>
            <a:t>Safety</a:t>
          </a:r>
        </a:p>
      </dgm:t>
    </dgm:pt>
    <dgm:pt modelId="{13629DED-93BD-1948-9A85-DFF32D314D54}" type="parTrans" cxnId="{0034F5C7-4EC6-0E47-9D6D-C959760F81EE}">
      <dgm:prSet/>
      <dgm:spPr/>
      <dgm:t>
        <a:bodyPr/>
        <a:lstStyle/>
        <a:p>
          <a:endParaRPr lang="nl-NL"/>
        </a:p>
      </dgm:t>
    </dgm:pt>
    <dgm:pt modelId="{8D838E92-2F1F-4B41-97FA-600394E2DA6A}" type="sibTrans" cxnId="{0034F5C7-4EC6-0E47-9D6D-C959760F81EE}">
      <dgm:prSet/>
      <dgm:spPr/>
      <dgm:t>
        <a:bodyPr/>
        <a:lstStyle/>
        <a:p>
          <a:endParaRPr lang="nl-NL"/>
        </a:p>
      </dgm:t>
    </dgm:pt>
    <dgm:pt modelId="{FC74E3C8-C398-9B4C-86BE-D9F7C903F25E}">
      <dgm:prSet/>
      <dgm:spPr/>
      <dgm:t>
        <a:bodyPr/>
        <a:lstStyle/>
        <a:p>
          <a:r>
            <a:rPr lang="en-GB" noProof="0" dirty="0"/>
            <a:t>Long-term remission and tapering</a:t>
          </a:r>
        </a:p>
      </dgm:t>
    </dgm:pt>
    <dgm:pt modelId="{FBB7DA60-2D3C-4341-94D1-EB7ADEDC23D4}" type="parTrans" cxnId="{E9D7127E-5787-CE4D-B5B5-CEC5240C13FD}">
      <dgm:prSet/>
      <dgm:spPr/>
      <dgm:t>
        <a:bodyPr/>
        <a:lstStyle/>
        <a:p>
          <a:endParaRPr lang="nl-NL"/>
        </a:p>
      </dgm:t>
    </dgm:pt>
    <dgm:pt modelId="{16752258-A6FE-3541-89E8-8D2379DC3257}" type="sibTrans" cxnId="{E9D7127E-5787-CE4D-B5B5-CEC5240C13FD}">
      <dgm:prSet/>
      <dgm:spPr/>
      <dgm:t>
        <a:bodyPr/>
        <a:lstStyle/>
        <a:p>
          <a:endParaRPr lang="nl-NL"/>
        </a:p>
      </dgm:t>
    </dgm:pt>
    <dgm:pt modelId="{9BF6DA81-5379-7245-85BC-A2E6F5F03721}">
      <dgm:prSet/>
      <dgm:spPr/>
      <dgm:t>
        <a:bodyPr/>
        <a:lstStyle/>
        <a:p>
          <a:r>
            <a:rPr lang="en-GB" noProof="0" dirty="0"/>
            <a:t>Administration</a:t>
          </a:r>
        </a:p>
      </dgm:t>
    </dgm:pt>
    <dgm:pt modelId="{621E3940-6ED5-D94B-80EE-4622F1727001}" type="parTrans" cxnId="{86CA6BD7-042A-9840-BF94-9FADE90997D1}">
      <dgm:prSet/>
      <dgm:spPr/>
      <dgm:t>
        <a:bodyPr/>
        <a:lstStyle/>
        <a:p>
          <a:endParaRPr lang="nl-NL"/>
        </a:p>
      </dgm:t>
    </dgm:pt>
    <dgm:pt modelId="{21E45F00-72B0-3848-B7D6-2E1D315A9307}" type="sibTrans" cxnId="{86CA6BD7-042A-9840-BF94-9FADE90997D1}">
      <dgm:prSet/>
      <dgm:spPr/>
      <dgm:t>
        <a:bodyPr/>
        <a:lstStyle/>
        <a:p>
          <a:endParaRPr lang="nl-NL"/>
        </a:p>
      </dgm:t>
    </dgm:pt>
    <dgm:pt modelId="{AEFE49CC-223C-474A-A7FB-47E71A8662E6}">
      <dgm:prSet/>
      <dgm:spPr/>
      <dgm:t>
        <a:bodyPr/>
        <a:lstStyle/>
        <a:p>
          <a:r>
            <a:rPr lang="en-GB" noProof="0" dirty="0"/>
            <a:t>Adjusting treatment</a:t>
          </a:r>
        </a:p>
      </dgm:t>
    </dgm:pt>
    <dgm:pt modelId="{141A1236-D5EA-8544-B149-AD3BE8982DF2}" type="parTrans" cxnId="{77AC1BD7-956D-8040-AF84-7615BD511C69}">
      <dgm:prSet/>
      <dgm:spPr/>
      <dgm:t>
        <a:bodyPr/>
        <a:lstStyle/>
        <a:p>
          <a:endParaRPr lang="nl-NL"/>
        </a:p>
      </dgm:t>
    </dgm:pt>
    <dgm:pt modelId="{C756442B-6434-7444-9030-B1CDD3910157}" type="sibTrans" cxnId="{77AC1BD7-956D-8040-AF84-7615BD511C69}">
      <dgm:prSet/>
      <dgm:spPr/>
      <dgm:t>
        <a:bodyPr/>
        <a:lstStyle/>
        <a:p>
          <a:endParaRPr lang="nl-NL"/>
        </a:p>
      </dgm:t>
    </dgm:pt>
    <dgm:pt modelId="{82F59EE4-4D31-DB4D-A3E7-1C264C712B9E}" type="pres">
      <dgm:prSet presAssocID="{0B4D752D-5E41-EB49-A7A9-ACE499FFCCFA}" presName="linearFlow" presStyleCnt="0">
        <dgm:presLayoutVars>
          <dgm:dir/>
          <dgm:resizeHandles val="exact"/>
        </dgm:presLayoutVars>
      </dgm:prSet>
      <dgm:spPr/>
    </dgm:pt>
    <dgm:pt modelId="{21705DBB-2680-6D43-AB1B-8AD7076CC49E}" type="pres">
      <dgm:prSet presAssocID="{F3590048-B003-5649-808F-113FFD698A6F}" presName="comp" presStyleCnt="0"/>
      <dgm:spPr/>
    </dgm:pt>
    <dgm:pt modelId="{EA701189-F3ED-704E-81A7-9A90FCF6214F}" type="pres">
      <dgm:prSet presAssocID="{F3590048-B003-5649-808F-113FFD698A6F}" presName="rect2" presStyleLbl="node1" presStyleIdx="0" presStyleCnt="1">
        <dgm:presLayoutVars>
          <dgm:bulletEnabled val="1"/>
        </dgm:presLayoutVars>
      </dgm:prSet>
      <dgm:spPr/>
    </dgm:pt>
    <dgm:pt modelId="{5CB14106-E237-4F45-AB5D-70A774F7880A}" type="pres">
      <dgm:prSet presAssocID="{F3590048-B003-5649-808F-113FFD698A6F}" presName="rect1" presStyleLbl="lnNode1" presStyleIdx="0" presStyleCnt="1"/>
      <dgm:spPr>
        <a:blipFill rotWithShape="1">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dgm:spPr>
    </dgm:pt>
  </dgm:ptLst>
  <dgm:cxnLst>
    <dgm:cxn modelId="{AF622827-8A7C-2E41-988E-89ED843F2FE8}" srcId="{F3590048-B003-5649-808F-113FFD698A6F}" destId="{973BAE00-F365-8645-8232-A0068D6B8F05}" srcOrd="3" destOrd="0" parTransId="{7726CEC9-B4EF-1041-BF30-B90959A4F19B}" sibTransId="{3FD5ADDF-9A2A-8B4A-9BE9-F0441CA9A451}"/>
    <dgm:cxn modelId="{B7E20629-07F5-3946-8883-CBF7F992F4C2}" type="presOf" srcId="{8D0C750E-FC2D-7643-8201-AF0FB19B6BD7}" destId="{EA701189-F3ED-704E-81A7-9A90FCF6214F}" srcOrd="0" destOrd="3" presId="urn:microsoft.com/office/officeart/2008/layout/AlternatingPictureBlocks"/>
    <dgm:cxn modelId="{72BD9E50-CABA-1648-8422-7922DC62D345}" type="presOf" srcId="{09870960-D5A9-0845-9539-9C1EAAB10D0A}" destId="{EA701189-F3ED-704E-81A7-9A90FCF6214F}" srcOrd="0" destOrd="1" presId="urn:microsoft.com/office/officeart/2008/layout/AlternatingPictureBlocks"/>
    <dgm:cxn modelId="{EBC03969-EC9C-4449-9D16-E6FF4B8A190F}" srcId="{0B4D752D-5E41-EB49-A7A9-ACE499FFCCFA}" destId="{F3590048-B003-5649-808F-113FFD698A6F}" srcOrd="0" destOrd="0" parTransId="{C936D199-B005-6F4F-918A-2D9EF81BF601}" sibTransId="{F3F3DEDC-2AAE-9945-ABC8-B767F41D793F}"/>
    <dgm:cxn modelId="{E9D7127E-5787-CE4D-B5B5-CEC5240C13FD}" srcId="{F3590048-B003-5649-808F-113FFD698A6F}" destId="{FC74E3C8-C398-9B4C-86BE-D9F7C903F25E}" srcOrd="5" destOrd="0" parTransId="{FBB7DA60-2D3C-4341-94D1-EB7ADEDC23D4}" sibTransId="{16752258-A6FE-3541-89E8-8D2379DC3257}"/>
    <dgm:cxn modelId="{74755C83-594D-EC41-8485-366A237A661F}" type="presOf" srcId="{FC74E3C8-C398-9B4C-86BE-D9F7C903F25E}" destId="{EA701189-F3ED-704E-81A7-9A90FCF6214F}" srcOrd="0" destOrd="6" presId="urn:microsoft.com/office/officeart/2008/layout/AlternatingPictureBlocks"/>
    <dgm:cxn modelId="{F08D25A5-5047-E049-82EF-AC8B7C885FB6}" type="presOf" srcId="{0B4D752D-5E41-EB49-A7A9-ACE499FFCCFA}" destId="{82F59EE4-4D31-DB4D-A3E7-1C264C712B9E}" srcOrd="0" destOrd="0" presId="urn:microsoft.com/office/officeart/2008/layout/AlternatingPictureBlocks"/>
    <dgm:cxn modelId="{E91642A5-27AE-9E41-9DDA-C1403EC77EDE}" srcId="{F3590048-B003-5649-808F-113FFD698A6F}" destId="{09870960-D5A9-0845-9539-9C1EAAB10D0A}" srcOrd="0" destOrd="0" parTransId="{BE80D154-FBCF-004E-BE15-1A9ECF6537E2}" sibTransId="{FBF39076-9D83-D641-9460-981140C84F73}"/>
    <dgm:cxn modelId="{5709FAB0-0108-6D4B-9A55-09B1EED27CF7}" type="presOf" srcId="{973BAE00-F365-8645-8232-A0068D6B8F05}" destId="{EA701189-F3ED-704E-81A7-9A90FCF6214F}" srcOrd="0" destOrd="4" presId="urn:microsoft.com/office/officeart/2008/layout/AlternatingPictureBlocks"/>
    <dgm:cxn modelId="{1D51A0B8-C2D3-6643-B7E5-80BC4D7E5739}" type="presOf" srcId="{AEFE49CC-223C-474A-A7FB-47E71A8662E6}" destId="{EA701189-F3ED-704E-81A7-9A90FCF6214F}" srcOrd="0" destOrd="5" presId="urn:microsoft.com/office/officeart/2008/layout/AlternatingPictureBlocks"/>
    <dgm:cxn modelId="{0034F5C7-4EC6-0E47-9D6D-C959760F81EE}" srcId="{F3590048-B003-5649-808F-113FFD698A6F}" destId="{8D0C750E-FC2D-7643-8201-AF0FB19B6BD7}" srcOrd="2" destOrd="0" parTransId="{13629DED-93BD-1948-9A85-DFF32D314D54}" sibTransId="{8D838E92-2F1F-4B41-97FA-600394E2DA6A}"/>
    <dgm:cxn modelId="{77AC1BD7-956D-8040-AF84-7615BD511C69}" srcId="{F3590048-B003-5649-808F-113FFD698A6F}" destId="{AEFE49CC-223C-474A-A7FB-47E71A8662E6}" srcOrd="4" destOrd="0" parTransId="{141A1236-D5EA-8544-B149-AD3BE8982DF2}" sibTransId="{C756442B-6434-7444-9030-B1CDD3910157}"/>
    <dgm:cxn modelId="{86CA6BD7-042A-9840-BF94-9FADE90997D1}" srcId="{F3590048-B003-5649-808F-113FFD698A6F}" destId="{9BF6DA81-5379-7245-85BC-A2E6F5F03721}" srcOrd="1" destOrd="0" parTransId="{621E3940-6ED5-D94B-80EE-4622F1727001}" sibTransId="{21E45F00-72B0-3848-B7D6-2E1D315A9307}"/>
    <dgm:cxn modelId="{9504DDF7-2C5D-7148-8B26-AFBB4473DE40}" type="presOf" srcId="{9BF6DA81-5379-7245-85BC-A2E6F5F03721}" destId="{EA701189-F3ED-704E-81A7-9A90FCF6214F}" srcOrd="0" destOrd="2" presId="urn:microsoft.com/office/officeart/2008/layout/AlternatingPictureBlocks"/>
    <dgm:cxn modelId="{15518BFF-3916-8D4A-9260-8A6FC90AAE38}" type="presOf" srcId="{F3590048-B003-5649-808F-113FFD698A6F}" destId="{EA701189-F3ED-704E-81A7-9A90FCF6214F}" srcOrd="0" destOrd="0" presId="urn:microsoft.com/office/officeart/2008/layout/AlternatingPictureBlocks"/>
    <dgm:cxn modelId="{B38DEA84-6BD1-8A4A-B18F-CFFA47A8117C}" type="presParOf" srcId="{82F59EE4-4D31-DB4D-A3E7-1C264C712B9E}" destId="{21705DBB-2680-6D43-AB1B-8AD7076CC49E}" srcOrd="0" destOrd="0" presId="urn:microsoft.com/office/officeart/2008/layout/AlternatingPictureBlocks"/>
    <dgm:cxn modelId="{10533F86-B7A9-3E42-A0C4-9BE1AB51B489}" type="presParOf" srcId="{21705DBB-2680-6D43-AB1B-8AD7076CC49E}" destId="{EA701189-F3ED-704E-81A7-9A90FCF6214F}" srcOrd="0" destOrd="0" presId="urn:microsoft.com/office/officeart/2008/layout/AlternatingPictureBlocks"/>
    <dgm:cxn modelId="{3BA0317A-3820-2E40-840D-A567C63636D4}" type="presParOf" srcId="{21705DBB-2680-6D43-AB1B-8AD7076CC49E}" destId="{5CB14106-E237-4F45-AB5D-70A774F7880A}"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C4514-DEA7-134E-AD1A-8F0956A8FB66}" type="doc">
      <dgm:prSet loTypeId="urn:microsoft.com/office/officeart/2005/8/layout/hList7" loCatId="icon" qsTypeId="urn:microsoft.com/office/officeart/2005/8/quickstyle/simple1" qsCatId="simple" csTypeId="urn:microsoft.com/office/officeart/2005/8/colors/accent1_2" csCatId="accent1" phldr="1"/>
      <dgm:spPr/>
      <dgm:t>
        <a:bodyPr/>
        <a:lstStyle/>
        <a:p>
          <a:endParaRPr lang="nl-NL"/>
        </a:p>
      </dgm:t>
    </dgm:pt>
    <dgm:pt modelId="{371BD34B-DC54-7848-8358-02C848580A0F}">
      <dgm:prSet/>
      <dgm:spPr/>
      <dgm:t>
        <a:bodyPr/>
        <a:lstStyle/>
        <a:p>
          <a:r>
            <a:rPr lang="en-US" dirty="0"/>
            <a:t>Try to limit steroid exposure to &lt;6 weeks</a:t>
          </a:r>
          <a:endParaRPr lang="nl-NL" dirty="0"/>
        </a:p>
      </dgm:t>
    </dgm:pt>
    <dgm:pt modelId="{5CA24152-3BBE-9344-B2F5-A00E6C382DF0}" type="parTrans" cxnId="{90F01952-359F-894C-986B-1C7B9782C341}">
      <dgm:prSet/>
      <dgm:spPr/>
      <dgm:t>
        <a:bodyPr/>
        <a:lstStyle/>
        <a:p>
          <a:endParaRPr lang="nl-NL"/>
        </a:p>
      </dgm:t>
    </dgm:pt>
    <dgm:pt modelId="{5A284C74-3819-5249-A567-A3B6A906728E}" type="sibTrans" cxnId="{90F01952-359F-894C-986B-1C7B9782C341}">
      <dgm:prSet/>
      <dgm:spPr/>
      <dgm:t>
        <a:bodyPr/>
        <a:lstStyle/>
        <a:p>
          <a:endParaRPr lang="nl-NL"/>
        </a:p>
      </dgm:t>
    </dgm:pt>
    <dgm:pt modelId="{3C335910-59CA-144B-AF08-E70AD2CB0E27}">
      <dgm:prSet/>
      <dgm:spPr/>
      <dgm:t>
        <a:bodyPr/>
        <a:lstStyle/>
        <a:p>
          <a:r>
            <a:rPr lang="en-US" dirty="0"/>
            <a:t>Choice of second-line treatment is based on patient preference </a:t>
          </a:r>
          <a:endParaRPr lang="nl-NL" dirty="0"/>
        </a:p>
      </dgm:t>
    </dgm:pt>
    <dgm:pt modelId="{6C13A61F-54FD-2D42-9D36-614EB6C27250}" type="parTrans" cxnId="{273B8393-A168-8747-9ABB-5F59BFE81D7D}">
      <dgm:prSet/>
      <dgm:spPr/>
      <dgm:t>
        <a:bodyPr/>
        <a:lstStyle/>
        <a:p>
          <a:endParaRPr lang="nl-NL"/>
        </a:p>
      </dgm:t>
    </dgm:pt>
    <dgm:pt modelId="{206E6E4F-61A3-4A4B-8311-B55142D5343C}" type="sibTrans" cxnId="{273B8393-A168-8747-9ABB-5F59BFE81D7D}">
      <dgm:prSet/>
      <dgm:spPr/>
      <dgm:t>
        <a:bodyPr/>
        <a:lstStyle/>
        <a:p>
          <a:endParaRPr lang="nl-NL"/>
        </a:p>
      </dgm:t>
    </dgm:pt>
    <dgm:pt modelId="{4FA857FD-C352-2D45-B666-7B689A4BFFD4}">
      <dgm:prSet/>
      <dgm:spPr/>
      <dgm:t>
        <a:bodyPr/>
        <a:lstStyle/>
        <a:p>
          <a:r>
            <a:rPr lang="en-US" dirty="0"/>
            <a:t>TPO-RAs have similar efficacy and safety profiles</a:t>
          </a:r>
          <a:endParaRPr lang="nl-NL" dirty="0"/>
        </a:p>
      </dgm:t>
    </dgm:pt>
    <dgm:pt modelId="{5D3C6A99-48DD-E540-9FAF-B5436E427B75}" type="parTrans" cxnId="{F01B1DFB-DE81-144C-8AF1-CC6C45DE765B}">
      <dgm:prSet/>
      <dgm:spPr/>
      <dgm:t>
        <a:bodyPr/>
        <a:lstStyle/>
        <a:p>
          <a:endParaRPr lang="nl-NL"/>
        </a:p>
      </dgm:t>
    </dgm:pt>
    <dgm:pt modelId="{D1D42192-C308-F947-8E1D-014B6CB24F89}" type="sibTrans" cxnId="{F01B1DFB-DE81-144C-8AF1-CC6C45DE765B}">
      <dgm:prSet/>
      <dgm:spPr/>
      <dgm:t>
        <a:bodyPr/>
        <a:lstStyle/>
        <a:p>
          <a:endParaRPr lang="nl-NL"/>
        </a:p>
      </dgm:t>
    </dgm:pt>
    <dgm:pt modelId="{01F1375A-7F8B-3449-A9C8-8E04D94B0A60}" type="pres">
      <dgm:prSet presAssocID="{7D4C4514-DEA7-134E-AD1A-8F0956A8FB66}" presName="Name0" presStyleCnt="0">
        <dgm:presLayoutVars>
          <dgm:dir/>
          <dgm:resizeHandles val="exact"/>
        </dgm:presLayoutVars>
      </dgm:prSet>
      <dgm:spPr/>
    </dgm:pt>
    <dgm:pt modelId="{A2952F58-2B3D-754F-9093-058E2F66686D}" type="pres">
      <dgm:prSet presAssocID="{7D4C4514-DEA7-134E-AD1A-8F0956A8FB66}" presName="fgShape" presStyleLbl="fgShp" presStyleIdx="0" presStyleCnt="1"/>
      <dgm:spPr/>
    </dgm:pt>
    <dgm:pt modelId="{59EF1CA9-D40E-B64F-8C76-CEEE8207825C}" type="pres">
      <dgm:prSet presAssocID="{7D4C4514-DEA7-134E-AD1A-8F0956A8FB66}" presName="linComp" presStyleCnt="0"/>
      <dgm:spPr/>
    </dgm:pt>
    <dgm:pt modelId="{8F4BA968-3000-4747-B85F-A96456C029A3}" type="pres">
      <dgm:prSet presAssocID="{371BD34B-DC54-7848-8358-02C848580A0F}" presName="compNode" presStyleCnt="0"/>
      <dgm:spPr/>
    </dgm:pt>
    <dgm:pt modelId="{7DA3F6EC-A5EF-5F46-82F1-D9F53DDF3345}" type="pres">
      <dgm:prSet presAssocID="{371BD34B-DC54-7848-8358-02C848580A0F}" presName="bkgdShape" presStyleLbl="node1" presStyleIdx="0" presStyleCnt="3"/>
      <dgm:spPr/>
    </dgm:pt>
    <dgm:pt modelId="{7AB5735A-3889-2E42-A083-8D0D7F6BB8D5}" type="pres">
      <dgm:prSet presAssocID="{371BD34B-DC54-7848-8358-02C848580A0F}" presName="nodeTx" presStyleLbl="node1" presStyleIdx="0" presStyleCnt="3">
        <dgm:presLayoutVars>
          <dgm:bulletEnabled val="1"/>
        </dgm:presLayoutVars>
      </dgm:prSet>
      <dgm:spPr/>
    </dgm:pt>
    <dgm:pt modelId="{8CF982ED-CBCD-694F-AA36-02F46238BBE1}" type="pres">
      <dgm:prSet presAssocID="{371BD34B-DC54-7848-8358-02C848580A0F}" presName="invisiNode" presStyleLbl="node1" presStyleIdx="0" presStyleCnt="3"/>
      <dgm:spPr/>
    </dgm:pt>
    <dgm:pt modelId="{9A5957CD-1EB9-AE4F-9914-09EC15833A50}" type="pres">
      <dgm:prSet presAssocID="{371BD34B-DC54-7848-8358-02C848580A0F}" presName="imagNode" presStyleLbl="fgImgPlace1" presStyleIdx="0"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D32DD7D0-24F9-F743-A2B7-2B8E7418BDAF}" type="pres">
      <dgm:prSet presAssocID="{5A284C74-3819-5249-A567-A3B6A906728E}" presName="sibTrans" presStyleLbl="sibTrans2D1" presStyleIdx="0" presStyleCnt="0"/>
      <dgm:spPr/>
    </dgm:pt>
    <dgm:pt modelId="{93824B44-98D7-8340-9169-BF56E7F3487B}" type="pres">
      <dgm:prSet presAssocID="{3C335910-59CA-144B-AF08-E70AD2CB0E27}" presName="compNode" presStyleCnt="0"/>
      <dgm:spPr/>
    </dgm:pt>
    <dgm:pt modelId="{0AEBD6C9-0434-D64C-82F6-AF94757D9CB2}" type="pres">
      <dgm:prSet presAssocID="{3C335910-59CA-144B-AF08-E70AD2CB0E27}" presName="bkgdShape" presStyleLbl="node1" presStyleIdx="1" presStyleCnt="3" custLinFactNeighborY="1558"/>
      <dgm:spPr/>
    </dgm:pt>
    <dgm:pt modelId="{AC33832B-5CAC-1644-8579-A49AABF6685E}" type="pres">
      <dgm:prSet presAssocID="{3C335910-59CA-144B-AF08-E70AD2CB0E27}" presName="nodeTx" presStyleLbl="node1" presStyleIdx="1" presStyleCnt="3">
        <dgm:presLayoutVars>
          <dgm:bulletEnabled val="1"/>
        </dgm:presLayoutVars>
      </dgm:prSet>
      <dgm:spPr/>
    </dgm:pt>
    <dgm:pt modelId="{8F2EDF4A-4FCC-1E47-A07B-3F4DCEF6DBF5}" type="pres">
      <dgm:prSet presAssocID="{3C335910-59CA-144B-AF08-E70AD2CB0E27}" presName="invisiNode" presStyleLbl="node1" presStyleIdx="1" presStyleCnt="3"/>
      <dgm:spPr/>
    </dgm:pt>
    <dgm:pt modelId="{5715288F-4008-6A45-ABF7-CE0DFBF319A9}" type="pres">
      <dgm:prSet presAssocID="{3C335910-59CA-144B-AF08-E70AD2CB0E27}" presName="imagNode" presStyleLbl="fgImgPlace1" presStyleIdx="1" presStyleCnt="3"/>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8CD6F3D6-3FFF-6D4F-8573-6C75ABF40CA6}" type="pres">
      <dgm:prSet presAssocID="{206E6E4F-61A3-4A4B-8311-B55142D5343C}" presName="sibTrans" presStyleLbl="sibTrans2D1" presStyleIdx="0" presStyleCnt="0"/>
      <dgm:spPr/>
    </dgm:pt>
    <dgm:pt modelId="{CBAC4832-DD32-F541-8041-ABCB781C98DA}" type="pres">
      <dgm:prSet presAssocID="{4FA857FD-C352-2D45-B666-7B689A4BFFD4}" presName="compNode" presStyleCnt="0"/>
      <dgm:spPr/>
    </dgm:pt>
    <dgm:pt modelId="{76C95598-BE0A-274D-9CE0-92FAE849E398}" type="pres">
      <dgm:prSet presAssocID="{4FA857FD-C352-2D45-B666-7B689A4BFFD4}" presName="bkgdShape" presStyleLbl="node1" presStyleIdx="2" presStyleCnt="3"/>
      <dgm:spPr/>
    </dgm:pt>
    <dgm:pt modelId="{B570C343-7920-AE44-B3F4-54A45FF6417D}" type="pres">
      <dgm:prSet presAssocID="{4FA857FD-C352-2D45-B666-7B689A4BFFD4}" presName="nodeTx" presStyleLbl="node1" presStyleIdx="2" presStyleCnt="3">
        <dgm:presLayoutVars>
          <dgm:bulletEnabled val="1"/>
        </dgm:presLayoutVars>
      </dgm:prSet>
      <dgm:spPr/>
    </dgm:pt>
    <dgm:pt modelId="{F7DB022A-1E6D-B04D-93ED-F4FD8B19FCA9}" type="pres">
      <dgm:prSet presAssocID="{4FA857FD-C352-2D45-B666-7B689A4BFFD4}" presName="invisiNode" presStyleLbl="node1" presStyleIdx="2" presStyleCnt="3"/>
      <dgm:spPr/>
    </dgm:pt>
    <dgm:pt modelId="{BC50EC5C-3736-904D-9C66-8A2B3591EDE3}" type="pres">
      <dgm:prSet presAssocID="{4FA857FD-C352-2D45-B666-7B689A4BFFD4}" presName="imagNode" presStyleLbl="fgImgPlace1" presStyleIdx="2" presStyleCnt="3"/>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Lst>
  <dgm:cxnLst>
    <dgm:cxn modelId="{3F66DA1C-4BDF-ED4C-9657-40C6F4855C21}" type="presOf" srcId="{206E6E4F-61A3-4A4B-8311-B55142D5343C}" destId="{8CD6F3D6-3FFF-6D4F-8573-6C75ABF40CA6}" srcOrd="0" destOrd="0" presId="urn:microsoft.com/office/officeart/2005/8/layout/hList7"/>
    <dgm:cxn modelId="{0CEEA122-BA88-A54B-9168-7512CEFC38EB}" type="presOf" srcId="{3C335910-59CA-144B-AF08-E70AD2CB0E27}" destId="{0AEBD6C9-0434-D64C-82F6-AF94757D9CB2}" srcOrd="0" destOrd="0" presId="urn:microsoft.com/office/officeart/2005/8/layout/hList7"/>
    <dgm:cxn modelId="{8BC9B124-C9AF-B344-8CED-FC69E344344D}" type="presOf" srcId="{371BD34B-DC54-7848-8358-02C848580A0F}" destId="{7AB5735A-3889-2E42-A083-8D0D7F6BB8D5}" srcOrd="1" destOrd="0" presId="urn:microsoft.com/office/officeart/2005/8/layout/hList7"/>
    <dgm:cxn modelId="{1DD6D227-98F9-B448-8336-E84CE6F90323}" type="presOf" srcId="{4FA857FD-C352-2D45-B666-7B689A4BFFD4}" destId="{B570C343-7920-AE44-B3F4-54A45FF6417D}" srcOrd="1" destOrd="0" presId="urn:microsoft.com/office/officeart/2005/8/layout/hList7"/>
    <dgm:cxn modelId="{2671E730-46D0-EE4F-80FD-1A242DAEB298}" type="presOf" srcId="{7D4C4514-DEA7-134E-AD1A-8F0956A8FB66}" destId="{01F1375A-7F8B-3449-A9C8-8E04D94B0A60}" srcOrd="0" destOrd="0" presId="urn:microsoft.com/office/officeart/2005/8/layout/hList7"/>
    <dgm:cxn modelId="{90F01952-359F-894C-986B-1C7B9782C341}" srcId="{7D4C4514-DEA7-134E-AD1A-8F0956A8FB66}" destId="{371BD34B-DC54-7848-8358-02C848580A0F}" srcOrd="0" destOrd="0" parTransId="{5CA24152-3BBE-9344-B2F5-A00E6C382DF0}" sibTransId="{5A284C74-3819-5249-A567-A3B6A906728E}"/>
    <dgm:cxn modelId="{3ED0CD7E-E52E-8642-8623-2C72E1A2DCE9}" type="presOf" srcId="{5A284C74-3819-5249-A567-A3B6A906728E}" destId="{D32DD7D0-24F9-F743-A2B7-2B8E7418BDAF}" srcOrd="0" destOrd="0" presId="urn:microsoft.com/office/officeart/2005/8/layout/hList7"/>
    <dgm:cxn modelId="{273B8393-A168-8747-9ABB-5F59BFE81D7D}" srcId="{7D4C4514-DEA7-134E-AD1A-8F0956A8FB66}" destId="{3C335910-59CA-144B-AF08-E70AD2CB0E27}" srcOrd="1" destOrd="0" parTransId="{6C13A61F-54FD-2D42-9D36-614EB6C27250}" sibTransId="{206E6E4F-61A3-4A4B-8311-B55142D5343C}"/>
    <dgm:cxn modelId="{A777C399-9761-EE4D-9A76-8816033B3249}" type="presOf" srcId="{371BD34B-DC54-7848-8358-02C848580A0F}" destId="{7DA3F6EC-A5EF-5F46-82F1-D9F53DDF3345}" srcOrd="0" destOrd="0" presId="urn:microsoft.com/office/officeart/2005/8/layout/hList7"/>
    <dgm:cxn modelId="{1B0FC39A-C49E-784B-8707-6B1A29C74C5C}" type="presOf" srcId="{3C335910-59CA-144B-AF08-E70AD2CB0E27}" destId="{AC33832B-5CAC-1644-8579-A49AABF6685E}" srcOrd="1" destOrd="0" presId="urn:microsoft.com/office/officeart/2005/8/layout/hList7"/>
    <dgm:cxn modelId="{2CBC5FDD-57ED-DD40-BC75-B8F72FC25864}" type="presOf" srcId="{4FA857FD-C352-2D45-B666-7B689A4BFFD4}" destId="{76C95598-BE0A-274D-9CE0-92FAE849E398}" srcOrd="0" destOrd="0" presId="urn:microsoft.com/office/officeart/2005/8/layout/hList7"/>
    <dgm:cxn modelId="{F01B1DFB-DE81-144C-8AF1-CC6C45DE765B}" srcId="{7D4C4514-DEA7-134E-AD1A-8F0956A8FB66}" destId="{4FA857FD-C352-2D45-B666-7B689A4BFFD4}" srcOrd="2" destOrd="0" parTransId="{5D3C6A99-48DD-E540-9FAF-B5436E427B75}" sibTransId="{D1D42192-C308-F947-8E1D-014B6CB24F89}"/>
    <dgm:cxn modelId="{97E64F73-B8BA-5848-B8C3-BAA71F649BE4}" type="presParOf" srcId="{01F1375A-7F8B-3449-A9C8-8E04D94B0A60}" destId="{A2952F58-2B3D-754F-9093-058E2F66686D}" srcOrd="0" destOrd="0" presId="urn:microsoft.com/office/officeart/2005/8/layout/hList7"/>
    <dgm:cxn modelId="{980FA825-90A4-A24C-A696-59C3F2836323}" type="presParOf" srcId="{01F1375A-7F8B-3449-A9C8-8E04D94B0A60}" destId="{59EF1CA9-D40E-B64F-8C76-CEEE8207825C}" srcOrd="1" destOrd="0" presId="urn:microsoft.com/office/officeart/2005/8/layout/hList7"/>
    <dgm:cxn modelId="{51B25E2F-DF0E-4543-970E-7A4ACE370D30}" type="presParOf" srcId="{59EF1CA9-D40E-B64F-8C76-CEEE8207825C}" destId="{8F4BA968-3000-4747-B85F-A96456C029A3}" srcOrd="0" destOrd="0" presId="urn:microsoft.com/office/officeart/2005/8/layout/hList7"/>
    <dgm:cxn modelId="{901E8B2A-F33E-6043-BAC2-380F05412DD2}" type="presParOf" srcId="{8F4BA968-3000-4747-B85F-A96456C029A3}" destId="{7DA3F6EC-A5EF-5F46-82F1-D9F53DDF3345}" srcOrd="0" destOrd="0" presId="urn:microsoft.com/office/officeart/2005/8/layout/hList7"/>
    <dgm:cxn modelId="{A6BA60AF-FFB6-C844-A883-1D9C9369CF03}" type="presParOf" srcId="{8F4BA968-3000-4747-B85F-A96456C029A3}" destId="{7AB5735A-3889-2E42-A083-8D0D7F6BB8D5}" srcOrd="1" destOrd="0" presId="urn:microsoft.com/office/officeart/2005/8/layout/hList7"/>
    <dgm:cxn modelId="{F276AD6D-3D2E-A049-B414-678506D32F30}" type="presParOf" srcId="{8F4BA968-3000-4747-B85F-A96456C029A3}" destId="{8CF982ED-CBCD-694F-AA36-02F46238BBE1}" srcOrd="2" destOrd="0" presId="urn:microsoft.com/office/officeart/2005/8/layout/hList7"/>
    <dgm:cxn modelId="{44B29039-4CEF-C84E-B6A6-B217EA911929}" type="presParOf" srcId="{8F4BA968-3000-4747-B85F-A96456C029A3}" destId="{9A5957CD-1EB9-AE4F-9914-09EC15833A50}" srcOrd="3" destOrd="0" presId="urn:microsoft.com/office/officeart/2005/8/layout/hList7"/>
    <dgm:cxn modelId="{29E34870-988B-4047-AF12-830E7AF10EFF}" type="presParOf" srcId="{59EF1CA9-D40E-B64F-8C76-CEEE8207825C}" destId="{D32DD7D0-24F9-F743-A2B7-2B8E7418BDAF}" srcOrd="1" destOrd="0" presId="urn:microsoft.com/office/officeart/2005/8/layout/hList7"/>
    <dgm:cxn modelId="{2720E096-D7B8-7345-8D21-40F4B34B90EA}" type="presParOf" srcId="{59EF1CA9-D40E-B64F-8C76-CEEE8207825C}" destId="{93824B44-98D7-8340-9169-BF56E7F3487B}" srcOrd="2" destOrd="0" presId="urn:microsoft.com/office/officeart/2005/8/layout/hList7"/>
    <dgm:cxn modelId="{9058AD9F-FFB7-B345-96CB-5A680F292BC2}" type="presParOf" srcId="{93824B44-98D7-8340-9169-BF56E7F3487B}" destId="{0AEBD6C9-0434-D64C-82F6-AF94757D9CB2}" srcOrd="0" destOrd="0" presId="urn:microsoft.com/office/officeart/2005/8/layout/hList7"/>
    <dgm:cxn modelId="{C7D3B96B-ED63-764E-87F0-B004F99297A1}" type="presParOf" srcId="{93824B44-98D7-8340-9169-BF56E7F3487B}" destId="{AC33832B-5CAC-1644-8579-A49AABF6685E}" srcOrd="1" destOrd="0" presId="urn:microsoft.com/office/officeart/2005/8/layout/hList7"/>
    <dgm:cxn modelId="{7B4A853B-0452-C043-8720-CAF01EB79668}" type="presParOf" srcId="{93824B44-98D7-8340-9169-BF56E7F3487B}" destId="{8F2EDF4A-4FCC-1E47-A07B-3F4DCEF6DBF5}" srcOrd="2" destOrd="0" presId="urn:microsoft.com/office/officeart/2005/8/layout/hList7"/>
    <dgm:cxn modelId="{2F90EB6B-0D8D-304F-A91B-67B3A6A6314D}" type="presParOf" srcId="{93824B44-98D7-8340-9169-BF56E7F3487B}" destId="{5715288F-4008-6A45-ABF7-CE0DFBF319A9}" srcOrd="3" destOrd="0" presId="urn:microsoft.com/office/officeart/2005/8/layout/hList7"/>
    <dgm:cxn modelId="{A01D5A56-781D-8541-934A-BA297FF1D75A}" type="presParOf" srcId="{59EF1CA9-D40E-B64F-8C76-CEEE8207825C}" destId="{8CD6F3D6-3FFF-6D4F-8573-6C75ABF40CA6}" srcOrd="3" destOrd="0" presId="urn:microsoft.com/office/officeart/2005/8/layout/hList7"/>
    <dgm:cxn modelId="{733896B7-4FE3-3749-BE26-01422B54BC40}" type="presParOf" srcId="{59EF1CA9-D40E-B64F-8C76-CEEE8207825C}" destId="{CBAC4832-DD32-F541-8041-ABCB781C98DA}" srcOrd="4" destOrd="0" presId="urn:microsoft.com/office/officeart/2005/8/layout/hList7"/>
    <dgm:cxn modelId="{A60C53BF-7C5D-9840-A7E5-27ED41F86EE5}" type="presParOf" srcId="{CBAC4832-DD32-F541-8041-ABCB781C98DA}" destId="{76C95598-BE0A-274D-9CE0-92FAE849E398}" srcOrd="0" destOrd="0" presId="urn:microsoft.com/office/officeart/2005/8/layout/hList7"/>
    <dgm:cxn modelId="{51078C1B-08C1-3B43-9BD9-E5E5C7040275}" type="presParOf" srcId="{CBAC4832-DD32-F541-8041-ABCB781C98DA}" destId="{B570C343-7920-AE44-B3F4-54A45FF6417D}" srcOrd="1" destOrd="0" presId="urn:microsoft.com/office/officeart/2005/8/layout/hList7"/>
    <dgm:cxn modelId="{8FF2E15D-0862-F34F-877D-65330D3EEECC}" type="presParOf" srcId="{CBAC4832-DD32-F541-8041-ABCB781C98DA}" destId="{F7DB022A-1E6D-B04D-93ED-F4FD8B19FCA9}" srcOrd="2" destOrd="0" presId="urn:microsoft.com/office/officeart/2005/8/layout/hList7"/>
    <dgm:cxn modelId="{FB73D3C5-F66B-184B-A101-3471C85A5A27}" type="presParOf" srcId="{CBAC4832-DD32-F541-8041-ABCB781C98DA}" destId="{BC50EC5C-3736-904D-9C66-8A2B3591EDE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5C0FE-1225-B140-A6C1-2E8C7FB11F70}" type="doc">
      <dgm:prSet loTypeId="urn:microsoft.com/office/officeart/2005/8/layout/venn1" loCatId="list" qsTypeId="urn:microsoft.com/office/officeart/2005/8/quickstyle/simple1" qsCatId="simple" csTypeId="urn:microsoft.com/office/officeart/2005/8/colors/colorful2" csCatId="colorful" phldr="1"/>
      <dgm:spPr/>
      <dgm:t>
        <a:bodyPr/>
        <a:lstStyle/>
        <a:p>
          <a:endParaRPr lang="nl-NL"/>
        </a:p>
      </dgm:t>
    </dgm:pt>
    <dgm:pt modelId="{DD056F84-CCA8-DD4B-8B42-D5870AC6D970}">
      <dgm:prSet phldrT="[Tekst]" phldr="0"/>
      <dgm:spPr/>
      <dgm:t>
        <a:bodyPr/>
        <a:lstStyle/>
        <a:p>
          <a:r>
            <a:rPr lang="en-GB" noProof="0" dirty="0"/>
            <a:t>Disease- related</a:t>
          </a:r>
        </a:p>
      </dgm:t>
    </dgm:pt>
    <dgm:pt modelId="{1619BC3B-F5F7-7A40-9EA4-DCE327565437}" type="parTrans" cxnId="{C6780C39-9E68-E144-A07E-9925FEBD8189}">
      <dgm:prSet/>
      <dgm:spPr/>
      <dgm:t>
        <a:bodyPr/>
        <a:lstStyle/>
        <a:p>
          <a:endParaRPr lang="nl-NL"/>
        </a:p>
      </dgm:t>
    </dgm:pt>
    <dgm:pt modelId="{17B628C9-13F8-E946-930E-EB1D23E1422A}" type="sibTrans" cxnId="{C6780C39-9E68-E144-A07E-9925FEBD8189}">
      <dgm:prSet/>
      <dgm:spPr/>
      <dgm:t>
        <a:bodyPr/>
        <a:lstStyle/>
        <a:p>
          <a:endParaRPr lang="nl-NL"/>
        </a:p>
      </dgm:t>
    </dgm:pt>
    <dgm:pt modelId="{9BCA69D9-3D67-9D49-8042-98D2227113AE}">
      <dgm:prSet phldrT="[Tekst]" phldr="0"/>
      <dgm:spPr/>
      <dgm:t>
        <a:bodyPr/>
        <a:lstStyle/>
        <a:p>
          <a:r>
            <a:rPr lang="en-GB" noProof="0" dirty="0"/>
            <a:t>Lifestyle- related</a:t>
          </a:r>
        </a:p>
      </dgm:t>
    </dgm:pt>
    <dgm:pt modelId="{A3E2345B-2BFF-594B-9030-EFA0DC2DD1D6}" type="parTrans" cxnId="{6795DFED-0D17-4B4E-8286-B9631A896FCC}">
      <dgm:prSet/>
      <dgm:spPr/>
      <dgm:t>
        <a:bodyPr/>
        <a:lstStyle/>
        <a:p>
          <a:endParaRPr lang="nl-NL"/>
        </a:p>
      </dgm:t>
    </dgm:pt>
    <dgm:pt modelId="{B5B1BB23-A359-824D-88AF-B78E95558A04}" type="sibTrans" cxnId="{6795DFED-0D17-4B4E-8286-B9631A896FCC}">
      <dgm:prSet/>
      <dgm:spPr/>
      <dgm:t>
        <a:bodyPr/>
        <a:lstStyle/>
        <a:p>
          <a:endParaRPr lang="nl-NL"/>
        </a:p>
      </dgm:t>
    </dgm:pt>
    <dgm:pt modelId="{5A744027-D251-ED4F-A3AF-96BF68C80DE3}">
      <dgm:prSet phldrT="[Tekst]" phldr="0"/>
      <dgm:spPr/>
      <dgm:t>
        <a:bodyPr/>
        <a:lstStyle/>
        <a:p>
          <a:r>
            <a:rPr lang="en-GB" noProof="0" dirty="0"/>
            <a:t>Therapy- related</a:t>
          </a:r>
        </a:p>
      </dgm:t>
    </dgm:pt>
    <dgm:pt modelId="{B32CA98E-1C62-C044-93CE-6CAECA149D2F}" type="parTrans" cxnId="{94EAA467-8D9C-7E4B-92CB-ECF7E445C650}">
      <dgm:prSet/>
      <dgm:spPr/>
      <dgm:t>
        <a:bodyPr/>
        <a:lstStyle/>
        <a:p>
          <a:endParaRPr lang="nl-NL"/>
        </a:p>
      </dgm:t>
    </dgm:pt>
    <dgm:pt modelId="{C1E08494-E10E-F14F-9E5E-445AE4A849C7}" type="sibTrans" cxnId="{94EAA467-8D9C-7E4B-92CB-ECF7E445C650}">
      <dgm:prSet/>
      <dgm:spPr/>
      <dgm:t>
        <a:bodyPr/>
        <a:lstStyle/>
        <a:p>
          <a:endParaRPr lang="nl-NL"/>
        </a:p>
      </dgm:t>
    </dgm:pt>
    <dgm:pt modelId="{6892D11D-EEB7-7542-A80A-98F34AB8C430}" type="pres">
      <dgm:prSet presAssocID="{78C5C0FE-1225-B140-A6C1-2E8C7FB11F70}" presName="compositeShape" presStyleCnt="0">
        <dgm:presLayoutVars>
          <dgm:chMax val="7"/>
          <dgm:dir/>
          <dgm:resizeHandles val="exact"/>
        </dgm:presLayoutVars>
      </dgm:prSet>
      <dgm:spPr/>
    </dgm:pt>
    <dgm:pt modelId="{08E88FA3-FEEA-C346-9847-799B2CB22EF9}" type="pres">
      <dgm:prSet presAssocID="{DD056F84-CCA8-DD4B-8B42-D5870AC6D970}" presName="circ1" presStyleLbl="vennNode1" presStyleIdx="0" presStyleCnt="3"/>
      <dgm:spPr/>
    </dgm:pt>
    <dgm:pt modelId="{94B7A487-A35D-FE48-8D23-A38303B44E3F}" type="pres">
      <dgm:prSet presAssocID="{DD056F84-CCA8-DD4B-8B42-D5870AC6D970}" presName="circ1Tx" presStyleLbl="revTx" presStyleIdx="0" presStyleCnt="0">
        <dgm:presLayoutVars>
          <dgm:chMax val="0"/>
          <dgm:chPref val="0"/>
          <dgm:bulletEnabled val="1"/>
        </dgm:presLayoutVars>
      </dgm:prSet>
      <dgm:spPr/>
    </dgm:pt>
    <dgm:pt modelId="{42101450-66A4-C045-AF0C-CB9F4CC0E128}" type="pres">
      <dgm:prSet presAssocID="{9BCA69D9-3D67-9D49-8042-98D2227113AE}" presName="circ2" presStyleLbl="vennNode1" presStyleIdx="1" presStyleCnt="3"/>
      <dgm:spPr/>
    </dgm:pt>
    <dgm:pt modelId="{B4932959-98A1-E947-996A-F48AAC091141}" type="pres">
      <dgm:prSet presAssocID="{9BCA69D9-3D67-9D49-8042-98D2227113AE}" presName="circ2Tx" presStyleLbl="revTx" presStyleIdx="0" presStyleCnt="0">
        <dgm:presLayoutVars>
          <dgm:chMax val="0"/>
          <dgm:chPref val="0"/>
          <dgm:bulletEnabled val="1"/>
        </dgm:presLayoutVars>
      </dgm:prSet>
      <dgm:spPr/>
    </dgm:pt>
    <dgm:pt modelId="{C1F0C6D6-7276-8846-BD7A-257E88B8C939}" type="pres">
      <dgm:prSet presAssocID="{5A744027-D251-ED4F-A3AF-96BF68C80DE3}" presName="circ3" presStyleLbl="vennNode1" presStyleIdx="2" presStyleCnt="3"/>
      <dgm:spPr/>
    </dgm:pt>
    <dgm:pt modelId="{85441E36-B595-734C-9614-251CF6094668}" type="pres">
      <dgm:prSet presAssocID="{5A744027-D251-ED4F-A3AF-96BF68C80DE3}" presName="circ3Tx" presStyleLbl="revTx" presStyleIdx="0" presStyleCnt="0">
        <dgm:presLayoutVars>
          <dgm:chMax val="0"/>
          <dgm:chPref val="0"/>
          <dgm:bulletEnabled val="1"/>
        </dgm:presLayoutVars>
      </dgm:prSet>
      <dgm:spPr/>
    </dgm:pt>
  </dgm:ptLst>
  <dgm:cxnLst>
    <dgm:cxn modelId="{DAD6F305-AE18-4A47-8844-9F428A7D8B50}" type="presOf" srcId="{78C5C0FE-1225-B140-A6C1-2E8C7FB11F70}" destId="{6892D11D-EEB7-7542-A80A-98F34AB8C430}" srcOrd="0" destOrd="0" presId="urn:microsoft.com/office/officeart/2005/8/layout/venn1"/>
    <dgm:cxn modelId="{C6780C39-9E68-E144-A07E-9925FEBD8189}" srcId="{78C5C0FE-1225-B140-A6C1-2E8C7FB11F70}" destId="{DD056F84-CCA8-DD4B-8B42-D5870AC6D970}" srcOrd="0" destOrd="0" parTransId="{1619BC3B-F5F7-7A40-9EA4-DCE327565437}" sibTransId="{17B628C9-13F8-E946-930E-EB1D23E1422A}"/>
    <dgm:cxn modelId="{05E86F3B-3285-2248-9AB1-A5A1BC90F76A}" type="presOf" srcId="{9BCA69D9-3D67-9D49-8042-98D2227113AE}" destId="{42101450-66A4-C045-AF0C-CB9F4CC0E128}" srcOrd="0" destOrd="0" presId="urn:microsoft.com/office/officeart/2005/8/layout/venn1"/>
    <dgm:cxn modelId="{C97B5C46-DA0A-BD40-8D64-9F8531112E56}" type="presOf" srcId="{DD056F84-CCA8-DD4B-8B42-D5870AC6D970}" destId="{08E88FA3-FEEA-C346-9847-799B2CB22EF9}" srcOrd="0" destOrd="0" presId="urn:microsoft.com/office/officeart/2005/8/layout/venn1"/>
    <dgm:cxn modelId="{997FB046-D76C-7247-BA0C-959F62084529}" type="presOf" srcId="{5A744027-D251-ED4F-A3AF-96BF68C80DE3}" destId="{85441E36-B595-734C-9614-251CF6094668}" srcOrd="1" destOrd="0" presId="urn:microsoft.com/office/officeart/2005/8/layout/venn1"/>
    <dgm:cxn modelId="{94EAA467-8D9C-7E4B-92CB-ECF7E445C650}" srcId="{78C5C0FE-1225-B140-A6C1-2E8C7FB11F70}" destId="{5A744027-D251-ED4F-A3AF-96BF68C80DE3}" srcOrd="2" destOrd="0" parTransId="{B32CA98E-1C62-C044-93CE-6CAECA149D2F}" sibTransId="{C1E08494-E10E-F14F-9E5E-445AE4A849C7}"/>
    <dgm:cxn modelId="{05E71985-9326-E94C-9DC5-59C415425E18}" type="presOf" srcId="{DD056F84-CCA8-DD4B-8B42-D5870AC6D970}" destId="{94B7A487-A35D-FE48-8D23-A38303B44E3F}" srcOrd="1" destOrd="0" presId="urn:microsoft.com/office/officeart/2005/8/layout/venn1"/>
    <dgm:cxn modelId="{D8A2B1DC-6F09-EE46-AAE9-2F4326BBEEAB}" type="presOf" srcId="{5A744027-D251-ED4F-A3AF-96BF68C80DE3}" destId="{C1F0C6D6-7276-8846-BD7A-257E88B8C939}" srcOrd="0" destOrd="0" presId="urn:microsoft.com/office/officeart/2005/8/layout/venn1"/>
    <dgm:cxn modelId="{6795DFED-0D17-4B4E-8286-B9631A896FCC}" srcId="{78C5C0FE-1225-B140-A6C1-2E8C7FB11F70}" destId="{9BCA69D9-3D67-9D49-8042-98D2227113AE}" srcOrd="1" destOrd="0" parTransId="{A3E2345B-2BFF-594B-9030-EFA0DC2DD1D6}" sibTransId="{B5B1BB23-A359-824D-88AF-B78E95558A04}"/>
    <dgm:cxn modelId="{39147BFB-09F3-E440-B8BC-E1333AAD69A4}" type="presOf" srcId="{9BCA69D9-3D67-9D49-8042-98D2227113AE}" destId="{B4932959-98A1-E947-996A-F48AAC091141}" srcOrd="1" destOrd="0" presId="urn:microsoft.com/office/officeart/2005/8/layout/venn1"/>
    <dgm:cxn modelId="{F15AE166-D84F-7049-9F01-9A3D0CA555DF}" type="presParOf" srcId="{6892D11D-EEB7-7542-A80A-98F34AB8C430}" destId="{08E88FA3-FEEA-C346-9847-799B2CB22EF9}" srcOrd="0" destOrd="0" presId="urn:microsoft.com/office/officeart/2005/8/layout/venn1"/>
    <dgm:cxn modelId="{07DF0E4A-FAB7-8649-BC62-25ADC012E03C}" type="presParOf" srcId="{6892D11D-EEB7-7542-A80A-98F34AB8C430}" destId="{94B7A487-A35D-FE48-8D23-A38303B44E3F}" srcOrd="1" destOrd="0" presId="urn:microsoft.com/office/officeart/2005/8/layout/venn1"/>
    <dgm:cxn modelId="{7E09E715-8483-2648-83D2-6584F958A178}" type="presParOf" srcId="{6892D11D-EEB7-7542-A80A-98F34AB8C430}" destId="{42101450-66A4-C045-AF0C-CB9F4CC0E128}" srcOrd="2" destOrd="0" presId="urn:microsoft.com/office/officeart/2005/8/layout/venn1"/>
    <dgm:cxn modelId="{9CEF0237-F4BC-B74B-B390-521C2CEAF667}" type="presParOf" srcId="{6892D11D-EEB7-7542-A80A-98F34AB8C430}" destId="{B4932959-98A1-E947-996A-F48AAC091141}" srcOrd="3" destOrd="0" presId="urn:microsoft.com/office/officeart/2005/8/layout/venn1"/>
    <dgm:cxn modelId="{BFB0796D-F8BE-1448-B0A2-88C0BA1E1D24}" type="presParOf" srcId="{6892D11D-EEB7-7542-A80A-98F34AB8C430}" destId="{C1F0C6D6-7276-8846-BD7A-257E88B8C939}" srcOrd="4" destOrd="0" presId="urn:microsoft.com/office/officeart/2005/8/layout/venn1"/>
    <dgm:cxn modelId="{298EDE2C-C64C-394E-B833-D2DD35041E3C}" type="presParOf" srcId="{6892D11D-EEB7-7542-A80A-98F34AB8C430}" destId="{85441E36-B595-734C-9614-251CF609466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729551-649D-CE44-A4CE-C8F63F4CB1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0DEEEA00-DE5A-EF43-942C-0F7E8C23C02E}">
      <dgm:prSet/>
      <dgm:spPr/>
      <dgm:t>
        <a:bodyPr/>
        <a:lstStyle/>
        <a:p>
          <a:r>
            <a:rPr lang="en-US" b="0" i="0"/>
            <a:t>Quantitative</a:t>
          </a:r>
          <a:endParaRPr lang="nl-NL"/>
        </a:p>
      </dgm:t>
    </dgm:pt>
    <dgm:pt modelId="{121522B9-E0A6-A54A-9EFF-1C3AB3A6BE0E}" type="parTrans" cxnId="{0F08DDA3-2C6A-204D-87F7-942BC75F081B}">
      <dgm:prSet/>
      <dgm:spPr/>
      <dgm:t>
        <a:bodyPr/>
        <a:lstStyle/>
        <a:p>
          <a:endParaRPr lang="nl-NL"/>
        </a:p>
      </dgm:t>
    </dgm:pt>
    <dgm:pt modelId="{078E8B09-F945-3A4B-B231-AE5A9B141622}" type="sibTrans" cxnId="{0F08DDA3-2C6A-204D-87F7-942BC75F081B}">
      <dgm:prSet/>
      <dgm:spPr/>
      <dgm:t>
        <a:bodyPr/>
        <a:lstStyle/>
        <a:p>
          <a:endParaRPr lang="nl-NL"/>
        </a:p>
      </dgm:t>
    </dgm:pt>
    <dgm:pt modelId="{DB14C78C-0E33-C943-8DF2-D23883115509}">
      <dgm:prSet/>
      <dgm:spPr/>
      <dgm:t>
        <a:bodyPr/>
        <a:lstStyle/>
        <a:p>
          <a:r>
            <a:rPr lang="en-US" b="0" i="0"/>
            <a:t>Platelet count</a:t>
          </a:r>
          <a:endParaRPr lang="nl-NL"/>
        </a:p>
      </dgm:t>
    </dgm:pt>
    <dgm:pt modelId="{8993A711-7C18-5E45-ADBE-4ED6E6F8E182}" type="parTrans" cxnId="{FE13FFA3-1E9C-A04A-B614-2AA035E285E0}">
      <dgm:prSet/>
      <dgm:spPr/>
      <dgm:t>
        <a:bodyPr/>
        <a:lstStyle/>
        <a:p>
          <a:endParaRPr lang="nl-NL"/>
        </a:p>
      </dgm:t>
    </dgm:pt>
    <dgm:pt modelId="{A3D5CF55-77B0-0940-A95D-D599EBFA181D}" type="sibTrans" cxnId="{FE13FFA3-1E9C-A04A-B614-2AA035E285E0}">
      <dgm:prSet/>
      <dgm:spPr/>
      <dgm:t>
        <a:bodyPr/>
        <a:lstStyle/>
        <a:p>
          <a:endParaRPr lang="nl-NL"/>
        </a:p>
      </dgm:t>
    </dgm:pt>
    <dgm:pt modelId="{0C9D6AA5-C98F-5946-8CFC-9A032DE0C2B1}">
      <dgm:prSet/>
      <dgm:spPr/>
      <dgm:t>
        <a:bodyPr/>
        <a:lstStyle/>
        <a:p>
          <a:r>
            <a:rPr lang="en-US" b="0" i="0"/>
            <a:t>Rate of response (durable, overall, any)</a:t>
          </a:r>
          <a:endParaRPr lang="nl-NL"/>
        </a:p>
      </dgm:t>
    </dgm:pt>
    <dgm:pt modelId="{948E2586-9A3A-A749-8882-37812EEE20C9}" type="parTrans" cxnId="{DDEB9345-BC9C-2D40-B98A-0D4149A78E52}">
      <dgm:prSet/>
      <dgm:spPr/>
      <dgm:t>
        <a:bodyPr/>
        <a:lstStyle/>
        <a:p>
          <a:endParaRPr lang="nl-NL"/>
        </a:p>
      </dgm:t>
    </dgm:pt>
    <dgm:pt modelId="{C4710D9B-E75F-1D4C-B0FD-FA95058794CA}" type="sibTrans" cxnId="{DDEB9345-BC9C-2D40-B98A-0D4149A78E52}">
      <dgm:prSet/>
      <dgm:spPr/>
      <dgm:t>
        <a:bodyPr/>
        <a:lstStyle/>
        <a:p>
          <a:endParaRPr lang="nl-NL"/>
        </a:p>
      </dgm:t>
    </dgm:pt>
    <dgm:pt modelId="{DEF80322-E349-5F47-859A-4F6537CBA0EF}">
      <dgm:prSet/>
      <dgm:spPr/>
      <dgm:t>
        <a:bodyPr/>
        <a:lstStyle/>
        <a:p>
          <a:r>
            <a:rPr lang="en-US" b="0" i="0"/>
            <a:t>Height of response (median, mean platelet counts)</a:t>
          </a:r>
          <a:endParaRPr lang="nl-NL"/>
        </a:p>
      </dgm:t>
    </dgm:pt>
    <dgm:pt modelId="{0AFDAC69-C1B1-5249-8A48-D55CAECF296C}" type="parTrans" cxnId="{25DBCF88-09E8-E343-BEE0-7408DC71185B}">
      <dgm:prSet/>
      <dgm:spPr/>
      <dgm:t>
        <a:bodyPr/>
        <a:lstStyle/>
        <a:p>
          <a:endParaRPr lang="nl-NL"/>
        </a:p>
      </dgm:t>
    </dgm:pt>
    <dgm:pt modelId="{25BC4E19-7218-244E-AFE3-C2847372B0D9}" type="sibTrans" cxnId="{25DBCF88-09E8-E343-BEE0-7408DC71185B}">
      <dgm:prSet/>
      <dgm:spPr/>
      <dgm:t>
        <a:bodyPr/>
        <a:lstStyle/>
        <a:p>
          <a:endParaRPr lang="nl-NL"/>
        </a:p>
      </dgm:t>
    </dgm:pt>
    <dgm:pt modelId="{F36ECFB0-7E38-F049-9499-411C5A2C141F}">
      <dgm:prSet/>
      <dgm:spPr/>
      <dgm:t>
        <a:bodyPr/>
        <a:lstStyle/>
        <a:p>
          <a:r>
            <a:rPr lang="en-US" b="0" i="0"/>
            <a:t>Time to response</a:t>
          </a:r>
          <a:endParaRPr lang="nl-NL"/>
        </a:p>
      </dgm:t>
    </dgm:pt>
    <dgm:pt modelId="{CB6CF4D4-A239-1C42-8BCE-B09D43D00B03}" type="parTrans" cxnId="{123571C4-6731-2F44-8AAF-832C423C96FA}">
      <dgm:prSet/>
      <dgm:spPr/>
      <dgm:t>
        <a:bodyPr/>
        <a:lstStyle/>
        <a:p>
          <a:endParaRPr lang="nl-NL"/>
        </a:p>
      </dgm:t>
    </dgm:pt>
    <dgm:pt modelId="{1B9167AA-6D4E-884A-888F-3C3D92E46219}" type="sibTrans" cxnId="{123571C4-6731-2F44-8AAF-832C423C96FA}">
      <dgm:prSet/>
      <dgm:spPr/>
      <dgm:t>
        <a:bodyPr/>
        <a:lstStyle/>
        <a:p>
          <a:endParaRPr lang="nl-NL"/>
        </a:p>
      </dgm:t>
    </dgm:pt>
    <dgm:pt modelId="{D03DC730-4506-3441-82B0-E5D85B66D488}">
      <dgm:prSet/>
      <dgm:spPr/>
      <dgm:t>
        <a:bodyPr/>
        <a:lstStyle/>
        <a:p>
          <a:r>
            <a:rPr lang="en-US" b="0" i="0" dirty="0"/>
            <a:t>Durability of response (% of time [weeks] with response)</a:t>
          </a:r>
          <a:endParaRPr lang="nl-NL" dirty="0"/>
        </a:p>
      </dgm:t>
    </dgm:pt>
    <dgm:pt modelId="{A47DF98B-0D53-D24E-A7B3-6C72F815C309}" type="parTrans" cxnId="{9B6E1127-EA2F-124B-88B4-5B060E0DE403}">
      <dgm:prSet/>
      <dgm:spPr/>
      <dgm:t>
        <a:bodyPr/>
        <a:lstStyle/>
        <a:p>
          <a:endParaRPr lang="nl-NL"/>
        </a:p>
      </dgm:t>
    </dgm:pt>
    <dgm:pt modelId="{FC8DD860-BFF4-6643-A5E4-D39BA2455557}" type="sibTrans" cxnId="{9B6E1127-EA2F-124B-88B4-5B060E0DE403}">
      <dgm:prSet/>
      <dgm:spPr/>
      <dgm:t>
        <a:bodyPr/>
        <a:lstStyle/>
        <a:p>
          <a:endParaRPr lang="nl-NL"/>
        </a:p>
      </dgm:t>
    </dgm:pt>
    <dgm:pt modelId="{C3319235-3119-624E-8E28-642913712983}">
      <dgm:prSet/>
      <dgm:spPr/>
      <dgm:t>
        <a:bodyPr/>
        <a:lstStyle/>
        <a:p>
          <a:r>
            <a:rPr lang="en-US" b="0" i="0" dirty="0"/>
            <a:t>Odds of response (compared with placebo or SOC)</a:t>
          </a:r>
          <a:endParaRPr lang="nl-NL" dirty="0"/>
        </a:p>
      </dgm:t>
    </dgm:pt>
    <dgm:pt modelId="{5503AE81-5E61-8041-9869-A30A07F97327}" type="parTrans" cxnId="{84E33D82-3C8B-7849-A5E7-8E8227CCC277}">
      <dgm:prSet/>
      <dgm:spPr/>
      <dgm:t>
        <a:bodyPr/>
        <a:lstStyle/>
        <a:p>
          <a:endParaRPr lang="nl-NL"/>
        </a:p>
      </dgm:t>
    </dgm:pt>
    <dgm:pt modelId="{738C20B5-DBB3-F840-8C2F-0E2D0C36C84B}" type="sibTrans" cxnId="{84E33D82-3C8B-7849-A5E7-8E8227CCC277}">
      <dgm:prSet/>
      <dgm:spPr/>
      <dgm:t>
        <a:bodyPr/>
        <a:lstStyle/>
        <a:p>
          <a:endParaRPr lang="nl-NL"/>
        </a:p>
      </dgm:t>
    </dgm:pt>
    <dgm:pt modelId="{CACD5EFB-982A-E347-B3F2-8640EAA34FB3}">
      <dgm:prSet/>
      <dgm:spPr/>
      <dgm:t>
        <a:bodyPr/>
        <a:lstStyle/>
        <a:p>
          <a:r>
            <a:rPr lang="en-US" b="0" i="0"/>
            <a:t>Qualitative</a:t>
          </a:r>
          <a:endParaRPr lang="nl-NL"/>
        </a:p>
      </dgm:t>
    </dgm:pt>
    <dgm:pt modelId="{548A02F7-574E-1E4D-93F2-E50FE4FDD73F}" type="parTrans" cxnId="{08163579-BF9A-CD4E-B1FC-1FBCEECABFA9}">
      <dgm:prSet/>
      <dgm:spPr/>
      <dgm:t>
        <a:bodyPr/>
        <a:lstStyle/>
        <a:p>
          <a:endParaRPr lang="nl-NL"/>
        </a:p>
      </dgm:t>
    </dgm:pt>
    <dgm:pt modelId="{C3DA771D-73E3-7D49-8478-5EFA33D1CE57}" type="sibTrans" cxnId="{08163579-BF9A-CD4E-B1FC-1FBCEECABFA9}">
      <dgm:prSet/>
      <dgm:spPr/>
      <dgm:t>
        <a:bodyPr/>
        <a:lstStyle/>
        <a:p>
          <a:endParaRPr lang="nl-NL"/>
        </a:p>
      </dgm:t>
    </dgm:pt>
    <dgm:pt modelId="{9D33FFCF-474C-B54A-B63C-AAC478F3ABFB}">
      <dgm:prSet/>
      <dgm:spPr/>
      <dgm:t>
        <a:bodyPr/>
        <a:lstStyle/>
        <a:p>
          <a:r>
            <a:rPr lang="en-US" b="0" i="0" dirty="0"/>
            <a:t>Bleeding prevention or cessation</a:t>
          </a:r>
          <a:endParaRPr lang="nl-NL" dirty="0"/>
        </a:p>
      </dgm:t>
    </dgm:pt>
    <dgm:pt modelId="{46E1BFC2-9CCB-FD47-AF59-5A069C933DF9}" type="parTrans" cxnId="{6EAADF8E-6B95-DC4F-9D85-F0F6A0CE5213}">
      <dgm:prSet/>
      <dgm:spPr/>
      <dgm:t>
        <a:bodyPr/>
        <a:lstStyle/>
        <a:p>
          <a:endParaRPr lang="nl-NL"/>
        </a:p>
      </dgm:t>
    </dgm:pt>
    <dgm:pt modelId="{BE39540A-DA32-6C40-9E7E-E6D7917D4CE6}" type="sibTrans" cxnId="{6EAADF8E-6B95-DC4F-9D85-F0F6A0CE5213}">
      <dgm:prSet/>
      <dgm:spPr/>
      <dgm:t>
        <a:bodyPr/>
        <a:lstStyle/>
        <a:p>
          <a:endParaRPr lang="nl-NL"/>
        </a:p>
      </dgm:t>
    </dgm:pt>
    <dgm:pt modelId="{ACA11D98-4D14-6F4A-A71F-6843FA34E336}">
      <dgm:prSet/>
      <dgm:spPr/>
      <dgm:t>
        <a:bodyPr/>
        <a:lstStyle/>
        <a:p>
          <a:r>
            <a:rPr lang="en-US" b="0" i="0" dirty="0"/>
            <a:t>Determining the hemostatic range for platelet count</a:t>
          </a:r>
          <a:endParaRPr lang="nl-NL" dirty="0"/>
        </a:p>
      </dgm:t>
    </dgm:pt>
    <dgm:pt modelId="{26B5BF16-E893-E849-93EE-4A03079AFE48}" type="parTrans" cxnId="{1AE9C618-E559-224E-AEA9-662AD9115DD0}">
      <dgm:prSet/>
      <dgm:spPr/>
      <dgm:t>
        <a:bodyPr/>
        <a:lstStyle/>
        <a:p>
          <a:endParaRPr lang="nl-NL"/>
        </a:p>
      </dgm:t>
    </dgm:pt>
    <dgm:pt modelId="{A9A06408-F871-424F-8908-FC7DF445E41B}" type="sibTrans" cxnId="{1AE9C618-E559-224E-AEA9-662AD9115DD0}">
      <dgm:prSet/>
      <dgm:spPr/>
      <dgm:t>
        <a:bodyPr/>
        <a:lstStyle/>
        <a:p>
          <a:endParaRPr lang="nl-NL"/>
        </a:p>
      </dgm:t>
    </dgm:pt>
    <dgm:pt modelId="{820B0C9C-72CA-7348-A958-AF0B02CD11AE}">
      <dgm:prSet/>
      <dgm:spPr/>
      <dgm:t>
        <a:bodyPr/>
        <a:lstStyle/>
        <a:p>
          <a:r>
            <a:rPr lang="en-US" b="0" i="0" dirty="0"/>
            <a:t>In clinical trials, 50-200 × 10</a:t>
          </a:r>
          <a:r>
            <a:rPr lang="en-US" b="0" i="0" baseline="30000" dirty="0"/>
            <a:t>9</a:t>
          </a:r>
          <a:r>
            <a:rPr lang="en-US" b="0" i="0" dirty="0"/>
            <a:t>/L</a:t>
          </a:r>
          <a:endParaRPr lang="nl-NL" dirty="0"/>
        </a:p>
      </dgm:t>
    </dgm:pt>
    <dgm:pt modelId="{E4638347-1F6D-434D-8B32-31AA22C87CB0}" type="parTrans" cxnId="{1BEF1DCF-22E0-8E4A-A5C4-418313E73C8F}">
      <dgm:prSet/>
      <dgm:spPr/>
      <dgm:t>
        <a:bodyPr/>
        <a:lstStyle/>
        <a:p>
          <a:endParaRPr lang="nl-NL"/>
        </a:p>
      </dgm:t>
    </dgm:pt>
    <dgm:pt modelId="{D92471E1-B16C-F946-B630-8A70FF2323DF}" type="sibTrans" cxnId="{1BEF1DCF-22E0-8E4A-A5C4-418313E73C8F}">
      <dgm:prSet/>
      <dgm:spPr/>
      <dgm:t>
        <a:bodyPr/>
        <a:lstStyle/>
        <a:p>
          <a:endParaRPr lang="nl-NL"/>
        </a:p>
      </dgm:t>
    </dgm:pt>
    <dgm:pt modelId="{A39BB6E7-DCEB-7B4E-A9B9-B848BD64A6A3}">
      <dgm:prSet/>
      <dgm:spPr/>
      <dgm:t>
        <a:bodyPr/>
        <a:lstStyle/>
        <a:p>
          <a:r>
            <a:rPr lang="en-US" b="0" i="0" dirty="0"/>
            <a:t>Real world: tailored to individual patient</a:t>
          </a:r>
          <a:endParaRPr lang="nl-NL" dirty="0"/>
        </a:p>
      </dgm:t>
    </dgm:pt>
    <dgm:pt modelId="{C4E5756A-58FB-C046-8B4F-3AD957C2C3E4}" type="parTrans" cxnId="{EB170298-4A0B-5240-A393-EF03A8AD980F}">
      <dgm:prSet/>
      <dgm:spPr/>
      <dgm:t>
        <a:bodyPr/>
        <a:lstStyle/>
        <a:p>
          <a:endParaRPr lang="nl-NL"/>
        </a:p>
      </dgm:t>
    </dgm:pt>
    <dgm:pt modelId="{8CA25BD8-0FEE-4C49-87E3-066F79C28D97}" type="sibTrans" cxnId="{EB170298-4A0B-5240-A393-EF03A8AD980F}">
      <dgm:prSet/>
      <dgm:spPr/>
      <dgm:t>
        <a:bodyPr/>
        <a:lstStyle/>
        <a:p>
          <a:endParaRPr lang="nl-NL"/>
        </a:p>
      </dgm:t>
    </dgm:pt>
    <dgm:pt modelId="{2D308E1B-1745-BD48-A466-B2A762ACCE87}">
      <dgm:prSet/>
      <dgm:spPr/>
      <dgm:t>
        <a:bodyPr/>
        <a:lstStyle/>
        <a:p>
          <a:r>
            <a:rPr lang="en-US" b="0" i="0"/>
            <a:t>Discontinuation of concomitant medications</a:t>
          </a:r>
          <a:endParaRPr lang="nl-NL"/>
        </a:p>
      </dgm:t>
    </dgm:pt>
    <dgm:pt modelId="{33CE272B-EA00-4745-A606-E1018C2CEB04}" type="parTrans" cxnId="{BEDBFBA6-CF4C-1641-B832-4A184D095785}">
      <dgm:prSet/>
      <dgm:spPr/>
      <dgm:t>
        <a:bodyPr/>
        <a:lstStyle/>
        <a:p>
          <a:endParaRPr lang="nl-NL"/>
        </a:p>
      </dgm:t>
    </dgm:pt>
    <dgm:pt modelId="{A302644D-AAD2-4446-809C-FB88B1122328}" type="sibTrans" cxnId="{BEDBFBA6-CF4C-1641-B832-4A184D095785}">
      <dgm:prSet/>
      <dgm:spPr/>
      <dgm:t>
        <a:bodyPr/>
        <a:lstStyle/>
        <a:p>
          <a:endParaRPr lang="nl-NL"/>
        </a:p>
      </dgm:t>
    </dgm:pt>
    <dgm:pt modelId="{7C14DC03-8D9C-824C-BED8-D23B146473E2}">
      <dgm:prSet/>
      <dgm:spPr/>
      <dgm:t>
        <a:bodyPr/>
        <a:lstStyle/>
        <a:p>
          <a:r>
            <a:rPr lang="en-US" b="0" i="0"/>
            <a:t>Fatigue and other QoL improvement</a:t>
          </a:r>
          <a:endParaRPr lang="nl-NL"/>
        </a:p>
      </dgm:t>
    </dgm:pt>
    <dgm:pt modelId="{4FDDEC92-0C98-5F44-A61B-BB723C5782C6}" type="parTrans" cxnId="{0D722D80-2A0F-4A47-A7DA-DCBC5A023A3D}">
      <dgm:prSet/>
      <dgm:spPr/>
      <dgm:t>
        <a:bodyPr/>
        <a:lstStyle/>
        <a:p>
          <a:endParaRPr lang="nl-NL"/>
        </a:p>
      </dgm:t>
    </dgm:pt>
    <dgm:pt modelId="{4ED36356-43A9-8D4D-B8BC-B335CFBBD179}" type="sibTrans" cxnId="{0D722D80-2A0F-4A47-A7DA-DCBC5A023A3D}">
      <dgm:prSet/>
      <dgm:spPr/>
      <dgm:t>
        <a:bodyPr/>
        <a:lstStyle/>
        <a:p>
          <a:endParaRPr lang="nl-NL"/>
        </a:p>
      </dgm:t>
    </dgm:pt>
    <dgm:pt modelId="{A841DEF2-6271-2349-9045-59C2C90BE32B}" type="pres">
      <dgm:prSet presAssocID="{0D729551-649D-CE44-A4CE-C8F63F4CB157}" presName="linear" presStyleCnt="0">
        <dgm:presLayoutVars>
          <dgm:animLvl val="lvl"/>
          <dgm:resizeHandles val="exact"/>
        </dgm:presLayoutVars>
      </dgm:prSet>
      <dgm:spPr/>
    </dgm:pt>
    <dgm:pt modelId="{1BD0A02E-24AB-BE47-85E8-04A42C98E960}" type="pres">
      <dgm:prSet presAssocID="{0DEEEA00-DE5A-EF43-942C-0F7E8C23C02E}" presName="parentText" presStyleLbl="node1" presStyleIdx="0" presStyleCnt="2">
        <dgm:presLayoutVars>
          <dgm:chMax val="0"/>
          <dgm:bulletEnabled val="1"/>
        </dgm:presLayoutVars>
      </dgm:prSet>
      <dgm:spPr/>
    </dgm:pt>
    <dgm:pt modelId="{6C88E470-8191-B948-B107-54A6F945328F}" type="pres">
      <dgm:prSet presAssocID="{0DEEEA00-DE5A-EF43-942C-0F7E8C23C02E}" presName="childText" presStyleLbl="revTx" presStyleIdx="0" presStyleCnt="2">
        <dgm:presLayoutVars>
          <dgm:bulletEnabled val="1"/>
        </dgm:presLayoutVars>
      </dgm:prSet>
      <dgm:spPr/>
    </dgm:pt>
    <dgm:pt modelId="{3C0D7C97-6FD5-2844-8323-A3BA3E8AAF79}" type="pres">
      <dgm:prSet presAssocID="{CACD5EFB-982A-E347-B3F2-8640EAA34FB3}" presName="parentText" presStyleLbl="node1" presStyleIdx="1" presStyleCnt="2">
        <dgm:presLayoutVars>
          <dgm:chMax val="0"/>
          <dgm:bulletEnabled val="1"/>
        </dgm:presLayoutVars>
      </dgm:prSet>
      <dgm:spPr/>
    </dgm:pt>
    <dgm:pt modelId="{AC90ECF4-DFA4-7E4E-A855-5FF8179BFA61}" type="pres">
      <dgm:prSet presAssocID="{CACD5EFB-982A-E347-B3F2-8640EAA34FB3}" presName="childText" presStyleLbl="revTx" presStyleIdx="1" presStyleCnt="2">
        <dgm:presLayoutVars>
          <dgm:bulletEnabled val="1"/>
        </dgm:presLayoutVars>
      </dgm:prSet>
      <dgm:spPr/>
    </dgm:pt>
  </dgm:ptLst>
  <dgm:cxnLst>
    <dgm:cxn modelId="{F381E703-9B57-7643-A870-D1D75D612A86}" type="presOf" srcId="{820B0C9C-72CA-7348-A958-AF0B02CD11AE}" destId="{AC90ECF4-DFA4-7E4E-A855-5FF8179BFA61}" srcOrd="0" destOrd="2" presId="urn:microsoft.com/office/officeart/2005/8/layout/vList2"/>
    <dgm:cxn modelId="{0C684109-4996-C948-9DAA-A79CBA49DC07}" type="presOf" srcId="{DB14C78C-0E33-C943-8DF2-D23883115509}" destId="{6C88E470-8191-B948-B107-54A6F945328F}" srcOrd="0" destOrd="0" presId="urn:microsoft.com/office/officeart/2005/8/layout/vList2"/>
    <dgm:cxn modelId="{3F530E0B-44F7-F442-B25E-6DC9F75CEFE3}" type="presOf" srcId="{D03DC730-4506-3441-82B0-E5D85B66D488}" destId="{6C88E470-8191-B948-B107-54A6F945328F}" srcOrd="0" destOrd="4" presId="urn:microsoft.com/office/officeart/2005/8/layout/vList2"/>
    <dgm:cxn modelId="{03B45716-20A2-C242-8EC2-75F23316C9F3}" type="presOf" srcId="{C3319235-3119-624E-8E28-642913712983}" destId="{6C88E470-8191-B948-B107-54A6F945328F}" srcOrd="0" destOrd="5" presId="urn:microsoft.com/office/officeart/2005/8/layout/vList2"/>
    <dgm:cxn modelId="{1AE9C618-E559-224E-AEA9-662AD9115DD0}" srcId="{9D33FFCF-474C-B54A-B63C-AAC478F3ABFB}" destId="{ACA11D98-4D14-6F4A-A71F-6843FA34E336}" srcOrd="0" destOrd="0" parTransId="{26B5BF16-E893-E849-93EE-4A03079AFE48}" sibTransId="{A9A06408-F871-424F-8908-FC7DF445E41B}"/>
    <dgm:cxn modelId="{688E6422-AFD6-EA40-A75D-6B65664B9E5F}" type="presOf" srcId="{CACD5EFB-982A-E347-B3F2-8640EAA34FB3}" destId="{3C0D7C97-6FD5-2844-8323-A3BA3E8AAF79}" srcOrd="0" destOrd="0" presId="urn:microsoft.com/office/officeart/2005/8/layout/vList2"/>
    <dgm:cxn modelId="{9B6E1127-EA2F-124B-88B4-5B060E0DE403}" srcId="{DB14C78C-0E33-C943-8DF2-D23883115509}" destId="{D03DC730-4506-3441-82B0-E5D85B66D488}" srcOrd="3" destOrd="0" parTransId="{A47DF98B-0D53-D24E-A7B3-6C72F815C309}" sibTransId="{FC8DD860-BFF4-6643-A5E4-D39BA2455557}"/>
    <dgm:cxn modelId="{DDEB9345-BC9C-2D40-B98A-0D4149A78E52}" srcId="{DB14C78C-0E33-C943-8DF2-D23883115509}" destId="{0C9D6AA5-C98F-5946-8CFC-9A032DE0C2B1}" srcOrd="0" destOrd="0" parTransId="{948E2586-9A3A-A749-8882-37812EEE20C9}" sibTransId="{C4710D9B-E75F-1D4C-B0FD-FA95058794CA}"/>
    <dgm:cxn modelId="{CF19A04C-FE66-A342-BBB2-60E4E36F08F4}" type="presOf" srcId="{0DEEEA00-DE5A-EF43-942C-0F7E8C23C02E}" destId="{1BD0A02E-24AB-BE47-85E8-04A42C98E960}" srcOrd="0" destOrd="0" presId="urn:microsoft.com/office/officeart/2005/8/layout/vList2"/>
    <dgm:cxn modelId="{B2A7B653-E290-8248-AEE7-770B6527A42A}" type="presOf" srcId="{2D308E1B-1745-BD48-A466-B2A762ACCE87}" destId="{AC90ECF4-DFA4-7E4E-A855-5FF8179BFA61}" srcOrd="0" destOrd="4" presId="urn:microsoft.com/office/officeart/2005/8/layout/vList2"/>
    <dgm:cxn modelId="{98E74856-94D9-224A-B356-7A2D495B3161}" type="presOf" srcId="{9D33FFCF-474C-B54A-B63C-AAC478F3ABFB}" destId="{AC90ECF4-DFA4-7E4E-A855-5FF8179BFA61}" srcOrd="0" destOrd="0" presId="urn:microsoft.com/office/officeart/2005/8/layout/vList2"/>
    <dgm:cxn modelId="{58DD0E78-1EF2-4246-AF95-1F7B2D588FD1}" type="presOf" srcId="{7C14DC03-8D9C-824C-BED8-D23B146473E2}" destId="{AC90ECF4-DFA4-7E4E-A855-5FF8179BFA61}" srcOrd="0" destOrd="5" presId="urn:microsoft.com/office/officeart/2005/8/layout/vList2"/>
    <dgm:cxn modelId="{08163579-BF9A-CD4E-B1FC-1FBCEECABFA9}" srcId="{0D729551-649D-CE44-A4CE-C8F63F4CB157}" destId="{CACD5EFB-982A-E347-B3F2-8640EAA34FB3}" srcOrd="1" destOrd="0" parTransId="{548A02F7-574E-1E4D-93F2-E50FE4FDD73F}" sibTransId="{C3DA771D-73E3-7D49-8478-5EFA33D1CE57}"/>
    <dgm:cxn modelId="{26DB7579-7117-344D-A571-2152679A8516}" type="presOf" srcId="{0C9D6AA5-C98F-5946-8CFC-9A032DE0C2B1}" destId="{6C88E470-8191-B948-B107-54A6F945328F}" srcOrd="0" destOrd="1" presId="urn:microsoft.com/office/officeart/2005/8/layout/vList2"/>
    <dgm:cxn modelId="{8977807F-0B80-2449-8668-4939A099C34C}" type="presOf" srcId="{0D729551-649D-CE44-A4CE-C8F63F4CB157}" destId="{A841DEF2-6271-2349-9045-59C2C90BE32B}" srcOrd="0" destOrd="0" presId="urn:microsoft.com/office/officeart/2005/8/layout/vList2"/>
    <dgm:cxn modelId="{0D722D80-2A0F-4A47-A7DA-DCBC5A023A3D}" srcId="{CACD5EFB-982A-E347-B3F2-8640EAA34FB3}" destId="{7C14DC03-8D9C-824C-BED8-D23B146473E2}" srcOrd="2" destOrd="0" parTransId="{4FDDEC92-0C98-5F44-A61B-BB723C5782C6}" sibTransId="{4ED36356-43A9-8D4D-B8BC-B335CFBBD179}"/>
    <dgm:cxn modelId="{84E33D82-3C8B-7849-A5E7-8E8227CCC277}" srcId="{DB14C78C-0E33-C943-8DF2-D23883115509}" destId="{C3319235-3119-624E-8E28-642913712983}" srcOrd="4" destOrd="0" parTransId="{5503AE81-5E61-8041-9869-A30A07F97327}" sibTransId="{738C20B5-DBB3-F840-8C2F-0E2D0C36C84B}"/>
    <dgm:cxn modelId="{25DBCF88-09E8-E343-BEE0-7408DC71185B}" srcId="{DB14C78C-0E33-C943-8DF2-D23883115509}" destId="{DEF80322-E349-5F47-859A-4F6537CBA0EF}" srcOrd="1" destOrd="0" parTransId="{0AFDAC69-C1B1-5249-8A48-D55CAECF296C}" sibTransId="{25BC4E19-7218-244E-AFE3-C2847372B0D9}"/>
    <dgm:cxn modelId="{6EAADF8E-6B95-DC4F-9D85-F0F6A0CE5213}" srcId="{CACD5EFB-982A-E347-B3F2-8640EAA34FB3}" destId="{9D33FFCF-474C-B54A-B63C-AAC478F3ABFB}" srcOrd="0" destOrd="0" parTransId="{46E1BFC2-9CCB-FD47-AF59-5A069C933DF9}" sibTransId="{BE39540A-DA32-6C40-9E7E-E6D7917D4CE6}"/>
    <dgm:cxn modelId="{EB170298-4A0B-5240-A393-EF03A8AD980F}" srcId="{ACA11D98-4D14-6F4A-A71F-6843FA34E336}" destId="{A39BB6E7-DCEB-7B4E-A9B9-B848BD64A6A3}" srcOrd="1" destOrd="0" parTransId="{C4E5756A-58FB-C046-8B4F-3AD957C2C3E4}" sibTransId="{8CA25BD8-0FEE-4C49-87E3-066F79C28D97}"/>
    <dgm:cxn modelId="{0F08DDA3-2C6A-204D-87F7-942BC75F081B}" srcId="{0D729551-649D-CE44-A4CE-C8F63F4CB157}" destId="{0DEEEA00-DE5A-EF43-942C-0F7E8C23C02E}" srcOrd="0" destOrd="0" parTransId="{121522B9-E0A6-A54A-9EFF-1C3AB3A6BE0E}" sibTransId="{078E8B09-F945-3A4B-B231-AE5A9B141622}"/>
    <dgm:cxn modelId="{FE13FFA3-1E9C-A04A-B614-2AA035E285E0}" srcId="{0DEEEA00-DE5A-EF43-942C-0F7E8C23C02E}" destId="{DB14C78C-0E33-C943-8DF2-D23883115509}" srcOrd="0" destOrd="0" parTransId="{8993A711-7C18-5E45-ADBE-4ED6E6F8E182}" sibTransId="{A3D5CF55-77B0-0940-A95D-D599EBFA181D}"/>
    <dgm:cxn modelId="{BEDBFBA6-CF4C-1641-B832-4A184D095785}" srcId="{CACD5EFB-982A-E347-B3F2-8640EAA34FB3}" destId="{2D308E1B-1745-BD48-A466-B2A762ACCE87}" srcOrd="1" destOrd="0" parTransId="{33CE272B-EA00-4745-A606-E1018C2CEB04}" sibTransId="{A302644D-AAD2-4446-809C-FB88B1122328}"/>
    <dgm:cxn modelId="{F80A8AA8-BC9C-1B41-A0C7-B3FF24A62256}" type="presOf" srcId="{ACA11D98-4D14-6F4A-A71F-6843FA34E336}" destId="{AC90ECF4-DFA4-7E4E-A855-5FF8179BFA61}" srcOrd="0" destOrd="1" presId="urn:microsoft.com/office/officeart/2005/8/layout/vList2"/>
    <dgm:cxn modelId="{1054D6B1-0C52-724F-B822-1A6C504D226A}" type="presOf" srcId="{F36ECFB0-7E38-F049-9499-411C5A2C141F}" destId="{6C88E470-8191-B948-B107-54A6F945328F}" srcOrd="0" destOrd="3" presId="urn:microsoft.com/office/officeart/2005/8/layout/vList2"/>
    <dgm:cxn modelId="{123571C4-6731-2F44-8AAF-832C423C96FA}" srcId="{DB14C78C-0E33-C943-8DF2-D23883115509}" destId="{F36ECFB0-7E38-F049-9499-411C5A2C141F}" srcOrd="2" destOrd="0" parTransId="{CB6CF4D4-A239-1C42-8BCE-B09D43D00B03}" sibTransId="{1B9167AA-6D4E-884A-888F-3C3D92E46219}"/>
    <dgm:cxn modelId="{1BEF1DCF-22E0-8E4A-A5C4-418313E73C8F}" srcId="{ACA11D98-4D14-6F4A-A71F-6843FA34E336}" destId="{820B0C9C-72CA-7348-A958-AF0B02CD11AE}" srcOrd="0" destOrd="0" parTransId="{E4638347-1F6D-434D-8B32-31AA22C87CB0}" sibTransId="{D92471E1-B16C-F946-B630-8A70FF2323DF}"/>
    <dgm:cxn modelId="{874F8BEE-F0DC-F747-B714-2EB6C54271C8}" type="presOf" srcId="{DEF80322-E349-5F47-859A-4F6537CBA0EF}" destId="{6C88E470-8191-B948-B107-54A6F945328F}" srcOrd="0" destOrd="2" presId="urn:microsoft.com/office/officeart/2005/8/layout/vList2"/>
    <dgm:cxn modelId="{15C2B3FE-5F16-D643-971F-299788CC30CB}" type="presOf" srcId="{A39BB6E7-DCEB-7B4E-A9B9-B848BD64A6A3}" destId="{AC90ECF4-DFA4-7E4E-A855-5FF8179BFA61}" srcOrd="0" destOrd="3" presId="urn:microsoft.com/office/officeart/2005/8/layout/vList2"/>
    <dgm:cxn modelId="{FBAD321B-268E-DB49-9B8E-7D7154EEB91A}" type="presParOf" srcId="{A841DEF2-6271-2349-9045-59C2C90BE32B}" destId="{1BD0A02E-24AB-BE47-85E8-04A42C98E960}" srcOrd="0" destOrd="0" presId="urn:microsoft.com/office/officeart/2005/8/layout/vList2"/>
    <dgm:cxn modelId="{E516BCA3-F7FE-CD47-8FBB-53A6B95F249B}" type="presParOf" srcId="{A841DEF2-6271-2349-9045-59C2C90BE32B}" destId="{6C88E470-8191-B948-B107-54A6F945328F}" srcOrd="1" destOrd="0" presId="urn:microsoft.com/office/officeart/2005/8/layout/vList2"/>
    <dgm:cxn modelId="{8E48E390-E07B-AA4A-B1BD-EF2874387DDB}" type="presParOf" srcId="{A841DEF2-6271-2349-9045-59C2C90BE32B}" destId="{3C0D7C97-6FD5-2844-8323-A3BA3E8AAF79}" srcOrd="2" destOrd="0" presId="urn:microsoft.com/office/officeart/2005/8/layout/vList2"/>
    <dgm:cxn modelId="{663680F5-6281-124E-8574-F1D97DD9823C}" type="presParOf" srcId="{A841DEF2-6271-2349-9045-59C2C90BE32B}" destId="{AC90ECF4-DFA4-7E4E-A855-5FF8179BFA6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55966C-B057-3948-992C-1D294AD465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NL"/>
        </a:p>
      </dgm:t>
    </dgm:pt>
    <dgm:pt modelId="{844DAF5F-2CBB-8841-97E9-B799E0A8C6DE}">
      <dgm:prSet/>
      <dgm:spPr/>
      <dgm:t>
        <a:bodyPr/>
        <a:lstStyle/>
        <a:p>
          <a:r>
            <a:rPr lang="en-US" b="0" i="0" dirty="0"/>
            <a:t>Quality of response</a:t>
          </a:r>
          <a:endParaRPr lang="nl-NL" dirty="0"/>
        </a:p>
      </dgm:t>
    </dgm:pt>
    <dgm:pt modelId="{FAD427E9-8DC3-A641-B3FD-3F051124F05F}" type="parTrans" cxnId="{8C0D72D5-3ED3-524E-A11D-FD6E14C6F2A4}">
      <dgm:prSet/>
      <dgm:spPr/>
      <dgm:t>
        <a:bodyPr/>
        <a:lstStyle/>
        <a:p>
          <a:endParaRPr lang="nl-NL"/>
        </a:p>
      </dgm:t>
    </dgm:pt>
    <dgm:pt modelId="{79A3BA5F-B505-1B47-8371-8399BF35D858}" type="sibTrans" cxnId="{8C0D72D5-3ED3-524E-A11D-FD6E14C6F2A4}">
      <dgm:prSet/>
      <dgm:spPr/>
      <dgm:t>
        <a:bodyPr/>
        <a:lstStyle/>
        <a:p>
          <a:endParaRPr lang="nl-NL"/>
        </a:p>
      </dgm:t>
    </dgm:pt>
    <dgm:pt modelId="{203A2A82-F5B8-2842-A9AD-633BCF112168}">
      <dgm:prSet/>
      <dgm:spPr/>
      <dgm:t>
        <a:bodyPr/>
        <a:lstStyle/>
        <a:p>
          <a:r>
            <a:rPr lang="en-US" b="0" i="0" dirty="0"/>
            <a:t>CR: platelet count ≥100 × 10</a:t>
          </a:r>
          <a:r>
            <a:rPr lang="en-US" b="0" i="0" baseline="30000" dirty="0"/>
            <a:t>9</a:t>
          </a:r>
          <a:r>
            <a:rPr lang="en-US" b="0" i="0" dirty="0"/>
            <a:t>/L and absence of bleeding </a:t>
          </a:r>
          <a:endParaRPr lang="nl-NL" dirty="0"/>
        </a:p>
      </dgm:t>
    </dgm:pt>
    <dgm:pt modelId="{5951AC80-83DA-6542-928A-24D5DC29E017}" type="parTrans" cxnId="{BA29832E-9028-E64E-8CC6-1EDAA7AD90EE}">
      <dgm:prSet/>
      <dgm:spPr/>
      <dgm:t>
        <a:bodyPr/>
        <a:lstStyle/>
        <a:p>
          <a:endParaRPr lang="nl-NL"/>
        </a:p>
      </dgm:t>
    </dgm:pt>
    <dgm:pt modelId="{FCE79FB2-F4E1-284E-90E2-5CC62E593F6D}" type="sibTrans" cxnId="{BA29832E-9028-E64E-8CC6-1EDAA7AD90EE}">
      <dgm:prSet/>
      <dgm:spPr/>
      <dgm:t>
        <a:bodyPr/>
        <a:lstStyle/>
        <a:p>
          <a:endParaRPr lang="nl-NL"/>
        </a:p>
      </dgm:t>
    </dgm:pt>
    <dgm:pt modelId="{5811461B-43E1-194C-BE12-E9A48DC87242}">
      <dgm:prSet/>
      <dgm:spPr/>
      <dgm:t>
        <a:bodyPr/>
        <a:lstStyle/>
        <a:p>
          <a:r>
            <a:rPr lang="en-US" b="0" i="0" dirty="0"/>
            <a:t>R: platelet count ≥30 × 10</a:t>
          </a:r>
          <a:r>
            <a:rPr lang="en-US" b="0" i="0" baseline="30000" dirty="0"/>
            <a:t>9</a:t>
          </a:r>
          <a:r>
            <a:rPr lang="en-US" b="0" i="0" dirty="0"/>
            <a:t>/L and at least 2-fold increase the baseline count and absence of bleeding </a:t>
          </a:r>
          <a:endParaRPr lang="nl-NL" dirty="0"/>
        </a:p>
      </dgm:t>
    </dgm:pt>
    <dgm:pt modelId="{38592024-3FA6-8A4C-B45A-72608FB88E4E}" type="parTrans" cxnId="{36624ECB-92F4-BE48-BE9D-FE374410DA16}">
      <dgm:prSet/>
      <dgm:spPr/>
      <dgm:t>
        <a:bodyPr/>
        <a:lstStyle/>
        <a:p>
          <a:endParaRPr lang="nl-NL"/>
        </a:p>
      </dgm:t>
    </dgm:pt>
    <dgm:pt modelId="{EB6E1AB7-A3EC-AB4B-9BE4-1C391A7AC690}" type="sibTrans" cxnId="{36624ECB-92F4-BE48-BE9D-FE374410DA16}">
      <dgm:prSet/>
      <dgm:spPr/>
      <dgm:t>
        <a:bodyPr/>
        <a:lstStyle/>
        <a:p>
          <a:endParaRPr lang="nl-NL"/>
        </a:p>
      </dgm:t>
    </dgm:pt>
    <dgm:pt modelId="{D5C00177-8C59-3E48-B84C-25EC62471661}">
      <dgm:prSet/>
      <dgm:spPr/>
      <dgm:t>
        <a:bodyPr/>
        <a:lstStyle/>
        <a:p>
          <a:r>
            <a:rPr lang="en-US" b="0" i="0" dirty="0"/>
            <a:t>NR: platelet count &lt;30 × 10</a:t>
          </a:r>
          <a:r>
            <a:rPr lang="en-US" b="0" i="0" baseline="30000" dirty="0"/>
            <a:t>9</a:t>
          </a:r>
          <a:r>
            <a:rPr lang="en-US" b="0" i="0" dirty="0"/>
            <a:t>/L or less than 2-fold increase of baseline platelet count or bleeding 	</a:t>
          </a:r>
          <a:endParaRPr lang="nl-NL" dirty="0"/>
        </a:p>
      </dgm:t>
    </dgm:pt>
    <dgm:pt modelId="{D06A8BBA-B279-BC45-A5ED-4BCC2FE1D583}" type="parTrans" cxnId="{4F1AB672-65FC-8D47-A6F1-37181D80C675}">
      <dgm:prSet/>
      <dgm:spPr/>
      <dgm:t>
        <a:bodyPr/>
        <a:lstStyle/>
        <a:p>
          <a:endParaRPr lang="nl-NL"/>
        </a:p>
      </dgm:t>
    </dgm:pt>
    <dgm:pt modelId="{3C336768-019B-934C-BD30-AC5458FEDA7B}" type="sibTrans" cxnId="{4F1AB672-65FC-8D47-A6F1-37181D80C675}">
      <dgm:prSet/>
      <dgm:spPr/>
      <dgm:t>
        <a:bodyPr/>
        <a:lstStyle/>
        <a:p>
          <a:endParaRPr lang="nl-NL"/>
        </a:p>
      </dgm:t>
    </dgm:pt>
    <dgm:pt modelId="{91B95815-DEC7-E342-BA80-281E274E4579}">
      <dgm:prSet/>
      <dgm:spPr/>
      <dgm:t>
        <a:bodyPr/>
        <a:lstStyle/>
        <a:p>
          <a:r>
            <a:rPr lang="en-US" b="0" i="0" dirty="0"/>
            <a:t>Duration of response</a:t>
          </a:r>
          <a:endParaRPr lang="nl-NL" dirty="0"/>
        </a:p>
      </dgm:t>
    </dgm:pt>
    <dgm:pt modelId="{40AD4B9B-2097-4D43-907D-EF49F63B79FF}" type="parTrans" cxnId="{4FB3D657-3B2E-5B44-96B9-B672BAF987D0}">
      <dgm:prSet/>
      <dgm:spPr/>
      <dgm:t>
        <a:bodyPr/>
        <a:lstStyle/>
        <a:p>
          <a:endParaRPr lang="nl-NL"/>
        </a:p>
      </dgm:t>
    </dgm:pt>
    <dgm:pt modelId="{6B055BB9-8C1D-864D-A4E6-0283894F096C}" type="sibTrans" cxnId="{4FB3D657-3B2E-5B44-96B9-B672BAF987D0}">
      <dgm:prSet/>
      <dgm:spPr/>
      <dgm:t>
        <a:bodyPr/>
        <a:lstStyle/>
        <a:p>
          <a:endParaRPr lang="nl-NL"/>
        </a:p>
      </dgm:t>
    </dgm:pt>
    <dgm:pt modelId="{C176DAD9-CD61-6147-8D84-8BAF19D3EAB3}">
      <dgm:prSet/>
      <dgm:spPr/>
      <dgm:t>
        <a:bodyPr/>
        <a:lstStyle/>
        <a:p>
          <a:r>
            <a:rPr lang="en-US" b="0" i="0"/>
            <a:t>Measured from the achievement of CR or R to loss of CR or R</a:t>
          </a:r>
          <a:endParaRPr lang="nl-NL"/>
        </a:p>
      </dgm:t>
    </dgm:pt>
    <dgm:pt modelId="{4727148E-BB88-344E-8D08-8E4485C292D6}" type="parTrans" cxnId="{B3FDE2BF-E61F-DD4C-8AB2-1D2A1610BDF8}">
      <dgm:prSet/>
      <dgm:spPr/>
      <dgm:t>
        <a:bodyPr/>
        <a:lstStyle/>
        <a:p>
          <a:endParaRPr lang="nl-NL"/>
        </a:p>
      </dgm:t>
    </dgm:pt>
    <dgm:pt modelId="{151B9215-8E67-9C4C-856D-99CC081418AA}" type="sibTrans" cxnId="{B3FDE2BF-E61F-DD4C-8AB2-1D2A1610BDF8}">
      <dgm:prSet/>
      <dgm:spPr/>
      <dgm:t>
        <a:bodyPr/>
        <a:lstStyle/>
        <a:p>
          <a:endParaRPr lang="nl-NL"/>
        </a:p>
      </dgm:t>
    </dgm:pt>
    <dgm:pt modelId="{0994E4A0-8A29-9748-BCDB-A1C0897A7FD1}">
      <dgm:prSet/>
      <dgm:spPr/>
      <dgm:t>
        <a:bodyPr/>
        <a:lstStyle/>
        <a:p>
          <a:r>
            <a:rPr lang="en-US" b="0" i="0" dirty="0"/>
            <a:t>Corticosteroid dependence</a:t>
          </a:r>
          <a:endParaRPr lang="nl-NL" dirty="0"/>
        </a:p>
      </dgm:t>
    </dgm:pt>
    <dgm:pt modelId="{1EBB256C-FD08-D547-9E14-E04C12A33E60}" type="parTrans" cxnId="{BAAB6C48-8319-FA48-A57A-26DA2C34445B}">
      <dgm:prSet/>
      <dgm:spPr/>
      <dgm:t>
        <a:bodyPr/>
        <a:lstStyle/>
        <a:p>
          <a:endParaRPr lang="nl-NL"/>
        </a:p>
      </dgm:t>
    </dgm:pt>
    <dgm:pt modelId="{ECE6FF99-2380-1142-A102-BAE0DE559F40}" type="sibTrans" cxnId="{BAAB6C48-8319-FA48-A57A-26DA2C34445B}">
      <dgm:prSet/>
      <dgm:spPr/>
      <dgm:t>
        <a:bodyPr/>
        <a:lstStyle/>
        <a:p>
          <a:endParaRPr lang="nl-NL"/>
        </a:p>
      </dgm:t>
    </dgm:pt>
    <dgm:pt modelId="{09110826-70C8-B543-AFB6-AF34030CAC1E}">
      <dgm:prSet/>
      <dgm:spPr/>
      <dgm:t>
        <a:bodyPr/>
        <a:lstStyle/>
        <a:p>
          <a:r>
            <a:rPr lang="en-US" b="0" i="0"/>
            <a:t>The need for ongoing or repeated doses administration of corticosteroids for at least 2 months to maintain a platelet count at or above 30 × 10</a:t>
          </a:r>
          <a:r>
            <a:rPr lang="en-US" b="0" i="0" baseline="30000"/>
            <a:t>9</a:t>
          </a:r>
          <a:r>
            <a:rPr lang="en-US" b="0" i="0"/>
            <a:t>/L and/or to avoid bleeding (patients with corticosteroid dependence are considered non-responders)</a:t>
          </a:r>
          <a:endParaRPr lang="nl-NL"/>
        </a:p>
      </dgm:t>
    </dgm:pt>
    <dgm:pt modelId="{BB3DB0F0-CBA3-A844-BB3A-D9DAE070370D}" type="parTrans" cxnId="{FE8EAF99-61BD-3C4B-808A-84E5D050AC19}">
      <dgm:prSet/>
      <dgm:spPr/>
      <dgm:t>
        <a:bodyPr/>
        <a:lstStyle/>
        <a:p>
          <a:endParaRPr lang="nl-NL"/>
        </a:p>
      </dgm:t>
    </dgm:pt>
    <dgm:pt modelId="{D817E2C5-83CD-344F-B757-CD90D472190F}" type="sibTrans" cxnId="{FE8EAF99-61BD-3C4B-808A-84E5D050AC19}">
      <dgm:prSet/>
      <dgm:spPr/>
      <dgm:t>
        <a:bodyPr/>
        <a:lstStyle/>
        <a:p>
          <a:endParaRPr lang="nl-NL"/>
        </a:p>
      </dgm:t>
    </dgm:pt>
    <dgm:pt modelId="{4310834A-E984-E548-83CA-45067C7A37B4}" type="pres">
      <dgm:prSet presAssocID="{EF55966C-B057-3948-992C-1D294AD465D3}" presName="Name0" presStyleCnt="0">
        <dgm:presLayoutVars>
          <dgm:dir/>
          <dgm:animLvl val="lvl"/>
          <dgm:resizeHandles val="exact"/>
        </dgm:presLayoutVars>
      </dgm:prSet>
      <dgm:spPr/>
    </dgm:pt>
    <dgm:pt modelId="{E7B26882-1A35-8B45-AC02-B590440F6C27}" type="pres">
      <dgm:prSet presAssocID="{844DAF5F-2CBB-8841-97E9-B799E0A8C6DE}" presName="composite" presStyleCnt="0"/>
      <dgm:spPr/>
    </dgm:pt>
    <dgm:pt modelId="{60FFAD89-4B4D-1647-B291-5EB92945FC5D}" type="pres">
      <dgm:prSet presAssocID="{844DAF5F-2CBB-8841-97E9-B799E0A8C6DE}" presName="parTx" presStyleLbl="alignNode1" presStyleIdx="0" presStyleCnt="3">
        <dgm:presLayoutVars>
          <dgm:chMax val="0"/>
          <dgm:chPref val="0"/>
          <dgm:bulletEnabled val="1"/>
        </dgm:presLayoutVars>
      </dgm:prSet>
      <dgm:spPr/>
    </dgm:pt>
    <dgm:pt modelId="{8A19E50E-9CDA-C645-8A1B-5DEC74C65E8D}" type="pres">
      <dgm:prSet presAssocID="{844DAF5F-2CBB-8841-97E9-B799E0A8C6DE}" presName="desTx" presStyleLbl="alignAccFollowNode1" presStyleIdx="0" presStyleCnt="3">
        <dgm:presLayoutVars>
          <dgm:bulletEnabled val="1"/>
        </dgm:presLayoutVars>
      </dgm:prSet>
      <dgm:spPr/>
    </dgm:pt>
    <dgm:pt modelId="{AA47083C-E413-4847-BDB9-018F2D549595}" type="pres">
      <dgm:prSet presAssocID="{79A3BA5F-B505-1B47-8371-8399BF35D858}" presName="space" presStyleCnt="0"/>
      <dgm:spPr/>
    </dgm:pt>
    <dgm:pt modelId="{2484D33A-A632-1645-87BB-9DF45612B640}" type="pres">
      <dgm:prSet presAssocID="{91B95815-DEC7-E342-BA80-281E274E4579}" presName="composite" presStyleCnt="0"/>
      <dgm:spPr/>
    </dgm:pt>
    <dgm:pt modelId="{B9DF39D7-D3B0-C94C-9E2B-2AD7B3BCAC56}" type="pres">
      <dgm:prSet presAssocID="{91B95815-DEC7-E342-BA80-281E274E4579}" presName="parTx" presStyleLbl="alignNode1" presStyleIdx="1" presStyleCnt="3">
        <dgm:presLayoutVars>
          <dgm:chMax val="0"/>
          <dgm:chPref val="0"/>
          <dgm:bulletEnabled val="1"/>
        </dgm:presLayoutVars>
      </dgm:prSet>
      <dgm:spPr/>
    </dgm:pt>
    <dgm:pt modelId="{F3899978-E2DF-9E41-B4FB-F893AE05B899}" type="pres">
      <dgm:prSet presAssocID="{91B95815-DEC7-E342-BA80-281E274E4579}" presName="desTx" presStyleLbl="alignAccFollowNode1" presStyleIdx="1" presStyleCnt="3">
        <dgm:presLayoutVars>
          <dgm:bulletEnabled val="1"/>
        </dgm:presLayoutVars>
      </dgm:prSet>
      <dgm:spPr/>
    </dgm:pt>
    <dgm:pt modelId="{8A834F87-EB8C-4844-98D5-8846BA6D6EF9}" type="pres">
      <dgm:prSet presAssocID="{6B055BB9-8C1D-864D-A4E6-0283894F096C}" presName="space" presStyleCnt="0"/>
      <dgm:spPr/>
    </dgm:pt>
    <dgm:pt modelId="{9A393A85-5F0C-6B47-AA9D-42F59D1DC3E3}" type="pres">
      <dgm:prSet presAssocID="{0994E4A0-8A29-9748-BCDB-A1C0897A7FD1}" presName="composite" presStyleCnt="0"/>
      <dgm:spPr/>
    </dgm:pt>
    <dgm:pt modelId="{E045BDF4-1885-9A49-9531-11E3DACF3E27}" type="pres">
      <dgm:prSet presAssocID="{0994E4A0-8A29-9748-BCDB-A1C0897A7FD1}" presName="parTx" presStyleLbl="alignNode1" presStyleIdx="2" presStyleCnt="3">
        <dgm:presLayoutVars>
          <dgm:chMax val="0"/>
          <dgm:chPref val="0"/>
          <dgm:bulletEnabled val="1"/>
        </dgm:presLayoutVars>
      </dgm:prSet>
      <dgm:spPr/>
    </dgm:pt>
    <dgm:pt modelId="{9472814F-5280-BE4E-8393-7E2EFF558B00}" type="pres">
      <dgm:prSet presAssocID="{0994E4A0-8A29-9748-BCDB-A1C0897A7FD1}" presName="desTx" presStyleLbl="alignAccFollowNode1" presStyleIdx="2" presStyleCnt="3">
        <dgm:presLayoutVars>
          <dgm:bulletEnabled val="1"/>
        </dgm:presLayoutVars>
      </dgm:prSet>
      <dgm:spPr/>
    </dgm:pt>
  </dgm:ptLst>
  <dgm:cxnLst>
    <dgm:cxn modelId="{FCE7EC06-8BB5-B740-A556-D96874F5A6CE}" type="presOf" srcId="{C176DAD9-CD61-6147-8D84-8BAF19D3EAB3}" destId="{F3899978-E2DF-9E41-B4FB-F893AE05B899}" srcOrd="0" destOrd="0" presId="urn:microsoft.com/office/officeart/2005/8/layout/hList1"/>
    <dgm:cxn modelId="{A6918F1C-B07D-2148-81AE-B2C3B03BD195}" type="presOf" srcId="{09110826-70C8-B543-AFB6-AF34030CAC1E}" destId="{9472814F-5280-BE4E-8393-7E2EFF558B00}" srcOrd="0" destOrd="0" presId="urn:microsoft.com/office/officeart/2005/8/layout/hList1"/>
    <dgm:cxn modelId="{7CB7032D-47BC-334C-8D6A-451DCDB01F8F}" type="presOf" srcId="{0994E4A0-8A29-9748-BCDB-A1C0897A7FD1}" destId="{E045BDF4-1885-9A49-9531-11E3DACF3E27}" srcOrd="0" destOrd="0" presId="urn:microsoft.com/office/officeart/2005/8/layout/hList1"/>
    <dgm:cxn modelId="{BA29832E-9028-E64E-8CC6-1EDAA7AD90EE}" srcId="{844DAF5F-2CBB-8841-97E9-B799E0A8C6DE}" destId="{203A2A82-F5B8-2842-A9AD-633BCF112168}" srcOrd="0" destOrd="0" parTransId="{5951AC80-83DA-6542-928A-24D5DC29E017}" sibTransId="{FCE79FB2-F4E1-284E-90E2-5CC62E593F6D}"/>
    <dgm:cxn modelId="{98868033-5442-2246-91FD-E587A783740E}" type="presOf" srcId="{844DAF5F-2CBB-8841-97E9-B799E0A8C6DE}" destId="{60FFAD89-4B4D-1647-B291-5EB92945FC5D}" srcOrd="0" destOrd="0" presId="urn:microsoft.com/office/officeart/2005/8/layout/hList1"/>
    <dgm:cxn modelId="{3FDEFF39-D674-7C4B-94F9-21A1D5F476D2}" type="presOf" srcId="{D5C00177-8C59-3E48-B84C-25EC62471661}" destId="{8A19E50E-9CDA-C645-8A1B-5DEC74C65E8D}" srcOrd="0" destOrd="2" presId="urn:microsoft.com/office/officeart/2005/8/layout/hList1"/>
    <dgm:cxn modelId="{BAAB6C48-8319-FA48-A57A-26DA2C34445B}" srcId="{EF55966C-B057-3948-992C-1D294AD465D3}" destId="{0994E4A0-8A29-9748-BCDB-A1C0897A7FD1}" srcOrd="2" destOrd="0" parTransId="{1EBB256C-FD08-D547-9E14-E04C12A33E60}" sibTransId="{ECE6FF99-2380-1142-A102-BAE0DE559F40}"/>
    <dgm:cxn modelId="{4FB3D657-3B2E-5B44-96B9-B672BAF987D0}" srcId="{EF55966C-B057-3948-992C-1D294AD465D3}" destId="{91B95815-DEC7-E342-BA80-281E274E4579}" srcOrd="1" destOrd="0" parTransId="{40AD4B9B-2097-4D43-907D-EF49F63B79FF}" sibTransId="{6B055BB9-8C1D-864D-A4E6-0283894F096C}"/>
    <dgm:cxn modelId="{0B761A6D-364B-D34A-92FB-4BF82E13088C}" type="presOf" srcId="{91B95815-DEC7-E342-BA80-281E274E4579}" destId="{B9DF39D7-D3B0-C94C-9E2B-2AD7B3BCAC56}" srcOrd="0" destOrd="0" presId="urn:microsoft.com/office/officeart/2005/8/layout/hList1"/>
    <dgm:cxn modelId="{4F1AB672-65FC-8D47-A6F1-37181D80C675}" srcId="{844DAF5F-2CBB-8841-97E9-B799E0A8C6DE}" destId="{D5C00177-8C59-3E48-B84C-25EC62471661}" srcOrd="2" destOrd="0" parTransId="{D06A8BBA-B279-BC45-A5ED-4BCC2FE1D583}" sibTransId="{3C336768-019B-934C-BD30-AC5458FEDA7B}"/>
    <dgm:cxn modelId="{BB9FA480-16D3-A341-A6ED-61FDB5C48577}" type="presOf" srcId="{203A2A82-F5B8-2842-A9AD-633BCF112168}" destId="{8A19E50E-9CDA-C645-8A1B-5DEC74C65E8D}" srcOrd="0" destOrd="0" presId="urn:microsoft.com/office/officeart/2005/8/layout/hList1"/>
    <dgm:cxn modelId="{FE8EAF99-61BD-3C4B-808A-84E5D050AC19}" srcId="{0994E4A0-8A29-9748-BCDB-A1C0897A7FD1}" destId="{09110826-70C8-B543-AFB6-AF34030CAC1E}" srcOrd="0" destOrd="0" parTransId="{BB3DB0F0-CBA3-A844-BB3A-D9DAE070370D}" sibTransId="{D817E2C5-83CD-344F-B757-CD90D472190F}"/>
    <dgm:cxn modelId="{1939FCA8-23E1-184C-8BAE-374F9328F9FE}" type="presOf" srcId="{EF55966C-B057-3948-992C-1D294AD465D3}" destId="{4310834A-E984-E548-83CA-45067C7A37B4}" srcOrd="0" destOrd="0" presId="urn:microsoft.com/office/officeart/2005/8/layout/hList1"/>
    <dgm:cxn modelId="{7B2471AE-FFF2-4F4E-9CBC-58998340777A}" type="presOf" srcId="{5811461B-43E1-194C-BE12-E9A48DC87242}" destId="{8A19E50E-9CDA-C645-8A1B-5DEC74C65E8D}" srcOrd="0" destOrd="1" presId="urn:microsoft.com/office/officeart/2005/8/layout/hList1"/>
    <dgm:cxn modelId="{B3FDE2BF-E61F-DD4C-8AB2-1D2A1610BDF8}" srcId="{91B95815-DEC7-E342-BA80-281E274E4579}" destId="{C176DAD9-CD61-6147-8D84-8BAF19D3EAB3}" srcOrd="0" destOrd="0" parTransId="{4727148E-BB88-344E-8D08-8E4485C292D6}" sibTransId="{151B9215-8E67-9C4C-856D-99CC081418AA}"/>
    <dgm:cxn modelId="{36624ECB-92F4-BE48-BE9D-FE374410DA16}" srcId="{844DAF5F-2CBB-8841-97E9-B799E0A8C6DE}" destId="{5811461B-43E1-194C-BE12-E9A48DC87242}" srcOrd="1" destOrd="0" parTransId="{38592024-3FA6-8A4C-B45A-72608FB88E4E}" sibTransId="{EB6E1AB7-A3EC-AB4B-9BE4-1C391A7AC690}"/>
    <dgm:cxn modelId="{8C0D72D5-3ED3-524E-A11D-FD6E14C6F2A4}" srcId="{EF55966C-B057-3948-992C-1D294AD465D3}" destId="{844DAF5F-2CBB-8841-97E9-B799E0A8C6DE}" srcOrd="0" destOrd="0" parTransId="{FAD427E9-8DC3-A641-B3FD-3F051124F05F}" sibTransId="{79A3BA5F-B505-1B47-8371-8399BF35D858}"/>
    <dgm:cxn modelId="{8714A1DE-DDFC-A847-A98E-213782B53715}" type="presParOf" srcId="{4310834A-E984-E548-83CA-45067C7A37B4}" destId="{E7B26882-1A35-8B45-AC02-B590440F6C27}" srcOrd="0" destOrd="0" presId="urn:microsoft.com/office/officeart/2005/8/layout/hList1"/>
    <dgm:cxn modelId="{5789391E-88E4-014C-9C7F-3F24C17DE9F0}" type="presParOf" srcId="{E7B26882-1A35-8B45-AC02-B590440F6C27}" destId="{60FFAD89-4B4D-1647-B291-5EB92945FC5D}" srcOrd="0" destOrd="0" presId="urn:microsoft.com/office/officeart/2005/8/layout/hList1"/>
    <dgm:cxn modelId="{11DEB32B-EA94-A840-BDDE-B0C9E757818B}" type="presParOf" srcId="{E7B26882-1A35-8B45-AC02-B590440F6C27}" destId="{8A19E50E-9CDA-C645-8A1B-5DEC74C65E8D}" srcOrd="1" destOrd="0" presId="urn:microsoft.com/office/officeart/2005/8/layout/hList1"/>
    <dgm:cxn modelId="{AB6BE61A-C1DA-274E-8DA1-AC9320C35680}" type="presParOf" srcId="{4310834A-E984-E548-83CA-45067C7A37B4}" destId="{AA47083C-E413-4847-BDB9-018F2D549595}" srcOrd="1" destOrd="0" presId="urn:microsoft.com/office/officeart/2005/8/layout/hList1"/>
    <dgm:cxn modelId="{B5BAC057-9518-1B49-9443-F222DC9FDA99}" type="presParOf" srcId="{4310834A-E984-E548-83CA-45067C7A37B4}" destId="{2484D33A-A632-1645-87BB-9DF45612B640}" srcOrd="2" destOrd="0" presId="urn:microsoft.com/office/officeart/2005/8/layout/hList1"/>
    <dgm:cxn modelId="{D15DE9D1-71E4-9645-AA28-254CB1833D5C}" type="presParOf" srcId="{2484D33A-A632-1645-87BB-9DF45612B640}" destId="{B9DF39D7-D3B0-C94C-9E2B-2AD7B3BCAC56}" srcOrd="0" destOrd="0" presId="urn:microsoft.com/office/officeart/2005/8/layout/hList1"/>
    <dgm:cxn modelId="{8AAC4121-B109-624D-A9E9-4550FF731EBD}" type="presParOf" srcId="{2484D33A-A632-1645-87BB-9DF45612B640}" destId="{F3899978-E2DF-9E41-B4FB-F893AE05B899}" srcOrd="1" destOrd="0" presId="urn:microsoft.com/office/officeart/2005/8/layout/hList1"/>
    <dgm:cxn modelId="{32E88DA9-82E2-A043-A729-138664ED6FF8}" type="presParOf" srcId="{4310834A-E984-E548-83CA-45067C7A37B4}" destId="{8A834F87-EB8C-4844-98D5-8846BA6D6EF9}" srcOrd="3" destOrd="0" presId="urn:microsoft.com/office/officeart/2005/8/layout/hList1"/>
    <dgm:cxn modelId="{395FBCAE-7C98-2848-8384-81DE1DE73AF3}" type="presParOf" srcId="{4310834A-E984-E548-83CA-45067C7A37B4}" destId="{9A393A85-5F0C-6B47-AA9D-42F59D1DC3E3}" srcOrd="4" destOrd="0" presId="urn:microsoft.com/office/officeart/2005/8/layout/hList1"/>
    <dgm:cxn modelId="{98382938-46A4-AB48-BAB1-BF558D1256D4}" type="presParOf" srcId="{9A393A85-5F0C-6B47-AA9D-42F59D1DC3E3}" destId="{E045BDF4-1885-9A49-9531-11E3DACF3E27}" srcOrd="0" destOrd="0" presId="urn:microsoft.com/office/officeart/2005/8/layout/hList1"/>
    <dgm:cxn modelId="{EDFAAFCB-B6ED-6942-9060-D51E97C59297}" type="presParOf" srcId="{9A393A85-5F0C-6B47-AA9D-42F59D1DC3E3}" destId="{9472814F-5280-BE4E-8393-7E2EFF558B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130628-10AD-E049-B226-7F026DAE604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nl-NL"/>
        </a:p>
      </dgm:t>
    </dgm:pt>
    <dgm:pt modelId="{EE8B8FCE-0028-F740-81F3-423C0F4EE444}">
      <dgm:prSet/>
      <dgm:spPr/>
      <dgm:t>
        <a:bodyPr/>
        <a:lstStyle/>
        <a:p>
          <a:r>
            <a:rPr lang="en-GB" b="0" i="0" noProof="0" dirty="0"/>
            <a:t>How are TPO-RAs dosed?</a:t>
          </a:r>
          <a:endParaRPr lang="en-GB" noProof="0" dirty="0"/>
        </a:p>
      </dgm:t>
    </dgm:pt>
    <dgm:pt modelId="{F071F756-A472-C945-84C3-D1653F2D8A1D}" type="parTrans" cxnId="{02F12BC4-E033-2742-8E9C-7C5904E63124}">
      <dgm:prSet/>
      <dgm:spPr/>
      <dgm:t>
        <a:bodyPr/>
        <a:lstStyle/>
        <a:p>
          <a:endParaRPr lang="nl-NL"/>
        </a:p>
      </dgm:t>
    </dgm:pt>
    <dgm:pt modelId="{C1B06CD9-0E9B-BC40-A445-0B0F625D7172}" type="sibTrans" cxnId="{02F12BC4-E033-2742-8E9C-7C5904E63124}">
      <dgm:prSet/>
      <dgm:spPr/>
      <dgm:t>
        <a:bodyPr/>
        <a:lstStyle/>
        <a:p>
          <a:endParaRPr lang="nl-NL"/>
        </a:p>
      </dgm:t>
    </dgm:pt>
    <dgm:pt modelId="{F9ABBA94-25BB-A744-8EF1-3944C3E0408B}">
      <dgm:prSet/>
      <dgm:spPr/>
      <dgm:t>
        <a:bodyPr/>
        <a:lstStyle/>
        <a:p>
          <a:r>
            <a:rPr lang="en-GB" b="0" i="0" noProof="0" dirty="0"/>
            <a:t>What are the goals of therapy in ITP?</a:t>
          </a:r>
          <a:br>
            <a:rPr lang="en-GB" b="0" i="0" noProof="0" dirty="0"/>
          </a:br>
          <a:r>
            <a:rPr lang="en-GB" b="0" i="0" noProof="0" dirty="0"/>
            <a:t>Does that alter how we approach TPO-RA therapy?</a:t>
          </a:r>
          <a:endParaRPr lang="en-GB" noProof="0" dirty="0"/>
        </a:p>
      </dgm:t>
    </dgm:pt>
    <dgm:pt modelId="{F7919AC1-8962-1349-B6F9-48D06D2C20F5}" type="parTrans" cxnId="{22BBB73F-B0FA-C544-9FAD-9BE15CDE5205}">
      <dgm:prSet/>
      <dgm:spPr/>
      <dgm:t>
        <a:bodyPr/>
        <a:lstStyle/>
        <a:p>
          <a:endParaRPr lang="nl-NL"/>
        </a:p>
      </dgm:t>
    </dgm:pt>
    <dgm:pt modelId="{B0010F7D-BF54-2A49-B5C8-83B72A787BC2}" type="sibTrans" cxnId="{22BBB73F-B0FA-C544-9FAD-9BE15CDE5205}">
      <dgm:prSet/>
      <dgm:spPr/>
      <dgm:t>
        <a:bodyPr/>
        <a:lstStyle/>
        <a:p>
          <a:endParaRPr lang="nl-NL"/>
        </a:p>
      </dgm:t>
    </dgm:pt>
    <dgm:pt modelId="{5E64B205-ECFB-7A4F-9956-A43EF2A84987}">
      <dgm:prSet/>
      <dgm:spPr/>
      <dgm:t>
        <a:bodyPr/>
        <a:lstStyle/>
        <a:p>
          <a:r>
            <a:rPr lang="en-GB" b="0" i="0" noProof="0" dirty="0"/>
            <a:t>Is there data to support long-term remission of ITP after TPO-RA therapy?</a:t>
          </a:r>
          <a:endParaRPr lang="en-GB" noProof="0" dirty="0"/>
        </a:p>
      </dgm:t>
    </dgm:pt>
    <dgm:pt modelId="{C32D3263-217B-8647-B81B-C15444E255B5}" type="parTrans" cxnId="{7683D8CA-7525-6D43-A39D-CB3ECF1CCB2F}">
      <dgm:prSet/>
      <dgm:spPr/>
      <dgm:t>
        <a:bodyPr/>
        <a:lstStyle/>
        <a:p>
          <a:endParaRPr lang="nl-NL"/>
        </a:p>
      </dgm:t>
    </dgm:pt>
    <dgm:pt modelId="{81EF8DD7-2026-484A-B25C-C24F6A439B47}" type="sibTrans" cxnId="{7683D8CA-7525-6D43-A39D-CB3ECF1CCB2F}">
      <dgm:prSet/>
      <dgm:spPr/>
      <dgm:t>
        <a:bodyPr/>
        <a:lstStyle/>
        <a:p>
          <a:endParaRPr lang="nl-NL"/>
        </a:p>
      </dgm:t>
    </dgm:pt>
    <dgm:pt modelId="{6CC4A89F-37C3-9D41-85D3-D25761EEAB06}">
      <dgm:prSet/>
      <dgm:spPr/>
      <dgm:t>
        <a:bodyPr/>
        <a:lstStyle/>
        <a:p>
          <a:r>
            <a:rPr lang="en-GB" b="0" i="0" noProof="0" dirty="0"/>
            <a:t>Tapering of TPO-RAs</a:t>
          </a:r>
          <a:endParaRPr lang="en-GB" noProof="0" dirty="0"/>
        </a:p>
      </dgm:t>
    </dgm:pt>
    <dgm:pt modelId="{2DDAE328-4BD8-0E4F-9B16-D1BF84F57368}" type="parTrans" cxnId="{C6F1FCC8-E4EF-F142-AB10-8707C300ABA9}">
      <dgm:prSet/>
      <dgm:spPr/>
      <dgm:t>
        <a:bodyPr/>
        <a:lstStyle/>
        <a:p>
          <a:endParaRPr lang="nl-NL"/>
        </a:p>
      </dgm:t>
    </dgm:pt>
    <dgm:pt modelId="{38DA909D-0ADB-304E-99CA-739C40D1F555}" type="sibTrans" cxnId="{C6F1FCC8-E4EF-F142-AB10-8707C300ABA9}">
      <dgm:prSet/>
      <dgm:spPr/>
      <dgm:t>
        <a:bodyPr/>
        <a:lstStyle/>
        <a:p>
          <a:endParaRPr lang="nl-NL"/>
        </a:p>
      </dgm:t>
    </dgm:pt>
    <dgm:pt modelId="{A0EBBB3B-BB0D-9C45-B0A1-BE4903D79511}" type="pres">
      <dgm:prSet presAssocID="{C3130628-10AD-E049-B226-7F026DAE604B}" presName="Name0" presStyleCnt="0">
        <dgm:presLayoutVars>
          <dgm:chMax val="7"/>
          <dgm:chPref val="7"/>
          <dgm:dir/>
        </dgm:presLayoutVars>
      </dgm:prSet>
      <dgm:spPr/>
    </dgm:pt>
    <dgm:pt modelId="{11E31D2F-66E2-F84E-9C20-28F2E059FE8C}" type="pres">
      <dgm:prSet presAssocID="{C3130628-10AD-E049-B226-7F026DAE604B}" presName="Name1" presStyleCnt="0"/>
      <dgm:spPr/>
    </dgm:pt>
    <dgm:pt modelId="{A8514E23-1179-D14C-ABE8-47CB973CAC3D}" type="pres">
      <dgm:prSet presAssocID="{C3130628-10AD-E049-B226-7F026DAE604B}" presName="cycle" presStyleCnt="0"/>
      <dgm:spPr/>
    </dgm:pt>
    <dgm:pt modelId="{7576FF23-7CFA-C54C-B204-065459071147}" type="pres">
      <dgm:prSet presAssocID="{C3130628-10AD-E049-B226-7F026DAE604B}" presName="srcNode" presStyleLbl="node1" presStyleIdx="0" presStyleCnt="4"/>
      <dgm:spPr/>
    </dgm:pt>
    <dgm:pt modelId="{BCFA49EC-2D01-A944-9762-62BD764B4012}" type="pres">
      <dgm:prSet presAssocID="{C3130628-10AD-E049-B226-7F026DAE604B}" presName="conn" presStyleLbl="parChTrans1D2" presStyleIdx="0" presStyleCnt="1"/>
      <dgm:spPr/>
    </dgm:pt>
    <dgm:pt modelId="{88FEF6D5-1F27-0F44-9FE3-F1216982C687}" type="pres">
      <dgm:prSet presAssocID="{C3130628-10AD-E049-B226-7F026DAE604B}" presName="extraNode" presStyleLbl="node1" presStyleIdx="0" presStyleCnt="4"/>
      <dgm:spPr/>
    </dgm:pt>
    <dgm:pt modelId="{C0AA0867-618A-E844-99D4-0B8A0A774F9F}" type="pres">
      <dgm:prSet presAssocID="{C3130628-10AD-E049-B226-7F026DAE604B}" presName="dstNode" presStyleLbl="node1" presStyleIdx="0" presStyleCnt="4"/>
      <dgm:spPr/>
    </dgm:pt>
    <dgm:pt modelId="{35019AF7-7D64-674A-831F-023806B4FC77}" type="pres">
      <dgm:prSet presAssocID="{EE8B8FCE-0028-F740-81F3-423C0F4EE444}" presName="text_1" presStyleLbl="node1" presStyleIdx="0" presStyleCnt="4">
        <dgm:presLayoutVars>
          <dgm:bulletEnabled val="1"/>
        </dgm:presLayoutVars>
      </dgm:prSet>
      <dgm:spPr/>
    </dgm:pt>
    <dgm:pt modelId="{2B987E56-9484-BB4A-A6BC-59E193D6746B}" type="pres">
      <dgm:prSet presAssocID="{EE8B8FCE-0028-F740-81F3-423C0F4EE444}" presName="accent_1" presStyleCnt="0"/>
      <dgm:spPr/>
    </dgm:pt>
    <dgm:pt modelId="{9E7D6C04-4D57-F04B-AE72-778011D1283D}" type="pres">
      <dgm:prSet presAssocID="{EE8B8FCE-0028-F740-81F3-423C0F4EE444}" presName="accentRepeatNode" presStyleLbl="solidFgAcc1" presStyleIdx="0" presStyleCnt="4"/>
      <dgm:spPr/>
    </dgm:pt>
    <dgm:pt modelId="{E5DD0243-A6F2-B148-9EC8-A1AEF2082EDD}" type="pres">
      <dgm:prSet presAssocID="{F9ABBA94-25BB-A744-8EF1-3944C3E0408B}" presName="text_2" presStyleLbl="node1" presStyleIdx="1" presStyleCnt="4">
        <dgm:presLayoutVars>
          <dgm:bulletEnabled val="1"/>
        </dgm:presLayoutVars>
      </dgm:prSet>
      <dgm:spPr/>
    </dgm:pt>
    <dgm:pt modelId="{5A1E80DF-3E16-1445-A239-DE7A77DF686C}" type="pres">
      <dgm:prSet presAssocID="{F9ABBA94-25BB-A744-8EF1-3944C3E0408B}" presName="accent_2" presStyleCnt="0"/>
      <dgm:spPr/>
    </dgm:pt>
    <dgm:pt modelId="{DC7D5659-C32E-784B-B9D2-D4EA68B0D151}" type="pres">
      <dgm:prSet presAssocID="{F9ABBA94-25BB-A744-8EF1-3944C3E0408B}" presName="accentRepeatNode" presStyleLbl="solidFgAcc1" presStyleIdx="1" presStyleCnt="4"/>
      <dgm:spPr/>
    </dgm:pt>
    <dgm:pt modelId="{77FEBED4-C8DF-6B44-B4EE-27748D9C3271}" type="pres">
      <dgm:prSet presAssocID="{5E64B205-ECFB-7A4F-9956-A43EF2A84987}" presName="text_3" presStyleLbl="node1" presStyleIdx="2" presStyleCnt="4">
        <dgm:presLayoutVars>
          <dgm:bulletEnabled val="1"/>
        </dgm:presLayoutVars>
      </dgm:prSet>
      <dgm:spPr/>
    </dgm:pt>
    <dgm:pt modelId="{A0912C92-A1D6-A44A-BC4A-0BFA0B5DC4A4}" type="pres">
      <dgm:prSet presAssocID="{5E64B205-ECFB-7A4F-9956-A43EF2A84987}" presName="accent_3" presStyleCnt="0"/>
      <dgm:spPr/>
    </dgm:pt>
    <dgm:pt modelId="{7EF081C2-7408-F04A-A951-B98D46EEC17B}" type="pres">
      <dgm:prSet presAssocID="{5E64B205-ECFB-7A4F-9956-A43EF2A84987}" presName="accentRepeatNode" presStyleLbl="solidFgAcc1" presStyleIdx="2" presStyleCnt="4"/>
      <dgm:spPr/>
    </dgm:pt>
    <dgm:pt modelId="{775F1C42-80DC-B342-A161-22F003EBB746}" type="pres">
      <dgm:prSet presAssocID="{6CC4A89F-37C3-9D41-85D3-D25761EEAB06}" presName="text_4" presStyleLbl="node1" presStyleIdx="3" presStyleCnt="4">
        <dgm:presLayoutVars>
          <dgm:bulletEnabled val="1"/>
        </dgm:presLayoutVars>
      </dgm:prSet>
      <dgm:spPr/>
    </dgm:pt>
    <dgm:pt modelId="{751655D3-3E47-8A4F-8C29-9D849ADB8160}" type="pres">
      <dgm:prSet presAssocID="{6CC4A89F-37C3-9D41-85D3-D25761EEAB06}" presName="accent_4" presStyleCnt="0"/>
      <dgm:spPr/>
    </dgm:pt>
    <dgm:pt modelId="{F14DA82E-C7D6-D04A-818A-A0C500F3726A}" type="pres">
      <dgm:prSet presAssocID="{6CC4A89F-37C3-9D41-85D3-D25761EEAB06}" presName="accentRepeatNode" presStyleLbl="solidFgAcc1" presStyleIdx="3" presStyleCnt="4"/>
      <dgm:spPr/>
    </dgm:pt>
  </dgm:ptLst>
  <dgm:cxnLst>
    <dgm:cxn modelId="{22BBB73F-B0FA-C544-9FAD-9BE15CDE5205}" srcId="{C3130628-10AD-E049-B226-7F026DAE604B}" destId="{F9ABBA94-25BB-A744-8EF1-3944C3E0408B}" srcOrd="1" destOrd="0" parTransId="{F7919AC1-8962-1349-B6F9-48D06D2C20F5}" sibTransId="{B0010F7D-BF54-2A49-B5C8-83B72A787BC2}"/>
    <dgm:cxn modelId="{AF895E56-B268-8E4F-9487-8D07BD8896D6}" type="presOf" srcId="{5E64B205-ECFB-7A4F-9956-A43EF2A84987}" destId="{77FEBED4-C8DF-6B44-B4EE-27748D9C3271}" srcOrd="0" destOrd="0" presId="urn:microsoft.com/office/officeart/2008/layout/VerticalCurvedList"/>
    <dgm:cxn modelId="{61E6EC8B-4582-C24F-A16B-1D7D3A32B5B9}" type="presOf" srcId="{EE8B8FCE-0028-F740-81F3-423C0F4EE444}" destId="{35019AF7-7D64-674A-831F-023806B4FC77}" srcOrd="0" destOrd="0" presId="urn:microsoft.com/office/officeart/2008/layout/VerticalCurvedList"/>
    <dgm:cxn modelId="{D7FC0DA4-ADF3-2646-89B3-CBDCF1C6430C}" type="presOf" srcId="{C1B06CD9-0E9B-BC40-A445-0B0F625D7172}" destId="{BCFA49EC-2D01-A944-9762-62BD764B4012}" srcOrd="0" destOrd="0" presId="urn:microsoft.com/office/officeart/2008/layout/VerticalCurvedList"/>
    <dgm:cxn modelId="{02F12BC4-E033-2742-8E9C-7C5904E63124}" srcId="{C3130628-10AD-E049-B226-7F026DAE604B}" destId="{EE8B8FCE-0028-F740-81F3-423C0F4EE444}" srcOrd="0" destOrd="0" parTransId="{F071F756-A472-C945-84C3-D1653F2D8A1D}" sibTransId="{C1B06CD9-0E9B-BC40-A445-0B0F625D7172}"/>
    <dgm:cxn modelId="{C6F1FCC8-E4EF-F142-AB10-8707C300ABA9}" srcId="{C3130628-10AD-E049-B226-7F026DAE604B}" destId="{6CC4A89F-37C3-9D41-85D3-D25761EEAB06}" srcOrd="3" destOrd="0" parTransId="{2DDAE328-4BD8-0E4F-9B16-D1BF84F57368}" sibTransId="{38DA909D-0ADB-304E-99CA-739C40D1F555}"/>
    <dgm:cxn modelId="{7683D8CA-7525-6D43-A39D-CB3ECF1CCB2F}" srcId="{C3130628-10AD-E049-B226-7F026DAE604B}" destId="{5E64B205-ECFB-7A4F-9956-A43EF2A84987}" srcOrd="2" destOrd="0" parTransId="{C32D3263-217B-8647-B81B-C15444E255B5}" sibTransId="{81EF8DD7-2026-484A-B25C-C24F6A439B47}"/>
    <dgm:cxn modelId="{4750F2CF-699A-5F43-ABAD-9D81BE63FA19}" type="presOf" srcId="{F9ABBA94-25BB-A744-8EF1-3944C3E0408B}" destId="{E5DD0243-A6F2-B148-9EC8-A1AEF2082EDD}" srcOrd="0" destOrd="0" presId="urn:microsoft.com/office/officeart/2008/layout/VerticalCurvedList"/>
    <dgm:cxn modelId="{9536E2DB-8AF3-0449-9E8F-F4CEB182F649}" type="presOf" srcId="{C3130628-10AD-E049-B226-7F026DAE604B}" destId="{A0EBBB3B-BB0D-9C45-B0A1-BE4903D79511}" srcOrd="0" destOrd="0" presId="urn:microsoft.com/office/officeart/2008/layout/VerticalCurvedList"/>
    <dgm:cxn modelId="{80E227FF-71D1-CF48-B0AD-EC3228703817}" type="presOf" srcId="{6CC4A89F-37C3-9D41-85D3-D25761EEAB06}" destId="{775F1C42-80DC-B342-A161-22F003EBB746}" srcOrd="0" destOrd="0" presId="urn:microsoft.com/office/officeart/2008/layout/VerticalCurvedList"/>
    <dgm:cxn modelId="{CAA93E58-B3E5-5241-8CDA-8D62EB420C36}" type="presParOf" srcId="{A0EBBB3B-BB0D-9C45-B0A1-BE4903D79511}" destId="{11E31D2F-66E2-F84E-9C20-28F2E059FE8C}" srcOrd="0" destOrd="0" presId="urn:microsoft.com/office/officeart/2008/layout/VerticalCurvedList"/>
    <dgm:cxn modelId="{8A6285F0-DB5A-6742-B6E0-3D64180B1A9B}" type="presParOf" srcId="{11E31D2F-66E2-F84E-9C20-28F2E059FE8C}" destId="{A8514E23-1179-D14C-ABE8-47CB973CAC3D}" srcOrd="0" destOrd="0" presId="urn:microsoft.com/office/officeart/2008/layout/VerticalCurvedList"/>
    <dgm:cxn modelId="{7B3F4761-5727-634A-8591-17F6BA2C9486}" type="presParOf" srcId="{A8514E23-1179-D14C-ABE8-47CB973CAC3D}" destId="{7576FF23-7CFA-C54C-B204-065459071147}" srcOrd="0" destOrd="0" presId="urn:microsoft.com/office/officeart/2008/layout/VerticalCurvedList"/>
    <dgm:cxn modelId="{6A8D1DC1-3920-1C47-A7DA-471D248E77AC}" type="presParOf" srcId="{A8514E23-1179-D14C-ABE8-47CB973CAC3D}" destId="{BCFA49EC-2D01-A944-9762-62BD764B4012}" srcOrd="1" destOrd="0" presId="urn:microsoft.com/office/officeart/2008/layout/VerticalCurvedList"/>
    <dgm:cxn modelId="{6EF1BFA7-66B1-5744-8DD5-D5F2A70262BB}" type="presParOf" srcId="{A8514E23-1179-D14C-ABE8-47CB973CAC3D}" destId="{88FEF6D5-1F27-0F44-9FE3-F1216982C687}" srcOrd="2" destOrd="0" presId="urn:microsoft.com/office/officeart/2008/layout/VerticalCurvedList"/>
    <dgm:cxn modelId="{DB6AFAC4-9EFC-AD45-91FA-C9C0431EE2D5}" type="presParOf" srcId="{A8514E23-1179-D14C-ABE8-47CB973CAC3D}" destId="{C0AA0867-618A-E844-99D4-0B8A0A774F9F}" srcOrd="3" destOrd="0" presId="urn:microsoft.com/office/officeart/2008/layout/VerticalCurvedList"/>
    <dgm:cxn modelId="{EE66042A-B88D-D74C-B32A-73D8CFAA532E}" type="presParOf" srcId="{11E31D2F-66E2-F84E-9C20-28F2E059FE8C}" destId="{35019AF7-7D64-674A-831F-023806B4FC77}" srcOrd="1" destOrd="0" presId="urn:microsoft.com/office/officeart/2008/layout/VerticalCurvedList"/>
    <dgm:cxn modelId="{0303D7D7-C1AA-4F41-BC7C-75D8B0818E32}" type="presParOf" srcId="{11E31D2F-66E2-F84E-9C20-28F2E059FE8C}" destId="{2B987E56-9484-BB4A-A6BC-59E193D6746B}" srcOrd="2" destOrd="0" presId="urn:microsoft.com/office/officeart/2008/layout/VerticalCurvedList"/>
    <dgm:cxn modelId="{65A5C91E-AA01-CD49-A661-6DF89C964900}" type="presParOf" srcId="{2B987E56-9484-BB4A-A6BC-59E193D6746B}" destId="{9E7D6C04-4D57-F04B-AE72-778011D1283D}" srcOrd="0" destOrd="0" presId="urn:microsoft.com/office/officeart/2008/layout/VerticalCurvedList"/>
    <dgm:cxn modelId="{FDBF5D74-B347-3F4A-BAB7-2BFFFCD93959}" type="presParOf" srcId="{11E31D2F-66E2-F84E-9C20-28F2E059FE8C}" destId="{E5DD0243-A6F2-B148-9EC8-A1AEF2082EDD}" srcOrd="3" destOrd="0" presId="urn:microsoft.com/office/officeart/2008/layout/VerticalCurvedList"/>
    <dgm:cxn modelId="{20AEE79E-0872-C642-A6E7-C684AAB02F23}" type="presParOf" srcId="{11E31D2F-66E2-F84E-9C20-28F2E059FE8C}" destId="{5A1E80DF-3E16-1445-A239-DE7A77DF686C}" srcOrd="4" destOrd="0" presId="urn:microsoft.com/office/officeart/2008/layout/VerticalCurvedList"/>
    <dgm:cxn modelId="{C010D868-4CF7-2447-AE11-5DCB8288A438}" type="presParOf" srcId="{5A1E80DF-3E16-1445-A239-DE7A77DF686C}" destId="{DC7D5659-C32E-784B-B9D2-D4EA68B0D151}" srcOrd="0" destOrd="0" presId="urn:microsoft.com/office/officeart/2008/layout/VerticalCurvedList"/>
    <dgm:cxn modelId="{D742E891-F28D-AC49-B6A0-8C22A4734629}" type="presParOf" srcId="{11E31D2F-66E2-F84E-9C20-28F2E059FE8C}" destId="{77FEBED4-C8DF-6B44-B4EE-27748D9C3271}" srcOrd="5" destOrd="0" presId="urn:microsoft.com/office/officeart/2008/layout/VerticalCurvedList"/>
    <dgm:cxn modelId="{39781564-F45A-3D4C-A090-1903A9B5E251}" type="presParOf" srcId="{11E31D2F-66E2-F84E-9C20-28F2E059FE8C}" destId="{A0912C92-A1D6-A44A-BC4A-0BFA0B5DC4A4}" srcOrd="6" destOrd="0" presId="urn:microsoft.com/office/officeart/2008/layout/VerticalCurvedList"/>
    <dgm:cxn modelId="{2B324A83-EDF1-804E-B19E-614E29F74DEC}" type="presParOf" srcId="{A0912C92-A1D6-A44A-BC4A-0BFA0B5DC4A4}" destId="{7EF081C2-7408-F04A-A951-B98D46EEC17B}" srcOrd="0" destOrd="0" presId="urn:microsoft.com/office/officeart/2008/layout/VerticalCurvedList"/>
    <dgm:cxn modelId="{222E4CCC-F913-8248-B4F3-7A53EDEDD7EA}" type="presParOf" srcId="{11E31D2F-66E2-F84E-9C20-28F2E059FE8C}" destId="{775F1C42-80DC-B342-A161-22F003EBB746}" srcOrd="7" destOrd="0" presId="urn:microsoft.com/office/officeart/2008/layout/VerticalCurvedList"/>
    <dgm:cxn modelId="{847B419E-D029-594C-ABC4-949AE695F11D}" type="presParOf" srcId="{11E31D2F-66E2-F84E-9C20-28F2E059FE8C}" destId="{751655D3-3E47-8A4F-8C29-9D849ADB8160}" srcOrd="8" destOrd="0" presId="urn:microsoft.com/office/officeart/2008/layout/VerticalCurvedList"/>
    <dgm:cxn modelId="{74A284B5-A2E0-3047-ACA7-1124E33C404C}" type="presParOf" srcId="{751655D3-3E47-8A4F-8C29-9D849ADB8160}" destId="{F14DA82E-C7D6-D04A-818A-A0C500F3726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3F667C-2A23-8642-BF0A-C5B6C66FA2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NL"/>
        </a:p>
      </dgm:t>
    </dgm:pt>
    <dgm:pt modelId="{702CA174-4C1B-1C48-9949-AEC7BAD08414}">
      <dgm:prSet phldrT="[Tekst]" phldr="0"/>
      <dgm:spPr/>
      <dgm:t>
        <a:bodyPr/>
        <a:lstStyle/>
        <a:p>
          <a:r>
            <a:rPr lang="en-GB" noProof="0" dirty="0"/>
            <a:t>Newly diagnosed</a:t>
          </a:r>
        </a:p>
      </dgm:t>
    </dgm:pt>
    <dgm:pt modelId="{CDACFC2F-8E2E-054D-A844-03C72274EE66}" type="parTrans" cxnId="{96EC263F-2D47-A44E-91EB-4F2B01A298D7}">
      <dgm:prSet/>
      <dgm:spPr/>
      <dgm:t>
        <a:bodyPr/>
        <a:lstStyle/>
        <a:p>
          <a:endParaRPr lang="nl-NL"/>
        </a:p>
      </dgm:t>
    </dgm:pt>
    <dgm:pt modelId="{809B9C4A-F032-6044-A8EF-7F0121C57810}" type="sibTrans" cxnId="{96EC263F-2D47-A44E-91EB-4F2B01A298D7}">
      <dgm:prSet/>
      <dgm:spPr/>
      <dgm:t>
        <a:bodyPr/>
        <a:lstStyle/>
        <a:p>
          <a:endParaRPr lang="nl-NL"/>
        </a:p>
      </dgm:t>
    </dgm:pt>
    <dgm:pt modelId="{B8FC2B5B-7C98-D541-B76C-42F4B62C77FC}">
      <dgm:prSet phldrT="[Tekst]"/>
      <dgm:spPr/>
      <dgm:t>
        <a:bodyPr/>
        <a:lstStyle/>
        <a:p>
          <a:pPr>
            <a:buFont typeface="Arial" panose="020B0604020202020204" pitchFamily="34" charset="0"/>
            <a:buChar char="•"/>
          </a:pPr>
          <a:r>
            <a:rPr lang="en-US" dirty="0"/>
            <a:t>0-3 months</a:t>
          </a:r>
          <a:endParaRPr lang="nl-NL" dirty="0"/>
        </a:p>
      </dgm:t>
    </dgm:pt>
    <dgm:pt modelId="{1C76BB9C-99CA-1C44-87D3-DBD155B2EBB0}" type="parTrans" cxnId="{0C17277E-77CA-CF45-B025-1F7EEFA7B43F}">
      <dgm:prSet/>
      <dgm:spPr/>
      <dgm:t>
        <a:bodyPr/>
        <a:lstStyle/>
        <a:p>
          <a:endParaRPr lang="nl-NL"/>
        </a:p>
      </dgm:t>
    </dgm:pt>
    <dgm:pt modelId="{8C45F29F-0179-FC4B-AAA0-686B2DFAE6F2}" type="sibTrans" cxnId="{0C17277E-77CA-CF45-B025-1F7EEFA7B43F}">
      <dgm:prSet/>
      <dgm:spPr/>
      <dgm:t>
        <a:bodyPr/>
        <a:lstStyle/>
        <a:p>
          <a:endParaRPr lang="nl-NL"/>
        </a:p>
      </dgm:t>
    </dgm:pt>
    <dgm:pt modelId="{003F74D8-A985-7F46-AFD7-62CCEE1E0667}">
      <dgm:prSet phldrT="[Tekst]" phldr="0"/>
      <dgm:spPr/>
      <dgm:t>
        <a:bodyPr/>
        <a:lstStyle/>
        <a:p>
          <a:r>
            <a:rPr lang="nl-NL" dirty="0"/>
            <a:t>Persistent</a:t>
          </a:r>
        </a:p>
      </dgm:t>
    </dgm:pt>
    <dgm:pt modelId="{D5B7F50B-4956-0645-9C5C-9B6F829BD561}" type="parTrans" cxnId="{4B86603F-D8B4-1746-B148-6C4BA641C398}">
      <dgm:prSet/>
      <dgm:spPr/>
      <dgm:t>
        <a:bodyPr/>
        <a:lstStyle/>
        <a:p>
          <a:endParaRPr lang="nl-NL"/>
        </a:p>
      </dgm:t>
    </dgm:pt>
    <dgm:pt modelId="{86A65BA8-4819-2E4B-BE43-D9BAB238EF53}" type="sibTrans" cxnId="{4B86603F-D8B4-1746-B148-6C4BA641C398}">
      <dgm:prSet/>
      <dgm:spPr/>
      <dgm:t>
        <a:bodyPr/>
        <a:lstStyle/>
        <a:p>
          <a:endParaRPr lang="nl-NL"/>
        </a:p>
      </dgm:t>
    </dgm:pt>
    <dgm:pt modelId="{810E0E89-A0CE-9949-BF52-996EF9B24D0D}">
      <dgm:prSet phldrT="[Tekst]"/>
      <dgm:spPr/>
      <dgm:t>
        <a:bodyPr/>
        <a:lstStyle/>
        <a:p>
          <a:pPr>
            <a:buFont typeface="Arial" panose="020B0604020202020204" pitchFamily="34" charset="0"/>
            <a:buChar char="•"/>
          </a:pPr>
          <a:r>
            <a:rPr lang="en-US" dirty="0"/>
            <a:t>3-12 months</a:t>
          </a:r>
          <a:endParaRPr lang="nl-NL" dirty="0"/>
        </a:p>
      </dgm:t>
    </dgm:pt>
    <dgm:pt modelId="{7B4DBCD1-E7F8-764E-A45F-E6FE666DE548}" type="parTrans" cxnId="{7739BF67-D1F7-2549-955B-B169FD3A92B9}">
      <dgm:prSet/>
      <dgm:spPr/>
      <dgm:t>
        <a:bodyPr/>
        <a:lstStyle/>
        <a:p>
          <a:endParaRPr lang="nl-NL"/>
        </a:p>
      </dgm:t>
    </dgm:pt>
    <dgm:pt modelId="{B63BCD44-FAF1-1244-9B1B-A53F83CD7C77}" type="sibTrans" cxnId="{7739BF67-D1F7-2549-955B-B169FD3A92B9}">
      <dgm:prSet/>
      <dgm:spPr/>
      <dgm:t>
        <a:bodyPr/>
        <a:lstStyle/>
        <a:p>
          <a:endParaRPr lang="nl-NL"/>
        </a:p>
      </dgm:t>
    </dgm:pt>
    <dgm:pt modelId="{F58FDFD2-61DD-C24F-8047-ECDE70513C0D}">
      <dgm:prSet phldrT="[Tekst]" phldr="0"/>
      <dgm:spPr/>
      <dgm:t>
        <a:bodyPr/>
        <a:lstStyle/>
        <a:p>
          <a:r>
            <a:rPr lang="en-GB" noProof="0" dirty="0"/>
            <a:t>Chronic</a:t>
          </a:r>
        </a:p>
      </dgm:t>
    </dgm:pt>
    <dgm:pt modelId="{BAB01D30-8BC0-CE45-B49C-2A93C357ACB9}" type="parTrans" cxnId="{E276DD87-F83E-754E-9875-30C6587BFA27}">
      <dgm:prSet/>
      <dgm:spPr/>
      <dgm:t>
        <a:bodyPr/>
        <a:lstStyle/>
        <a:p>
          <a:endParaRPr lang="nl-NL"/>
        </a:p>
      </dgm:t>
    </dgm:pt>
    <dgm:pt modelId="{AD33C8DA-F0CA-9E47-99AF-E136B6E6DEAB}" type="sibTrans" cxnId="{E276DD87-F83E-754E-9875-30C6587BFA27}">
      <dgm:prSet/>
      <dgm:spPr/>
      <dgm:t>
        <a:bodyPr/>
        <a:lstStyle/>
        <a:p>
          <a:endParaRPr lang="nl-NL"/>
        </a:p>
      </dgm:t>
    </dgm:pt>
    <dgm:pt modelId="{426AFD22-7725-6447-AA44-67F175327FC1}">
      <dgm:prSet phldrT="[Tekst]"/>
      <dgm:spPr/>
      <dgm:t>
        <a:bodyPr/>
        <a:lstStyle/>
        <a:p>
          <a:pPr>
            <a:buFont typeface="Arial" panose="020B0604020202020204" pitchFamily="34" charset="0"/>
            <a:buChar char="•"/>
          </a:pPr>
          <a:r>
            <a:rPr lang="en-US" dirty="0"/>
            <a:t>12 months+</a:t>
          </a:r>
          <a:endParaRPr lang="nl-NL" dirty="0"/>
        </a:p>
      </dgm:t>
    </dgm:pt>
    <dgm:pt modelId="{5FD488AD-1AB4-D54D-869A-8A43798E46B7}" type="parTrans" cxnId="{87AB9A3B-9B92-8C44-A3F9-DB29237B9AE6}">
      <dgm:prSet/>
      <dgm:spPr/>
      <dgm:t>
        <a:bodyPr/>
        <a:lstStyle/>
        <a:p>
          <a:endParaRPr lang="nl-NL"/>
        </a:p>
      </dgm:t>
    </dgm:pt>
    <dgm:pt modelId="{0546AD7F-D7AE-074C-80BE-876354B0B9E0}" type="sibTrans" cxnId="{87AB9A3B-9B92-8C44-A3F9-DB29237B9AE6}">
      <dgm:prSet/>
      <dgm:spPr/>
      <dgm:t>
        <a:bodyPr/>
        <a:lstStyle/>
        <a:p>
          <a:endParaRPr lang="nl-NL"/>
        </a:p>
      </dgm:t>
    </dgm:pt>
    <dgm:pt modelId="{6213507A-2803-E547-889D-903863D63A78}">
      <dgm:prSet/>
      <dgm:spPr/>
      <dgm:t>
        <a:bodyPr/>
        <a:lstStyle/>
        <a:p>
          <a:endParaRPr lang="en-US" dirty="0"/>
        </a:p>
      </dgm:t>
    </dgm:pt>
    <dgm:pt modelId="{5CCD462E-9024-3049-AB30-E9DD3CE160F4}" type="parTrans" cxnId="{F27EAFF9-51C1-D141-9071-53142D600EA5}">
      <dgm:prSet/>
      <dgm:spPr/>
      <dgm:t>
        <a:bodyPr/>
        <a:lstStyle/>
        <a:p>
          <a:endParaRPr lang="nl-NL"/>
        </a:p>
      </dgm:t>
    </dgm:pt>
    <dgm:pt modelId="{D4CA9054-C27D-5E4B-A004-CD7520C4C4A7}" type="sibTrans" cxnId="{F27EAFF9-51C1-D141-9071-53142D600EA5}">
      <dgm:prSet/>
      <dgm:spPr/>
      <dgm:t>
        <a:bodyPr/>
        <a:lstStyle/>
        <a:p>
          <a:endParaRPr lang="nl-NL"/>
        </a:p>
      </dgm:t>
    </dgm:pt>
    <dgm:pt modelId="{F496CF10-78B4-D845-AF82-70C99BF9F63C}">
      <dgm:prSet/>
      <dgm:spPr/>
      <dgm:t>
        <a:bodyPr/>
        <a:lstStyle/>
        <a:p>
          <a:r>
            <a:rPr lang="en-US" dirty="0"/>
            <a:t>Agent choice determined by comorbidities / patient preference:</a:t>
          </a:r>
        </a:p>
      </dgm:t>
    </dgm:pt>
    <dgm:pt modelId="{A61230C6-B20B-1E48-8CAA-883DDF6D2907}" type="parTrans" cxnId="{6626A526-3556-EF4C-A97A-A70520559651}">
      <dgm:prSet/>
      <dgm:spPr/>
      <dgm:t>
        <a:bodyPr/>
        <a:lstStyle/>
        <a:p>
          <a:endParaRPr lang="nl-NL"/>
        </a:p>
      </dgm:t>
    </dgm:pt>
    <dgm:pt modelId="{38E077E8-EFB3-0E48-A818-B142D14952D6}" type="sibTrans" cxnId="{6626A526-3556-EF4C-A97A-A70520559651}">
      <dgm:prSet/>
      <dgm:spPr/>
      <dgm:t>
        <a:bodyPr/>
        <a:lstStyle/>
        <a:p>
          <a:endParaRPr lang="nl-NL"/>
        </a:p>
      </dgm:t>
    </dgm:pt>
    <dgm:pt modelId="{19BDD286-8DB8-6E49-A1EA-F67102955D65}">
      <dgm:prSet/>
      <dgm:spPr/>
      <dgm:t>
        <a:bodyPr/>
        <a:lstStyle/>
        <a:p>
          <a:r>
            <a:rPr lang="en-US">
              <a:solidFill>
                <a:srgbClr val="FF0000"/>
              </a:solidFill>
            </a:rPr>
            <a:t>TPO-RA</a:t>
          </a:r>
          <a:endParaRPr lang="en-US" dirty="0">
            <a:solidFill>
              <a:srgbClr val="FF0000"/>
            </a:solidFill>
          </a:endParaRPr>
        </a:p>
      </dgm:t>
    </dgm:pt>
    <dgm:pt modelId="{23BE19A5-9A98-3C49-8DFE-5812276BD7D2}" type="parTrans" cxnId="{67B4A726-BF7D-C844-BDD4-D0CD4A7C4DFB}">
      <dgm:prSet/>
      <dgm:spPr/>
      <dgm:t>
        <a:bodyPr/>
        <a:lstStyle/>
        <a:p>
          <a:endParaRPr lang="nl-NL"/>
        </a:p>
      </dgm:t>
    </dgm:pt>
    <dgm:pt modelId="{CF00ECE1-F945-C34E-BF21-5873F6C10B2E}" type="sibTrans" cxnId="{67B4A726-BF7D-C844-BDD4-D0CD4A7C4DFB}">
      <dgm:prSet/>
      <dgm:spPr/>
      <dgm:t>
        <a:bodyPr/>
        <a:lstStyle/>
        <a:p>
          <a:endParaRPr lang="nl-NL"/>
        </a:p>
      </dgm:t>
    </dgm:pt>
    <dgm:pt modelId="{E88825DE-B118-D04A-82B1-CB010A54E41D}">
      <dgm:prSet/>
      <dgm:spPr/>
      <dgm:t>
        <a:bodyPr/>
        <a:lstStyle/>
        <a:p>
          <a:r>
            <a:rPr lang="en-US"/>
            <a:t>Rituximab</a:t>
          </a:r>
          <a:endParaRPr lang="en-US" dirty="0"/>
        </a:p>
      </dgm:t>
    </dgm:pt>
    <dgm:pt modelId="{84D50CEA-7E7D-8046-8B55-BAFDC8BA5FA0}" type="parTrans" cxnId="{9C822641-B0E5-CB4F-8FBE-21BEDAF8DBC4}">
      <dgm:prSet/>
      <dgm:spPr/>
      <dgm:t>
        <a:bodyPr/>
        <a:lstStyle/>
        <a:p>
          <a:endParaRPr lang="nl-NL"/>
        </a:p>
      </dgm:t>
    </dgm:pt>
    <dgm:pt modelId="{887AFCFF-B40A-7444-A041-DC8BE5664484}" type="sibTrans" cxnId="{9C822641-B0E5-CB4F-8FBE-21BEDAF8DBC4}">
      <dgm:prSet/>
      <dgm:spPr/>
      <dgm:t>
        <a:bodyPr/>
        <a:lstStyle/>
        <a:p>
          <a:endParaRPr lang="nl-NL"/>
        </a:p>
      </dgm:t>
    </dgm:pt>
    <dgm:pt modelId="{D1860456-3B27-8243-B512-96F6A9BDFADD}">
      <dgm:prSet/>
      <dgm:spPr/>
      <dgm:t>
        <a:bodyPr/>
        <a:lstStyle/>
        <a:p>
          <a:r>
            <a:rPr lang="en-US"/>
            <a:t>MMF</a:t>
          </a:r>
          <a:endParaRPr lang="en-US" dirty="0"/>
        </a:p>
      </dgm:t>
    </dgm:pt>
    <dgm:pt modelId="{06E7EE61-220E-8042-86BF-C628533D27A5}" type="parTrans" cxnId="{6FDA9867-7DDA-4A47-853D-5B4B1E24308C}">
      <dgm:prSet/>
      <dgm:spPr/>
      <dgm:t>
        <a:bodyPr/>
        <a:lstStyle/>
        <a:p>
          <a:endParaRPr lang="nl-NL"/>
        </a:p>
      </dgm:t>
    </dgm:pt>
    <dgm:pt modelId="{631BA47D-922D-3647-9748-8250522C0758}" type="sibTrans" cxnId="{6FDA9867-7DDA-4A47-853D-5B4B1E24308C}">
      <dgm:prSet/>
      <dgm:spPr/>
      <dgm:t>
        <a:bodyPr/>
        <a:lstStyle/>
        <a:p>
          <a:endParaRPr lang="nl-NL"/>
        </a:p>
      </dgm:t>
    </dgm:pt>
    <dgm:pt modelId="{342DF843-52C7-0340-A096-23A0DB477D25}">
      <dgm:prSet/>
      <dgm:spPr/>
      <dgm:t>
        <a:bodyPr/>
        <a:lstStyle/>
        <a:p>
          <a:r>
            <a:rPr lang="en-US" dirty="0"/>
            <a:t>Other agents…</a:t>
          </a:r>
        </a:p>
      </dgm:t>
    </dgm:pt>
    <dgm:pt modelId="{5EB3FBF5-C1A4-014A-A3A6-63D66C6AAC69}" type="parTrans" cxnId="{54D281F1-993C-3D4B-9E05-49593FBC71C3}">
      <dgm:prSet/>
      <dgm:spPr/>
      <dgm:t>
        <a:bodyPr/>
        <a:lstStyle/>
        <a:p>
          <a:endParaRPr lang="nl-NL"/>
        </a:p>
      </dgm:t>
    </dgm:pt>
    <dgm:pt modelId="{E17CBAEF-BFE1-8646-B94C-F3B9972A2847}" type="sibTrans" cxnId="{54D281F1-993C-3D4B-9E05-49593FBC71C3}">
      <dgm:prSet/>
      <dgm:spPr/>
      <dgm:t>
        <a:bodyPr/>
        <a:lstStyle/>
        <a:p>
          <a:endParaRPr lang="nl-NL"/>
        </a:p>
      </dgm:t>
    </dgm:pt>
    <dgm:pt modelId="{FAA3C7AC-0084-444E-B1AF-50CECEF9010C}">
      <dgm:prSet/>
      <dgm:spPr/>
      <dgm:t>
        <a:bodyPr/>
        <a:lstStyle/>
        <a:p>
          <a:endParaRPr lang="en-US" dirty="0"/>
        </a:p>
      </dgm:t>
    </dgm:pt>
    <dgm:pt modelId="{DCEEC7C0-87D6-3949-BB95-846A0B371D41}" type="parTrans" cxnId="{0A1731BB-FC1E-A842-ABE3-1EFBE78D294E}">
      <dgm:prSet/>
      <dgm:spPr/>
      <dgm:t>
        <a:bodyPr/>
        <a:lstStyle/>
        <a:p>
          <a:endParaRPr lang="nl-NL"/>
        </a:p>
      </dgm:t>
    </dgm:pt>
    <dgm:pt modelId="{8A763A50-A2AF-744A-8913-A727C5EEE808}" type="sibTrans" cxnId="{0A1731BB-FC1E-A842-ABE3-1EFBE78D294E}">
      <dgm:prSet/>
      <dgm:spPr/>
      <dgm:t>
        <a:bodyPr/>
        <a:lstStyle/>
        <a:p>
          <a:endParaRPr lang="nl-NL"/>
        </a:p>
      </dgm:t>
    </dgm:pt>
    <dgm:pt modelId="{4631848B-9B39-8148-86D5-D39D81883862}">
      <dgm:prSet/>
      <dgm:spPr/>
      <dgm:t>
        <a:bodyPr/>
        <a:lstStyle/>
        <a:p>
          <a:r>
            <a:rPr lang="en-US"/>
            <a:t>Avoid long term steroids</a:t>
          </a:r>
          <a:endParaRPr lang="en-US" dirty="0"/>
        </a:p>
      </dgm:t>
    </dgm:pt>
    <dgm:pt modelId="{476650A7-153D-CD4B-A54C-9EC54965C3CB}" type="parTrans" cxnId="{934B0D1A-6968-FF4E-BCB5-E1FBF6BCD942}">
      <dgm:prSet/>
      <dgm:spPr/>
      <dgm:t>
        <a:bodyPr/>
        <a:lstStyle/>
        <a:p>
          <a:endParaRPr lang="nl-NL"/>
        </a:p>
      </dgm:t>
    </dgm:pt>
    <dgm:pt modelId="{CFCA8199-FF64-E142-BDF1-9DA476A8A7D2}" type="sibTrans" cxnId="{934B0D1A-6968-FF4E-BCB5-E1FBF6BCD942}">
      <dgm:prSet/>
      <dgm:spPr/>
      <dgm:t>
        <a:bodyPr/>
        <a:lstStyle/>
        <a:p>
          <a:endParaRPr lang="nl-NL"/>
        </a:p>
      </dgm:t>
    </dgm:pt>
    <dgm:pt modelId="{AB5FE4D0-BF4D-3048-9781-08DB8A032C27}">
      <dgm:prSet/>
      <dgm:spPr/>
      <dgm:t>
        <a:bodyPr/>
        <a:lstStyle/>
        <a:p>
          <a:endParaRPr lang="en-US" dirty="0"/>
        </a:p>
      </dgm:t>
    </dgm:pt>
    <dgm:pt modelId="{1490E4A4-C70E-804E-BA5F-BDCF7C250E2E}" type="parTrans" cxnId="{3748290E-F5C5-FC43-B092-785DA5FF457B}">
      <dgm:prSet/>
      <dgm:spPr/>
      <dgm:t>
        <a:bodyPr/>
        <a:lstStyle/>
        <a:p>
          <a:endParaRPr lang="nl-NL"/>
        </a:p>
      </dgm:t>
    </dgm:pt>
    <dgm:pt modelId="{53B03CE3-665E-604B-A322-B06E3EBC04F3}" type="sibTrans" cxnId="{3748290E-F5C5-FC43-B092-785DA5FF457B}">
      <dgm:prSet/>
      <dgm:spPr/>
      <dgm:t>
        <a:bodyPr/>
        <a:lstStyle/>
        <a:p>
          <a:endParaRPr lang="nl-NL"/>
        </a:p>
      </dgm:t>
    </dgm:pt>
    <dgm:pt modelId="{7E302E3B-E0CE-314E-9308-807F7A8936CC}">
      <dgm:prSet/>
      <dgm:spPr/>
      <dgm:t>
        <a:bodyPr/>
        <a:lstStyle/>
        <a:p>
          <a:r>
            <a:rPr lang="en-US" dirty="0"/>
            <a:t>2</a:t>
          </a:r>
          <a:r>
            <a:rPr lang="en-US" baseline="30000" dirty="0"/>
            <a:t>nd</a:t>
          </a:r>
          <a:r>
            <a:rPr lang="en-US" dirty="0"/>
            <a:t> line (consider comorbidities):</a:t>
          </a:r>
        </a:p>
      </dgm:t>
    </dgm:pt>
    <dgm:pt modelId="{E215FECF-2FB2-134E-914F-BB14CC7F9D53}" type="parTrans" cxnId="{C6A0AC3E-8DEB-FC44-A7E8-86A1DE3CDB61}">
      <dgm:prSet/>
      <dgm:spPr/>
      <dgm:t>
        <a:bodyPr/>
        <a:lstStyle/>
        <a:p>
          <a:endParaRPr lang="nl-NL"/>
        </a:p>
      </dgm:t>
    </dgm:pt>
    <dgm:pt modelId="{90C03B13-A935-0748-A241-0AF08852AB1C}" type="sibTrans" cxnId="{C6A0AC3E-8DEB-FC44-A7E8-86A1DE3CDB61}">
      <dgm:prSet/>
      <dgm:spPr/>
      <dgm:t>
        <a:bodyPr/>
        <a:lstStyle/>
        <a:p>
          <a:endParaRPr lang="nl-NL"/>
        </a:p>
      </dgm:t>
    </dgm:pt>
    <dgm:pt modelId="{46D25203-0EB0-FC46-A6C3-8EDEDC7C0B9C}">
      <dgm:prSet/>
      <dgm:spPr/>
      <dgm:t>
        <a:bodyPr/>
        <a:lstStyle/>
        <a:p>
          <a:r>
            <a:rPr lang="en-US"/>
            <a:t>Rituximab</a:t>
          </a:r>
          <a:endParaRPr lang="en-US" dirty="0"/>
        </a:p>
      </dgm:t>
    </dgm:pt>
    <dgm:pt modelId="{CEAC6AEF-701B-FA4F-A17B-94E8627FDC47}" type="parTrans" cxnId="{9E7DC578-C53B-DA49-B3CD-05A3369E8DFE}">
      <dgm:prSet/>
      <dgm:spPr/>
      <dgm:t>
        <a:bodyPr/>
        <a:lstStyle/>
        <a:p>
          <a:endParaRPr lang="nl-NL"/>
        </a:p>
      </dgm:t>
    </dgm:pt>
    <dgm:pt modelId="{56107105-020E-844E-A9AD-FE79DBE213D4}" type="sibTrans" cxnId="{9E7DC578-C53B-DA49-B3CD-05A3369E8DFE}">
      <dgm:prSet/>
      <dgm:spPr/>
      <dgm:t>
        <a:bodyPr/>
        <a:lstStyle/>
        <a:p>
          <a:endParaRPr lang="nl-NL"/>
        </a:p>
      </dgm:t>
    </dgm:pt>
    <dgm:pt modelId="{DBB860AD-87E1-C04E-BB74-1543CCA50688}">
      <dgm:prSet/>
      <dgm:spPr/>
      <dgm:t>
        <a:bodyPr/>
        <a:lstStyle/>
        <a:p>
          <a:r>
            <a:rPr lang="en-GB" dirty="0"/>
            <a:t>Mycophenolate </a:t>
          </a:r>
          <a:r>
            <a:rPr lang="en-GB" dirty="0" err="1"/>
            <a:t>mofetil</a:t>
          </a:r>
          <a:r>
            <a:rPr lang="en-GB" dirty="0"/>
            <a:t> (</a:t>
          </a:r>
          <a:r>
            <a:rPr lang="en-US" dirty="0"/>
            <a:t>MMF)</a:t>
          </a:r>
        </a:p>
      </dgm:t>
    </dgm:pt>
    <dgm:pt modelId="{0AFFF566-B814-4A46-9238-4EBCA7865EE8}" type="parTrans" cxnId="{0A1FB8BB-C73C-FA4D-8F80-DEA8545F1D68}">
      <dgm:prSet/>
      <dgm:spPr/>
      <dgm:t>
        <a:bodyPr/>
        <a:lstStyle/>
        <a:p>
          <a:endParaRPr lang="nl-NL"/>
        </a:p>
      </dgm:t>
    </dgm:pt>
    <dgm:pt modelId="{B5033E9A-1C5A-3147-A579-74321E1B649F}" type="sibTrans" cxnId="{0A1FB8BB-C73C-FA4D-8F80-DEA8545F1D68}">
      <dgm:prSet/>
      <dgm:spPr/>
      <dgm:t>
        <a:bodyPr/>
        <a:lstStyle/>
        <a:p>
          <a:endParaRPr lang="nl-NL"/>
        </a:p>
      </dgm:t>
    </dgm:pt>
    <dgm:pt modelId="{DBE23618-9F61-2C42-9886-269198AB3B90}">
      <dgm:prSet/>
      <dgm:spPr/>
      <dgm:t>
        <a:bodyPr/>
        <a:lstStyle/>
        <a:p>
          <a:r>
            <a:rPr lang="en-US" dirty="0"/>
            <a:t>Other agents…</a:t>
          </a:r>
        </a:p>
      </dgm:t>
    </dgm:pt>
    <dgm:pt modelId="{4C955BBE-DE03-C548-A197-357505A5AB96}" type="parTrans" cxnId="{E74C69BF-241C-6448-9A92-A7136123977E}">
      <dgm:prSet/>
      <dgm:spPr/>
      <dgm:t>
        <a:bodyPr/>
        <a:lstStyle/>
        <a:p>
          <a:endParaRPr lang="nl-NL"/>
        </a:p>
      </dgm:t>
    </dgm:pt>
    <dgm:pt modelId="{95C05C82-BB9F-284E-9B89-9B0408B0202D}" type="sibTrans" cxnId="{E74C69BF-241C-6448-9A92-A7136123977E}">
      <dgm:prSet/>
      <dgm:spPr/>
      <dgm:t>
        <a:bodyPr/>
        <a:lstStyle/>
        <a:p>
          <a:endParaRPr lang="nl-NL"/>
        </a:p>
      </dgm:t>
    </dgm:pt>
    <dgm:pt modelId="{A841AB1F-E35C-4E45-B90F-46B4573C6FE3}">
      <dgm:prSet/>
      <dgm:spPr/>
      <dgm:t>
        <a:bodyPr/>
        <a:lstStyle/>
        <a:p>
          <a:endParaRPr lang="en-US" dirty="0"/>
        </a:p>
      </dgm:t>
    </dgm:pt>
    <dgm:pt modelId="{32FAD8DD-1540-C449-9924-03351BEED2C7}" type="parTrans" cxnId="{281673CD-16CA-A143-BF2C-908AA34ACA8C}">
      <dgm:prSet/>
      <dgm:spPr/>
      <dgm:t>
        <a:bodyPr/>
        <a:lstStyle/>
        <a:p>
          <a:endParaRPr lang="nl-NL"/>
        </a:p>
      </dgm:t>
    </dgm:pt>
    <dgm:pt modelId="{B561D3A5-78E0-2D4B-9A94-A8FCBF34CA54}" type="sibTrans" cxnId="{281673CD-16CA-A143-BF2C-908AA34ACA8C}">
      <dgm:prSet/>
      <dgm:spPr/>
      <dgm:t>
        <a:bodyPr/>
        <a:lstStyle/>
        <a:p>
          <a:endParaRPr lang="nl-NL"/>
        </a:p>
      </dgm:t>
    </dgm:pt>
    <dgm:pt modelId="{632FDA3C-8662-F34C-8965-BECE7B2780B8}">
      <dgm:prSet/>
      <dgm:spPr/>
      <dgm:t>
        <a:bodyPr/>
        <a:lstStyle/>
        <a:p>
          <a:r>
            <a:rPr lang="en-US"/>
            <a:t>Manage bleeding</a:t>
          </a:r>
          <a:endParaRPr lang="en-US" dirty="0"/>
        </a:p>
      </dgm:t>
    </dgm:pt>
    <dgm:pt modelId="{0A555BAD-5C81-6B48-83CB-00F286475CD5}" type="parTrans" cxnId="{59627734-1605-334E-8676-365B3B1C5C42}">
      <dgm:prSet/>
      <dgm:spPr/>
      <dgm:t>
        <a:bodyPr/>
        <a:lstStyle/>
        <a:p>
          <a:endParaRPr lang="nl-NL"/>
        </a:p>
      </dgm:t>
    </dgm:pt>
    <dgm:pt modelId="{C4ECCD82-7794-4249-A7A3-95454F4C43C4}" type="sibTrans" cxnId="{59627734-1605-334E-8676-365B3B1C5C42}">
      <dgm:prSet/>
      <dgm:spPr/>
      <dgm:t>
        <a:bodyPr/>
        <a:lstStyle/>
        <a:p>
          <a:endParaRPr lang="nl-NL"/>
        </a:p>
      </dgm:t>
    </dgm:pt>
    <dgm:pt modelId="{5D2EB60E-1977-4C45-B894-5352686EE37C}">
      <dgm:prSet/>
      <dgm:spPr/>
      <dgm:t>
        <a:bodyPr/>
        <a:lstStyle/>
        <a:p>
          <a:endParaRPr lang="en-US" dirty="0"/>
        </a:p>
      </dgm:t>
    </dgm:pt>
    <dgm:pt modelId="{8CDCCBCF-0CB4-4D43-AC0A-8AC985FCA9D9}" type="parTrans" cxnId="{05736F38-FC0A-8248-834A-04F1ED3A69D0}">
      <dgm:prSet/>
      <dgm:spPr/>
      <dgm:t>
        <a:bodyPr/>
        <a:lstStyle/>
        <a:p>
          <a:endParaRPr lang="nl-NL"/>
        </a:p>
      </dgm:t>
    </dgm:pt>
    <dgm:pt modelId="{52D11FE8-C45F-3148-B06B-368BE11DF615}" type="sibTrans" cxnId="{05736F38-FC0A-8248-834A-04F1ED3A69D0}">
      <dgm:prSet/>
      <dgm:spPr/>
      <dgm:t>
        <a:bodyPr/>
        <a:lstStyle/>
        <a:p>
          <a:endParaRPr lang="nl-NL"/>
        </a:p>
      </dgm:t>
    </dgm:pt>
    <dgm:pt modelId="{B1497E7A-9E55-EE4F-A29F-A05676C75B96}">
      <dgm:prSet/>
      <dgm:spPr/>
      <dgm:t>
        <a:bodyPr/>
        <a:lstStyle/>
        <a:p>
          <a:r>
            <a:rPr lang="en-US" dirty="0"/>
            <a:t>Steroids / intravenous immunoglobulin (IVIG)</a:t>
          </a:r>
        </a:p>
      </dgm:t>
    </dgm:pt>
    <dgm:pt modelId="{8D24DFB9-78C8-BA4A-8625-F2A3235B2258}" type="parTrans" cxnId="{04331F52-22FA-EE46-BEEC-079C1E6F32C1}">
      <dgm:prSet/>
      <dgm:spPr/>
      <dgm:t>
        <a:bodyPr/>
        <a:lstStyle/>
        <a:p>
          <a:endParaRPr lang="nl-NL"/>
        </a:p>
      </dgm:t>
    </dgm:pt>
    <dgm:pt modelId="{B72BF035-499C-234C-96E0-218281406C27}" type="sibTrans" cxnId="{04331F52-22FA-EE46-BEEC-079C1E6F32C1}">
      <dgm:prSet/>
      <dgm:spPr/>
      <dgm:t>
        <a:bodyPr/>
        <a:lstStyle/>
        <a:p>
          <a:endParaRPr lang="nl-NL"/>
        </a:p>
      </dgm:t>
    </dgm:pt>
    <dgm:pt modelId="{33799DB0-1E13-C243-B1C9-ACDF8352971D}">
      <dgm:prSet/>
      <dgm:spPr/>
      <dgm:t>
        <a:bodyPr/>
        <a:lstStyle/>
        <a:p>
          <a:endParaRPr lang="en-US" dirty="0"/>
        </a:p>
      </dgm:t>
    </dgm:pt>
    <dgm:pt modelId="{CD14A43B-FA01-1042-8784-36EEA937D12D}" type="parTrans" cxnId="{4274853D-C8A5-8543-80FA-8AC10B98A4AC}">
      <dgm:prSet/>
      <dgm:spPr/>
      <dgm:t>
        <a:bodyPr/>
        <a:lstStyle/>
        <a:p>
          <a:endParaRPr lang="nl-NL"/>
        </a:p>
      </dgm:t>
    </dgm:pt>
    <dgm:pt modelId="{76EAF9EC-86F7-A54D-A78E-D03276F1A587}" type="sibTrans" cxnId="{4274853D-C8A5-8543-80FA-8AC10B98A4AC}">
      <dgm:prSet/>
      <dgm:spPr/>
      <dgm:t>
        <a:bodyPr/>
        <a:lstStyle/>
        <a:p>
          <a:endParaRPr lang="nl-NL"/>
        </a:p>
      </dgm:t>
    </dgm:pt>
    <dgm:pt modelId="{4788B438-8007-E342-B4EB-07A1F884F69B}">
      <dgm:prSet/>
      <dgm:spPr/>
      <dgm:t>
        <a:bodyPr/>
        <a:lstStyle/>
        <a:p>
          <a:r>
            <a:rPr lang="en-US"/>
            <a:t>Average course prednisolone ~10 weeks</a:t>
          </a:r>
          <a:endParaRPr lang="en-US" dirty="0"/>
        </a:p>
      </dgm:t>
    </dgm:pt>
    <dgm:pt modelId="{A1071722-B086-3A49-8159-9D9F78928E59}" type="parTrans" cxnId="{3C6FB927-15D4-8745-9C55-736216D2A74A}">
      <dgm:prSet/>
      <dgm:spPr/>
      <dgm:t>
        <a:bodyPr/>
        <a:lstStyle/>
        <a:p>
          <a:endParaRPr lang="nl-NL"/>
        </a:p>
      </dgm:t>
    </dgm:pt>
    <dgm:pt modelId="{E57393AA-7C7B-4446-9CCF-AC158D40E44B}" type="sibTrans" cxnId="{3C6FB927-15D4-8745-9C55-736216D2A74A}">
      <dgm:prSet/>
      <dgm:spPr/>
      <dgm:t>
        <a:bodyPr/>
        <a:lstStyle/>
        <a:p>
          <a:endParaRPr lang="nl-NL"/>
        </a:p>
      </dgm:t>
    </dgm:pt>
    <dgm:pt modelId="{5A6D8C9E-C122-D648-B59C-FF040D9FA842}">
      <dgm:prSet/>
      <dgm:spPr/>
      <dgm:t>
        <a:bodyPr/>
        <a:lstStyle/>
        <a:p>
          <a:endParaRPr lang="en-US" dirty="0"/>
        </a:p>
      </dgm:t>
    </dgm:pt>
    <dgm:pt modelId="{A02B430A-9DAE-034B-BA3A-9305AC9F1D19}" type="parTrans" cxnId="{CA1BA70A-9A81-E149-8102-564CB6E5418E}">
      <dgm:prSet/>
      <dgm:spPr/>
      <dgm:t>
        <a:bodyPr/>
        <a:lstStyle/>
        <a:p>
          <a:endParaRPr lang="nl-NL"/>
        </a:p>
      </dgm:t>
    </dgm:pt>
    <dgm:pt modelId="{B4FDD2D4-4947-B543-AC19-D7B1CB061A6E}" type="sibTrans" cxnId="{CA1BA70A-9A81-E149-8102-564CB6E5418E}">
      <dgm:prSet/>
      <dgm:spPr/>
      <dgm:t>
        <a:bodyPr/>
        <a:lstStyle/>
        <a:p>
          <a:endParaRPr lang="nl-NL"/>
        </a:p>
      </dgm:t>
    </dgm:pt>
    <dgm:pt modelId="{CC8C1309-CD66-AF49-98F9-4FAE6A2A1D09}">
      <dgm:prSet/>
      <dgm:spPr/>
      <dgm:t>
        <a:bodyPr/>
        <a:lstStyle/>
        <a:p>
          <a:r>
            <a:rPr lang="en-US" dirty="0"/>
            <a:t>If low counts / fall on weaning: early 2</a:t>
          </a:r>
          <a:r>
            <a:rPr lang="en-US" baseline="30000" dirty="0"/>
            <a:t>nd</a:t>
          </a:r>
          <a:r>
            <a:rPr lang="en-US" dirty="0"/>
            <a:t> line treatment</a:t>
          </a:r>
        </a:p>
      </dgm:t>
    </dgm:pt>
    <dgm:pt modelId="{C9B86F0D-5C25-E84F-A995-673E8B36B7B6}" type="parTrans" cxnId="{DF4899B4-64E7-4642-9E99-4059A1472081}">
      <dgm:prSet/>
      <dgm:spPr/>
      <dgm:t>
        <a:bodyPr/>
        <a:lstStyle/>
        <a:p>
          <a:endParaRPr lang="nl-NL"/>
        </a:p>
      </dgm:t>
    </dgm:pt>
    <dgm:pt modelId="{E2FFF6A5-15C3-FC4C-860A-7FC28C824F8D}" type="sibTrans" cxnId="{DF4899B4-64E7-4642-9E99-4059A1472081}">
      <dgm:prSet/>
      <dgm:spPr/>
      <dgm:t>
        <a:bodyPr/>
        <a:lstStyle/>
        <a:p>
          <a:endParaRPr lang="nl-NL"/>
        </a:p>
      </dgm:t>
    </dgm:pt>
    <dgm:pt modelId="{F00964C3-6150-8F4B-A06F-70AEE29C5445}">
      <dgm:prSet/>
      <dgm:spPr/>
      <dgm:t>
        <a:bodyPr/>
        <a:lstStyle/>
        <a:p>
          <a:r>
            <a:rPr lang="en-US" dirty="0">
              <a:solidFill>
                <a:srgbClr val="FF0000"/>
              </a:solidFill>
            </a:rPr>
            <a:t>TPO-RA</a:t>
          </a:r>
        </a:p>
      </dgm:t>
    </dgm:pt>
    <dgm:pt modelId="{0E20DA23-BEC7-884A-AB3F-DBBEDD7CE372}" type="sibTrans" cxnId="{8E46FAFA-E3A1-3A48-BAEB-957D3F97BA08}">
      <dgm:prSet/>
      <dgm:spPr/>
      <dgm:t>
        <a:bodyPr/>
        <a:lstStyle/>
        <a:p>
          <a:endParaRPr lang="nl-NL"/>
        </a:p>
      </dgm:t>
    </dgm:pt>
    <dgm:pt modelId="{5E491239-FAA8-6F46-8038-CC7ABBB57DDF}" type="parTrans" cxnId="{8E46FAFA-E3A1-3A48-BAEB-957D3F97BA08}">
      <dgm:prSet/>
      <dgm:spPr/>
      <dgm:t>
        <a:bodyPr/>
        <a:lstStyle/>
        <a:p>
          <a:endParaRPr lang="nl-NL"/>
        </a:p>
      </dgm:t>
    </dgm:pt>
    <dgm:pt modelId="{C4053527-5462-0D4F-86DB-DDBA971390B0}" type="pres">
      <dgm:prSet presAssocID="{A83F667C-2A23-8642-BF0A-C5B6C66FA2E1}" presName="Name0" presStyleCnt="0">
        <dgm:presLayoutVars>
          <dgm:dir/>
          <dgm:animLvl val="lvl"/>
          <dgm:resizeHandles val="exact"/>
        </dgm:presLayoutVars>
      </dgm:prSet>
      <dgm:spPr/>
    </dgm:pt>
    <dgm:pt modelId="{92078DB7-4104-3240-B69F-0956531EA87E}" type="pres">
      <dgm:prSet presAssocID="{702CA174-4C1B-1C48-9949-AEC7BAD08414}" presName="composite" presStyleCnt="0"/>
      <dgm:spPr/>
    </dgm:pt>
    <dgm:pt modelId="{172B0B87-013B-5941-B6CE-D143971565D9}" type="pres">
      <dgm:prSet presAssocID="{702CA174-4C1B-1C48-9949-AEC7BAD08414}" presName="parTx" presStyleLbl="alignNode1" presStyleIdx="0" presStyleCnt="3">
        <dgm:presLayoutVars>
          <dgm:chMax val="0"/>
          <dgm:chPref val="0"/>
          <dgm:bulletEnabled val="1"/>
        </dgm:presLayoutVars>
      </dgm:prSet>
      <dgm:spPr/>
    </dgm:pt>
    <dgm:pt modelId="{81FB6F00-078E-6F40-8734-ED771E6A4628}" type="pres">
      <dgm:prSet presAssocID="{702CA174-4C1B-1C48-9949-AEC7BAD08414}" presName="desTx" presStyleLbl="alignAccFollowNode1" presStyleIdx="0" presStyleCnt="3">
        <dgm:presLayoutVars>
          <dgm:bulletEnabled val="1"/>
        </dgm:presLayoutVars>
      </dgm:prSet>
      <dgm:spPr/>
    </dgm:pt>
    <dgm:pt modelId="{63C6BE8F-24D0-EE4D-A562-B6379ED4600D}" type="pres">
      <dgm:prSet presAssocID="{809B9C4A-F032-6044-A8EF-7F0121C57810}" presName="space" presStyleCnt="0"/>
      <dgm:spPr/>
    </dgm:pt>
    <dgm:pt modelId="{85FCE454-84BD-5642-8557-D7D83CA0B36E}" type="pres">
      <dgm:prSet presAssocID="{003F74D8-A985-7F46-AFD7-62CCEE1E0667}" presName="composite" presStyleCnt="0"/>
      <dgm:spPr/>
    </dgm:pt>
    <dgm:pt modelId="{0D0F9F6E-5E61-0440-B136-ED33A4D7E8B2}" type="pres">
      <dgm:prSet presAssocID="{003F74D8-A985-7F46-AFD7-62CCEE1E0667}" presName="parTx" presStyleLbl="alignNode1" presStyleIdx="1" presStyleCnt="3">
        <dgm:presLayoutVars>
          <dgm:chMax val="0"/>
          <dgm:chPref val="0"/>
          <dgm:bulletEnabled val="1"/>
        </dgm:presLayoutVars>
      </dgm:prSet>
      <dgm:spPr/>
    </dgm:pt>
    <dgm:pt modelId="{86A3C56B-A1F5-E04A-BA87-D8A8D0C466F8}" type="pres">
      <dgm:prSet presAssocID="{003F74D8-A985-7F46-AFD7-62CCEE1E0667}" presName="desTx" presStyleLbl="alignAccFollowNode1" presStyleIdx="1" presStyleCnt="3">
        <dgm:presLayoutVars>
          <dgm:bulletEnabled val="1"/>
        </dgm:presLayoutVars>
      </dgm:prSet>
      <dgm:spPr/>
    </dgm:pt>
    <dgm:pt modelId="{631453C1-DAFF-FD40-8505-84B13A92DB78}" type="pres">
      <dgm:prSet presAssocID="{86A65BA8-4819-2E4B-BE43-D9BAB238EF53}" presName="space" presStyleCnt="0"/>
      <dgm:spPr/>
    </dgm:pt>
    <dgm:pt modelId="{A527A3D9-3F36-C14F-8159-F768D4B512A7}" type="pres">
      <dgm:prSet presAssocID="{F58FDFD2-61DD-C24F-8047-ECDE70513C0D}" presName="composite" presStyleCnt="0"/>
      <dgm:spPr/>
    </dgm:pt>
    <dgm:pt modelId="{5301F6B9-3992-8B44-8A14-8CA1D4789B4D}" type="pres">
      <dgm:prSet presAssocID="{F58FDFD2-61DD-C24F-8047-ECDE70513C0D}" presName="parTx" presStyleLbl="alignNode1" presStyleIdx="2" presStyleCnt="3">
        <dgm:presLayoutVars>
          <dgm:chMax val="0"/>
          <dgm:chPref val="0"/>
          <dgm:bulletEnabled val="1"/>
        </dgm:presLayoutVars>
      </dgm:prSet>
      <dgm:spPr/>
    </dgm:pt>
    <dgm:pt modelId="{E5D2229E-D56C-5745-8E81-930F3015BE2B}" type="pres">
      <dgm:prSet presAssocID="{F58FDFD2-61DD-C24F-8047-ECDE70513C0D}" presName="desTx" presStyleLbl="alignAccFollowNode1" presStyleIdx="2" presStyleCnt="3">
        <dgm:presLayoutVars>
          <dgm:bulletEnabled val="1"/>
        </dgm:presLayoutVars>
      </dgm:prSet>
      <dgm:spPr/>
    </dgm:pt>
  </dgm:ptLst>
  <dgm:cxnLst>
    <dgm:cxn modelId="{49C9F100-F1D2-DB46-A15C-8D5887950848}" type="presOf" srcId="{5D2EB60E-1977-4C45-B894-5352686EE37C}" destId="{81FB6F00-078E-6F40-8734-ED771E6A4628}" srcOrd="0" destOrd="3" presId="urn:microsoft.com/office/officeart/2005/8/layout/hList1"/>
    <dgm:cxn modelId="{A91EA202-54B9-B444-9881-8EBE2AD6111B}" type="presOf" srcId="{E88825DE-B118-D04A-82B1-CB010A54E41D}" destId="{E5D2229E-D56C-5745-8E81-930F3015BE2B}" srcOrd="0" destOrd="4" presId="urn:microsoft.com/office/officeart/2005/8/layout/hList1"/>
    <dgm:cxn modelId="{CA1BA70A-9A81-E149-8102-564CB6E5418E}" srcId="{702CA174-4C1B-1C48-9949-AEC7BAD08414}" destId="{5A6D8C9E-C122-D648-B59C-FF040D9FA842}" srcOrd="7" destOrd="0" parTransId="{A02B430A-9DAE-034B-BA3A-9305AC9F1D19}" sibTransId="{B4FDD2D4-4947-B543-AC19-D7B1CB061A6E}"/>
    <dgm:cxn modelId="{6798110C-C288-D449-BEAA-8FC196C8BC8F}" type="presOf" srcId="{19BDD286-8DB8-6E49-A1EA-F67102955D65}" destId="{E5D2229E-D56C-5745-8E81-930F3015BE2B}" srcOrd="0" destOrd="3" presId="urn:microsoft.com/office/officeart/2005/8/layout/hList1"/>
    <dgm:cxn modelId="{3748290E-F5C5-FC43-B092-785DA5FF457B}" srcId="{003F74D8-A985-7F46-AFD7-62CCEE1E0667}" destId="{AB5FE4D0-BF4D-3048-9781-08DB8A032C27}" srcOrd="3" destOrd="0" parTransId="{1490E4A4-C70E-804E-BA5F-BDCF7C250E2E}" sibTransId="{53B03CE3-665E-604B-A322-B06E3EBC04F3}"/>
    <dgm:cxn modelId="{00D44F0E-4E9A-6141-AA85-AD92307E67B0}" type="presOf" srcId="{426AFD22-7725-6447-AA44-67F175327FC1}" destId="{E5D2229E-D56C-5745-8E81-930F3015BE2B}" srcOrd="0" destOrd="0" presId="urn:microsoft.com/office/officeart/2005/8/layout/hList1"/>
    <dgm:cxn modelId="{934B0D1A-6968-FF4E-BCB5-E1FBF6BCD942}" srcId="{003F74D8-A985-7F46-AFD7-62CCEE1E0667}" destId="{4631848B-9B39-8148-86D5-D39D81883862}" srcOrd="2" destOrd="0" parTransId="{476650A7-153D-CD4B-A54C-9EC54965C3CB}" sibTransId="{CFCA8199-FF64-E142-BDF1-9DA476A8A7D2}"/>
    <dgm:cxn modelId="{6626A526-3556-EF4C-A97A-A70520559651}" srcId="{F58FDFD2-61DD-C24F-8047-ECDE70513C0D}" destId="{F496CF10-78B4-D845-AF82-70C99BF9F63C}" srcOrd="2" destOrd="0" parTransId="{A61230C6-B20B-1E48-8CAA-883DDF6D2907}" sibTransId="{38E077E8-EFB3-0E48-A818-B142D14952D6}"/>
    <dgm:cxn modelId="{67B4A726-BF7D-C844-BDD4-D0CD4A7C4DFB}" srcId="{F496CF10-78B4-D845-AF82-70C99BF9F63C}" destId="{19BDD286-8DB8-6E49-A1EA-F67102955D65}" srcOrd="0" destOrd="0" parTransId="{23BE19A5-9A98-3C49-8DFE-5812276BD7D2}" sibTransId="{CF00ECE1-F945-C34E-BF21-5873F6C10B2E}"/>
    <dgm:cxn modelId="{3C6FB927-15D4-8745-9C55-736216D2A74A}" srcId="{702CA174-4C1B-1C48-9949-AEC7BAD08414}" destId="{4788B438-8007-E342-B4EB-07A1F884F69B}" srcOrd="6" destOrd="0" parTransId="{A1071722-B086-3A49-8159-9D9F78928E59}" sibTransId="{E57393AA-7C7B-4446-9CCF-AC158D40E44B}"/>
    <dgm:cxn modelId="{536DB32A-AD2B-E447-8A0C-F979849393DC}" type="presOf" srcId="{B1497E7A-9E55-EE4F-A29F-A05676C75B96}" destId="{81FB6F00-078E-6F40-8734-ED771E6A4628}" srcOrd="0" destOrd="4" presId="urn:microsoft.com/office/officeart/2005/8/layout/hList1"/>
    <dgm:cxn modelId="{59627734-1605-334E-8676-365B3B1C5C42}" srcId="{702CA174-4C1B-1C48-9949-AEC7BAD08414}" destId="{632FDA3C-8662-F34C-8965-BECE7B2780B8}" srcOrd="2" destOrd="0" parTransId="{0A555BAD-5C81-6B48-83CB-00F286475CD5}" sibTransId="{C4ECCD82-7794-4249-A7A3-95454F4C43C4}"/>
    <dgm:cxn modelId="{05736F38-FC0A-8248-834A-04F1ED3A69D0}" srcId="{702CA174-4C1B-1C48-9949-AEC7BAD08414}" destId="{5D2EB60E-1977-4C45-B894-5352686EE37C}" srcOrd="3" destOrd="0" parTransId="{8CDCCBCF-0CB4-4D43-AC0A-8AC985FCA9D9}" sibTransId="{52D11FE8-C45F-3148-B06B-368BE11DF615}"/>
    <dgm:cxn modelId="{87AB9A3B-9B92-8C44-A3F9-DB29237B9AE6}" srcId="{F58FDFD2-61DD-C24F-8047-ECDE70513C0D}" destId="{426AFD22-7725-6447-AA44-67F175327FC1}" srcOrd="0" destOrd="0" parTransId="{5FD488AD-1AB4-D54D-869A-8A43798E46B7}" sibTransId="{0546AD7F-D7AE-074C-80BE-876354B0B9E0}"/>
    <dgm:cxn modelId="{4274853D-C8A5-8543-80FA-8AC10B98A4AC}" srcId="{702CA174-4C1B-1C48-9949-AEC7BAD08414}" destId="{33799DB0-1E13-C243-B1C9-ACDF8352971D}" srcOrd="5" destOrd="0" parTransId="{CD14A43B-FA01-1042-8784-36EEA937D12D}" sibTransId="{76EAF9EC-86F7-A54D-A78E-D03276F1A587}"/>
    <dgm:cxn modelId="{C6A0AC3E-8DEB-FC44-A7E8-86A1DE3CDB61}" srcId="{003F74D8-A985-7F46-AFD7-62CCEE1E0667}" destId="{7E302E3B-E0CE-314E-9308-807F7A8936CC}" srcOrd="4" destOrd="0" parTransId="{E215FECF-2FB2-134E-914F-BB14CC7F9D53}" sibTransId="{90C03B13-A935-0748-A241-0AF08852AB1C}"/>
    <dgm:cxn modelId="{96EC263F-2D47-A44E-91EB-4F2B01A298D7}" srcId="{A83F667C-2A23-8642-BF0A-C5B6C66FA2E1}" destId="{702CA174-4C1B-1C48-9949-AEC7BAD08414}" srcOrd="0" destOrd="0" parTransId="{CDACFC2F-8E2E-054D-A844-03C72274EE66}" sibTransId="{809B9C4A-F032-6044-A8EF-7F0121C57810}"/>
    <dgm:cxn modelId="{4B86603F-D8B4-1746-B148-6C4BA641C398}" srcId="{A83F667C-2A23-8642-BF0A-C5B6C66FA2E1}" destId="{003F74D8-A985-7F46-AFD7-62CCEE1E0667}" srcOrd="1" destOrd="0" parTransId="{D5B7F50B-4956-0645-9C5C-9B6F829BD561}" sibTransId="{86A65BA8-4819-2E4B-BE43-D9BAB238EF53}"/>
    <dgm:cxn modelId="{6588F940-671B-5D4A-8669-F7C940041CE7}" type="presOf" srcId="{33799DB0-1E13-C243-B1C9-ACDF8352971D}" destId="{81FB6F00-078E-6F40-8734-ED771E6A4628}" srcOrd="0" destOrd="5" presId="urn:microsoft.com/office/officeart/2005/8/layout/hList1"/>
    <dgm:cxn modelId="{9C822641-B0E5-CB4F-8FBE-21BEDAF8DBC4}" srcId="{F496CF10-78B4-D845-AF82-70C99BF9F63C}" destId="{E88825DE-B118-D04A-82B1-CB010A54E41D}" srcOrd="1" destOrd="0" parTransId="{84D50CEA-7E7D-8046-8B55-BAFDC8BA5FA0}" sibTransId="{887AFCFF-B40A-7444-A041-DC8BE5664484}"/>
    <dgm:cxn modelId="{C68B1943-5B1F-4543-BAAC-DCD7C413BBA1}" type="presOf" srcId="{A841AB1F-E35C-4E45-B90F-46B4573C6FE3}" destId="{81FB6F00-078E-6F40-8734-ED771E6A4628}" srcOrd="0" destOrd="1" presId="urn:microsoft.com/office/officeart/2005/8/layout/hList1"/>
    <dgm:cxn modelId="{04331F52-22FA-EE46-BEEC-079C1E6F32C1}" srcId="{702CA174-4C1B-1C48-9949-AEC7BAD08414}" destId="{B1497E7A-9E55-EE4F-A29F-A05676C75B96}" srcOrd="4" destOrd="0" parTransId="{8D24DFB9-78C8-BA4A-8625-F2A3235B2258}" sibTransId="{B72BF035-499C-234C-96E0-218281406C27}"/>
    <dgm:cxn modelId="{114C275D-A69D-0641-8241-5C9F949C9EAA}" type="presOf" srcId="{4788B438-8007-E342-B4EB-07A1F884F69B}" destId="{81FB6F00-078E-6F40-8734-ED771E6A4628}" srcOrd="0" destOrd="6" presId="urn:microsoft.com/office/officeart/2005/8/layout/hList1"/>
    <dgm:cxn modelId="{EDC74164-1C5F-254F-9DF1-94C7FE852584}" type="presOf" srcId="{CC8C1309-CD66-AF49-98F9-4FAE6A2A1D09}" destId="{81FB6F00-078E-6F40-8734-ED771E6A4628}" srcOrd="0" destOrd="8" presId="urn:microsoft.com/office/officeart/2005/8/layout/hList1"/>
    <dgm:cxn modelId="{6FDA9867-7DDA-4A47-853D-5B4B1E24308C}" srcId="{F496CF10-78B4-D845-AF82-70C99BF9F63C}" destId="{D1860456-3B27-8243-B512-96F6A9BDFADD}" srcOrd="2" destOrd="0" parTransId="{06E7EE61-220E-8042-86BF-C628533D27A5}" sibTransId="{631BA47D-922D-3647-9748-8250522C0758}"/>
    <dgm:cxn modelId="{7739BF67-D1F7-2549-955B-B169FD3A92B9}" srcId="{003F74D8-A985-7F46-AFD7-62CCEE1E0667}" destId="{810E0E89-A0CE-9949-BF52-996EF9B24D0D}" srcOrd="0" destOrd="0" parTransId="{7B4DBCD1-E7F8-764E-A45F-E6FE666DE548}" sibTransId="{B63BCD44-FAF1-1244-9B1B-A53F83CD7C77}"/>
    <dgm:cxn modelId="{DA2C3F6D-634A-D044-A22E-12628CBDDCA7}" type="presOf" srcId="{F00964C3-6150-8F4B-A06F-70AEE29C5445}" destId="{86A3C56B-A1F5-E04A-BA87-D8A8D0C466F8}" srcOrd="0" destOrd="5" presId="urn:microsoft.com/office/officeart/2005/8/layout/hList1"/>
    <dgm:cxn modelId="{9E7DC578-C53B-DA49-B3CD-05A3369E8DFE}" srcId="{7E302E3B-E0CE-314E-9308-807F7A8936CC}" destId="{46D25203-0EB0-FC46-A6C3-8EDEDC7C0B9C}" srcOrd="1" destOrd="0" parTransId="{CEAC6AEF-701B-FA4F-A17B-94E8627FDC47}" sibTransId="{56107105-020E-844E-A9AD-FE79DBE213D4}"/>
    <dgm:cxn modelId="{0C17277E-77CA-CF45-B025-1F7EEFA7B43F}" srcId="{702CA174-4C1B-1C48-9949-AEC7BAD08414}" destId="{B8FC2B5B-7C98-D541-B76C-42F4B62C77FC}" srcOrd="0" destOrd="0" parTransId="{1C76BB9C-99CA-1C44-87D3-DBD155B2EBB0}" sibTransId="{8C45F29F-0179-FC4B-AAA0-686B2DFAE6F2}"/>
    <dgm:cxn modelId="{DACDB386-A95C-814C-BF8E-F4920DD2C6DA}" type="presOf" srcId="{7E302E3B-E0CE-314E-9308-807F7A8936CC}" destId="{86A3C56B-A1F5-E04A-BA87-D8A8D0C466F8}" srcOrd="0" destOrd="4" presId="urn:microsoft.com/office/officeart/2005/8/layout/hList1"/>
    <dgm:cxn modelId="{E276DD87-F83E-754E-9875-30C6587BFA27}" srcId="{A83F667C-2A23-8642-BF0A-C5B6C66FA2E1}" destId="{F58FDFD2-61DD-C24F-8047-ECDE70513C0D}" srcOrd="2" destOrd="0" parTransId="{BAB01D30-8BC0-CE45-B49C-2A93C357ACB9}" sibTransId="{AD33C8DA-F0CA-9E47-99AF-E136B6E6DEAB}"/>
    <dgm:cxn modelId="{3C0E478C-76FE-964D-A023-3A03768BF732}" type="presOf" srcId="{5A6D8C9E-C122-D648-B59C-FF040D9FA842}" destId="{81FB6F00-078E-6F40-8734-ED771E6A4628}" srcOrd="0" destOrd="7" presId="urn:microsoft.com/office/officeart/2005/8/layout/hList1"/>
    <dgm:cxn modelId="{CF50D390-2CFA-F24A-96C3-F2EE6B67EE9E}" type="presOf" srcId="{DBB860AD-87E1-C04E-BB74-1543CCA50688}" destId="{86A3C56B-A1F5-E04A-BA87-D8A8D0C466F8}" srcOrd="0" destOrd="7" presId="urn:microsoft.com/office/officeart/2005/8/layout/hList1"/>
    <dgm:cxn modelId="{EE4C0898-2AC7-044D-9157-0D1D99C44E46}" type="presOf" srcId="{46D25203-0EB0-FC46-A6C3-8EDEDC7C0B9C}" destId="{86A3C56B-A1F5-E04A-BA87-D8A8D0C466F8}" srcOrd="0" destOrd="6" presId="urn:microsoft.com/office/officeart/2005/8/layout/hList1"/>
    <dgm:cxn modelId="{A634F3A0-6E29-CC46-8F9C-97B7429B94CC}" type="presOf" srcId="{342DF843-52C7-0340-A096-23A0DB477D25}" destId="{E5D2229E-D56C-5745-8E81-930F3015BE2B}" srcOrd="0" destOrd="6" presId="urn:microsoft.com/office/officeart/2005/8/layout/hList1"/>
    <dgm:cxn modelId="{23C065A3-1876-5C45-9F8D-9E7C8AD2A4AE}" type="presOf" srcId="{810E0E89-A0CE-9949-BF52-996EF9B24D0D}" destId="{86A3C56B-A1F5-E04A-BA87-D8A8D0C466F8}" srcOrd="0" destOrd="0" presId="urn:microsoft.com/office/officeart/2005/8/layout/hList1"/>
    <dgm:cxn modelId="{CAC7A6A5-3D56-C34C-AD2A-99807D731D79}" type="presOf" srcId="{FAA3C7AC-0084-444E-B1AF-50CECEF9010C}" destId="{86A3C56B-A1F5-E04A-BA87-D8A8D0C466F8}" srcOrd="0" destOrd="1" presId="urn:microsoft.com/office/officeart/2005/8/layout/hList1"/>
    <dgm:cxn modelId="{5F15EBAD-C646-9B4B-A16B-0B9FDD0BD9F5}" type="presOf" srcId="{F496CF10-78B4-D845-AF82-70C99BF9F63C}" destId="{E5D2229E-D56C-5745-8E81-930F3015BE2B}" srcOrd="0" destOrd="2" presId="urn:microsoft.com/office/officeart/2005/8/layout/hList1"/>
    <dgm:cxn modelId="{DF4899B4-64E7-4642-9E99-4059A1472081}" srcId="{702CA174-4C1B-1C48-9949-AEC7BAD08414}" destId="{CC8C1309-CD66-AF49-98F9-4FAE6A2A1D09}" srcOrd="8" destOrd="0" parTransId="{C9B86F0D-5C25-E84F-A995-673E8B36B7B6}" sibTransId="{E2FFF6A5-15C3-FC4C-860A-7FC28C824F8D}"/>
    <dgm:cxn modelId="{B0FCCCB7-9B45-4C41-8D6F-D01C4478A715}" type="presOf" srcId="{702CA174-4C1B-1C48-9949-AEC7BAD08414}" destId="{172B0B87-013B-5941-B6CE-D143971565D9}" srcOrd="0" destOrd="0" presId="urn:microsoft.com/office/officeart/2005/8/layout/hList1"/>
    <dgm:cxn modelId="{8D478BB8-A66C-CE4D-A69F-3DC2BE993D0C}" type="presOf" srcId="{A83F667C-2A23-8642-BF0A-C5B6C66FA2E1}" destId="{C4053527-5462-0D4F-86DB-DDBA971390B0}" srcOrd="0" destOrd="0" presId="urn:microsoft.com/office/officeart/2005/8/layout/hList1"/>
    <dgm:cxn modelId="{B4D591BA-8367-2C48-B78B-5D13C78E5168}" type="presOf" srcId="{F58FDFD2-61DD-C24F-8047-ECDE70513C0D}" destId="{5301F6B9-3992-8B44-8A14-8CA1D4789B4D}" srcOrd="0" destOrd="0" presId="urn:microsoft.com/office/officeart/2005/8/layout/hList1"/>
    <dgm:cxn modelId="{0A1731BB-FC1E-A842-ABE3-1EFBE78D294E}" srcId="{003F74D8-A985-7F46-AFD7-62CCEE1E0667}" destId="{FAA3C7AC-0084-444E-B1AF-50CECEF9010C}" srcOrd="1" destOrd="0" parTransId="{DCEEC7C0-87D6-3949-BB95-846A0B371D41}" sibTransId="{8A763A50-A2AF-744A-8913-A727C5EEE808}"/>
    <dgm:cxn modelId="{0A1FB8BB-C73C-FA4D-8F80-DEA8545F1D68}" srcId="{7E302E3B-E0CE-314E-9308-807F7A8936CC}" destId="{DBB860AD-87E1-C04E-BB74-1543CCA50688}" srcOrd="2" destOrd="0" parTransId="{0AFFF566-B814-4A46-9238-4EBCA7865EE8}" sibTransId="{B5033E9A-1C5A-3147-A579-74321E1B649F}"/>
    <dgm:cxn modelId="{E74C69BF-241C-6448-9A92-A7136123977E}" srcId="{7E302E3B-E0CE-314E-9308-807F7A8936CC}" destId="{DBE23618-9F61-2C42-9886-269198AB3B90}" srcOrd="3" destOrd="0" parTransId="{4C955BBE-DE03-C548-A197-357505A5AB96}" sibTransId="{95C05C82-BB9F-284E-9B89-9B0408B0202D}"/>
    <dgm:cxn modelId="{FCD9D0C6-6F96-5448-8ED2-96F4761E0A26}" type="presOf" srcId="{632FDA3C-8662-F34C-8965-BECE7B2780B8}" destId="{81FB6F00-078E-6F40-8734-ED771E6A4628}" srcOrd="0" destOrd="2" presId="urn:microsoft.com/office/officeart/2005/8/layout/hList1"/>
    <dgm:cxn modelId="{D90A14CB-939B-8A42-9081-7F41332C9EBB}" type="presOf" srcId="{DBE23618-9F61-2C42-9886-269198AB3B90}" destId="{86A3C56B-A1F5-E04A-BA87-D8A8D0C466F8}" srcOrd="0" destOrd="8" presId="urn:microsoft.com/office/officeart/2005/8/layout/hList1"/>
    <dgm:cxn modelId="{281673CD-16CA-A143-BF2C-908AA34ACA8C}" srcId="{702CA174-4C1B-1C48-9949-AEC7BAD08414}" destId="{A841AB1F-E35C-4E45-B90F-46B4573C6FE3}" srcOrd="1" destOrd="0" parTransId="{32FAD8DD-1540-C449-9924-03351BEED2C7}" sibTransId="{B561D3A5-78E0-2D4B-9A94-A8FCBF34CA54}"/>
    <dgm:cxn modelId="{2582E5CE-7B43-9C47-910E-FE789A7B5256}" type="presOf" srcId="{4631848B-9B39-8148-86D5-D39D81883862}" destId="{86A3C56B-A1F5-E04A-BA87-D8A8D0C466F8}" srcOrd="0" destOrd="2" presId="urn:microsoft.com/office/officeart/2005/8/layout/hList1"/>
    <dgm:cxn modelId="{566134CF-FA00-B243-B600-13E5F2BF6BF0}" type="presOf" srcId="{003F74D8-A985-7F46-AFD7-62CCEE1E0667}" destId="{0D0F9F6E-5E61-0440-B136-ED33A4D7E8B2}" srcOrd="0" destOrd="0" presId="urn:microsoft.com/office/officeart/2005/8/layout/hList1"/>
    <dgm:cxn modelId="{C56A28DC-0B06-D04B-A15A-016763333E55}" type="presOf" srcId="{6213507A-2803-E547-889D-903863D63A78}" destId="{E5D2229E-D56C-5745-8E81-930F3015BE2B}" srcOrd="0" destOrd="1" presId="urn:microsoft.com/office/officeart/2005/8/layout/hList1"/>
    <dgm:cxn modelId="{25492AE2-1EF0-AA42-B71F-6C1B680A871A}" type="presOf" srcId="{AB5FE4D0-BF4D-3048-9781-08DB8A032C27}" destId="{86A3C56B-A1F5-E04A-BA87-D8A8D0C466F8}" srcOrd="0" destOrd="3" presId="urn:microsoft.com/office/officeart/2005/8/layout/hList1"/>
    <dgm:cxn modelId="{54D281F1-993C-3D4B-9E05-49593FBC71C3}" srcId="{F496CF10-78B4-D845-AF82-70C99BF9F63C}" destId="{342DF843-52C7-0340-A096-23A0DB477D25}" srcOrd="3" destOrd="0" parTransId="{5EB3FBF5-C1A4-014A-A3A6-63D66C6AAC69}" sibTransId="{E17CBAEF-BFE1-8646-B94C-F3B9972A2847}"/>
    <dgm:cxn modelId="{53E787F7-3354-B546-B3F3-5440A6AAABA5}" type="presOf" srcId="{D1860456-3B27-8243-B512-96F6A9BDFADD}" destId="{E5D2229E-D56C-5745-8E81-930F3015BE2B}" srcOrd="0" destOrd="5" presId="urn:microsoft.com/office/officeart/2005/8/layout/hList1"/>
    <dgm:cxn modelId="{F27EAFF9-51C1-D141-9071-53142D600EA5}" srcId="{F58FDFD2-61DD-C24F-8047-ECDE70513C0D}" destId="{6213507A-2803-E547-889D-903863D63A78}" srcOrd="1" destOrd="0" parTransId="{5CCD462E-9024-3049-AB30-E9DD3CE160F4}" sibTransId="{D4CA9054-C27D-5E4B-A004-CD7520C4C4A7}"/>
    <dgm:cxn modelId="{8E46FAFA-E3A1-3A48-BAEB-957D3F97BA08}" srcId="{7E302E3B-E0CE-314E-9308-807F7A8936CC}" destId="{F00964C3-6150-8F4B-A06F-70AEE29C5445}" srcOrd="0" destOrd="0" parTransId="{5E491239-FAA8-6F46-8038-CC7ABBB57DDF}" sibTransId="{0E20DA23-BEC7-884A-AB3F-DBBEDD7CE372}"/>
    <dgm:cxn modelId="{8345B1FC-FEE2-5649-AD75-4289D32047D3}" type="presOf" srcId="{B8FC2B5B-7C98-D541-B76C-42F4B62C77FC}" destId="{81FB6F00-078E-6F40-8734-ED771E6A4628}" srcOrd="0" destOrd="0" presId="urn:microsoft.com/office/officeart/2005/8/layout/hList1"/>
    <dgm:cxn modelId="{4053BC56-6633-A54A-935A-4796B9E6908C}" type="presParOf" srcId="{C4053527-5462-0D4F-86DB-DDBA971390B0}" destId="{92078DB7-4104-3240-B69F-0956531EA87E}" srcOrd="0" destOrd="0" presId="urn:microsoft.com/office/officeart/2005/8/layout/hList1"/>
    <dgm:cxn modelId="{8AF66391-7875-FC41-B024-129939D045A1}" type="presParOf" srcId="{92078DB7-4104-3240-B69F-0956531EA87E}" destId="{172B0B87-013B-5941-B6CE-D143971565D9}" srcOrd="0" destOrd="0" presId="urn:microsoft.com/office/officeart/2005/8/layout/hList1"/>
    <dgm:cxn modelId="{8CF01477-9BFF-BB4C-A4F5-ED21320FCF95}" type="presParOf" srcId="{92078DB7-4104-3240-B69F-0956531EA87E}" destId="{81FB6F00-078E-6F40-8734-ED771E6A4628}" srcOrd="1" destOrd="0" presId="urn:microsoft.com/office/officeart/2005/8/layout/hList1"/>
    <dgm:cxn modelId="{D738FD32-6328-3741-8568-0F04705C33B6}" type="presParOf" srcId="{C4053527-5462-0D4F-86DB-DDBA971390B0}" destId="{63C6BE8F-24D0-EE4D-A562-B6379ED4600D}" srcOrd="1" destOrd="0" presId="urn:microsoft.com/office/officeart/2005/8/layout/hList1"/>
    <dgm:cxn modelId="{02038BA6-7389-FB4A-ADB5-8E3E5E52719C}" type="presParOf" srcId="{C4053527-5462-0D4F-86DB-DDBA971390B0}" destId="{85FCE454-84BD-5642-8557-D7D83CA0B36E}" srcOrd="2" destOrd="0" presId="urn:microsoft.com/office/officeart/2005/8/layout/hList1"/>
    <dgm:cxn modelId="{4F44DEC7-ABB7-774D-94CC-378CD994E62E}" type="presParOf" srcId="{85FCE454-84BD-5642-8557-D7D83CA0B36E}" destId="{0D0F9F6E-5E61-0440-B136-ED33A4D7E8B2}" srcOrd="0" destOrd="0" presId="urn:microsoft.com/office/officeart/2005/8/layout/hList1"/>
    <dgm:cxn modelId="{42895861-1C2D-514D-A3C4-FCDBDC87D4B9}" type="presParOf" srcId="{85FCE454-84BD-5642-8557-D7D83CA0B36E}" destId="{86A3C56B-A1F5-E04A-BA87-D8A8D0C466F8}" srcOrd="1" destOrd="0" presId="urn:microsoft.com/office/officeart/2005/8/layout/hList1"/>
    <dgm:cxn modelId="{AA6C3F29-F6B6-6D4A-AA7D-6C059C21CF17}" type="presParOf" srcId="{C4053527-5462-0D4F-86DB-DDBA971390B0}" destId="{631453C1-DAFF-FD40-8505-84B13A92DB78}" srcOrd="3" destOrd="0" presId="urn:microsoft.com/office/officeart/2005/8/layout/hList1"/>
    <dgm:cxn modelId="{0CD784A0-0717-5641-B0D3-91FD71C3D483}" type="presParOf" srcId="{C4053527-5462-0D4F-86DB-DDBA971390B0}" destId="{A527A3D9-3F36-C14F-8159-F768D4B512A7}" srcOrd="4" destOrd="0" presId="urn:microsoft.com/office/officeart/2005/8/layout/hList1"/>
    <dgm:cxn modelId="{C9635A06-F51C-494E-B0D3-8C4C4090A2B5}" type="presParOf" srcId="{A527A3D9-3F36-C14F-8159-F768D4B512A7}" destId="{5301F6B9-3992-8B44-8A14-8CA1D4789B4D}" srcOrd="0" destOrd="0" presId="urn:microsoft.com/office/officeart/2005/8/layout/hList1"/>
    <dgm:cxn modelId="{D8E9E6CB-B69C-0E42-9DC7-781525B550A0}" type="presParOf" srcId="{A527A3D9-3F36-C14F-8159-F768D4B512A7}" destId="{E5D2229E-D56C-5745-8E81-930F3015BE2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F69C5A-3083-C04F-B16B-5E5DB06E689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6A62FFB2-91D9-F94F-BA86-FC424C49523E}">
      <dgm:prSet/>
      <dgm:spPr/>
      <dgm:t>
        <a:bodyPr/>
        <a:lstStyle/>
        <a:p>
          <a:r>
            <a:rPr lang="en-GB" dirty="0"/>
            <a:t>Romiplostim</a:t>
          </a:r>
          <a:r>
            <a:rPr lang="en-GB" baseline="30000" dirty="0"/>
            <a:t>1</a:t>
          </a:r>
          <a:endParaRPr lang="nl-NL" baseline="30000" dirty="0"/>
        </a:p>
      </dgm:t>
    </dgm:pt>
    <dgm:pt modelId="{8C395DBC-77A2-3D4B-B4CA-E7AF48C25767}" type="parTrans" cxnId="{83120285-2AA7-A54A-B6BE-1F4765AC2474}">
      <dgm:prSet/>
      <dgm:spPr/>
      <dgm:t>
        <a:bodyPr/>
        <a:lstStyle/>
        <a:p>
          <a:endParaRPr lang="nl-NL"/>
        </a:p>
      </dgm:t>
    </dgm:pt>
    <dgm:pt modelId="{4EE56CFC-E6F2-1E45-AEAE-DE60B4B9B411}" type="sibTrans" cxnId="{83120285-2AA7-A54A-B6BE-1F4765AC2474}">
      <dgm:prSet/>
      <dgm:spPr/>
      <dgm:t>
        <a:bodyPr/>
        <a:lstStyle/>
        <a:p>
          <a:endParaRPr lang="nl-NL"/>
        </a:p>
      </dgm:t>
    </dgm:pt>
    <dgm:pt modelId="{671A9C9E-8D0C-604A-B345-D89596026CE3}">
      <dgm:prSet/>
      <dgm:spPr/>
      <dgm:t>
        <a:bodyPr/>
        <a:lstStyle/>
        <a:p>
          <a:r>
            <a:rPr lang="en-GB" dirty="0"/>
            <a:t>Starting dose 1 µg/kg once weekly</a:t>
          </a:r>
          <a:endParaRPr lang="nl-NL" dirty="0"/>
        </a:p>
      </dgm:t>
    </dgm:pt>
    <dgm:pt modelId="{921952B1-C708-F449-B1D8-F43DC55185EC}" type="parTrans" cxnId="{DCA5FBFB-14FD-9442-BF6C-A7A135F75BB7}">
      <dgm:prSet/>
      <dgm:spPr/>
      <dgm:t>
        <a:bodyPr/>
        <a:lstStyle/>
        <a:p>
          <a:endParaRPr lang="nl-NL"/>
        </a:p>
      </dgm:t>
    </dgm:pt>
    <dgm:pt modelId="{A82B7A18-E8DF-1D44-82DD-D09BEA78B1A8}" type="sibTrans" cxnId="{DCA5FBFB-14FD-9442-BF6C-A7A135F75BB7}">
      <dgm:prSet/>
      <dgm:spPr/>
      <dgm:t>
        <a:bodyPr/>
        <a:lstStyle/>
        <a:p>
          <a:endParaRPr lang="nl-NL"/>
        </a:p>
      </dgm:t>
    </dgm:pt>
    <dgm:pt modelId="{5CAB3352-D2F7-1C4C-AB87-A70751314B96}">
      <dgm:prSet/>
      <dgm:spPr/>
      <dgm:t>
        <a:bodyPr/>
        <a:lstStyle/>
        <a:p>
          <a:r>
            <a:rPr lang="en-GB" dirty="0"/>
            <a:t>Platelets &lt;50 × 10</a:t>
          </a:r>
          <a:r>
            <a:rPr lang="en-GB" baseline="30000" dirty="0"/>
            <a:t>9</a:t>
          </a:r>
          <a:r>
            <a:rPr lang="en-GB" dirty="0"/>
            <a:t>/L: increase by 1 µg/kg</a:t>
          </a:r>
          <a:endParaRPr lang="nl-NL" dirty="0"/>
        </a:p>
      </dgm:t>
    </dgm:pt>
    <dgm:pt modelId="{B082FF4D-D4FC-8D4D-B6E9-0C8D893790BE}" type="parTrans" cxnId="{8731F78F-3FA8-444E-B2FD-8A9B6746FB81}">
      <dgm:prSet/>
      <dgm:spPr/>
      <dgm:t>
        <a:bodyPr/>
        <a:lstStyle/>
        <a:p>
          <a:endParaRPr lang="nl-NL"/>
        </a:p>
      </dgm:t>
    </dgm:pt>
    <dgm:pt modelId="{56695643-D6C0-764F-9FF4-D810478F5A06}" type="sibTrans" cxnId="{8731F78F-3FA8-444E-B2FD-8A9B6746FB81}">
      <dgm:prSet/>
      <dgm:spPr/>
      <dgm:t>
        <a:bodyPr/>
        <a:lstStyle/>
        <a:p>
          <a:endParaRPr lang="nl-NL"/>
        </a:p>
      </dgm:t>
    </dgm:pt>
    <dgm:pt modelId="{66843F5B-1E26-6746-BD0F-9658A64B1BEE}">
      <dgm:prSet/>
      <dgm:spPr/>
      <dgm:t>
        <a:bodyPr/>
        <a:lstStyle/>
        <a:p>
          <a:r>
            <a:rPr lang="en-GB" dirty="0"/>
            <a:t>Platelets &gt;150: decrease by 1 µg/kg</a:t>
          </a:r>
          <a:endParaRPr lang="nl-NL" dirty="0"/>
        </a:p>
      </dgm:t>
    </dgm:pt>
    <dgm:pt modelId="{7AFB9C2F-D739-B14E-B725-FBDA488685A5}" type="parTrans" cxnId="{48068F1A-FBC4-B044-BB23-7166F9FF1A3B}">
      <dgm:prSet/>
      <dgm:spPr/>
      <dgm:t>
        <a:bodyPr/>
        <a:lstStyle/>
        <a:p>
          <a:endParaRPr lang="nl-NL"/>
        </a:p>
      </dgm:t>
    </dgm:pt>
    <dgm:pt modelId="{134AA4BF-BC3A-2945-B15A-F2925A6F5D38}" type="sibTrans" cxnId="{48068F1A-FBC4-B044-BB23-7166F9FF1A3B}">
      <dgm:prSet/>
      <dgm:spPr/>
      <dgm:t>
        <a:bodyPr/>
        <a:lstStyle/>
        <a:p>
          <a:endParaRPr lang="nl-NL"/>
        </a:p>
      </dgm:t>
    </dgm:pt>
    <dgm:pt modelId="{09E48705-7F63-A045-8317-39CF4F76DBB9}">
      <dgm:prSet/>
      <dgm:spPr/>
      <dgm:t>
        <a:bodyPr/>
        <a:lstStyle/>
        <a:p>
          <a:r>
            <a:rPr lang="en-GB" dirty="0"/>
            <a:t>Platelets &gt;250: suspend; restart when platelets &lt;150 at dose reduced by 1 µg/kg</a:t>
          </a:r>
          <a:endParaRPr lang="nl-NL" dirty="0"/>
        </a:p>
      </dgm:t>
    </dgm:pt>
    <dgm:pt modelId="{A6BA4785-C392-3849-8E61-FB31A7272522}" type="parTrans" cxnId="{8F0D6260-29EC-C247-83A7-76851F453174}">
      <dgm:prSet/>
      <dgm:spPr/>
      <dgm:t>
        <a:bodyPr/>
        <a:lstStyle/>
        <a:p>
          <a:endParaRPr lang="nl-NL"/>
        </a:p>
      </dgm:t>
    </dgm:pt>
    <dgm:pt modelId="{ADD43334-F825-444C-A4E1-335AB2BD714F}" type="sibTrans" cxnId="{8F0D6260-29EC-C247-83A7-76851F453174}">
      <dgm:prSet/>
      <dgm:spPr/>
      <dgm:t>
        <a:bodyPr/>
        <a:lstStyle/>
        <a:p>
          <a:endParaRPr lang="nl-NL"/>
        </a:p>
      </dgm:t>
    </dgm:pt>
    <dgm:pt modelId="{21000493-5008-D240-8766-A21BA71472D7}">
      <dgm:prSet/>
      <dgm:spPr/>
      <dgm:t>
        <a:bodyPr/>
        <a:lstStyle/>
        <a:p>
          <a:r>
            <a:rPr lang="en-GB" dirty="0"/>
            <a:t>Eltrombopag</a:t>
          </a:r>
          <a:r>
            <a:rPr lang="en-GB" baseline="30000" dirty="0"/>
            <a:t>2</a:t>
          </a:r>
          <a:endParaRPr lang="nl-NL" baseline="30000" dirty="0"/>
        </a:p>
      </dgm:t>
    </dgm:pt>
    <dgm:pt modelId="{043BF47A-C5B4-C24B-B8BD-FFF7F83D6C48}" type="parTrans" cxnId="{3E6F745A-3E60-A644-B536-7C1FA2CB00DF}">
      <dgm:prSet/>
      <dgm:spPr/>
      <dgm:t>
        <a:bodyPr/>
        <a:lstStyle/>
        <a:p>
          <a:endParaRPr lang="nl-NL"/>
        </a:p>
      </dgm:t>
    </dgm:pt>
    <dgm:pt modelId="{A78B6E35-EDA6-EA4B-AEF1-1619BD1C96A2}" type="sibTrans" cxnId="{3E6F745A-3E60-A644-B536-7C1FA2CB00DF}">
      <dgm:prSet/>
      <dgm:spPr/>
      <dgm:t>
        <a:bodyPr/>
        <a:lstStyle/>
        <a:p>
          <a:endParaRPr lang="nl-NL"/>
        </a:p>
      </dgm:t>
    </dgm:pt>
    <dgm:pt modelId="{A392523F-7939-A04A-AE32-1CE5B2211A9F}">
      <dgm:prSet/>
      <dgm:spPr/>
      <dgm:t>
        <a:bodyPr/>
        <a:lstStyle/>
        <a:p>
          <a:r>
            <a:rPr lang="en-GB" dirty="0"/>
            <a:t>Starting dose 50 mg once daily</a:t>
          </a:r>
          <a:endParaRPr lang="nl-NL" dirty="0"/>
        </a:p>
      </dgm:t>
    </dgm:pt>
    <dgm:pt modelId="{8E0D9F60-559F-4B40-AD30-5F5CC5DD51CE}" type="parTrans" cxnId="{214A440E-4411-5B4C-BFFE-39C6C3ECA6FF}">
      <dgm:prSet/>
      <dgm:spPr/>
      <dgm:t>
        <a:bodyPr/>
        <a:lstStyle/>
        <a:p>
          <a:endParaRPr lang="nl-NL"/>
        </a:p>
      </dgm:t>
    </dgm:pt>
    <dgm:pt modelId="{4DEA93DC-C452-F946-9F48-FECC8ECEA9AA}" type="sibTrans" cxnId="{214A440E-4411-5B4C-BFFE-39C6C3ECA6FF}">
      <dgm:prSet/>
      <dgm:spPr/>
      <dgm:t>
        <a:bodyPr/>
        <a:lstStyle/>
        <a:p>
          <a:endParaRPr lang="nl-NL"/>
        </a:p>
      </dgm:t>
    </dgm:pt>
    <dgm:pt modelId="{17D9670B-0EA3-1246-84E3-80DB67A474DA}">
      <dgm:prSet/>
      <dgm:spPr/>
      <dgm:t>
        <a:bodyPr/>
        <a:lstStyle/>
        <a:p>
          <a:r>
            <a:rPr lang="en-GB" dirty="0"/>
            <a:t>25 mg for Asian patients</a:t>
          </a:r>
          <a:endParaRPr lang="nl-NL" dirty="0"/>
        </a:p>
      </dgm:t>
    </dgm:pt>
    <dgm:pt modelId="{9D16D820-2149-794B-A735-A8E3F4C64FFF}" type="parTrans" cxnId="{D3247346-4EA7-4540-A275-52A7A4E69602}">
      <dgm:prSet/>
      <dgm:spPr/>
      <dgm:t>
        <a:bodyPr/>
        <a:lstStyle/>
        <a:p>
          <a:endParaRPr lang="nl-NL"/>
        </a:p>
      </dgm:t>
    </dgm:pt>
    <dgm:pt modelId="{FADE639C-4AF1-7047-ACB1-1AEA84BE2E64}" type="sibTrans" cxnId="{D3247346-4EA7-4540-A275-52A7A4E69602}">
      <dgm:prSet/>
      <dgm:spPr/>
      <dgm:t>
        <a:bodyPr/>
        <a:lstStyle/>
        <a:p>
          <a:endParaRPr lang="nl-NL"/>
        </a:p>
      </dgm:t>
    </dgm:pt>
    <dgm:pt modelId="{3A686717-FD3F-AE40-B954-B5DB27ED8E5D}">
      <dgm:prSet/>
      <dgm:spPr/>
      <dgm:t>
        <a:bodyPr/>
        <a:lstStyle/>
        <a:p>
          <a:r>
            <a:rPr lang="en-GB" dirty="0"/>
            <a:t>Platelets &lt;50 after at least 2 weeks of therapy: increase dose by 25 mg to max 75 mg</a:t>
          </a:r>
          <a:endParaRPr lang="nl-NL" dirty="0"/>
        </a:p>
      </dgm:t>
    </dgm:pt>
    <dgm:pt modelId="{6D4C180F-1FCE-5242-ACAE-A596B0D7158A}" type="parTrans" cxnId="{0A1925D3-F55F-FC49-B8DB-33D5F99EC86F}">
      <dgm:prSet/>
      <dgm:spPr/>
      <dgm:t>
        <a:bodyPr/>
        <a:lstStyle/>
        <a:p>
          <a:endParaRPr lang="nl-NL"/>
        </a:p>
      </dgm:t>
    </dgm:pt>
    <dgm:pt modelId="{9F488993-D971-3C48-955A-B75506888D9F}" type="sibTrans" cxnId="{0A1925D3-F55F-FC49-B8DB-33D5F99EC86F}">
      <dgm:prSet/>
      <dgm:spPr/>
      <dgm:t>
        <a:bodyPr/>
        <a:lstStyle/>
        <a:p>
          <a:endParaRPr lang="nl-NL"/>
        </a:p>
      </dgm:t>
    </dgm:pt>
    <dgm:pt modelId="{2F2F8C74-03D7-8B46-A29C-39B05F83FB56}">
      <dgm:prSet/>
      <dgm:spPr/>
      <dgm:t>
        <a:bodyPr/>
        <a:lstStyle/>
        <a:p>
          <a:r>
            <a:rPr lang="en-GB" dirty="0"/>
            <a:t>Platelets &gt;150 to ≤250: decrease daily dose by 25mg – wait 2 weeks to assess effect</a:t>
          </a:r>
          <a:endParaRPr lang="nl-NL" dirty="0"/>
        </a:p>
      </dgm:t>
    </dgm:pt>
    <dgm:pt modelId="{5A21AF13-19C8-214A-BB04-DDA168FDC3BB}" type="parTrans" cxnId="{2460A93F-0D2B-D248-A263-A80EB786E7F2}">
      <dgm:prSet/>
      <dgm:spPr/>
      <dgm:t>
        <a:bodyPr/>
        <a:lstStyle/>
        <a:p>
          <a:endParaRPr lang="nl-NL"/>
        </a:p>
      </dgm:t>
    </dgm:pt>
    <dgm:pt modelId="{B19148AA-355A-F941-8B12-057F5487A123}" type="sibTrans" cxnId="{2460A93F-0D2B-D248-A263-A80EB786E7F2}">
      <dgm:prSet/>
      <dgm:spPr/>
      <dgm:t>
        <a:bodyPr/>
        <a:lstStyle/>
        <a:p>
          <a:endParaRPr lang="nl-NL"/>
        </a:p>
      </dgm:t>
    </dgm:pt>
    <dgm:pt modelId="{67EE4931-E293-3A4E-9822-15F5D4E111E3}">
      <dgm:prSet/>
      <dgm:spPr/>
      <dgm:t>
        <a:bodyPr/>
        <a:lstStyle/>
        <a:p>
          <a:r>
            <a:rPr lang="en-GB" dirty="0"/>
            <a:t>Platelets &gt;250: stop, once platelets ≤100 restart at daily dose reduced by 25 mg</a:t>
          </a:r>
          <a:endParaRPr lang="nl-NL" dirty="0"/>
        </a:p>
      </dgm:t>
    </dgm:pt>
    <dgm:pt modelId="{792C4622-4584-4040-94C9-05DC7F353B3F}" type="parTrans" cxnId="{074E24C0-0546-B34E-928F-9676041A2833}">
      <dgm:prSet/>
      <dgm:spPr/>
      <dgm:t>
        <a:bodyPr/>
        <a:lstStyle/>
        <a:p>
          <a:endParaRPr lang="nl-NL"/>
        </a:p>
      </dgm:t>
    </dgm:pt>
    <dgm:pt modelId="{DD2F6499-1239-3746-A1A1-04669078D8E7}" type="sibTrans" cxnId="{074E24C0-0546-B34E-928F-9676041A2833}">
      <dgm:prSet/>
      <dgm:spPr/>
      <dgm:t>
        <a:bodyPr/>
        <a:lstStyle/>
        <a:p>
          <a:endParaRPr lang="nl-NL"/>
        </a:p>
      </dgm:t>
    </dgm:pt>
    <dgm:pt modelId="{DEA93E67-35CC-6646-9523-325E794974D6}" type="pres">
      <dgm:prSet presAssocID="{14F69C5A-3083-C04F-B16B-5E5DB06E689B}" presName="diagram" presStyleCnt="0">
        <dgm:presLayoutVars>
          <dgm:dir/>
          <dgm:resizeHandles val="exact"/>
        </dgm:presLayoutVars>
      </dgm:prSet>
      <dgm:spPr/>
    </dgm:pt>
    <dgm:pt modelId="{D025F50A-9463-3B48-836E-F41DF51506C7}" type="pres">
      <dgm:prSet presAssocID="{6A62FFB2-91D9-F94F-BA86-FC424C49523E}" presName="node" presStyleLbl="node1" presStyleIdx="0" presStyleCnt="2">
        <dgm:presLayoutVars>
          <dgm:bulletEnabled val="1"/>
        </dgm:presLayoutVars>
      </dgm:prSet>
      <dgm:spPr/>
    </dgm:pt>
    <dgm:pt modelId="{FCF4E7CE-AC29-BD41-A8D9-DC87E690A6F4}" type="pres">
      <dgm:prSet presAssocID="{4EE56CFC-E6F2-1E45-AEAE-DE60B4B9B411}" presName="sibTrans" presStyleCnt="0"/>
      <dgm:spPr/>
    </dgm:pt>
    <dgm:pt modelId="{5DD400E0-93A0-D542-BBF0-9A3E2BA0F664}" type="pres">
      <dgm:prSet presAssocID="{21000493-5008-D240-8766-A21BA71472D7}" presName="node" presStyleLbl="node1" presStyleIdx="1" presStyleCnt="2">
        <dgm:presLayoutVars>
          <dgm:bulletEnabled val="1"/>
        </dgm:presLayoutVars>
      </dgm:prSet>
      <dgm:spPr/>
    </dgm:pt>
  </dgm:ptLst>
  <dgm:cxnLst>
    <dgm:cxn modelId="{2D63FA03-D313-6E4E-82E3-1CD0FA1308A6}" type="presOf" srcId="{66843F5B-1E26-6746-BD0F-9658A64B1BEE}" destId="{D025F50A-9463-3B48-836E-F41DF51506C7}" srcOrd="0" destOrd="3" presId="urn:microsoft.com/office/officeart/2005/8/layout/default"/>
    <dgm:cxn modelId="{2F669C05-CC04-0448-BB22-5FC000F9069A}" type="presOf" srcId="{09E48705-7F63-A045-8317-39CF4F76DBB9}" destId="{D025F50A-9463-3B48-836E-F41DF51506C7}" srcOrd="0" destOrd="4" presId="urn:microsoft.com/office/officeart/2005/8/layout/default"/>
    <dgm:cxn modelId="{214A440E-4411-5B4C-BFFE-39C6C3ECA6FF}" srcId="{21000493-5008-D240-8766-A21BA71472D7}" destId="{A392523F-7939-A04A-AE32-1CE5B2211A9F}" srcOrd="0" destOrd="0" parTransId="{8E0D9F60-559F-4B40-AD30-5F5CC5DD51CE}" sibTransId="{4DEA93DC-C452-F946-9F48-FECC8ECEA9AA}"/>
    <dgm:cxn modelId="{2DB5F612-F993-0847-AA3C-7DE35DEAB262}" type="presOf" srcId="{6A62FFB2-91D9-F94F-BA86-FC424C49523E}" destId="{D025F50A-9463-3B48-836E-F41DF51506C7}" srcOrd="0" destOrd="0" presId="urn:microsoft.com/office/officeart/2005/8/layout/default"/>
    <dgm:cxn modelId="{48068F1A-FBC4-B044-BB23-7166F9FF1A3B}" srcId="{6A62FFB2-91D9-F94F-BA86-FC424C49523E}" destId="{66843F5B-1E26-6746-BD0F-9658A64B1BEE}" srcOrd="2" destOrd="0" parTransId="{7AFB9C2F-D739-B14E-B725-FBDA488685A5}" sibTransId="{134AA4BF-BC3A-2945-B15A-F2925A6F5D38}"/>
    <dgm:cxn modelId="{2460A93F-0D2B-D248-A263-A80EB786E7F2}" srcId="{21000493-5008-D240-8766-A21BA71472D7}" destId="{2F2F8C74-03D7-8B46-A29C-39B05F83FB56}" srcOrd="2" destOrd="0" parTransId="{5A21AF13-19C8-214A-BB04-DDA168FDC3BB}" sibTransId="{B19148AA-355A-F941-8B12-057F5487A123}"/>
    <dgm:cxn modelId="{D3247346-4EA7-4540-A275-52A7A4E69602}" srcId="{A392523F-7939-A04A-AE32-1CE5B2211A9F}" destId="{17D9670B-0EA3-1246-84E3-80DB67A474DA}" srcOrd="0" destOrd="0" parTransId="{9D16D820-2149-794B-A735-A8E3F4C64FFF}" sibTransId="{FADE639C-4AF1-7047-ACB1-1AEA84BE2E64}"/>
    <dgm:cxn modelId="{329F9056-BCF9-624A-9399-B8FD6C166E93}" type="presOf" srcId="{14F69C5A-3083-C04F-B16B-5E5DB06E689B}" destId="{DEA93E67-35CC-6646-9523-325E794974D6}" srcOrd="0" destOrd="0" presId="urn:microsoft.com/office/officeart/2005/8/layout/default"/>
    <dgm:cxn modelId="{3E6F745A-3E60-A644-B536-7C1FA2CB00DF}" srcId="{14F69C5A-3083-C04F-B16B-5E5DB06E689B}" destId="{21000493-5008-D240-8766-A21BA71472D7}" srcOrd="1" destOrd="0" parTransId="{043BF47A-C5B4-C24B-B8BD-FFF7F83D6C48}" sibTransId="{A78B6E35-EDA6-EA4B-AEF1-1619BD1C96A2}"/>
    <dgm:cxn modelId="{8F0D6260-29EC-C247-83A7-76851F453174}" srcId="{6A62FFB2-91D9-F94F-BA86-FC424C49523E}" destId="{09E48705-7F63-A045-8317-39CF4F76DBB9}" srcOrd="3" destOrd="0" parTransId="{A6BA4785-C392-3849-8E61-FB31A7272522}" sibTransId="{ADD43334-F825-444C-A4E1-335AB2BD714F}"/>
    <dgm:cxn modelId="{7D88DE84-ADCC-E04F-8E79-8064E507A86D}" type="presOf" srcId="{17D9670B-0EA3-1246-84E3-80DB67A474DA}" destId="{5DD400E0-93A0-D542-BBF0-9A3E2BA0F664}" srcOrd="0" destOrd="2" presId="urn:microsoft.com/office/officeart/2005/8/layout/default"/>
    <dgm:cxn modelId="{83120285-2AA7-A54A-B6BE-1F4765AC2474}" srcId="{14F69C5A-3083-C04F-B16B-5E5DB06E689B}" destId="{6A62FFB2-91D9-F94F-BA86-FC424C49523E}" srcOrd="0" destOrd="0" parTransId="{8C395DBC-77A2-3D4B-B4CA-E7AF48C25767}" sibTransId="{4EE56CFC-E6F2-1E45-AEAE-DE60B4B9B411}"/>
    <dgm:cxn modelId="{8731F78F-3FA8-444E-B2FD-8A9B6746FB81}" srcId="{6A62FFB2-91D9-F94F-BA86-FC424C49523E}" destId="{5CAB3352-D2F7-1C4C-AB87-A70751314B96}" srcOrd="1" destOrd="0" parTransId="{B082FF4D-D4FC-8D4D-B6E9-0C8D893790BE}" sibTransId="{56695643-D6C0-764F-9FF4-D810478F5A06}"/>
    <dgm:cxn modelId="{DC672B93-831F-8B4B-A349-0D79F7C6860D}" type="presOf" srcId="{A392523F-7939-A04A-AE32-1CE5B2211A9F}" destId="{5DD400E0-93A0-D542-BBF0-9A3E2BA0F664}" srcOrd="0" destOrd="1" presId="urn:microsoft.com/office/officeart/2005/8/layout/default"/>
    <dgm:cxn modelId="{7ECD5E93-1BE2-0D45-A691-F59EB45B9F21}" type="presOf" srcId="{21000493-5008-D240-8766-A21BA71472D7}" destId="{5DD400E0-93A0-D542-BBF0-9A3E2BA0F664}" srcOrd="0" destOrd="0" presId="urn:microsoft.com/office/officeart/2005/8/layout/default"/>
    <dgm:cxn modelId="{04C728AB-584E-624A-A6E0-E8F4D20EFE2A}" type="presOf" srcId="{67EE4931-E293-3A4E-9822-15F5D4E111E3}" destId="{5DD400E0-93A0-D542-BBF0-9A3E2BA0F664}" srcOrd="0" destOrd="5" presId="urn:microsoft.com/office/officeart/2005/8/layout/default"/>
    <dgm:cxn modelId="{074E24C0-0546-B34E-928F-9676041A2833}" srcId="{21000493-5008-D240-8766-A21BA71472D7}" destId="{67EE4931-E293-3A4E-9822-15F5D4E111E3}" srcOrd="3" destOrd="0" parTransId="{792C4622-4584-4040-94C9-05DC7F353B3F}" sibTransId="{DD2F6499-1239-3746-A1A1-04669078D8E7}"/>
    <dgm:cxn modelId="{0A1925D3-F55F-FC49-B8DB-33D5F99EC86F}" srcId="{21000493-5008-D240-8766-A21BA71472D7}" destId="{3A686717-FD3F-AE40-B954-B5DB27ED8E5D}" srcOrd="1" destOrd="0" parTransId="{6D4C180F-1FCE-5242-ACAE-A596B0D7158A}" sibTransId="{9F488993-D971-3C48-955A-B75506888D9F}"/>
    <dgm:cxn modelId="{41F60EDB-15C7-C44D-80D8-D94FBDFC93D4}" type="presOf" srcId="{671A9C9E-8D0C-604A-B345-D89596026CE3}" destId="{D025F50A-9463-3B48-836E-F41DF51506C7}" srcOrd="0" destOrd="1" presId="urn:microsoft.com/office/officeart/2005/8/layout/default"/>
    <dgm:cxn modelId="{7BB95BDE-D07B-E94B-BDE7-EDAD11BEA42B}" type="presOf" srcId="{5CAB3352-D2F7-1C4C-AB87-A70751314B96}" destId="{D025F50A-9463-3B48-836E-F41DF51506C7}" srcOrd="0" destOrd="2" presId="urn:microsoft.com/office/officeart/2005/8/layout/default"/>
    <dgm:cxn modelId="{5240A4E4-CBBA-6A43-BD22-3B7F2E5A481F}" type="presOf" srcId="{3A686717-FD3F-AE40-B954-B5DB27ED8E5D}" destId="{5DD400E0-93A0-D542-BBF0-9A3E2BA0F664}" srcOrd="0" destOrd="3" presId="urn:microsoft.com/office/officeart/2005/8/layout/default"/>
    <dgm:cxn modelId="{72736EF4-5C74-1A49-8C09-042983FCFBBA}" type="presOf" srcId="{2F2F8C74-03D7-8B46-A29C-39B05F83FB56}" destId="{5DD400E0-93A0-D542-BBF0-9A3E2BA0F664}" srcOrd="0" destOrd="4" presId="urn:microsoft.com/office/officeart/2005/8/layout/default"/>
    <dgm:cxn modelId="{DCA5FBFB-14FD-9442-BF6C-A7A135F75BB7}" srcId="{6A62FFB2-91D9-F94F-BA86-FC424C49523E}" destId="{671A9C9E-8D0C-604A-B345-D89596026CE3}" srcOrd="0" destOrd="0" parTransId="{921952B1-C708-F449-B1D8-F43DC55185EC}" sibTransId="{A82B7A18-E8DF-1D44-82DD-D09BEA78B1A8}"/>
    <dgm:cxn modelId="{9680ADD1-68A6-484C-985B-5FC913DBD03F}" type="presParOf" srcId="{DEA93E67-35CC-6646-9523-325E794974D6}" destId="{D025F50A-9463-3B48-836E-F41DF51506C7}" srcOrd="0" destOrd="0" presId="urn:microsoft.com/office/officeart/2005/8/layout/default"/>
    <dgm:cxn modelId="{30651209-509E-9F40-9D13-AAB08E161F81}" type="presParOf" srcId="{DEA93E67-35CC-6646-9523-325E794974D6}" destId="{FCF4E7CE-AC29-BD41-A8D9-DC87E690A6F4}" srcOrd="1" destOrd="0" presId="urn:microsoft.com/office/officeart/2005/8/layout/default"/>
    <dgm:cxn modelId="{3783E05E-B562-A94B-8B57-A32B5E2948CC}" type="presParOf" srcId="{DEA93E67-35CC-6646-9523-325E794974D6}" destId="{5DD400E0-93A0-D542-BBF0-9A3E2BA0F66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05E41-F88A-4D6D-8ADB-B6A55AE0E8AD}">
      <dsp:nvSpPr>
        <dsp:cNvPr id="0" name=""/>
        <dsp:cNvSpPr/>
      </dsp:nvSpPr>
      <dsp:spPr>
        <a:xfrm>
          <a:off x="653100" y="314999"/>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286788-927B-432C-95FF-D5B6FF5A341C}">
      <dsp:nvSpPr>
        <dsp:cNvPr id="0" name=""/>
        <dsp:cNvSpPr/>
      </dsp:nvSpPr>
      <dsp:spPr>
        <a:xfrm>
          <a:off x="1077225" y="739124"/>
          <a:ext cx="1141875" cy="1141875"/>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EDD12-2437-4279-BC16-56D76C27D9BD}">
      <dsp:nvSpPr>
        <dsp:cNvPr id="0" name=""/>
        <dsp:cNvSpPr/>
      </dsp:nvSpPr>
      <dsp:spPr>
        <a:xfrm>
          <a:off x="16912" y="292500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dirty="0"/>
            <a:t>Your opportunity to </a:t>
          </a:r>
          <a:r>
            <a:rPr lang="en-GB" sz="1400" b="1" kern="1200" dirty="0">
              <a:solidFill>
                <a:schemeClr val="accent1"/>
              </a:solidFill>
            </a:rPr>
            <a:t>discuss and share learnings</a:t>
          </a:r>
          <a:r>
            <a:rPr lang="en-GB" sz="1400" kern="1200" dirty="0"/>
            <a:t> on a challenging topic within the area of </a:t>
          </a:r>
          <a:r>
            <a:rPr lang="en-US" sz="1400" kern="1200" dirty="0"/>
            <a:t>ITP</a:t>
          </a:r>
        </a:p>
      </dsp:txBody>
      <dsp:txXfrm>
        <a:off x="16912" y="2925000"/>
        <a:ext cx="3262500" cy="720000"/>
      </dsp:txXfrm>
    </dsp:sp>
    <dsp:sp modelId="{B135D2B1-6058-49C3-A5A3-C426DF78A80C}">
      <dsp:nvSpPr>
        <dsp:cNvPr id="0" name=""/>
        <dsp:cNvSpPr/>
      </dsp:nvSpPr>
      <dsp:spPr>
        <a:xfrm>
          <a:off x="4486537" y="314999"/>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A5F35-2F0F-4952-ABA5-D90546195FFF}">
      <dsp:nvSpPr>
        <dsp:cNvPr id="0" name=""/>
        <dsp:cNvSpPr/>
      </dsp:nvSpPr>
      <dsp:spPr>
        <a:xfrm>
          <a:off x="4910662" y="739124"/>
          <a:ext cx="1141875" cy="114187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967BB3-738C-4A70-956C-5D3237F0804C}">
      <dsp:nvSpPr>
        <dsp:cNvPr id="0" name=""/>
        <dsp:cNvSpPr/>
      </dsp:nvSpPr>
      <dsp:spPr>
        <a:xfrm>
          <a:off x="3850350" y="292500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A chance to hear the </a:t>
          </a:r>
          <a:r>
            <a:rPr lang="en-US" sz="1400" b="1" kern="1200" dirty="0">
              <a:solidFill>
                <a:schemeClr val="accent1"/>
              </a:solidFill>
            </a:rPr>
            <a:t>views of Experts </a:t>
          </a:r>
          <a:r>
            <a:rPr lang="en-US" sz="1400" kern="1200" dirty="0"/>
            <a:t>and allow them to answer the questions that are important to you</a:t>
          </a:r>
        </a:p>
      </dsp:txBody>
      <dsp:txXfrm>
        <a:off x="3850350" y="2925000"/>
        <a:ext cx="3262500" cy="720000"/>
      </dsp:txXfrm>
    </dsp:sp>
    <dsp:sp modelId="{CAA2CE8C-CF04-4FF4-B2E2-94EEA55A9A26}">
      <dsp:nvSpPr>
        <dsp:cNvPr id="0" name=""/>
        <dsp:cNvSpPr/>
      </dsp:nvSpPr>
      <dsp:spPr>
        <a:xfrm>
          <a:off x="8319975" y="314999"/>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A7614-4B63-4344-AC33-F7A233A99E57}">
      <dsp:nvSpPr>
        <dsp:cNvPr id="0" name=""/>
        <dsp:cNvSpPr/>
      </dsp:nvSpPr>
      <dsp:spPr>
        <a:xfrm>
          <a:off x="8744100" y="739124"/>
          <a:ext cx="1141875" cy="1141875"/>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6EB2F-B518-47B0-87B2-2B2777F4FA24}">
      <dsp:nvSpPr>
        <dsp:cNvPr id="0" name=""/>
        <dsp:cNvSpPr/>
      </dsp:nvSpPr>
      <dsp:spPr>
        <a:xfrm>
          <a:off x="7683787" y="292500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Review and discuss </a:t>
          </a:r>
          <a:r>
            <a:rPr lang="en-US" sz="1400" b="1" kern="1200" dirty="0">
              <a:solidFill>
                <a:schemeClr val="accent1"/>
              </a:solidFill>
            </a:rPr>
            <a:t>Patient Case Studies</a:t>
          </a:r>
          <a:r>
            <a:rPr lang="en-US" sz="1400" kern="1200" dirty="0"/>
            <a:t>, using the questions that you have sent in advance of this event</a:t>
          </a:r>
        </a:p>
      </dsp:txBody>
      <dsp:txXfrm>
        <a:off x="7683787" y="2925000"/>
        <a:ext cx="326250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D50BB-D467-5C4A-B7FD-CB70FB6DD0E0}">
      <dsp:nvSpPr>
        <dsp:cNvPr id="0" name=""/>
        <dsp:cNvSpPr/>
      </dsp:nvSpPr>
      <dsp:spPr>
        <a:xfrm>
          <a:off x="237939" y="0"/>
          <a:ext cx="3058965" cy="3058965"/>
        </a:xfrm>
        <a:prstGeom prst="diamond">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A17ED989-1384-F54F-BE8A-14E15ECED91E}">
      <dsp:nvSpPr>
        <dsp:cNvPr id="0" name=""/>
        <dsp:cNvSpPr/>
      </dsp:nvSpPr>
      <dsp:spPr>
        <a:xfrm>
          <a:off x="528540" y="290601"/>
          <a:ext cx="1192996" cy="1192996"/>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1" kern="1200" dirty="0"/>
            <a:t>Individualise</a:t>
          </a:r>
          <a:endParaRPr lang="en-US" sz="1400" b="1" kern="1200" dirty="0"/>
        </a:p>
      </dsp:txBody>
      <dsp:txXfrm>
        <a:off x="586777" y="348838"/>
        <a:ext cx="1076522" cy="1076522"/>
      </dsp:txXfrm>
    </dsp:sp>
    <dsp:sp modelId="{6536D4C9-AFB3-4B4D-A0CA-92A742CADD30}">
      <dsp:nvSpPr>
        <dsp:cNvPr id="0" name=""/>
        <dsp:cNvSpPr/>
      </dsp:nvSpPr>
      <dsp:spPr>
        <a:xfrm>
          <a:off x="1801877" y="244886"/>
          <a:ext cx="1192996" cy="1192996"/>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1" kern="1200" dirty="0"/>
            <a:t>Prevent bleeding</a:t>
          </a:r>
          <a:endParaRPr lang="en-US" sz="1400" b="1" kern="1200" dirty="0"/>
        </a:p>
      </dsp:txBody>
      <dsp:txXfrm>
        <a:off x="1860114" y="303123"/>
        <a:ext cx="1076522" cy="1076522"/>
      </dsp:txXfrm>
    </dsp:sp>
    <dsp:sp modelId="{5DDF724A-7941-8346-B8CD-99F3076C3549}">
      <dsp:nvSpPr>
        <dsp:cNvPr id="0" name=""/>
        <dsp:cNvSpPr/>
      </dsp:nvSpPr>
      <dsp:spPr>
        <a:xfrm>
          <a:off x="528540" y="1575366"/>
          <a:ext cx="1192996" cy="1192996"/>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1" kern="1200"/>
            <a:t>Minimise toxicity </a:t>
          </a:r>
          <a:endParaRPr lang="en-US" sz="1400" b="1" kern="1200"/>
        </a:p>
      </dsp:txBody>
      <dsp:txXfrm>
        <a:off x="586777" y="1633603"/>
        <a:ext cx="1076522" cy="1076522"/>
      </dsp:txXfrm>
    </dsp:sp>
    <dsp:sp modelId="{5492662C-26F1-7E46-932E-C8570A568529}">
      <dsp:nvSpPr>
        <dsp:cNvPr id="0" name=""/>
        <dsp:cNvSpPr/>
      </dsp:nvSpPr>
      <dsp:spPr>
        <a:xfrm>
          <a:off x="1813305" y="1575366"/>
          <a:ext cx="1192996" cy="1192996"/>
        </a:xfrm>
        <a:prstGeom prst="roundRect">
          <a:avLst/>
        </a:prstGeom>
        <a:solidFill>
          <a:schemeClr val="accent5">
            <a:hueOff val="514069"/>
            <a:satOff val="-14582"/>
            <a:lumOff val="-3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1" kern="1200" dirty="0"/>
            <a:t>QoL important</a:t>
          </a:r>
          <a:endParaRPr lang="en-US" sz="1400" b="1" kern="1200" dirty="0"/>
        </a:p>
      </dsp:txBody>
      <dsp:txXfrm>
        <a:off x="1871542" y="1633603"/>
        <a:ext cx="1076522" cy="10765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1636D-043D-C64C-80E1-584290C89881}">
      <dsp:nvSpPr>
        <dsp:cNvPr id="0" name=""/>
        <dsp:cNvSpPr/>
      </dsp:nvSpPr>
      <dsp:spPr>
        <a:xfrm>
          <a:off x="0" y="2901"/>
          <a:ext cx="10961686" cy="804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a:t>Increased or improved T-regulatory cell activity</a:t>
          </a:r>
          <a:r>
            <a:rPr lang="en-GB" sz="1800" b="0" i="0" kern="1200" baseline="30000" dirty="0"/>
            <a:t>1</a:t>
          </a:r>
          <a:endParaRPr lang="nl-NL" sz="1800" kern="1200" dirty="0"/>
        </a:p>
      </dsp:txBody>
      <dsp:txXfrm>
        <a:off x="39295" y="42196"/>
        <a:ext cx="10883096" cy="726370"/>
      </dsp:txXfrm>
    </dsp:sp>
    <dsp:sp modelId="{809BC9EE-DB49-C64E-AE23-EF811C88311E}">
      <dsp:nvSpPr>
        <dsp:cNvPr id="0" name=""/>
        <dsp:cNvSpPr/>
      </dsp:nvSpPr>
      <dsp:spPr>
        <a:xfrm>
          <a:off x="0" y="931701"/>
          <a:ext cx="10961686" cy="804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a:t>Increased B-regulatory cell activity</a:t>
          </a:r>
          <a:r>
            <a:rPr lang="en-GB" sz="1800" b="0" i="0" kern="1200" baseline="30000" dirty="0"/>
            <a:t>2</a:t>
          </a:r>
          <a:endParaRPr lang="nl-NL" sz="1800" kern="1200" dirty="0"/>
        </a:p>
      </dsp:txBody>
      <dsp:txXfrm>
        <a:off x="39295" y="970996"/>
        <a:ext cx="10883096" cy="726370"/>
      </dsp:txXfrm>
    </dsp:sp>
    <dsp:sp modelId="{E6BC5CDC-CAA7-3449-A4A5-C2DCCECFD5AB}">
      <dsp:nvSpPr>
        <dsp:cNvPr id="0" name=""/>
        <dsp:cNvSpPr/>
      </dsp:nvSpPr>
      <dsp:spPr>
        <a:xfrm>
          <a:off x="0" y="1860501"/>
          <a:ext cx="10961686" cy="804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a:t>Increased TGF-beta (mediates the increased T- and B-regulatory cell activity)</a:t>
          </a:r>
          <a:r>
            <a:rPr lang="en-GB" sz="1800" b="0" i="0" kern="1200" baseline="30000" dirty="0"/>
            <a:t>3</a:t>
          </a:r>
          <a:endParaRPr lang="nl-NL" sz="1800" kern="1200" dirty="0"/>
        </a:p>
      </dsp:txBody>
      <dsp:txXfrm>
        <a:off x="39295" y="1899796"/>
        <a:ext cx="10883096" cy="726370"/>
      </dsp:txXfrm>
    </dsp:sp>
    <dsp:sp modelId="{4D638428-F4CF-0F4B-9E9A-47913ACDCAE1}">
      <dsp:nvSpPr>
        <dsp:cNvPr id="0" name=""/>
        <dsp:cNvSpPr/>
      </dsp:nvSpPr>
      <dsp:spPr>
        <a:xfrm>
          <a:off x="0" y="2789301"/>
          <a:ext cx="10961686" cy="804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a:t>Change in Fc receptors: reversal of Fc receptor balance towards </a:t>
          </a:r>
          <a:r>
            <a:rPr lang="en-GB" sz="1800" b="0" i="0" kern="1200" dirty="0" err="1"/>
            <a:t>FcRIIb</a:t>
          </a:r>
          <a:r>
            <a:rPr lang="en-GB" sz="1800" b="0" i="0" kern="1200" dirty="0"/>
            <a:t> (inhibitory)</a:t>
          </a:r>
          <a:r>
            <a:rPr lang="en-GB" sz="1800" b="0" i="0" kern="1200" baseline="30000" dirty="0"/>
            <a:t>4</a:t>
          </a:r>
          <a:endParaRPr lang="nl-NL" sz="1800" kern="1200" dirty="0"/>
        </a:p>
      </dsp:txBody>
      <dsp:txXfrm>
        <a:off x="39295" y="2828596"/>
        <a:ext cx="10883096" cy="726370"/>
      </dsp:txXfrm>
    </dsp:sp>
    <dsp:sp modelId="{551EAD00-8FB2-DA4B-A74B-58EF3EA77B38}">
      <dsp:nvSpPr>
        <dsp:cNvPr id="0" name=""/>
        <dsp:cNvSpPr/>
      </dsp:nvSpPr>
      <dsp:spPr>
        <a:xfrm>
          <a:off x="0" y="3718101"/>
          <a:ext cx="10961686" cy="804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a:t>Reduces antiplatelet antibody levels in mice with ITP</a:t>
          </a:r>
          <a:r>
            <a:rPr lang="en-GB" sz="1800" b="0" i="0" kern="1200" baseline="30000" dirty="0"/>
            <a:t>5</a:t>
          </a:r>
          <a:endParaRPr lang="nl-NL" sz="1800" kern="1200" dirty="0"/>
        </a:p>
      </dsp:txBody>
      <dsp:txXfrm>
        <a:off x="39295" y="3757396"/>
        <a:ext cx="10883096" cy="7263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5FD1-8FDF-4442-A041-A222425768B7}">
      <dsp:nvSpPr>
        <dsp:cNvPr id="0" name=""/>
        <dsp:cNvSpPr/>
      </dsp:nvSpPr>
      <dsp:spPr>
        <a:xfrm>
          <a:off x="0" y="2426"/>
          <a:ext cx="109622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CE7E7-513D-3540-9863-03FDF658F174}">
      <dsp:nvSpPr>
        <dsp:cNvPr id="0" name=""/>
        <dsp:cNvSpPr/>
      </dsp:nvSpPr>
      <dsp:spPr>
        <a:xfrm>
          <a:off x="0" y="2426"/>
          <a:ext cx="10962215" cy="82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i="0" kern="1200" dirty="0">
              <a:solidFill>
                <a:schemeClr val="tx2"/>
              </a:solidFill>
            </a:rPr>
            <a:t>TPO-RAs are </a:t>
          </a:r>
          <a:r>
            <a:rPr lang="en-GB" sz="2200" b="1" i="0" kern="1200" dirty="0">
              <a:solidFill>
                <a:schemeClr val="accent1"/>
              </a:solidFill>
            </a:rPr>
            <a:t>increasingly being used second line </a:t>
          </a:r>
          <a:r>
            <a:rPr lang="en-GB" sz="2200" b="0" i="0" kern="1200" dirty="0">
              <a:solidFill>
                <a:schemeClr val="tx2"/>
              </a:solidFill>
            </a:rPr>
            <a:t>in the treatment of ITP</a:t>
          </a:r>
          <a:endParaRPr lang="nl-NL" sz="2200" kern="1200" dirty="0">
            <a:solidFill>
              <a:schemeClr val="tx2"/>
            </a:solidFill>
          </a:endParaRPr>
        </a:p>
      </dsp:txBody>
      <dsp:txXfrm>
        <a:off x="0" y="2426"/>
        <a:ext cx="10962215" cy="827283"/>
      </dsp:txXfrm>
    </dsp:sp>
    <dsp:sp modelId="{814FC60D-7619-BB4B-8017-A9D0B4F9BD4B}">
      <dsp:nvSpPr>
        <dsp:cNvPr id="0" name=""/>
        <dsp:cNvSpPr/>
      </dsp:nvSpPr>
      <dsp:spPr>
        <a:xfrm>
          <a:off x="0" y="829709"/>
          <a:ext cx="109622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672C5F-9970-0943-94A0-8C608C88600E}">
      <dsp:nvSpPr>
        <dsp:cNvPr id="0" name=""/>
        <dsp:cNvSpPr/>
      </dsp:nvSpPr>
      <dsp:spPr>
        <a:xfrm>
          <a:off x="0" y="829709"/>
          <a:ext cx="10962215" cy="82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i="0" kern="1200" dirty="0">
              <a:solidFill>
                <a:schemeClr val="tx2"/>
              </a:solidFill>
            </a:rPr>
            <a:t>Treatment should be </a:t>
          </a:r>
          <a:r>
            <a:rPr lang="en-GB" sz="2200" b="1" i="0" kern="1200" dirty="0">
              <a:solidFill>
                <a:srgbClr val="C6573B"/>
              </a:solidFill>
              <a:latin typeface="Calibri"/>
              <a:ea typeface="+mn-ea"/>
              <a:cs typeface="+mn-cs"/>
            </a:rPr>
            <a:t>tailored to the patient’s platelet count</a:t>
          </a:r>
          <a:r>
            <a:rPr lang="en-GB" sz="2200" b="0" i="0" kern="1200" dirty="0">
              <a:solidFill>
                <a:schemeClr val="tx2"/>
              </a:solidFill>
            </a:rPr>
            <a:t>, but wider </a:t>
          </a:r>
          <a:r>
            <a:rPr lang="en-GB" sz="2200" b="1" i="0" kern="1200" dirty="0">
              <a:solidFill>
                <a:srgbClr val="C6573B"/>
              </a:solidFill>
              <a:latin typeface="Calibri"/>
              <a:ea typeface="+mn-ea"/>
              <a:cs typeface="+mn-cs"/>
            </a:rPr>
            <a:t>symptoms</a:t>
          </a:r>
          <a:r>
            <a:rPr lang="en-GB" sz="2200" b="0" i="0" kern="1200" dirty="0">
              <a:solidFill>
                <a:schemeClr val="tx2"/>
              </a:solidFill>
            </a:rPr>
            <a:t> should also be taken into consideration</a:t>
          </a:r>
          <a:endParaRPr lang="nl-NL" sz="2200" kern="1200" dirty="0">
            <a:solidFill>
              <a:schemeClr val="tx2"/>
            </a:solidFill>
          </a:endParaRPr>
        </a:p>
      </dsp:txBody>
      <dsp:txXfrm>
        <a:off x="0" y="829709"/>
        <a:ext cx="10962215" cy="827283"/>
      </dsp:txXfrm>
    </dsp:sp>
    <dsp:sp modelId="{5CA923DE-137D-844A-BD94-6362A787462E}">
      <dsp:nvSpPr>
        <dsp:cNvPr id="0" name=""/>
        <dsp:cNvSpPr/>
      </dsp:nvSpPr>
      <dsp:spPr>
        <a:xfrm>
          <a:off x="0" y="1656992"/>
          <a:ext cx="109622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23116-5002-9945-8C75-BFCFBC3BCF27}">
      <dsp:nvSpPr>
        <dsp:cNvPr id="0" name=""/>
        <dsp:cNvSpPr/>
      </dsp:nvSpPr>
      <dsp:spPr>
        <a:xfrm>
          <a:off x="0" y="1656992"/>
          <a:ext cx="10962215" cy="82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i="0" kern="1200" dirty="0">
              <a:solidFill>
                <a:srgbClr val="C6573B"/>
              </a:solidFill>
              <a:latin typeface="Calibri"/>
              <a:ea typeface="+mn-ea"/>
              <a:cs typeface="+mn-cs"/>
            </a:rPr>
            <a:t>Lowest dose </a:t>
          </a:r>
          <a:r>
            <a:rPr lang="en-GB" sz="2200" b="0" i="0" kern="1200" dirty="0">
              <a:solidFill>
                <a:schemeClr val="tx2"/>
              </a:solidFill>
            </a:rPr>
            <a:t>that achieves a safe platelet count, with improvement in </a:t>
          </a:r>
          <a:r>
            <a:rPr lang="en-GB" sz="2200" b="0" i="0" kern="1200" dirty="0" err="1">
              <a:solidFill>
                <a:schemeClr val="tx2"/>
              </a:solidFill>
            </a:rPr>
            <a:t>QoL</a:t>
          </a:r>
          <a:r>
            <a:rPr lang="en-GB" sz="2200" b="0" i="0" kern="1200" dirty="0">
              <a:solidFill>
                <a:schemeClr val="tx2"/>
              </a:solidFill>
            </a:rPr>
            <a:t> should be used</a:t>
          </a:r>
          <a:endParaRPr lang="nl-NL" sz="2200" kern="1200" dirty="0">
            <a:solidFill>
              <a:schemeClr val="tx2"/>
            </a:solidFill>
          </a:endParaRPr>
        </a:p>
      </dsp:txBody>
      <dsp:txXfrm>
        <a:off x="0" y="1656992"/>
        <a:ext cx="10962215" cy="827283"/>
      </dsp:txXfrm>
    </dsp:sp>
    <dsp:sp modelId="{B04F94F2-6CB5-2849-A40B-FCF02B062CD0}">
      <dsp:nvSpPr>
        <dsp:cNvPr id="0" name=""/>
        <dsp:cNvSpPr/>
      </dsp:nvSpPr>
      <dsp:spPr>
        <a:xfrm>
          <a:off x="0" y="2484276"/>
          <a:ext cx="109622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C0561-1E2B-7840-BD63-A1CCCBBEDD17}">
      <dsp:nvSpPr>
        <dsp:cNvPr id="0" name=""/>
        <dsp:cNvSpPr/>
      </dsp:nvSpPr>
      <dsp:spPr>
        <a:xfrm>
          <a:off x="0" y="2484276"/>
          <a:ext cx="10962215" cy="82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i="0" kern="1200" dirty="0">
              <a:solidFill>
                <a:schemeClr val="tx2"/>
              </a:solidFill>
            </a:rPr>
            <a:t>There is an increasing body of evidence showing that TPO-RAs can lead to </a:t>
          </a:r>
          <a:r>
            <a:rPr lang="en-GB" sz="2200" b="1" i="0" kern="1200" dirty="0">
              <a:solidFill>
                <a:srgbClr val="C6573B"/>
              </a:solidFill>
              <a:latin typeface="Calibri"/>
              <a:ea typeface="+mn-ea"/>
              <a:cs typeface="+mn-cs"/>
            </a:rPr>
            <a:t>durable responses off treatment</a:t>
          </a:r>
          <a:r>
            <a:rPr lang="en-GB" sz="2200" b="0" i="0" kern="1200" dirty="0">
              <a:solidFill>
                <a:schemeClr val="tx2"/>
              </a:solidFill>
            </a:rPr>
            <a:t> – and induce long-lasting immunological responses in some patients</a:t>
          </a:r>
          <a:endParaRPr lang="nl-NL" sz="2200" kern="1200" dirty="0">
            <a:solidFill>
              <a:schemeClr val="tx2"/>
            </a:solidFill>
          </a:endParaRPr>
        </a:p>
      </dsp:txBody>
      <dsp:txXfrm>
        <a:off x="0" y="2484276"/>
        <a:ext cx="10962215" cy="827283"/>
      </dsp:txXfrm>
    </dsp:sp>
    <dsp:sp modelId="{96747775-B487-D240-A4AA-3682DCE684B0}">
      <dsp:nvSpPr>
        <dsp:cNvPr id="0" name=""/>
        <dsp:cNvSpPr/>
      </dsp:nvSpPr>
      <dsp:spPr>
        <a:xfrm>
          <a:off x="0" y="3311559"/>
          <a:ext cx="109622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BDBAF-2463-7E4C-8365-2F984CE075B8}">
      <dsp:nvSpPr>
        <dsp:cNvPr id="0" name=""/>
        <dsp:cNvSpPr/>
      </dsp:nvSpPr>
      <dsp:spPr>
        <a:xfrm>
          <a:off x="0" y="3311559"/>
          <a:ext cx="10962215" cy="82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i="0" kern="1200" dirty="0">
              <a:solidFill>
                <a:schemeClr val="tx2"/>
              </a:solidFill>
            </a:rPr>
            <a:t>At present there are </a:t>
          </a:r>
          <a:r>
            <a:rPr lang="en-GB" sz="2200" b="1" i="0" kern="1200" dirty="0">
              <a:solidFill>
                <a:srgbClr val="C6573B"/>
              </a:solidFill>
              <a:latin typeface="Calibri"/>
              <a:ea typeface="+mn-ea"/>
              <a:cs typeface="+mn-cs"/>
            </a:rPr>
            <a:t>no clear indicators for which patients are likely to achieve durable responses</a:t>
          </a:r>
          <a:r>
            <a:rPr lang="en-GB" sz="2200" b="0" i="0" kern="1200" dirty="0">
              <a:solidFill>
                <a:schemeClr val="tx2"/>
              </a:solidFill>
            </a:rPr>
            <a:t> off treatment</a:t>
          </a:r>
          <a:endParaRPr lang="nl-NL" sz="2200" kern="1200" dirty="0">
            <a:solidFill>
              <a:schemeClr val="tx2"/>
            </a:solidFill>
          </a:endParaRPr>
        </a:p>
      </dsp:txBody>
      <dsp:txXfrm>
        <a:off x="0" y="3311559"/>
        <a:ext cx="10962215" cy="827283"/>
      </dsp:txXfrm>
    </dsp:sp>
    <dsp:sp modelId="{566777F0-49C8-FC4C-837D-84E40A8788DC}">
      <dsp:nvSpPr>
        <dsp:cNvPr id="0" name=""/>
        <dsp:cNvSpPr/>
      </dsp:nvSpPr>
      <dsp:spPr>
        <a:xfrm>
          <a:off x="0" y="4138842"/>
          <a:ext cx="109622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EB7DE9-D40B-0343-98F2-07647BCA4E6F}">
      <dsp:nvSpPr>
        <dsp:cNvPr id="0" name=""/>
        <dsp:cNvSpPr/>
      </dsp:nvSpPr>
      <dsp:spPr>
        <a:xfrm>
          <a:off x="0" y="4138842"/>
          <a:ext cx="10962215" cy="82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i="0" kern="1200" dirty="0">
              <a:solidFill>
                <a:schemeClr val="tx2"/>
              </a:solidFill>
            </a:rPr>
            <a:t>Tapering is an </a:t>
          </a:r>
          <a:r>
            <a:rPr lang="en-GB" sz="2200" b="1" i="0" kern="1200" dirty="0">
              <a:solidFill>
                <a:srgbClr val="C6573B"/>
              </a:solidFill>
              <a:latin typeface="Calibri"/>
              <a:ea typeface="+mn-ea"/>
              <a:cs typeface="+mn-cs"/>
            </a:rPr>
            <a:t>‘evidence-free zone’</a:t>
          </a:r>
          <a:r>
            <a:rPr lang="en-GB" sz="2200" b="0" i="0" kern="1200" dirty="0">
              <a:solidFill>
                <a:schemeClr val="tx2"/>
              </a:solidFill>
            </a:rPr>
            <a:t> and requires more studies</a:t>
          </a:r>
          <a:endParaRPr lang="nl-NL" sz="2200" kern="1200" dirty="0">
            <a:solidFill>
              <a:schemeClr val="tx2"/>
            </a:solidFill>
          </a:endParaRPr>
        </a:p>
      </dsp:txBody>
      <dsp:txXfrm>
        <a:off x="0" y="4138842"/>
        <a:ext cx="10962215" cy="827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01189-F3ED-704E-81A7-9A90FCF6214F}">
      <dsp:nvSpPr>
        <dsp:cNvPr id="0" name=""/>
        <dsp:cNvSpPr/>
      </dsp:nvSpPr>
      <dsp:spPr>
        <a:xfrm>
          <a:off x="3617356" y="602119"/>
          <a:ext cx="7344330" cy="33217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Understand the role of TPO-RAs in </a:t>
          </a:r>
          <a:r>
            <a:rPr lang="en-GB" sz="2400" kern="1200" noProof="0" dirty="0"/>
            <a:t>the treatment of chronic ITP in adults</a:t>
          </a:r>
        </a:p>
        <a:p>
          <a:pPr marL="0" lvl="0" indent="0" algn="l" defTabSz="1066800">
            <a:lnSpc>
              <a:spcPct val="90000"/>
            </a:lnSpc>
            <a:spcBef>
              <a:spcPct val="0"/>
            </a:spcBef>
            <a:spcAft>
              <a:spcPct val="35000"/>
            </a:spcAft>
            <a:buNone/>
          </a:pPr>
          <a:r>
            <a:rPr lang="en-GB" sz="2400" kern="1200" noProof="0" dirty="0"/>
            <a:t>Review all practical considerations, including:</a:t>
          </a:r>
        </a:p>
        <a:p>
          <a:pPr marL="171450" lvl="1" indent="-171450" algn="l" defTabSz="844550">
            <a:lnSpc>
              <a:spcPct val="90000"/>
            </a:lnSpc>
            <a:spcBef>
              <a:spcPct val="0"/>
            </a:spcBef>
            <a:spcAft>
              <a:spcPct val="15000"/>
            </a:spcAft>
            <a:buChar char="•"/>
          </a:pPr>
          <a:r>
            <a:rPr lang="en-GB" sz="1900" kern="1200" noProof="0" dirty="0"/>
            <a:t>When to start treatment</a:t>
          </a:r>
        </a:p>
        <a:p>
          <a:pPr marL="171450" lvl="1" indent="-171450" algn="l" defTabSz="844550">
            <a:lnSpc>
              <a:spcPct val="90000"/>
            </a:lnSpc>
            <a:spcBef>
              <a:spcPct val="0"/>
            </a:spcBef>
            <a:spcAft>
              <a:spcPct val="15000"/>
            </a:spcAft>
            <a:buChar char="•"/>
          </a:pPr>
          <a:r>
            <a:rPr lang="en-GB" sz="1900" kern="1200" noProof="0" dirty="0"/>
            <a:t>Administration</a:t>
          </a:r>
        </a:p>
        <a:p>
          <a:pPr marL="171450" lvl="1" indent="-171450" algn="l" defTabSz="844550">
            <a:lnSpc>
              <a:spcPct val="90000"/>
            </a:lnSpc>
            <a:spcBef>
              <a:spcPct val="0"/>
            </a:spcBef>
            <a:spcAft>
              <a:spcPct val="15000"/>
            </a:spcAft>
            <a:buChar char="•"/>
          </a:pPr>
          <a:r>
            <a:rPr lang="en-GB" sz="1900" kern="1200" noProof="0" dirty="0"/>
            <a:t>Safety</a:t>
          </a:r>
        </a:p>
        <a:p>
          <a:pPr marL="171450" lvl="1" indent="-171450" algn="l" defTabSz="844550">
            <a:lnSpc>
              <a:spcPct val="90000"/>
            </a:lnSpc>
            <a:spcBef>
              <a:spcPct val="0"/>
            </a:spcBef>
            <a:spcAft>
              <a:spcPct val="15000"/>
            </a:spcAft>
            <a:buChar char="•"/>
          </a:pPr>
          <a:r>
            <a:rPr lang="en-GB" sz="1900" kern="1200" noProof="0" dirty="0"/>
            <a:t>Efficacy and how to monitor it</a:t>
          </a:r>
        </a:p>
        <a:p>
          <a:pPr marL="171450" lvl="1" indent="-171450" algn="l" defTabSz="844550">
            <a:lnSpc>
              <a:spcPct val="90000"/>
            </a:lnSpc>
            <a:spcBef>
              <a:spcPct val="0"/>
            </a:spcBef>
            <a:spcAft>
              <a:spcPct val="15000"/>
            </a:spcAft>
            <a:buChar char="•"/>
          </a:pPr>
          <a:r>
            <a:rPr lang="en-GB" sz="1900" kern="1200" noProof="0" dirty="0"/>
            <a:t>Adjusting treatment</a:t>
          </a:r>
        </a:p>
        <a:p>
          <a:pPr marL="171450" lvl="1" indent="-171450" algn="l" defTabSz="844550">
            <a:lnSpc>
              <a:spcPct val="90000"/>
            </a:lnSpc>
            <a:spcBef>
              <a:spcPct val="0"/>
            </a:spcBef>
            <a:spcAft>
              <a:spcPct val="15000"/>
            </a:spcAft>
            <a:buChar char="•"/>
          </a:pPr>
          <a:r>
            <a:rPr lang="en-GB" sz="1900" kern="1200" noProof="0" dirty="0"/>
            <a:t>Long-term remission and tapering</a:t>
          </a:r>
        </a:p>
      </dsp:txBody>
      <dsp:txXfrm>
        <a:off x="3617356" y="602119"/>
        <a:ext cx="7344330" cy="3321723"/>
      </dsp:txXfrm>
    </dsp:sp>
    <dsp:sp modelId="{5CB14106-E237-4F45-AB5D-70A774F7880A}">
      <dsp:nvSpPr>
        <dsp:cNvPr id="0" name=""/>
        <dsp:cNvSpPr/>
      </dsp:nvSpPr>
      <dsp:spPr>
        <a:xfrm>
          <a:off x="0" y="602119"/>
          <a:ext cx="3288506" cy="3321723"/>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3F6EC-A5EF-5F46-82F1-D9F53DDF3345}">
      <dsp:nvSpPr>
        <dsp:cNvPr id="0" name=""/>
        <dsp:cNvSpPr/>
      </dsp:nvSpPr>
      <dsp:spPr>
        <a:xfrm>
          <a:off x="2301" y="0"/>
          <a:ext cx="3580919" cy="452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Try to limit steroid exposure to &lt;6 weeks</a:t>
          </a:r>
          <a:endParaRPr lang="nl-NL" sz="2800" kern="1200" dirty="0"/>
        </a:p>
      </dsp:txBody>
      <dsp:txXfrm>
        <a:off x="2301" y="1810080"/>
        <a:ext cx="3580919" cy="1810080"/>
      </dsp:txXfrm>
    </dsp:sp>
    <dsp:sp modelId="{9A5957CD-1EB9-AE4F-9914-09EC15833A50}">
      <dsp:nvSpPr>
        <dsp:cNvPr id="0" name=""/>
        <dsp:cNvSpPr/>
      </dsp:nvSpPr>
      <dsp:spPr>
        <a:xfrm>
          <a:off x="1039315" y="271512"/>
          <a:ext cx="1506891" cy="1506891"/>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BD6C9-0434-D64C-82F6-AF94757D9CB2}">
      <dsp:nvSpPr>
        <dsp:cNvPr id="0" name=""/>
        <dsp:cNvSpPr/>
      </dsp:nvSpPr>
      <dsp:spPr>
        <a:xfrm>
          <a:off x="3690648" y="0"/>
          <a:ext cx="3580919" cy="452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Choice of second-line treatment is based on patient preference </a:t>
          </a:r>
          <a:endParaRPr lang="nl-NL" sz="2800" kern="1200" dirty="0"/>
        </a:p>
      </dsp:txBody>
      <dsp:txXfrm>
        <a:off x="3690648" y="1810080"/>
        <a:ext cx="3580919" cy="1810080"/>
      </dsp:txXfrm>
    </dsp:sp>
    <dsp:sp modelId="{5715288F-4008-6A45-ABF7-CE0DFBF319A9}">
      <dsp:nvSpPr>
        <dsp:cNvPr id="0" name=""/>
        <dsp:cNvSpPr/>
      </dsp:nvSpPr>
      <dsp:spPr>
        <a:xfrm>
          <a:off x="4727662" y="271512"/>
          <a:ext cx="1506891" cy="1506891"/>
        </a:xfrm>
        <a:prstGeom prst="ellipse">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95598-BE0A-274D-9CE0-92FAE849E398}">
      <dsp:nvSpPr>
        <dsp:cNvPr id="0" name=""/>
        <dsp:cNvSpPr/>
      </dsp:nvSpPr>
      <dsp:spPr>
        <a:xfrm>
          <a:off x="7378995" y="0"/>
          <a:ext cx="3580919" cy="452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TPO-RAs have similar efficacy and safety profiles</a:t>
          </a:r>
          <a:endParaRPr lang="nl-NL" sz="2800" kern="1200" dirty="0"/>
        </a:p>
      </dsp:txBody>
      <dsp:txXfrm>
        <a:off x="7378995" y="1810080"/>
        <a:ext cx="3580919" cy="1810080"/>
      </dsp:txXfrm>
    </dsp:sp>
    <dsp:sp modelId="{BC50EC5C-3736-904D-9C66-8A2B3591EDE3}">
      <dsp:nvSpPr>
        <dsp:cNvPr id="0" name=""/>
        <dsp:cNvSpPr/>
      </dsp:nvSpPr>
      <dsp:spPr>
        <a:xfrm>
          <a:off x="8416008" y="271512"/>
          <a:ext cx="1506891" cy="1506891"/>
        </a:xfrm>
        <a:prstGeom prst="ellipse">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952F58-2B3D-754F-9093-058E2F66686D}">
      <dsp:nvSpPr>
        <dsp:cNvPr id="0" name=""/>
        <dsp:cNvSpPr/>
      </dsp:nvSpPr>
      <dsp:spPr>
        <a:xfrm>
          <a:off x="438488" y="3620160"/>
          <a:ext cx="10085238" cy="67878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88FA3-FEEA-C346-9847-799B2CB22EF9}">
      <dsp:nvSpPr>
        <dsp:cNvPr id="0" name=""/>
        <dsp:cNvSpPr/>
      </dsp:nvSpPr>
      <dsp:spPr>
        <a:xfrm>
          <a:off x="2595448" y="60958"/>
          <a:ext cx="2925990" cy="292599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r>
            <a:rPr lang="en-GB" sz="3800" kern="1200" noProof="0" dirty="0"/>
            <a:t>Disease- related</a:t>
          </a:r>
        </a:p>
      </dsp:txBody>
      <dsp:txXfrm>
        <a:off x="2985580" y="573006"/>
        <a:ext cx="2145726" cy="1316695"/>
      </dsp:txXfrm>
    </dsp:sp>
    <dsp:sp modelId="{42101450-66A4-C045-AF0C-CB9F4CC0E128}">
      <dsp:nvSpPr>
        <dsp:cNvPr id="0" name=""/>
        <dsp:cNvSpPr/>
      </dsp:nvSpPr>
      <dsp:spPr>
        <a:xfrm>
          <a:off x="3651243" y="1889702"/>
          <a:ext cx="2925990" cy="2925990"/>
        </a:xfrm>
        <a:prstGeom prst="ellipse">
          <a:avLst/>
        </a:prstGeom>
        <a:solidFill>
          <a:schemeClr val="accent2">
            <a:alpha val="50000"/>
            <a:hueOff val="145858"/>
            <a:satOff val="-4415"/>
            <a:lumOff val="16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r>
            <a:rPr lang="en-GB" sz="3800" kern="1200" noProof="0" dirty="0"/>
            <a:t>Lifestyle- related</a:t>
          </a:r>
        </a:p>
      </dsp:txBody>
      <dsp:txXfrm>
        <a:off x="4546108" y="2645583"/>
        <a:ext cx="1755594" cy="1609294"/>
      </dsp:txXfrm>
    </dsp:sp>
    <dsp:sp modelId="{C1F0C6D6-7276-8846-BD7A-257E88B8C939}">
      <dsp:nvSpPr>
        <dsp:cNvPr id="0" name=""/>
        <dsp:cNvSpPr/>
      </dsp:nvSpPr>
      <dsp:spPr>
        <a:xfrm>
          <a:off x="1539653" y="1889702"/>
          <a:ext cx="2925990" cy="2925990"/>
        </a:xfrm>
        <a:prstGeom prst="ellipse">
          <a:avLst/>
        </a:prstGeom>
        <a:solidFill>
          <a:schemeClr val="accent2">
            <a:alpha val="50000"/>
            <a:hueOff val="291717"/>
            <a:satOff val="-8830"/>
            <a:lumOff val="3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r>
            <a:rPr lang="en-GB" sz="3800" kern="1200" noProof="0" dirty="0"/>
            <a:t>Therapy- related</a:t>
          </a:r>
        </a:p>
      </dsp:txBody>
      <dsp:txXfrm>
        <a:off x="1815184" y="2645583"/>
        <a:ext cx="1755594" cy="1609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0A02E-24AB-BE47-85E8-04A42C98E960}">
      <dsp:nvSpPr>
        <dsp:cNvPr id="0" name=""/>
        <dsp:cNvSpPr/>
      </dsp:nvSpPr>
      <dsp:spPr>
        <a:xfrm>
          <a:off x="0" y="107436"/>
          <a:ext cx="10961686"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Quantitative</a:t>
          </a:r>
          <a:endParaRPr lang="nl-NL" sz="2100" kern="1200"/>
        </a:p>
      </dsp:txBody>
      <dsp:txXfrm>
        <a:off x="24588" y="132024"/>
        <a:ext cx="10912510" cy="454509"/>
      </dsp:txXfrm>
    </dsp:sp>
    <dsp:sp modelId="{6C88E470-8191-B948-B107-54A6F945328F}">
      <dsp:nvSpPr>
        <dsp:cNvPr id="0" name=""/>
        <dsp:cNvSpPr/>
      </dsp:nvSpPr>
      <dsp:spPr>
        <a:xfrm>
          <a:off x="0" y="611121"/>
          <a:ext cx="10961686"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03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a:t>Platelet count</a:t>
          </a:r>
          <a:endParaRPr lang="nl-NL" sz="1600" kern="1200"/>
        </a:p>
        <a:p>
          <a:pPr marL="342900" lvl="2" indent="-171450" algn="l" defTabSz="711200">
            <a:lnSpc>
              <a:spcPct val="90000"/>
            </a:lnSpc>
            <a:spcBef>
              <a:spcPct val="0"/>
            </a:spcBef>
            <a:spcAft>
              <a:spcPct val="20000"/>
            </a:spcAft>
            <a:buChar char="•"/>
          </a:pPr>
          <a:r>
            <a:rPr lang="en-US" sz="1600" b="0" i="0" kern="1200"/>
            <a:t>Rate of response (durable, overall, any)</a:t>
          </a:r>
          <a:endParaRPr lang="nl-NL" sz="1600" kern="1200"/>
        </a:p>
        <a:p>
          <a:pPr marL="342900" lvl="2" indent="-171450" algn="l" defTabSz="711200">
            <a:lnSpc>
              <a:spcPct val="90000"/>
            </a:lnSpc>
            <a:spcBef>
              <a:spcPct val="0"/>
            </a:spcBef>
            <a:spcAft>
              <a:spcPct val="20000"/>
            </a:spcAft>
            <a:buChar char="•"/>
          </a:pPr>
          <a:r>
            <a:rPr lang="en-US" sz="1600" b="0" i="0" kern="1200"/>
            <a:t>Height of response (median, mean platelet counts)</a:t>
          </a:r>
          <a:endParaRPr lang="nl-NL" sz="1600" kern="1200"/>
        </a:p>
        <a:p>
          <a:pPr marL="342900" lvl="2" indent="-171450" algn="l" defTabSz="711200">
            <a:lnSpc>
              <a:spcPct val="90000"/>
            </a:lnSpc>
            <a:spcBef>
              <a:spcPct val="0"/>
            </a:spcBef>
            <a:spcAft>
              <a:spcPct val="20000"/>
            </a:spcAft>
            <a:buChar char="•"/>
          </a:pPr>
          <a:r>
            <a:rPr lang="en-US" sz="1600" b="0" i="0" kern="1200"/>
            <a:t>Time to response</a:t>
          </a:r>
          <a:endParaRPr lang="nl-NL" sz="1600" kern="1200"/>
        </a:p>
        <a:p>
          <a:pPr marL="342900" lvl="2" indent="-171450" algn="l" defTabSz="711200">
            <a:lnSpc>
              <a:spcPct val="90000"/>
            </a:lnSpc>
            <a:spcBef>
              <a:spcPct val="0"/>
            </a:spcBef>
            <a:spcAft>
              <a:spcPct val="20000"/>
            </a:spcAft>
            <a:buChar char="•"/>
          </a:pPr>
          <a:r>
            <a:rPr lang="en-US" sz="1600" b="0" i="0" kern="1200" dirty="0"/>
            <a:t>Durability of response (% of time [weeks] with response)</a:t>
          </a:r>
          <a:endParaRPr lang="nl-NL" sz="1600" kern="1200" dirty="0"/>
        </a:p>
        <a:p>
          <a:pPr marL="342900" lvl="2" indent="-171450" algn="l" defTabSz="711200">
            <a:lnSpc>
              <a:spcPct val="90000"/>
            </a:lnSpc>
            <a:spcBef>
              <a:spcPct val="0"/>
            </a:spcBef>
            <a:spcAft>
              <a:spcPct val="20000"/>
            </a:spcAft>
            <a:buChar char="•"/>
          </a:pPr>
          <a:r>
            <a:rPr lang="en-US" sz="1600" b="0" i="0" kern="1200" dirty="0"/>
            <a:t>Odds of response (compared with placebo or SOC)</a:t>
          </a:r>
          <a:endParaRPr lang="nl-NL" sz="1600" kern="1200" dirty="0"/>
        </a:p>
      </dsp:txBody>
      <dsp:txXfrm>
        <a:off x="0" y="611121"/>
        <a:ext cx="10961686" cy="1651860"/>
      </dsp:txXfrm>
    </dsp:sp>
    <dsp:sp modelId="{3C0D7C97-6FD5-2844-8323-A3BA3E8AAF79}">
      <dsp:nvSpPr>
        <dsp:cNvPr id="0" name=""/>
        <dsp:cNvSpPr/>
      </dsp:nvSpPr>
      <dsp:spPr>
        <a:xfrm>
          <a:off x="0" y="2262981"/>
          <a:ext cx="10961686"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Qualitative</a:t>
          </a:r>
          <a:endParaRPr lang="nl-NL" sz="2100" kern="1200"/>
        </a:p>
      </dsp:txBody>
      <dsp:txXfrm>
        <a:off x="24588" y="2287569"/>
        <a:ext cx="10912510" cy="454509"/>
      </dsp:txXfrm>
    </dsp:sp>
    <dsp:sp modelId="{AC90ECF4-DFA4-7E4E-A855-5FF8179BFA61}">
      <dsp:nvSpPr>
        <dsp:cNvPr id="0" name=""/>
        <dsp:cNvSpPr/>
      </dsp:nvSpPr>
      <dsp:spPr>
        <a:xfrm>
          <a:off x="0" y="2766666"/>
          <a:ext cx="10961686"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03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0" i="0" kern="1200" dirty="0"/>
            <a:t>Bleeding prevention or cessation</a:t>
          </a:r>
          <a:endParaRPr lang="nl-NL" sz="1600" kern="1200" dirty="0"/>
        </a:p>
        <a:p>
          <a:pPr marL="342900" lvl="2" indent="-171450" algn="l" defTabSz="711200">
            <a:lnSpc>
              <a:spcPct val="90000"/>
            </a:lnSpc>
            <a:spcBef>
              <a:spcPct val="0"/>
            </a:spcBef>
            <a:spcAft>
              <a:spcPct val="20000"/>
            </a:spcAft>
            <a:buChar char="•"/>
          </a:pPr>
          <a:r>
            <a:rPr lang="en-US" sz="1600" b="0" i="0" kern="1200" dirty="0"/>
            <a:t>Determining the hemostatic range for platelet count</a:t>
          </a:r>
          <a:endParaRPr lang="nl-NL" sz="1600" kern="1200" dirty="0"/>
        </a:p>
        <a:p>
          <a:pPr marL="514350" lvl="3" indent="-171450" algn="l" defTabSz="711200">
            <a:lnSpc>
              <a:spcPct val="90000"/>
            </a:lnSpc>
            <a:spcBef>
              <a:spcPct val="0"/>
            </a:spcBef>
            <a:spcAft>
              <a:spcPct val="20000"/>
            </a:spcAft>
            <a:buChar char="•"/>
          </a:pPr>
          <a:r>
            <a:rPr lang="en-US" sz="1600" b="0" i="0" kern="1200" dirty="0"/>
            <a:t>In clinical trials, 50-200 × 10</a:t>
          </a:r>
          <a:r>
            <a:rPr lang="en-US" sz="1600" b="0" i="0" kern="1200" baseline="30000" dirty="0"/>
            <a:t>9</a:t>
          </a:r>
          <a:r>
            <a:rPr lang="en-US" sz="1600" b="0" i="0" kern="1200" dirty="0"/>
            <a:t>/L</a:t>
          </a:r>
          <a:endParaRPr lang="nl-NL" sz="1600" kern="1200" dirty="0"/>
        </a:p>
        <a:p>
          <a:pPr marL="514350" lvl="3" indent="-171450" algn="l" defTabSz="711200">
            <a:lnSpc>
              <a:spcPct val="90000"/>
            </a:lnSpc>
            <a:spcBef>
              <a:spcPct val="0"/>
            </a:spcBef>
            <a:spcAft>
              <a:spcPct val="20000"/>
            </a:spcAft>
            <a:buChar char="•"/>
          </a:pPr>
          <a:r>
            <a:rPr lang="en-US" sz="1600" b="0" i="0" kern="1200" dirty="0"/>
            <a:t>Real world: tailored to individual patient</a:t>
          </a:r>
          <a:endParaRPr lang="nl-NL" sz="1600" kern="1200" dirty="0"/>
        </a:p>
        <a:p>
          <a:pPr marL="171450" lvl="1" indent="-171450" algn="l" defTabSz="711200">
            <a:lnSpc>
              <a:spcPct val="90000"/>
            </a:lnSpc>
            <a:spcBef>
              <a:spcPct val="0"/>
            </a:spcBef>
            <a:spcAft>
              <a:spcPct val="20000"/>
            </a:spcAft>
            <a:buChar char="•"/>
          </a:pPr>
          <a:r>
            <a:rPr lang="en-US" sz="1600" b="0" i="0" kern="1200"/>
            <a:t>Discontinuation of concomitant medications</a:t>
          </a:r>
          <a:endParaRPr lang="nl-NL" sz="1600" kern="1200"/>
        </a:p>
        <a:p>
          <a:pPr marL="171450" lvl="1" indent="-171450" algn="l" defTabSz="711200">
            <a:lnSpc>
              <a:spcPct val="90000"/>
            </a:lnSpc>
            <a:spcBef>
              <a:spcPct val="0"/>
            </a:spcBef>
            <a:spcAft>
              <a:spcPct val="20000"/>
            </a:spcAft>
            <a:buChar char="•"/>
          </a:pPr>
          <a:r>
            <a:rPr lang="en-US" sz="1600" b="0" i="0" kern="1200"/>
            <a:t>Fatigue and other QoL improvement</a:t>
          </a:r>
          <a:endParaRPr lang="nl-NL" sz="1600" kern="1200"/>
        </a:p>
      </dsp:txBody>
      <dsp:txXfrm>
        <a:off x="0" y="2766666"/>
        <a:ext cx="10961686" cy="16518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FAD89-4B4D-1647-B291-5EB92945FC5D}">
      <dsp:nvSpPr>
        <dsp:cNvPr id="0" name=""/>
        <dsp:cNvSpPr/>
      </dsp:nvSpPr>
      <dsp:spPr>
        <a:xfrm>
          <a:off x="3425" y="186420"/>
          <a:ext cx="3340050"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i="0" kern="1200" dirty="0"/>
            <a:t>Quality of response</a:t>
          </a:r>
          <a:endParaRPr lang="nl-NL" sz="2000" kern="1200" dirty="0"/>
        </a:p>
      </dsp:txBody>
      <dsp:txXfrm>
        <a:off x="3425" y="186420"/>
        <a:ext cx="3340050" cy="576000"/>
      </dsp:txXfrm>
    </dsp:sp>
    <dsp:sp modelId="{8A19E50E-9CDA-C645-8A1B-5DEC74C65E8D}">
      <dsp:nvSpPr>
        <dsp:cNvPr id="0" name=""/>
        <dsp:cNvSpPr/>
      </dsp:nvSpPr>
      <dsp:spPr>
        <a:xfrm>
          <a:off x="3425" y="762420"/>
          <a:ext cx="3340050" cy="3733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t>CR: platelet count ≥100 × 10</a:t>
          </a:r>
          <a:r>
            <a:rPr lang="en-US" sz="2000" b="0" i="0" kern="1200" baseline="30000" dirty="0"/>
            <a:t>9</a:t>
          </a:r>
          <a:r>
            <a:rPr lang="en-US" sz="2000" b="0" i="0" kern="1200" dirty="0"/>
            <a:t>/L and absence of bleeding </a:t>
          </a:r>
          <a:endParaRPr lang="nl-NL" sz="2000" kern="1200" dirty="0"/>
        </a:p>
        <a:p>
          <a:pPr marL="228600" lvl="1" indent="-228600" algn="l" defTabSz="889000">
            <a:lnSpc>
              <a:spcPct val="90000"/>
            </a:lnSpc>
            <a:spcBef>
              <a:spcPct val="0"/>
            </a:spcBef>
            <a:spcAft>
              <a:spcPct val="15000"/>
            </a:spcAft>
            <a:buChar char="•"/>
          </a:pPr>
          <a:r>
            <a:rPr lang="en-US" sz="2000" b="0" i="0" kern="1200" dirty="0"/>
            <a:t>R: platelet count ≥30 × 10</a:t>
          </a:r>
          <a:r>
            <a:rPr lang="en-US" sz="2000" b="0" i="0" kern="1200" baseline="30000" dirty="0"/>
            <a:t>9</a:t>
          </a:r>
          <a:r>
            <a:rPr lang="en-US" sz="2000" b="0" i="0" kern="1200" dirty="0"/>
            <a:t>/L and at least 2-fold increase the baseline count and absence of bleeding </a:t>
          </a:r>
          <a:endParaRPr lang="nl-NL" sz="2000" kern="1200" dirty="0"/>
        </a:p>
        <a:p>
          <a:pPr marL="228600" lvl="1" indent="-228600" algn="l" defTabSz="889000">
            <a:lnSpc>
              <a:spcPct val="90000"/>
            </a:lnSpc>
            <a:spcBef>
              <a:spcPct val="0"/>
            </a:spcBef>
            <a:spcAft>
              <a:spcPct val="15000"/>
            </a:spcAft>
            <a:buChar char="•"/>
          </a:pPr>
          <a:r>
            <a:rPr lang="en-US" sz="2000" b="0" i="0" kern="1200" dirty="0"/>
            <a:t>NR: platelet count &lt;30 × 10</a:t>
          </a:r>
          <a:r>
            <a:rPr lang="en-US" sz="2000" b="0" i="0" kern="1200" baseline="30000" dirty="0"/>
            <a:t>9</a:t>
          </a:r>
          <a:r>
            <a:rPr lang="en-US" sz="2000" b="0" i="0" kern="1200" dirty="0"/>
            <a:t>/L or less than 2-fold increase of baseline platelet count or bleeding 	</a:t>
          </a:r>
          <a:endParaRPr lang="nl-NL" sz="2000" kern="1200" dirty="0"/>
        </a:p>
      </dsp:txBody>
      <dsp:txXfrm>
        <a:off x="3425" y="762420"/>
        <a:ext cx="3340050" cy="3733199"/>
      </dsp:txXfrm>
    </dsp:sp>
    <dsp:sp modelId="{B9DF39D7-D3B0-C94C-9E2B-2AD7B3BCAC56}">
      <dsp:nvSpPr>
        <dsp:cNvPr id="0" name=""/>
        <dsp:cNvSpPr/>
      </dsp:nvSpPr>
      <dsp:spPr>
        <a:xfrm>
          <a:off x="3811082" y="186420"/>
          <a:ext cx="3340050"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i="0" kern="1200" dirty="0"/>
            <a:t>Duration of response</a:t>
          </a:r>
          <a:endParaRPr lang="nl-NL" sz="2000" kern="1200" dirty="0"/>
        </a:p>
      </dsp:txBody>
      <dsp:txXfrm>
        <a:off x="3811082" y="186420"/>
        <a:ext cx="3340050" cy="576000"/>
      </dsp:txXfrm>
    </dsp:sp>
    <dsp:sp modelId="{F3899978-E2DF-9E41-B4FB-F893AE05B899}">
      <dsp:nvSpPr>
        <dsp:cNvPr id="0" name=""/>
        <dsp:cNvSpPr/>
      </dsp:nvSpPr>
      <dsp:spPr>
        <a:xfrm>
          <a:off x="3811082" y="762420"/>
          <a:ext cx="3340050" cy="3733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a:t>Measured from the achievement of CR or R to loss of CR or R</a:t>
          </a:r>
          <a:endParaRPr lang="nl-NL" sz="2000" kern="1200"/>
        </a:p>
      </dsp:txBody>
      <dsp:txXfrm>
        <a:off x="3811082" y="762420"/>
        <a:ext cx="3340050" cy="3733199"/>
      </dsp:txXfrm>
    </dsp:sp>
    <dsp:sp modelId="{E045BDF4-1885-9A49-9531-11E3DACF3E27}">
      <dsp:nvSpPr>
        <dsp:cNvPr id="0" name=""/>
        <dsp:cNvSpPr/>
      </dsp:nvSpPr>
      <dsp:spPr>
        <a:xfrm>
          <a:off x="7618740" y="186420"/>
          <a:ext cx="3340050"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i="0" kern="1200" dirty="0"/>
            <a:t>Corticosteroid dependence</a:t>
          </a:r>
          <a:endParaRPr lang="nl-NL" sz="2000" kern="1200" dirty="0"/>
        </a:p>
      </dsp:txBody>
      <dsp:txXfrm>
        <a:off x="7618740" y="186420"/>
        <a:ext cx="3340050" cy="576000"/>
      </dsp:txXfrm>
    </dsp:sp>
    <dsp:sp modelId="{9472814F-5280-BE4E-8393-7E2EFF558B00}">
      <dsp:nvSpPr>
        <dsp:cNvPr id="0" name=""/>
        <dsp:cNvSpPr/>
      </dsp:nvSpPr>
      <dsp:spPr>
        <a:xfrm>
          <a:off x="7618740" y="762420"/>
          <a:ext cx="3340050" cy="3733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a:t>The need for ongoing or repeated doses administration of corticosteroids for at least 2 months to maintain a platelet count at or above 30 × 10</a:t>
          </a:r>
          <a:r>
            <a:rPr lang="en-US" sz="2000" b="0" i="0" kern="1200" baseline="30000"/>
            <a:t>9</a:t>
          </a:r>
          <a:r>
            <a:rPr lang="en-US" sz="2000" b="0" i="0" kern="1200"/>
            <a:t>/L and/or to avoid bleeding (patients with corticosteroid dependence are considered non-responders)</a:t>
          </a:r>
          <a:endParaRPr lang="nl-NL" sz="2000" kern="1200"/>
        </a:p>
      </dsp:txBody>
      <dsp:txXfrm>
        <a:off x="7618740" y="762420"/>
        <a:ext cx="3340050" cy="37331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A49EC-2D01-A944-9762-62BD764B4012}">
      <dsp:nvSpPr>
        <dsp:cNvPr id="0" name=""/>
        <dsp:cNvSpPr/>
      </dsp:nvSpPr>
      <dsp:spPr>
        <a:xfrm>
          <a:off x="-5116129" y="-783734"/>
          <a:ext cx="6092668" cy="6092668"/>
        </a:xfrm>
        <a:prstGeom prst="blockArc">
          <a:avLst>
            <a:gd name="adj1" fmla="val 18900000"/>
            <a:gd name="adj2" fmla="val 2700000"/>
            <a:gd name="adj3" fmla="val 35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19AF7-7D64-674A-831F-023806B4FC77}">
      <dsp:nvSpPr>
        <dsp:cNvPr id="0" name=""/>
        <dsp:cNvSpPr/>
      </dsp:nvSpPr>
      <dsp:spPr>
        <a:xfrm>
          <a:off x="511324" y="347897"/>
          <a:ext cx="10388420" cy="696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5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b="0" i="0" kern="1200" noProof="0" dirty="0"/>
            <a:t>How are TPO-RAs dosed?</a:t>
          </a:r>
          <a:endParaRPr lang="en-GB" sz="2100" kern="1200" noProof="0" dirty="0"/>
        </a:p>
      </dsp:txBody>
      <dsp:txXfrm>
        <a:off x="511324" y="347897"/>
        <a:ext cx="10388420" cy="696156"/>
      </dsp:txXfrm>
    </dsp:sp>
    <dsp:sp modelId="{9E7D6C04-4D57-F04B-AE72-778011D1283D}">
      <dsp:nvSpPr>
        <dsp:cNvPr id="0" name=""/>
        <dsp:cNvSpPr/>
      </dsp:nvSpPr>
      <dsp:spPr>
        <a:xfrm>
          <a:off x="76226" y="260877"/>
          <a:ext cx="870195" cy="8701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D0243-A6F2-B148-9EC8-A1AEF2082EDD}">
      <dsp:nvSpPr>
        <dsp:cNvPr id="0" name=""/>
        <dsp:cNvSpPr/>
      </dsp:nvSpPr>
      <dsp:spPr>
        <a:xfrm>
          <a:off x="910447" y="1392313"/>
          <a:ext cx="9989297" cy="696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5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b="0" i="0" kern="1200" noProof="0" dirty="0"/>
            <a:t>What are the goals of therapy in ITP?</a:t>
          </a:r>
          <a:br>
            <a:rPr lang="en-GB" sz="2100" b="0" i="0" kern="1200" noProof="0" dirty="0"/>
          </a:br>
          <a:r>
            <a:rPr lang="en-GB" sz="2100" b="0" i="0" kern="1200" noProof="0" dirty="0"/>
            <a:t>Does that alter how we approach TPO-RA therapy?</a:t>
          </a:r>
          <a:endParaRPr lang="en-GB" sz="2100" kern="1200" noProof="0" dirty="0"/>
        </a:p>
      </dsp:txBody>
      <dsp:txXfrm>
        <a:off x="910447" y="1392313"/>
        <a:ext cx="9989297" cy="696156"/>
      </dsp:txXfrm>
    </dsp:sp>
    <dsp:sp modelId="{DC7D5659-C32E-784B-B9D2-D4EA68B0D151}">
      <dsp:nvSpPr>
        <dsp:cNvPr id="0" name=""/>
        <dsp:cNvSpPr/>
      </dsp:nvSpPr>
      <dsp:spPr>
        <a:xfrm>
          <a:off x="475349" y="1305293"/>
          <a:ext cx="870195" cy="8701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EBED4-C8DF-6B44-B4EE-27748D9C3271}">
      <dsp:nvSpPr>
        <dsp:cNvPr id="0" name=""/>
        <dsp:cNvSpPr/>
      </dsp:nvSpPr>
      <dsp:spPr>
        <a:xfrm>
          <a:off x="910447" y="2436729"/>
          <a:ext cx="9989297" cy="696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5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b="0" i="0" kern="1200" noProof="0" dirty="0"/>
            <a:t>Is there data to support long-term remission of ITP after TPO-RA therapy?</a:t>
          </a:r>
          <a:endParaRPr lang="en-GB" sz="2100" kern="1200" noProof="0" dirty="0"/>
        </a:p>
      </dsp:txBody>
      <dsp:txXfrm>
        <a:off x="910447" y="2436729"/>
        <a:ext cx="9989297" cy="696156"/>
      </dsp:txXfrm>
    </dsp:sp>
    <dsp:sp modelId="{7EF081C2-7408-F04A-A951-B98D46EEC17B}">
      <dsp:nvSpPr>
        <dsp:cNvPr id="0" name=""/>
        <dsp:cNvSpPr/>
      </dsp:nvSpPr>
      <dsp:spPr>
        <a:xfrm>
          <a:off x="475349" y="2349710"/>
          <a:ext cx="870195" cy="8701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5F1C42-80DC-B342-A161-22F003EBB746}">
      <dsp:nvSpPr>
        <dsp:cNvPr id="0" name=""/>
        <dsp:cNvSpPr/>
      </dsp:nvSpPr>
      <dsp:spPr>
        <a:xfrm>
          <a:off x="511324" y="3481145"/>
          <a:ext cx="10388420" cy="696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5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b="0" i="0" kern="1200" noProof="0" dirty="0"/>
            <a:t>Tapering of TPO-RAs</a:t>
          </a:r>
          <a:endParaRPr lang="en-GB" sz="2100" kern="1200" noProof="0" dirty="0"/>
        </a:p>
      </dsp:txBody>
      <dsp:txXfrm>
        <a:off x="511324" y="3481145"/>
        <a:ext cx="10388420" cy="696156"/>
      </dsp:txXfrm>
    </dsp:sp>
    <dsp:sp modelId="{F14DA82E-C7D6-D04A-818A-A0C500F3726A}">
      <dsp:nvSpPr>
        <dsp:cNvPr id="0" name=""/>
        <dsp:cNvSpPr/>
      </dsp:nvSpPr>
      <dsp:spPr>
        <a:xfrm>
          <a:off x="76226" y="3394126"/>
          <a:ext cx="870195" cy="8701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B0B87-013B-5941-B6CE-D143971565D9}">
      <dsp:nvSpPr>
        <dsp:cNvPr id="0" name=""/>
        <dsp:cNvSpPr/>
      </dsp:nvSpPr>
      <dsp:spPr>
        <a:xfrm>
          <a:off x="3425" y="175611"/>
          <a:ext cx="3339889"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noProof="0" dirty="0"/>
            <a:t>Newly diagnosed</a:t>
          </a:r>
        </a:p>
      </dsp:txBody>
      <dsp:txXfrm>
        <a:off x="3425" y="175611"/>
        <a:ext cx="3339889" cy="518400"/>
      </dsp:txXfrm>
    </dsp:sp>
    <dsp:sp modelId="{81FB6F00-078E-6F40-8734-ED771E6A4628}">
      <dsp:nvSpPr>
        <dsp:cNvPr id="0" name=""/>
        <dsp:cNvSpPr/>
      </dsp:nvSpPr>
      <dsp:spPr>
        <a:xfrm>
          <a:off x="3425" y="694011"/>
          <a:ext cx="3339889" cy="3656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0-3 months</a:t>
          </a:r>
          <a:endParaRPr lang="nl-NL"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a:t>Manage bleeding</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Steroids / intravenous immunoglobulin (IVIG)</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a:t>Average course prednisolone ~10 weeks</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If low counts / fall on weaning: early 2</a:t>
          </a:r>
          <a:r>
            <a:rPr lang="en-US" sz="1800" kern="1200" baseline="30000" dirty="0"/>
            <a:t>nd</a:t>
          </a:r>
          <a:r>
            <a:rPr lang="en-US" sz="1800" kern="1200" dirty="0"/>
            <a:t> line treatment</a:t>
          </a:r>
        </a:p>
      </dsp:txBody>
      <dsp:txXfrm>
        <a:off x="3425" y="694011"/>
        <a:ext cx="3339889" cy="3656339"/>
      </dsp:txXfrm>
    </dsp:sp>
    <dsp:sp modelId="{0D0F9F6E-5E61-0440-B136-ED33A4D7E8B2}">
      <dsp:nvSpPr>
        <dsp:cNvPr id="0" name=""/>
        <dsp:cNvSpPr/>
      </dsp:nvSpPr>
      <dsp:spPr>
        <a:xfrm>
          <a:off x="3810898" y="175611"/>
          <a:ext cx="3339889"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nl-NL" sz="1800" kern="1200" dirty="0"/>
            <a:t>Persistent</a:t>
          </a:r>
        </a:p>
      </dsp:txBody>
      <dsp:txXfrm>
        <a:off x="3810898" y="175611"/>
        <a:ext cx="3339889" cy="518400"/>
      </dsp:txXfrm>
    </dsp:sp>
    <dsp:sp modelId="{86A3C56B-A1F5-E04A-BA87-D8A8D0C466F8}">
      <dsp:nvSpPr>
        <dsp:cNvPr id="0" name=""/>
        <dsp:cNvSpPr/>
      </dsp:nvSpPr>
      <dsp:spPr>
        <a:xfrm>
          <a:off x="3810898" y="694011"/>
          <a:ext cx="3339889" cy="3656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3-12 months</a:t>
          </a:r>
          <a:endParaRPr lang="nl-NL"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a:t>Avoid long term steroids</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2</a:t>
          </a:r>
          <a:r>
            <a:rPr lang="en-US" sz="1800" kern="1200" baseline="30000" dirty="0"/>
            <a:t>nd</a:t>
          </a:r>
          <a:r>
            <a:rPr lang="en-US" sz="1800" kern="1200" dirty="0"/>
            <a:t> line (consider comorbidities):</a:t>
          </a:r>
        </a:p>
        <a:p>
          <a:pPr marL="342900" lvl="2" indent="-171450" algn="l" defTabSz="800100">
            <a:lnSpc>
              <a:spcPct val="90000"/>
            </a:lnSpc>
            <a:spcBef>
              <a:spcPct val="0"/>
            </a:spcBef>
            <a:spcAft>
              <a:spcPct val="15000"/>
            </a:spcAft>
            <a:buChar char="•"/>
          </a:pPr>
          <a:r>
            <a:rPr lang="en-US" sz="1800" kern="1200" dirty="0">
              <a:solidFill>
                <a:srgbClr val="FF0000"/>
              </a:solidFill>
            </a:rPr>
            <a:t>TPO-RA</a:t>
          </a:r>
        </a:p>
        <a:p>
          <a:pPr marL="342900" lvl="2" indent="-171450" algn="l" defTabSz="800100">
            <a:lnSpc>
              <a:spcPct val="90000"/>
            </a:lnSpc>
            <a:spcBef>
              <a:spcPct val="0"/>
            </a:spcBef>
            <a:spcAft>
              <a:spcPct val="15000"/>
            </a:spcAft>
            <a:buChar char="•"/>
          </a:pPr>
          <a:r>
            <a:rPr lang="en-US" sz="1800" kern="1200"/>
            <a:t>Rituximab</a:t>
          </a:r>
          <a:endParaRPr lang="en-US" sz="1800" kern="1200" dirty="0"/>
        </a:p>
        <a:p>
          <a:pPr marL="342900" lvl="2" indent="-171450" algn="l" defTabSz="800100">
            <a:lnSpc>
              <a:spcPct val="90000"/>
            </a:lnSpc>
            <a:spcBef>
              <a:spcPct val="0"/>
            </a:spcBef>
            <a:spcAft>
              <a:spcPct val="15000"/>
            </a:spcAft>
            <a:buChar char="•"/>
          </a:pPr>
          <a:r>
            <a:rPr lang="en-GB" sz="1800" kern="1200" dirty="0"/>
            <a:t>Mycophenolate </a:t>
          </a:r>
          <a:r>
            <a:rPr lang="en-GB" sz="1800" kern="1200" dirty="0" err="1"/>
            <a:t>mofetil</a:t>
          </a:r>
          <a:r>
            <a:rPr lang="en-GB" sz="1800" kern="1200" dirty="0"/>
            <a:t> (</a:t>
          </a:r>
          <a:r>
            <a:rPr lang="en-US" sz="1800" kern="1200" dirty="0"/>
            <a:t>MMF)</a:t>
          </a:r>
        </a:p>
        <a:p>
          <a:pPr marL="342900" lvl="2" indent="-171450" algn="l" defTabSz="800100">
            <a:lnSpc>
              <a:spcPct val="90000"/>
            </a:lnSpc>
            <a:spcBef>
              <a:spcPct val="0"/>
            </a:spcBef>
            <a:spcAft>
              <a:spcPct val="15000"/>
            </a:spcAft>
            <a:buChar char="•"/>
          </a:pPr>
          <a:r>
            <a:rPr lang="en-US" sz="1800" kern="1200" dirty="0"/>
            <a:t>Other agents…</a:t>
          </a:r>
        </a:p>
      </dsp:txBody>
      <dsp:txXfrm>
        <a:off x="3810898" y="694011"/>
        <a:ext cx="3339889" cy="3656339"/>
      </dsp:txXfrm>
    </dsp:sp>
    <dsp:sp modelId="{5301F6B9-3992-8B44-8A14-8CA1D4789B4D}">
      <dsp:nvSpPr>
        <dsp:cNvPr id="0" name=""/>
        <dsp:cNvSpPr/>
      </dsp:nvSpPr>
      <dsp:spPr>
        <a:xfrm>
          <a:off x="7618372" y="175611"/>
          <a:ext cx="3339889"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noProof="0" dirty="0"/>
            <a:t>Chronic</a:t>
          </a:r>
        </a:p>
      </dsp:txBody>
      <dsp:txXfrm>
        <a:off x="7618372" y="175611"/>
        <a:ext cx="3339889" cy="518400"/>
      </dsp:txXfrm>
    </dsp:sp>
    <dsp:sp modelId="{E5D2229E-D56C-5745-8E81-930F3015BE2B}">
      <dsp:nvSpPr>
        <dsp:cNvPr id="0" name=""/>
        <dsp:cNvSpPr/>
      </dsp:nvSpPr>
      <dsp:spPr>
        <a:xfrm>
          <a:off x="7618372" y="694011"/>
          <a:ext cx="3339889" cy="3656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12 months+</a:t>
          </a:r>
          <a:endParaRPr lang="nl-NL"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Agent choice determined by comorbidities / patient preference:</a:t>
          </a:r>
        </a:p>
        <a:p>
          <a:pPr marL="342900" lvl="2" indent="-171450" algn="l" defTabSz="800100">
            <a:lnSpc>
              <a:spcPct val="90000"/>
            </a:lnSpc>
            <a:spcBef>
              <a:spcPct val="0"/>
            </a:spcBef>
            <a:spcAft>
              <a:spcPct val="15000"/>
            </a:spcAft>
            <a:buChar char="•"/>
          </a:pPr>
          <a:r>
            <a:rPr lang="en-US" sz="1800" kern="1200">
              <a:solidFill>
                <a:srgbClr val="FF0000"/>
              </a:solidFill>
            </a:rPr>
            <a:t>TPO-RA</a:t>
          </a:r>
          <a:endParaRPr lang="en-US" sz="1800" kern="1200" dirty="0">
            <a:solidFill>
              <a:srgbClr val="FF0000"/>
            </a:solidFill>
          </a:endParaRPr>
        </a:p>
        <a:p>
          <a:pPr marL="342900" lvl="2" indent="-171450" algn="l" defTabSz="800100">
            <a:lnSpc>
              <a:spcPct val="90000"/>
            </a:lnSpc>
            <a:spcBef>
              <a:spcPct val="0"/>
            </a:spcBef>
            <a:spcAft>
              <a:spcPct val="15000"/>
            </a:spcAft>
            <a:buChar char="•"/>
          </a:pPr>
          <a:r>
            <a:rPr lang="en-US" sz="1800" kern="1200"/>
            <a:t>Rituximab</a:t>
          </a:r>
          <a:endParaRPr lang="en-US" sz="1800" kern="1200" dirty="0"/>
        </a:p>
        <a:p>
          <a:pPr marL="342900" lvl="2" indent="-171450" algn="l" defTabSz="800100">
            <a:lnSpc>
              <a:spcPct val="90000"/>
            </a:lnSpc>
            <a:spcBef>
              <a:spcPct val="0"/>
            </a:spcBef>
            <a:spcAft>
              <a:spcPct val="15000"/>
            </a:spcAft>
            <a:buChar char="•"/>
          </a:pPr>
          <a:r>
            <a:rPr lang="en-US" sz="1800" kern="1200"/>
            <a:t>MMF</a:t>
          </a:r>
          <a:endParaRPr lang="en-US" sz="1800" kern="1200" dirty="0"/>
        </a:p>
        <a:p>
          <a:pPr marL="342900" lvl="2" indent="-171450" algn="l" defTabSz="800100">
            <a:lnSpc>
              <a:spcPct val="90000"/>
            </a:lnSpc>
            <a:spcBef>
              <a:spcPct val="0"/>
            </a:spcBef>
            <a:spcAft>
              <a:spcPct val="15000"/>
            </a:spcAft>
            <a:buChar char="•"/>
          </a:pPr>
          <a:r>
            <a:rPr lang="en-US" sz="1800" kern="1200" dirty="0"/>
            <a:t>Other agents…</a:t>
          </a:r>
        </a:p>
      </dsp:txBody>
      <dsp:txXfrm>
        <a:off x="7618372" y="694011"/>
        <a:ext cx="3339889" cy="36563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5F50A-9463-3B48-836E-F41DF51506C7}">
      <dsp:nvSpPr>
        <dsp:cNvPr id="0" name=""/>
        <dsp:cNvSpPr/>
      </dsp:nvSpPr>
      <dsp:spPr>
        <a:xfrm>
          <a:off x="1338" y="697408"/>
          <a:ext cx="5218576" cy="3131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Romiplostim</a:t>
          </a:r>
          <a:r>
            <a:rPr lang="en-GB" sz="2600" kern="1200" baseline="30000" dirty="0"/>
            <a:t>1</a:t>
          </a:r>
          <a:endParaRPr lang="nl-NL" sz="2600" kern="1200" baseline="30000" dirty="0"/>
        </a:p>
        <a:p>
          <a:pPr marL="228600" lvl="1" indent="-228600" algn="l" defTabSz="889000">
            <a:lnSpc>
              <a:spcPct val="90000"/>
            </a:lnSpc>
            <a:spcBef>
              <a:spcPct val="0"/>
            </a:spcBef>
            <a:spcAft>
              <a:spcPct val="15000"/>
            </a:spcAft>
            <a:buChar char="•"/>
          </a:pPr>
          <a:r>
            <a:rPr lang="en-GB" sz="2000" kern="1200" dirty="0"/>
            <a:t>Starting dose 1 µg/kg once weekly</a:t>
          </a:r>
          <a:endParaRPr lang="nl-NL" sz="2000" kern="1200" dirty="0"/>
        </a:p>
        <a:p>
          <a:pPr marL="228600" lvl="1" indent="-228600" algn="l" defTabSz="889000">
            <a:lnSpc>
              <a:spcPct val="90000"/>
            </a:lnSpc>
            <a:spcBef>
              <a:spcPct val="0"/>
            </a:spcBef>
            <a:spcAft>
              <a:spcPct val="15000"/>
            </a:spcAft>
            <a:buChar char="•"/>
          </a:pPr>
          <a:r>
            <a:rPr lang="en-GB" sz="2000" kern="1200" dirty="0"/>
            <a:t>Platelets &lt;50 × 10</a:t>
          </a:r>
          <a:r>
            <a:rPr lang="en-GB" sz="2000" kern="1200" baseline="30000" dirty="0"/>
            <a:t>9</a:t>
          </a:r>
          <a:r>
            <a:rPr lang="en-GB" sz="2000" kern="1200" dirty="0"/>
            <a:t>/L: increase by 1 µg/kg</a:t>
          </a:r>
          <a:endParaRPr lang="nl-NL" sz="2000" kern="1200" dirty="0"/>
        </a:p>
        <a:p>
          <a:pPr marL="228600" lvl="1" indent="-228600" algn="l" defTabSz="889000">
            <a:lnSpc>
              <a:spcPct val="90000"/>
            </a:lnSpc>
            <a:spcBef>
              <a:spcPct val="0"/>
            </a:spcBef>
            <a:spcAft>
              <a:spcPct val="15000"/>
            </a:spcAft>
            <a:buChar char="•"/>
          </a:pPr>
          <a:r>
            <a:rPr lang="en-GB" sz="2000" kern="1200" dirty="0"/>
            <a:t>Platelets &gt;150: decrease by 1 µg/kg</a:t>
          </a:r>
          <a:endParaRPr lang="nl-NL" sz="2000" kern="1200" dirty="0"/>
        </a:p>
        <a:p>
          <a:pPr marL="228600" lvl="1" indent="-228600" algn="l" defTabSz="889000">
            <a:lnSpc>
              <a:spcPct val="90000"/>
            </a:lnSpc>
            <a:spcBef>
              <a:spcPct val="0"/>
            </a:spcBef>
            <a:spcAft>
              <a:spcPct val="15000"/>
            </a:spcAft>
            <a:buChar char="•"/>
          </a:pPr>
          <a:r>
            <a:rPr lang="en-GB" sz="2000" kern="1200" dirty="0"/>
            <a:t>Platelets &gt;250: suspend; restart when platelets &lt;150 at dose reduced by 1 µg/kg</a:t>
          </a:r>
          <a:endParaRPr lang="nl-NL" sz="2000" kern="1200" dirty="0"/>
        </a:p>
      </dsp:txBody>
      <dsp:txXfrm>
        <a:off x="1338" y="697408"/>
        <a:ext cx="5218576" cy="3131145"/>
      </dsp:txXfrm>
    </dsp:sp>
    <dsp:sp modelId="{5DD400E0-93A0-D542-BBF0-9A3E2BA0F664}">
      <dsp:nvSpPr>
        <dsp:cNvPr id="0" name=""/>
        <dsp:cNvSpPr/>
      </dsp:nvSpPr>
      <dsp:spPr>
        <a:xfrm>
          <a:off x="5741772" y="697408"/>
          <a:ext cx="5218576" cy="3131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Eltrombopag</a:t>
          </a:r>
          <a:r>
            <a:rPr lang="en-GB" sz="2600" kern="1200" baseline="30000" dirty="0"/>
            <a:t>2</a:t>
          </a:r>
          <a:endParaRPr lang="nl-NL" sz="2600" kern="1200" baseline="30000" dirty="0"/>
        </a:p>
        <a:p>
          <a:pPr marL="228600" lvl="1" indent="-228600" algn="l" defTabSz="889000">
            <a:lnSpc>
              <a:spcPct val="90000"/>
            </a:lnSpc>
            <a:spcBef>
              <a:spcPct val="0"/>
            </a:spcBef>
            <a:spcAft>
              <a:spcPct val="15000"/>
            </a:spcAft>
            <a:buChar char="•"/>
          </a:pPr>
          <a:r>
            <a:rPr lang="en-GB" sz="2000" kern="1200" dirty="0"/>
            <a:t>Starting dose 50 mg once daily</a:t>
          </a:r>
          <a:endParaRPr lang="nl-NL" sz="2000" kern="1200" dirty="0"/>
        </a:p>
        <a:p>
          <a:pPr marL="457200" lvl="2" indent="-228600" algn="l" defTabSz="889000">
            <a:lnSpc>
              <a:spcPct val="90000"/>
            </a:lnSpc>
            <a:spcBef>
              <a:spcPct val="0"/>
            </a:spcBef>
            <a:spcAft>
              <a:spcPct val="15000"/>
            </a:spcAft>
            <a:buChar char="•"/>
          </a:pPr>
          <a:r>
            <a:rPr lang="en-GB" sz="2000" kern="1200" dirty="0"/>
            <a:t>25 mg for Asian patients</a:t>
          </a:r>
          <a:endParaRPr lang="nl-NL" sz="2000" kern="1200" dirty="0"/>
        </a:p>
        <a:p>
          <a:pPr marL="228600" lvl="1" indent="-228600" algn="l" defTabSz="889000">
            <a:lnSpc>
              <a:spcPct val="90000"/>
            </a:lnSpc>
            <a:spcBef>
              <a:spcPct val="0"/>
            </a:spcBef>
            <a:spcAft>
              <a:spcPct val="15000"/>
            </a:spcAft>
            <a:buChar char="•"/>
          </a:pPr>
          <a:r>
            <a:rPr lang="en-GB" sz="2000" kern="1200" dirty="0"/>
            <a:t>Platelets &lt;50 after at least 2 weeks of therapy: increase dose by 25 mg to max 75 mg</a:t>
          </a:r>
          <a:endParaRPr lang="nl-NL" sz="2000" kern="1200" dirty="0"/>
        </a:p>
        <a:p>
          <a:pPr marL="228600" lvl="1" indent="-228600" algn="l" defTabSz="889000">
            <a:lnSpc>
              <a:spcPct val="90000"/>
            </a:lnSpc>
            <a:spcBef>
              <a:spcPct val="0"/>
            </a:spcBef>
            <a:spcAft>
              <a:spcPct val="15000"/>
            </a:spcAft>
            <a:buChar char="•"/>
          </a:pPr>
          <a:r>
            <a:rPr lang="en-GB" sz="2000" kern="1200" dirty="0"/>
            <a:t>Platelets &gt;150 to ≤250: decrease daily dose by 25mg – wait 2 weeks to assess effect</a:t>
          </a:r>
          <a:endParaRPr lang="nl-NL" sz="2000" kern="1200" dirty="0"/>
        </a:p>
        <a:p>
          <a:pPr marL="228600" lvl="1" indent="-228600" algn="l" defTabSz="889000">
            <a:lnSpc>
              <a:spcPct val="90000"/>
            </a:lnSpc>
            <a:spcBef>
              <a:spcPct val="0"/>
            </a:spcBef>
            <a:spcAft>
              <a:spcPct val="15000"/>
            </a:spcAft>
            <a:buChar char="•"/>
          </a:pPr>
          <a:r>
            <a:rPr lang="en-GB" sz="2000" kern="1200" dirty="0"/>
            <a:t>Platelets &gt;250: stop, once platelets ≤100 restart at daily dose reduced by 25 mg</a:t>
          </a:r>
          <a:endParaRPr lang="nl-NL" sz="2000" kern="1200" dirty="0"/>
        </a:p>
      </dsp:txBody>
      <dsp:txXfrm>
        <a:off x="5741772" y="697408"/>
        <a:ext cx="5218576" cy="313114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0.25445</cdr:x>
      <cdr:y>0.58697</cdr:y>
    </cdr:from>
    <cdr:to>
      <cdr:x>0.27586</cdr:x>
      <cdr:y>0.8414</cdr:y>
    </cdr:to>
    <cdr:sp macro="" textlink="">
      <cdr:nvSpPr>
        <cdr:cNvPr id="2" name="Down Arrow 1"/>
        <cdr:cNvSpPr/>
      </cdr:nvSpPr>
      <cdr:spPr>
        <a:xfrm xmlns:a="http://schemas.openxmlformats.org/drawingml/2006/main">
          <a:off x="2198914" y="3214562"/>
          <a:ext cx="185057" cy="1393371"/>
        </a:xfrm>
        <a:prstGeom xmlns:a="http://schemas.openxmlformats.org/drawingml/2006/main" prst="downArrow">
          <a:avLst/>
        </a:prstGeom>
      </cdr:spPr>
      <cdr:style>
        <a:lnRef xmlns:a="http://schemas.openxmlformats.org/drawingml/2006/main" idx="1">
          <a:schemeClr val="dk1"/>
        </a:lnRef>
        <a:fillRef xmlns:a="http://schemas.openxmlformats.org/drawingml/2006/main" idx="3">
          <a:schemeClr val="dk1"/>
        </a:fillRef>
        <a:effectRef xmlns:a="http://schemas.openxmlformats.org/drawingml/2006/main" idx="2">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0.23051</cdr:x>
      <cdr:y>0.5</cdr:y>
    </cdr:from>
    <cdr:to>
      <cdr:x>0.33632</cdr:x>
      <cdr:y>0.66697</cdr:y>
    </cdr:to>
    <cdr:sp macro="" textlink="">
      <cdr:nvSpPr>
        <cdr:cNvPr id="3" name="TextBox 2"/>
        <cdr:cNvSpPr txBox="1"/>
      </cdr:nvSpPr>
      <cdr:spPr>
        <a:xfrm xmlns:a="http://schemas.openxmlformats.org/drawingml/2006/main">
          <a:off x="1992085" y="27382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IVIG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12/15/20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‹nr.›</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12/15/20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‹nr.›</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dirty="0"/>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1808117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to dose reduce than to hold </a:t>
            </a:r>
            <a:r>
              <a:rPr lang="en-US" dirty="0" err="1"/>
              <a:t>tpo</a:t>
            </a:r>
            <a:r>
              <a:rPr lang="en-US" dirty="0"/>
              <a:t> for high platelet counts</a:t>
            </a:r>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22</a:t>
            </a:fld>
            <a:endParaRPr lang="fr-FR"/>
          </a:p>
        </p:txBody>
      </p:sp>
    </p:spTree>
    <p:extLst>
      <p:ext uri="{BB962C8B-B14F-4D97-AF65-F5344CB8AC3E}">
        <p14:creationId xmlns:p14="http://schemas.microsoft.com/office/powerpoint/2010/main" val="247190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32</a:t>
            </a:fld>
            <a:endParaRPr lang="fr-FR"/>
          </a:p>
        </p:txBody>
      </p:sp>
    </p:spTree>
    <p:extLst>
      <p:ext uri="{BB962C8B-B14F-4D97-AF65-F5344CB8AC3E}">
        <p14:creationId xmlns:p14="http://schemas.microsoft.com/office/powerpoint/2010/main" val="1211169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We understand better the place of the TPO-RA in treatment of ITP and some of these elements have been discussed earlier</a:t>
            </a:r>
          </a:p>
          <a:p>
            <a:pPr lvl="1"/>
            <a:r>
              <a:rPr lang="en-US" dirty="0"/>
              <a:t>Newly diagnosed: guidelines/ consensus recommend steroids/ IVIG</a:t>
            </a:r>
          </a:p>
          <a:p>
            <a:pPr lvl="1"/>
            <a:r>
              <a:rPr lang="en-US" dirty="0"/>
              <a:t>Either prolonged course of steroids OR 2</a:t>
            </a:r>
            <a:r>
              <a:rPr lang="en-US" baseline="30000" dirty="0"/>
              <a:t>nd</a:t>
            </a:r>
            <a:r>
              <a:rPr lang="en-US" dirty="0"/>
              <a:t> line treatment if platelets fall on weaning</a:t>
            </a:r>
          </a:p>
          <a:p>
            <a:pPr lvl="1"/>
            <a:r>
              <a:rPr lang="en-US" dirty="0"/>
              <a:t>Persistent: avoid toxicity of long term steroids. 2</a:t>
            </a:r>
            <a:r>
              <a:rPr lang="en-US" baseline="30000" dirty="0"/>
              <a:t>nd</a:t>
            </a:r>
            <a:r>
              <a:rPr lang="en-US" dirty="0"/>
              <a:t> line agents determined by co-morbidities: can they be immunosuppressed? Do they have a high thrombotic risk. Adv of using TPO early is that a proportion achieve remission and in these we avoid immunosuppression altogether</a:t>
            </a:r>
          </a:p>
          <a:p>
            <a:pPr lvl="1"/>
            <a:endParaRPr lang="en-US" dirty="0"/>
          </a:p>
          <a:p>
            <a:r>
              <a:rPr lang="en-US" dirty="0"/>
              <a:t>There is some evidence to suggest TPO-RA used early improves response rates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D75FC5-7193-B441-817E-3CDDCE2FF7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904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38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determine what doses of TPO- to use, how to change dosing and when / if to consider stopping</a:t>
            </a:r>
          </a:p>
          <a:p>
            <a:r>
              <a:rPr lang="en-GB" dirty="0"/>
              <a:t>To determine this we need to review the aims or goals of treatment</a:t>
            </a:r>
          </a:p>
          <a:p>
            <a:r>
              <a:rPr lang="en-GB" dirty="0"/>
              <a:t>Once we have reached our ‘target’ and achieved stability, what should we then do about treatment: do we stop/ taper/ continue. If so, who should we consider for tapering?</a:t>
            </a:r>
          </a:p>
          <a:p>
            <a:r>
              <a:rPr lang="en-GB" dirty="0"/>
              <a:t>And if we are to stop, is there any evidence that there is a durable response with TPO-RA ?</a:t>
            </a:r>
          </a:p>
          <a:p>
            <a:r>
              <a:rPr lang="en-GB" dirty="0"/>
              <a:t>And for example, the clinical rationale for long term treatment on TPO-RA cam from evidence from studies that some patients, after stopping treatment, did drop their counts – but not all did. This generates interesting questions around the mechanism for this, predicting which patients would have a long term response and how best to use these agents long term</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91D5D4-2761-8C47-B416-50313B94A9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706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study by </a:t>
            </a:r>
            <a:r>
              <a:rPr lang="en-GB" sz="1200" kern="1200" dirty="0" err="1">
                <a:solidFill>
                  <a:schemeClr val="tx1"/>
                </a:solidFill>
                <a:effectLst/>
                <a:latin typeface="+mn-lt"/>
                <a:ea typeface="+mn-ea"/>
                <a:cs typeface="+mn-cs"/>
              </a:rPr>
              <a:t>Mazzucconi</a:t>
            </a:r>
            <a:r>
              <a:rPr lang="en-GB" sz="1200" kern="1200" dirty="0">
                <a:solidFill>
                  <a:schemeClr val="tx1"/>
                </a:solidFill>
                <a:effectLst/>
                <a:latin typeface="+mn-lt"/>
                <a:ea typeface="+mn-ea"/>
                <a:cs typeface="+mn-cs"/>
              </a:rPr>
              <a:t> et al. (2017) presented a real-world case series on the achievement of CR after interruption of a TPO-RA in 39 patients with primary ITP. The study also introduced two new definitions of clinical response: durable response, defined as simple re- </a:t>
            </a:r>
            <a:r>
              <a:rPr lang="en-GB" sz="1200" kern="1200" dirty="0" err="1">
                <a:solidFill>
                  <a:schemeClr val="tx1"/>
                </a:solidFill>
                <a:effectLst/>
                <a:latin typeface="+mn-lt"/>
                <a:ea typeface="+mn-ea"/>
                <a:cs typeface="+mn-cs"/>
              </a:rPr>
              <a:t>sponse</a:t>
            </a:r>
            <a:r>
              <a:rPr lang="en-GB" sz="1200" kern="1200" dirty="0">
                <a:solidFill>
                  <a:schemeClr val="tx1"/>
                </a:solidFill>
                <a:effectLst/>
                <a:latin typeface="+mn-lt"/>
                <a:ea typeface="+mn-ea"/>
                <a:cs typeface="+mn-cs"/>
              </a:rPr>
              <a:t> or CR lasting for at least 4 weeks with a stable dose of TPO-RA and sustained response, defined as the achievement of a platelet count of at least 30 × 109/L after &gt; 4 weeks from TPO-RA discontinuation, in absence of concomitant treatments. These two new types of responses were added to the standard ones identified by </a:t>
            </a:r>
            <a:r>
              <a:rPr lang="en-GB" sz="1200" kern="1200" dirty="0" err="1">
                <a:solidFill>
                  <a:schemeClr val="tx1"/>
                </a:solidFill>
                <a:effectLst/>
                <a:latin typeface="+mn-lt"/>
                <a:ea typeface="+mn-ea"/>
                <a:cs typeface="+mn-cs"/>
              </a:rPr>
              <a:t>Rodeghiero</a:t>
            </a:r>
            <a:r>
              <a:rPr lang="en-GB" sz="1200" kern="1200" dirty="0">
                <a:solidFill>
                  <a:schemeClr val="tx1"/>
                </a:solidFill>
                <a:effectLst/>
                <a:latin typeface="+mn-lt"/>
                <a:ea typeface="+mn-ea"/>
                <a:cs typeface="+mn-cs"/>
              </a:rPr>
              <a:t> et al.: simple response, defined as a platelet count of at least 30 × 109/L and at least a twofold increase in the initial count and CR, defined as a platelet count of at least 100 × 109/L in absence of bleeding events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7015CC-76FF-BB42-8C56-949EF563BA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896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observational data about longer term remission was from an observational study</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8084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Much of this data comes from small studies, but gives a flavour of responses. Variable responses in terms of percentages, </a:t>
            </a:r>
            <a:r>
              <a:rPr lang="en-GB" dirty="0" err="1"/>
              <a:t>buyt</a:t>
            </a:r>
            <a:r>
              <a:rPr lang="en-GB" dirty="0"/>
              <a:t> also shows remission is achieved  across a broad range of studies, with both romiplostim and </a:t>
            </a:r>
            <a:r>
              <a:rPr lang="en-GB" dirty="0" err="1"/>
              <a:t>eltrombopag</a:t>
            </a:r>
            <a:r>
              <a:rPr lang="en-GB" dirty="0"/>
              <a:t> </a:t>
            </a:r>
          </a:p>
          <a:p>
            <a:r>
              <a:rPr lang="en-GB" dirty="0"/>
              <a:t>Note that most of those who had the drug tapered, maintained the response at follow up – some of which is 2-3 years down the line</a:t>
            </a:r>
          </a:p>
          <a:p>
            <a:r>
              <a:rPr lang="en-GB" dirty="0"/>
              <a:t>No data for </a:t>
            </a:r>
            <a:r>
              <a:rPr lang="en-GB" dirty="0" err="1"/>
              <a:t>avatrombopag</a:t>
            </a:r>
            <a:endParaRPr lang="en-GB" dirty="0"/>
          </a:p>
          <a:p>
            <a:r>
              <a:rPr lang="en-GB" dirty="0"/>
              <a:t>Mention TAPER study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7015CC-76FF-BB42-8C56-949EF563BA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662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should tapering be considered </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52</a:t>
            </a:fld>
            <a:endParaRPr lang="fr-FR" dirty="0"/>
          </a:p>
        </p:txBody>
      </p:sp>
    </p:spTree>
    <p:extLst>
      <p:ext uri="{BB962C8B-B14F-4D97-AF65-F5344CB8AC3E}">
        <p14:creationId xmlns:p14="http://schemas.microsoft.com/office/powerpoint/2010/main" val="65965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53</a:t>
            </a:fld>
            <a:endParaRPr lang="fr-FR"/>
          </a:p>
        </p:txBody>
      </p:sp>
    </p:spTree>
    <p:extLst>
      <p:ext uri="{BB962C8B-B14F-4D97-AF65-F5344CB8AC3E}">
        <p14:creationId xmlns:p14="http://schemas.microsoft.com/office/powerpoint/2010/main" val="64318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5</a:t>
            </a:fld>
            <a:endParaRPr lang="fr-FR" dirty="0">
              <a:solidFill>
                <a:prstClr val="black"/>
              </a:solidFill>
              <a:latin typeface="Calibri"/>
            </a:endParaRPr>
          </a:p>
        </p:txBody>
      </p:sp>
    </p:spTree>
    <p:extLst>
      <p:ext uri="{BB962C8B-B14F-4D97-AF65-F5344CB8AC3E}">
        <p14:creationId xmlns:p14="http://schemas.microsoft.com/office/powerpoint/2010/main" val="1896473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should tapering be considered </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7363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7015CC-76FF-BB42-8C56-949EF563BA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772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4"/>
          </p:nvPr>
        </p:nvSpPr>
        <p:spPr/>
        <p:txBody>
          <a:bodyPr/>
          <a:lstStyle/>
          <a:p>
            <a:endParaRPr lang="fr-FR" dirty="0"/>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6</a:t>
            </a:fld>
            <a:endParaRPr lang="fr-FR" dirty="0"/>
          </a:p>
        </p:txBody>
      </p:sp>
    </p:spTree>
    <p:extLst>
      <p:ext uri="{BB962C8B-B14F-4D97-AF65-F5344CB8AC3E}">
        <p14:creationId xmlns:p14="http://schemas.microsoft.com/office/powerpoint/2010/main" val="84538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975284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Initial treatment goal platelets &gt;30k</a:t>
            </a:r>
          </a:p>
          <a:p>
            <a:pPr marL="171450" indent="-171450">
              <a:buFontTx/>
              <a:buChar char="-"/>
            </a:pPr>
            <a:r>
              <a:rPr lang="en-US" dirty="0"/>
              <a:t>Steroids not recommended for long term use d/t sequalae</a:t>
            </a:r>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12</a:t>
            </a:fld>
            <a:endParaRPr lang="fr-FR" dirty="0"/>
          </a:p>
        </p:txBody>
      </p:sp>
    </p:spTree>
    <p:extLst>
      <p:ext uri="{BB962C8B-B14F-4D97-AF65-F5344CB8AC3E}">
        <p14:creationId xmlns:p14="http://schemas.microsoft.com/office/powerpoint/2010/main" val="379173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patient respond to steroids, complete response rates around 60% and 80-90%</a:t>
            </a:r>
            <a:r>
              <a:rPr lang="en-US" baseline="0" dirty="0"/>
              <a:t> had partial response</a:t>
            </a:r>
            <a:endParaRPr lang="en-US" dirty="0"/>
          </a:p>
          <a:p>
            <a:endParaRPr lang="en-US" dirty="0"/>
          </a:p>
          <a:p>
            <a:r>
              <a:rPr lang="en-US" dirty="0"/>
              <a:t>Randomized:</a:t>
            </a:r>
          </a:p>
          <a:p>
            <a:r>
              <a:rPr lang="en-US" dirty="0"/>
              <a:t>HD DXM 4 days, repeat at day 10 if bleeding or plt &lt;30k</a:t>
            </a:r>
          </a:p>
          <a:p>
            <a:r>
              <a:rPr lang="en-US" dirty="0"/>
              <a:t>PDN 1mg/kg daily for 4 weeks then</a:t>
            </a:r>
            <a:r>
              <a:rPr lang="en-US" baseline="0" dirty="0"/>
              <a:t> tapered over 4-6 weeks</a:t>
            </a:r>
          </a:p>
          <a:p>
            <a:endParaRPr lang="en-US" baseline="0" dirty="0"/>
          </a:p>
          <a:p>
            <a:r>
              <a:rPr lang="en-US" baseline="0" dirty="0"/>
              <a:t>HD DXM worked more quickly and significantly reduced bleeding, trend toward better overall response was not significant</a:t>
            </a:r>
          </a:p>
          <a:p>
            <a:endParaRPr lang="en-US" baseline="0" dirty="0"/>
          </a:p>
          <a:p>
            <a:r>
              <a:rPr lang="en-US" baseline="0" dirty="0"/>
              <a:t>10 year relapse free survival 13%</a:t>
            </a:r>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13</a:t>
            </a:fld>
            <a:endParaRPr lang="fr-FR" dirty="0"/>
          </a:p>
        </p:txBody>
      </p:sp>
    </p:spTree>
    <p:extLst>
      <p:ext uri="{BB962C8B-B14F-4D97-AF65-F5344CB8AC3E}">
        <p14:creationId xmlns:p14="http://schemas.microsoft.com/office/powerpoint/2010/main" val="2847155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Ritux has an</a:t>
            </a:r>
            <a:r>
              <a:rPr lang="en-US" baseline="0" dirty="0"/>
              <a:t> initial response rate or around 60% but few patient have long term response</a:t>
            </a:r>
          </a:p>
          <a:p>
            <a:endParaRPr lang="en-US" baseline="0" dirty="0"/>
          </a:p>
          <a:p>
            <a:r>
              <a:rPr lang="en-US" baseline="0" dirty="0"/>
              <a:t>Patient on steroids randomized to rituximab vs placebo</a:t>
            </a:r>
          </a:p>
          <a:p>
            <a:endParaRPr lang="en-US" baseline="0" dirty="0"/>
          </a:p>
          <a:p>
            <a:r>
              <a:rPr lang="en-US" baseline="0" dirty="0"/>
              <a:t>Treatment failure: plt &lt;20 or need for pred 7.5mg/day or greater</a:t>
            </a:r>
          </a:p>
          <a:p>
            <a:endParaRPr lang="en-US" baseline="0" dirty="0"/>
          </a:p>
          <a:p>
            <a:r>
              <a:rPr lang="en-US" sz="1200" b="0" i="0" kern="1200" dirty="0">
                <a:solidFill>
                  <a:schemeClr val="tx1"/>
                </a:solidFill>
                <a:effectLst/>
                <a:latin typeface="+mn-lt"/>
                <a:ea typeface="+mn-ea"/>
                <a:cs typeface="+mn-cs"/>
              </a:rPr>
              <a:t>13 (24%) of 55 patients receiving rituximab and eight (14%) of 54 patients receiving placebo had sustained responses, the long-term net rate of sustained responses (&gt;78 weeks) provided by rituximab would be about 10%.</a:t>
            </a:r>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89584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TPR response rate 80% vs 60% rituxan</a:t>
            </a:r>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19</a:t>
            </a:fld>
            <a:endParaRPr lang="fr-FR" dirty="0"/>
          </a:p>
        </p:txBody>
      </p:sp>
    </p:spTree>
    <p:extLst>
      <p:ext uri="{BB962C8B-B14F-4D97-AF65-F5344CB8AC3E}">
        <p14:creationId xmlns:p14="http://schemas.microsoft.com/office/powerpoint/2010/main" val="146781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eltrombopag</a:t>
            </a:r>
            <a:r>
              <a:rPr lang="en-US" sz="1200" b="0" i="0" kern="1200" baseline="0" dirty="0">
                <a:solidFill>
                  <a:schemeClr val="tx1"/>
                </a:solidFill>
                <a:effectLst/>
                <a:latin typeface="+mn-lt"/>
                <a:ea typeface="+mn-ea"/>
                <a:cs typeface="+mn-cs"/>
              </a:rPr>
              <a:t> vs romiplostim- </a:t>
            </a:r>
            <a:r>
              <a:rPr lang="en-US" sz="1200" b="0" i="0" kern="1200" dirty="0">
                <a:solidFill>
                  <a:schemeClr val="tx1"/>
                </a:solidFill>
                <a:effectLst/>
                <a:latin typeface="+mn-lt"/>
                <a:ea typeface="+mn-ea"/>
                <a:cs typeface="+mn-cs"/>
              </a:rPr>
              <a:t>significantly lower rates of BREs (including severe BREs), decreased use of rescue medications (including IVIG or corticosteroid injections) and platelet transfusions</a:t>
            </a:r>
          </a:p>
          <a:p>
            <a:pPr marL="171450" indent="-171450">
              <a:buFontTx/>
              <a:buChar char="-"/>
            </a:pPr>
            <a:r>
              <a:rPr lang="en-US" sz="1200" b="0" i="0" kern="1200" dirty="0">
                <a:solidFill>
                  <a:schemeClr val="tx1"/>
                </a:solidFill>
                <a:effectLst/>
                <a:latin typeface="+mn-lt"/>
                <a:ea typeface="+mn-ea"/>
                <a:cs typeface="+mn-cs"/>
              </a:rPr>
              <a:t>fewer splenectomy</a:t>
            </a:r>
          </a:p>
          <a:p>
            <a:pPr marL="171450" indent="-171450">
              <a:buFontTx/>
              <a:buChar char="-"/>
            </a:pPr>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Avoid </a:t>
            </a:r>
            <a:r>
              <a:rPr lang="en-US" sz="1200" b="0" i="0" kern="1200" dirty="0" err="1">
                <a:solidFill>
                  <a:schemeClr val="tx1"/>
                </a:solidFill>
                <a:effectLst/>
                <a:latin typeface="+mn-lt"/>
                <a:ea typeface="+mn-ea"/>
                <a:cs typeface="+mn-cs"/>
              </a:rPr>
              <a:t>eltrombopag</a:t>
            </a:r>
            <a:r>
              <a:rPr lang="en-US" sz="1200" b="0" i="0" kern="1200" dirty="0">
                <a:solidFill>
                  <a:schemeClr val="tx1"/>
                </a:solidFill>
                <a:effectLst/>
                <a:latin typeface="+mn-lt"/>
                <a:ea typeface="+mn-ea"/>
                <a:cs typeface="+mn-cs"/>
              </a:rPr>
              <a:t> in patient with CLD d/t hepatotoxicity and thrombotic risk</a:t>
            </a:r>
          </a:p>
          <a:p>
            <a:pPr marL="171450" indent="-171450">
              <a:buFontTx/>
              <a:buChar char="-"/>
            </a:pPr>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Romiplostim has a</a:t>
            </a:r>
            <a:r>
              <a:rPr lang="en-US" sz="1200" b="0" i="0" kern="1200" baseline="0" dirty="0">
                <a:solidFill>
                  <a:schemeClr val="tx1"/>
                </a:solidFill>
                <a:effectLst/>
                <a:latin typeface="+mn-lt"/>
                <a:ea typeface="+mn-ea"/>
                <a:cs typeface="+mn-cs"/>
              </a:rPr>
              <a:t> better response rate in patients with elevated </a:t>
            </a:r>
            <a:r>
              <a:rPr lang="en-US" sz="1200" b="0" i="0" kern="1200" baseline="0" dirty="0" err="1">
                <a:solidFill>
                  <a:schemeClr val="tx1"/>
                </a:solidFill>
                <a:effectLst/>
                <a:latin typeface="+mn-lt"/>
                <a:ea typeface="+mn-ea"/>
                <a:cs typeface="+mn-cs"/>
              </a:rPr>
              <a:t>tpo</a:t>
            </a:r>
            <a:r>
              <a:rPr lang="en-US" sz="1200" b="0" i="0" kern="1200" baseline="0" dirty="0">
                <a:solidFill>
                  <a:schemeClr val="tx1"/>
                </a:solidFill>
                <a:effectLst/>
                <a:latin typeface="+mn-lt"/>
                <a:ea typeface="+mn-ea"/>
                <a:cs typeface="+mn-cs"/>
              </a:rPr>
              <a:t> levels</a:t>
            </a:r>
            <a:endParaRPr lang="en-US" dirty="0"/>
          </a:p>
          <a:p>
            <a:endParaRPr lang="en-GB" dirty="0"/>
          </a:p>
          <a:p>
            <a:r>
              <a:rPr lang="en-US" dirty="0" err="1"/>
              <a:t>Romiplostin</a:t>
            </a:r>
            <a:r>
              <a:rPr lang="en-US" dirty="0"/>
              <a:t>- consider staring 3ug, phase</a:t>
            </a:r>
            <a:r>
              <a:rPr lang="en-US" baseline="0" dirty="0"/>
              <a:t> 3 study of 4ug starting dose has low thrombotic rates, can go up to 10ug for bleeding</a:t>
            </a:r>
          </a:p>
          <a:p>
            <a:endParaRPr lang="en-US" baseline="0" dirty="0"/>
          </a:p>
          <a:p>
            <a:r>
              <a:rPr lang="en-US" baseline="0" dirty="0" err="1"/>
              <a:t>Eltrombopag</a:t>
            </a:r>
            <a:r>
              <a:rPr lang="en-US" baseline="0" dirty="0"/>
              <a:t>- no data on ITP at doses &gt;75 but generally considered safe</a:t>
            </a:r>
            <a:endParaRPr lang="en-US" dirty="0"/>
          </a:p>
          <a:p>
            <a:endParaRPr lang="en-GB" dirty="0"/>
          </a:p>
        </p:txBody>
      </p:sp>
      <p:sp>
        <p:nvSpPr>
          <p:cNvPr id="4" name="Slide Number Placeholder 3"/>
          <p:cNvSpPr>
            <a:spLocks noGrp="1"/>
          </p:cNvSpPr>
          <p:nvPr>
            <p:ph type="sldNum" sz="quarter" idx="5"/>
          </p:nvPr>
        </p:nvSpPr>
        <p:spPr/>
        <p:txBody>
          <a:bodyPr/>
          <a:lstStyle/>
          <a:p>
            <a:fld id="{757015CC-76FF-BB42-8C56-949EF563BA08}" type="slidenum">
              <a:rPr lang="en-GB" smtClean="0"/>
              <a:t>20</a:t>
            </a:fld>
            <a:endParaRPr lang="en-GB"/>
          </a:p>
        </p:txBody>
      </p:sp>
    </p:spTree>
    <p:extLst>
      <p:ext uri="{BB962C8B-B14F-4D97-AF65-F5344CB8AC3E}">
        <p14:creationId xmlns:p14="http://schemas.microsoft.com/office/powerpoint/2010/main" val="841243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5" name="Picture 4">
            <a:extLst>
              <a:ext uri="{FF2B5EF4-FFF2-40B4-BE49-F238E27FC236}">
                <a16:creationId xmlns:a16="http://schemas.microsoft.com/office/drawing/2014/main" id="{434C6DBA-B6B1-E74A-9DF9-0500287FC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9696" y="2332676"/>
            <a:ext cx="5472608" cy="219264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mn-lt"/>
                <a:ea typeface="Calibri" charset="0"/>
                <a:cs typeface="Calibri"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mj-lt"/>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7ED6E646-CB45-B545-92A3-D9ADE1851C8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0"/>
              </a:spcBef>
              <a:spcAft>
                <a:spcPts val="300"/>
              </a:spcAft>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Calibri" charset="0"/>
                <a:ea typeface="Calibri" charset="0"/>
                <a:cs typeface="Calibri"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8739148" cy="865188"/>
          </a:xfrm>
          <a:prstGeom prst="rect">
            <a:avLst/>
          </a:prstGeom>
        </p:spPr>
        <p:txBody>
          <a:bodyPr lIns="0" tIns="0" rIns="0" bIns="0"/>
          <a:lstStyle>
            <a:lvl1pPr marL="0" indent="0">
              <a:buNone/>
              <a:defRPr sz="3200" b="1" spc="100" baseline="0">
                <a:solidFill>
                  <a:srgbClr val="5D8298"/>
                </a:solidFill>
                <a:latin typeface="Calibri" charset="0"/>
                <a:ea typeface="Calibri" charset="0"/>
                <a:cs typeface="Calibri"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Calibri" charset="0"/>
                <a:ea typeface="Calibri" charset="0"/>
                <a:cs typeface="Calibri"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‹nr.›</a:t>
            </a:fld>
            <a:endParaRPr lang="en-GB" dirty="0"/>
          </a:p>
        </p:txBody>
      </p:sp>
      <p:sp>
        <p:nvSpPr>
          <p:cNvPr id="13" name="Content Placeholder 5">
            <a:extLst>
              <a:ext uri="{FF2B5EF4-FFF2-40B4-BE49-F238E27FC236}">
                <a16:creationId xmlns:a16="http://schemas.microsoft.com/office/drawing/2014/main" id="{96DA9CEA-CBD8-504B-8C89-4288BAFE7B0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0"/>
              </a:spcBef>
              <a:spcAft>
                <a:spcPts val="300"/>
              </a:spcAft>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8" name="Picture 7" descr="A necklace with a black background&#10;&#10;Description automatically generated">
            <a:extLst>
              <a:ext uri="{FF2B5EF4-FFF2-40B4-BE49-F238E27FC236}">
                <a16:creationId xmlns:a16="http://schemas.microsoft.com/office/drawing/2014/main" id="{D4EC6E88-43B5-8E4F-8CE2-A195B80A04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823" b="3914"/>
          <a:stretch/>
        </p:blipFill>
        <p:spPr>
          <a:xfrm>
            <a:off x="3587552" y="0"/>
            <a:ext cx="8604448" cy="6858000"/>
          </a:xfrm>
          <a:prstGeom prst="rect">
            <a:avLst/>
          </a:prstGeom>
        </p:spPr>
      </p:pic>
      <p:sp>
        <p:nvSpPr>
          <p:cNvPr id="13" name="Titre 1">
            <a:extLst>
              <a:ext uri="{FF2B5EF4-FFF2-40B4-BE49-F238E27FC236}">
                <a16:creationId xmlns:a16="http://schemas.microsoft.com/office/drawing/2014/main" id="{EBCB3779-8ED3-2E42-84D0-A8C13F885848}"/>
              </a:ext>
            </a:extLst>
          </p:cNvPr>
          <p:cNvSpPr txBox="1">
            <a:spLocks/>
          </p:cNvSpPr>
          <p:nvPr userDrawn="1"/>
        </p:nvSpPr>
        <p:spPr>
          <a:xfrm>
            <a:off x="323528" y="4587992"/>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err="1">
                <a:solidFill>
                  <a:schemeClr val="accent1"/>
                </a:solidFill>
                <a:latin typeface="Calibri" charset="0"/>
                <a:ea typeface="Calibri" charset="0"/>
                <a:cs typeface="Calibri" charset="0"/>
              </a:rPr>
              <a:t>Dr.</a:t>
            </a:r>
            <a:r>
              <a:rPr lang="en-GB" sz="1800" b="1" noProof="0" dirty="0">
                <a:solidFill>
                  <a:schemeClr val="accent1"/>
                </a:solidFill>
                <a:latin typeface="Calibri" charset="0"/>
                <a:ea typeface="Calibri" charset="0"/>
                <a:cs typeface="Calibri" charset="0"/>
              </a:rPr>
              <a:t> Antoine Lacombe </a:t>
            </a:r>
            <a:r>
              <a:rPr lang="en-GB" sz="1400" b="1" noProof="0" dirty="0">
                <a:solidFill>
                  <a:schemeClr val="accent1"/>
                </a:solidFill>
                <a:latin typeface="Calibri" charset="0"/>
                <a:ea typeface="Calibri" charset="0"/>
                <a:cs typeface="Calibri" charset="0"/>
              </a:rPr>
              <a:t>Pharm D, MBA</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6" name="Titre 1">
            <a:extLst>
              <a:ext uri="{FF2B5EF4-FFF2-40B4-BE49-F238E27FC236}">
                <a16:creationId xmlns:a16="http://schemas.microsoft.com/office/drawing/2014/main" id="{DC53F2E5-A1F3-AD44-9055-38712522DF38}"/>
              </a:ext>
            </a:extLst>
          </p:cNvPr>
          <p:cNvSpPr txBox="1">
            <a:spLocks/>
          </p:cNvSpPr>
          <p:nvPr userDrawn="1"/>
        </p:nvSpPr>
        <p:spPr>
          <a:xfrm>
            <a:off x="787828" y="499767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+41 79 529 42 79</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7" name="Titre 1">
            <a:extLst>
              <a:ext uri="{FF2B5EF4-FFF2-40B4-BE49-F238E27FC236}">
                <a16:creationId xmlns:a16="http://schemas.microsoft.com/office/drawing/2014/main" id="{822F0B7C-066E-E54D-8A00-8B3B2BADDFB1}"/>
              </a:ext>
            </a:extLst>
          </p:cNvPr>
          <p:cNvSpPr txBox="1">
            <a:spLocks/>
          </p:cNvSpPr>
          <p:nvPr userDrawn="1"/>
        </p:nvSpPr>
        <p:spPr>
          <a:xfrm>
            <a:off x="787828" y="544090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antoine.lacombe@cor2ed.com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8" name="Titre 1">
            <a:extLst>
              <a:ext uri="{FF2B5EF4-FFF2-40B4-BE49-F238E27FC236}">
                <a16:creationId xmlns:a16="http://schemas.microsoft.com/office/drawing/2014/main" id="{07CA7C90-145F-7A45-9F60-31482CDB834D}"/>
              </a:ext>
            </a:extLst>
          </p:cNvPr>
          <p:cNvSpPr txBox="1">
            <a:spLocks/>
          </p:cNvSpPr>
          <p:nvPr userDrawn="1"/>
        </p:nvSpPr>
        <p:spPr>
          <a:xfrm>
            <a:off x="348739" y="175850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19" name="Titre 1">
            <a:extLst>
              <a:ext uri="{FF2B5EF4-FFF2-40B4-BE49-F238E27FC236}">
                <a16:creationId xmlns:a16="http://schemas.microsoft.com/office/drawing/2014/main" id="{34BAAF43-FC48-B443-869C-4CA7DA16F45A}"/>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20" name="Titre 1">
            <a:extLst>
              <a:ext uri="{FF2B5EF4-FFF2-40B4-BE49-F238E27FC236}">
                <a16:creationId xmlns:a16="http://schemas.microsoft.com/office/drawing/2014/main" id="{8A2930F0-1738-B849-8364-D72A6ED47AF7}"/>
              </a:ext>
            </a:extLst>
          </p:cNvPr>
          <p:cNvSpPr txBox="1">
            <a:spLocks/>
          </p:cNvSpPr>
          <p:nvPr userDrawn="1"/>
        </p:nvSpPr>
        <p:spPr>
          <a:xfrm>
            <a:off x="323528" y="2942991"/>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err="1">
                <a:solidFill>
                  <a:schemeClr val="accent1"/>
                </a:solidFill>
                <a:latin typeface="Calibri" charset="0"/>
                <a:ea typeface="Calibri" charset="0"/>
                <a:cs typeface="Calibri" charset="0"/>
              </a:rPr>
              <a:t>Dr.</a:t>
            </a:r>
            <a:r>
              <a:rPr lang="en-GB" sz="1800" b="1" noProof="0" dirty="0">
                <a:solidFill>
                  <a:schemeClr val="accent1"/>
                </a:solidFill>
                <a:latin typeface="Calibri" charset="0"/>
                <a:ea typeface="Calibri" charset="0"/>
                <a:cs typeface="Calibri" charset="0"/>
              </a:rPr>
              <a:t> </a:t>
            </a:r>
            <a:r>
              <a:rPr lang="en-GB" sz="1800" b="1" noProof="0" dirty="0" err="1">
                <a:solidFill>
                  <a:schemeClr val="accent1"/>
                </a:solidFill>
                <a:latin typeface="Calibri" charset="0"/>
                <a:ea typeface="Calibri" charset="0"/>
                <a:cs typeface="Calibri" charset="0"/>
              </a:rPr>
              <a:t>Froukje</a:t>
            </a:r>
            <a:r>
              <a:rPr lang="en-GB" sz="1800" b="1" noProof="0" dirty="0">
                <a:solidFill>
                  <a:schemeClr val="accent1"/>
                </a:solidFill>
                <a:latin typeface="Calibri" charset="0"/>
                <a:ea typeface="Calibri" charset="0"/>
                <a:cs typeface="Calibri" charset="0"/>
              </a:rPr>
              <a:t> </a:t>
            </a:r>
            <a:r>
              <a:rPr lang="en-GB" sz="1800" b="1" noProof="0" dirty="0" err="1">
                <a:solidFill>
                  <a:schemeClr val="accent1"/>
                </a:solidFill>
                <a:latin typeface="Calibri" charset="0"/>
                <a:ea typeface="Calibri" charset="0"/>
                <a:cs typeface="Calibri" charset="0"/>
              </a:rPr>
              <a:t>Sosef</a:t>
            </a:r>
            <a:r>
              <a:rPr lang="en-GB" sz="1800" b="1" noProof="0" dirty="0">
                <a:solidFill>
                  <a:schemeClr val="accent1"/>
                </a:solidFill>
                <a:latin typeface="Calibri" charset="0"/>
                <a:ea typeface="Calibri" charset="0"/>
                <a:cs typeface="Calibri" charset="0"/>
              </a:rPr>
              <a:t> </a:t>
            </a:r>
            <a:r>
              <a:rPr lang="en-GB" sz="1400" b="1" noProof="0" dirty="0">
                <a:solidFill>
                  <a:schemeClr val="accent1"/>
                </a:solidFill>
                <a:latin typeface="Calibri" charset="0"/>
                <a:ea typeface="Calibri" charset="0"/>
                <a:cs typeface="Calibri" charset="0"/>
              </a:rPr>
              <a:t>MD</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21" name="Titre 1">
            <a:extLst>
              <a:ext uri="{FF2B5EF4-FFF2-40B4-BE49-F238E27FC236}">
                <a16:creationId xmlns:a16="http://schemas.microsoft.com/office/drawing/2014/main" id="{6F0714AB-9C2A-DC46-8816-640C436BBB5E}"/>
              </a:ext>
            </a:extLst>
          </p:cNvPr>
          <p:cNvSpPr txBox="1">
            <a:spLocks/>
          </p:cNvSpPr>
          <p:nvPr userDrawn="1"/>
        </p:nvSpPr>
        <p:spPr>
          <a:xfrm>
            <a:off x="787828" y="335267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+31 6 2324 3636</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22" name="Titre 1">
            <a:extLst>
              <a:ext uri="{FF2B5EF4-FFF2-40B4-BE49-F238E27FC236}">
                <a16:creationId xmlns:a16="http://schemas.microsoft.com/office/drawing/2014/main" id="{BF178041-2503-9443-890D-524925454782}"/>
              </a:ext>
            </a:extLst>
          </p:cNvPr>
          <p:cNvSpPr txBox="1">
            <a:spLocks/>
          </p:cNvSpPr>
          <p:nvPr userDrawn="1"/>
        </p:nvSpPr>
        <p:spPr>
          <a:xfrm>
            <a:off x="787828" y="379590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froukje.sosef@cor2ed.com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24" name="Group 23">
            <a:extLst>
              <a:ext uri="{FF2B5EF4-FFF2-40B4-BE49-F238E27FC236}">
                <a16:creationId xmlns:a16="http://schemas.microsoft.com/office/drawing/2014/main" id="{CFFE428B-F1BD-A14C-B730-DD98EDB02467}"/>
              </a:ext>
            </a:extLst>
          </p:cNvPr>
          <p:cNvGrpSpPr/>
          <p:nvPr userDrawn="1"/>
        </p:nvGrpSpPr>
        <p:grpSpPr>
          <a:xfrm>
            <a:off x="418902" y="3378306"/>
            <a:ext cx="356400" cy="356400"/>
            <a:chOff x="761970" y="3386221"/>
            <a:chExt cx="356400" cy="356400"/>
          </a:xfrm>
        </p:grpSpPr>
        <p:sp>
          <p:nvSpPr>
            <p:cNvPr id="25" name="Oval 24">
              <a:extLst>
                <a:ext uri="{FF2B5EF4-FFF2-40B4-BE49-F238E27FC236}">
                  <a16:creationId xmlns:a16="http://schemas.microsoft.com/office/drawing/2014/main" id="{D8872C8A-E4B3-EA41-977C-87648EF29D74}"/>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Graphic 25" descr="Speaker Phone">
              <a:extLst>
                <a:ext uri="{FF2B5EF4-FFF2-40B4-BE49-F238E27FC236}">
                  <a16:creationId xmlns:a16="http://schemas.microsoft.com/office/drawing/2014/main" id="{2BF1B5B3-0FEE-834E-A370-AE48C111A4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27" name="Group 26">
            <a:extLst>
              <a:ext uri="{FF2B5EF4-FFF2-40B4-BE49-F238E27FC236}">
                <a16:creationId xmlns:a16="http://schemas.microsoft.com/office/drawing/2014/main" id="{4B0F2283-2CFF-E441-A88F-740B634F4809}"/>
              </a:ext>
            </a:extLst>
          </p:cNvPr>
          <p:cNvGrpSpPr/>
          <p:nvPr userDrawn="1"/>
        </p:nvGrpSpPr>
        <p:grpSpPr>
          <a:xfrm>
            <a:off x="417732" y="3810727"/>
            <a:ext cx="356400" cy="356400"/>
            <a:chOff x="417732" y="3810727"/>
            <a:chExt cx="356400" cy="356400"/>
          </a:xfrm>
        </p:grpSpPr>
        <p:sp>
          <p:nvSpPr>
            <p:cNvPr id="28" name="Oval 27">
              <a:extLst>
                <a:ext uri="{FF2B5EF4-FFF2-40B4-BE49-F238E27FC236}">
                  <a16:creationId xmlns:a16="http://schemas.microsoft.com/office/drawing/2014/main" id="{7473108B-FADE-EE46-9E1F-AF95D2312874}"/>
                </a:ext>
              </a:extLst>
            </p:cNvPr>
            <p:cNvSpPr/>
            <p:nvPr userDrawn="1"/>
          </p:nvSpPr>
          <p:spPr>
            <a:xfrm>
              <a:off x="417732" y="3810727"/>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Graphic 28" descr="Envelope">
              <a:extLst>
                <a:ext uri="{FF2B5EF4-FFF2-40B4-BE49-F238E27FC236}">
                  <a16:creationId xmlns:a16="http://schemas.microsoft.com/office/drawing/2014/main" id="{D861F1FD-B084-4148-A6CE-2728AD3E656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75066" y="3867430"/>
              <a:ext cx="239704" cy="239704"/>
            </a:xfrm>
            <a:prstGeom prst="rect">
              <a:avLst/>
            </a:prstGeom>
          </p:spPr>
        </p:pic>
      </p:grpSp>
      <p:grpSp>
        <p:nvGrpSpPr>
          <p:cNvPr id="30" name="Group 29">
            <a:extLst>
              <a:ext uri="{FF2B5EF4-FFF2-40B4-BE49-F238E27FC236}">
                <a16:creationId xmlns:a16="http://schemas.microsoft.com/office/drawing/2014/main" id="{2F1C71EF-533E-A04E-B224-9FC987489C38}"/>
              </a:ext>
            </a:extLst>
          </p:cNvPr>
          <p:cNvGrpSpPr/>
          <p:nvPr userDrawn="1"/>
        </p:nvGrpSpPr>
        <p:grpSpPr>
          <a:xfrm>
            <a:off x="423995" y="5024095"/>
            <a:ext cx="356400" cy="356400"/>
            <a:chOff x="761970" y="3386221"/>
            <a:chExt cx="356400" cy="356400"/>
          </a:xfrm>
        </p:grpSpPr>
        <p:sp>
          <p:nvSpPr>
            <p:cNvPr id="31" name="Oval 30">
              <a:extLst>
                <a:ext uri="{FF2B5EF4-FFF2-40B4-BE49-F238E27FC236}">
                  <a16:creationId xmlns:a16="http://schemas.microsoft.com/office/drawing/2014/main" id="{DCC6DAFD-3BFE-2D48-BEDD-8DB3472BEDF0}"/>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Graphic 31" descr="Speaker Phone">
              <a:extLst>
                <a:ext uri="{FF2B5EF4-FFF2-40B4-BE49-F238E27FC236}">
                  <a16:creationId xmlns:a16="http://schemas.microsoft.com/office/drawing/2014/main" id="{8CCEEC19-683D-9540-BC68-FF7C6DCB33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33" name="Group 32">
            <a:extLst>
              <a:ext uri="{FF2B5EF4-FFF2-40B4-BE49-F238E27FC236}">
                <a16:creationId xmlns:a16="http://schemas.microsoft.com/office/drawing/2014/main" id="{3B8281BA-9817-2944-8C1D-9085528D6078}"/>
              </a:ext>
            </a:extLst>
          </p:cNvPr>
          <p:cNvGrpSpPr/>
          <p:nvPr userDrawn="1"/>
        </p:nvGrpSpPr>
        <p:grpSpPr>
          <a:xfrm>
            <a:off x="422825" y="5456516"/>
            <a:ext cx="356400" cy="356400"/>
            <a:chOff x="422825" y="5456516"/>
            <a:chExt cx="356400" cy="356400"/>
          </a:xfrm>
        </p:grpSpPr>
        <p:sp>
          <p:nvSpPr>
            <p:cNvPr id="34" name="Oval 33">
              <a:extLst>
                <a:ext uri="{FF2B5EF4-FFF2-40B4-BE49-F238E27FC236}">
                  <a16:creationId xmlns:a16="http://schemas.microsoft.com/office/drawing/2014/main" id="{48418F65-DADB-9F41-A970-6F87BD66ED65}"/>
                </a:ext>
              </a:extLst>
            </p:cNvPr>
            <p:cNvSpPr/>
            <p:nvPr userDrawn="1"/>
          </p:nvSpPr>
          <p:spPr>
            <a:xfrm>
              <a:off x="422825" y="5456516"/>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Graphic 34" descr="Envelope">
              <a:extLst>
                <a:ext uri="{FF2B5EF4-FFF2-40B4-BE49-F238E27FC236}">
                  <a16:creationId xmlns:a16="http://schemas.microsoft.com/office/drawing/2014/main" id="{31062F10-61CC-2A4F-B0F1-9B70B4D64A3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2343" y="5512255"/>
              <a:ext cx="239704" cy="239704"/>
            </a:xfrm>
            <a:prstGeom prst="rect">
              <a:avLst/>
            </a:prstGeom>
          </p:spPr>
        </p:pic>
      </p:grpSp>
      <p:pic>
        <p:nvPicPr>
          <p:cNvPr id="37" name="Picture 36">
            <a:extLst>
              <a:ext uri="{FF2B5EF4-FFF2-40B4-BE49-F238E27FC236}">
                <a16:creationId xmlns:a16="http://schemas.microsoft.com/office/drawing/2014/main" id="{9814D424-C24F-1044-8DB9-429921FF847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6584" y="556230"/>
            <a:ext cx="2793388" cy="1119192"/>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6" y="1011248"/>
            <a:ext cx="10361768" cy="1143000"/>
          </a:xfrm>
        </p:spPr>
        <p:txBody>
          <a:bodyPr anchor="ctr" anchorCtr="0"/>
          <a:lstStyle/>
          <a:p>
            <a:r>
              <a:rPr lang="en-US" dirty="0"/>
              <a:t>Click to edit Master title style</a:t>
            </a:r>
          </a:p>
        </p:txBody>
      </p:sp>
      <p:sp>
        <p:nvSpPr>
          <p:cNvPr id="6" name="Content Placeholder 2"/>
          <p:cNvSpPr>
            <a:spLocks noGrp="1"/>
          </p:cNvSpPr>
          <p:nvPr>
            <p:ph idx="1"/>
          </p:nvPr>
        </p:nvSpPr>
        <p:spPr>
          <a:xfrm>
            <a:off x="970796" y="2154249"/>
            <a:ext cx="10361768" cy="482731"/>
          </a:xfrm>
        </p:spPr>
        <p:txBody>
          <a:bodyPr>
            <a:noAutofit/>
          </a:bodyPr>
          <a:lstStyle>
            <a:lvl1pPr>
              <a:lnSpc>
                <a:spcPts val="1935"/>
              </a:lnSpc>
              <a:defRPr/>
            </a:lvl1pPr>
          </a:lstStyle>
          <a:p>
            <a:pPr lvl="0"/>
            <a:r>
              <a:rPr lang="en-US" dirty="0"/>
              <a:t>Click to edit Master text styles</a:t>
            </a:r>
          </a:p>
        </p:txBody>
      </p:sp>
      <p:sp>
        <p:nvSpPr>
          <p:cNvPr id="7" name="Text Placeholder 15"/>
          <p:cNvSpPr>
            <a:spLocks noGrp="1"/>
          </p:cNvSpPr>
          <p:nvPr>
            <p:ph type="body" sz="quarter" idx="10"/>
          </p:nvPr>
        </p:nvSpPr>
        <p:spPr>
          <a:xfrm>
            <a:off x="970372" y="2617647"/>
            <a:ext cx="10362192" cy="3146425"/>
          </a:xfrm>
        </p:spPr>
        <p:txBody>
          <a:bodyPr anchor="t" anchorCtr="0">
            <a:noAutofit/>
          </a:bodyPr>
          <a:lstStyle>
            <a:lvl1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232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rgbClr val="FFA402"/>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5"/>
          <p:cNvSpPr>
            <a:spLocks noGrp="1"/>
          </p:cNvSpPr>
          <p:nvPr>
            <p:ph sz="quarter" idx="13"/>
          </p:nvPr>
        </p:nvSpPr>
        <p:spPr>
          <a:xfrm>
            <a:off x="620184" y="6356351"/>
            <a:ext cx="8116800" cy="365125"/>
          </a:xfrm>
        </p:spPr>
        <p:txBody>
          <a:bodyPr anchor="ctr" anchorCtr="0">
            <a:noAutofit/>
          </a:bodyPr>
          <a:lstStyle>
            <a:lvl1pPr marL="0" indent="0">
              <a:buNone/>
              <a:defRPr sz="120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8" name="Espace réservé du numéro de diapositive 6">
            <a:extLst>
              <a:ext uri="{FF2B5EF4-FFF2-40B4-BE49-F238E27FC236}">
                <a16:creationId xmlns:a16="http://schemas.microsoft.com/office/drawing/2014/main" id="{8251926C-FFF9-4213-96C7-B415F7B85728}"/>
              </a:ext>
            </a:extLst>
          </p:cNvPr>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Title 1">
            <a:extLst>
              <a:ext uri="{FF2B5EF4-FFF2-40B4-BE49-F238E27FC236}">
                <a16:creationId xmlns:a16="http://schemas.microsoft.com/office/drawing/2014/main" id="{F0AEAC03-62D6-4C16-8449-D5F22F617CA1}"/>
              </a:ext>
            </a:extLst>
          </p:cNvPr>
          <p:cNvSpPr>
            <a:spLocks noGrp="1"/>
          </p:cNvSpPr>
          <p:nvPr>
            <p:ph type="title"/>
          </p:nvPr>
        </p:nvSpPr>
        <p:spPr>
          <a:xfrm>
            <a:off x="619200" y="246566"/>
            <a:ext cx="8740800" cy="807285"/>
          </a:xfrm>
        </p:spPr>
        <p:txBody>
          <a:bodyPr anchor="t"/>
          <a:lstStyle>
            <a:lvl1pPr>
              <a:defRPr>
                <a:latin typeface="+mj-lt"/>
              </a:defRPr>
            </a:lvl1pPr>
          </a:lstStyle>
          <a:p>
            <a:r>
              <a:rPr lang="en-GB" dirty="0"/>
              <a:t>Click to edit Master title style</a:t>
            </a:r>
            <a:endParaRPr lang="en-US" dirty="0"/>
          </a:p>
        </p:txBody>
      </p:sp>
    </p:spTree>
    <p:extLst>
      <p:ext uri="{BB962C8B-B14F-4D97-AF65-F5344CB8AC3E}">
        <p14:creationId xmlns:p14="http://schemas.microsoft.com/office/powerpoint/2010/main" val="3159148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Espace réservé du numéro de diapositive 6"/>
          <p:cNvSpPr>
            <a:spLocks noGrp="1"/>
          </p:cNvSpPr>
          <p:nvPr>
            <p:ph type="sldNum" sz="quarter" idx="4"/>
          </p:nvPr>
        </p:nvSpPr>
        <p:spPr>
          <a:xfrm>
            <a:off x="10704512" y="6356351"/>
            <a:ext cx="877888"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noProof="0" smtClean="0"/>
              <a:pPr/>
              <a:t>‹nr.›</a:t>
            </a:fld>
            <a:endParaRPr lang="en-GB" noProof="0" dirty="0"/>
          </a:p>
        </p:txBody>
      </p:sp>
      <p:sp>
        <p:nvSpPr>
          <p:cNvPr id="12" name="Content Placeholder 5"/>
          <p:cNvSpPr>
            <a:spLocks noGrp="1"/>
          </p:cNvSpPr>
          <p:nvPr>
            <p:ph sz="quarter" idx="13"/>
          </p:nvPr>
        </p:nvSpPr>
        <p:spPr>
          <a:xfrm>
            <a:off x="620184" y="6356351"/>
            <a:ext cx="8116800" cy="365125"/>
          </a:xfrm>
        </p:spPr>
        <p:txBody>
          <a:bodyPr anchor="ctr" anchorCtr="0">
            <a:noAutofit/>
          </a:bodyPr>
          <a:lstStyle>
            <a:lvl1pPr marL="0" indent="0">
              <a:buNone/>
              <a:defRPr sz="1200">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Content Placeholder 2"/>
          <p:cNvSpPr>
            <a:spLocks noGrp="1"/>
          </p:cNvSpPr>
          <p:nvPr>
            <p:ph sz="quarter" idx="14"/>
          </p:nvPr>
        </p:nvSpPr>
        <p:spPr>
          <a:xfrm>
            <a:off x="620184" y="1425600"/>
            <a:ext cx="10962216" cy="4460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5886801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2F40-7DCC-0343-A88B-ED4FA5A05F3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D4F3CA4-CBA2-3D40-8AA9-8029B4C00A9E}"/>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E5E46E8-F54D-5444-A59D-4F7FEBA684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42D412-F26D-9A4F-9754-FB3E0054621B}"/>
              </a:ext>
            </a:extLst>
          </p:cNvPr>
          <p:cNvSpPr>
            <a:spLocks noGrp="1"/>
          </p:cNvSpPr>
          <p:nvPr>
            <p:ph type="sldNum" sz="quarter" idx="12"/>
          </p:nvPr>
        </p:nvSpPr>
        <p:spPr/>
        <p:txBody>
          <a:bodyPr/>
          <a:lstStyle/>
          <a:p>
            <a:fld id="{E636042E-6FFF-6740-9C0A-F74894EE6146}" type="slidenum">
              <a:rPr lang="en-GB" smtClean="0"/>
              <a:t>‹nr.›</a:t>
            </a:fld>
            <a:endParaRPr lang="en-GB"/>
          </a:p>
        </p:txBody>
      </p:sp>
    </p:spTree>
    <p:extLst>
      <p:ext uri="{BB962C8B-B14F-4D97-AF65-F5344CB8AC3E}">
        <p14:creationId xmlns:p14="http://schemas.microsoft.com/office/powerpoint/2010/main" val="596360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72F5-D23A-F04C-90F5-A4D1BA5A002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052EBF4-2225-D746-8FE6-2C0DA81CC9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BD8B165-9222-B74C-83B9-9C756BB4070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05C96CA-AF37-9846-B0B2-0FD9C69750A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3D58D06-4639-5244-BA22-605C55BCE1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F1C72A-D3F6-AD45-BD75-8800F60A6E26}"/>
              </a:ext>
            </a:extLst>
          </p:cNvPr>
          <p:cNvSpPr>
            <a:spLocks noGrp="1"/>
          </p:cNvSpPr>
          <p:nvPr>
            <p:ph type="sldNum" sz="quarter" idx="12"/>
          </p:nvPr>
        </p:nvSpPr>
        <p:spPr/>
        <p:txBody>
          <a:bodyPr/>
          <a:lstStyle/>
          <a:p>
            <a:fld id="{8385F567-A387-1C45-B98C-720DF9B41C94}" type="slidenum">
              <a:rPr lang="en-GB" smtClean="0"/>
              <a:t>‹nr.›</a:t>
            </a:fld>
            <a:endParaRPr lang="en-GB"/>
          </a:p>
        </p:txBody>
      </p:sp>
    </p:spTree>
    <p:extLst>
      <p:ext uri="{BB962C8B-B14F-4D97-AF65-F5344CB8AC3E}">
        <p14:creationId xmlns:p14="http://schemas.microsoft.com/office/powerpoint/2010/main" val="2007762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09B162-F363-8749-AAC6-A1583E4992C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5FD103D-FC80-E14D-97BA-F514B23EE5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2B4833-3809-3245-8777-D74AAF7FC9E3}"/>
              </a:ext>
            </a:extLst>
          </p:cNvPr>
          <p:cNvSpPr>
            <a:spLocks noGrp="1"/>
          </p:cNvSpPr>
          <p:nvPr>
            <p:ph type="sldNum" sz="quarter" idx="12"/>
          </p:nvPr>
        </p:nvSpPr>
        <p:spPr/>
        <p:txBody>
          <a:bodyPr/>
          <a:lstStyle/>
          <a:p>
            <a:fld id="{5A8106C3-3484-5C4C-88A3-61E2C2697ACB}" type="slidenum">
              <a:rPr lang="en-US" smtClean="0"/>
              <a:t>‹nr.›</a:t>
            </a:fld>
            <a:endParaRPr lang="en-US"/>
          </a:p>
        </p:txBody>
      </p:sp>
    </p:spTree>
    <p:extLst>
      <p:ext uri="{BB962C8B-B14F-4D97-AF65-F5344CB8AC3E}">
        <p14:creationId xmlns:p14="http://schemas.microsoft.com/office/powerpoint/2010/main" val="119540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C27E-50F1-134E-86DD-54BDE150A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46A566-C941-6449-B81E-CA466BE78E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C0E11-F28A-FE44-B282-48C4B78ABDA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E395198-FB07-5B44-9A54-1DB6C8A02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948F2-47F9-8547-8618-622ABC3BF802}"/>
              </a:ext>
            </a:extLst>
          </p:cNvPr>
          <p:cNvSpPr>
            <a:spLocks noGrp="1"/>
          </p:cNvSpPr>
          <p:nvPr>
            <p:ph type="sldNum" sz="quarter" idx="12"/>
          </p:nvPr>
        </p:nvSpPr>
        <p:spPr/>
        <p:txBody>
          <a:bodyPr/>
          <a:lstStyle/>
          <a:p>
            <a:fld id="{5A8106C3-3484-5C4C-88A3-61E2C2697ACB}" type="slidenum">
              <a:rPr lang="en-US" smtClean="0"/>
              <a:t>‹nr.›</a:t>
            </a:fld>
            <a:endParaRPr lang="en-US"/>
          </a:p>
        </p:txBody>
      </p:sp>
    </p:spTree>
    <p:extLst>
      <p:ext uri="{BB962C8B-B14F-4D97-AF65-F5344CB8AC3E}">
        <p14:creationId xmlns:p14="http://schemas.microsoft.com/office/powerpoint/2010/main" val="228229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Calibri" charset="0"/>
                <a:ea typeface="Calibri" charset="0"/>
                <a:cs typeface="Calibri"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‹nr.›</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403728871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PT Sans Narrow" charset="-52"/>
                <a:ea typeface="PT Sans Narrow" charset="-52"/>
                <a:cs typeface="PT Sans Narrow"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AND ADD TEXT</a:t>
            </a:r>
          </a:p>
        </p:txBody>
      </p:sp>
      <p:sp>
        <p:nvSpPr>
          <p:cNvPr id="16" name="Espace réservé du numéro de diapositive 6"/>
          <p:cNvSpPr>
            <a:spLocks noGrp="1"/>
          </p:cNvSpPr>
          <p:nvPr>
            <p:ph type="sldNum" sz="quarter" idx="4"/>
          </p:nvPr>
        </p:nvSpPr>
        <p:spPr>
          <a:xfrm>
            <a:off x="10704512" y="6356351"/>
            <a:ext cx="877888"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noProof="0" smtClean="0"/>
              <a:pPr/>
              <a:t>‹nr.›</a:t>
            </a:fld>
            <a:endParaRPr lang="en-GB" noProof="0" dirty="0"/>
          </a:p>
        </p:txBody>
      </p:sp>
      <p:sp>
        <p:nvSpPr>
          <p:cNvPr id="17" name="Content Placeholder 5"/>
          <p:cNvSpPr>
            <a:spLocks noGrp="1"/>
          </p:cNvSpPr>
          <p:nvPr>
            <p:ph sz="quarter" idx="13"/>
          </p:nvPr>
        </p:nvSpPr>
        <p:spPr>
          <a:xfrm>
            <a:off x="620184" y="6356351"/>
            <a:ext cx="8116800" cy="365125"/>
          </a:xfrm>
        </p:spPr>
        <p:txBody>
          <a:bodyPr anchor="ctr" anchorCtr="0">
            <a:noAutofit/>
          </a:bodyPr>
          <a:lstStyle>
            <a:lvl1pPr marL="0" indent="0">
              <a:buNone/>
              <a:defRPr sz="1200">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20184" y="1987200"/>
            <a:ext cx="109632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351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Calibri" charset="0"/>
                <a:ea typeface="Calibri" charset="0"/>
                <a:cs typeface="Calibri"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‹nr.›</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‹nr.›</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vl1pPr>
            <a:lvl2pPr marL="457200" indent="0">
              <a:buNone/>
              <a:defRPr/>
            </a:lvl2pPr>
          </a:lstStyle>
          <a:p>
            <a:pPr lvl="0"/>
            <a:r>
              <a:rPr lang="en-GB" dirty="0"/>
              <a:t>CLICK AND MODIFY THE TEXT</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‹nr.›</a:t>
            </a:fld>
            <a:endParaRPr lang="en-GB"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0"/>
              </a:spcBef>
              <a:spcAft>
                <a:spcPts val="300"/>
              </a:spcAft>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23881D09-4309-8C44-91E5-50A70571A00D}"/>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0"/>
              </a:spcBef>
              <a:spcAft>
                <a:spcPts val="300"/>
              </a:spcAft>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Calibri" charset="0"/>
                <a:ea typeface="Calibri" charset="0"/>
                <a:cs typeface="Calibri"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Calibri" charset="0"/>
                <a:ea typeface="Calibri" charset="0"/>
                <a:cs typeface="Calibri"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‹nr.›</a:t>
            </a:fld>
            <a:endParaRPr lang="en-GB" dirty="0"/>
          </a:p>
        </p:txBody>
      </p:sp>
      <p:sp>
        <p:nvSpPr>
          <p:cNvPr id="8" name="Content Placeholder 5">
            <a:extLst>
              <a:ext uri="{FF2B5EF4-FFF2-40B4-BE49-F238E27FC236}">
                <a16:creationId xmlns:a16="http://schemas.microsoft.com/office/drawing/2014/main" id="{C08F71FF-151F-2D48-81C5-8F8DB46A9D76}"/>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0"/>
              </a:spcBef>
              <a:spcAft>
                <a:spcPts val="300"/>
              </a:spcAft>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mj-lt"/>
                <a:ea typeface="Calibri" charset="0"/>
                <a:cs typeface="Calibri"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‹nr.›</a:t>
            </a:fld>
            <a:endParaRPr lang="en-GB" dirty="0"/>
          </a:p>
        </p:txBody>
      </p:sp>
      <p:sp>
        <p:nvSpPr>
          <p:cNvPr id="9" name="Content Placeholder 5">
            <a:extLst>
              <a:ext uri="{FF2B5EF4-FFF2-40B4-BE49-F238E27FC236}">
                <a16:creationId xmlns:a16="http://schemas.microsoft.com/office/drawing/2014/main" id="{838096E7-3C23-084C-98B8-6312BCA1226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0"/>
              </a:spcBef>
              <a:spcAft>
                <a:spcPts val="300"/>
              </a:spcAft>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sp>
        <p:nvSpPr>
          <p:cNvPr id="2" name="Title Placeholder 1"/>
          <p:cNvSpPr>
            <a:spLocks noGrp="1"/>
          </p:cNvSpPr>
          <p:nvPr>
            <p:ph type="title"/>
          </p:nvPr>
        </p:nvSpPr>
        <p:spPr>
          <a:xfrm>
            <a:off x="619201" y="259200"/>
            <a:ext cx="87407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A332B0E8-5037-6B4D-B9B4-0A16C3C15DF7}"/>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80760" y="291983"/>
            <a:ext cx="1503872" cy="6025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7" r:id="rId13"/>
    <p:sldLayoutId id="2147483678" r:id="rId14"/>
    <p:sldLayoutId id="2147483680" r:id="rId15"/>
    <p:sldLayoutId id="2147483681" r:id="rId16"/>
    <p:sldLayoutId id="2147483682" r:id="rId17"/>
    <p:sldLayoutId id="2147483684" r:id="rId18"/>
    <p:sldLayoutId id="2147483685" r:id="rId19"/>
    <p:sldLayoutId id="2147483688" r:id="rId20"/>
    <p:sldLayoutId id="2147483689" r:id="rId21"/>
  </p:sldLayoutIdLst>
  <p:hf hdr="0" ftr="0" dt="0"/>
  <p:txStyles>
    <p:titleStyle>
      <a:lvl1pPr algn="l" defTabSz="457200" rtl="0" eaLnBrk="1" latinLnBrk="0" hangingPunct="1">
        <a:spcBef>
          <a:spcPct val="0"/>
        </a:spcBef>
        <a:buNone/>
        <a:defRPr sz="2800" b="1" i="0" kern="1200" cap="all" spc="0" baseline="0">
          <a:solidFill>
            <a:srgbClr val="5D8298"/>
          </a:solidFill>
          <a:latin typeface="Calibri" charset="0"/>
          <a:ea typeface="Calibri" charset="0"/>
          <a:cs typeface="Calibri"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ccessdata.fda.gov/drugsatfda_docs/label/2019/125268s164lbl.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accessdata.fda.gov/drugsatfda_docs/label/2020/210238s004lbl.pdf" TargetMode="External"/><Relationship Id="rId4" Type="http://schemas.openxmlformats.org/officeDocument/2006/relationships/hyperlink" Target="https://www.accessdata.fda.gov/drugsatfda_docs/label/2020/022291s027,207027s010lbl.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4.sv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accessdata.fda.gov/drugsatfda_docs/label/2020/022291s027,207027s010lbl.pdf" TargetMode="External"/><Relationship Id="rId2" Type="http://schemas.openxmlformats.org/officeDocument/2006/relationships/hyperlink" Target="https://www.accessdata.fda.gov/drugsatfda_docs/label/2019/125268s164lbl.pdf" TargetMode="External"/><Relationship Id="rId1" Type="http://schemas.openxmlformats.org/officeDocument/2006/relationships/slideLayout" Target="../slideLayouts/slideLayout6.xml"/><Relationship Id="rId4" Type="http://schemas.openxmlformats.org/officeDocument/2006/relationships/hyperlink" Target="https://www.accessdata.fda.gov/drugsatfda_docs/label/2020/210238s004lbl.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2" Type="http://schemas.openxmlformats.org/officeDocument/2006/relationships/hyperlink" Target="https://www.accessdata.fda.gov/drugsatfda_docs/label/2020/210238s004lbl.pdf"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9.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7.jpg"/><Relationship Id="rId4" Type="http://schemas.openxmlformats.org/officeDocument/2006/relationships/image" Target="../media/image16.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hyperlink" Target="https://commons.wikimedia.org/wiki/File:Round_cross.svg" TargetMode="External"/><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https://en.uncyclopedia.co/wiki/Question_mark" TargetMode="External"/><Relationship Id="rId5" Type="http://schemas.openxmlformats.org/officeDocument/2006/relationships/image" Target="../media/image45.png"/><Relationship Id="rId4" Type="http://schemas.openxmlformats.org/officeDocument/2006/relationships/hyperlink" Target="http://en.m.wikipedia.org/wiki/File:Tick_green_modern.sv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chart" Target="../charts/char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ED48D4-C07C-4535-9E28-B0BF481E5AE0}"/>
              </a:ext>
            </a:extLst>
          </p:cNvPr>
          <p:cNvSpPr txBox="1">
            <a:spLocks/>
          </p:cNvSpPr>
          <p:nvPr/>
        </p:nvSpPr>
        <p:spPr>
          <a:xfrm>
            <a:off x="10512491" y="6356351"/>
            <a:ext cx="1069909" cy="365125"/>
          </a:xfrm>
          <a:prstGeom prst="rect">
            <a:avLst/>
          </a:prstGeom>
        </p:spPr>
        <p:txBody>
          <a:bodyPr vert="horz" lIns="0" tIns="0" rIns="0" bIns="0" rtlCol="0" anchor="ctr"/>
          <a:lstStyle>
            <a:defPPr>
              <a:defRPr lang="fr-FR"/>
            </a:defPPr>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a:solidFill>
                  <a:schemeClr val="tx2"/>
                </a:solidFill>
              </a:rPr>
              <a:pPr/>
              <a:t>1</a:t>
            </a:fld>
            <a:endParaRPr lang="en-GB" dirty="0">
              <a:solidFill>
                <a:schemeClr val="tx2"/>
              </a:solidFill>
            </a:endParaRPr>
          </a:p>
        </p:txBody>
      </p:sp>
    </p:spTree>
    <p:extLst>
      <p:ext uri="{BB962C8B-B14F-4D97-AF65-F5344CB8AC3E}">
        <p14:creationId xmlns:p14="http://schemas.microsoft.com/office/powerpoint/2010/main" val="20881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4635906-F76F-FF49-9587-D4044B4C0C6B}"/>
              </a:ext>
            </a:extLst>
          </p:cNvPr>
          <p:cNvSpPr>
            <a:spLocks noGrp="1"/>
          </p:cNvSpPr>
          <p:nvPr>
            <p:ph type="title"/>
          </p:nvPr>
        </p:nvSpPr>
        <p:spPr/>
        <p:txBody>
          <a:bodyPr/>
          <a:lstStyle/>
          <a:p>
            <a:r>
              <a:rPr lang="en-GB" dirty="0"/>
              <a:t>Disclosures</a:t>
            </a:r>
          </a:p>
        </p:txBody>
      </p:sp>
      <p:sp>
        <p:nvSpPr>
          <p:cNvPr id="5" name="Tijdelijke aanduiding voor inhoud 4">
            <a:extLst>
              <a:ext uri="{FF2B5EF4-FFF2-40B4-BE49-F238E27FC236}">
                <a16:creationId xmlns:a16="http://schemas.microsoft.com/office/drawing/2014/main" id="{3F3DB968-64AC-5D4D-B156-0FF71756A454}"/>
              </a:ext>
            </a:extLst>
          </p:cNvPr>
          <p:cNvSpPr>
            <a:spLocks noGrp="1"/>
          </p:cNvSpPr>
          <p:nvPr>
            <p:ph sz="quarter" idx="14"/>
          </p:nvPr>
        </p:nvSpPr>
        <p:spPr/>
        <p:txBody>
          <a:bodyPr/>
          <a:lstStyle/>
          <a:p>
            <a:r>
              <a:rPr lang="en-GB" dirty="0"/>
              <a:t>Grants/honoraria from Dova and Sanofi</a:t>
            </a:r>
          </a:p>
          <a:p>
            <a:endParaRPr lang="en-GB" dirty="0"/>
          </a:p>
        </p:txBody>
      </p:sp>
      <p:sp>
        <p:nvSpPr>
          <p:cNvPr id="6" name="Tijdelijke aanduiding voor inhoud 5">
            <a:extLst>
              <a:ext uri="{FF2B5EF4-FFF2-40B4-BE49-F238E27FC236}">
                <a16:creationId xmlns:a16="http://schemas.microsoft.com/office/drawing/2014/main" id="{9E118D24-3D68-7A48-819F-90F57065FA5B}"/>
              </a:ext>
            </a:extLst>
          </p:cNvPr>
          <p:cNvSpPr>
            <a:spLocks noGrp="1"/>
          </p:cNvSpPr>
          <p:nvPr>
            <p:ph sz="quarter" idx="15"/>
          </p:nvPr>
        </p:nvSpPr>
        <p:spPr/>
        <p:txBody>
          <a:bodyPr/>
          <a:lstStyle/>
          <a:p>
            <a:endParaRPr lang="en-GB" dirty="0"/>
          </a:p>
        </p:txBody>
      </p:sp>
      <p:sp>
        <p:nvSpPr>
          <p:cNvPr id="2" name="Slide Number Placeholder 1">
            <a:extLst>
              <a:ext uri="{FF2B5EF4-FFF2-40B4-BE49-F238E27FC236}">
                <a16:creationId xmlns:a16="http://schemas.microsoft.com/office/drawing/2014/main" id="{9478CA3D-6341-401B-9AF1-7BAA393D6B5B}"/>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4985927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a:t>
            </a:r>
          </a:p>
        </p:txBody>
      </p:sp>
      <p:grpSp>
        <p:nvGrpSpPr>
          <p:cNvPr id="15" name="Groep 14">
            <a:extLst>
              <a:ext uri="{FF2B5EF4-FFF2-40B4-BE49-F238E27FC236}">
                <a16:creationId xmlns:a16="http://schemas.microsoft.com/office/drawing/2014/main" id="{C08FCECA-FA32-0944-BA58-99EF07DD73BF}"/>
              </a:ext>
            </a:extLst>
          </p:cNvPr>
          <p:cNvGrpSpPr/>
          <p:nvPr/>
        </p:nvGrpSpPr>
        <p:grpSpPr>
          <a:xfrm>
            <a:off x="119336" y="1444974"/>
            <a:ext cx="10109516" cy="4525200"/>
            <a:chOff x="1046533" y="1425600"/>
            <a:chExt cx="10109516" cy="4525200"/>
          </a:xfrm>
        </p:grpSpPr>
        <p:sp>
          <p:nvSpPr>
            <p:cNvPr id="16" name="Rechte verbindingslijn 15">
              <a:extLst>
                <a:ext uri="{FF2B5EF4-FFF2-40B4-BE49-F238E27FC236}">
                  <a16:creationId xmlns:a16="http://schemas.microsoft.com/office/drawing/2014/main" id="{9E1082CA-B479-4944-BB5A-D7B5D47FEDCA}"/>
                </a:ext>
              </a:extLst>
            </p:cNvPr>
            <p:cNvSpPr/>
            <p:nvPr/>
          </p:nvSpPr>
          <p:spPr>
            <a:xfrm>
              <a:off x="7370500" y="2996952"/>
              <a:ext cx="0" cy="2105373"/>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Rechte verbindingslijn 16">
              <a:extLst>
                <a:ext uri="{FF2B5EF4-FFF2-40B4-BE49-F238E27FC236}">
                  <a16:creationId xmlns:a16="http://schemas.microsoft.com/office/drawing/2014/main" id="{08B584A9-68BC-2746-85F2-AD50178EBB8C}"/>
                </a:ext>
              </a:extLst>
            </p:cNvPr>
            <p:cNvSpPr/>
            <p:nvPr/>
          </p:nvSpPr>
          <p:spPr>
            <a:xfrm>
              <a:off x="3309133" y="2274075"/>
              <a:ext cx="406136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Ovaal 17">
              <a:extLst>
                <a:ext uri="{FF2B5EF4-FFF2-40B4-BE49-F238E27FC236}">
                  <a16:creationId xmlns:a16="http://schemas.microsoft.com/office/drawing/2014/main" id="{44CEE3DE-3B77-A448-A582-0E6CF73F1D74}"/>
                </a:ext>
              </a:extLst>
            </p:cNvPr>
            <p:cNvSpPr/>
            <p:nvPr/>
          </p:nvSpPr>
          <p:spPr>
            <a:xfrm>
              <a:off x="1046533" y="1425600"/>
              <a:ext cx="4525200" cy="4525200"/>
            </a:xfrm>
            <a:prstGeom prst="ellipse">
              <a:avLst/>
            </a:prstGeom>
            <a:blipFill rotWithShape="1">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Vrije vorm 18">
              <a:extLst>
                <a:ext uri="{FF2B5EF4-FFF2-40B4-BE49-F238E27FC236}">
                  <a16:creationId xmlns:a16="http://schemas.microsoft.com/office/drawing/2014/main" id="{B76BBE36-B603-464D-BC6A-2C94D96A23E5}"/>
                </a:ext>
              </a:extLst>
            </p:cNvPr>
            <p:cNvSpPr/>
            <p:nvPr/>
          </p:nvSpPr>
          <p:spPr>
            <a:xfrm>
              <a:off x="1861069" y="3828481"/>
              <a:ext cx="2896128" cy="1493316"/>
            </a:xfrm>
            <a:custGeom>
              <a:avLst/>
              <a:gdLst>
                <a:gd name="connsiteX0" fmla="*/ 0 w 2896128"/>
                <a:gd name="connsiteY0" fmla="*/ 0 h 1493316"/>
                <a:gd name="connsiteX1" fmla="*/ 2896128 w 2896128"/>
                <a:gd name="connsiteY1" fmla="*/ 0 h 1493316"/>
                <a:gd name="connsiteX2" fmla="*/ 2896128 w 2896128"/>
                <a:gd name="connsiteY2" fmla="*/ 1493316 h 1493316"/>
                <a:gd name="connsiteX3" fmla="*/ 0 w 2896128"/>
                <a:gd name="connsiteY3" fmla="*/ 1493316 h 1493316"/>
                <a:gd name="connsiteX4" fmla="*/ 0 w 2896128"/>
                <a:gd name="connsiteY4" fmla="*/ 0 h 1493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128" h="1493316">
                  <a:moveTo>
                    <a:pt x="0" y="0"/>
                  </a:moveTo>
                  <a:lnTo>
                    <a:pt x="2896128" y="0"/>
                  </a:lnTo>
                  <a:lnTo>
                    <a:pt x="2896128" y="1493316"/>
                  </a:lnTo>
                  <a:lnTo>
                    <a:pt x="0" y="14933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Ms. N</a:t>
              </a:r>
              <a:br>
                <a:rPr lang="en-US" sz="2300" kern="1200" dirty="0">
                  <a:solidFill>
                    <a:schemeClr val="tx1"/>
                  </a:solidFill>
                </a:rPr>
              </a:br>
              <a:r>
                <a:rPr lang="en-US" sz="2300" kern="1200" dirty="0">
                  <a:solidFill>
                    <a:schemeClr val="tx1"/>
                  </a:solidFill>
                </a:rPr>
                <a:t>36-year-old female with a history of premature ovarian failure </a:t>
              </a:r>
              <a:endParaRPr lang="nl-NL" sz="2300" kern="1200" dirty="0">
                <a:solidFill>
                  <a:schemeClr val="tx1"/>
                </a:solidFill>
              </a:endParaRPr>
            </a:p>
          </p:txBody>
        </p:sp>
        <p:sp>
          <p:nvSpPr>
            <p:cNvPr id="20" name="Ovaal 19">
              <a:extLst>
                <a:ext uri="{FF2B5EF4-FFF2-40B4-BE49-F238E27FC236}">
                  <a16:creationId xmlns:a16="http://schemas.microsoft.com/office/drawing/2014/main" id="{D35B2F71-EBB9-6F4C-9B77-24B2AC51C5FC}"/>
                </a:ext>
              </a:extLst>
            </p:cNvPr>
            <p:cNvSpPr/>
            <p:nvPr/>
          </p:nvSpPr>
          <p:spPr>
            <a:xfrm>
              <a:off x="6522025" y="1425600"/>
              <a:ext cx="1696950" cy="1696950"/>
            </a:xfrm>
            <a:prstGeom prst="ellipse">
              <a:avLst/>
            </a:prstGeom>
            <a:blipFill rotWithShape="1">
              <a:blip r:embed="rId4">
                <a:extLs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Vrije vorm 20">
              <a:extLst>
                <a:ext uri="{FF2B5EF4-FFF2-40B4-BE49-F238E27FC236}">
                  <a16:creationId xmlns:a16="http://schemas.microsoft.com/office/drawing/2014/main" id="{4D12DDB8-7BF1-8644-906C-2966D90B1AD7}"/>
                </a:ext>
              </a:extLst>
            </p:cNvPr>
            <p:cNvSpPr/>
            <p:nvPr/>
          </p:nvSpPr>
          <p:spPr>
            <a:xfrm>
              <a:off x="8218975" y="1425600"/>
              <a:ext cx="2404137" cy="1696950"/>
            </a:xfrm>
            <a:custGeom>
              <a:avLst/>
              <a:gdLst>
                <a:gd name="connsiteX0" fmla="*/ 0 w 2404137"/>
                <a:gd name="connsiteY0" fmla="*/ 0 h 1696950"/>
                <a:gd name="connsiteX1" fmla="*/ 2404137 w 2404137"/>
                <a:gd name="connsiteY1" fmla="*/ 0 h 1696950"/>
                <a:gd name="connsiteX2" fmla="*/ 2404137 w 2404137"/>
                <a:gd name="connsiteY2" fmla="*/ 1696950 h 1696950"/>
                <a:gd name="connsiteX3" fmla="*/ 0 w 2404137"/>
                <a:gd name="connsiteY3" fmla="*/ 1696950 h 1696950"/>
                <a:gd name="connsiteX4" fmla="*/ 0 w 2404137"/>
                <a:gd name="connsiteY4" fmla="*/ 0 h 169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137" h="1696950">
                  <a:moveTo>
                    <a:pt x="0" y="0"/>
                  </a:moveTo>
                  <a:lnTo>
                    <a:pt x="2404137" y="0"/>
                  </a:lnTo>
                  <a:lnTo>
                    <a:pt x="2404137" y="1696950"/>
                  </a:lnTo>
                  <a:lnTo>
                    <a:pt x="0" y="16969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0" rIns="91440" bIns="0" numCol="1" spcCol="1270" anchor="ctr" anchorCtr="0">
              <a:noAutofit/>
            </a:bodyPr>
            <a:lstStyle/>
            <a:p>
              <a:pPr lvl="0" defTabSz="1066800">
                <a:lnSpc>
                  <a:spcPct val="90000"/>
                </a:lnSpc>
                <a:spcBef>
                  <a:spcPct val="0"/>
                </a:spcBef>
                <a:spcAft>
                  <a:spcPct val="35000"/>
                </a:spcAft>
              </a:pPr>
              <a:r>
                <a:rPr lang="en-US" sz="2400" kern="1200" dirty="0"/>
                <a:t>She underwent </a:t>
              </a:r>
              <a:r>
                <a:rPr lang="en-US" sz="2400" dirty="0"/>
                <a:t>in vitro fertilization (IVF) </a:t>
              </a:r>
              <a:r>
                <a:rPr lang="en-US" sz="2400" kern="1200" dirty="0"/>
                <a:t>with a donor egg and delivered her daughter in January</a:t>
              </a:r>
              <a:endParaRPr lang="nl-NL" sz="2400" kern="1200" dirty="0"/>
            </a:p>
          </p:txBody>
        </p:sp>
        <p:sp>
          <p:nvSpPr>
            <p:cNvPr id="22" name="Ovaal 21">
              <a:extLst>
                <a:ext uri="{FF2B5EF4-FFF2-40B4-BE49-F238E27FC236}">
                  <a16:creationId xmlns:a16="http://schemas.microsoft.com/office/drawing/2014/main" id="{A7832C41-2757-C647-AEB2-0FE618B9D281}"/>
                </a:ext>
              </a:extLst>
            </p:cNvPr>
            <p:cNvSpPr/>
            <p:nvPr/>
          </p:nvSpPr>
          <p:spPr>
            <a:xfrm>
              <a:off x="6522025" y="4253850"/>
              <a:ext cx="1696950" cy="1696950"/>
            </a:xfrm>
            <a:prstGeom prst="ellipse">
              <a:avLst/>
            </a:prstGeom>
            <a:blipFill rotWithShape="1">
              <a:blip r:embed="rId6">
                <a:extLst>
                  <a:ext uri="{96DAC541-7B7A-43D3-8B79-37D633B846F1}">
                    <asvg:svgBlip xmlns:asvg="http://schemas.microsoft.com/office/drawing/2016/SVG/main" r:embed="rId7"/>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Vrije vorm 22">
              <a:extLst>
                <a:ext uri="{FF2B5EF4-FFF2-40B4-BE49-F238E27FC236}">
                  <a16:creationId xmlns:a16="http://schemas.microsoft.com/office/drawing/2014/main" id="{78A3447F-5320-B942-9E80-D9E277DD9CDC}"/>
                </a:ext>
              </a:extLst>
            </p:cNvPr>
            <p:cNvSpPr/>
            <p:nvPr/>
          </p:nvSpPr>
          <p:spPr>
            <a:xfrm>
              <a:off x="8218975" y="4253850"/>
              <a:ext cx="2937074" cy="1696950"/>
            </a:xfrm>
            <a:custGeom>
              <a:avLst/>
              <a:gdLst>
                <a:gd name="connsiteX0" fmla="*/ 0 w 2937074"/>
                <a:gd name="connsiteY0" fmla="*/ 0 h 1696950"/>
                <a:gd name="connsiteX1" fmla="*/ 2937074 w 2937074"/>
                <a:gd name="connsiteY1" fmla="*/ 0 h 1696950"/>
                <a:gd name="connsiteX2" fmla="*/ 2937074 w 2937074"/>
                <a:gd name="connsiteY2" fmla="*/ 1696950 h 1696950"/>
                <a:gd name="connsiteX3" fmla="*/ 0 w 2937074"/>
                <a:gd name="connsiteY3" fmla="*/ 1696950 h 1696950"/>
                <a:gd name="connsiteX4" fmla="*/ 0 w 2937074"/>
                <a:gd name="connsiteY4" fmla="*/ 0 h 169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074" h="1696950">
                  <a:moveTo>
                    <a:pt x="0" y="0"/>
                  </a:moveTo>
                  <a:lnTo>
                    <a:pt x="2937074" y="0"/>
                  </a:lnTo>
                  <a:lnTo>
                    <a:pt x="2937074" y="1696950"/>
                  </a:lnTo>
                  <a:lnTo>
                    <a:pt x="0" y="16969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0" rIns="91440" bIns="0" numCol="1" spcCol="1270" anchor="ctr" anchorCtr="0">
              <a:noAutofit/>
            </a:bodyPr>
            <a:lstStyle/>
            <a:p>
              <a:pPr marL="0" lvl="0" indent="0" algn="l" defTabSz="1066800">
                <a:lnSpc>
                  <a:spcPct val="90000"/>
                </a:lnSpc>
                <a:spcBef>
                  <a:spcPct val="0"/>
                </a:spcBef>
                <a:spcAft>
                  <a:spcPct val="35000"/>
                </a:spcAft>
                <a:buNone/>
              </a:pPr>
              <a:r>
                <a:rPr lang="en-US" sz="2400" kern="1200" dirty="0"/>
                <a:t>In May she developed gingival bleeding and easy bruising and was found to have a platelet count of 8k </a:t>
              </a:r>
              <a:endParaRPr lang="nl-NL" sz="2400" kern="1200" dirty="0"/>
            </a:p>
          </p:txBody>
        </p:sp>
      </p:grpSp>
      <p:sp>
        <p:nvSpPr>
          <p:cNvPr id="14" name="Tijdelijke aanduiding voor inhoud 13">
            <a:extLst>
              <a:ext uri="{FF2B5EF4-FFF2-40B4-BE49-F238E27FC236}">
                <a16:creationId xmlns:a16="http://schemas.microsoft.com/office/drawing/2014/main" id="{3B9F1BF6-845C-CD45-BE4C-29595C870AA0}"/>
              </a:ext>
            </a:extLst>
          </p:cNvPr>
          <p:cNvSpPr>
            <a:spLocks noGrp="1"/>
          </p:cNvSpPr>
          <p:nvPr>
            <p:ph sz="quarter" idx="15"/>
          </p:nvPr>
        </p:nvSpPr>
        <p:spPr/>
        <p:txBody>
          <a:bodyPr/>
          <a:lstStyle/>
          <a:p>
            <a:r>
              <a:rPr lang="en-GB" dirty="0"/>
              <a:t>IVF, in vitro fertilisation </a:t>
            </a:r>
          </a:p>
        </p:txBody>
      </p:sp>
      <p:sp>
        <p:nvSpPr>
          <p:cNvPr id="3" name="Slide Number Placeholder 2">
            <a:extLst>
              <a:ext uri="{FF2B5EF4-FFF2-40B4-BE49-F238E27FC236}">
                <a16:creationId xmlns:a16="http://schemas.microsoft.com/office/drawing/2014/main" id="{DEF495AE-BC76-4807-B7B2-A98C810E2A01}"/>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234967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47C8A140-9FBD-BD47-B9E2-023D289D4956}"/>
              </a:ext>
            </a:extLst>
          </p:cNvPr>
          <p:cNvSpPr>
            <a:spLocks noGrp="1"/>
          </p:cNvSpPr>
          <p:nvPr>
            <p:ph type="body" idx="1"/>
          </p:nvPr>
        </p:nvSpPr>
        <p:spPr/>
        <p:txBody>
          <a:bodyPr/>
          <a:lstStyle/>
          <a:p>
            <a:r>
              <a:rPr lang="en-GB" dirty="0"/>
              <a:t>ASH guidelines</a:t>
            </a:r>
          </a:p>
        </p:txBody>
      </p:sp>
      <p:sp>
        <p:nvSpPr>
          <p:cNvPr id="2" name="Title 1"/>
          <p:cNvSpPr>
            <a:spLocks noGrp="1"/>
          </p:cNvSpPr>
          <p:nvPr>
            <p:ph type="title"/>
          </p:nvPr>
        </p:nvSpPr>
        <p:spPr/>
        <p:txBody>
          <a:bodyPr/>
          <a:lstStyle/>
          <a:p>
            <a:r>
              <a:rPr lang="en-GB" dirty="0"/>
              <a:t>Initial Treatment of ITP</a:t>
            </a:r>
            <a:br>
              <a:rPr lang="en-GB" dirty="0"/>
            </a:br>
            <a:r>
              <a:rPr lang="en-GB" dirty="0"/>
              <a:t> </a:t>
            </a:r>
          </a:p>
        </p:txBody>
      </p:sp>
      <p:sp>
        <p:nvSpPr>
          <p:cNvPr id="12" name="Tijdelijke aanduiding voor inhoud 11">
            <a:extLst>
              <a:ext uri="{FF2B5EF4-FFF2-40B4-BE49-F238E27FC236}">
                <a16:creationId xmlns:a16="http://schemas.microsoft.com/office/drawing/2014/main" id="{A912B46C-AF31-4845-BF4E-4510D7BF6A60}"/>
              </a:ext>
            </a:extLst>
          </p:cNvPr>
          <p:cNvSpPr>
            <a:spLocks noGrp="1"/>
          </p:cNvSpPr>
          <p:nvPr>
            <p:ph sz="quarter" idx="15"/>
          </p:nvPr>
        </p:nvSpPr>
        <p:spPr>
          <a:xfrm>
            <a:off x="620184" y="6356351"/>
            <a:ext cx="9436256" cy="365125"/>
          </a:xfrm>
        </p:spPr>
        <p:txBody>
          <a:bodyPr/>
          <a:lstStyle/>
          <a:p>
            <a:r>
              <a:rPr lang="en-GB" dirty="0"/>
              <a:t>Anti-D, anti-rhesus-D immunoglobulin; ASH, American Society of Hematology; ITP, immune thrombocytopenia; IVIG, intravenous immunoglobulin</a:t>
            </a:r>
          </a:p>
          <a:p>
            <a:pPr>
              <a:spcBef>
                <a:spcPts val="0"/>
              </a:spcBef>
            </a:pPr>
            <a:r>
              <a:rPr lang="en-GB" dirty="0"/>
              <a:t>Neunert C, et al. Blood Adv. 2019;3:3829-66</a:t>
            </a:r>
          </a:p>
        </p:txBody>
      </p:sp>
      <p:grpSp>
        <p:nvGrpSpPr>
          <p:cNvPr id="7" name="Groep 6">
            <a:extLst>
              <a:ext uri="{FF2B5EF4-FFF2-40B4-BE49-F238E27FC236}">
                <a16:creationId xmlns:a16="http://schemas.microsoft.com/office/drawing/2014/main" id="{B38A4278-D030-3B43-BB6B-0D8DE86001F1}"/>
              </a:ext>
            </a:extLst>
          </p:cNvPr>
          <p:cNvGrpSpPr/>
          <p:nvPr/>
        </p:nvGrpSpPr>
        <p:grpSpPr>
          <a:xfrm>
            <a:off x="858455" y="1772816"/>
            <a:ext cx="10475090" cy="3456384"/>
            <a:chOff x="839416" y="1269760"/>
            <a:chExt cx="10475090" cy="3456384"/>
          </a:xfrm>
        </p:grpSpPr>
        <p:cxnSp>
          <p:nvCxnSpPr>
            <p:cNvPr id="8" name="Straight Arrow Connector 7"/>
            <p:cNvCxnSpPr/>
            <p:nvPr/>
          </p:nvCxnSpPr>
          <p:spPr>
            <a:xfrm flipV="1">
              <a:off x="1597946" y="1772816"/>
              <a:ext cx="1224136" cy="720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453930" y="3477031"/>
              <a:ext cx="1368152" cy="6480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2927648" y="3790040"/>
              <a:ext cx="1008112" cy="936104"/>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&gt;30 × 10</a:t>
              </a:r>
              <a:r>
                <a:rPr lang="en-US" baseline="30000" dirty="0">
                  <a:solidFill>
                    <a:schemeClr val="tx1"/>
                  </a:solidFill>
                </a:rPr>
                <a:t>9</a:t>
              </a:r>
              <a:r>
                <a:rPr lang="en-US" dirty="0">
                  <a:solidFill>
                    <a:schemeClr val="tx1"/>
                  </a:solidFill>
                </a:rPr>
                <a:t>/L</a:t>
              </a:r>
            </a:p>
          </p:txBody>
        </p:sp>
        <p:cxnSp>
          <p:nvCxnSpPr>
            <p:cNvPr id="13" name="Straight Arrow Connector 12"/>
            <p:cNvCxnSpPr>
              <a:cxnSpLocks/>
              <a:stCxn id="11" idx="6"/>
            </p:cNvCxnSpPr>
            <p:nvPr/>
          </p:nvCxnSpPr>
          <p:spPr>
            <a:xfrm>
              <a:off x="3935760" y="4258092"/>
              <a:ext cx="144016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5512419" y="3790040"/>
              <a:ext cx="2254198" cy="936104"/>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Observe</a:t>
              </a:r>
              <a:endParaRPr lang="en-US" dirty="0"/>
            </a:p>
          </p:txBody>
        </p:sp>
        <p:sp>
          <p:nvSpPr>
            <p:cNvPr id="15" name="Oval 14"/>
            <p:cNvSpPr/>
            <p:nvPr/>
          </p:nvSpPr>
          <p:spPr>
            <a:xfrm>
              <a:off x="2927648" y="1304764"/>
              <a:ext cx="1008112" cy="936104"/>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≤30 × 10</a:t>
              </a:r>
              <a:r>
                <a:rPr lang="en-US" baseline="30000" dirty="0">
                  <a:solidFill>
                    <a:schemeClr val="tx1"/>
                  </a:solidFill>
                </a:rPr>
                <a:t>9</a:t>
              </a:r>
              <a:r>
                <a:rPr lang="en-US" dirty="0">
                  <a:solidFill>
                    <a:schemeClr val="tx1"/>
                  </a:solidFill>
                </a:rPr>
                <a:t>/L </a:t>
              </a:r>
            </a:p>
          </p:txBody>
        </p:sp>
        <p:cxnSp>
          <p:nvCxnSpPr>
            <p:cNvPr id="17" name="Straight Arrow Connector 16"/>
            <p:cNvCxnSpPr>
              <a:stCxn id="15" idx="6"/>
            </p:cNvCxnSpPr>
            <p:nvPr/>
          </p:nvCxnSpPr>
          <p:spPr>
            <a:xfrm>
              <a:off x="3935760" y="1772816"/>
              <a:ext cx="144016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5512419" y="1269760"/>
              <a:ext cx="2254198" cy="1008112"/>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Corticosteroids</a:t>
              </a:r>
              <a:endParaRPr lang="en-US" dirty="0"/>
            </a:p>
          </p:txBody>
        </p:sp>
        <p:sp>
          <p:nvSpPr>
            <p:cNvPr id="19" name="Rounded Rectangle 18"/>
            <p:cNvSpPr/>
            <p:nvPr/>
          </p:nvSpPr>
          <p:spPr>
            <a:xfrm>
              <a:off x="8162282" y="1269760"/>
              <a:ext cx="1728192" cy="468052"/>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IVIG</a:t>
              </a:r>
            </a:p>
          </p:txBody>
        </p:sp>
        <p:sp>
          <p:nvSpPr>
            <p:cNvPr id="20" name="Rounded Rectangle 19"/>
            <p:cNvSpPr/>
            <p:nvPr/>
          </p:nvSpPr>
          <p:spPr>
            <a:xfrm>
              <a:off x="8162282" y="1806856"/>
              <a:ext cx="1728192" cy="468052"/>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Anti D</a:t>
              </a:r>
            </a:p>
          </p:txBody>
        </p:sp>
        <p:cxnSp>
          <p:nvCxnSpPr>
            <p:cNvPr id="22" name="Curved Connector 21"/>
            <p:cNvCxnSpPr/>
            <p:nvPr/>
          </p:nvCxnSpPr>
          <p:spPr>
            <a:xfrm rot="16200000" flipV="1">
              <a:off x="7660734" y="2390704"/>
              <a:ext cx="1718709" cy="1679824"/>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8752779" y="4109569"/>
              <a:ext cx="2561727" cy="461665"/>
            </a:xfrm>
            <a:prstGeom prst="rect">
              <a:avLst/>
            </a:prstGeom>
            <a:noFill/>
          </p:spPr>
          <p:txBody>
            <a:bodyPr wrap="none" rtlCol="0">
              <a:spAutoFit/>
            </a:bodyPr>
            <a:lstStyle/>
            <a:p>
              <a:r>
                <a:rPr lang="en-US" sz="2400" b="1" dirty="0">
                  <a:latin typeface="Calibri" panose="020F0502020204030204" pitchFamily="34" charset="0"/>
                  <a:ea typeface="Aileron" charset="0"/>
                  <a:cs typeface="Calibri" panose="020F0502020204030204" pitchFamily="34" charset="0"/>
                </a:rPr>
                <a:t>Duration &lt;6 weeks</a:t>
              </a:r>
            </a:p>
          </p:txBody>
        </p:sp>
        <p:sp>
          <p:nvSpPr>
            <p:cNvPr id="6" name="Rounded Rectangle 5"/>
            <p:cNvSpPr/>
            <p:nvPr/>
          </p:nvSpPr>
          <p:spPr>
            <a:xfrm>
              <a:off x="839416" y="2492896"/>
              <a:ext cx="1440160" cy="1008112"/>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Platelets</a:t>
              </a:r>
              <a:endParaRPr lang="en-US" dirty="0"/>
            </a:p>
          </p:txBody>
        </p:sp>
      </p:grpSp>
      <p:sp>
        <p:nvSpPr>
          <p:cNvPr id="3" name="Rechthoek 2">
            <a:extLst>
              <a:ext uri="{FF2B5EF4-FFF2-40B4-BE49-F238E27FC236}">
                <a16:creationId xmlns:a16="http://schemas.microsoft.com/office/drawing/2014/main" id="{8D8BC2F4-ADB0-9343-84CC-B683BDCB9458}"/>
              </a:ext>
            </a:extLst>
          </p:cNvPr>
          <p:cNvSpPr/>
          <p:nvPr/>
        </p:nvSpPr>
        <p:spPr>
          <a:xfrm>
            <a:off x="5677455" y="3244334"/>
            <a:ext cx="837089" cy="369332"/>
          </a:xfrm>
          <a:prstGeom prst="rect">
            <a:avLst/>
          </a:prstGeom>
        </p:spPr>
        <p:txBody>
          <a:bodyPr wrap="none">
            <a:spAutoFit/>
          </a:bodyPr>
          <a:lstStyle/>
          <a:p>
            <a:r>
              <a:rPr lang="en-GB" dirty="0">
                <a:solidFill>
                  <a:schemeClr val="bg1"/>
                </a:solidFill>
                <a:latin typeface="Aileron" charset="0"/>
                <a:ea typeface="Aileron" charset="0"/>
                <a:cs typeface="Aileron" charset="0"/>
              </a:rPr>
              <a:t>x 10</a:t>
            </a:r>
            <a:r>
              <a:rPr lang="en-GB" baseline="30000" dirty="0">
                <a:solidFill>
                  <a:schemeClr val="bg1"/>
                </a:solidFill>
                <a:latin typeface="Aileron" charset="0"/>
                <a:ea typeface="Aileron" charset="0"/>
                <a:cs typeface="Aileron" charset="0"/>
              </a:rPr>
              <a:t>9</a:t>
            </a:r>
            <a:r>
              <a:rPr lang="en-GB" dirty="0">
                <a:solidFill>
                  <a:schemeClr val="bg1"/>
                </a:solidFill>
                <a:latin typeface="Aileron" charset="0"/>
                <a:ea typeface="Aileron" charset="0"/>
                <a:cs typeface="Aileron" charset="0"/>
              </a:rPr>
              <a:t>/L</a:t>
            </a:r>
            <a:endParaRPr lang="en-GB" dirty="0"/>
          </a:p>
        </p:txBody>
      </p:sp>
      <p:sp>
        <p:nvSpPr>
          <p:cNvPr id="4" name="Slide Number Placeholder 3">
            <a:extLst>
              <a:ext uri="{FF2B5EF4-FFF2-40B4-BE49-F238E27FC236}">
                <a16:creationId xmlns:a16="http://schemas.microsoft.com/office/drawing/2014/main" id="{12154C57-767B-4C4F-9B88-1CA41806932F}"/>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396217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Dexamethasone or Prednisone?</a:t>
            </a:r>
          </a:p>
        </p:txBody>
      </p:sp>
      <p:pic>
        <p:nvPicPr>
          <p:cNvPr id="6" name="Content Placeholder 5"/>
          <p:cNvPicPr>
            <a:picLocks noGrp="1" noChangeAspect="1"/>
          </p:cNvPicPr>
          <p:nvPr>
            <p:ph sz="quarter" idx="14"/>
          </p:nvPr>
        </p:nvPicPr>
        <p:blipFill rotWithShape="1">
          <a:blip r:embed="rId3"/>
          <a:srcRect l="6897" b="12825"/>
          <a:stretch/>
        </p:blipFill>
        <p:spPr>
          <a:xfrm>
            <a:off x="777132" y="1062779"/>
            <a:ext cx="8424936" cy="5200577"/>
          </a:xfrm>
          <a:prstGeom prst="rect">
            <a:avLst/>
          </a:prstGeom>
        </p:spPr>
      </p:pic>
      <p:sp>
        <p:nvSpPr>
          <p:cNvPr id="5" name="Content Placeholder 4"/>
          <p:cNvSpPr>
            <a:spLocks noGrp="1"/>
          </p:cNvSpPr>
          <p:nvPr>
            <p:ph sz="quarter" idx="15"/>
          </p:nvPr>
        </p:nvSpPr>
        <p:spPr/>
        <p:txBody>
          <a:bodyPr/>
          <a:lstStyle/>
          <a:p>
            <a:r>
              <a:rPr lang="en-GB" dirty="0"/>
              <a:t>Wei Y, et al. Blood. 2016;127:296-302</a:t>
            </a:r>
          </a:p>
        </p:txBody>
      </p:sp>
      <p:cxnSp>
        <p:nvCxnSpPr>
          <p:cNvPr id="11" name="Curved Connector 10"/>
          <p:cNvCxnSpPr/>
          <p:nvPr/>
        </p:nvCxnSpPr>
        <p:spPr>
          <a:xfrm rot="5400000">
            <a:off x="2999656" y="2276872"/>
            <a:ext cx="1728192" cy="72008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783632" y="1181425"/>
            <a:ext cx="3938514" cy="523220"/>
          </a:xfrm>
          <a:prstGeom prst="rect">
            <a:avLst/>
          </a:prstGeom>
          <a:noFill/>
        </p:spPr>
        <p:txBody>
          <a:bodyPr wrap="none" rtlCol="0">
            <a:spAutoFit/>
          </a:bodyPr>
          <a:lstStyle/>
          <a:p>
            <a:r>
              <a:rPr lang="en-GB" sz="2800" b="1" dirty="0">
                <a:latin typeface="Calibri" panose="020F0502020204030204" pitchFamily="34" charset="0"/>
                <a:ea typeface="Aileron" charset="0"/>
                <a:cs typeface="Calibri" panose="020F0502020204030204" pitchFamily="34" charset="0"/>
              </a:rPr>
              <a:t>Not a sustained response</a:t>
            </a:r>
          </a:p>
        </p:txBody>
      </p:sp>
      <p:sp>
        <p:nvSpPr>
          <p:cNvPr id="3" name="Rechthoek 2">
            <a:extLst>
              <a:ext uri="{FF2B5EF4-FFF2-40B4-BE49-F238E27FC236}">
                <a16:creationId xmlns:a16="http://schemas.microsoft.com/office/drawing/2014/main" id="{33049FD3-4067-CB45-89F6-A48362F87DEE}"/>
              </a:ext>
            </a:extLst>
          </p:cNvPr>
          <p:cNvSpPr/>
          <p:nvPr/>
        </p:nvSpPr>
        <p:spPr>
          <a:xfrm>
            <a:off x="479376" y="5964607"/>
            <a:ext cx="1512168" cy="4167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Box 12">
            <a:extLst>
              <a:ext uri="{FF2B5EF4-FFF2-40B4-BE49-F238E27FC236}">
                <a16:creationId xmlns:a16="http://schemas.microsoft.com/office/drawing/2014/main" id="{29B39E02-5A79-E94A-A7D4-3C38376773BD}"/>
              </a:ext>
            </a:extLst>
          </p:cNvPr>
          <p:cNvSpPr txBox="1"/>
          <p:nvPr/>
        </p:nvSpPr>
        <p:spPr>
          <a:xfrm>
            <a:off x="7896200" y="982469"/>
            <a:ext cx="2688299" cy="646331"/>
          </a:xfrm>
          <a:prstGeom prst="rect">
            <a:avLst/>
          </a:prstGeom>
          <a:solidFill>
            <a:schemeClr val="bg1"/>
          </a:solidFill>
        </p:spPr>
        <p:txBody>
          <a:bodyPr wrap="square" rtlCol="0">
            <a:spAutoFit/>
          </a:bodyPr>
          <a:lstStyle/>
          <a:p>
            <a:r>
              <a:rPr lang="en-GB" dirty="0">
                <a:latin typeface="Calibri" panose="020F0502020204030204" pitchFamily="34" charset="0"/>
                <a:ea typeface="Aileron" charset="0"/>
                <a:cs typeface="Calibri" panose="020F0502020204030204" pitchFamily="34" charset="0"/>
              </a:rPr>
              <a:t>High-dose dexamethasone</a:t>
            </a:r>
          </a:p>
          <a:p>
            <a:r>
              <a:rPr lang="en-GB" dirty="0">
                <a:latin typeface="Calibri" panose="020F0502020204030204" pitchFamily="34" charset="0"/>
                <a:ea typeface="Aileron" charset="0"/>
                <a:cs typeface="Calibri" panose="020F0502020204030204" pitchFamily="34" charset="0"/>
              </a:rPr>
              <a:t>Prednisone</a:t>
            </a:r>
          </a:p>
        </p:txBody>
      </p:sp>
      <p:sp>
        <p:nvSpPr>
          <p:cNvPr id="4" name="Slide Number Placeholder 3">
            <a:extLst>
              <a:ext uri="{FF2B5EF4-FFF2-40B4-BE49-F238E27FC236}">
                <a16:creationId xmlns:a16="http://schemas.microsoft.com/office/drawing/2014/main" id="{CB6AD26E-A87C-4CED-A48C-E790DF2F3B6F}"/>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Tree>
    <p:extLst>
      <p:ext uri="{BB962C8B-B14F-4D97-AF65-F5344CB8AC3E}">
        <p14:creationId xmlns:p14="http://schemas.microsoft.com/office/powerpoint/2010/main" val="225830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a:t>
            </a:r>
          </a:p>
        </p:txBody>
      </p:sp>
      <p:sp>
        <p:nvSpPr>
          <p:cNvPr id="5" name="Content Placeholder 4"/>
          <p:cNvSpPr>
            <a:spLocks noGrp="1"/>
          </p:cNvSpPr>
          <p:nvPr>
            <p:ph sz="quarter" idx="15"/>
          </p:nvPr>
        </p:nvSpPr>
        <p:spPr/>
        <p:txBody>
          <a:bodyPr/>
          <a:lstStyle/>
          <a:p>
            <a:endParaRPr lang="en-GB" dirty="0"/>
          </a:p>
        </p:txBody>
      </p:sp>
      <p:pic>
        <p:nvPicPr>
          <p:cNvPr id="6" name="Picture 5"/>
          <p:cNvPicPr>
            <a:picLocks noChangeAspect="1"/>
          </p:cNvPicPr>
          <p:nvPr/>
        </p:nvPicPr>
        <p:blipFill>
          <a:blip r:embed="rId2"/>
          <a:stretch>
            <a:fillRect/>
          </a:stretch>
        </p:blipFill>
        <p:spPr>
          <a:xfrm>
            <a:off x="551384" y="3829593"/>
            <a:ext cx="2831976" cy="2123982"/>
          </a:xfrm>
          <a:prstGeom prst="rect">
            <a:avLst/>
          </a:prstGeom>
        </p:spPr>
      </p:pic>
      <p:pic>
        <p:nvPicPr>
          <p:cNvPr id="7" name="Picture 6"/>
          <p:cNvPicPr>
            <a:picLocks noChangeAspect="1"/>
          </p:cNvPicPr>
          <p:nvPr/>
        </p:nvPicPr>
        <p:blipFill rotWithShape="1">
          <a:blip r:embed="rId3"/>
          <a:srcRect l="13615" t="6878" r="4696"/>
          <a:stretch/>
        </p:blipFill>
        <p:spPr>
          <a:xfrm>
            <a:off x="4420896" y="3373645"/>
            <a:ext cx="2592288" cy="2724576"/>
          </a:xfrm>
          <a:prstGeom prst="rect">
            <a:avLst/>
          </a:prstGeom>
        </p:spPr>
      </p:pic>
      <p:pic>
        <p:nvPicPr>
          <p:cNvPr id="8" name="Picture 7"/>
          <p:cNvPicPr>
            <a:picLocks noChangeAspect="1"/>
          </p:cNvPicPr>
          <p:nvPr/>
        </p:nvPicPr>
        <p:blipFill rotWithShape="1">
          <a:blip r:embed="rId4"/>
          <a:srcRect l="2661" r="51435"/>
          <a:stretch/>
        </p:blipFill>
        <p:spPr>
          <a:xfrm>
            <a:off x="8328248" y="3218363"/>
            <a:ext cx="2857009" cy="3035141"/>
          </a:xfrm>
          <a:prstGeom prst="rect">
            <a:avLst/>
          </a:prstGeom>
        </p:spPr>
      </p:pic>
      <p:sp>
        <p:nvSpPr>
          <p:cNvPr id="9" name="Ovaal 8">
            <a:extLst>
              <a:ext uri="{FF2B5EF4-FFF2-40B4-BE49-F238E27FC236}">
                <a16:creationId xmlns:a16="http://schemas.microsoft.com/office/drawing/2014/main" id="{28A15E44-4947-7344-9662-0646FF594BA0}"/>
              </a:ext>
            </a:extLst>
          </p:cNvPr>
          <p:cNvSpPr>
            <a:spLocks noChangeAspect="1"/>
          </p:cNvSpPr>
          <p:nvPr/>
        </p:nvSpPr>
        <p:spPr>
          <a:xfrm>
            <a:off x="779552" y="620688"/>
            <a:ext cx="3084201" cy="3084201"/>
          </a:xfrm>
          <a:prstGeom prst="ellipse">
            <a:avLst/>
          </a:prstGeom>
          <a:blipFill rotWithShape="1">
            <a:blip r:embed="rId5">
              <a:extLst>
                <a:ext uri="{96DAC541-7B7A-43D3-8B79-37D633B846F1}">
                  <asvg:svgBlip xmlns:asvg="http://schemas.microsoft.com/office/drawing/2016/SVG/main" r:embed="rId6"/>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3" name="Content Placeholder 2"/>
          <p:cNvSpPr>
            <a:spLocks noGrp="1"/>
          </p:cNvSpPr>
          <p:nvPr>
            <p:ph sz="quarter" idx="14"/>
          </p:nvPr>
        </p:nvSpPr>
        <p:spPr>
          <a:xfrm>
            <a:off x="3270051" y="953825"/>
            <a:ext cx="6892564" cy="1789792"/>
          </a:xfrm>
        </p:spPr>
        <p:txBody>
          <a:bodyPr>
            <a:normAutofit/>
          </a:bodyPr>
          <a:lstStyle/>
          <a:p>
            <a:r>
              <a:rPr lang="en-GB" sz="2400" dirty="0"/>
              <a:t>Ms. N gets dexamethasone 40 mg daily for 4 days</a:t>
            </a:r>
          </a:p>
          <a:p>
            <a:r>
              <a:rPr lang="en-GB" sz="2400" dirty="0"/>
              <a:t>Her platelet count normalises</a:t>
            </a:r>
          </a:p>
          <a:p>
            <a:r>
              <a:rPr lang="en-GB" sz="2400" dirty="0"/>
              <a:t>One month later platelet count is 23k </a:t>
            </a:r>
          </a:p>
        </p:txBody>
      </p:sp>
      <p:sp>
        <p:nvSpPr>
          <p:cNvPr id="4" name="Slide Number Placeholder 3">
            <a:extLst>
              <a:ext uri="{FF2B5EF4-FFF2-40B4-BE49-F238E27FC236}">
                <a16:creationId xmlns:a16="http://schemas.microsoft.com/office/drawing/2014/main" id="{705897FB-2DB6-423C-84B0-D4F5C31AF6DA}"/>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Tree>
    <p:extLst>
      <p:ext uri="{BB962C8B-B14F-4D97-AF65-F5344CB8AC3E}">
        <p14:creationId xmlns:p14="http://schemas.microsoft.com/office/powerpoint/2010/main" val="3967570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8A93F5AA-D79A-0540-8ED2-0CCAC68B8BD9}"/>
              </a:ext>
            </a:extLst>
          </p:cNvPr>
          <p:cNvSpPr>
            <a:spLocks noGrp="1"/>
          </p:cNvSpPr>
          <p:nvPr>
            <p:ph type="body" idx="1"/>
          </p:nvPr>
        </p:nvSpPr>
        <p:spPr/>
        <p:txBody>
          <a:bodyPr/>
          <a:lstStyle/>
          <a:p>
            <a:r>
              <a:rPr lang="en-GB" dirty="0"/>
              <a:t>ASH guidelines</a:t>
            </a:r>
          </a:p>
        </p:txBody>
      </p:sp>
      <p:sp>
        <p:nvSpPr>
          <p:cNvPr id="2" name="Title 1"/>
          <p:cNvSpPr>
            <a:spLocks noGrp="1"/>
          </p:cNvSpPr>
          <p:nvPr>
            <p:ph type="title"/>
          </p:nvPr>
        </p:nvSpPr>
        <p:spPr/>
        <p:txBody>
          <a:bodyPr/>
          <a:lstStyle/>
          <a:p>
            <a:r>
              <a:rPr lang="en-GB" dirty="0"/>
              <a:t>Second-line therapy</a:t>
            </a:r>
          </a:p>
        </p:txBody>
      </p:sp>
      <p:sp>
        <p:nvSpPr>
          <p:cNvPr id="6" name="Rounded Rectangle 5"/>
          <p:cNvSpPr/>
          <p:nvPr/>
        </p:nvSpPr>
        <p:spPr>
          <a:xfrm>
            <a:off x="620184" y="2996952"/>
            <a:ext cx="2523488" cy="864096"/>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solidFill>
              </a:rPr>
              <a:t>Platelets </a:t>
            </a:r>
            <a:br>
              <a:rPr lang="en-GB" sz="2400" dirty="0">
                <a:solidFill>
                  <a:schemeClr val="tx1"/>
                </a:solidFill>
              </a:rPr>
            </a:br>
            <a:r>
              <a:rPr lang="en-GB" sz="2400" dirty="0">
                <a:solidFill>
                  <a:schemeClr val="tx1"/>
                </a:solidFill>
              </a:rPr>
              <a:t>&lt;20-30 × 10</a:t>
            </a:r>
            <a:r>
              <a:rPr lang="en-GB" sz="2400" baseline="30000" dirty="0">
                <a:solidFill>
                  <a:schemeClr val="tx1"/>
                </a:solidFill>
              </a:rPr>
              <a:t>9</a:t>
            </a:r>
            <a:r>
              <a:rPr lang="en-GB" sz="2400" dirty="0">
                <a:solidFill>
                  <a:schemeClr val="tx1"/>
                </a:solidFill>
              </a:rPr>
              <a:t>/L</a:t>
            </a:r>
          </a:p>
        </p:txBody>
      </p:sp>
      <p:cxnSp>
        <p:nvCxnSpPr>
          <p:cNvPr id="8" name="Straight Arrow Connector 7"/>
          <p:cNvCxnSpPr>
            <a:stCxn id="6" idx="0"/>
          </p:cNvCxnSpPr>
          <p:nvPr/>
        </p:nvCxnSpPr>
        <p:spPr>
          <a:xfrm flipV="1">
            <a:off x="1881928" y="2132856"/>
            <a:ext cx="2629896" cy="864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3"/>
          </p:cNvCxnSpPr>
          <p:nvPr/>
        </p:nvCxnSpPr>
        <p:spPr>
          <a:xfrm>
            <a:off x="3143672" y="3429000"/>
            <a:ext cx="15121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a:off x="1881928" y="3861048"/>
            <a:ext cx="2629896" cy="10801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4943872" y="1700808"/>
            <a:ext cx="2736304" cy="72008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Splenectomy</a:t>
            </a:r>
            <a:endParaRPr lang="en-GB" dirty="0"/>
          </a:p>
        </p:txBody>
      </p:sp>
      <p:sp>
        <p:nvSpPr>
          <p:cNvPr id="14" name="Rounded Rectangle 13"/>
          <p:cNvSpPr/>
          <p:nvPr/>
        </p:nvSpPr>
        <p:spPr>
          <a:xfrm>
            <a:off x="4943872" y="3105724"/>
            <a:ext cx="2736304" cy="72008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Rituximab</a:t>
            </a:r>
            <a:endParaRPr lang="en-GB" dirty="0"/>
          </a:p>
        </p:txBody>
      </p:sp>
      <p:sp>
        <p:nvSpPr>
          <p:cNvPr id="15" name="Rounded Rectangle 14"/>
          <p:cNvSpPr/>
          <p:nvPr/>
        </p:nvSpPr>
        <p:spPr>
          <a:xfrm>
            <a:off x="4943872" y="4725144"/>
            <a:ext cx="2736304" cy="72008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TPO-RA</a:t>
            </a:r>
            <a:endParaRPr lang="en-GB" dirty="0"/>
          </a:p>
        </p:txBody>
      </p:sp>
      <p:sp>
        <p:nvSpPr>
          <p:cNvPr id="16" name="&quot;No&quot; Symbol 15"/>
          <p:cNvSpPr/>
          <p:nvPr/>
        </p:nvSpPr>
        <p:spPr>
          <a:xfrm>
            <a:off x="5314190" y="1123200"/>
            <a:ext cx="2020880" cy="1729922"/>
          </a:xfrm>
          <a:prstGeom prst="noSmoking">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dirty="0">
              <a:solidFill>
                <a:schemeClr val="tx1"/>
              </a:solidFill>
            </a:endParaRPr>
          </a:p>
        </p:txBody>
      </p:sp>
      <p:sp>
        <p:nvSpPr>
          <p:cNvPr id="21" name="TextBox 20"/>
          <p:cNvSpPr txBox="1"/>
          <p:nvPr/>
        </p:nvSpPr>
        <p:spPr>
          <a:xfrm>
            <a:off x="8512835" y="1592817"/>
            <a:ext cx="2376265" cy="830997"/>
          </a:xfrm>
          <a:prstGeom prst="rect">
            <a:avLst/>
          </a:prstGeom>
          <a:noFill/>
        </p:spPr>
        <p:txBody>
          <a:bodyPr wrap="square" rtlCol="0">
            <a:spAutoFit/>
          </a:bodyPr>
          <a:lstStyle/>
          <a:p>
            <a:r>
              <a:rPr lang="en-GB" sz="2400" dirty="0">
                <a:solidFill>
                  <a:srgbClr val="505050"/>
                </a:solidFill>
                <a:latin typeface="Aileron" charset="0"/>
                <a:ea typeface="Aileron" charset="0"/>
                <a:cs typeface="Aileron" charset="0"/>
              </a:rPr>
              <a:t>No splenectomy until 1 year out</a:t>
            </a:r>
          </a:p>
        </p:txBody>
      </p:sp>
      <p:sp>
        <p:nvSpPr>
          <p:cNvPr id="20" name="Tijdelijke aanduiding voor inhoud 11">
            <a:extLst>
              <a:ext uri="{FF2B5EF4-FFF2-40B4-BE49-F238E27FC236}">
                <a16:creationId xmlns:a16="http://schemas.microsoft.com/office/drawing/2014/main" id="{A912B46C-AF31-4845-BF4E-4510D7BF6A60}"/>
              </a:ext>
            </a:extLst>
          </p:cNvPr>
          <p:cNvSpPr>
            <a:spLocks noGrp="1"/>
          </p:cNvSpPr>
          <p:nvPr>
            <p:ph sz="quarter" idx="15"/>
          </p:nvPr>
        </p:nvSpPr>
        <p:spPr/>
        <p:txBody>
          <a:bodyPr/>
          <a:lstStyle/>
          <a:p>
            <a:r>
              <a:rPr lang="en-GB" dirty="0"/>
              <a:t>ASH, American Society of Hematology; TPO-RA, thrombopoietin receptor agonist</a:t>
            </a:r>
          </a:p>
          <a:p>
            <a:pPr>
              <a:spcBef>
                <a:spcPts val="0"/>
              </a:spcBef>
            </a:pPr>
            <a:r>
              <a:rPr lang="en-GB" dirty="0"/>
              <a:t>Neunert C, et al. Blood Adv. 2019;3:3829-66</a:t>
            </a:r>
          </a:p>
        </p:txBody>
      </p:sp>
      <p:sp>
        <p:nvSpPr>
          <p:cNvPr id="3" name="Slide Number Placeholder 2">
            <a:extLst>
              <a:ext uri="{FF2B5EF4-FFF2-40B4-BE49-F238E27FC236}">
                <a16:creationId xmlns:a16="http://schemas.microsoft.com/office/drawing/2014/main" id="{176BF861-D500-4ADC-81BF-DC998BC23534}"/>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290474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Rituximab</a:t>
            </a:r>
          </a:p>
        </p:txBody>
      </p:sp>
      <p:pic>
        <p:nvPicPr>
          <p:cNvPr id="6" name="Content Placeholder 5"/>
          <p:cNvPicPr>
            <a:picLocks noGrp="1" noChangeAspect="1"/>
          </p:cNvPicPr>
          <p:nvPr>
            <p:ph sz="quarter" idx="14"/>
          </p:nvPr>
        </p:nvPicPr>
        <p:blipFill>
          <a:blip r:embed="rId3"/>
          <a:stretch>
            <a:fillRect/>
          </a:stretch>
        </p:blipFill>
        <p:spPr>
          <a:xfrm>
            <a:off x="590295" y="980728"/>
            <a:ext cx="9238496" cy="4922022"/>
          </a:xfrm>
          <a:prstGeom prst="rect">
            <a:avLst/>
          </a:prstGeom>
        </p:spPr>
      </p:pic>
      <p:sp>
        <p:nvSpPr>
          <p:cNvPr id="5" name="Content Placeholder 4"/>
          <p:cNvSpPr>
            <a:spLocks noGrp="1"/>
          </p:cNvSpPr>
          <p:nvPr>
            <p:ph sz="quarter" idx="15"/>
          </p:nvPr>
        </p:nvSpPr>
        <p:spPr/>
        <p:txBody>
          <a:bodyPr/>
          <a:lstStyle/>
          <a:p>
            <a:r>
              <a:rPr lang="en-GB" dirty="0"/>
              <a:t>Ghanima W, et al. Lancet. 2015;385:1653-61</a:t>
            </a:r>
          </a:p>
        </p:txBody>
      </p:sp>
      <p:sp>
        <p:nvSpPr>
          <p:cNvPr id="9" name="TextBox 8"/>
          <p:cNvSpPr txBox="1"/>
          <p:nvPr/>
        </p:nvSpPr>
        <p:spPr>
          <a:xfrm>
            <a:off x="4710692" y="908720"/>
            <a:ext cx="6294693" cy="1200329"/>
          </a:xfrm>
          <a:prstGeom prst="rect">
            <a:avLst/>
          </a:prstGeom>
          <a:noFill/>
        </p:spPr>
        <p:txBody>
          <a:bodyPr wrap="square" rtlCol="0">
            <a:spAutoFit/>
          </a:bodyPr>
          <a:lstStyle/>
          <a:p>
            <a:r>
              <a:rPr lang="en-GB" sz="2400" dirty="0">
                <a:solidFill>
                  <a:srgbClr val="505050"/>
                </a:solidFill>
                <a:latin typeface="Calibri" panose="020F0502020204030204" pitchFamily="34" charset="0"/>
                <a:ea typeface="Aileron" charset="0"/>
                <a:cs typeface="Calibri" panose="020F0502020204030204" pitchFamily="34" charset="0"/>
              </a:rPr>
              <a:t>At 18 months </a:t>
            </a:r>
            <a:br>
              <a:rPr lang="en-GB" sz="2400" dirty="0">
                <a:solidFill>
                  <a:srgbClr val="505050"/>
                </a:solidFill>
                <a:latin typeface="Calibri" panose="020F0502020204030204" pitchFamily="34" charset="0"/>
                <a:ea typeface="Aileron" charset="0"/>
                <a:cs typeface="Calibri" panose="020F0502020204030204" pitchFamily="34" charset="0"/>
              </a:rPr>
            </a:br>
            <a:r>
              <a:rPr lang="en-GB" sz="2400" dirty="0">
                <a:solidFill>
                  <a:srgbClr val="505050"/>
                </a:solidFill>
                <a:latin typeface="Calibri" panose="020F0502020204030204" pitchFamily="34" charset="0"/>
                <a:ea typeface="Aileron" charset="0"/>
                <a:cs typeface="Calibri" panose="020F0502020204030204" pitchFamily="34" charset="0"/>
              </a:rPr>
              <a:t>58% of patients on rituximab and </a:t>
            </a:r>
            <a:br>
              <a:rPr lang="en-GB" sz="2400" dirty="0">
                <a:solidFill>
                  <a:srgbClr val="505050"/>
                </a:solidFill>
                <a:latin typeface="Calibri" panose="020F0502020204030204" pitchFamily="34" charset="0"/>
                <a:ea typeface="Aileron" charset="0"/>
                <a:cs typeface="Calibri" panose="020F0502020204030204" pitchFamily="34" charset="0"/>
              </a:rPr>
            </a:br>
            <a:r>
              <a:rPr lang="en-GB" sz="2400" dirty="0">
                <a:solidFill>
                  <a:srgbClr val="505050"/>
                </a:solidFill>
                <a:latin typeface="Calibri" panose="020F0502020204030204" pitchFamily="34" charset="0"/>
                <a:ea typeface="Aileron" charset="0"/>
                <a:cs typeface="Calibri" panose="020F0502020204030204" pitchFamily="34" charset="0"/>
              </a:rPr>
              <a:t>69% of patients on placebo had treatment failure</a:t>
            </a:r>
          </a:p>
        </p:txBody>
      </p:sp>
      <p:sp>
        <p:nvSpPr>
          <p:cNvPr id="12" name="TextBox 11"/>
          <p:cNvSpPr txBox="1"/>
          <p:nvPr/>
        </p:nvSpPr>
        <p:spPr>
          <a:xfrm>
            <a:off x="4284176" y="4005064"/>
            <a:ext cx="5544615" cy="830997"/>
          </a:xfrm>
          <a:prstGeom prst="rect">
            <a:avLst/>
          </a:prstGeom>
          <a:noFill/>
        </p:spPr>
        <p:txBody>
          <a:bodyPr wrap="square" rtlCol="0">
            <a:spAutoFit/>
          </a:bodyPr>
          <a:lstStyle/>
          <a:p>
            <a:r>
              <a:rPr lang="en-GB" sz="2400" b="1" dirty="0">
                <a:solidFill>
                  <a:srgbClr val="505050"/>
                </a:solidFill>
                <a:latin typeface="Calibri" panose="020F0502020204030204" pitchFamily="34" charset="0"/>
                <a:ea typeface="Aileron" charset="0"/>
                <a:cs typeface="Calibri" panose="020F0502020204030204" pitchFamily="34" charset="0"/>
              </a:rPr>
              <a:t>Second-line rituximab did not significantly reduce long-term treatment failure</a:t>
            </a:r>
          </a:p>
        </p:txBody>
      </p:sp>
      <p:sp>
        <p:nvSpPr>
          <p:cNvPr id="3" name="Slide Number Placeholder 2">
            <a:extLst>
              <a:ext uri="{FF2B5EF4-FFF2-40B4-BE49-F238E27FC236}">
                <a16:creationId xmlns:a16="http://schemas.microsoft.com/office/drawing/2014/main" id="{817EAAA5-1246-41C3-91AE-A2E1FB10368C}"/>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Tree>
    <p:extLst>
      <p:ext uri="{BB962C8B-B14F-4D97-AF65-F5344CB8AC3E}">
        <p14:creationId xmlns:p14="http://schemas.microsoft.com/office/powerpoint/2010/main" val="4168710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4A4927E6-DDB6-AC4C-A745-B2F0B8A60F7E}"/>
              </a:ext>
            </a:extLst>
          </p:cNvPr>
          <p:cNvSpPr>
            <a:spLocks noGrp="1"/>
          </p:cNvSpPr>
          <p:nvPr>
            <p:ph type="body" idx="1"/>
          </p:nvPr>
        </p:nvSpPr>
        <p:spPr/>
        <p:txBody>
          <a:bodyPr/>
          <a:lstStyle/>
          <a:p>
            <a:r>
              <a:rPr lang="en-GB" dirty="0"/>
              <a:t>ASH guidelines</a:t>
            </a:r>
            <a:r>
              <a:rPr lang="en-GB" baseline="30000" dirty="0"/>
              <a:t>1</a:t>
            </a:r>
          </a:p>
        </p:txBody>
      </p:sp>
      <p:sp>
        <p:nvSpPr>
          <p:cNvPr id="2" name="Title 1"/>
          <p:cNvSpPr>
            <a:spLocks noGrp="1"/>
          </p:cNvSpPr>
          <p:nvPr>
            <p:ph type="title"/>
          </p:nvPr>
        </p:nvSpPr>
        <p:spPr/>
        <p:txBody>
          <a:bodyPr/>
          <a:lstStyle/>
          <a:p>
            <a:r>
              <a:rPr lang="en-GB" dirty="0"/>
              <a:t>Second-line therapy</a:t>
            </a:r>
          </a:p>
        </p:txBody>
      </p:sp>
      <p:sp>
        <p:nvSpPr>
          <p:cNvPr id="11" name="Tijdelijke aanduiding voor inhoud 10">
            <a:extLst>
              <a:ext uri="{FF2B5EF4-FFF2-40B4-BE49-F238E27FC236}">
                <a16:creationId xmlns:a16="http://schemas.microsoft.com/office/drawing/2014/main" id="{11C4578F-097F-1949-A780-A6DDE097B447}"/>
              </a:ext>
            </a:extLst>
          </p:cNvPr>
          <p:cNvSpPr>
            <a:spLocks noGrp="1"/>
          </p:cNvSpPr>
          <p:nvPr>
            <p:ph sz="quarter" idx="15"/>
          </p:nvPr>
        </p:nvSpPr>
        <p:spPr>
          <a:xfrm>
            <a:off x="620184" y="6356351"/>
            <a:ext cx="9364248" cy="365125"/>
          </a:xfrm>
        </p:spPr>
        <p:txBody>
          <a:bodyPr/>
          <a:lstStyle/>
          <a:p>
            <a:r>
              <a:rPr lang="en-GB" dirty="0"/>
              <a:t>ASH, American Society of Hematology; TPO-RA, thrombopoietin receptor agonist</a:t>
            </a:r>
          </a:p>
          <a:p>
            <a:pPr>
              <a:spcBef>
                <a:spcPts val="0"/>
              </a:spcBef>
            </a:pPr>
            <a:r>
              <a:rPr lang="en-GB" dirty="0"/>
              <a:t>1. Neunert C, et al. Blood Adv. 2019;3:3829-66; </a:t>
            </a:r>
            <a:r>
              <a:rPr lang="en-GB" dirty="0">
                <a:solidFill>
                  <a:schemeClr val="tx2"/>
                </a:solidFill>
              </a:rPr>
              <a:t>2. Ghanima W, et al. Lancet. 2015;385:1653-61; </a:t>
            </a:r>
            <a:r>
              <a:rPr lang="en-GB" dirty="0"/>
              <a:t>3. </a:t>
            </a:r>
            <a:r>
              <a:rPr lang="en-GB" dirty="0">
                <a:solidFill>
                  <a:schemeClr val="tx2"/>
                </a:solidFill>
              </a:rPr>
              <a:t>Marangon M, et al. Eur J Haematol. 2017;98:371-77 </a:t>
            </a:r>
          </a:p>
        </p:txBody>
      </p:sp>
      <p:sp>
        <p:nvSpPr>
          <p:cNvPr id="6" name="Rounded Rectangle 5"/>
          <p:cNvSpPr/>
          <p:nvPr/>
        </p:nvSpPr>
        <p:spPr>
          <a:xfrm>
            <a:off x="620184" y="2996952"/>
            <a:ext cx="2523488" cy="864096"/>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Platelets </a:t>
            </a:r>
            <a:br>
              <a:rPr lang="en-GB" sz="2400" dirty="0"/>
            </a:br>
            <a:r>
              <a:rPr lang="en-GB" sz="2400" dirty="0">
                <a:solidFill>
                  <a:schemeClr val="tx1"/>
                </a:solidFill>
              </a:rPr>
              <a:t>&lt;20-30 × 10</a:t>
            </a:r>
            <a:r>
              <a:rPr lang="en-GB" sz="2400" baseline="30000" dirty="0">
                <a:solidFill>
                  <a:schemeClr val="tx1"/>
                </a:solidFill>
              </a:rPr>
              <a:t>9</a:t>
            </a:r>
            <a:r>
              <a:rPr lang="en-GB" sz="2400" dirty="0">
                <a:solidFill>
                  <a:schemeClr val="tx1"/>
                </a:solidFill>
              </a:rPr>
              <a:t>/L</a:t>
            </a:r>
            <a:endParaRPr lang="en-GB" sz="2400" dirty="0"/>
          </a:p>
        </p:txBody>
      </p:sp>
      <p:cxnSp>
        <p:nvCxnSpPr>
          <p:cNvPr id="8" name="Straight Arrow Connector 7"/>
          <p:cNvCxnSpPr>
            <a:stCxn id="6" idx="0"/>
          </p:cNvCxnSpPr>
          <p:nvPr/>
        </p:nvCxnSpPr>
        <p:spPr>
          <a:xfrm flipV="1">
            <a:off x="1881928" y="2132856"/>
            <a:ext cx="2629896" cy="864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3"/>
          </p:cNvCxnSpPr>
          <p:nvPr/>
        </p:nvCxnSpPr>
        <p:spPr>
          <a:xfrm>
            <a:off x="3143672" y="3429000"/>
            <a:ext cx="15121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a:off x="1881928" y="3861048"/>
            <a:ext cx="2629896" cy="10801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4943872" y="1700808"/>
            <a:ext cx="2736304" cy="72008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Splenectomy</a:t>
            </a:r>
            <a:endParaRPr lang="en-GB" dirty="0"/>
          </a:p>
        </p:txBody>
      </p:sp>
      <p:sp>
        <p:nvSpPr>
          <p:cNvPr id="14" name="Rounded Rectangle 13"/>
          <p:cNvSpPr/>
          <p:nvPr/>
        </p:nvSpPr>
        <p:spPr>
          <a:xfrm>
            <a:off x="4943872" y="3105724"/>
            <a:ext cx="2736304" cy="72008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Rituximab</a:t>
            </a:r>
            <a:endParaRPr lang="en-GB" dirty="0"/>
          </a:p>
        </p:txBody>
      </p:sp>
      <p:sp>
        <p:nvSpPr>
          <p:cNvPr id="15" name="Rounded Rectangle 14"/>
          <p:cNvSpPr/>
          <p:nvPr/>
        </p:nvSpPr>
        <p:spPr>
          <a:xfrm>
            <a:off x="4943872" y="4725144"/>
            <a:ext cx="2736304" cy="72008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TPO-RA</a:t>
            </a:r>
            <a:endParaRPr lang="en-GB" dirty="0"/>
          </a:p>
        </p:txBody>
      </p:sp>
      <p:sp>
        <p:nvSpPr>
          <p:cNvPr id="16" name="&quot;No&quot; Symbol 15"/>
          <p:cNvSpPr/>
          <p:nvPr/>
        </p:nvSpPr>
        <p:spPr>
          <a:xfrm>
            <a:off x="5371264" y="1087329"/>
            <a:ext cx="1876864" cy="1729922"/>
          </a:xfrm>
          <a:prstGeom prst="noSmoking">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dirty="0">
              <a:solidFill>
                <a:schemeClr val="tx1"/>
              </a:solidFill>
            </a:endParaRPr>
          </a:p>
        </p:txBody>
      </p:sp>
      <p:cxnSp>
        <p:nvCxnSpPr>
          <p:cNvPr id="7" name="Curved Connector 6"/>
          <p:cNvCxnSpPr>
            <a:endCxn id="14" idx="3"/>
          </p:cNvCxnSpPr>
          <p:nvPr/>
        </p:nvCxnSpPr>
        <p:spPr>
          <a:xfrm rot="5400000">
            <a:off x="7625790" y="2475274"/>
            <a:ext cx="1044876" cy="936104"/>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703096" y="1668056"/>
            <a:ext cx="2826760" cy="1938992"/>
          </a:xfrm>
          <a:prstGeom prst="rect">
            <a:avLst/>
          </a:prstGeom>
          <a:noFill/>
        </p:spPr>
        <p:txBody>
          <a:bodyPr wrap="square" rtlCol="0">
            <a:spAutoFit/>
          </a:bodyPr>
          <a:lstStyle/>
          <a:p>
            <a:r>
              <a:rPr lang="en-GB" sz="2400" dirty="0">
                <a:solidFill>
                  <a:srgbClr val="505050"/>
                </a:solidFill>
                <a:latin typeface="Aileron" charset="0"/>
                <a:ea typeface="Aileron" charset="0"/>
                <a:cs typeface="Aileron" charset="0"/>
              </a:rPr>
              <a:t>Appropriate for patients who want to avoid long-term medication, high risk of relapse</a:t>
            </a:r>
            <a:r>
              <a:rPr lang="en-GB" sz="2400" baseline="30000" dirty="0">
                <a:solidFill>
                  <a:srgbClr val="505050"/>
                </a:solidFill>
                <a:latin typeface="Aileron" charset="0"/>
                <a:ea typeface="Aileron" charset="0"/>
                <a:cs typeface="Aileron" charset="0"/>
              </a:rPr>
              <a:t>2</a:t>
            </a:r>
          </a:p>
        </p:txBody>
      </p:sp>
      <p:cxnSp>
        <p:nvCxnSpPr>
          <p:cNvPr id="17" name="Curved Connector 16"/>
          <p:cNvCxnSpPr>
            <a:cxnSpLocks/>
            <a:endCxn id="14" idx="3"/>
          </p:cNvCxnSpPr>
          <p:nvPr/>
        </p:nvCxnSpPr>
        <p:spPr>
          <a:xfrm rot="16200000" flipV="1">
            <a:off x="7594324" y="3551616"/>
            <a:ext cx="1306628" cy="1134924"/>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847642" y="4525669"/>
            <a:ext cx="3008998" cy="830997"/>
          </a:xfrm>
          <a:prstGeom prst="rect">
            <a:avLst/>
          </a:prstGeom>
          <a:noFill/>
        </p:spPr>
        <p:txBody>
          <a:bodyPr wrap="square" rtlCol="0">
            <a:spAutoFit/>
          </a:bodyPr>
          <a:lstStyle/>
          <a:p>
            <a:r>
              <a:rPr lang="en-GB" sz="2400" dirty="0">
                <a:solidFill>
                  <a:srgbClr val="505050"/>
                </a:solidFill>
                <a:latin typeface="Aileron" charset="0"/>
                <a:ea typeface="Aileron" charset="0"/>
                <a:cs typeface="Aileron" charset="0"/>
              </a:rPr>
              <a:t>Most beneficial in women &lt;40 years old</a:t>
            </a:r>
            <a:r>
              <a:rPr lang="en-GB" sz="2400" baseline="30000" dirty="0">
                <a:solidFill>
                  <a:srgbClr val="505050"/>
                </a:solidFill>
                <a:latin typeface="Aileron" charset="0"/>
                <a:ea typeface="Aileron" charset="0"/>
                <a:cs typeface="Aileron" charset="0"/>
              </a:rPr>
              <a:t>3</a:t>
            </a:r>
          </a:p>
        </p:txBody>
      </p:sp>
      <p:sp>
        <p:nvSpPr>
          <p:cNvPr id="3" name="Slide Number Placeholder 2">
            <a:extLst>
              <a:ext uri="{FF2B5EF4-FFF2-40B4-BE49-F238E27FC236}">
                <a16:creationId xmlns:a16="http://schemas.microsoft.com/office/drawing/2014/main" id="{77AADF4A-5DCB-4065-80E3-39DC9BC60488}"/>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Tree>
    <p:extLst>
      <p:ext uri="{BB962C8B-B14F-4D97-AF65-F5344CB8AC3E}">
        <p14:creationId xmlns:p14="http://schemas.microsoft.com/office/powerpoint/2010/main" val="214569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a:t>
            </a:r>
          </a:p>
        </p:txBody>
      </p:sp>
      <p:sp>
        <p:nvSpPr>
          <p:cNvPr id="3" name="Content Placeholder 2"/>
          <p:cNvSpPr>
            <a:spLocks noGrp="1"/>
          </p:cNvSpPr>
          <p:nvPr>
            <p:ph sz="quarter" idx="14"/>
          </p:nvPr>
        </p:nvSpPr>
        <p:spPr>
          <a:xfrm>
            <a:off x="2999656" y="2240868"/>
            <a:ext cx="7992888" cy="2376264"/>
          </a:xfrm>
        </p:spPr>
        <p:txBody>
          <a:bodyPr>
            <a:normAutofit/>
          </a:bodyPr>
          <a:lstStyle/>
          <a:p>
            <a:r>
              <a:rPr lang="en-GB" sz="3200" dirty="0"/>
              <a:t>Ms. N decides to start rituximab </a:t>
            </a:r>
          </a:p>
          <a:p>
            <a:r>
              <a:rPr lang="en-GB" sz="3200" dirty="0"/>
              <a:t>During her first infusion she develops itching and tachycardia, so the infusion is stopped</a:t>
            </a:r>
          </a:p>
          <a:p>
            <a:r>
              <a:rPr lang="en-GB" sz="3200" dirty="0"/>
              <a:t>Platelets are now 19k</a:t>
            </a:r>
          </a:p>
        </p:txBody>
      </p:sp>
      <p:sp>
        <p:nvSpPr>
          <p:cNvPr id="5" name="Content Placeholder 4"/>
          <p:cNvSpPr>
            <a:spLocks noGrp="1"/>
          </p:cNvSpPr>
          <p:nvPr>
            <p:ph sz="quarter" idx="15"/>
          </p:nvPr>
        </p:nvSpPr>
        <p:spPr/>
        <p:txBody>
          <a:bodyPr/>
          <a:lstStyle/>
          <a:p>
            <a:endParaRPr lang="en-GB" dirty="0"/>
          </a:p>
        </p:txBody>
      </p:sp>
      <p:sp>
        <p:nvSpPr>
          <p:cNvPr id="6" name="Ovaal 5">
            <a:extLst>
              <a:ext uri="{FF2B5EF4-FFF2-40B4-BE49-F238E27FC236}">
                <a16:creationId xmlns:a16="http://schemas.microsoft.com/office/drawing/2014/main" id="{E3F87C30-5D96-F94A-BF7A-2887764C69D0}"/>
              </a:ext>
            </a:extLst>
          </p:cNvPr>
          <p:cNvSpPr>
            <a:spLocks noChangeAspect="1"/>
          </p:cNvSpPr>
          <p:nvPr/>
        </p:nvSpPr>
        <p:spPr>
          <a:xfrm>
            <a:off x="465584" y="1677628"/>
            <a:ext cx="3084201" cy="3084201"/>
          </a:xfrm>
          <a:prstGeom prst="ellipse">
            <a:avLst/>
          </a:prstGeom>
          <a:blipFill rotWithShape="1">
            <a:blip r:embed="rId2">
              <a:extLst>
                <a:ext uri="{96DAC541-7B7A-43D3-8B79-37D633B846F1}">
                  <asvg:svgBlip xmlns:asvg="http://schemas.microsoft.com/office/drawing/2016/SVG/main" r:embed="rId3"/>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4" name="Slide Number Placeholder 3">
            <a:extLst>
              <a:ext uri="{FF2B5EF4-FFF2-40B4-BE49-F238E27FC236}">
                <a16:creationId xmlns:a16="http://schemas.microsoft.com/office/drawing/2014/main" id="{C859A235-C65F-45F5-B4CB-D7324DC343C4}"/>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119993333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3597BFC-C0AF-C241-8DBA-7D005A2D4781}"/>
              </a:ext>
            </a:extLst>
          </p:cNvPr>
          <p:cNvSpPr>
            <a:spLocks noGrp="1"/>
          </p:cNvSpPr>
          <p:nvPr>
            <p:ph type="body" idx="1"/>
          </p:nvPr>
        </p:nvSpPr>
        <p:spPr/>
        <p:txBody>
          <a:bodyPr/>
          <a:lstStyle/>
          <a:p>
            <a:r>
              <a:rPr lang="en-GB" dirty="0"/>
              <a:t>ASH guidelines</a:t>
            </a:r>
            <a:endParaRPr lang="en-GB" baseline="30000" dirty="0"/>
          </a:p>
        </p:txBody>
      </p:sp>
      <p:sp>
        <p:nvSpPr>
          <p:cNvPr id="2" name="Title 1"/>
          <p:cNvSpPr>
            <a:spLocks noGrp="1"/>
          </p:cNvSpPr>
          <p:nvPr>
            <p:ph type="title"/>
          </p:nvPr>
        </p:nvSpPr>
        <p:spPr/>
        <p:txBody>
          <a:bodyPr/>
          <a:lstStyle/>
          <a:p>
            <a:r>
              <a:rPr lang="en-GB" dirty="0"/>
              <a:t>Second-line therapy</a:t>
            </a:r>
          </a:p>
        </p:txBody>
      </p:sp>
      <p:sp>
        <p:nvSpPr>
          <p:cNvPr id="22" name="Content Placeholder 4"/>
          <p:cNvSpPr>
            <a:spLocks noGrp="1"/>
          </p:cNvSpPr>
          <p:nvPr>
            <p:ph sz="quarter" idx="15"/>
          </p:nvPr>
        </p:nvSpPr>
        <p:spPr/>
        <p:txBody>
          <a:bodyPr/>
          <a:lstStyle/>
          <a:p>
            <a:r>
              <a:rPr lang="en-GB" dirty="0"/>
              <a:t>TPO-RA, thrombopoietin receptor agonist</a:t>
            </a:r>
          </a:p>
          <a:p>
            <a:pPr>
              <a:spcBef>
                <a:spcPts val="0"/>
              </a:spcBef>
            </a:pPr>
            <a:r>
              <a:rPr lang="en-GB" dirty="0"/>
              <a:t>1. Neunert C, et al. Blood Adv. 2019;3:3829-66; 2. Cooper N and Ghanima W. N Engl J Med. 2019;381:945-55 </a:t>
            </a:r>
          </a:p>
        </p:txBody>
      </p:sp>
      <p:sp>
        <p:nvSpPr>
          <p:cNvPr id="6" name="Rounded Rectangle 5"/>
          <p:cNvSpPr/>
          <p:nvPr/>
        </p:nvSpPr>
        <p:spPr>
          <a:xfrm>
            <a:off x="620184" y="2996952"/>
            <a:ext cx="2523488" cy="864096"/>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solidFill>
              </a:rPr>
              <a:t>Platelets </a:t>
            </a:r>
            <a:br>
              <a:rPr lang="en-GB" sz="2400" dirty="0">
                <a:solidFill>
                  <a:schemeClr val="tx1"/>
                </a:solidFill>
              </a:rPr>
            </a:br>
            <a:r>
              <a:rPr lang="en-GB" sz="2400" dirty="0">
                <a:solidFill>
                  <a:schemeClr val="tx1"/>
                </a:solidFill>
              </a:rPr>
              <a:t>&lt;20-30 × 10</a:t>
            </a:r>
            <a:r>
              <a:rPr lang="en-GB" sz="2400" baseline="30000" dirty="0">
                <a:solidFill>
                  <a:schemeClr val="tx1"/>
                </a:solidFill>
              </a:rPr>
              <a:t>9</a:t>
            </a:r>
            <a:r>
              <a:rPr lang="en-GB" sz="2400" dirty="0">
                <a:solidFill>
                  <a:schemeClr val="tx1"/>
                </a:solidFill>
              </a:rPr>
              <a:t>/L</a:t>
            </a:r>
          </a:p>
        </p:txBody>
      </p:sp>
      <p:cxnSp>
        <p:nvCxnSpPr>
          <p:cNvPr id="8" name="Straight Arrow Connector 7"/>
          <p:cNvCxnSpPr>
            <a:stCxn id="6" idx="0"/>
          </p:cNvCxnSpPr>
          <p:nvPr/>
        </p:nvCxnSpPr>
        <p:spPr>
          <a:xfrm flipV="1">
            <a:off x="1881928" y="2132856"/>
            <a:ext cx="2629896" cy="864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3"/>
          </p:cNvCxnSpPr>
          <p:nvPr/>
        </p:nvCxnSpPr>
        <p:spPr>
          <a:xfrm>
            <a:off x="3143672" y="3429000"/>
            <a:ext cx="15121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a:off x="1881928" y="3861048"/>
            <a:ext cx="2629896" cy="10801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4943872" y="1700808"/>
            <a:ext cx="2736304" cy="72008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Splenectomy</a:t>
            </a:r>
            <a:endParaRPr lang="en-GB" dirty="0"/>
          </a:p>
        </p:txBody>
      </p:sp>
      <p:sp>
        <p:nvSpPr>
          <p:cNvPr id="14" name="Rounded Rectangle 13"/>
          <p:cNvSpPr/>
          <p:nvPr/>
        </p:nvSpPr>
        <p:spPr>
          <a:xfrm>
            <a:off x="4943872" y="3105724"/>
            <a:ext cx="2736304" cy="72008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Rituximab</a:t>
            </a:r>
            <a:endParaRPr lang="en-GB" dirty="0"/>
          </a:p>
        </p:txBody>
      </p:sp>
      <p:sp>
        <p:nvSpPr>
          <p:cNvPr id="15" name="Rounded Rectangle 14"/>
          <p:cNvSpPr/>
          <p:nvPr/>
        </p:nvSpPr>
        <p:spPr>
          <a:xfrm>
            <a:off x="4943872" y="4725144"/>
            <a:ext cx="2736304" cy="72008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TPO-RA</a:t>
            </a:r>
            <a:endParaRPr lang="en-GB" dirty="0"/>
          </a:p>
        </p:txBody>
      </p:sp>
      <p:sp>
        <p:nvSpPr>
          <p:cNvPr id="16" name="&quot;No&quot; Symbol 15"/>
          <p:cNvSpPr/>
          <p:nvPr/>
        </p:nvSpPr>
        <p:spPr>
          <a:xfrm>
            <a:off x="5268328" y="1020049"/>
            <a:ext cx="1948872" cy="1810677"/>
          </a:xfrm>
          <a:prstGeom prst="noSmoking">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dirty="0">
              <a:solidFill>
                <a:schemeClr val="tx1"/>
              </a:solidFill>
            </a:endParaRPr>
          </a:p>
        </p:txBody>
      </p:sp>
      <p:cxnSp>
        <p:nvCxnSpPr>
          <p:cNvPr id="17" name="Curved Connector 16"/>
          <p:cNvCxnSpPr>
            <a:stCxn id="18" idx="1"/>
            <a:endCxn id="15" idx="3"/>
          </p:cNvCxnSpPr>
          <p:nvPr/>
        </p:nvCxnSpPr>
        <p:spPr>
          <a:xfrm rot="10800000" flipV="1">
            <a:off x="7680176" y="3105724"/>
            <a:ext cx="1237928" cy="1979460"/>
          </a:xfrm>
          <a:prstGeom prst="curvedConnector3">
            <a:avLst>
              <a:gd name="adj1" fmla="val 28555"/>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918104" y="2690225"/>
            <a:ext cx="2664296" cy="830997"/>
          </a:xfrm>
          <a:prstGeom prst="rect">
            <a:avLst/>
          </a:prstGeom>
          <a:noFill/>
        </p:spPr>
        <p:txBody>
          <a:bodyPr wrap="square" rtlCol="0">
            <a:spAutoFit/>
          </a:bodyPr>
          <a:lstStyle/>
          <a:p>
            <a:r>
              <a:rPr lang="en-GB" sz="2400" dirty="0">
                <a:solidFill>
                  <a:srgbClr val="505050"/>
                </a:solidFill>
                <a:latin typeface="Aileron" charset="0"/>
                <a:ea typeface="Aileron" charset="0"/>
                <a:cs typeface="Aileron" charset="0"/>
              </a:rPr>
              <a:t>Highest clinical response rate</a:t>
            </a:r>
            <a:endParaRPr lang="en-GB" sz="2400" baseline="30000" dirty="0">
              <a:solidFill>
                <a:srgbClr val="505050"/>
              </a:solidFill>
              <a:latin typeface="Aileron" charset="0"/>
              <a:ea typeface="Aileron" charset="0"/>
              <a:cs typeface="Aileron" charset="0"/>
            </a:endParaRPr>
          </a:p>
        </p:txBody>
      </p:sp>
      <p:sp>
        <p:nvSpPr>
          <p:cNvPr id="21" name="&quot;No&quot; Symbol 20"/>
          <p:cNvSpPr/>
          <p:nvPr/>
        </p:nvSpPr>
        <p:spPr>
          <a:xfrm>
            <a:off x="5311736" y="2523661"/>
            <a:ext cx="1948872" cy="1810677"/>
          </a:xfrm>
          <a:prstGeom prst="noSmoking">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dirty="0">
              <a:solidFill>
                <a:schemeClr val="tx1"/>
              </a:solidFill>
            </a:endParaRPr>
          </a:p>
        </p:txBody>
      </p:sp>
      <p:sp>
        <p:nvSpPr>
          <p:cNvPr id="24" name="TextBox 23"/>
          <p:cNvSpPr txBox="1"/>
          <p:nvPr/>
        </p:nvSpPr>
        <p:spPr>
          <a:xfrm>
            <a:off x="8910331" y="5084092"/>
            <a:ext cx="2960152" cy="830997"/>
          </a:xfrm>
          <a:prstGeom prst="rect">
            <a:avLst/>
          </a:prstGeom>
          <a:noFill/>
        </p:spPr>
        <p:txBody>
          <a:bodyPr wrap="square" rtlCol="0">
            <a:spAutoFit/>
          </a:bodyPr>
          <a:lstStyle/>
          <a:p>
            <a:r>
              <a:rPr lang="en-GB" sz="2400" dirty="0">
                <a:solidFill>
                  <a:srgbClr val="505050"/>
                </a:solidFill>
                <a:latin typeface="Aileron" charset="0"/>
                <a:ea typeface="Aileron" charset="0"/>
                <a:cs typeface="Aileron" charset="0"/>
              </a:rPr>
              <a:t>Best data for sustained response</a:t>
            </a:r>
            <a:endParaRPr lang="en-GB" sz="2400" baseline="30000" dirty="0">
              <a:solidFill>
                <a:srgbClr val="505050"/>
              </a:solidFill>
              <a:latin typeface="Aileron" charset="0"/>
              <a:ea typeface="Aileron" charset="0"/>
              <a:cs typeface="Aileron" charset="0"/>
            </a:endParaRPr>
          </a:p>
        </p:txBody>
      </p:sp>
      <p:cxnSp>
        <p:nvCxnSpPr>
          <p:cNvPr id="25" name="Curved Connector 24"/>
          <p:cNvCxnSpPr>
            <a:cxnSpLocks/>
          </p:cNvCxnSpPr>
          <p:nvPr/>
        </p:nvCxnSpPr>
        <p:spPr>
          <a:xfrm rot="10800000">
            <a:off x="7680177" y="5084093"/>
            <a:ext cx="1230157" cy="416593"/>
          </a:xfrm>
          <a:prstGeom prst="curvedConnector3">
            <a:avLst>
              <a:gd name="adj1" fmla="val 29219"/>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8E5A42FD-90F9-4292-BC6C-ECBF144DF9F2}"/>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154280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ACFE8-64DC-BB44-BA41-0BA09BD4EECB}"/>
              </a:ext>
            </a:extLst>
          </p:cNvPr>
          <p:cNvSpPr>
            <a:spLocks noGrp="1"/>
          </p:cNvSpPr>
          <p:nvPr>
            <p:ph type="title"/>
          </p:nvPr>
        </p:nvSpPr>
        <p:spPr/>
        <p:txBody>
          <a:bodyPr>
            <a:normAutofit/>
          </a:bodyPr>
          <a:lstStyle/>
          <a:p>
            <a:pPr>
              <a:spcBef>
                <a:spcPts val="600"/>
              </a:spcBef>
            </a:pPr>
            <a:r>
              <a:rPr lang="en-GB" sz="3200" dirty="0"/>
              <a:t>Experts Knowledge Share</a:t>
            </a:r>
            <a:br>
              <a:rPr lang="en-GB" dirty="0"/>
            </a:br>
            <a:br>
              <a:rPr lang="en-GB" dirty="0"/>
            </a:br>
            <a:r>
              <a:rPr lang="en-GB" sz="3200" dirty="0"/>
              <a:t>Practical considerations around </a:t>
            </a:r>
            <a:br>
              <a:rPr lang="en-GB" sz="3200" dirty="0"/>
            </a:br>
            <a:r>
              <a:rPr lang="en-GB" sz="3200" dirty="0"/>
              <a:t>the use of thrombopoietin-receptor antagonists </a:t>
            </a:r>
            <a:br>
              <a:rPr lang="en-GB" sz="3200" dirty="0"/>
            </a:br>
            <a:r>
              <a:rPr lang="en-GB" sz="3200" dirty="0"/>
              <a:t>(TPO-RA</a:t>
            </a:r>
            <a:r>
              <a:rPr lang="en-GB" sz="3200" cap="none" dirty="0"/>
              <a:t>s)</a:t>
            </a:r>
            <a:r>
              <a:rPr lang="en-GB" sz="3200" dirty="0"/>
              <a:t> in immune thrombocytopenia (ITP)</a:t>
            </a:r>
            <a:br>
              <a:rPr lang="en-GB" sz="3200" dirty="0"/>
            </a:br>
            <a:br>
              <a:rPr lang="en-GB" sz="3200" dirty="0"/>
            </a:br>
            <a:r>
              <a:rPr lang="en-GB" sz="3200" cap="none" dirty="0"/>
              <a:t>Dr. Hillary Maitland, Dr. Michael Tarantino, </a:t>
            </a:r>
            <a:br>
              <a:rPr lang="en-GB" sz="3200" cap="none" dirty="0"/>
            </a:br>
            <a:r>
              <a:rPr lang="en-GB" sz="3200" cap="none" dirty="0"/>
              <a:t>and Dr. Vickie McDonald</a:t>
            </a:r>
            <a:br>
              <a:rPr lang="en-GB" sz="3200" cap="none" dirty="0"/>
            </a:br>
            <a:br>
              <a:rPr lang="en-GB" sz="2800" cap="none" dirty="0"/>
            </a:br>
            <a:r>
              <a:rPr lang="en-GB" sz="2400" b="0" cap="none" dirty="0"/>
              <a:t>Friday</a:t>
            </a:r>
            <a:r>
              <a:rPr lang="en-GB" sz="2400" cap="none" dirty="0"/>
              <a:t> </a:t>
            </a:r>
            <a:r>
              <a:rPr lang="en-GB" sz="2400" b="0" cap="none" dirty="0"/>
              <a:t>December 11</a:t>
            </a:r>
            <a:r>
              <a:rPr lang="en-GB" sz="2400" b="0" cap="none" baseline="30000" dirty="0"/>
              <a:t>th</a:t>
            </a:r>
            <a:r>
              <a:rPr lang="en-GB" sz="2400" b="0" cap="none" dirty="0"/>
              <a:t>, 2020</a:t>
            </a:r>
            <a:endParaRPr lang="en-GB" sz="2400" b="0" dirty="0"/>
          </a:p>
        </p:txBody>
      </p:sp>
      <p:sp>
        <p:nvSpPr>
          <p:cNvPr id="3" name="Slide Number Placeholder 2">
            <a:extLst>
              <a:ext uri="{FF2B5EF4-FFF2-40B4-BE49-F238E27FC236}">
                <a16:creationId xmlns:a16="http://schemas.microsoft.com/office/drawing/2014/main" id="{A73A9AA5-BF1A-4764-8FB6-962309622241}"/>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229171930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1" y="259200"/>
            <a:ext cx="8740799" cy="864000"/>
          </a:xfrm>
        </p:spPr>
        <p:txBody>
          <a:bodyPr/>
          <a:lstStyle/>
          <a:p>
            <a:r>
              <a:rPr lang="en-GB" dirty="0"/>
              <a:t>thrombopoietin receptor agonists</a:t>
            </a:r>
          </a:p>
        </p:txBody>
      </p:sp>
      <p:graphicFrame>
        <p:nvGraphicFramePr>
          <p:cNvPr id="4" name="Content Placeholder 3"/>
          <p:cNvGraphicFramePr>
            <a:graphicFrameLocks noGrp="1"/>
          </p:cNvGraphicFramePr>
          <p:nvPr>
            <p:ph sz="quarter" idx="14"/>
            <p:extLst>
              <p:ext uri="{D42A27DB-BD31-4B8C-83A1-F6EECF244321}">
                <p14:modId xmlns:p14="http://schemas.microsoft.com/office/powerpoint/2010/main" val="1018870438"/>
              </p:ext>
            </p:extLst>
          </p:nvPr>
        </p:nvGraphicFramePr>
        <p:xfrm>
          <a:off x="619201" y="1123200"/>
          <a:ext cx="10803880" cy="4826080"/>
        </p:xfrm>
        <a:graphic>
          <a:graphicData uri="http://schemas.openxmlformats.org/drawingml/2006/table">
            <a:tbl>
              <a:tblPr firstRow="1" bandRow="1">
                <a:tableStyleId>{5C22544A-7EE6-4342-B048-85BDC9FD1C3A}</a:tableStyleId>
              </a:tblPr>
              <a:tblGrid>
                <a:gridCol w="1730872">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gridCol w="2592288">
                  <a:extLst>
                    <a:ext uri="{9D8B030D-6E8A-4147-A177-3AD203B41FA5}">
                      <a16:colId xmlns:a16="http://schemas.microsoft.com/office/drawing/2014/main" val="3370853514"/>
                    </a:ext>
                  </a:extLst>
                </a:gridCol>
              </a:tblGrid>
              <a:tr h="424860">
                <a:tc>
                  <a:txBody>
                    <a:bodyPr/>
                    <a:lstStyle/>
                    <a:p>
                      <a:endParaRPr lang="en-GB" sz="1200" dirty="0"/>
                    </a:p>
                  </a:txBody>
                  <a:tcPr marL="70221" marR="70221" marT="34290" marB="34290"/>
                </a:tc>
                <a:tc>
                  <a:txBody>
                    <a:bodyPr/>
                    <a:lstStyle/>
                    <a:p>
                      <a:r>
                        <a:rPr lang="en-GB" sz="1600" dirty="0"/>
                        <a:t>Romiplostim</a:t>
                      </a:r>
                    </a:p>
                  </a:txBody>
                  <a:tcPr marL="70221" marR="70221" marT="34290" marB="34290"/>
                </a:tc>
                <a:tc>
                  <a:txBody>
                    <a:bodyPr/>
                    <a:lstStyle/>
                    <a:p>
                      <a:r>
                        <a:rPr lang="en-GB" sz="1600" dirty="0"/>
                        <a:t>Eltrombopag</a:t>
                      </a:r>
                    </a:p>
                  </a:txBody>
                  <a:tcPr marL="70221" marR="70221" marT="34290" marB="34290"/>
                </a:tc>
                <a:tc>
                  <a:txBody>
                    <a:bodyPr/>
                    <a:lstStyle/>
                    <a:p>
                      <a:r>
                        <a:rPr lang="en-GB" sz="1600" dirty="0"/>
                        <a:t>Avatrombopag</a:t>
                      </a:r>
                    </a:p>
                  </a:txBody>
                  <a:tcPr marL="70221" marR="70221" marT="34290" marB="34290"/>
                </a:tc>
                <a:extLst>
                  <a:ext uri="{0D108BD9-81ED-4DB2-BD59-A6C34878D82A}">
                    <a16:rowId xmlns:a16="http://schemas.microsoft.com/office/drawing/2014/main" val="10000"/>
                  </a:ext>
                </a:extLst>
              </a:tr>
              <a:tr h="387685">
                <a:tc>
                  <a:txBody>
                    <a:bodyPr/>
                    <a:lstStyle/>
                    <a:p>
                      <a:r>
                        <a:rPr lang="en-GB" sz="1600" b="1" dirty="0"/>
                        <a:t>Dosing</a:t>
                      </a:r>
                    </a:p>
                  </a:txBody>
                  <a:tcPr marL="70221" marR="70221" marT="34290" marB="34290"/>
                </a:tc>
                <a:tc>
                  <a:txBody>
                    <a:bodyPr/>
                    <a:lstStyle/>
                    <a:p>
                      <a:endParaRPr lang="en-GB" sz="1600" dirty="0"/>
                    </a:p>
                  </a:txBody>
                  <a:tcPr marL="70221" marR="70221" marT="34290" marB="34290"/>
                </a:tc>
                <a:tc>
                  <a:txBody>
                    <a:bodyPr/>
                    <a:lstStyle/>
                    <a:p>
                      <a:endParaRPr lang="en-GB" sz="1600" dirty="0"/>
                    </a:p>
                  </a:txBody>
                  <a:tcPr marL="70221" marR="70221" marT="34290" marB="34290"/>
                </a:tc>
                <a:tc>
                  <a:txBody>
                    <a:bodyPr/>
                    <a:lstStyle/>
                    <a:p>
                      <a:endParaRPr lang="en-GB" sz="1600" dirty="0"/>
                    </a:p>
                  </a:txBody>
                  <a:tcPr marL="70221" marR="70221" marT="34290" marB="34290"/>
                </a:tc>
                <a:extLst>
                  <a:ext uri="{0D108BD9-81ED-4DB2-BD59-A6C34878D82A}">
                    <a16:rowId xmlns:a16="http://schemas.microsoft.com/office/drawing/2014/main" val="2115743260"/>
                  </a:ext>
                </a:extLst>
              </a:tr>
              <a:tr h="978782">
                <a:tc>
                  <a:txBody>
                    <a:bodyPr/>
                    <a:lstStyle/>
                    <a:p>
                      <a:pPr marL="223838" indent="0">
                        <a:tabLst/>
                      </a:pPr>
                      <a:r>
                        <a:rPr lang="en-GB" sz="1600" b="1" dirty="0"/>
                        <a:t>Starting dose</a:t>
                      </a:r>
                    </a:p>
                  </a:txBody>
                  <a:tcPr marL="70221" marR="70221" marT="34290" marB="34290"/>
                </a:tc>
                <a:tc>
                  <a:txBody>
                    <a:bodyPr/>
                    <a:lstStyle/>
                    <a:p>
                      <a:r>
                        <a:rPr lang="en-GB" sz="1600" kern="1200" dirty="0">
                          <a:solidFill>
                            <a:schemeClr val="dk1"/>
                          </a:solidFill>
                          <a:latin typeface="+mn-lt"/>
                          <a:ea typeface="+mn-ea"/>
                          <a:cs typeface="+mn-cs"/>
                        </a:rPr>
                        <a:t>1 µg/kg/week (label)</a:t>
                      </a:r>
                    </a:p>
                    <a:p>
                      <a:r>
                        <a:rPr lang="en-GB" sz="1600" kern="1200" dirty="0">
                          <a:solidFill>
                            <a:schemeClr val="dk1"/>
                          </a:solidFill>
                          <a:latin typeface="+mn-lt"/>
                          <a:ea typeface="+mn-ea"/>
                          <a:cs typeface="+mn-cs"/>
                        </a:rPr>
                        <a:t>3 µg/kg/week (realistic)</a:t>
                      </a:r>
                    </a:p>
                    <a:p>
                      <a:r>
                        <a:rPr lang="en-GB" sz="1600" kern="1200" dirty="0">
                          <a:solidFill>
                            <a:schemeClr val="dk1"/>
                          </a:solidFill>
                          <a:latin typeface="+mn-lt"/>
                          <a:ea typeface="+mn-ea"/>
                          <a:cs typeface="+mn-cs"/>
                        </a:rPr>
                        <a:t>5 µg/kg/week (severe)</a:t>
                      </a:r>
                    </a:p>
                  </a:txBody>
                  <a:tcPr marL="70221" marR="70221" marT="34290" marB="34290"/>
                </a:tc>
                <a:tc>
                  <a:txBody>
                    <a:bodyPr/>
                    <a:lstStyle/>
                    <a:p>
                      <a:r>
                        <a:rPr lang="en-US" sz="1600" kern="1200" dirty="0">
                          <a:solidFill>
                            <a:schemeClr val="dk1"/>
                          </a:solidFill>
                          <a:latin typeface="+mn-lt"/>
                          <a:ea typeface="+mn-ea"/>
                          <a:cs typeface="+mn-cs"/>
                        </a:rPr>
                        <a:t>50 mg daily</a:t>
                      </a:r>
                    </a:p>
                    <a:p>
                      <a:r>
                        <a:rPr lang="en-US" sz="1600" kern="1200" dirty="0">
                          <a:solidFill>
                            <a:schemeClr val="dk1"/>
                          </a:solidFill>
                          <a:latin typeface="+mn-lt"/>
                          <a:ea typeface="+mn-ea"/>
                          <a:cs typeface="+mn-cs"/>
                        </a:rPr>
                        <a:t>25 mg daily (Asian patients)</a:t>
                      </a:r>
                    </a:p>
                  </a:txBody>
                  <a:tcPr marL="70221" marR="70221" marT="34290" marB="34290"/>
                </a:tc>
                <a:tc>
                  <a:txBody>
                    <a:bodyPr/>
                    <a:lstStyle/>
                    <a:p>
                      <a:r>
                        <a:rPr lang="en-GB" sz="1600" kern="1200" dirty="0">
                          <a:solidFill>
                            <a:schemeClr val="dk1"/>
                          </a:solidFill>
                          <a:latin typeface="+mn-lt"/>
                          <a:ea typeface="+mn-ea"/>
                          <a:cs typeface="+mn-cs"/>
                        </a:rPr>
                        <a:t>20 mg daily</a:t>
                      </a:r>
                    </a:p>
                  </a:txBody>
                  <a:tcPr marL="70221" marR="70221" marT="34290" marB="34290"/>
                </a:tc>
                <a:extLst>
                  <a:ext uri="{0D108BD9-81ED-4DB2-BD59-A6C34878D82A}">
                    <a16:rowId xmlns:a16="http://schemas.microsoft.com/office/drawing/2014/main" val="78853473"/>
                  </a:ext>
                </a:extLst>
              </a:tr>
              <a:tr h="680488">
                <a:tc>
                  <a:txBody>
                    <a:bodyPr/>
                    <a:lstStyle/>
                    <a:p>
                      <a:pPr marL="223838" indent="0">
                        <a:tabLst/>
                      </a:pPr>
                      <a:r>
                        <a:rPr lang="en-GB" sz="1600" b="1" dirty="0"/>
                        <a:t>Min/max dose</a:t>
                      </a:r>
                    </a:p>
                  </a:txBody>
                  <a:tcPr marL="70221" marR="70221" marT="34290" marB="34290"/>
                </a:tc>
                <a:tc>
                  <a:txBody>
                    <a:bodyPr/>
                    <a:lstStyle/>
                    <a:p>
                      <a:r>
                        <a:rPr lang="en-US" sz="1600" kern="1200" dirty="0">
                          <a:solidFill>
                            <a:schemeClr val="dk1"/>
                          </a:solidFill>
                          <a:latin typeface="+mn-lt"/>
                          <a:ea typeface="+mn-ea"/>
                          <a:cs typeface="+mn-cs"/>
                        </a:rPr>
                        <a:t>10 µg/kg/week</a:t>
                      </a:r>
                    </a:p>
                    <a:p>
                      <a:r>
                        <a:rPr lang="en-US" sz="1600" kern="1200" dirty="0">
                          <a:solidFill>
                            <a:schemeClr val="dk1"/>
                          </a:solidFill>
                          <a:latin typeface="+mn-lt"/>
                          <a:ea typeface="+mn-ea"/>
                          <a:cs typeface="+mn-cs"/>
                        </a:rPr>
                        <a:t>1 µg/kg/week </a:t>
                      </a:r>
                    </a:p>
                  </a:txBody>
                  <a:tcPr marL="70221" marR="70221" marT="34290" marB="34290"/>
                </a:tc>
                <a:tc>
                  <a:txBody>
                    <a:bodyPr/>
                    <a:lstStyle/>
                    <a:p>
                      <a:r>
                        <a:rPr lang="en-US" sz="1600" kern="1200" dirty="0">
                          <a:solidFill>
                            <a:schemeClr val="dk1"/>
                          </a:solidFill>
                          <a:latin typeface="+mn-lt"/>
                          <a:ea typeface="+mn-ea"/>
                          <a:cs typeface="+mn-cs"/>
                        </a:rPr>
                        <a:t>75 mg/day (150 mg approved for AA)</a:t>
                      </a:r>
                    </a:p>
                    <a:p>
                      <a:r>
                        <a:rPr lang="en-US" sz="1600" kern="1200" dirty="0">
                          <a:solidFill>
                            <a:schemeClr val="dk1"/>
                          </a:solidFill>
                          <a:latin typeface="+mn-lt"/>
                          <a:ea typeface="+mn-ea"/>
                          <a:cs typeface="+mn-cs"/>
                        </a:rPr>
                        <a:t>12.5 mg/day</a:t>
                      </a:r>
                    </a:p>
                  </a:txBody>
                  <a:tcPr marL="70221" marR="70221" marT="34290" marB="34290"/>
                </a:tc>
                <a:tc>
                  <a:txBody>
                    <a:bodyPr/>
                    <a:lstStyle/>
                    <a:p>
                      <a:r>
                        <a:rPr lang="en-US" sz="1600" kern="1200" dirty="0">
                          <a:solidFill>
                            <a:schemeClr val="dk1"/>
                          </a:solidFill>
                          <a:latin typeface="+mn-lt"/>
                          <a:ea typeface="+mn-ea"/>
                          <a:cs typeface="+mn-cs"/>
                        </a:rPr>
                        <a:t>40 mg/day</a:t>
                      </a:r>
                    </a:p>
                    <a:p>
                      <a:r>
                        <a:rPr lang="en-US" sz="1600" kern="1200" dirty="0">
                          <a:solidFill>
                            <a:schemeClr val="dk1"/>
                          </a:solidFill>
                          <a:latin typeface="+mn-lt"/>
                          <a:ea typeface="+mn-ea"/>
                          <a:cs typeface="+mn-cs"/>
                        </a:rPr>
                        <a:t>20 mg/week</a:t>
                      </a:r>
                    </a:p>
                  </a:txBody>
                  <a:tcPr marL="70221" marR="70221" marT="34290" marB="34290"/>
                </a:tc>
                <a:extLst>
                  <a:ext uri="{0D108BD9-81ED-4DB2-BD59-A6C34878D82A}">
                    <a16:rowId xmlns:a16="http://schemas.microsoft.com/office/drawing/2014/main" val="2944952118"/>
                  </a:ext>
                </a:extLst>
              </a:tr>
              <a:tr h="387685">
                <a:tc>
                  <a:txBody>
                    <a:bodyPr/>
                    <a:lstStyle/>
                    <a:p>
                      <a:r>
                        <a:rPr lang="en-GB" sz="1600" b="1" dirty="0"/>
                        <a:t>Route</a:t>
                      </a:r>
                    </a:p>
                  </a:txBody>
                  <a:tcPr marL="70221" marR="70221" marT="34290" marB="34290"/>
                </a:tc>
                <a:tc>
                  <a:txBody>
                    <a:bodyPr/>
                    <a:lstStyle/>
                    <a:p>
                      <a:r>
                        <a:rPr lang="en-GB" sz="1600" dirty="0"/>
                        <a:t>Subcutaneously once weekly</a:t>
                      </a:r>
                    </a:p>
                  </a:txBody>
                  <a:tcPr marL="70221" marR="70221" marT="34290" marB="34290"/>
                </a:tc>
                <a:tc>
                  <a:txBody>
                    <a:bodyPr/>
                    <a:lstStyle/>
                    <a:p>
                      <a:r>
                        <a:rPr lang="en-GB" sz="1600" dirty="0"/>
                        <a:t>Oral, daily</a:t>
                      </a:r>
                    </a:p>
                  </a:txBody>
                  <a:tcPr marL="70221" marR="70221" marT="34290" marB="34290"/>
                </a:tc>
                <a:tc>
                  <a:txBody>
                    <a:bodyPr/>
                    <a:lstStyle/>
                    <a:p>
                      <a:r>
                        <a:rPr lang="en-GB" sz="1600" dirty="0"/>
                        <a:t>Oral, daily </a:t>
                      </a:r>
                    </a:p>
                  </a:txBody>
                  <a:tcPr marL="70221" marR="70221" marT="34290" marB="34290"/>
                </a:tc>
                <a:extLst>
                  <a:ext uri="{0D108BD9-81ED-4DB2-BD59-A6C34878D82A}">
                    <a16:rowId xmlns:a16="http://schemas.microsoft.com/office/drawing/2014/main" val="10002"/>
                  </a:ext>
                </a:extLst>
              </a:tr>
              <a:tr h="978782">
                <a:tc>
                  <a:txBody>
                    <a:bodyPr/>
                    <a:lstStyle/>
                    <a:p>
                      <a:r>
                        <a:rPr lang="en-GB" sz="1600" b="1" dirty="0"/>
                        <a:t>Administration considerations</a:t>
                      </a:r>
                    </a:p>
                  </a:txBody>
                  <a:tcPr marL="70221" marR="70221" marT="34290" marB="34290"/>
                </a:tc>
                <a:tc>
                  <a:txBody>
                    <a:bodyPr/>
                    <a:lstStyle/>
                    <a:p>
                      <a:r>
                        <a:rPr lang="en-GB" sz="1600" dirty="0"/>
                        <a:t>Can </a:t>
                      </a:r>
                      <a:r>
                        <a:rPr lang="en-GB" sz="1600" dirty="0">
                          <a:solidFill>
                            <a:schemeClr val="tx1"/>
                          </a:solidFill>
                        </a:rPr>
                        <a:t>patient self-administer injections</a:t>
                      </a:r>
                    </a:p>
                    <a:p>
                      <a:r>
                        <a:rPr lang="en-GB" sz="1600" dirty="0">
                          <a:solidFill>
                            <a:schemeClr val="tx1"/>
                          </a:solidFill>
                        </a:rPr>
                        <a:t>Increased </a:t>
                      </a:r>
                      <a:r>
                        <a:rPr lang="en-GB" sz="1600" kern="1200" dirty="0">
                          <a:solidFill>
                            <a:schemeClr val="tx1"/>
                          </a:solidFill>
                          <a:latin typeface="+mn-lt"/>
                          <a:ea typeface="+mn-ea"/>
                          <a:cs typeface="+mn-cs"/>
                        </a:rPr>
                        <a:t>monitoring</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noProof="0" dirty="0">
                          <a:solidFill>
                            <a:schemeClr val="tx1"/>
                          </a:solidFill>
                          <a:latin typeface="+mn-lt"/>
                          <a:ea typeface="+mn-ea"/>
                          <a:cs typeface="+mn-cs"/>
                        </a:rPr>
                        <a:t>Cost (+/-)</a:t>
                      </a:r>
                    </a:p>
                  </a:txBody>
                  <a:tcPr marL="70221" marR="70221" marT="34290" marB="34290"/>
                </a:tc>
                <a:tc>
                  <a:txBody>
                    <a:bodyPr/>
                    <a:lstStyle/>
                    <a:p>
                      <a:r>
                        <a:rPr lang="en-GB" sz="1600" dirty="0"/>
                        <a:t>Timing in relation to food containing calcium</a:t>
                      </a:r>
                    </a:p>
                  </a:txBody>
                  <a:tcPr marL="70221" marR="70221" marT="34290" marB="34290"/>
                </a:tc>
                <a:tc>
                  <a:txBody>
                    <a:bodyPr/>
                    <a:lstStyle/>
                    <a:p>
                      <a:r>
                        <a:rPr lang="en-GB" sz="1600" dirty="0"/>
                        <a:t>Taken with any food</a:t>
                      </a:r>
                    </a:p>
                  </a:txBody>
                  <a:tcPr marL="70221" marR="70221" marT="34290" marB="34290"/>
                </a:tc>
                <a:extLst>
                  <a:ext uri="{0D108BD9-81ED-4DB2-BD59-A6C34878D82A}">
                    <a16:rowId xmlns:a16="http://schemas.microsoft.com/office/drawing/2014/main" val="10004"/>
                  </a:ext>
                </a:extLst>
              </a:tr>
              <a:tr h="9877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t>Safety</a:t>
                      </a:r>
                      <a:r>
                        <a:rPr lang="en-GB" sz="1600" b="1" baseline="0" dirty="0"/>
                        <a:t> considerations</a:t>
                      </a:r>
                      <a:endParaRPr lang="en-GB" sz="1600" b="1" dirty="0"/>
                    </a:p>
                    <a:p>
                      <a:endParaRPr lang="en-GB" sz="1600" b="1" dirty="0"/>
                    </a:p>
                  </a:txBody>
                  <a:tcPr marL="70221" marR="70221" marT="34290" marB="34290"/>
                </a:tc>
                <a:tc>
                  <a:txBody>
                    <a:bodyPr/>
                    <a:lstStyle/>
                    <a:p>
                      <a:r>
                        <a:rPr lang="en-GB" sz="1600" dirty="0"/>
                        <a:t>Well</a:t>
                      </a:r>
                      <a:r>
                        <a:rPr lang="en-GB" sz="1600" baseline="0" dirty="0"/>
                        <a:t> </a:t>
                      </a:r>
                      <a:r>
                        <a:rPr lang="en-GB" sz="1600" baseline="0" dirty="0">
                          <a:solidFill>
                            <a:schemeClr val="tx1"/>
                          </a:solidFill>
                        </a:rPr>
                        <a:t>tolerated, low AEs</a:t>
                      </a:r>
                    </a:p>
                    <a:p>
                      <a:r>
                        <a:rPr lang="en-GB" sz="1600" baseline="0" dirty="0">
                          <a:solidFill>
                            <a:schemeClr val="tx1"/>
                          </a:solidFill>
                        </a:rPr>
                        <a:t>Increased platelet variability</a:t>
                      </a:r>
                    </a:p>
                  </a:txBody>
                  <a:tcPr marL="70221" marR="70221" marT="34290" marB="34290"/>
                </a:tc>
                <a:tc>
                  <a:txBody>
                    <a:bodyPr/>
                    <a:lstStyle/>
                    <a:p>
                      <a:r>
                        <a:rPr lang="en-GB" sz="1600" dirty="0">
                          <a:solidFill>
                            <a:schemeClr val="tx1"/>
                          </a:solidFill>
                        </a:rPr>
                        <a:t>Well tolerated, low AEs</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Hepatotoxicity</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i="0" dirty="0">
                          <a:solidFill>
                            <a:schemeClr val="tx1"/>
                          </a:solidFill>
                        </a:rPr>
                        <a:t>Less bleeding events</a:t>
                      </a:r>
                    </a:p>
                  </a:txBody>
                  <a:tcPr marL="70221" marR="70221"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Well</a:t>
                      </a:r>
                      <a:r>
                        <a:rPr lang="en-GB" sz="1600" baseline="0" dirty="0"/>
                        <a:t> tolerated, low AEs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Headache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Newer drug</a:t>
                      </a:r>
                    </a:p>
                  </a:txBody>
                  <a:tcPr marL="70221" marR="70221" marT="34290" marB="34290"/>
                </a:tc>
                <a:extLst>
                  <a:ext uri="{0D108BD9-81ED-4DB2-BD59-A6C34878D82A}">
                    <a16:rowId xmlns:a16="http://schemas.microsoft.com/office/drawing/2014/main" val="10005"/>
                  </a:ext>
                </a:extLst>
              </a:tr>
            </a:tbl>
          </a:graphicData>
        </a:graphic>
      </p:graphicFrame>
      <p:sp>
        <p:nvSpPr>
          <p:cNvPr id="8" name="Content Placeholder 7">
            <a:extLst>
              <a:ext uri="{FF2B5EF4-FFF2-40B4-BE49-F238E27FC236}">
                <a16:creationId xmlns:a16="http://schemas.microsoft.com/office/drawing/2014/main" id="{061B454E-AD84-8540-9353-7AB0998B7013}"/>
              </a:ext>
            </a:extLst>
          </p:cNvPr>
          <p:cNvSpPr>
            <a:spLocks noGrp="1"/>
          </p:cNvSpPr>
          <p:nvPr>
            <p:ph sz="quarter" idx="15"/>
          </p:nvPr>
        </p:nvSpPr>
        <p:spPr>
          <a:xfrm>
            <a:off x="620184" y="6356351"/>
            <a:ext cx="10156336" cy="365125"/>
          </a:xfrm>
        </p:spPr>
        <p:txBody>
          <a:bodyPr anchor="b"/>
          <a:lstStyle/>
          <a:p>
            <a:r>
              <a:rPr lang="en-GB" dirty="0"/>
              <a:t>AA, aplastic anaemia; AE, adverse event; CBC, complete blood count; LFT, liver function test</a:t>
            </a:r>
            <a:br>
              <a:rPr lang="en-GB" dirty="0"/>
            </a:br>
            <a:r>
              <a:rPr lang="en-GB" dirty="0"/>
              <a:t>Forsythe A, et al. J Comp Eff Res. 2020;9:447-57;</a:t>
            </a:r>
            <a:r>
              <a:rPr lang="en-GB" altLang="en-US" dirty="0"/>
              <a:t> </a:t>
            </a:r>
            <a:r>
              <a:rPr lang="en-GB" dirty="0"/>
              <a:t>Al-Samkari H and Kuter DJ. Ther Adv Hematol. 2019;10:2040620719841735. Nplate (romiplostim) </a:t>
            </a:r>
            <a:r>
              <a:rPr lang="en-GB" dirty="0">
                <a:hlinkClick r:id="rId3"/>
              </a:rPr>
              <a:t>Prescribing Information</a:t>
            </a:r>
            <a:r>
              <a:rPr lang="en-GB" dirty="0"/>
              <a:t>. </a:t>
            </a:r>
            <a:r>
              <a:rPr lang="en-GB" dirty="0" err="1"/>
              <a:t>Promacta</a:t>
            </a:r>
            <a:r>
              <a:rPr lang="en-GB" dirty="0"/>
              <a:t> (</a:t>
            </a:r>
            <a:r>
              <a:rPr lang="en-GB" dirty="0" err="1"/>
              <a:t>eltrombopag</a:t>
            </a:r>
            <a:r>
              <a:rPr lang="en-GB" dirty="0"/>
              <a:t>) </a:t>
            </a:r>
            <a:r>
              <a:rPr lang="en-GB" dirty="0">
                <a:hlinkClick r:id="rId4"/>
              </a:rPr>
              <a:t>Prescribing Information</a:t>
            </a:r>
            <a:r>
              <a:rPr lang="en-GB" dirty="0"/>
              <a:t>. </a:t>
            </a:r>
            <a:r>
              <a:rPr lang="en-GB" dirty="0" err="1"/>
              <a:t>Doptelet</a:t>
            </a:r>
            <a:r>
              <a:rPr lang="en-GB" dirty="0"/>
              <a:t> (</a:t>
            </a:r>
            <a:r>
              <a:rPr lang="en-GB" dirty="0" err="1"/>
              <a:t>avatrombopag</a:t>
            </a:r>
            <a:r>
              <a:rPr lang="en-GB" dirty="0"/>
              <a:t>) </a:t>
            </a:r>
            <a:r>
              <a:rPr lang="en-GB" dirty="0">
                <a:hlinkClick r:id="rId5"/>
              </a:rPr>
              <a:t>Prescribing Information</a:t>
            </a:r>
            <a:r>
              <a:rPr lang="en-GB" dirty="0"/>
              <a:t>. </a:t>
            </a:r>
            <a:endParaRPr lang="en-GB" altLang="en-US" dirty="0"/>
          </a:p>
        </p:txBody>
      </p:sp>
      <p:sp>
        <p:nvSpPr>
          <p:cNvPr id="3" name="Slide Number Placeholder 2">
            <a:extLst>
              <a:ext uri="{FF2B5EF4-FFF2-40B4-BE49-F238E27FC236}">
                <a16:creationId xmlns:a16="http://schemas.microsoft.com/office/drawing/2014/main" id="{116C9A26-6B21-495D-AB4A-D547D79BB848}"/>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Tree>
    <p:extLst>
      <p:ext uri="{BB962C8B-B14F-4D97-AF65-F5344CB8AC3E}">
        <p14:creationId xmlns:p14="http://schemas.microsoft.com/office/powerpoint/2010/main" val="45068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a:t>
            </a:r>
          </a:p>
        </p:txBody>
      </p:sp>
      <p:sp>
        <p:nvSpPr>
          <p:cNvPr id="3" name="Content Placeholder 2"/>
          <p:cNvSpPr>
            <a:spLocks noGrp="1"/>
          </p:cNvSpPr>
          <p:nvPr>
            <p:ph sz="quarter" idx="14"/>
          </p:nvPr>
        </p:nvSpPr>
        <p:spPr>
          <a:xfrm>
            <a:off x="2841600" y="2717722"/>
            <a:ext cx="8740799" cy="999310"/>
          </a:xfrm>
        </p:spPr>
        <p:txBody>
          <a:bodyPr>
            <a:normAutofit/>
          </a:bodyPr>
          <a:lstStyle/>
          <a:p>
            <a:pPr marL="0" indent="0">
              <a:buNone/>
            </a:pPr>
            <a:r>
              <a:rPr lang="en-GB" sz="3200" dirty="0"/>
              <a:t>We start Ms. N on </a:t>
            </a:r>
            <a:r>
              <a:rPr lang="en-GB" sz="3200" dirty="0" err="1"/>
              <a:t>avatrombopag</a:t>
            </a:r>
            <a:r>
              <a:rPr lang="en-GB" sz="3200" dirty="0"/>
              <a:t> 20 mg daily</a:t>
            </a:r>
          </a:p>
        </p:txBody>
      </p:sp>
      <p:sp>
        <p:nvSpPr>
          <p:cNvPr id="5" name="Content Placeholder 4"/>
          <p:cNvSpPr>
            <a:spLocks noGrp="1"/>
          </p:cNvSpPr>
          <p:nvPr>
            <p:ph sz="quarter" idx="15"/>
          </p:nvPr>
        </p:nvSpPr>
        <p:spPr/>
        <p:txBody>
          <a:bodyPr/>
          <a:lstStyle/>
          <a:p>
            <a:endParaRPr lang="en-GB" dirty="0"/>
          </a:p>
        </p:txBody>
      </p:sp>
      <p:sp>
        <p:nvSpPr>
          <p:cNvPr id="6" name="Ovaal 5">
            <a:extLst>
              <a:ext uri="{FF2B5EF4-FFF2-40B4-BE49-F238E27FC236}">
                <a16:creationId xmlns:a16="http://schemas.microsoft.com/office/drawing/2014/main" id="{419CCD39-03C3-4A4A-8729-F84DA6CBF663}"/>
              </a:ext>
            </a:extLst>
          </p:cNvPr>
          <p:cNvSpPr>
            <a:spLocks noChangeAspect="1"/>
          </p:cNvSpPr>
          <p:nvPr/>
        </p:nvSpPr>
        <p:spPr>
          <a:xfrm>
            <a:off x="465584" y="1677628"/>
            <a:ext cx="3084201" cy="3084201"/>
          </a:xfrm>
          <a:prstGeom prst="ellipse">
            <a:avLst/>
          </a:prstGeom>
          <a:blipFill rotWithShape="1">
            <a:blip r:embed="rId2">
              <a:extLst>
                <a:ext uri="{96DAC541-7B7A-43D3-8B79-37D633B846F1}">
                  <asvg:svgBlip xmlns:asvg="http://schemas.microsoft.com/office/drawing/2016/SVG/main" r:embed="rId3"/>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4" name="Slide Number Placeholder 3">
            <a:extLst>
              <a:ext uri="{FF2B5EF4-FFF2-40B4-BE49-F238E27FC236}">
                <a16:creationId xmlns:a16="http://schemas.microsoft.com/office/drawing/2014/main" id="{BBDFBC76-EF8D-4EF6-BC29-D1E90C63F282}"/>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Tree>
    <p:extLst>
      <p:ext uri="{BB962C8B-B14F-4D97-AF65-F5344CB8AC3E}">
        <p14:creationId xmlns:p14="http://schemas.microsoft.com/office/powerpoint/2010/main" val="61045982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20" y="331159"/>
            <a:ext cx="10361768" cy="1143000"/>
          </a:xfrm>
        </p:spPr>
        <p:txBody>
          <a:bodyPr/>
          <a:lstStyle/>
          <a:p>
            <a:r>
              <a:rPr lang="en-GB" dirty="0"/>
              <a:t>Case </a:t>
            </a:r>
          </a:p>
        </p:txBody>
      </p:sp>
      <p:graphicFrame>
        <p:nvGraphicFramePr>
          <p:cNvPr id="6" name="Chart 5"/>
          <p:cNvGraphicFramePr>
            <a:graphicFrameLocks/>
          </p:cNvGraphicFramePr>
          <p:nvPr/>
        </p:nvGraphicFramePr>
        <p:xfrm>
          <a:off x="2873829" y="631371"/>
          <a:ext cx="8641896" cy="5476535"/>
        </p:xfrm>
        <a:graphic>
          <a:graphicData uri="http://schemas.openxmlformats.org/drawingml/2006/chart">
            <c:chart xmlns:c="http://schemas.openxmlformats.org/drawingml/2006/chart" xmlns:r="http://schemas.openxmlformats.org/officeDocument/2006/relationships" r:id="rId3"/>
          </a:graphicData>
        </a:graphic>
      </p:graphicFrame>
      <p:sp>
        <p:nvSpPr>
          <p:cNvPr id="7" name="5-Point Star 6"/>
          <p:cNvSpPr/>
          <p:nvPr/>
        </p:nvSpPr>
        <p:spPr>
          <a:xfrm>
            <a:off x="3918857" y="2574855"/>
            <a:ext cx="457200" cy="468085"/>
          </a:xfrm>
          <a:prstGeom prst="star5">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8" name="5-Point Star 7"/>
          <p:cNvSpPr/>
          <p:nvPr/>
        </p:nvSpPr>
        <p:spPr>
          <a:xfrm>
            <a:off x="6726691" y="777205"/>
            <a:ext cx="457200" cy="468085"/>
          </a:xfrm>
          <a:prstGeom prst="star5">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10" name="5-Point Star 9"/>
          <p:cNvSpPr/>
          <p:nvPr/>
        </p:nvSpPr>
        <p:spPr>
          <a:xfrm>
            <a:off x="9078685" y="1348705"/>
            <a:ext cx="457200" cy="468085"/>
          </a:xfrm>
          <a:prstGeom prst="star5">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11" name="5-Point Star 10"/>
          <p:cNvSpPr/>
          <p:nvPr/>
        </p:nvSpPr>
        <p:spPr>
          <a:xfrm>
            <a:off x="558611" y="3032494"/>
            <a:ext cx="457200" cy="468085"/>
          </a:xfrm>
          <a:prstGeom prst="star5">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12" name="TextBox 11"/>
          <p:cNvSpPr txBox="1"/>
          <p:nvPr/>
        </p:nvSpPr>
        <p:spPr>
          <a:xfrm>
            <a:off x="1041889" y="3138805"/>
            <a:ext cx="1786501" cy="1384995"/>
          </a:xfrm>
          <a:prstGeom prst="rect">
            <a:avLst/>
          </a:prstGeom>
          <a:noFill/>
        </p:spPr>
        <p:txBody>
          <a:bodyPr wrap="square" rtlCol="0">
            <a:spAutoFit/>
          </a:bodyPr>
          <a:lstStyle/>
          <a:p>
            <a:r>
              <a:rPr lang="en-GB" sz="2000" dirty="0">
                <a:solidFill>
                  <a:schemeClr val="tx2"/>
                </a:solidFill>
              </a:rPr>
              <a:t>Hold</a:t>
            </a:r>
          </a:p>
          <a:p>
            <a:endParaRPr lang="en-GB" sz="2400" dirty="0">
              <a:solidFill>
                <a:schemeClr val="tx2"/>
              </a:solidFill>
            </a:endParaRPr>
          </a:p>
          <a:p>
            <a:r>
              <a:rPr lang="en-GB" sz="2000" dirty="0">
                <a:solidFill>
                  <a:schemeClr val="tx2"/>
                </a:solidFill>
              </a:rPr>
              <a:t>Restart at reduced dose</a:t>
            </a:r>
          </a:p>
        </p:txBody>
      </p:sp>
      <p:sp>
        <p:nvSpPr>
          <p:cNvPr id="13" name="5-Point Star 12"/>
          <p:cNvSpPr/>
          <p:nvPr/>
        </p:nvSpPr>
        <p:spPr>
          <a:xfrm>
            <a:off x="5334000" y="5305653"/>
            <a:ext cx="381000" cy="4202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5-Point Star 13"/>
          <p:cNvSpPr/>
          <p:nvPr/>
        </p:nvSpPr>
        <p:spPr>
          <a:xfrm>
            <a:off x="8414657" y="5305653"/>
            <a:ext cx="381000" cy="4202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5-Point Star 14"/>
          <p:cNvSpPr/>
          <p:nvPr/>
        </p:nvSpPr>
        <p:spPr>
          <a:xfrm>
            <a:off x="9851571" y="3413171"/>
            <a:ext cx="381000" cy="4202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5-Point Star 15"/>
          <p:cNvSpPr/>
          <p:nvPr/>
        </p:nvSpPr>
        <p:spPr>
          <a:xfrm>
            <a:off x="543933" y="3980747"/>
            <a:ext cx="381000" cy="42022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Ovaal 16">
            <a:extLst>
              <a:ext uri="{FF2B5EF4-FFF2-40B4-BE49-F238E27FC236}">
                <a16:creationId xmlns:a16="http://schemas.microsoft.com/office/drawing/2014/main" id="{D9907F74-3DE0-F048-A0D0-5FE3936EC7E3}"/>
              </a:ext>
            </a:extLst>
          </p:cNvPr>
          <p:cNvSpPr>
            <a:spLocks noChangeAspect="1"/>
          </p:cNvSpPr>
          <p:nvPr/>
        </p:nvSpPr>
        <p:spPr>
          <a:xfrm>
            <a:off x="1160712" y="736690"/>
            <a:ext cx="1548853" cy="1548853"/>
          </a:xfrm>
          <a:prstGeom prst="ellipse">
            <a:avLst/>
          </a:prstGeom>
          <a:blipFill rotWithShape="1">
            <a:blip r:embed="rId4">
              <a:extLst>
                <a:ext uri="{96DAC541-7B7A-43D3-8B79-37D633B846F1}">
                  <asvg:svgBlip xmlns:asvg="http://schemas.microsoft.com/office/drawing/2016/SVG/main" r:embed="rId5"/>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21" name="Content Placeholder 4"/>
          <p:cNvSpPr>
            <a:spLocks noGrp="1"/>
          </p:cNvSpPr>
          <p:nvPr>
            <p:ph sz="quarter" idx="4294967295"/>
          </p:nvPr>
        </p:nvSpPr>
        <p:spPr>
          <a:xfrm>
            <a:off x="620184" y="6356351"/>
            <a:ext cx="8116800" cy="365125"/>
          </a:xfrm>
          <a:prstGeom prst="rect">
            <a:avLst/>
          </a:prstGeom>
        </p:spPr>
        <p:txBody>
          <a:bodyPr anchor="ctr" anchorCtr="0"/>
          <a:lstStyle/>
          <a:p>
            <a:pPr marL="0" indent="0">
              <a:spcBef>
                <a:spcPts val="0"/>
              </a:spcBef>
              <a:buNone/>
            </a:pPr>
            <a:r>
              <a:rPr lang="en-GB" sz="1200" dirty="0"/>
              <a:t>IVIG, intravenous immunoglobulin</a:t>
            </a:r>
          </a:p>
        </p:txBody>
      </p:sp>
    </p:spTree>
    <p:extLst>
      <p:ext uri="{BB962C8B-B14F-4D97-AF65-F5344CB8AC3E}">
        <p14:creationId xmlns:p14="http://schemas.microsoft.com/office/powerpoint/2010/main" val="1446412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Summary</a:t>
            </a:r>
            <a:br>
              <a:rPr lang="en-GB" dirty="0"/>
            </a:br>
            <a:r>
              <a:rPr lang="en-GB" dirty="0"/>
              <a:t>Thrombopoietin receptor agonists</a:t>
            </a:r>
          </a:p>
        </p:txBody>
      </p:sp>
      <p:graphicFrame>
        <p:nvGraphicFramePr>
          <p:cNvPr id="7" name="Tijdelijke aanduiding voor inhoud 6">
            <a:extLst>
              <a:ext uri="{FF2B5EF4-FFF2-40B4-BE49-F238E27FC236}">
                <a16:creationId xmlns:a16="http://schemas.microsoft.com/office/drawing/2014/main" id="{E9DA42EC-23F8-F14F-8AAB-1882972D37D1}"/>
              </a:ext>
            </a:extLst>
          </p:cNvPr>
          <p:cNvGraphicFramePr>
            <a:graphicFrameLocks noGrp="1"/>
          </p:cNvGraphicFramePr>
          <p:nvPr>
            <p:ph sz="quarter" idx="14"/>
            <p:extLst>
              <p:ext uri="{D42A27DB-BD31-4B8C-83A1-F6EECF244321}">
                <p14:modId xmlns:p14="http://schemas.microsoft.com/office/powerpoint/2010/main" val="3311981670"/>
              </p:ext>
            </p:extLst>
          </p:nvPr>
        </p:nvGraphicFramePr>
        <p:xfrm>
          <a:off x="620184" y="1556792"/>
          <a:ext cx="10962216" cy="452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ijdelijke aanduiding voor inhoud 30">
            <a:extLst>
              <a:ext uri="{FF2B5EF4-FFF2-40B4-BE49-F238E27FC236}">
                <a16:creationId xmlns:a16="http://schemas.microsoft.com/office/drawing/2014/main" id="{4A09F72F-2DDA-D54F-AD7C-D80414F98DD7}"/>
              </a:ext>
            </a:extLst>
          </p:cNvPr>
          <p:cNvSpPr>
            <a:spLocks noGrp="1"/>
          </p:cNvSpPr>
          <p:nvPr>
            <p:ph sz="quarter" idx="15"/>
          </p:nvPr>
        </p:nvSpPr>
        <p:spPr/>
        <p:txBody>
          <a:bodyPr/>
          <a:lstStyle/>
          <a:p>
            <a:r>
              <a:rPr lang="en-GB" dirty="0"/>
              <a:t>TPO-RA, thrombopoietin receptor agonist</a:t>
            </a:r>
          </a:p>
        </p:txBody>
      </p:sp>
      <p:sp>
        <p:nvSpPr>
          <p:cNvPr id="3" name="Slide Number Placeholder 2">
            <a:extLst>
              <a:ext uri="{FF2B5EF4-FFF2-40B4-BE49-F238E27FC236}">
                <a16:creationId xmlns:a16="http://schemas.microsoft.com/office/drawing/2014/main" id="{9030D3C6-809B-4BD4-9066-2CE52509C6B5}"/>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Tree>
    <p:extLst>
      <p:ext uri="{BB962C8B-B14F-4D97-AF65-F5344CB8AC3E}">
        <p14:creationId xmlns:p14="http://schemas.microsoft.com/office/powerpoint/2010/main" val="273115396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E79F4C1-67F3-5E42-BB36-DBBF1BE198EA}"/>
              </a:ext>
            </a:extLst>
          </p:cNvPr>
          <p:cNvSpPr>
            <a:spLocks noGrp="1"/>
          </p:cNvSpPr>
          <p:nvPr>
            <p:ph type="title"/>
          </p:nvPr>
        </p:nvSpPr>
        <p:spPr/>
        <p:txBody>
          <a:bodyPr>
            <a:normAutofit/>
          </a:bodyPr>
          <a:lstStyle/>
          <a:p>
            <a:r>
              <a:rPr lang="en-GB" sz="3200" dirty="0"/>
              <a:t>Monitoring safety and efficacy of TPO-RA</a:t>
            </a:r>
            <a:r>
              <a:rPr lang="en-GB" sz="3200" cap="none" dirty="0"/>
              <a:t>s</a:t>
            </a:r>
            <a:br>
              <a:rPr lang="en-GB" sz="3200" dirty="0"/>
            </a:br>
            <a:br>
              <a:rPr lang="en-GB" sz="3200" dirty="0"/>
            </a:br>
            <a:r>
              <a:rPr lang="en-GB" sz="3200" cap="none" dirty="0"/>
              <a:t>Michael Tarantino, MD</a:t>
            </a:r>
            <a:br>
              <a:rPr lang="en-GB" sz="3200" cap="none" dirty="0"/>
            </a:br>
            <a:r>
              <a:rPr lang="en-GB" sz="2200" b="0" cap="none" dirty="0"/>
              <a:t>CEO, CMO and President</a:t>
            </a:r>
            <a:br>
              <a:rPr lang="en-GB" sz="2200" b="0" cap="none" dirty="0"/>
            </a:br>
            <a:r>
              <a:rPr lang="en-GB" sz="2200" b="0" cap="none" dirty="0"/>
              <a:t>Bleeding and Clotting Disorders Institute</a:t>
            </a:r>
            <a:br>
              <a:rPr lang="en-GB" sz="2200" b="0" cap="none" dirty="0"/>
            </a:br>
            <a:r>
              <a:rPr lang="en-GB" sz="2200" b="0" cap="none" dirty="0"/>
              <a:t>Professor of </a:t>
            </a:r>
            <a:r>
              <a:rPr lang="en-GB" sz="2200" b="0" cap="none" dirty="0" err="1"/>
              <a:t>Pediatrics</a:t>
            </a:r>
            <a:r>
              <a:rPr lang="en-GB" sz="2200" b="0" cap="none" dirty="0"/>
              <a:t> and Medicine</a:t>
            </a:r>
            <a:br>
              <a:rPr lang="en-GB" sz="2200" b="0" cap="none" dirty="0"/>
            </a:br>
            <a:r>
              <a:rPr lang="en-GB" sz="2200" b="0" cap="none" dirty="0"/>
              <a:t>University of Illinois College of Medicine-Peoria, IL, USA</a:t>
            </a:r>
            <a:endParaRPr lang="en-GB" sz="2200" dirty="0"/>
          </a:p>
        </p:txBody>
      </p:sp>
      <p:sp>
        <p:nvSpPr>
          <p:cNvPr id="2" name="Slide Number Placeholder 1">
            <a:extLst>
              <a:ext uri="{FF2B5EF4-FFF2-40B4-BE49-F238E27FC236}">
                <a16:creationId xmlns:a16="http://schemas.microsoft.com/office/drawing/2014/main" id="{03DE30D7-7AC6-473C-BFD4-724A9DC01400}"/>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Tree>
    <p:extLst>
      <p:ext uri="{BB962C8B-B14F-4D97-AF65-F5344CB8AC3E}">
        <p14:creationId xmlns:p14="http://schemas.microsoft.com/office/powerpoint/2010/main" val="249194617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4635906-F76F-FF49-9587-D4044B4C0C6B}"/>
              </a:ext>
            </a:extLst>
          </p:cNvPr>
          <p:cNvSpPr>
            <a:spLocks noGrp="1"/>
          </p:cNvSpPr>
          <p:nvPr>
            <p:ph type="title"/>
          </p:nvPr>
        </p:nvSpPr>
        <p:spPr/>
        <p:txBody>
          <a:bodyPr/>
          <a:lstStyle/>
          <a:p>
            <a:r>
              <a:rPr lang="en-GB" dirty="0"/>
              <a:t>Disclosures</a:t>
            </a:r>
          </a:p>
        </p:txBody>
      </p:sp>
      <p:sp>
        <p:nvSpPr>
          <p:cNvPr id="5" name="Tijdelijke aanduiding voor inhoud 4">
            <a:extLst>
              <a:ext uri="{FF2B5EF4-FFF2-40B4-BE49-F238E27FC236}">
                <a16:creationId xmlns:a16="http://schemas.microsoft.com/office/drawing/2014/main" id="{3F3DB968-64AC-5D4D-B156-0FF71756A454}"/>
              </a:ext>
            </a:extLst>
          </p:cNvPr>
          <p:cNvSpPr>
            <a:spLocks noGrp="1"/>
          </p:cNvSpPr>
          <p:nvPr>
            <p:ph sz="quarter" idx="14"/>
          </p:nvPr>
        </p:nvSpPr>
        <p:spPr>
          <a:xfrm>
            <a:off x="620184" y="1477175"/>
            <a:ext cx="10962216" cy="4525200"/>
          </a:xfrm>
        </p:spPr>
        <p:txBody>
          <a:bodyPr/>
          <a:lstStyle/>
          <a:p>
            <a:r>
              <a:rPr lang="en-GB" dirty="0"/>
              <a:t>Honoraria/Grants from Amgen, Biogen, BioMarin, Genentech, Grifols, </a:t>
            </a:r>
            <a:r>
              <a:rPr lang="en-GB" dirty="0" err="1"/>
              <a:t>Hemabiologics</a:t>
            </a:r>
            <a:r>
              <a:rPr lang="en-GB" dirty="0"/>
              <a:t>, Novartis, </a:t>
            </a:r>
            <a:r>
              <a:rPr lang="en-GB" dirty="0" err="1"/>
              <a:t>NovoNordisk</a:t>
            </a:r>
            <a:r>
              <a:rPr lang="en-GB" dirty="0"/>
              <a:t>, </a:t>
            </a:r>
            <a:r>
              <a:rPr lang="en-GB" dirty="0" err="1"/>
              <a:t>Octapharma</a:t>
            </a:r>
            <a:r>
              <a:rPr lang="en-GB" dirty="0"/>
              <a:t>, Pfizer, Principia, Rigel, Spark Therapeutics, Sobi and Takeda</a:t>
            </a:r>
          </a:p>
          <a:p>
            <a:endParaRPr lang="en-GB" dirty="0"/>
          </a:p>
        </p:txBody>
      </p:sp>
      <p:sp>
        <p:nvSpPr>
          <p:cNvPr id="6" name="Tijdelijke aanduiding voor inhoud 5">
            <a:extLst>
              <a:ext uri="{FF2B5EF4-FFF2-40B4-BE49-F238E27FC236}">
                <a16:creationId xmlns:a16="http://schemas.microsoft.com/office/drawing/2014/main" id="{9E118D24-3D68-7A48-819F-90F57065FA5B}"/>
              </a:ext>
            </a:extLst>
          </p:cNvPr>
          <p:cNvSpPr>
            <a:spLocks noGrp="1"/>
          </p:cNvSpPr>
          <p:nvPr>
            <p:ph sz="quarter" idx="15"/>
          </p:nvPr>
        </p:nvSpPr>
        <p:spPr/>
        <p:txBody>
          <a:bodyPr/>
          <a:lstStyle/>
          <a:p>
            <a:endParaRPr lang="en-GB" dirty="0"/>
          </a:p>
        </p:txBody>
      </p:sp>
      <p:sp>
        <p:nvSpPr>
          <p:cNvPr id="2" name="Slide Number Placeholder 1">
            <a:extLst>
              <a:ext uri="{FF2B5EF4-FFF2-40B4-BE49-F238E27FC236}">
                <a16:creationId xmlns:a16="http://schemas.microsoft.com/office/drawing/2014/main" id="{29589941-A353-4F52-8ECD-98BD879BD492}"/>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Tree>
    <p:extLst>
      <p:ext uri="{BB962C8B-B14F-4D97-AF65-F5344CB8AC3E}">
        <p14:creationId xmlns:p14="http://schemas.microsoft.com/office/powerpoint/2010/main" val="42317296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39190A-771C-B344-BC8B-A29E1577ABCB}"/>
              </a:ext>
            </a:extLst>
          </p:cNvPr>
          <p:cNvSpPr>
            <a:spLocks noGrp="1"/>
          </p:cNvSpPr>
          <p:nvPr>
            <p:ph type="title"/>
          </p:nvPr>
        </p:nvSpPr>
        <p:spPr>
          <a:xfrm>
            <a:off x="619201" y="259200"/>
            <a:ext cx="8740799" cy="864000"/>
          </a:xfrm>
        </p:spPr>
        <p:txBody>
          <a:bodyPr>
            <a:normAutofit/>
          </a:bodyPr>
          <a:lstStyle/>
          <a:p>
            <a:r>
              <a:rPr lang="en-GB" dirty="0"/>
              <a:t>Clinical Consequences of ITP</a:t>
            </a:r>
            <a:br>
              <a:rPr lang="en-GB" dirty="0"/>
            </a:br>
            <a:r>
              <a:rPr lang="en-GB" dirty="0">
                <a:solidFill>
                  <a:schemeClr val="accent1"/>
                </a:solidFill>
              </a:rPr>
              <a:t>Morbidity</a:t>
            </a:r>
          </a:p>
        </p:txBody>
      </p:sp>
      <p:sp>
        <p:nvSpPr>
          <p:cNvPr id="12" name="Tijdelijke aanduiding voor inhoud 11">
            <a:extLst>
              <a:ext uri="{FF2B5EF4-FFF2-40B4-BE49-F238E27FC236}">
                <a16:creationId xmlns:a16="http://schemas.microsoft.com/office/drawing/2014/main" id="{DBD2F1D0-9538-D04E-912B-B5C221668171}"/>
              </a:ext>
            </a:extLst>
          </p:cNvPr>
          <p:cNvSpPr>
            <a:spLocks noGrp="1"/>
          </p:cNvSpPr>
          <p:nvPr>
            <p:ph sz="quarter" idx="15"/>
          </p:nvPr>
        </p:nvSpPr>
        <p:spPr/>
        <p:txBody>
          <a:bodyPr/>
          <a:lstStyle/>
          <a:p>
            <a:r>
              <a:rPr lang="en-GB" dirty="0"/>
              <a:t>ITP, immune thrombocytopenia</a:t>
            </a:r>
          </a:p>
        </p:txBody>
      </p:sp>
      <p:graphicFrame>
        <p:nvGraphicFramePr>
          <p:cNvPr id="20" name="Tijdelijke aanduiding voor inhoud 6">
            <a:extLst>
              <a:ext uri="{FF2B5EF4-FFF2-40B4-BE49-F238E27FC236}">
                <a16:creationId xmlns:a16="http://schemas.microsoft.com/office/drawing/2014/main" id="{B8F93157-2510-0842-88A1-A1297F69086B}"/>
              </a:ext>
            </a:extLst>
          </p:cNvPr>
          <p:cNvGraphicFramePr>
            <a:graphicFrameLocks/>
          </p:cNvGraphicFramePr>
          <p:nvPr>
            <p:extLst>
              <p:ext uri="{D42A27DB-BD31-4B8C-83A1-F6EECF244321}">
                <p14:modId xmlns:p14="http://schemas.microsoft.com/office/powerpoint/2010/main" val="3960482556"/>
              </p:ext>
            </p:extLst>
          </p:nvPr>
        </p:nvGraphicFramePr>
        <p:xfrm>
          <a:off x="1775520" y="1149993"/>
          <a:ext cx="8116887" cy="487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Groep 20">
            <a:extLst>
              <a:ext uri="{FF2B5EF4-FFF2-40B4-BE49-F238E27FC236}">
                <a16:creationId xmlns:a16="http://schemas.microsoft.com/office/drawing/2014/main" id="{B680C579-19CE-BE44-8EAB-1D643DCB3131}"/>
              </a:ext>
            </a:extLst>
          </p:cNvPr>
          <p:cNvGrpSpPr/>
          <p:nvPr/>
        </p:nvGrpSpPr>
        <p:grpSpPr>
          <a:xfrm>
            <a:off x="4850437" y="3264282"/>
            <a:ext cx="1967051" cy="648072"/>
            <a:chOff x="1539653" y="1889702"/>
            <a:chExt cx="2925990" cy="2925990"/>
          </a:xfrm>
          <a:solidFill>
            <a:schemeClr val="accent1"/>
          </a:solidFill>
        </p:grpSpPr>
        <p:sp>
          <p:nvSpPr>
            <p:cNvPr id="22" name="Ovaal 21">
              <a:extLst>
                <a:ext uri="{FF2B5EF4-FFF2-40B4-BE49-F238E27FC236}">
                  <a16:creationId xmlns:a16="http://schemas.microsoft.com/office/drawing/2014/main" id="{59BDBA4E-47A1-3444-9650-6B9A2A454B87}"/>
                </a:ext>
              </a:extLst>
            </p:cNvPr>
            <p:cNvSpPr/>
            <p:nvPr/>
          </p:nvSpPr>
          <p:spPr>
            <a:xfrm>
              <a:off x="1539653" y="1889702"/>
              <a:ext cx="2925990" cy="2925990"/>
            </a:xfrm>
            <a:prstGeom prst="roundRect">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Ovaal 4">
              <a:extLst>
                <a:ext uri="{FF2B5EF4-FFF2-40B4-BE49-F238E27FC236}">
                  <a16:creationId xmlns:a16="http://schemas.microsoft.com/office/drawing/2014/main" id="{962D9A88-6D3E-8248-8C24-E116823703B1}"/>
                </a:ext>
              </a:extLst>
            </p:cNvPr>
            <p:cNvSpPr txBox="1"/>
            <p:nvPr/>
          </p:nvSpPr>
          <p:spPr>
            <a:xfrm>
              <a:off x="2119396" y="2559117"/>
              <a:ext cx="1755594" cy="1609294"/>
            </a:xfrm>
            <a:prstGeom prst="round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GB" sz="2800" kern="1200" noProof="0" dirty="0">
                  <a:solidFill>
                    <a:schemeClr val="bg1"/>
                  </a:solidFill>
                </a:rPr>
                <a:t>Fatigue</a:t>
              </a:r>
            </a:p>
          </p:txBody>
        </p:sp>
      </p:grpSp>
      <p:sp>
        <p:nvSpPr>
          <p:cNvPr id="3" name="Slide Number Placeholder 2">
            <a:extLst>
              <a:ext uri="{FF2B5EF4-FFF2-40B4-BE49-F238E27FC236}">
                <a16:creationId xmlns:a16="http://schemas.microsoft.com/office/drawing/2014/main" id="{9985D6FF-B004-4A19-9935-68FBC9C5570A}"/>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Tree>
    <p:extLst>
      <p:ext uri="{BB962C8B-B14F-4D97-AF65-F5344CB8AC3E}">
        <p14:creationId xmlns:p14="http://schemas.microsoft.com/office/powerpoint/2010/main" val="100086658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FDF5-DF85-154B-BF64-5EA73D36F9F9}"/>
              </a:ext>
            </a:extLst>
          </p:cNvPr>
          <p:cNvSpPr>
            <a:spLocks noGrp="1"/>
          </p:cNvSpPr>
          <p:nvPr>
            <p:ph type="title"/>
          </p:nvPr>
        </p:nvSpPr>
        <p:spPr/>
        <p:txBody>
          <a:bodyPr>
            <a:normAutofit/>
          </a:bodyPr>
          <a:lstStyle/>
          <a:p>
            <a:r>
              <a:rPr lang="en-GB" dirty="0"/>
              <a:t>TPO-RA</a:t>
            </a:r>
            <a:r>
              <a:rPr lang="en-GB" cap="none" dirty="0"/>
              <a:t>s</a:t>
            </a:r>
            <a:r>
              <a:rPr lang="en-GB" dirty="0"/>
              <a:t>: the many definitions of response</a:t>
            </a:r>
            <a:br>
              <a:rPr lang="en-GB" dirty="0"/>
            </a:br>
            <a:r>
              <a:rPr lang="en-GB" dirty="0">
                <a:solidFill>
                  <a:schemeClr val="accent1"/>
                </a:solidFill>
              </a:rPr>
              <a:t>Monitoring Objectives</a:t>
            </a:r>
          </a:p>
        </p:txBody>
      </p:sp>
      <p:graphicFrame>
        <p:nvGraphicFramePr>
          <p:cNvPr id="6" name="Tijdelijke aanduiding voor inhoud 5">
            <a:extLst>
              <a:ext uri="{FF2B5EF4-FFF2-40B4-BE49-F238E27FC236}">
                <a16:creationId xmlns:a16="http://schemas.microsoft.com/office/drawing/2014/main" id="{D791128F-8B4B-A544-95D8-EA87FBD404CF}"/>
              </a:ext>
            </a:extLst>
          </p:cNvPr>
          <p:cNvGraphicFramePr>
            <a:graphicFrameLocks noGrp="1"/>
          </p:cNvGraphicFramePr>
          <p:nvPr>
            <p:ph sz="quarter" idx="14"/>
            <p:extLst>
              <p:ext uri="{D42A27DB-BD31-4B8C-83A1-F6EECF244321}">
                <p14:modId xmlns:p14="http://schemas.microsoft.com/office/powerpoint/2010/main" val="1139343808"/>
              </p:ext>
            </p:extLst>
          </p:nvPr>
        </p:nvGraphicFramePr>
        <p:xfrm>
          <a:off x="620713" y="1425575"/>
          <a:ext cx="109616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CB8F1B5-FF92-423A-B46E-5FAC32E5EBDA}"/>
              </a:ext>
            </a:extLst>
          </p:cNvPr>
          <p:cNvSpPr>
            <a:spLocks noGrp="1"/>
          </p:cNvSpPr>
          <p:nvPr>
            <p:ph type="sldNum" sz="quarter" idx="4"/>
          </p:nvPr>
        </p:nvSpPr>
        <p:spPr/>
        <p:txBody>
          <a:bodyPr/>
          <a:lstStyle/>
          <a:p>
            <a:fld id="{5A8106C3-3484-5C4C-88A3-61E2C2697ACB}" type="slidenum">
              <a:rPr lang="en-GB" smtClean="0"/>
              <a:t>27</a:t>
            </a:fld>
            <a:endParaRPr lang="en-GB" dirty="0"/>
          </a:p>
        </p:txBody>
      </p:sp>
      <p:sp>
        <p:nvSpPr>
          <p:cNvPr id="8" name="Tijdelijke aanduiding voor inhoud 7">
            <a:extLst>
              <a:ext uri="{FF2B5EF4-FFF2-40B4-BE49-F238E27FC236}">
                <a16:creationId xmlns:a16="http://schemas.microsoft.com/office/drawing/2014/main" id="{30ACFC38-0548-0647-AAE5-C7E061A0579B}"/>
              </a:ext>
            </a:extLst>
          </p:cNvPr>
          <p:cNvSpPr>
            <a:spLocks noGrp="1"/>
          </p:cNvSpPr>
          <p:nvPr>
            <p:ph sz="quarter" idx="15"/>
          </p:nvPr>
        </p:nvSpPr>
        <p:spPr/>
        <p:txBody>
          <a:bodyPr/>
          <a:lstStyle/>
          <a:p>
            <a:r>
              <a:rPr lang="en-GB" dirty="0"/>
              <a:t>QoL, quality of life; SOC, standard of care; TPO-RA, thrombopoietin receptor agonist </a:t>
            </a:r>
          </a:p>
        </p:txBody>
      </p:sp>
    </p:spTree>
    <p:extLst>
      <p:ext uri="{BB962C8B-B14F-4D97-AF65-F5344CB8AC3E}">
        <p14:creationId xmlns:p14="http://schemas.microsoft.com/office/powerpoint/2010/main" val="205509245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Assessing Response to ITP Treatments</a:t>
            </a:r>
          </a:p>
        </p:txBody>
      </p:sp>
      <p:graphicFrame>
        <p:nvGraphicFramePr>
          <p:cNvPr id="11" name="Tijdelijke aanduiding voor inhoud 10">
            <a:extLst>
              <a:ext uri="{FF2B5EF4-FFF2-40B4-BE49-F238E27FC236}">
                <a16:creationId xmlns:a16="http://schemas.microsoft.com/office/drawing/2014/main" id="{782400A5-A115-D844-98E5-D127F0B8F41E}"/>
              </a:ext>
            </a:extLst>
          </p:cNvPr>
          <p:cNvGraphicFramePr>
            <a:graphicFrameLocks noGrp="1"/>
          </p:cNvGraphicFramePr>
          <p:nvPr>
            <p:ph sz="quarter" idx="14"/>
            <p:extLst>
              <p:ext uri="{D42A27DB-BD31-4B8C-83A1-F6EECF244321}">
                <p14:modId xmlns:p14="http://schemas.microsoft.com/office/powerpoint/2010/main" val="1530364288"/>
              </p:ext>
            </p:extLst>
          </p:nvPr>
        </p:nvGraphicFramePr>
        <p:xfrm>
          <a:off x="620184" y="1268760"/>
          <a:ext cx="10962216" cy="468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jdelijke aanduiding voor inhoud 8">
            <a:extLst>
              <a:ext uri="{FF2B5EF4-FFF2-40B4-BE49-F238E27FC236}">
                <a16:creationId xmlns:a16="http://schemas.microsoft.com/office/drawing/2014/main" id="{C1826817-14F2-FF4C-A56B-6CDEF63D0ECB}"/>
              </a:ext>
            </a:extLst>
          </p:cNvPr>
          <p:cNvSpPr>
            <a:spLocks noGrp="1"/>
          </p:cNvSpPr>
          <p:nvPr>
            <p:ph sz="quarter" idx="15"/>
          </p:nvPr>
        </p:nvSpPr>
        <p:spPr/>
        <p:txBody>
          <a:bodyPr/>
          <a:lstStyle/>
          <a:p>
            <a:r>
              <a:rPr lang="en-GB" dirty="0"/>
              <a:t>CR, complete response; ITP, immune thrombocytopenia; NR, no response; R, response</a:t>
            </a:r>
          </a:p>
          <a:p>
            <a:pPr>
              <a:spcBef>
                <a:spcPts val="0"/>
              </a:spcBef>
            </a:pPr>
            <a:r>
              <a:rPr lang="en-GB" dirty="0"/>
              <a:t>Adapted from: </a:t>
            </a:r>
            <a:r>
              <a:rPr lang="en-GB" dirty="0" err="1"/>
              <a:t>Rodriguero</a:t>
            </a:r>
            <a:r>
              <a:rPr lang="en-GB" dirty="0"/>
              <a:t> F, et al. Blood. 2009;113:2386-93</a:t>
            </a:r>
          </a:p>
        </p:txBody>
      </p:sp>
      <p:sp>
        <p:nvSpPr>
          <p:cNvPr id="3" name="Slide Number Placeholder 2">
            <a:extLst>
              <a:ext uri="{FF2B5EF4-FFF2-40B4-BE49-F238E27FC236}">
                <a16:creationId xmlns:a16="http://schemas.microsoft.com/office/drawing/2014/main" id="{884F8A18-8D81-45FB-8FE0-C5594130F7BB}"/>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Tree>
    <p:extLst>
      <p:ext uri="{BB962C8B-B14F-4D97-AF65-F5344CB8AC3E}">
        <p14:creationId xmlns:p14="http://schemas.microsoft.com/office/powerpoint/2010/main" val="224375260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524000" y="0"/>
            <a:ext cx="0" cy="0"/>
          </a:xfrm>
          <a:prstGeom prst="rect">
            <a:avLst/>
          </a:prstGeom>
          <a:noFill/>
          <a:ln w="9525">
            <a:noFill/>
            <a:round/>
            <a:headEnd/>
            <a:tailEnd/>
          </a:ln>
        </p:spPr>
      </p:pic>
      <p:sp>
        <p:nvSpPr>
          <p:cNvPr id="9" name="Titel 8">
            <a:extLst>
              <a:ext uri="{FF2B5EF4-FFF2-40B4-BE49-F238E27FC236}">
                <a16:creationId xmlns:a16="http://schemas.microsoft.com/office/drawing/2014/main" id="{173FF9F2-A9D3-D14F-A66C-5139B6BB4913}"/>
              </a:ext>
            </a:extLst>
          </p:cNvPr>
          <p:cNvSpPr>
            <a:spLocks noGrp="1"/>
          </p:cNvSpPr>
          <p:nvPr>
            <p:ph type="title"/>
          </p:nvPr>
        </p:nvSpPr>
        <p:spPr>
          <a:xfrm>
            <a:off x="619201" y="259200"/>
            <a:ext cx="9005191" cy="864000"/>
          </a:xfrm>
        </p:spPr>
        <p:txBody>
          <a:bodyPr>
            <a:normAutofit/>
          </a:bodyPr>
          <a:lstStyle/>
          <a:p>
            <a:r>
              <a:rPr lang="en-GB" dirty="0"/>
              <a:t>Evaluation of bleeding events during long‐term use of romiplostim in patients with chronic ITP</a:t>
            </a:r>
          </a:p>
        </p:txBody>
      </p:sp>
      <p:sp>
        <p:nvSpPr>
          <p:cNvPr id="11" name="Tijdelijke aanduiding voor inhoud 10">
            <a:extLst>
              <a:ext uri="{FF2B5EF4-FFF2-40B4-BE49-F238E27FC236}">
                <a16:creationId xmlns:a16="http://schemas.microsoft.com/office/drawing/2014/main" id="{2A9044C0-F634-2945-BD35-050528DC30CF}"/>
              </a:ext>
            </a:extLst>
          </p:cNvPr>
          <p:cNvSpPr>
            <a:spLocks noGrp="1"/>
          </p:cNvSpPr>
          <p:nvPr>
            <p:ph sz="quarter" idx="15"/>
          </p:nvPr>
        </p:nvSpPr>
        <p:spPr/>
        <p:txBody>
          <a:bodyPr/>
          <a:lstStyle/>
          <a:p>
            <a:r>
              <a:rPr lang="en-GB" dirty="0"/>
              <a:t>ITP, immune thrombocytopenia</a:t>
            </a:r>
          </a:p>
          <a:p>
            <a:pPr>
              <a:spcBef>
                <a:spcPts val="0"/>
              </a:spcBef>
            </a:pPr>
            <a:r>
              <a:rPr lang="en-GB" dirty="0" err="1"/>
              <a:t>Gernsheimer</a:t>
            </a:r>
            <a:r>
              <a:rPr lang="en-GB" dirty="0"/>
              <a:t> TB, et al. J </a:t>
            </a:r>
            <a:r>
              <a:rPr lang="en-GB" dirty="0" err="1"/>
              <a:t>Thromb</a:t>
            </a:r>
            <a:r>
              <a:rPr lang="en-GB" dirty="0"/>
              <a:t> </a:t>
            </a:r>
            <a:r>
              <a:rPr lang="en-GB" dirty="0" err="1"/>
              <a:t>Haemost</a:t>
            </a:r>
            <a:r>
              <a:rPr lang="en-GB" dirty="0"/>
              <a:t>. 2010;8:1372-82</a:t>
            </a:r>
          </a:p>
        </p:txBody>
      </p:sp>
      <p:pic>
        <p:nvPicPr>
          <p:cNvPr id="5" name="Picture 4"/>
          <p:cNvPicPr>
            <a:picLocks noChangeAspect="1"/>
          </p:cNvPicPr>
          <p:nvPr/>
        </p:nvPicPr>
        <p:blipFill>
          <a:blip r:embed="rId3"/>
          <a:stretch>
            <a:fillRect/>
          </a:stretch>
        </p:blipFill>
        <p:spPr>
          <a:xfrm>
            <a:off x="2175100" y="1123200"/>
            <a:ext cx="7139229" cy="4986697"/>
          </a:xfrm>
          <a:prstGeom prst="rect">
            <a:avLst/>
          </a:prstGeom>
        </p:spPr>
      </p:pic>
      <p:sp>
        <p:nvSpPr>
          <p:cNvPr id="2" name="Slide Number Placeholder 1">
            <a:extLst>
              <a:ext uri="{FF2B5EF4-FFF2-40B4-BE49-F238E27FC236}">
                <a16:creationId xmlns:a16="http://schemas.microsoft.com/office/drawing/2014/main" id="{C923D911-E5AF-41E0-806A-87158B4D1038}"/>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Tree>
    <p:extLst>
      <p:ext uri="{BB962C8B-B14F-4D97-AF65-F5344CB8AC3E}">
        <p14:creationId xmlns:p14="http://schemas.microsoft.com/office/powerpoint/2010/main" val="427373235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FCDF33-8E24-1B43-853F-5D7CBB198431}"/>
              </a:ext>
            </a:extLst>
          </p:cNvPr>
          <p:cNvSpPr>
            <a:spLocks noGrp="1"/>
          </p:cNvSpPr>
          <p:nvPr>
            <p:ph type="body" idx="1"/>
          </p:nvPr>
        </p:nvSpPr>
        <p:spPr>
          <a:xfrm>
            <a:off x="609600" y="1214362"/>
            <a:ext cx="10972800" cy="702470"/>
          </a:xfrm>
        </p:spPr>
        <p:txBody>
          <a:bodyPr wrap="square" anchor="t">
            <a:normAutofit/>
          </a:bodyPr>
          <a:lstStyle/>
          <a:p>
            <a:pPr algn="ctr"/>
            <a:r>
              <a:rPr lang="en-GB" dirty="0"/>
              <a:t>THE OBJECTIVE of this meeting is to discuss </a:t>
            </a:r>
            <a:br>
              <a:rPr lang="en-GB" dirty="0"/>
            </a:br>
            <a:r>
              <a:rPr lang="en-GB" dirty="0"/>
              <a:t>Practical considerations around the use of TPO-RA</a:t>
            </a:r>
            <a:r>
              <a:rPr lang="en-GB" cap="none" dirty="0"/>
              <a:t>s</a:t>
            </a:r>
            <a:r>
              <a:rPr lang="en-GB" dirty="0"/>
              <a:t> in ITP</a:t>
            </a:r>
          </a:p>
        </p:txBody>
      </p:sp>
      <p:sp>
        <p:nvSpPr>
          <p:cNvPr id="3" name="Title 2">
            <a:extLst>
              <a:ext uri="{FF2B5EF4-FFF2-40B4-BE49-F238E27FC236}">
                <a16:creationId xmlns:a16="http://schemas.microsoft.com/office/drawing/2014/main" id="{37BB7DEF-3DC8-8F41-8E24-2BB62A04CC72}"/>
              </a:ext>
            </a:extLst>
          </p:cNvPr>
          <p:cNvSpPr>
            <a:spLocks noGrp="1"/>
          </p:cNvSpPr>
          <p:nvPr>
            <p:ph type="title"/>
          </p:nvPr>
        </p:nvSpPr>
        <p:spPr>
          <a:xfrm>
            <a:off x="619201" y="259200"/>
            <a:ext cx="8740799" cy="864000"/>
          </a:xfrm>
        </p:spPr>
        <p:txBody>
          <a:bodyPr anchor="t">
            <a:normAutofit/>
          </a:bodyPr>
          <a:lstStyle/>
          <a:p>
            <a:r>
              <a:rPr lang="en-GB" dirty="0"/>
              <a:t>EXPERTS KNOWLEDGE SHARE</a:t>
            </a:r>
          </a:p>
        </p:txBody>
      </p:sp>
      <p:graphicFrame>
        <p:nvGraphicFramePr>
          <p:cNvPr id="12" name="Content Placeholder 6">
            <a:extLst>
              <a:ext uri="{FF2B5EF4-FFF2-40B4-BE49-F238E27FC236}">
                <a16:creationId xmlns:a16="http://schemas.microsoft.com/office/drawing/2014/main" id="{57E8C65C-6063-4374-B5F8-B04B2987B9B0}"/>
              </a:ext>
            </a:extLst>
          </p:cNvPr>
          <p:cNvGraphicFramePr>
            <a:graphicFrameLocks noGrp="1"/>
          </p:cNvGraphicFramePr>
          <p:nvPr>
            <p:ph sz="quarter" idx="14"/>
            <p:extLst>
              <p:ext uri="{D42A27DB-BD31-4B8C-83A1-F6EECF244321}">
                <p14:modId xmlns:p14="http://schemas.microsoft.com/office/powerpoint/2010/main" val="3753309133"/>
              </p:ext>
            </p:extLst>
          </p:nvPr>
        </p:nvGraphicFramePr>
        <p:xfrm>
          <a:off x="619200" y="1987200"/>
          <a:ext cx="1096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inhoud 3">
            <a:extLst>
              <a:ext uri="{FF2B5EF4-FFF2-40B4-BE49-F238E27FC236}">
                <a16:creationId xmlns:a16="http://schemas.microsoft.com/office/drawing/2014/main" id="{5BBB8D2E-930F-BF40-8BDC-FD3F5D2B744C}"/>
              </a:ext>
            </a:extLst>
          </p:cNvPr>
          <p:cNvSpPr>
            <a:spLocks noGrp="1"/>
          </p:cNvSpPr>
          <p:nvPr>
            <p:ph sz="quarter" idx="15"/>
          </p:nvPr>
        </p:nvSpPr>
        <p:spPr/>
        <p:txBody>
          <a:bodyPr/>
          <a:lstStyle/>
          <a:p>
            <a:r>
              <a:rPr lang="en-GB" dirty="0"/>
              <a:t>ITP, immune thrombocytopenia; TPO-RA, thrombopoietin receptor agonist</a:t>
            </a:r>
          </a:p>
        </p:txBody>
      </p:sp>
      <p:sp>
        <p:nvSpPr>
          <p:cNvPr id="2" name="Slide Number Placeholder 1">
            <a:extLst>
              <a:ext uri="{FF2B5EF4-FFF2-40B4-BE49-F238E27FC236}">
                <a16:creationId xmlns:a16="http://schemas.microsoft.com/office/drawing/2014/main" id="{3DFCFAAA-ACD2-4E27-9F54-F55F07F76286}"/>
              </a:ext>
            </a:extLst>
          </p:cNvPr>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2331262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727790-A404-A049-93F7-ACAEFEE6075E}"/>
              </a:ext>
            </a:extLst>
          </p:cNvPr>
          <p:cNvSpPr>
            <a:spLocks noGrp="1"/>
          </p:cNvSpPr>
          <p:nvPr>
            <p:ph type="title"/>
          </p:nvPr>
        </p:nvSpPr>
        <p:spPr>
          <a:xfrm>
            <a:off x="619201" y="259200"/>
            <a:ext cx="8740799" cy="864000"/>
          </a:xfrm>
        </p:spPr>
        <p:txBody>
          <a:bodyPr>
            <a:normAutofit/>
          </a:bodyPr>
          <a:lstStyle/>
          <a:p>
            <a:r>
              <a:rPr lang="en-GB" altLang="en-US" dirty="0"/>
              <a:t>Administration and dosing of the TPO-RAs</a:t>
            </a:r>
            <a:endParaRPr lang="en-GB" dirty="0"/>
          </a:p>
        </p:txBody>
      </p:sp>
      <p:graphicFrame>
        <p:nvGraphicFramePr>
          <p:cNvPr id="13" name="Table 8">
            <a:extLst>
              <a:ext uri="{FF2B5EF4-FFF2-40B4-BE49-F238E27FC236}">
                <a16:creationId xmlns:a16="http://schemas.microsoft.com/office/drawing/2014/main" id="{B3481DC9-DB73-A34C-B106-2ABA9935AE4B}"/>
              </a:ext>
            </a:extLst>
          </p:cNvPr>
          <p:cNvGraphicFramePr>
            <a:graphicFrameLocks noGrp="1"/>
          </p:cNvGraphicFramePr>
          <p:nvPr>
            <p:ph sz="quarter" idx="14"/>
            <p:extLst>
              <p:ext uri="{D42A27DB-BD31-4B8C-83A1-F6EECF244321}">
                <p14:modId xmlns:p14="http://schemas.microsoft.com/office/powerpoint/2010/main" val="610699193"/>
              </p:ext>
            </p:extLst>
          </p:nvPr>
        </p:nvGraphicFramePr>
        <p:xfrm>
          <a:off x="620713" y="1425575"/>
          <a:ext cx="10961685" cy="3325852"/>
        </p:xfrm>
        <a:graphic>
          <a:graphicData uri="http://schemas.openxmlformats.org/drawingml/2006/table">
            <a:tbl>
              <a:tblPr firstRow="1" firstCol="1" bandRow="1">
                <a:tableStyleId>{5C22544A-7EE6-4342-B048-85BDC9FD1C3A}</a:tableStyleId>
              </a:tblPr>
              <a:tblGrid>
                <a:gridCol w="1946895">
                  <a:extLst>
                    <a:ext uri="{9D8B030D-6E8A-4147-A177-3AD203B41FA5}">
                      <a16:colId xmlns:a16="http://schemas.microsoft.com/office/drawing/2014/main" val="674753243"/>
                    </a:ext>
                  </a:extLst>
                </a:gridCol>
                <a:gridCol w="1807506">
                  <a:extLst>
                    <a:ext uri="{9D8B030D-6E8A-4147-A177-3AD203B41FA5}">
                      <a16:colId xmlns:a16="http://schemas.microsoft.com/office/drawing/2014/main" val="1983048085"/>
                    </a:ext>
                  </a:extLst>
                </a:gridCol>
                <a:gridCol w="2101755">
                  <a:extLst>
                    <a:ext uri="{9D8B030D-6E8A-4147-A177-3AD203B41FA5}">
                      <a16:colId xmlns:a16="http://schemas.microsoft.com/office/drawing/2014/main" val="3571440333"/>
                    </a:ext>
                  </a:extLst>
                </a:gridCol>
                <a:gridCol w="2552131">
                  <a:extLst>
                    <a:ext uri="{9D8B030D-6E8A-4147-A177-3AD203B41FA5}">
                      <a16:colId xmlns:a16="http://schemas.microsoft.com/office/drawing/2014/main" val="341874068"/>
                    </a:ext>
                  </a:extLst>
                </a:gridCol>
                <a:gridCol w="2553398">
                  <a:extLst>
                    <a:ext uri="{9D8B030D-6E8A-4147-A177-3AD203B41FA5}">
                      <a16:colId xmlns:a16="http://schemas.microsoft.com/office/drawing/2014/main" val="4212266177"/>
                    </a:ext>
                  </a:extLst>
                </a:gridCol>
              </a:tblGrid>
              <a:tr h="878695">
                <a:tc>
                  <a:txBody>
                    <a:bodyPr/>
                    <a:lstStyle/>
                    <a:p>
                      <a:pPr marL="0" marR="0">
                        <a:spcBef>
                          <a:spcPts val="0"/>
                        </a:spcBef>
                        <a:spcAft>
                          <a:spcPts val="0"/>
                        </a:spcAft>
                      </a:pPr>
                      <a:r>
                        <a:rPr lang="en-US" sz="2000" kern="1200" dirty="0">
                          <a:effectLst/>
                          <a:latin typeface="+mn-lt"/>
                        </a:rPr>
                        <a:t>Name</a:t>
                      </a:r>
                      <a:endParaRPr lang="en-US" sz="2000" dirty="0">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kern="1200" dirty="0">
                          <a:effectLst/>
                          <a:latin typeface="+mn-lt"/>
                        </a:rPr>
                        <a:t>Maker</a:t>
                      </a:r>
                      <a:endParaRPr lang="en-US" sz="2000" dirty="0">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latin typeface="+mn-lt"/>
                          <a:ea typeface="Times New Roman" panose="02020603050405020304" pitchFamily="18" charset="0"/>
                        </a:rPr>
                        <a:t>Molecule</a:t>
                      </a:r>
                    </a:p>
                  </a:txBody>
                  <a:tcPr marL="68580" marR="68580" marT="0" marB="0" anchor="ctr"/>
                </a:tc>
                <a:tc>
                  <a:txBody>
                    <a:bodyPr/>
                    <a:lstStyle/>
                    <a:p>
                      <a:pPr marL="0" marR="0">
                        <a:spcBef>
                          <a:spcPts val="0"/>
                        </a:spcBef>
                        <a:spcAft>
                          <a:spcPts val="0"/>
                        </a:spcAft>
                      </a:pPr>
                      <a:r>
                        <a:rPr lang="en-US" sz="2000" kern="1200" dirty="0">
                          <a:effectLst/>
                          <a:latin typeface="+mn-lt"/>
                        </a:rPr>
                        <a:t>Route of administration</a:t>
                      </a:r>
                      <a:endParaRPr lang="en-US" sz="2000" dirty="0">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kern="1200" dirty="0">
                          <a:effectLst/>
                          <a:latin typeface="+mn-lt"/>
                        </a:rPr>
                        <a:t>Approved </a:t>
                      </a:r>
                      <a:br>
                        <a:rPr lang="en-US" sz="2000" kern="1200" dirty="0">
                          <a:effectLst/>
                          <a:latin typeface="+mn-lt"/>
                        </a:rPr>
                      </a:br>
                      <a:r>
                        <a:rPr lang="en-US" sz="2000" kern="1200" dirty="0">
                          <a:effectLst/>
                          <a:latin typeface="+mn-lt"/>
                        </a:rPr>
                        <a:t>starting dose </a:t>
                      </a:r>
                      <a:endParaRPr lang="en-US" sz="20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542684013"/>
                  </a:ext>
                </a:extLst>
              </a:tr>
              <a:tr h="815719">
                <a:tc>
                  <a:txBody>
                    <a:bodyPr/>
                    <a:lstStyle/>
                    <a:p>
                      <a:pPr marL="0" marR="0">
                        <a:spcBef>
                          <a:spcPts val="0"/>
                        </a:spcBef>
                        <a:spcAft>
                          <a:spcPts val="0"/>
                        </a:spcAft>
                      </a:pPr>
                      <a:r>
                        <a:rPr lang="en-US" sz="2000" kern="1200" dirty="0">
                          <a:effectLst/>
                          <a:latin typeface="+mn-lt"/>
                        </a:rPr>
                        <a:t>Romiplostim</a:t>
                      </a:r>
                      <a:endParaRPr lang="en-US" sz="2400" dirty="0">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kern="1200" dirty="0">
                          <a:effectLst/>
                          <a:latin typeface="+mn-lt"/>
                        </a:rPr>
                        <a:t>Amgen</a:t>
                      </a:r>
                      <a:endParaRPr lang="en-US" sz="2400" dirty="0">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err="1">
                          <a:effectLst/>
                          <a:latin typeface="+mn-lt"/>
                          <a:ea typeface="Times New Roman" panose="02020603050405020304" pitchFamily="18" charset="0"/>
                        </a:rPr>
                        <a:t>Peptibody</a:t>
                      </a:r>
                      <a:endParaRPr lang="en-US" sz="2000" dirty="0">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kern="1200" dirty="0">
                          <a:effectLst/>
                          <a:latin typeface="+mn-lt"/>
                        </a:rPr>
                        <a:t>Subcutaneous </a:t>
                      </a:r>
                      <a:endParaRPr lang="en-US" sz="2400" dirty="0">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kern="1200" dirty="0">
                          <a:effectLst/>
                          <a:latin typeface="+mn-lt"/>
                        </a:rPr>
                        <a:t>1 mcg/kg</a:t>
                      </a:r>
                      <a:endParaRPr lang="en-US" sz="2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834506608"/>
                  </a:ext>
                </a:extLst>
              </a:tr>
              <a:tr h="815719">
                <a:tc>
                  <a:txBody>
                    <a:bodyPr/>
                    <a:lstStyle/>
                    <a:p>
                      <a:pPr marL="0" marR="0">
                        <a:spcBef>
                          <a:spcPts val="0"/>
                        </a:spcBef>
                        <a:spcAft>
                          <a:spcPts val="0"/>
                        </a:spcAft>
                      </a:pPr>
                      <a:r>
                        <a:rPr lang="en-US" sz="2000" kern="1200" dirty="0" err="1">
                          <a:effectLst/>
                          <a:latin typeface="+mn-lt"/>
                        </a:rPr>
                        <a:t>Eltrombopag</a:t>
                      </a:r>
                      <a:endParaRPr lang="en-US" sz="2400" dirty="0">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kern="1200" dirty="0">
                          <a:effectLst/>
                          <a:latin typeface="+mn-lt"/>
                        </a:rPr>
                        <a:t>Novartis</a:t>
                      </a:r>
                      <a:endParaRPr lang="en-US" sz="2400" dirty="0">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latin typeface="+mn-lt"/>
                          <a:ea typeface="Times New Roman" panose="02020603050405020304" pitchFamily="18" charset="0"/>
                        </a:rPr>
                        <a:t>Small molecule</a:t>
                      </a:r>
                    </a:p>
                  </a:txBody>
                  <a:tcPr marL="68580" marR="68580" marT="0" marB="0" anchor="ctr"/>
                </a:tc>
                <a:tc>
                  <a:txBody>
                    <a:bodyPr/>
                    <a:lstStyle/>
                    <a:p>
                      <a:pPr marL="0" marR="0">
                        <a:spcBef>
                          <a:spcPts val="0"/>
                        </a:spcBef>
                        <a:spcAft>
                          <a:spcPts val="0"/>
                        </a:spcAft>
                      </a:pPr>
                      <a:r>
                        <a:rPr lang="en-US" sz="2000" kern="1200" dirty="0">
                          <a:effectLst/>
                          <a:latin typeface="+mn-lt"/>
                        </a:rPr>
                        <a:t>Oral</a:t>
                      </a:r>
                      <a:endParaRPr lang="en-US" sz="2400" dirty="0">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kern="1200" dirty="0">
                          <a:effectLst/>
                          <a:latin typeface="+mn-lt"/>
                        </a:rPr>
                        <a:t>50 mg/day*</a:t>
                      </a:r>
                      <a:endParaRPr lang="en-US" sz="2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056578082"/>
                  </a:ext>
                </a:extLst>
              </a:tr>
              <a:tr h="815719">
                <a:tc>
                  <a:txBody>
                    <a:bodyPr/>
                    <a:lstStyle/>
                    <a:p>
                      <a:pPr marL="0" marR="0">
                        <a:spcBef>
                          <a:spcPts val="0"/>
                        </a:spcBef>
                        <a:spcAft>
                          <a:spcPts val="0"/>
                        </a:spcAft>
                      </a:pPr>
                      <a:r>
                        <a:rPr lang="en-US" sz="2000" kern="1200" dirty="0" err="1">
                          <a:effectLst/>
                          <a:latin typeface="+mn-lt"/>
                        </a:rPr>
                        <a:t>Avatrombopag</a:t>
                      </a:r>
                      <a:endParaRPr lang="en-US" sz="2400" dirty="0">
                        <a:effectLst/>
                        <a:latin typeface="+mn-lt"/>
                        <a:ea typeface="Times New Roman" panose="02020603050405020304" pitchFamily="18"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err="1">
                          <a:effectLst/>
                          <a:latin typeface="+mn-lt"/>
                          <a:ea typeface="Times New Roman" panose="02020603050405020304" pitchFamily="18" charset="0"/>
                        </a:rPr>
                        <a:t>Sobi</a:t>
                      </a:r>
                      <a:r>
                        <a:rPr lang="en-US" sz="2000" kern="1200" dirty="0">
                          <a:effectLst/>
                          <a:latin typeface="+mn-lt"/>
                          <a:ea typeface="Times New Roman" panose="02020603050405020304" pitchFamily="18" charset="0"/>
                        </a:rPr>
                        <a:t>/</a:t>
                      </a:r>
                      <a:r>
                        <a:rPr lang="en-US" sz="2000" kern="1200" dirty="0" err="1">
                          <a:effectLst/>
                          <a:latin typeface="+mn-lt"/>
                          <a:ea typeface="Times New Roman" panose="02020603050405020304" pitchFamily="18" charset="0"/>
                        </a:rPr>
                        <a:t>Dova</a:t>
                      </a:r>
                      <a:endParaRPr lang="en-US" sz="2400" dirty="0">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latin typeface="+mn-lt"/>
                          <a:ea typeface="Times New Roman" panose="02020603050405020304" pitchFamily="18" charset="0"/>
                        </a:rPr>
                        <a:t>Small molecule</a:t>
                      </a:r>
                    </a:p>
                  </a:txBody>
                  <a:tcPr marL="68580" marR="68580" marT="0" marB="0" anchor="ctr"/>
                </a:tc>
                <a:tc>
                  <a:txBody>
                    <a:bodyPr/>
                    <a:lstStyle/>
                    <a:p>
                      <a:pPr marL="0" marR="0">
                        <a:spcBef>
                          <a:spcPts val="0"/>
                        </a:spcBef>
                        <a:spcAft>
                          <a:spcPts val="0"/>
                        </a:spcAft>
                      </a:pPr>
                      <a:r>
                        <a:rPr lang="en-US" sz="2000" kern="1200" dirty="0">
                          <a:effectLst/>
                          <a:latin typeface="+mn-lt"/>
                        </a:rPr>
                        <a:t>Oral</a:t>
                      </a:r>
                      <a:endParaRPr lang="en-US" sz="2400" dirty="0">
                        <a:effectLst/>
                        <a:latin typeface="+mn-lt"/>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kern="1200" dirty="0">
                          <a:effectLst/>
                          <a:latin typeface="+mn-lt"/>
                        </a:rPr>
                        <a:t>20 mg/day</a:t>
                      </a:r>
                      <a:endParaRPr lang="en-US" sz="2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36423118"/>
                  </a:ext>
                </a:extLst>
              </a:tr>
            </a:tbl>
          </a:graphicData>
        </a:graphic>
      </p:graphicFrame>
      <p:sp>
        <p:nvSpPr>
          <p:cNvPr id="6" name="Tijdelijke aanduiding voor inhoud 5">
            <a:extLst>
              <a:ext uri="{FF2B5EF4-FFF2-40B4-BE49-F238E27FC236}">
                <a16:creationId xmlns:a16="http://schemas.microsoft.com/office/drawing/2014/main" id="{41548628-18E9-F949-BB54-79FA91B8EC30}"/>
              </a:ext>
            </a:extLst>
          </p:cNvPr>
          <p:cNvSpPr>
            <a:spLocks noGrp="1"/>
          </p:cNvSpPr>
          <p:nvPr>
            <p:ph sz="quarter" idx="15"/>
          </p:nvPr>
        </p:nvSpPr>
        <p:spPr>
          <a:xfrm>
            <a:off x="620713" y="6356350"/>
            <a:ext cx="9435727" cy="365125"/>
          </a:xfrm>
        </p:spPr>
        <p:txBody>
          <a:bodyPr anchor="b" anchorCtr="0"/>
          <a:lstStyle/>
          <a:p>
            <a:r>
              <a:rPr lang="en-GB" dirty="0"/>
              <a:t>TPO-RA, thrombopoietin receptor agonist</a:t>
            </a:r>
            <a:br>
              <a:rPr lang="en-GB" dirty="0"/>
            </a:br>
            <a:r>
              <a:rPr lang="en-GB" dirty="0"/>
              <a:t>Adapted from: Tarantino, MD, Chalmers S. Therapeutic Thrombopoietin Mimetics. In: Platelets in Thrombotic and </a:t>
            </a:r>
            <a:r>
              <a:rPr lang="en-GB" dirty="0" err="1"/>
              <a:t>Nonthrombotic</a:t>
            </a:r>
            <a:r>
              <a:rPr lang="en-GB" dirty="0"/>
              <a:t> Disorders: Pathophysiology, Pharmacology and Therapeutics. 2nd Edition. Cambridge University Press. </a:t>
            </a:r>
            <a:r>
              <a:rPr lang="en-GB" dirty="0" err="1"/>
              <a:t>Gresele</a:t>
            </a:r>
            <a:r>
              <a:rPr lang="en-GB" dirty="0"/>
              <a:t> P, et al, eds. 2016, pp 1417-29 </a:t>
            </a:r>
          </a:p>
        </p:txBody>
      </p:sp>
      <p:sp>
        <p:nvSpPr>
          <p:cNvPr id="11" name="Rectangle 10">
            <a:extLst>
              <a:ext uri="{FF2B5EF4-FFF2-40B4-BE49-F238E27FC236}">
                <a16:creationId xmlns:a16="http://schemas.microsoft.com/office/drawing/2014/main" id="{496FEC2B-CF47-DC4E-86FB-E6CF11A586B3}"/>
              </a:ext>
            </a:extLst>
          </p:cNvPr>
          <p:cNvSpPr/>
          <p:nvPr/>
        </p:nvSpPr>
        <p:spPr>
          <a:xfrm>
            <a:off x="2487698" y="4931876"/>
            <a:ext cx="8766628"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*starting dose for patients of Asian ancestry and </a:t>
            </a:r>
            <a:r>
              <a:rPr lang="en-GB" i="1" dirty="0">
                <a:solidFill>
                  <a:srgbClr val="000000"/>
                </a:solidFill>
                <a:latin typeface="Calibri" panose="020F0502020204030204" pitchFamily="34" charset="0"/>
                <a:cs typeface="Times New Roman" panose="02020603050405020304" pitchFamily="18" charset="0"/>
              </a:rPr>
              <a:t>children 1 to &lt;6 years of age </a:t>
            </a:r>
            <a:r>
              <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is 25 mg/day</a:t>
            </a:r>
            <a:endParaRPr kumimoji="0" lang="en-GB" sz="1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7" name="Slide Number Placeholder 6">
            <a:extLst>
              <a:ext uri="{FF2B5EF4-FFF2-40B4-BE49-F238E27FC236}">
                <a16:creationId xmlns:a16="http://schemas.microsoft.com/office/drawing/2014/main" id="{B8E2B4EB-7C2C-4283-B816-20DBA979E985}"/>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Tree>
    <p:extLst>
      <p:ext uri="{BB962C8B-B14F-4D97-AF65-F5344CB8AC3E}">
        <p14:creationId xmlns:p14="http://schemas.microsoft.com/office/powerpoint/2010/main" val="13873210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B31B-27C3-5B4F-8BEF-079983130B7E}"/>
              </a:ext>
            </a:extLst>
          </p:cNvPr>
          <p:cNvSpPr>
            <a:spLocks noGrp="1"/>
          </p:cNvSpPr>
          <p:nvPr>
            <p:ph type="title"/>
          </p:nvPr>
        </p:nvSpPr>
        <p:spPr/>
        <p:txBody>
          <a:bodyPr/>
          <a:lstStyle/>
          <a:p>
            <a:r>
              <a:rPr lang="en-GB" dirty="0"/>
              <a:t>Primary Outcome in Pivotal Trials of </a:t>
            </a:r>
            <a:r>
              <a:rPr lang="en-GB" dirty="0" err="1"/>
              <a:t>TPo</a:t>
            </a:r>
            <a:r>
              <a:rPr lang="en-GB" dirty="0"/>
              <a:t>-RA</a:t>
            </a:r>
            <a:r>
              <a:rPr lang="en-GB" cap="none" dirty="0"/>
              <a:t>s</a:t>
            </a:r>
            <a:endParaRPr lang="en-GB" dirty="0"/>
          </a:p>
        </p:txBody>
      </p:sp>
      <p:graphicFrame>
        <p:nvGraphicFramePr>
          <p:cNvPr id="4" name="Table 4">
            <a:extLst>
              <a:ext uri="{FF2B5EF4-FFF2-40B4-BE49-F238E27FC236}">
                <a16:creationId xmlns:a16="http://schemas.microsoft.com/office/drawing/2014/main" id="{18C5B234-5E80-E740-AC81-4CDFA9E6283C}"/>
              </a:ext>
            </a:extLst>
          </p:cNvPr>
          <p:cNvGraphicFramePr>
            <a:graphicFrameLocks noGrp="1"/>
          </p:cNvGraphicFramePr>
          <p:nvPr>
            <p:ph sz="quarter" idx="14"/>
            <p:extLst>
              <p:ext uri="{D42A27DB-BD31-4B8C-83A1-F6EECF244321}">
                <p14:modId xmlns:p14="http://schemas.microsoft.com/office/powerpoint/2010/main" val="3578265367"/>
              </p:ext>
            </p:extLst>
          </p:nvPr>
        </p:nvGraphicFramePr>
        <p:xfrm>
          <a:off x="620713" y="1425575"/>
          <a:ext cx="10961686" cy="4157969"/>
        </p:xfrm>
        <a:graphic>
          <a:graphicData uri="http://schemas.openxmlformats.org/drawingml/2006/table">
            <a:tbl>
              <a:tblPr firstRow="1" bandRow="1">
                <a:tableStyleId>{5C22544A-7EE6-4342-B048-85BDC9FD1C3A}</a:tableStyleId>
              </a:tblPr>
              <a:tblGrid>
                <a:gridCol w="2594967">
                  <a:extLst>
                    <a:ext uri="{9D8B030D-6E8A-4147-A177-3AD203B41FA5}">
                      <a16:colId xmlns:a16="http://schemas.microsoft.com/office/drawing/2014/main" val="3960772782"/>
                    </a:ext>
                  </a:extLst>
                </a:gridCol>
                <a:gridCol w="8366719">
                  <a:extLst>
                    <a:ext uri="{9D8B030D-6E8A-4147-A177-3AD203B41FA5}">
                      <a16:colId xmlns:a16="http://schemas.microsoft.com/office/drawing/2014/main" val="767523443"/>
                    </a:ext>
                  </a:extLst>
                </a:gridCol>
              </a:tblGrid>
              <a:tr h="707281">
                <a:tc>
                  <a:txBody>
                    <a:bodyPr/>
                    <a:lstStyle/>
                    <a:p>
                      <a:r>
                        <a:rPr lang="en-US" sz="2400" dirty="0"/>
                        <a:t>Agent</a:t>
                      </a:r>
                    </a:p>
                  </a:txBody>
                  <a:tcPr/>
                </a:tc>
                <a:tc>
                  <a:txBody>
                    <a:bodyPr/>
                    <a:lstStyle/>
                    <a:p>
                      <a:r>
                        <a:rPr lang="en-US" sz="2400" dirty="0"/>
                        <a:t>Platelet response metric</a:t>
                      </a:r>
                    </a:p>
                  </a:txBody>
                  <a:tcPr/>
                </a:tc>
                <a:extLst>
                  <a:ext uri="{0D108BD9-81ED-4DB2-BD59-A6C34878D82A}">
                    <a16:rowId xmlns:a16="http://schemas.microsoft.com/office/drawing/2014/main" val="1602234591"/>
                  </a:ext>
                </a:extLst>
              </a:tr>
              <a:tr h="1191414">
                <a:tc>
                  <a:txBody>
                    <a:bodyPr/>
                    <a:lstStyle/>
                    <a:p>
                      <a:r>
                        <a:rPr lang="en-US" sz="2400" b="1" dirty="0"/>
                        <a:t>Romiplostim</a:t>
                      </a:r>
                      <a:r>
                        <a:rPr lang="en-US" sz="2400" b="1" baseline="30000" dirty="0"/>
                        <a:t>1</a:t>
                      </a:r>
                      <a:endParaRPr lang="en-US" sz="2400" b="0"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Durable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a:solidFill>
                            <a:schemeClr val="dk1"/>
                          </a:solidFill>
                          <a:effectLst/>
                          <a:latin typeface="+mn-lt"/>
                          <a:ea typeface="+mn-ea"/>
                          <a:cs typeface="+mn-cs"/>
                        </a:rPr>
                        <a:t>platelet count ≥50 × 10</a:t>
                      </a:r>
                      <a:r>
                        <a:rPr lang="en-US" sz="2400" b="0" i="0" u="none" strike="noStrike" kern="1200" baseline="30000" dirty="0">
                          <a:solidFill>
                            <a:schemeClr val="dk1"/>
                          </a:solidFill>
                          <a:effectLst/>
                          <a:latin typeface="+mn-lt"/>
                          <a:ea typeface="+mn-ea"/>
                          <a:cs typeface="+mn-cs"/>
                        </a:rPr>
                        <a:t>9</a:t>
                      </a:r>
                      <a:r>
                        <a:rPr lang="en-US" sz="2400" b="0" i="0" u="none" strike="noStrike" kern="1200" dirty="0">
                          <a:solidFill>
                            <a:schemeClr val="dk1"/>
                          </a:solidFill>
                          <a:effectLst/>
                          <a:latin typeface="+mn-lt"/>
                          <a:ea typeface="+mn-ea"/>
                          <a:cs typeface="+mn-cs"/>
                        </a:rPr>
                        <a:t>/L during 6 or more of the last 8 weeks of treatment</a:t>
                      </a:r>
                      <a:endParaRPr lang="en-US" sz="2400" dirty="0"/>
                    </a:p>
                  </a:txBody>
                  <a:tcPr/>
                </a:tc>
                <a:extLst>
                  <a:ext uri="{0D108BD9-81ED-4DB2-BD59-A6C34878D82A}">
                    <a16:rowId xmlns:a16="http://schemas.microsoft.com/office/drawing/2014/main" val="2675332361"/>
                  </a:ext>
                </a:extLst>
              </a:tr>
              <a:tr h="1067860">
                <a:tc>
                  <a:txBody>
                    <a:bodyPr/>
                    <a:lstStyle/>
                    <a:p>
                      <a:r>
                        <a:rPr lang="en-US" sz="2400" b="1" dirty="0"/>
                        <a:t>Eltrombopag</a:t>
                      </a:r>
                      <a:r>
                        <a:rPr lang="en-US" sz="2400" b="1" baseline="300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dirty="0">
                          <a:solidFill>
                            <a:schemeClr val="dk1"/>
                          </a:solidFill>
                          <a:effectLst/>
                          <a:latin typeface="+mn-lt"/>
                          <a:ea typeface="+mn-ea"/>
                          <a:cs typeface="+mn-cs"/>
                        </a:rPr>
                        <a:t>Odds of response </a:t>
                      </a:r>
                      <a:r>
                        <a:rPr lang="en-US" sz="2400" b="0" i="0" u="none" strike="noStrike" kern="1200" dirty="0">
                          <a:solidFill>
                            <a:schemeClr val="dk1"/>
                          </a:solidFill>
                          <a:effectLst/>
                          <a:latin typeface="+mn-lt"/>
                          <a:ea typeface="+mn-ea"/>
                          <a:cs typeface="+mn-cs"/>
                        </a:rPr>
                        <a:t>to eltrombopag versus placebo</a:t>
                      </a:r>
                      <a:endParaRPr lang="en-US" sz="2400" dirty="0"/>
                    </a:p>
                  </a:txBody>
                  <a:tcPr/>
                </a:tc>
                <a:extLst>
                  <a:ext uri="{0D108BD9-81ED-4DB2-BD59-A6C34878D82A}">
                    <a16:rowId xmlns:a16="http://schemas.microsoft.com/office/drawing/2014/main" val="984990056"/>
                  </a:ext>
                </a:extLst>
              </a:tr>
              <a:tr h="1191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Avatrombopag</a:t>
                      </a:r>
                      <a:r>
                        <a:rPr lang="en-US" sz="2400" b="1" baseline="30000" dirty="0"/>
                        <a:t>3</a:t>
                      </a:r>
                    </a:p>
                  </a:txBody>
                  <a:tcPr/>
                </a:tc>
                <a:tc>
                  <a:txBody>
                    <a:bodyPr/>
                    <a:lstStyle/>
                    <a:p>
                      <a:r>
                        <a:rPr lang="en-US" sz="2400" b="1" i="0" u="none" strike="noStrike" kern="1200" dirty="0">
                          <a:solidFill>
                            <a:schemeClr val="dk1"/>
                          </a:solidFill>
                          <a:effectLst/>
                          <a:latin typeface="+mn-lt"/>
                          <a:ea typeface="+mn-ea"/>
                          <a:cs typeface="+mn-cs"/>
                        </a:rPr>
                        <a:t>Cumulative number of weeks of platelet response </a:t>
                      </a:r>
                      <a:br>
                        <a:rPr lang="en-US" sz="2400" b="1" i="0" u="none" strike="noStrike" kern="1200" dirty="0">
                          <a:solidFill>
                            <a:schemeClr val="dk1"/>
                          </a:solidFill>
                          <a:effectLst/>
                          <a:latin typeface="+mn-lt"/>
                          <a:ea typeface="+mn-ea"/>
                          <a:cs typeface="+mn-cs"/>
                        </a:rPr>
                      </a:br>
                      <a:r>
                        <a:rPr lang="en-US" sz="2400" b="0" i="0" u="none" strike="noStrike" kern="1200" dirty="0">
                          <a:solidFill>
                            <a:schemeClr val="dk1"/>
                          </a:solidFill>
                          <a:effectLst/>
                          <a:latin typeface="+mn-lt"/>
                          <a:ea typeface="+mn-ea"/>
                          <a:cs typeface="+mn-cs"/>
                        </a:rPr>
                        <a:t>(platelet count ≥50 × 10</a:t>
                      </a:r>
                      <a:r>
                        <a:rPr lang="en-US" sz="2400" b="0" i="0" u="none" strike="noStrike" kern="1200" baseline="30000" dirty="0">
                          <a:solidFill>
                            <a:schemeClr val="dk1"/>
                          </a:solidFill>
                          <a:effectLst/>
                          <a:latin typeface="+mn-lt"/>
                          <a:ea typeface="+mn-ea"/>
                          <a:cs typeface="+mn-cs"/>
                        </a:rPr>
                        <a:t>9</a:t>
                      </a:r>
                      <a:r>
                        <a:rPr lang="en-US" sz="2400" b="0" i="0" u="none" strike="noStrike" kern="1200" dirty="0">
                          <a:solidFill>
                            <a:schemeClr val="dk1"/>
                          </a:solidFill>
                          <a:effectLst/>
                          <a:latin typeface="+mn-lt"/>
                          <a:ea typeface="+mn-ea"/>
                          <a:cs typeface="+mn-cs"/>
                        </a:rPr>
                        <a:t>/L) without rescue therapy for bleeding</a:t>
                      </a:r>
                      <a:endParaRPr lang="en-US" sz="2400" dirty="0"/>
                    </a:p>
                  </a:txBody>
                  <a:tcPr/>
                </a:tc>
                <a:extLst>
                  <a:ext uri="{0D108BD9-81ED-4DB2-BD59-A6C34878D82A}">
                    <a16:rowId xmlns:a16="http://schemas.microsoft.com/office/drawing/2014/main" val="2907579921"/>
                  </a:ext>
                </a:extLst>
              </a:tr>
            </a:tbl>
          </a:graphicData>
        </a:graphic>
      </p:graphicFrame>
      <p:sp>
        <p:nvSpPr>
          <p:cNvPr id="7" name="Tijdelijke aanduiding voor inhoud 6">
            <a:extLst>
              <a:ext uri="{FF2B5EF4-FFF2-40B4-BE49-F238E27FC236}">
                <a16:creationId xmlns:a16="http://schemas.microsoft.com/office/drawing/2014/main" id="{8BEFCE93-41B6-A644-A666-FBE9FDD6B59B}"/>
              </a:ext>
            </a:extLst>
          </p:cNvPr>
          <p:cNvSpPr>
            <a:spLocks noGrp="1"/>
          </p:cNvSpPr>
          <p:nvPr>
            <p:ph sz="quarter" idx="15"/>
          </p:nvPr>
        </p:nvSpPr>
        <p:spPr>
          <a:xfrm>
            <a:off x="620183" y="6356351"/>
            <a:ext cx="9330641" cy="365125"/>
          </a:xfrm>
        </p:spPr>
        <p:txBody>
          <a:bodyPr/>
          <a:lstStyle/>
          <a:p>
            <a:r>
              <a:rPr lang="en-GB" dirty="0"/>
              <a:t>TPO-RA, thrombopoietin receptor agonist</a:t>
            </a:r>
          </a:p>
          <a:p>
            <a:pPr>
              <a:spcBef>
                <a:spcPts val="0"/>
              </a:spcBef>
            </a:pPr>
            <a:r>
              <a:rPr lang="en-GB" dirty="0"/>
              <a:t>1. Kuter KJ, et al. Lancet. 2008;371:395-403; 2. Cheng G, et al. Lancet. 2011;377:379-402; 3. </a:t>
            </a:r>
            <a:r>
              <a:rPr lang="en-GB" dirty="0" err="1"/>
              <a:t>Jurczak</a:t>
            </a:r>
            <a:r>
              <a:rPr lang="en-GB" dirty="0"/>
              <a:t> W, et al. Br J Haematol. 2018;183:479-90</a:t>
            </a:r>
          </a:p>
        </p:txBody>
      </p:sp>
      <p:sp>
        <p:nvSpPr>
          <p:cNvPr id="3" name="Slide Number Placeholder 2">
            <a:extLst>
              <a:ext uri="{FF2B5EF4-FFF2-40B4-BE49-F238E27FC236}">
                <a16:creationId xmlns:a16="http://schemas.microsoft.com/office/drawing/2014/main" id="{BE38BB52-A9E2-46BA-862F-D9DDD04C4116}"/>
              </a:ext>
            </a:extLst>
          </p:cNvPr>
          <p:cNvSpPr>
            <a:spLocks noGrp="1"/>
          </p:cNvSpPr>
          <p:nvPr>
            <p:ph type="sldNum" sz="quarter" idx="4"/>
          </p:nvPr>
        </p:nvSpPr>
        <p:spPr/>
        <p:txBody>
          <a:bodyPr/>
          <a:lstStyle/>
          <a:p>
            <a:fld id="{FCE43C0F-8A7B-3A4B-9DB5-B3472E36E833}" type="slidenum">
              <a:rPr lang="en-GB" smtClean="0"/>
              <a:pPr/>
              <a:t>31</a:t>
            </a:fld>
            <a:endParaRPr lang="en-GB" dirty="0"/>
          </a:p>
        </p:txBody>
      </p:sp>
    </p:spTree>
    <p:extLst>
      <p:ext uri="{BB962C8B-B14F-4D97-AF65-F5344CB8AC3E}">
        <p14:creationId xmlns:p14="http://schemas.microsoft.com/office/powerpoint/2010/main" val="165657826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1" y="259200"/>
            <a:ext cx="8645151" cy="864000"/>
          </a:xfrm>
        </p:spPr>
        <p:txBody>
          <a:bodyPr>
            <a:noAutofit/>
          </a:bodyPr>
          <a:lstStyle/>
          <a:p>
            <a:r>
              <a:rPr lang="en-GB" dirty="0"/>
              <a:t>Additional Efficacy Metrics for </a:t>
            </a:r>
            <a:r>
              <a:rPr lang="en-GB" dirty="0" err="1"/>
              <a:t>TPo</a:t>
            </a:r>
            <a:r>
              <a:rPr lang="en-GB" dirty="0"/>
              <a:t>-RA</a:t>
            </a:r>
            <a:r>
              <a:rPr lang="en-GB" cap="none" dirty="0"/>
              <a:t>s</a:t>
            </a:r>
            <a:r>
              <a:rPr lang="en-GB" dirty="0"/>
              <a:t> for Chronic ITP</a:t>
            </a:r>
          </a:p>
        </p:txBody>
      </p:sp>
      <p:graphicFrame>
        <p:nvGraphicFramePr>
          <p:cNvPr id="4" name="Content Placeholder 3"/>
          <p:cNvGraphicFramePr>
            <a:graphicFrameLocks noGrp="1"/>
          </p:cNvGraphicFramePr>
          <p:nvPr>
            <p:ph sz="quarter" idx="14"/>
            <p:extLst>
              <p:ext uri="{D42A27DB-BD31-4B8C-83A1-F6EECF244321}">
                <p14:modId xmlns:p14="http://schemas.microsoft.com/office/powerpoint/2010/main" val="441600636"/>
              </p:ext>
            </p:extLst>
          </p:nvPr>
        </p:nvGraphicFramePr>
        <p:xfrm>
          <a:off x="620713" y="1425575"/>
          <a:ext cx="10961684" cy="4398297"/>
        </p:xfrm>
        <a:graphic>
          <a:graphicData uri="http://schemas.openxmlformats.org/drawingml/2006/table">
            <a:tbl>
              <a:tblPr firstRow="1" bandRow="1">
                <a:tableStyleId>{5C22544A-7EE6-4342-B048-85BDC9FD1C3A}</a:tableStyleId>
              </a:tblPr>
              <a:tblGrid>
                <a:gridCol w="1514847">
                  <a:extLst>
                    <a:ext uri="{9D8B030D-6E8A-4147-A177-3AD203B41FA5}">
                      <a16:colId xmlns:a16="http://schemas.microsoft.com/office/drawing/2014/main" val="20000"/>
                    </a:ext>
                  </a:extLst>
                </a:gridCol>
                <a:gridCol w="2566390">
                  <a:extLst>
                    <a:ext uri="{9D8B030D-6E8A-4147-A177-3AD203B41FA5}">
                      <a16:colId xmlns:a16="http://schemas.microsoft.com/office/drawing/2014/main" val="20001"/>
                    </a:ext>
                  </a:extLst>
                </a:gridCol>
                <a:gridCol w="1885275">
                  <a:extLst>
                    <a:ext uri="{9D8B030D-6E8A-4147-A177-3AD203B41FA5}">
                      <a16:colId xmlns:a16="http://schemas.microsoft.com/office/drawing/2014/main" val="20002"/>
                    </a:ext>
                  </a:extLst>
                </a:gridCol>
                <a:gridCol w="1208509">
                  <a:extLst>
                    <a:ext uri="{9D8B030D-6E8A-4147-A177-3AD203B41FA5}">
                      <a16:colId xmlns:a16="http://schemas.microsoft.com/office/drawing/2014/main" val="20003"/>
                    </a:ext>
                  </a:extLst>
                </a:gridCol>
                <a:gridCol w="3786663">
                  <a:extLst>
                    <a:ext uri="{9D8B030D-6E8A-4147-A177-3AD203B41FA5}">
                      <a16:colId xmlns:a16="http://schemas.microsoft.com/office/drawing/2014/main" val="20004"/>
                    </a:ext>
                  </a:extLst>
                </a:gridCol>
              </a:tblGrid>
              <a:tr h="386717">
                <a:tc rowSpan="2">
                  <a:txBody>
                    <a:bodyPr/>
                    <a:lstStyle/>
                    <a:p>
                      <a:r>
                        <a:rPr lang="en-US" sz="2000" dirty="0">
                          <a:solidFill>
                            <a:schemeClr val="bg1"/>
                          </a:solidFill>
                          <a:latin typeface="+mn-lt"/>
                        </a:rPr>
                        <a:t>Drug	</a:t>
                      </a:r>
                    </a:p>
                  </a:txBody>
                  <a:tcPr/>
                </a:tc>
                <a:tc rowSpan="2">
                  <a:txBody>
                    <a:bodyPr/>
                    <a:lstStyle/>
                    <a:p>
                      <a:r>
                        <a:rPr lang="en-US" sz="2000" dirty="0">
                          <a:solidFill>
                            <a:schemeClr val="bg1"/>
                          </a:solidFill>
                          <a:latin typeface="+mn-lt"/>
                        </a:rPr>
                        <a:t>Dose	</a:t>
                      </a:r>
                    </a:p>
                  </a:txBody>
                  <a:tcPr/>
                </a:tc>
                <a:tc gridSpan="2">
                  <a:txBody>
                    <a:bodyPr/>
                    <a:lstStyle/>
                    <a:p>
                      <a:r>
                        <a:rPr lang="en-US" sz="2000" dirty="0">
                          <a:solidFill>
                            <a:schemeClr val="bg1"/>
                          </a:solidFill>
                          <a:latin typeface="+mj-lt"/>
                        </a:rPr>
                        <a:t>Response rate	</a:t>
                      </a:r>
                    </a:p>
                  </a:txBody>
                  <a:tcPr>
                    <a:lnB w="12700" cap="flat" cmpd="sng" algn="ctr">
                      <a:solidFill>
                        <a:schemeClr val="bg1"/>
                      </a:solidFill>
                      <a:prstDash val="solid"/>
                      <a:round/>
                      <a:headEnd type="none" w="med" len="med"/>
                      <a:tailEnd type="none" w="med" len="med"/>
                    </a:lnB>
                  </a:tcPr>
                </a:tc>
                <a:tc hMerge="1">
                  <a:txBody>
                    <a:bodyPr/>
                    <a:lstStyle/>
                    <a:p>
                      <a:endParaRPr lang="en-US" sz="1400" dirty="0">
                        <a:solidFill>
                          <a:srgbClr val="585858"/>
                        </a:solidFill>
                        <a:latin typeface="LucidaSansUnicode"/>
                      </a:endParaRPr>
                    </a:p>
                  </a:txBody>
                  <a:tcPr/>
                </a:tc>
                <a:tc rowSpan="2">
                  <a:txBody>
                    <a:bodyPr/>
                    <a:lstStyle/>
                    <a:p>
                      <a:r>
                        <a:rPr lang="en-US" sz="2000" b="1" kern="1200" dirty="0">
                          <a:solidFill>
                            <a:schemeClr val="lt1"/>
                          </a:solidFill>
                          <a:latin typeface="+mn-lt"/>
                          <a:ea typeface="+mn-ea"/>
                          <a:cs typeface="+mn-cs"/>
                        </a:rPr>
                        <a:t>Selected toxicities</a:t>
                      </a:r>
                      <a:endParaRPr lang="en-US" sz="2000" dirty="0"/>
                    </a:p>
                  </a:txBody>
                  <a:tcPr/>
                </a:tc>
                <a:extLst>
                  <a:ext uri="{0D108BD9-81ED-4DB2-BD59-A6C34878D82A}">
                    <a16:rowId xmlns:a16="http://schemas.microsoft.com/office/drawing/2014/main" val="10000"/>
                  </a:ext>
                </a:extLst>
              </a:tr>
              <a:tr h="302835">
                <a:tc vMerge="1">
                  <a:txBody>
                    <a:bodyPr/>
                    <a:lstStyle/>
                    <a:p>
                      <a:endParaRPr lang="en-US"/>
                    </a:p>
                  </a:txBody>
                  <a:tcPr/>
                </a:tc>
                <a:tc vMerge="1">
                  <a:txBody>
                    <a:bodyPr/>
                    <a:lstStyle/>
                    <a:p>
                      <a:endParaRPr lang="en-US"/>
                    </a:p>
                  </a:txBody>
                  <a:tcPr/>
                </a:tc>
                <a:tc>
                  <a:txBody>
                    <a:bodyPr/>
                    <a:lstStyle/>
                    <a:p>
                      <a:r>
                        <a:rPr lang="en-US" sz="1600" b="1" dirty="0">
                          <a:solidFill>
                            <a:schemeClr val="bg1"/>
                          </a:solidFill>
                          <a:latin typeface="+mn-lt"/>
                        </a:rPr>
                        <a:t>Rate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sz="1600" b="1" dirty="0">
                          <a:solidFill>
                            <a:schemeClr val="bg1"/>
                          </a:solidFill>
                          <a:latin typeface="+mn-lt"/>
                        </a:rPr>
                        <a:t>Time to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US"/>
                    </a:p>
                  </a:txBody>
                  <a:tcPr/>
                </a:tc>
                <a:extLst>
                  <a:ext uri="{0D108BD9-81ED-4DB2-BD59-A6C34878D82A}">
                    <a16:rowId xmlns:a16="http://schemas.microsoft.com/office/drawing/2014/main" val="10001"/>
                  </a:ext>
                </a:extLst>
              </a:tr>
              <a:tr h="810683">
                <a:tc>
                  <a:txBody>
                    <a:bodyPr/>
                    <a:lstStyle/>
                    <a:p>
                      <a:r>
                        <a:rPr lang="en-US" sz="1600" dirty="0">
                          <a:solidFill>
                            <a:schemeClr val="tx2"/>
                          </a:solidFill>
                          <a:latin typeface="+mn-lt"/>
                        </a:rPr>
                        <a:t>Rituximab</a:t>
                      </a:r>
                      <a:r>
                        <a:rPr lang="en-US" sz="1600" baseline="30000" dirty="0">
                          <a:solidFill>
                            <a:schemeClr val="tx2"/>
                          </a:solidFill>
                          <a:latin typeface="+mn-lt"/>
                        </a:rPr>
                        <a:t>1</a:t>
                      </a:r>
                      <a:r>
                        <a:rPr lang="en-US" sz="1600" dirty="0">
                          <a:solidFill>
                            <a:schemeClr val="tx2"/>
                          </a:solidFill>
                          <a:latin typeface="+mn-lt"/>
                        </a:rPr>
                        <a:t>	</a:t>
                      </a:r>
                    </a:p>
                  </a:txBody>
                  <a:tcPr/>
                </a:tc>
                <a:tc>
                  <a:txBody>
                    <a:bodyPr/>
                    <a:lstStyle/>
                    <a:p>
                      <a:r>
                        <a:rPr lang="en-US" sz="1600" dirty="0">
                          <a:solidFill>
                            <a:schemeClr val="tx2"/>
                          </a:solidFill>
                          <a:latin typeface="+mn-lt"/>
                        </a:rPr>
                        <a:t>375 mg/m</a:t>
                      </a:r>
                      <a:r>
                        <a:rPr lang="en-US" sz="1600" baseline="30000" dirty="0">
                          <a:solidFill>
                            <a:schemeClr val="tx2"/>
                          </a:solidFill>
                          <a:latin typeface="+mn-lt"/>
                        </a:rPr>
                        <a:t>2</a:t>
                      </a:r>
                      <a:r>
                        <a:rPr lang="en-US" sz="1600" dirty="0">
                          <a:solidFill>
                            <a:schemeClr val="tx2"/>
                          </a:solidFill>
                          <a:latin typeface="+mn-lt"/>
                        </a:rPr>
                        <a:t> IV weekly</a:t>
                      </a:r>
                      <a:r>
                        <a:rPr lang="en-US" sz="1600" baseline="0" dirty="0">
                          <a:solidFill>
                            <a:schemeClr val="tx2"/>
                          </a:solidFill>
                          <a:latin typeface="+mn-lt"/>
                        </a:rPr>
                        <a:t> </a:t>
                      </a:r>
                      <a:r>
                        <a:rPr lang="en-US" sz="1600" dirty="0">
                          <a:solidFill>
                            <a:schemeClr val="tx2"/>
                          </a:solidFill>
                          <a:latin typeface="+mn-lt"/>
                        </a:rPr>
                        <a:t>× 4</a:t>
                      </a:r>
                      <a:endParaRPr lang="en-US" sz="1600" dirty="0">
                        <a:solidFill>
                          <a:srgbClr val="FF0000"/>
                        </a:solidFill>
                        <a:highlight>
                          <a:srgbClr val="FFFF00"/>
                        </a:highlight>
                        <a:latin typeface="+mn-lt"/>
                      </a:endParaRPr>
                    </a:p>
                  </a:txBody>
                  <a:tcPr/>
                </a:tc>
                <a:tc>
                  <a:txBody>
                    <a:bodyPr/>
                    <a:lstStyle/>
                    <a:p>
                      <a:r>
                        <a:rPr lang="en-US" sz="1600" dirty="0">
                          <a:solidFill>
                            <a:schemeClr val="tx2"/>
                          </a:solidFill>
                          <a:latin typeface="+mn-lt"/>
                        </a:rPr>
                        <a:t>60% overall</a:t>
                      </a:r>
                    </a:p>
                    <a:p>
                      <a:r>
                        <a:rPr lang="en-US" sz="1600" dirty="0">
                          <a:solidFill>
                            <a:schemeClr val="tx2"/>
                          </a:solidFill>
                          <a:latin typeface="+mn-lt"/>
                        </a:rPr>
                        <a:t>40% CR</a:t>
                      </a:r>
                    </a:p>
                    <a:p>
                      <a:r>
                        <a:rPr lang="en-US" sz="1600" dirty="0">
                          <a:solidFill>
                            <a:schemeClr val="tx2"/>
                          </a:solidFill>
                          <a:latin typeface="+mn-lt"/>
                        </a:rPr>
                        <a:t>20-25% at 5 </a:t>
                      </a:r>
                      <a:r>
                        <a:rPr lang="en-US" sz="1600" baseline="0" dirty="0">
                          <a:solidFill>
                            <a:schemeClr val="tx2"/>
                          </a:solidFill>
                          <a:latin typeface="+mn-lt"/>
                        </a:rPr>
                        <a:t>years</a:t>
                      </a:r>
                      <a:endParaRPr lang="en-US" sz="1600" dirty="0">
                        <a:solidFill>
                          <a:schemeClr val="tx2"/>
                        </a:solidFill>
                        <a:latin typeface="+mn-lt"/>
                      </a:endParaRPr>
                    </a:p>
                  </a:txBody>
                  <a:tcPr>
                    <a:lnT w="38100" cap="flat" cmpd="sng" algn="ctr">
                      <a:solidFill>
                        <a:schemeClr val="bg1"/>
                      </a:solidFill>
                      <a:prstDash val="solid"/>
                      <a:round/>
                      <a:headEnd type="none" w="med" len="med"/>
                      <a:tailEnd type="none" w="med" len="med"/>
                    </a:lnT>
                  </a:tcPr>
                </a:tc>
                <a:tc>
                  <a:txBody>
                    <a:bodyPr/>
                    <a:lstStyle/>
                    <a:p>
                      <a:r>
                        <a:rPr lang="en-US" sz="1600" kern="1200" dirty="0">
                          <a:solidFill>
                            <a:schemeClr val="tx2"/>
                          </a:solidFill>
                          <a:latin typeface="+mn-lt"/>
                          <a:ea typeface="+mn-ea"/>
                          <a:cs typeface="+mn-cs"/>
                        </a:rPr>
                        <a:t>1-8 weeks</a:t>
                      </a:r>
                      <a:endParaRPr lang="en-US" sz="1600" dirty="0">
                        <a:solidFill>
                          <a:schemeClr val="tx2"/>
                        </a:solidFill>
                        <a:latin typeface="+mn-lt"/>
                      </a:endParaRPr>
                    </a:p>
                  </a:txBody>
                  <a:tcPr>
                    <a:lnT w="38100" cap="flat" cmpd="sng" algn="ctr">
                      <a:solidFill>
                        <a:schemeClr val="bg1"/>
                      </a:solidFill>
                      <a:prstDash val="solid"/>
                      <a:round/>
                      <a:headEnd type="none" w="med" len="med"/>
                      <a:tailEnd type="none" w="med" len="med"/>
                    </a:lnT>
                  </a:tcPr>
                </a:tc>
                <a:tc>
                  <a:txBody>
                    <a:bodyPr/>
                    <a:lstStyle/>
                    <a:p>
                      <a:r>
                        <a:rPr lang="en-US" sz="1600" kern="1200" dirty="0">
                          <a:solidFill>
                            <a:schemeClr val="tx2"/>
                          </a:solidFill>
                          <a:latin typeface="+mn-lt"/>
                          <a:ea typeface="+mn-ea"/>
                          <a:cs typeface="+mn-cs"/>
                        </a:rPr>
                        <a:t>Infusion reactions, serum sickness, HBV reactivation, PML (rare)</a:t>
                      </a:r>
                      <a:endParaRPr lang="en-US" sz="1600" dirty="0">
                        <a:solidFill>
                          <a:schemeClr val="tx2"/>
                        </a:solidFill>
                      </a:endParaRPr>
                    </a:p>
                  </a:txBody>
                  <a:tcPr/>
                </a:tc>
                <a:extLst>
                  <a:ext uri="{0D108BD9-81ED-4DB2-BD59-A6C34878D82A}">
                    <a16:rowId xmlns:a16="http://schemas.microsoft.com/office/drawing/2014/main" val="10003"/>
                  </a:ext>
                </a:extLst>
              </a:tr>
              <a:tr h="7263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Romiplostim</a:t>
                      </a:r>
                      <a:r>
                        <a:rPr lang="en-US" sz="1600" b="1" kern="1200" baseline="30000" dirty="0">
                          <a:solidFill>
                            <a:schemeClr val="dk1"/>
                          </a:solidFill>
                          <a:latin typeface="+mn-lt"/>
                          <a:ea typeface="+mn-ea"/>
                          <a:cs typeface="+mn-cs"/>
                        </a:rPr>
                        <a:t>1</a:t>
                      </a:r>
                      <a:r>
                        <a:rPr lang="en-US" sz="1600" b="1" kern="1200" dirty="0">
                          <a:solidFill>
                            <a:schemeClr val="dk1"/>
                          </a:solidFill>
                          <a:latin typeface="+mn-lt"/>
                          <a:ea typeface="+mn-ea"/>
                          <a:cs typeface="+mn-cs"/>
                        </a:rPr>
                        <a:t>		</a:t>
                      </a:r>
                    </a:p>
                    <a:p>
                      <a:endParaRPr lang="en-US" sz="1600" b="1" dirty="0"/>
                    </a:p>
                  </a:txBody>
                  <a:tcPr/>
                </a:tc>
                <a:tc>
                  <a:txBody>
                    <a:bodyPr/>
                    <a:lstStyle/>
                    <a:p>
                      <a:r>
                        <a:rPr lang="en-US" sz="1600" b="1" kern="1200" dirty="0">
                          <a:solidFill>
                            <a:schemeClr val="dk1"/>
                          </a:solidFill>
                          <a:latin typeface="+mn-lt"/>
                          <a:ea typeface="+mn-ea"/>
                          <a:cs typeface="+mn-cs"/>
                        </a:rPr>
                        <a:t>1-10 μg/kg SC weekly	</a:t>
                      </a:r>
                      <a:endParaRPr lang="en-US" sz="1600" b="1" dirty="0"/>
                    </a:p>
                  </a:txBody>
                  <a:tcPr/>
                </a:tc>
                <a:tc>
                  <a:txBody>
                    <a:bodyPr/>
                    <a:lstStyle/>
                    <a:p>
                      <a:r>
                        <a:rPr lang="en-US" sz="1600" b="1" kern="1200" dirty="0">
                          <a:solidFill>
                            <a:schemeClr val="dk1"/>
                          </a:solidFill>
                          <a:latin typeface="+mn-lt"/>
                          <a:ea typeface="+mn-ea"/>
                          <a:cs typeface="+mn-cs"/>
                        </a:rPr>
                        <a:t>80% overall</a:t>
                      </a:r>
                    </a:p>
                    <a:p>
                      <a:r>
                        <a:rPr lang="en-US" sz="1600" b="1" kern="1200" dirty="0">
                          <a:solidFill>
                            <a:schemeClr val="dk1"/>
                          </a:solidFill>
                          <a:latin typeface="+mn-lt"/>
                          <a:ea typeface="+mn-ea"/>
                          <a:cs typeface="+mn-cs"/>
                        </a:rPr>
                        <a:t>40-50% persistent</a:t>
                      </a:r>
                    </a:p>
                  </a:txBody>
                  <a:tcPr/>
                </a:tc>
                <a:tc>
                  <a:txBody>
                    <a:bodyPr/>
                    <a:lstStyle/>
                    <a:p>
                      <a:r>
                        <a:rPr lang="en-US" sz="1600" b="1" dirty="0"/>
                        <a:t>1-4 weeks</a:t>
                      </a:r>
                    </a:p>
                  </a:txBody>
                  <a:tcPr/>
                </a:tc>
                <a:tc>
                  <a:txBody>
                    <a:bodyPr/>
                    <a:lstStyle/>
                    <a:p>
                      <a:r>
                        <a:rPr lang="en-US" sz="1600" b="1" kern="1200" dirty="0">
                          <a:solidFill>
                            <a:schemeClr val="dk1"/>
                          </a:solidFill>
                          <a:latin typeface="+mn-lt"/>
                          <a:ea typeface="+mn-ea"/>
                          <a:cs typeface="+mn-cs"/>
                        </a:rPr>
                        <a:t>Reticulin fibrosis, rebound thrombocytopenia, thrombosis</a:t>
                      </a:r>
                      <a:endParaRPr lang="en-US" sz="1600" b="1" dirty="0"/>
                    </a:p>
                  </a:txBody>
                  <a:tcPr/>
                </a:tc>
                <a:extLst>
                  <a:ext uri="{0D108BD9-81ED-4DB2-BD59-A6C34878D82A}">
                    <a16:rowId xmlns:a16="http://schemas.microsoft.com/office/drawing/2014/main" val="10004"/>
                  </a:ext>
                </a:extLst>
              </a:tr>
              <a:tr h="7433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Eltrombopag</a:t>
                      </a:r>
                      <a:r>
                        <a:rPr lang="en-US" sz="1600" b="1" kern="1200" baseline="30000" dirty="0">
                          <a:solidFill>
                            <a:schemeClr val="dk1"/>
                          </a:solidFill>
                          <a:latin typeface="+mn-lt"/>
                          <a:ea typeface="+mn-ea"/>
                          <a:cs typeface="+mn-cs"/>
                        </a:rPr>
                        <a:t>1</a:t>
                      </a:r>
                      <a:r>
                        <a:rPr lang="en-US" sz="1600" b="1" kern="1200" dirty="0">
                          <a:solidFill>
                            <a:schemeClr val="dk1"/>
                          </a:solidFill>
                          <a:latin typeface="+mn-lt"/>
                          <a:ea typeface="+mn-ea"/>
                          <a:cs typeface="+mn-cs"/>
                        </a:rPr>
                        <a:t>		</a:t>
                      </a:r>
                    </a:p>
                    <a:p>
                      <a:endParaRPr lang="en-US" sz="1600" b="1" dirty="0"/>
                    </a:p>
                  </a:txBody>
                  <a:tcPr/>
                </a:tc>
                <a:tc>
                  <a:txBody>
                    <a:bodyPr/>
                    <a:lstStyle/>
                    <a:p>
                      <a:r>
                        <a:rPr lang="en-US" sz="1600" b="1" kern="1200" dirty="0">
                          <a:solidFill>
                            <a:schemeClr val="dk1"/>
                          </a:solidFill>
                          <a:latin typeface="+mn-lt"/>
                          <a:ea typeface="+mn-ea"/>
                          <a:cs typeface="+mn-cs"/>
                        </a:rPr>
                        <a:t>25-75 mg PO</a:t>
                      </a:r>
                      <a:r>
                        <a:rPr lang="en-US" sz="1600" b="1" kern="1200" baseline="0" dirty="0">
                          <a:solidFill>
                            <a:schemeClr val="dk1"/>
                          </a:solidFill>
                          <a:latin typeface="+mn-lt"/>
                          <a:ea typeface="+mn-ea"/>
                          <a:cs typeface="+mn-cs"/>
                        </a:rPr>
                        <a:t> daily</a:t>
                      </a:r>
                      <a:endParaRPr lang="en-US" sz="1600" b="1" dirty="0"/>
                    </a:p>
                  </a:txBody>
                  <a:tcPr/>
                </a:tc>
                <a:tc>
                  <a:txBody>
                    <a:bodyPr/>
                    <a:lstStyle/>
                    <a:p>
                      <a:r>
                        <a:rPr lang="en-US" sz="1600" b="1" kern="1200" dirty="0">
                          <a:solidFill>
                            <a:schemeClr val="dk1"/>
                          </a:solidFill>
                          <a:latin typeface="+mn-lt"/>
                          <a:ea typeface="+mn-ea"/>
                          <a:cs typeface="+mn-cs"/>
                        </a:rPr>
                        <a:t>80% overall</a:t>
                      </a:r>
                    </a:p>
                    <a:p>
                      <a:r>
                        <a:rPr lang="en-US" sz="1600" b="1" kern="1200" dirty="0">
                          <a:solidFill>
                            <a:schemeClr val="dk1"/>
                          </a:solidFill>
                          <a:latin typeface="+mn-lt"/>
                          <a:ea typeface="+mn-ea"/>
                          <a:cs typeface="+mn-cs"/>
                        </a:rPr>
                        <a:t>40-50% persistent</a:t>
                      </a:r>
                    </a:p>
                  </a:txBody>
                  <a:tcPr/>
                </a:tc>
                <a:tc>
                  <a:txBody>
                    <a:bodyPr/>
                    <a:lstStyle/>
                    <a:p>
                      <a:r>
                        <a:rPr lang="en-US" sz="1600" b="1" dirty="0"/>
                        <a:t>1-2 weeks</a:t>
                      </a:r>
                    </a:p>
                  </a:txBody>
                  <a:tcPr/>
                </a:tc>
                <a:tc>
                  <a:txBody>
                    <a:bodyPr/>
                    <a:lstStyle/>
                    <a:p>
                      <a:r>
                        <a:rPr lang="en-US" sz="1600" b="1" kern="1200" dirty="0">
                          <a:solidFill>
                            <a:schemeClr val="dk1"/>
                          </a:solidFill>
                          <a:latin typeface="+mn-lt"/>
                          <a:ea typeface="+mn-ea"/>
                          <a:cs typeface="+mn-cs"/>
                        </a:rPr>
                        <a:t>Reticulin fibrosis, rebound thrombocytopenia, thrombosis, hepatotoxicity</a:t>
                      </a:r>
                      <a:endParaRPr lang="en-US" sz="1600" b="1" dirty="0"/>
                    </a:p>
                  </a:txBody>
                  <a:tcPr/>
                </a:tc>
                <a:extLst>
                  <a:ext uri="{0D108BD9-81ED-4DB2-BD59-A6C34878D82A}">
                    <a16:rowId xmlns:a16="http://schemas.microsoft.com/office/drawing/2014/main" val="10005"/>
                  </a:ext>
                </a:extLst>
              </a:tr>
              <a:tr h="574940">
                <a:tc>
                  <a:txBody>
                    <a:bodyPr/>
                    <a:lstStyle/>
                    <a:p>
                      <a:r>
                        <a:rPr lang="en-US" sz="1600" b="1" dirty="0"/>
                        <a:t>Avatrombopag</a:t>
                      </a:r>
                      <a:r>
                        <a:rPr lang="en-US" sz="1600" b="1" baseline="30000" dirty="0"/>
                        <a:t>2</a:t>
                      </a:r>
                    </a:p>
                  </a:txBody>
                  <a:tcPr/>
                </a:tc>
                <a:tc>
                  <a:txBody>
                    <a:bodyPr/>
                    <a:lstStyle/>
                    <a:p>
                      <a:r>
                        <a:rPr lang="en-US" sz="1600" b="1" dirty="0"/>
                        <a:t>20 mg PO weekly – </a:t>
                      </a:r>
                      <a:br>
                        <a:rPr lang="en-US" sz="1600" b="1" dirty="0"/>
                      </a:br>
                      <a:r>
                        <a:rPr lang="en-US" sz="1600" b="1" dirty="0"/>
                        <a:t>40 mg PO</a:t>
                      </a:r>
                      <a:r>
                        <a:rPr lang="en-US" sz="1600" b="1" baseline="0" dirty="0"/>
                        <a:t> daily</a:t>
                      </a:r>
                      <a:endParaRPr lang="en-US" sz="1600" b="1" dirty="0"/>
                    </a:p>
                  </a:txBody>
                  <a:tcPr/>
                </a:tc>
                <a:tc>
                  <a:txBody>
                    <a:bodyPr/>
                    <a:lstStyle/>
                    <a:p>
                      <a:r>
                        <a:rPr lang="en-US" sz="1600" b="1" dirty="0"/>
                        <a:t>66% overall (day 8)</a:t>
                      </a:r>
                    </a:p>
                    <a:p>
                      <a:r>
                        <a:rPr lang="en-US" sz="1600" b="1" dirty="0"/>
                        <a:t>34% durable</a:t>
                      </a:r>
                    </a:p>
                  </a:txBody>
                  <a:tcPr/>
                </a:tc>
                <a:tc>
                  <a:txBody>
                    <a:bodyPr/>
                    <a:lstStyle/>
                    <a:p>
                      <a:r>
                        <a:rPr lang="en-US" sz="1600" b="1" dirty="0"/>
                        <a:t>1-2 weeks</a:t>
                      </a:r>
                    </a:p>
                  </a:txBody>
                  <a:tcPr/>
                </a:tc>
                <a:tc>
                  <a:txBody>
                    <a:bodyPr/>
                    <a:lstStyle/>
                    <a:p>
                      <a:r>
                        <a:rPr lang="en-US" sz="1600" b="1" dirty="0"/>
                        <a:t>HA, URI, thrombosis</a:t>
                      </a:r>
                      <a:r>
                        <a:rPr lang="en-US" sz="1600" b="1" baseline="0" dirty="0"/>
                        <a:t> (class effect), rebound thrombocytopenia</a:t>
                      </a:r>
                      <a:endParaRPr lang="en-US" sz="1600" b="1" dirty="0"/>
                    </a:p>
                  </a:txBody>
                  <a:tcPr/>
                </a:tc>
                <a:extLst>
                  <a:ext uri="{0D108BD9-81ED-4DB2-BD59-A6C34878D82A}">
                    <a16:rowId xmlns:a16="http://schemas.microsoft.com/office/drawing/2014/main" val="10006"/>
                  </a:ext>
                </a:extLst>
              </a:tr>
              <a:tr h="618777">
                <a:tc>
                  <a:txBody>
                    <a:bodyPr/>
                    <a:lstStyle/>
                    <a:p>
                      <a:r>
                        <a:rPr lang="en-US" sz="1600" dirty="0">
                          <a:solidFill>
                            <a:schemeClr val="tx2"/>
                          </a:solidFill>
                        </a:rPr>
                        <a:t>Fostamatinib</a:t>
                      </a:r>
                      <a:r>
                        <a:rPr lang="en-US" sz="1600" baseline="30000" dirty="0">
                          <a:solidFill>
                            <a:schemeClr val="tx2"/>
                          </a:solidFill>
                        </a:rPr>
                        <a:t>3</a:t>
                      </a:r>
                    </a:p>
                  </a:txBody>
                  <a:tcPr/>
                </a:tc>
                <a:tc>
                  <a:txBody>
                    <a:bodyPr/>
                    <a:lstStyle/>
                    <a:p>
                      <a:r>
                        <a:rPr lang="en-US" sz="1600" dirty="0">
                          <a:solidFill>
                            <a:schemeClr val="tx2"/>
                          </a:solidFill>
                        </a:rPr>
                        <a:t>100-300</a:t>
                      </a:r>
                      <a:r>
                        <a:rPr lang="en-US" sz="1600" baseline="0" dirty="0">
                          <a:solidFill>
                            <a:schemeClr val="tx2"/>
                          </a:solidFill>
                        </a:rPr>
                        <a:t> mg PO daily</a:t>
                      </a:r>
                      <a:endParaRPr lang="en-US" sz="1600" dirty="0">
                        <a:solidFill>
                          <a:schemeClr val="tx2"/>
                        </a:solidFill>
                      </a:endParaRPr>
                    </a:p>
                  </a:txBody>
                  <a:tcPr/>
                </a:tc>
                <a:tc>
                  <a:txBody>
                    <a:bodyPr/>
                    <a:lstStyle/>
                    <a:p>
                      <a:r>
                        <a:rPr lang="en-US" sz="1600" dirty="0">
                          <a:solidFill>
                            <a:schemeClr val="tx2"/>
                          </a:solidFill>
                        </a:rPr>
                        <a:t>44% overall</a:t>
                      </a:r>
                    </a:p>
                    <a:p>
                      <a:r>
                        <a:rPr lang="en-US" sz="1600" dirty="0">
                          <a:solidFill>
                            <a:schemeClr val="tx2"/>
                          </a:solidFill>
                        </a:rPr>
                        <a:t>17% durable</a:t>
                      </a:r>
                    </a:p>
                  </a:txBody>
                  <a:tcPr/>
                </a:tc>
                <a:tc>
                  <a:txBody>
                    <a:bodyPr/>
                    <a:lstStyle/>
                    <a:p>
                      <a:r>
                        <a:rPr lang="en-US" sz="1600" dirty="0">
                          <a:solidFill>
                            <a:schemeClr val="tx2"/>
                          </a:solidFill>
                        </a:rPr>
                        <a:t>2 weeks</a:t>
                      </a:r>
                    </a:p>
                  </a:txBody>
                  <a:tcPr/>
                </a:tc>
                <a:tc>
                  <a:txBody>
                    <a:bodyPr/>
                    <a:lstStyle/>
                    <a:p>
                      <a:r>
                        <a:rPr lang="en-US" sz="1600" dirty="0">
                          <a:solidFill>
                            <a:schemeClr val="tx2"/>
                          </a:solidFill>
                        </a:rPr>
                        <a:t>HTN, transaminitis,</a:t>
                      </a:r>
                      <a:r>
                        <a:rPr lang="en-US" sz="1600" baseline="0" dirty="0">
                          <a:solidFill>
                            <a:schemeClr val="tx2"/>
                          </a:solidFill>
                        </a:rPr>
                        <a:t> hyperbilirubinemia, neutropenia</a:t>
                      </a:r>
                      <a:endParaRPr lang="en-US" sz="1600" dirty="0">
                        <a:solidFill>
                          <a:schemeClr val="tx2"/>
                        </a:solidFill>
                      </a:endParaRPr>
                    </a:p>
                  </a:txBody>
                  <a:tcPr/>
                </a:tc>
                <a:extLst>
                  <a:ext uri="{0D108BD9-81ED-4DB2-BD59-A6C34878D82A}">
                    <a16:rowId xmlns:a16="http://schemas.microsoft.com/office/drawing/2014/main" val="10007"/>
                  </a:ext>
                </a:extLst>
              </a:tr>
            </a:tbl>
          </a:graphicData>
        </a:graphic>
      </p:graphicFrame>
      <p:sp>
        <p:nvSpPr>
          <p:cNvPr id="7" name="Tijdelijke aanduiding voor inhoud 6">
            <a:extLst>
              <a:ext uri="{FF2B5EF4-FFF2-40B4-BE49-F238E27FC236}">
                <a16:creationId xmlns:a16="http://schemas.microsoft.com/office/drawing/2014/main" id="{0C25F93F-B66D-AE48-A756-144A66EF0078}"/>
              </a:ext>
            </a:extLst>
          </p:cNvPr>
          <p:cNvSpPr>
            <a:spLocks noGrp="1"/>
          </p:cNvSpPr>
          <p:nvPr>
            <p:ph sz="quarter" idx="15"/>
          </p:nvPr>
        </p:nvSpPr>
        <p:spPr>
          <a:xfrm>
            <a:off x="620184" y="6304235"/>
            <a:ext cx="10876416" cy="365125"/>
          </a:xfrm>
        </p:spPr>
        <p:txBody>
          <a:bodyPr anchor="b" anchorCtr="0"/>
          <a:lstStyle/>
          <a:p>
            <a:r>
              <a:rPr lang="en-GB" dirty="0"/>
              <a:t>CR, complete response; HA, headache; HBV, hepatitis B virus; HTN, hypertension; ITP, immune thrombocytopenia; IV, intravenous; PML, progressive multifocal leukoencephalopathy; PO, orally; SC, subcutaneous; TPO-RA, thrombopoietin receptor agonist; URI, upper respiratory infection</a:t>
            </a:r>
          </a:p>
          <a:p>
            <a:pPr>
              <a:spcBef>
                <a:spcPts val="0"/>
              </a:spcBef>
            </a:pPr>
            <a:r>
              <a:rPr lang="en-GB" dirty="0"/>
              <a:t>1. Adapted from: </a:t>
            </a:r>
            <a:r>
              <a:rPr lang="en-GB" dirty="0" err="1"/>
              <a:t>Cuker</a:t>
            </a:r>
            <a:r>
              <a:rPr lang="en-GB" dirty="0"/>
              <a:t> A and Neunert CE. Blood. 2016;128:1547-54; 2. </a:t>
            </a:r>
            <a:r>
              <a:rPr lang="en-GB" dirty="0" err="1"/>
              <a:t>Jurczak</a:t>
            </a:r>
            <a:r>
              <a:rPr lang="en-GB" dirty="0"/>
              <a:t> W, et al. Br J Haematol. 2018;183:479-90; 3. </a:t>
            </a:r>
            <a:r>
              <a:rPr lang="en-GB" dirty="0" err="1"/>
              <a:t>Bussel</a:t>
            </a:r>
            <a:r>
              <a:rPr lang="en-GB" dirty="0"/>
              <a:t> JB, et al. Am J Hematol. 2019;94:546-53</a:t>
            </a:r>
          </a:p>
        </p:txBody>
      </p:sp>
      <p:sp>
        <p:nvSpPr>
          <p:cNvPr id="5" name="Slide Number Placeholder 4">
            <a:extLst>
              <a:ext uri="{FF2B5EF4-FFF2-40B4-BE49-F238E27FC236}">
                <a16:creationId xmlns:a16="http://schemas.microsoft.com/office/drawing/2014/main" id="{E7A1ECA6-F59C-449A-8AD4-0B84B64DF61A}"/>
              </a:ext>
            </a:extLst>
          </p:cNvPr>
          <p:cNvSpPr>
            <a:spLocks noGrp="1"/>
          </p:cNvSpPr>
          <p:nvPr>
            <p:ph type="sldNum" sz="quarter" idx="4"/>
          </p:nvPr>
        </p:nvSpPr>
        <p:spPr/>
        <p:txBody>
          <a:bodyPr/>
          <a:lstStyle/>
          <a:p>
            <a:fld id="{FCE43C0F-8A7B-3A4B-9DB5-B3472E36E833}" type="slidenum">
              <a:rPr lang="en-GB" smtClean="0"/>
              <a:pPr/>
              <a:t>32</a:t>
            </a:fld>
            <a:endParaRPr lang="en-GB" dirty="0"/>
          </a:p>
        </p:txBody>
      </p:sp>
    </p:spTree>
    <p:extLst>
      <p:ext uri="{BB962C8B-B14F-4D97-AF65-F5344CB8AC3E}">
        <p14:creationId xmlns:p14="http://schemas.microsoft.com/office/powerpoint/2010/main" val="59432793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GB" dirty="0"/>
              <a:t>Approximate Time to Response for Second-Line ITP Treatments</a:t>
            </a:r>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1273609763"/>
              </p:ext>
            </p:extLst>
          </p:nvPr>
        </p:nvGraphicFramePr>
        <p:xfrm>
          <a:off x="620713" y="1219386"/>
          <a:ext cx="10961687"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ijdelijke aanduiding voor inhoud 9">
            <a:extLst>
              <a:ext uri="{FF2B5EF4-FFF2-40B4-BE49-F238E27FC236}">
                <a16:creationId xmlns:a16="http://schemas.microsoft.com/office/drawing/2014/main" id="{DD011527-84CC-DA43-A3D6-E49C06BDDDC3}"/>
              </a:ext>
            </a:extLst>
          </p:cNvPr>
          <p:cNvSpPr>
            <a:spLocks noGrp="1"/>
          </p:cNvSpPr>
          <p:nvPr>
            <p:ph sz="quarter" idx="15"/>
          </p:nvPr>
        </p:nvSpPr>
        <p:spPr>
          <a:xfrm>
            <a:off x="620183" y="6356351"/>
            <a:ext cx="9554757" cy="365125"/>
          </a:xfrm>
        </p:spPr>
        <p:txBody>
          <a:bodyPr/>
          <a:lstStyle/>
          <a:p>
            <a:r>
              <a:rPr lang="en-GB" dirty="0"/>
              <a:t>ITP, immune thrombocytopenia; </a:t>
            </a:r>
            <a:r>
              <a:rPr lang="en-GB" dirty="0">
                <a:latin typeface="Calibri"/>
                <a:cs typeface="Calibri"/>
              </a:rPr>
              <a:t>MMF, </a:t>
            </a:r>
            <a:r>
              <a:rPr lang="en-GB" dirty="0"/>
              <a:t>mycophenolate mofetil</a:t>
            </a:r>
            <a:endParaRPr lang="en-GB" dirty="0">
              <a:latin typeface="Calibri"/>
              <a:cs typeface="Calibri"/>
            </a:endParaRPr>
          </a:p>
          <a:p>
            <a:pPr>
              <a:spcBef>
                <a:spcPts val="0"/>
              </a:spcBef>
            </a:pPr>
            <a:r>
              <a:rPr lang="en-GB" dirty="0" err="1">
                <a:latin typeface="Calibri"/>
                <a:cs typeface="Calibri"/>
              </a:rPr>
              <a:t>Provan</a:t>
            </a:r>
            <a:r>
              <a:rPr lang="en-GB" dirty="0">
                <a:latin typeface="Calibri"/>
                <a:cs typeface="Calibri"/>
              </a:rPr>
              <a:t> D, et al. Blood. 2010;115:168-86</a:t>
            </a:r>
          </a:p>
        </p:txBody>
      </p:sp>
      <p:sp>
        <p:nvSpPr>
          <p:cNvPr id="6" name="TextBox 5"/>
          <p:cNvSpPr txBox="1"/>
          <p:nvPr/>
        </p:nvSpPr>
        <p:spPr>
          <a:xfrm>
            <a:off x="4263492" y="5621215"/>
            <a:ext cx="28803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1</a:t>
            </a:r>
          </a:p>
        </p:txBody>
      </p:sp>
      <p:sp>
        <p:nvSpPr>
          <p:cNvPr id="7" name="TextBox 6"/>
          <p:cNvSpPr txBox="1"/>
          <p:nvPr/>
        </p:nvSpPr>
        <p:spPr>
          <a:xfrm>
            <a:off x="6616024" y="5928992"/>
            <a:ext cx="92634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Months</a:t>
            </a:r>
          </a:p>
        </p:txBody>
      </p:sp>
      <p:sp>
        <p:nvSpPr>
          <p:cNvPr id="2" name="Rectangle 1">
            <a:extLst>
              <a:ext uri="{FF2B5EF4-FFF2-40B4-BE49-F238E27FC236}">
                <a16:creationId xmlns:a16="http://schemas.microsoft.com/office/drawing/2014/main" id="{95C88D42-B162-E841-BD3A-60937A5C1295}"/>
              </a:ext>
            </a:extLst>
          </p:cNvPr>
          <p:cNvSpPr/>
          <p:nvPr/>
        </p:nvSpPr>
        <p:spPr>
          <a:xfrm>
            <a:off x="609600" y="1770202"/>
            <a:ext cx="10961687" cy="914400"/>
          </a:xfrm>
          <a:prstGeom prst="rect">
            <a:avLst/>
          </a:prstGeom>
          <a:noFill/>
          <a:ln w="57150">
            <a:solidFill>
              <a:srgbClr val="FF3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TextBox 5">
            <a:extLst>
              <a:ext uri="{FF2B5EF4-FFF2-40B4-BE49-F238E27FC236}">
                <a16:creationId xmlns:a16="http://schemas.microsoft.com/office/drawing/2014/main" id="{841FEEDF-84ED-034D-9979-214EE149848E}"/>
              </a:ext>
            </a:extLst>
          </p:cNvPr>
          <p:cNvSpPr txBox="1"/>
          <p:nvPr/>
        </p:nvSpPr>
        <p:spPr>
          <a:xfrm>
            <a:off x="5671344" y="5621215"/>
            <a:ext cx="28803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2</a:t>
            </a:r>
          </a:p>
        </p:txBody>
      </p:sp>
      <p:sp>
        <p:nvSpPr>
          <p:cNvPr id="18" name="TextBox 5">
            <a:extLst>
              <a:ext uri="{FF2B5EF4-FFF2-40B4-BE49-F238E27FC236}">
                <a16:creationId xmlns:a16="http://schemas.microsoft.com/office/drawing/2014/main" id="{60154894-2A8E-ED46-B105-6F5959DEC270}"/>
              </a:ext>
            </a:extLst>
          </p:cNvPr>
          <p:cNvSpPr txBox="1"/>
          <p:nvPr/>
        </p:nvSpPr>
        <p:spPr>
          <a:xfrm>
            <a:off x="7079196" y="5621215"/>
            <a:ext cx="28803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3</a:t>
            </a:r>
          </a:p>
        </p:txBody>
      </p:sp>
      <p:sp>
        <p:nvSpPr>
          <p:cNvPr id="19" name="TextBox 5">
            <a:extLst>
              <a:ext uri="{FF2B5EF4-FFF2-40B4-BE49-F238E27FC236}">
                <a16:creationId xmlns:a16="http://schemas.microsoft.com/office/drawing/2014/main" id="{15C80B07-4C93-1844-9BB2-9B74E91DCD98}"/>
              </a:ext>
            </a:extLst>
          </p:cNvPr>
          <p:cNvSpPr txBox="1"/>
          <p:nvPr/>
        </p:nvSpPr>
        <p:spPr>
          <a:xfrm>
            <a:off x="8487048" y="5621215"/>
            <a:ext cx="28803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4</a:t>
            </a:r>
          </a:p>
        </p:txBody>
      </p:sp>
      <p:sp>
        <p:nvSpPr>
          <p:cNvPr id="20" name="TextBox 5">
            <a:extLst>
              <a:ext uri="{FF2B5EF4-FFF2-40B4-BE49-F238E27FC236}">
                <a16:creationId xmlns:a16="http://schemas.microsoft.com/office/drawing/2014/main" id="{F86C204A-E10A-B341-8881-DBB2FD9790F6}"/>
              </a:ext>
            </a:extLst>
          </p:cNvPr>
          <p:cNvSpPr txBox="1"/>
          <p:nvPr/>
        </p:nvSpPr>
        <p:spPr>
          <a:xfrm>
            <a:off x="9894900" y="5621215"/>
            <a:ext cx="28803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5</a:t>
            </a:r>
          </a:p>
        </p:txBody>
      </p:sp>
      <p:sp>
        <p:nvSpPr>
          <p:cNvPr id="21" name="TextBox 5">
            <a:extLst>
              <a:ext uri="{FF2B5EF4-FFF2-40B4-BE49-F238E27FC236}">
                <a16:creationId xmlns:a16="http://schemas.microsoft.com/office/drawing/2014/main" id="{31456E3D-975D-7543-B4C4-E886A7ADE4A8}"/>
              </a:ext>
            </a:extLst>
          </p:cNvPr>
          <p:cNvSpPr txBox="1"/>
          <p:nvPr/>
        </p:nvSpPr>
        <p:spPr>
          <a:xfrm>
            <a:off x="11302752" y="5621215"/>
            <a:ext cx="28803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Calibri"/>
              </a:rPr>
              <a:t>6</a:t>
            </a:r>
            <a:endParaRPr kumimoji="0" lang="en-GB" sz="1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2" name="TextBox 5">
            <a:extLst>
              <a:ext uri="{FF2B5EF4-FFF2-40B4-BE49-F238E27FC236}">
                <a16:creationId xmlns:a16="http://schemas.microsoft.com/office/drawing/2014/main" id="{07A416A8-2C53-3D4A-B51D-63CAE752A140}"/>
              </a:ext>
            </a:extLst>
          </p:cNvPr>
          <p:cNvSpPr txBox="1"/>
          <p:nvPr/>
        </p:nvSpPr>
        <p:spPr>
          <a:xfrm>
            <a:off x="2855640" y="5621215"/>
            <a:ext cx="28803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Calibri"/>
              </a:rPr>
              <a:t>0</a:t>
            </a:r>
            <a:endParaRPr kumimoji="0" lang="en-GB" sz="1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15AE6040-46E0-4740-859C-6482812E76B3}"/>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Tree>
    <p:extLst>
      <p:ext uri="{BB962C8B-B14F-4D97-AF65-F5344CB8AC3E}">
        <p14:creationId xmlns:p14="http://schemas.microsoft.com/office/powerpoint/2010/main" val="191435743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BAA4B-6ABC-F44C-8BEE-5D0525130A6F}"/>
              </a:ext>
            </a:extLst>
          </p:cNvPr>
          <p:cNvSpPr>
            <a:spLocks noGrp="1"/>
          </p:cNvSpPr>
          <p:nvPr>
            <p:ph type="title"/>
          </p:nvPr>
        </p:nvSpPr>
        <p:spPr/>
        <p:txBody>
          <a:bodyPr>
            <a:noAutofit/>
          </a:bodyPr>
          <a:lstStyle/>
          <a:p>
            <a:r>
              <a:rPr lang="en-GB" dirty="0"/>
              <a:t>Dose Adjustment Algorithms for TPO-RA</a:t>
            </a:r>
            <a:r>
              <a:rPr lang="en-GB" cap="none" dirty="0"/>
              <a:t>s</a:t>
            </a:r>
            <a:br>
              <a:rPr lang="en-GB" dirty="0"/>
            </a:br>
            <a:r>
              <a:rPr lang="en-GB" dirty="0">
                <a:solidFill>
                  <a:schemeClr val="accent1"/>
                </a:solidFill>
              </a:rPr>
              <a:t>Romiplostim</a:t>
            </a:r>
          </a:p>
        </p:txBody>
      </p:sp>
      <p:sp>
        <p:nvSpPr>
          <p:cNvPr id="7" name="Content Placeholder 6">
            <a:extLst>
              <a:ext uri="{FF2B5EF4-FFF2-40B4-BE49-F238E27FC236}">
                <a16:creationId xmlns:a16="http://schemas.microsoft.com/office/drawing/2014/main" id="{2D7B4042-5217-CC4B-9F89-C57E56EFEB98}"/>
              </a:ext>
            </a:extLst>
          </p:cNvPr>
          <p:cNvSpPr>
            <a:spLocks noGrp="1"/>
          </p:cNvSpPr>
          <p:nvPr>
            <p:ph sz="quarter" idx="14"/>
          </p:nvPr>
        </p:nvSpPr>
        <p:spPr/>
        <p:txBody>
          <a:bodyPr>
            <a:normAutofit/>
          </a:bodyPr>
          <a:lstStyle/>
          <a:p>
            <a:r>
              <a:rPr lang="en-GB" dirty="0"/>
              <a:t>The starting dose: 1 </a:t>
            </a:r>
            <a:r>
              <a:rPr lang="en-GB" dirty="0" err="1"/>
              <a:t>μg</a:t>
            </a:r>
            <a:r>
              <a:rPr lang="en-GB" dirty="0"/>
              <a:t>/kg</a:t>
            </a:r>
          </a:p>
          <a:p>
            <a:r>
              <a:rPr lang="en-GB" dirty="0"/>
              <a:t>Target 50-200 × 10</a:t>
            </a:r>
            <a:r>
              <a:rPr lang="en-GB" baseline="30000" dirty="0"/>
              <a:t>9</a:t>
            </a:r>
            <a:r>
              <a:rPr lang="en-GB" dirty="0"/>
              <a:t>/L: </a:t>
            </a:r>
          </a:p>
          <a:p>
            <a:pPr lvl="1"/>
            <a:r>
              <a:rPr lang="en-GB" dirty="0"/>
              <a:t>If platelet count 10 × 10</a:t>
            </a:r>
            <a:r>
              <a:rPr lang="en-GB" baseline="30000" dirty="0"/>
              <a:t>9</a:t>
            </a:r>
            <a:r>
              <a:rPr lang="en-GB" dirty="0"/>
              <a:t>/L or less: increase dose by 2 </a:t>
            </a:r>
            <a:r>
              <a:rPr lang="en-GB" dirty="0" err="1"/>
              <a:t>μg</a:t>
            </a:r>
            <a:r>
              <a:rPr lang="en-GB" dirty="0"/>
              <a:t>/kg every week</a:t>
            </a:r>
          </a:p>
          <a:p>
            <a:pPr lvl="1"/>
            <a:r>
              <a:rPr lang="en-GB" dirty="0"/>
              <a:t>If platelet count 11-50 × 10</a:t>
            </a:r>
            <a:r>
              <a:rPr lang="en-GB" baseline="30000" dirty="0"/>
              <a:t>9</a:t>
            </a:r>
            <a:r>
              <a:rPr lang="en-GB" dirty="0"/>
              <a:t> increase by 2 </a:t>
            </a:r>
            <a:r>
              <a:rPr lang="en-GB" dirty="0" err="1"/>
              <a:t>μg</a:t>
            </a:r>
            <a:r>
              <a:rPr lang="en-GB" dirty="0"/>
              <a:t>/kg every 2 weeks </a:t>
            </a:r>
          </a:p>
          <a:p>
            <a:pPr lvl="1"/>
            <a:r>
              <a:rPr lang="en-GB" dirty="0"/>
              <a:t>If platelet count &gt;50 × 10</a:t>
            </a:r>
            <a:r>
              <a:rPr lang="en-GB" baseline="30000" dirty="0"/>
              <a:t>9</a:t>
            </a:r>
            <a:r>
              <a:rPr lang="en-GB" dirty="0"/>
              <a:t>/L, the maintenance algorithm was used: </a:t>
            </a:r>
          </a:p>
          <a:p>
            <a:pPr lvl="2"/>
            <a:r>
              <a:rPr lang="en-GB" dirty="0"/>
              <a:t>increased by 1 </a:t>
            </a:r>
            <a:r>
              <a:rPr lang="en-GB" dirty="0" err="1"/>
              <a:t>μg</a:t>
            </a:r>
            <a:r>
              <a:rPr lang="en-GB" dirty="0"/>
              <a:t>/kg every week if 10 × 10</a:t>
            </a:r>
            <a:r>
              <a:rPr lang="en-GB" baseline="30000" dirty="0"/>
              <a:t>9</a:t>
            </a:r>
            <a:r>
              <a:rPr lang="en-GB" dirty="0"/>
              <a:t>/L or less </a:t>
            </a:r>
          </a:p>
          <a:p>
            <a:pPr lvl="2"/>
            <a:r>
              <a:rPr lang="en-GB" dirty="0"/>
              <a:t>increased by 1 </a:t>
            </a:r>
            <a:r>
              <a:rPr lang="en-GB" dirty="0" err="1"/>
              <a:t>μg</a:t>
            </a:r>
            <a:r>
              <a:rPr lang="en-GB" dirty="0"/>
              <a:t>/kg after 2 weeks if 11 to 50 × 10</a:t>
            </a:r>
            <a:r>
              <a:rPr lang="en-GB" baseline="30000" dirty="0"/>
              <a:t>9</a:t>
            </a:r>
            <a:r>
              <a:rPr lang="en-GB" dirty="0"/>
              <a:t>/L</a:t>
            </a:r>
          </a:p>
          <a:p>
            <a:pPr lvl="2"/>
            <a:r>
              <a:rPr lang="en-GB" dirty="0"/>
              <a:t>reduced by 1 </a:t>
            </a:r>
            <a:r>
              <a:rPr lang="en-GB" dirty="0" err="1"/>
              <a:t>μg</a:t>
            </a:r>
            <a:r>
              <a:rPr lang="en-GB" dirty="0"/>
              <a:t>/kg after 2 consecutive weeks at 201 to 400 × 10</a:t>
            </a:r>
            <a:r>
              <a:rPr lang="en-GB" baseline="30000" dirty="0"/>
              <a:t>9</a:t>
            </a:r>
            <a:r>
              <a:rPr lang="en-GB" dirty="0"/>
              <a:t>/L </a:t>
            </a:r>
          </a:p>
          <a:p>
            <a:pPr lvl="2"/>
            <a:r>
              <a:rPr lang="en-GB" dirty="0"/>
              <a:t>withheld if &gt;400 × 10</a:t>
            </a:r>
            <a:r>
              <a:rPr lang="en-GB" baseline="30000" dirty="0"/>
              <a:t>9</a:t>
            </a:r>
            <a:r>
              <a:rPr lang="en-GB" dirty="0"/>
              <a:t>/L and subsequent doses reduced by 1 </a:t>
            </a:r>
            <a:r>
              <a:rPr lang="en-GB" dirty="0" err="1"/>
              <a:t>μg</a:t>
            </a:r>
            <a:r>
              <a:rPr lang="en-GB" dirty="0"/>
              <a:t>/kg and given after count was less than 200 × 10</a:t>
            </a:r>
            <a:r>
              <a:rPr lang="en-GB" baseline="30000" dirty="0"/>
              <a:t>9</a:t>
            </a:r>
            <a:r>
              <a:rPr lang="en-GB" dirty="0"/>
              <a:t>/L </a:t>
            </a:r>
          </a:p>
          <a:p>
            <a:r>
              <a:rPr lang="en-GB" dirty="0"/>
              <a:t>The maximum allowed dose was 15 </a:t>
            </a:r>
            <a:r>
              <a:rPr lang="en-GB" dirty="0" err="1"/>
              <a:t>μg</a:t>
            </a:r>
            <a:r>
              <a:rPr lang="en-GB" dirty="0"/>
              <a:t>/kg </a:t>
            </a:r>
          </a:p>
        </p:txBody>
      </p:sp>
      <p:sp>
        <p:nvSpPr>
          <p:cNvPr id="5" name="Tijdelijke aanduiding voor inhoud 4">
            <a:extLst>
              <a:ext uri="{FF2B5EF4-FFF2-40B4-BE49-F238E27FC236}">
                <a16:creationId xmlns:a16="http://schemas.microsoft.com/office/drawing/2014/main" id="{0B6E02C4-5286-884F-81E7-FFC861292371}"/>
              </a:ext>
            </a:extLst>
          </p:cNvPr>
          <p:cNvSpPr>
            <a:spLocks noGrp="1"/>
          </p:cNvSpPr>
          <p:nvPr>
            <p:ph sz="quarter" idx="15"/>
          </p:nvPr>
        </p:nvSpPr>
        <p:spPr/>
        <p:txBody>
          <a:bodyPr/>
          <a:lstStyle/>
          <a:p>
            <a:r>
              <a:rPr lang="en-GB" dirty="0"/>
              <a:t>TPO-RA, thrombopoietin receptor agonist</a:t>
            </a:r>
          </a:p>
          <a:p>
            <a:pPr>
              <a:spcBef>
                <a:spcPts val="0"/>
              </a:spcBef>
            </a:pPr>
            <a:r>
              <a:rPr lang="en-GB" dirty="0"/>
              <a:t>Kuter KJ, et al. Lancet. 2008;371:395-403</a:t>
            </a:r>
          </a:p>
        </p:txBody>
      </p:sp>
      <p:sp>
        <p:nvSpPr>
          <p:cNvPr id="2" name="Slide Number Placeholder 1">
            <a:extLst>
              <a:ext uri="{FF2B5EF4-FFF2-40B4-BE49-F238E27FC236}">
                <a16:creationId xmlns:a16="http://schemas.microsoft.com/office/drawing/2014/main" id="{B38836E0-3D8D-4DD4-8043-CF6C0C15B629}"/>
              </a:ext>
            </a:extLst>
          </p:cNvPr>
          <p:cNvSpPr>
            <a:spLocks noGrp="1"/>
          </p:cNvSpPr>
          <p:nvPr>
            <p:ph type="sldNum" sz="quarter" idx="4"/>
          </p:nvPr>
        </p:nvSpPr>
        <p:spPr/>
        <p:txBody>
          <a:bodyPr/>
          <a:lstStyle/>
          <a:p>
            <a:fld id="{FCE43C0F-8A7B-3A4B-9DB5-B3472E36E833}" type="slidenum">
              <a:rPr lang="en-GB" smtClean="0"/>
              <a:pPr/>
              <a:t>34</a:t>
            </a:fld>
            <a:endParaRPr lang="en-GB" dirty="0"/>
          </a:p>
        </p:txBody>
      </p:sp>
    </p:spTree>
    <p:extLst>
      <p:ext uri="{BB962C8B-B14F-4D97-AF65-F5344CB8AC3E}">
        <p14:creationId xmlns:p14="http://schemas.microsoft.com/office/powerpoint/2010/main" val="83970625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70A14-94A8-C843-A13F-8D2E9C2E6348}"/>
              </a:ext>
            </a:extLst>
          </p:cNvPr>
          <p:cNvSpPr>
            <a:spLocks noGrp="1"/>
          </p:cNvSpPr>
          <p:nvPr>
            <p:ph type="title"/>
          </p:nvPr>
        </p:nvSpPr>
        <p:spPr>
          <a:xfrm>
            <a:off x="619201" y="259200"/>
            <a:ext cx="8740799" cy="864000"/>
          </a:xfrm>
        </p:spPr>
        <p:txBody>
          <a:bodyPr>
            <a:normAutofit/>
          </a:bodyPr>
          <a:lstStyle/>
          <a:p>
            <a:r>
              <a:rPr lang="en-GB" dirty="0"/>
              <a:t>Pivotal Study Protocol: </a:t>
            </a:r>
            <a:br>
              <a:rPr lang="en-GB" dirty="0"/>
            </a:br>
            <a:r>
              <a:rPr lang="en-GB" dirty="0">
                <a:solidFill>
                  <a:schemeClr val="accent1"/>
                </a:solidFill>
              </a:rPr>
              <a:t>Avatrombopag</a:t>
            </a:r>
          </a:p>
        </p:txBody>
      </p:sp>
      <p:sp>
        <p:nvSpPr>
          <p:cNvPr id="12" name="Tijdelijke aanduiding voor inhoud 11">
            <a:extLst>
              <a:ext uri="{FF2B5EF4-FFF2-40B4-BE49-F238E27FC236}">
                <a16:creationId xmlns:a16="http://schemas.microsoft.com/office/drawing/2014/main" id="{3886ED1C-801B-D042-AF70-E8B7AE7818C4}"/>
              </a:ext>
            </a:extLst>
          </p:cNvPr>
          <p:cNvSpPr>
            <a:spLocks noGrp="1"/>
          </p:cNvSpPr>
          <p:nvPr>
            <p:ph sz="quarter" idx="15"/>
          </p:nvPr>
        </p:nvSpPr>
        <p:spPr/>
        <p:txBody>
          <a:bodyPr/>
          <a:lstStyle/>
          <a:p>
            <a:r>
              <a:rPr lang="en-GB" dirty="0"/>
              <a:t>AVA, </a:t>
            </a:r>
            <a:r>
              <a:rPr lang="en-GB" dirty="0" err="1"/>
              <a:t>avatrombopag</a:t>
            </a:r>
            <a:r>
              <a:rPr lang="en-GB" dirty="0"/>
              <a:t>; EOT, end of treatment; ITP, immune thrombocytopenia; PBO, placebo; R, randomisation</a:t>
            </a:r>
          </a:p>
          <a:p>
            <a:pPr>
              <a:spcBef>
                <a:spcPts val="0"/>
              </a:spcBef>
            </a:pPr>
            <a:r>
              <a:rPr lang="en-GB" dirty="0" err="1"/>
              <a:t>Jurczak</a:t>
            </a:r>
            <a:r>
              <a:rPr lang="en-GB" dirty="0"/>
              <a:t> W, et al. Br J Haematol. 2018;183:479-90</a:t>
            </a:r>
          </a:p>
        </p:txBody>
      </p:sp>
      <p:sp>
        <p:nvSpPr>
          <p:cNvPr id="10" name="Rectangle 49">
            <a:extLst>
              <a:ext uri="{FF2B5EF4-FFF2-40B4-BE49-F238E27FC236}">
                <a16:creationId xmlns:a16="http://schemas.microsoft.com/office/drawing/2014/main" id="{9C5FBA53-7F05-8846-942E-B9937C7A53F3}"/>
              </a:ext>
            </a:extLst>
          </p:cNvPr>
          <p:cNvSpPr/>
          <p:nvPr/>
        </p:nvSpPr>
        <p:spPr>
          <a:xfrm>
            <a:off x="5355772" y="3853543"/>
            <a:ext cx="1931436" cy="1315616"/>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47">
            <a:extLst>
              <a:ext uri="{FF2B5EF4-FFF2-40B4-BE49-F238E27FC236}">
                <a16:creationId xmlns:a16="http://schemas.microsoft.com/office/drawing/2014/main" id="{51AA1C12-0896-D048-BEB1-3AC9F783F0EA}"/>
              </a:ext>
            </a:extLst>
          </p:cNvPr>
          <p:cNvSpPr/>
          <p:nvPr/>
        </p:nvSpPr>
        <p:spPr>
          <a:xfrm>
            <a:off x="7240554" y="3853543"/>
            <a:ext cx="2015413" cy="131561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48">
            <a:extLst>
              <a:ext uri="{FF2B5EF4-FFF2-40B4-BE49-F238E27FC236}">
                <a16:creationId xmlns:a16="http://schemas.microsoft.com/office/drawing/2014/main" id="{67E884EF-85D3-BF42-866B-BABE5FDC57DC}"/>
              </a:ext>
            </a:extLst>
          </p:cNvPr>
          <p:cNvSpPr/>
          <p:nvPr/>
        </p:nvSpPr>
        <p:spPr>
          <a:xfrm>
            <a:off x="4536542" y="3853543"/>
            <a:ext cx="932400" cy="1315616"/>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TextBox 1">
            <a:extLst>
              <a:ext uri="{FF2B5EF4-FFF2-40B4-BE49-F238E27FC236}">
                <a16:creationId xmlns:a16="http://schemas.microsoft.com/office/drawing/2014/main" id="{495184D0-F143-004A-8AF5-AEF85CB537BA}"/>
              </a:ext>
            </a:extLst>
          </p:cNvPr>
          <p:cNvSpPr txBox="1"/>
          <p:nvPr/>
        </p:nvSpPr>
        <p:spPr>
          <a:xfrm>
            <a:off x="9104613" y="5470331"/>
            <a:ext cx="2157963" cy="443198"/>
          </a:xfrm>
          <a:prstGeom prst="rect">
            <a:avLst/>
          </a:prstGeom>
          <a:noFill/>
        </p:spPr>
        <p:txBody>
          <a:bodyPr wrap="none" lIns="0" tIns="0" rIns="0" bIns="0" rtlCol="0">
            <a:spAutoFit/>
          </a:bodyPr>
          <a:lstStyle/>
          <a:p>
            <a:pPr algn="ctr">
              <a:lnSpc>
                <a:spcPct val="90000"/>
              </a:lnSpc>
            </a:pPr>
            <a:r>
              <a:rPr lang="en-GB" sz="1600" i="1" dirty="0">
                <a:solidFill>
                  <a:srgbClr val="505050"/>
                </a:solidFill>
                <a:latin typeface="Calibri" panose="020F0502020204030204" pitchFamily="34" charset="0"/>
                <a:ea typeface="Aileron" charset="0"/>
                <a:cs typeface="Calibri" panose="020F0502020204030204" pitchFamily="34" charset="0"/>
              </a:rPr>
              <a:t>Eligible subjects enrol into</a:t>
            </a:r>
            <a:br>
              <a:rPr lang="en-GB" sz="1600" i="1" dirty="0">
                <a:solidFill>
                  <a:srgbClr val="505050"/>
                </a:solidFill>
                <a:latin typeface="Calibri" panose="020F0502020204030204" pitchFamily="34" charset="0"/>
                <a:ea typeface="Aileron" charset="0"/>
                <a:cs typeface="Calibri" panose="020F0502020204030204" pitchFamily="34" charset="0"/>
              </a:rPr>
            </a:br>
            <a:r>
              <a:rPr lang="en-GB" sz="1600" b="1" dirty="0">
                <a:solidFill>
                  <a:srgbClr val="505050"/>
                </a:solidFill>
                <a:latin typeface="Calibri" panose="020F0502020204030204" pitchFamily="34" charset="0"/>
                <a:ea typeface="Aileron" charset="0"/>
                <a:cs typeface="Calibri" panose="020F0502020204030204" pitchFamily="34" charset="0"/>
              </a:rPr>
              <a:t>Extension Phase</a:t>
            </a:r>
          </a:p>
        </p:txBody>
      </p:sp>
      <p:sp>
        <p:nvSpPr>
          <p:cNvPr id="17" name="TextBox 7">
            <a:extLst>
              <a:ext uri="{FF2B5EF4-FFF2-40B4-BE49-F238E27FC236}">
                <a16:creationId xmlns:a16="http://schemas.microsoft.com/office/drawing/2014/main" id="{3A85ED50-A9EA-DB47-8022-774A3778F7E6}"/>
              </a:ext>
            </a:extLst>
          </p:cNvPr>
          <p:cNvSpPr txBox="1"/>
          <p:nvPr/>
        </p:nvSpPr>
        <p:spPr>
          <a:xfrm>
            <a:off x="2068530" y="4425303"/>
            <a:ext cx="1077218" cy="221599"/>
          </a:xfrm>
          <a:prstGeom prst="rect">
            <a:avLst/>
          </a:prstGeom>
          <a:noFill/>
        </p:spPr>
        <p:txBody>
          <a:bodyPr wrap="none" lIns="0" tIns="0" rIns="0" bIns="0" rtlCol="0">
            <a:spAutoFit/>
          </a:bodyPr>
          <a:lstStyle/>
          <a:p>
            <a:pPr algn="ctr">
              <a:lnSpc>
                <a:spcPct val="90000"/>
              </a:lnSpc>
            </a:pPr>
            <a:r>
              <a:rPr lang="en-GB" sz="1600" dirty="0">
                <a:solidFill>
                  <a:srgbClr val="505050"/>
                </a:solidFill>
                <a:latin typeface="Calibri" panose="020F0502020204030204" pitchFamily="34" charset="0"/>
                <a:ea typeface="Aileron" charset="0"/>
                <a:cs typeface="Calibri" panose="020F0502020204030204" pitchFamily="34" charset="0"/>
              </a:rPr>
              <a:t>Double-blind</a:t>
            </a:r>
            <a:endParaRPr lang="en-GB" sz="1600" b="1" dirty="0">
              <a:solidFill>
                <a:srgbClr val="505050"/>
              </a:solidFill>
              <a:latin typeface="Calibri" panose="020F0502020204030204" pitchFamily="34" charset="0"/>
              <a:ea typeface="Aileron" charset="0"/>
              <a:cs typeface="Calibri" panose="020F0502020204030204" pitchFamily="34" charset="0"/>
            </a:endParaRPr>
          </a:p>
        </p:txBody>
      </p:sp>
      <p:sp>
        <p:nvSpPr>
          <p:cNvPr id="18" name="Rectangle 2">
            <a:extLst>
              <a:ext uri="{FF2B5EF4-FFF2-40B4-BE49-F238E27FC236}">
                <a16:creationId xmlns:a16="http://schemas.microsoft.com/office/drawing/2014/main" id="{1FFBDEC9-6267-8A4F-A499-02A9DFCE9A2F}"/>
              </a:ext>
            </a:extLst>
          </p:cNvPr>
          <p:cNvSpPr/>
          <p:nvPr/>
        </p:nvSpPr>
        <p:spPr>
          <a:xfrm>
            <a:off x="3303036" y="2099388"/>
            <a:ext cx="8266923" cy="158620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9">
            <a:extLst>
              <a:ext uri="{FF2B5EF4-FFF2-40B4-BE49-F238E27FC236}">
                <a16:creationId xmlns:a16="http://schemas.microsoft.com/office/drawing/2014/main" id="{A543A352-8605-0C42-851F-C274DFAF02E3}"/>
              </a:ext>
            </a:extLst>
          </p:cNvPr>
          <p:cNvSpPr txBox="1"/>
          <p:nvPr/>
        </p:nvSpPr>
        <p:spPr>
          <a:xfrm>
            <a:off x="3758000" y="3445590"/>
            <a:ext cx="348172"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Day 1</a:t>
            </a:r>
            <a:endParaRPr lang="en-GB" sz="1200" b="1" dirty="0">
              <a:latin typeface="Calibri" panose="020F0502020204030204" pitchFamily="34" charset="0"/>
              <a:ea typeface="Aileron" charset="0"/>
              <a:cs typeface="Calibri" panose="020F0502020204030204" pitchFamily="34" charset="0"/>
            </a:endParaRPr>
          </a:p>
        </p:txBody>
      </p:sp>
      <p:sp>
        <p:nvSpPr>
          <p:cNvPr id="20" name="TextBox 10">
            <a:extLst>
              <a:ext uri="{FF2B5EF4-FFF2-40B4-BE49-F238E27FC236}">
                <a16:creationId xmlns:a16="http://schemas.microsoft.com/office/drawing/2014/main" id="{7820FC66-F149-6F42-86B3-0A1F031389AE}"/>
              </a:ext>
            </a:extLst>
          </p:cNvPr>
          <p:cNvSpPr txBox="1"/>
          <p:nvPr/>
        </p:nvSpPr>
        <p:spPr>
          <a:xfrm>
            <a:off x="4595800" y="3445590"/>
            <a:ext cx="837280"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Days 5 ± 1-28</a:t>
            </a:r>
            <a:endParaRPr lang="en-GB" sz="1200" b="1" dirty="0">
              <a:latin typeface="Calibri" panose="020F0502020204030204" pitchFamily="34" charset="0"/>
              <a:ea typeface="Aileron" charset="0"/>
              <a:cs typeface="Calibri" panose="020F0502020204030204" pitchFamily="34" charset="0"/>
            </a:endParaRPr>
          </a:p>
        </p:txBody>
      </p:sp>
      <p:sp>
        <p:nvSpPr>
          <p:cNvPr id="21" name="TextBox 14">
            <a:extLst>
              <a:ext uri="{FF2B5EF4-FFF2-40B4-BE49-F238E27FC236}">
                <a16:creationId xmlns:a16="http://schemas.microsoft.com/office/drawing/2014/main" id="{97431552-31E1-D946-B9AD-1EFC4AD99AE9}"/>
              </a:ext>
            </a:extLst>
          </p:cNvPr>
          <p:cNvSpPr txBox="1"/>
          <p:nvPr/>
        </p:nvSpPr>
        <p:spPr>
          <a:xfrm>
            <a:off x="5998253" y="3445590"/>
            <a:ext cx="887551"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Weeks 6 to 16</a:t>
            </a:r>
            <a:endParaRPr lang="en-GB" sz="1200" b="1" dirty="0">
              <a:latin typeface="Calibri" panose="020F0502020204030204" pitchFamily="34" charset="0"/>
              <a:ea typeface="Aileron" charset="0"/>
              <a:cs typeface="Calibri" panose="020F0502020204030204" pitchFamily="34" charset="0"/>
            </a:endParaRPr>
          </a:p>
        </p:txBody>
      </p:sp>
      <p:sp>
        <p:nvSpPr>
          <p:cNvPr id="22" name="TextBox 15">
            <a:extLst>
              <a:ext uri="{FF2B5EF4-FFF2-40B4-BE49-F238E27FC236}">
                <a16:creationId xmlns:a16="http://schemas.microsoft.com/office/drawing/2014/main" id="{04BF0989-25F1-8045-94B2-5267BFEC12CE}"/>
              </a:ext>
            </a:extLst>
          </p:cNvPr>
          <p:cNvSpPr txBox="1"/>
          <p:nvPr/>
        </p:nvSpPr>
        <p:spPr>
          <a:xfrm>
            <a:off x="7815772" y="3445590"/>
            <a:ext cx="966098"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Weeks 18 to 26</a:t>
            </a:r>
            <a:endParaRPr lang="en-GB" sz="1200" b="1" dirty="0">
              <a:latin typeface="Calibri" panose="020F0502020204030204" pitchFamily="34" charset="0"/>
              <a:ea typeface="Aileron" charset="0"/>
              <a:cs typeface="Calibri" panose="020F0502020204030204" pitchFamily="34" charset="0"/>
            </a:endParaRPr>
          </a:p>
        </p:txBody>
      </p:sp>
      <p:sp>
        <p:nvSpPr>
          <p:cNvPr id="23" name="TextBox 16">
            <a:extLst>
              <a:ext uri="{FF2B5EF4-FFF2-40B4-BE49-F238E27FC236}">
                <a16:creationId xmlns:a16="http://schemas.microsoft.com/office/drawing/2014/main" id="{ACE6136D-A4DE-9145-92E0-0AC5DEF785CD}"/>
              </a:ext>
            </a:extLst>
          </p:cNvPr>
          <p:cNvSpPr txBox="1"/>
          <p:nvPr/>
        </p:nvSpPr>
        <p:spPr>
          <a:xfrm>
            <a:off x="9355324" y="3445590"/>
            <a:ext cx="966098"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Weeks 27 to 30</a:t>
            </a:r>
            <a:endParaRPr lang="en-GB" sz="1200" b="1" dirty="0">
              <a:latin typeface="Calibri" panose="020F0502020204030204" pitchFamily="34" charset="0"/>
              <a:ea typeface="Aileron" charset="0"/>
              <a:cs typeface="Calibri" panose="020F0502020204030204" pitchFamily="34" charset="0"/>
            </a:endParaRPr>
          </a:p>
        </p:txBody>
      </p:sp>
      <p:sp>
        <p:nvSpPr>
          <p:cNvPr id="24" name="TextBox 17">
            <a:extLst>
              <a:ext uri="{FF2B5EF4-FFF2-40B4-BE49-F238E27FC236}">
                <a16:creationId xmlns:a16="http://schemas.microsoft.com/office/drawing/2014/main" id="{E1C438AA-B1A7-BC41-8CCF-7F6581019BD1}"/>
              </a:ext>
            </a:extLst>
          </p:cNvPr>
          <p:cNvSpPr txBox="1"/>
          <p:nvPr/>
        </p:nvSpPr>
        <p:spPr>
          <a:xfrm>
            <a:off x="10484329" y="3445590"/>
            <a:ext cx="966098"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Weeks 31 to 34</a:t>
            </a:r>
            <a:endParaRPr lang="en-GB" sz="1200" b="1" dirty="0">
              <a:latin typeface="Calibri" panose="020F0502020204030204" pitchFamily="34" charset="0"/>
              <a:ea typeface="Aileron" charset="0"/>
              <a:cs typeface="Calibri" panose="020F0502020204030204" pitchFamily="34" charset="0"/>
            </a:endParaRPr>
          </a:p>
        </p:txBody>
      </p:sp>
      <p:sp>
        <p:nvSpPr>
          <p:cNvPr id="25" name="TextBox 19">
            <a:extLst>
              <a:ext uri="{FF2B5EF4-FFF2-40B4-BE49-F238E27FC236}">
                <a16:creationId xmlns:a16="http://schemas.microsoft.com/office/drawing/2014/main" id="{D1E2C365-8950-A14C-8800-F69CBE3891CC}"/>
              </a:ext>
            </a:extLst>
          </p:cNvPr>
          <p:cNvSpPr txBox="1"/>
          <p:nvPr/>
        </p:nvSpPr>
        <p:spPr>
          <a:xfrm>
            <a:off x="3415002" y="2612572"/>
            <a:ext cx="1017036" cy="746448"/>
          </a:xfrm>
          <a:prstGeom prst="rect">
            <a:avLst/>
          </a:prstGeom>
          <a:solidFill>
            <a:schemeClr val="bg1"/>
          </a:solidFill>
        </p:spPr>
        <p:txBody>
          <a:bodyPr wrap="none" lIns="0" tIns="0" rIns="0" bIns="0" rtlCol="0" anchor="ctr" anchorCtr="0">
            <a:noAutofit/>
          </a:bodyPr>
          <a:lstStyle/>
          <a:p>
            <a:pPr algn="ctr">
              <a:lnSpc>
                <a:spcPct val="90000"/>
              </a:lnSpc>
            </a:pPr>
            <a:r>
              <a:rPr lang="en-GB" sz="1600" b="1" dirty="0">
                <a:solidFill>
                  <a:srgbClr val="505050"/>
                </a:solidFill>
                <a:latin typeface="Calibri" panose="020F0502020204030204" pitchFamily="34" charset="0"/>
                <a:ea typeface="Aileron" charset="0"/>
                <a:cs typeface="Calibri" panose="020F0502020204030204" pitchFamily="34" charset="0"/>
              </a:rPr>
              <a:t>Baseline/</a:t>
            </a:r>
            <a:br>
              <a:rPr lang="en-GB" sz="1600" b="1" dirty="0">
                <a:solidFill>
                  <a:srgbClr val="505050"/>
                </a:solidFill>
                <a:latin typeface="Calibri" panose="020F0502020204030204" pitchFamily="34" charset="0"/>
                <a:ea typeface="Aileron" charset="0"/>
                <a:cs typeface="Calibri" panose="020F0502020204030204" pitchFamily="34" charset="0"/>
              </a:rPr>
            </a:br>
            <a:r>
              <a:rPr lang="en-GB" sz="1600" b="1" dirty="0" err="1">
                <a:solidFill>
                  <a:srgbClr val="505050"/>
                </a:solidFill>
                <a:latin typeface="Calibri" panose="020F0502020204030204" pitchFamily="34" charset="0"/>
                <a:ea typeface="Aileron" charset="0"/>
                <a:cs typeface="Calibri" panose="020F0502020204030204" pitchFamily="34" charset="0"/>
              </a:rPr>
              <a:t>randomis</a:t>
            </a:r>
            <a:r>
              <a:rPr lang="en-GB" sz="1600" b="1" dirty="0">
                <a:solidFill>
                  <a:srgbClr val="505050"/>
                </a:solidFill>
                <a:latin typeface="Calibri" panose="020F0502020204030204" pitchFamily="34" charset="0"/>
                <a:ea typeface="Aileron" charset="0"/>
                <a:cs typeface="Calibri" panose="020F0502020204030204" pitchFamily="34" charset="0"/>
              </a:rPr>
              <a:t>-</a:t>
            </a:r>
            <a:br>
              <a:rPr lang="en-GB" sz="1600" b="1" dirty="0">
                <a:solidFill>
                  <a:srgbClr val="505050"/>
                </a:solidFill>
                <a:latin typeface="Calibri" panose="020F0502020204030204" pitchFamily="34" charset="0"/>
                <a:ea typeface="Aileron" charset="0"/>
                <a:cs typeface="Calibri" panose="020F0502020204030204" pitchFamily="34" charset="0"/>
              </a:rPr>
            </a:br>
            <a:r>
              <a:rPr lang="en-GB" sz="1600" b="1" dirty="0" err="1">
                <a:solidFill>
                  <a:srgbClr val="505050"/>
                </a:solidFill>
                <a:latin typeface="Calibri" panose="020F0502020204030204" pitchFamily="34" charset="0"/>
                <a:ea typeface="Aileron" charset="0"/>
                <a:cs typeface="Calibri" panose="020F0502020204030204" pitchFamily="34" charset="0"/>
              </a:rPr>
              <a:t>ation</a:t>
            </a:r>
            <a:endParaRPr lang="en-GB" sz="1600" b="1" dirty="0">
              <a:solidFill>
                <a:srgbClr val="505050"/>
              </a:solidFill>
              <a:latin typeface="Calibri" panose="020F0502020204030204" pitchFamily="34" charset="0"/>
              <a:ea typeface="Aileron" charset="0"/>
              <a:cs typeface="Calibri" panose="020F0502020204030204" pitchFamily="34" charset="0"/>
            </a:endParaRPr>
          </a:p>
        </p:txBody>
      </p:sp>
      <p:sp>
        <p:nvSpPr>
          <p:cNvPr id="26" name="TextBox 21">
            <a:extLst>
              <a:ext uri="{FF2B5EF4-FFF2-40B4-BE49-F238E27FC236}">
                <a16:creationId xmlns:a16="http://schemas.microsoft.com/office/drawing/2014/main" id="{36F1FF2C-BDFB-0B49-95A8-3A8BC22A2D0E}"/>
              </a:ext>
            </a:extLst>
          </p:cNvPr>
          <p:cNvSpPr txBox="1"/>
          <p:nvPr/>
        </p:nvSpPr>
        <p:spPr>
          <a:xfrm>
            <a:off x="3415002" y="2202024"/>
            <a:ext cx="8070981" cy="335902"/>
          </a:xfrm>
          <a:prstGeom prst="rect">
            <a:avLst/>
          </a:prstGeom>
          <a:solidFill>
            <a:schemeClr val="tx2"/>
          </a:solidFill>
        </p:spPr>
        <p:txBody>
          <a:bodyPr wrap="none" lIns="0" tIns="36000" rIns="0" bIns="0" rtlCol="0" anchor="ctr" anchorCtr="0">
            <a:noAutofit/>
          </a:bodyPr>
          <a:lstStyle/>
          <a:p>
            <a:pPr algn="ctr">
              <a:lnSpc>
                <a:spcPct val="90000"/>
              </a:lnSpc>
            </a:pPr>
            <a:r>
              <a:rPr lang="en-GB" sz="1600" b="1" dirty="0">
                <a:solidFill>
                  <a:schemeClr val="bg1"/>
                </a:solidFill>
                <a:latin typeface="Calibri" panose="020F0502020204030204" pitchFamily="34" charset="0"/>
                <a:ea typeface="Aileron" charset="0"/>
                <a:cs typeface="Calibri" panose="020F0502020204030204" pitchFamily="34" charset="0"/>
              </a:rPr>
              <a:t>CORE STUDY</a:t>
            </a:r>
          </a:p>
        </p:txBody>
      </p:sp>
      <p:sp>
        <p:nvSpPr>
          <p:cNvPr id="27" name="TextBox 26">
            <a:extLst>
              <a:ext uri="{FF2B5EF4-FFF2-40B4-BE49-F238E27FC236}">
                <a16:creationId xmlns:a16="http://schemas.microsoft.com/office/drawing/2014/main" id="{4BFC5DE9-62CD-8445-B34E-FEDBB21E6FFA}"/>
              </a:ext>
            </a:extLst>
          </p:cNvPr>
          <p:cNvSpPr txBox="1"/>
          <p:nvPr/>
        </p:nvSpPr>
        <p:spPr>
          <a:xfrm>
            <a:off x="7460757" y="2612572"/>
            <a:ext cx="1744824" cy="746448"/>
          </a:xfrm>
          <a:prstGeom prst="rect">
            <a:avLst/>
          </a:prstGeom>
          <a:solidFill>
            <a:schemeClr val="bg1"/>
          </a:solidFill>
        </p:spPr>
        <p:txBody>
          <a:bodyPr wrap="none" lIns="0" tIns="0" rIns="0" bIns="0" rtlCol="0" anchor="ctr" anchorCtr="0">
            <a:noAutofit/>
          </a:bodyPr>
          <a:lstStyle/>
          <a:p>
            <a:pPr algn="ctr">
              <a:lnSpc>
                <a:spcPct val="90000"/>
              </a:lnSpc>
            </a:pPr>
            <a:r>
              <a:rPr lang="en-GB" sz="1600" b="1" dirty="0">
                <a:solidFill>
                  <a:srgbClr val="505050"/>
                </a:solidFill>
                <a:latin typeface="Calibri" panose="020F0502020204030204" pitchFamily="34" charset="0"/>
                <a:ea typeface="Aileron" charset="0"/>
                <a:cs typeface="Calibri" panose="020F0502020204030204" pitchFamily="34" charset="0"/>
              </a:rPr>
              <a:t>Maintenance</a:t>
            </a:r>
          </a:p>
        </p:txBody>
      </p:sp>
      <p:sp>
        <p:nvSpPr>
          <p:cNvPr id="28" name="TextBox 27">
            <a:extLst>
              <a:ext uri="{FF2B5EF4-FFF2-40B4-BE49-F238E27FC236}">
                <a16:creationId xmlns:a16="http://schemas.microsoft.com/office/drawing/2014/main" id="{16053A98-829E-0F4B-9C48-D68383EECAB2}"/>
              </a:ext>
            </a:extLst>
          </p:cNvPr>
          <p:cNvSpPr txBox="1"/>
          <p:nvPr/>
        </p:nvSpPr>
        <p:spPr>
          <a:xfrm>
            <a:off x="9310085" y="2612572"/>
            <a:ext cx="1035698" cy="746448"/>
          </a:xfrm>
          <a:prstGeom prst="rect">
            <a:avLst/>
          </a:prstGeom>
          <a:solidFill>
            <a:schemeClr val="bg1"/>
          </a:solidFill>
        </p:spPr>
        <p:txBody>
          <a:bodyPr wrap="none" lIns="0" tIns="0" rIns="0" bIns="0" rtlCol="0" anchor="ctr" anchorCtr="0">
            <a:noAutofit/>
          </a:bodyPr>
          <a:lstStyle/>
          <a:p>
            <a:pPr algn="ctr">
              <a:lnSpc>
                <a:spcPct val="90000"/>
              </a:lnSpc>
            </a:pPr>
            <a:r>
              <a:rPr lang="en-GB" sz="1600" b="1" dirty="0">
                <a:solidFill>
                  <a:srgbClr val="505050"/>
                </a:solidFill>
                <a:latin typeface="Calibri" panose="020F0502020204030204" pitchFamily="34" charset="0"/>
                <a:ea typeface="Aileron" charset="0"/>
                <a:cs typeface="Calibri" panose="020F0502020204030204" pitchFamily="34" charset="0"/>
              </a:rPr>
              <a:t>Dose</a:t>
            </a:r>
            <a:br>
              <a:rPr lang="en-GB" sz="1600" b="1" dirty="0">
                <a:solidFill>
                  <a:srgbClr val="505050"/>
                </a:solidFill>
                <a:latin typeface="Calibri" panose="020F0502020204030204" pitchFamily="34" charset="0"/>
                <a:ea typeface="Aileron" charset="0"/>
                <a:cs typeface="Calibri" panose="020F0502020204030204" pitchFamily="34" charset="0"/>
              </a:rPr>
            </a:br>
            <a:r>
              <a:rPr lang="en-GB" sz="1600" b="1" dirty="0">
                <a:solidFill>
                  <a:srgbClr val="505050"/>
                </a:solidFill>
                <a:latin typeface="Calibri" panose="020F0502020204030204" pitchFamily="34" charset="0"/>
                <a:ea typeface="Aileron" charset="0"/>
                <a:cs typeface="Calibri" panose="020F0502020204030204" pitchFamily="34" charset="0"/>
              </a:rPr>
              <a:t>tapering</a:t>
            </a:r>
          </a:p>
        </p:txBody>
      </p:sp>
      <p:sp>
        <p:nvSpPr>
          <p:cNvPr id="29" name="TextBox 28">
            <a:extLst>
              <a:ext uri="{FF2B5EF4-FFF2-40B4-BE49-F238E27FC236}">
                <a16:creationId xmlns:a16="http://schemas.microsoft.com/office/drawing/2014/main" id="{BEB540D5-4EA8-E041-B1A8-C2304AE22078}"/>
              </a:ext>
            </a:extLst>
          </p:cNvPr>
          <p:cNvSpPr txBox="1"/>
          <p:nvPr/>
        </p:nvSpPr>
        <p:spPr>
          <a:xfrm>
            <a:off x="10450285" y="2612572"/>
            <a:ext cx="1035698" cy="746448"/>
          </a:xfrm>
          <a:prstGeom prst="rect">
            <a:avLst/>
          </a:prstGeom>
          <a:solidFill>
            <a:schemeClr val="bg1"/>
          </a:solidFill>
        </p:spPr>
        <p:txBody>
          <a:bodyPr wrap="none" lIns="0" tIns="0" rIns="0" bIns="0" rtlCol="0" anchor="ctr" anchorCtr="0">
            <a:noAutofit/>
          </a:bodyPr>
          <a:lstStyle/>
          <a:p>
            <a:pPr algn="ctr">
              <a:lnSpc>
                <a:spcPct val="90000"/>
              </a:lnSpc>
            </a:pPr>
            <a:r>
              <a:rPr lang="en-GB" sz="1600" b="1" dirty="0">
                <a:solidFill>
                  <a:srgbClr val="505050"/>
                </a:solidFill>
                <a:latin typeface="Calibri" panose="020F0502020204030204" pitchFamily="34" charset="0"/>
                <a:ea typeface="Aileron" charset="0"/>
                <a:cs typeface="Calibri" panose="020F0502020204030204" pitchFamily="34" charset="0"/>
              </a:rPr>
              <a:t>Follow-</a:t>
            </a:r>
            <a:br>
              <a:rPr lang="en-GB" sz="1600" b="1" dirty="0">
                <a:solidFill>
                  <a:srgbClr val="505050"/>
                </a:solidFill>
                <a:latin typeface="Calibri" panose="020F0502020204030204" pitchFamily="34" charset="0"/>
                <a:ea typeface="Aileron" charset="0"/>
                <a:cs typeface="Calibri" panose="020F0502020204030204" pitchFamily="34" charset="0"/>
              </a:rPr>
            </a:br>
            <a:r>
              <a:rPr lang="en-GB" sz="1600" b="1" dirty="0">
                <a:solidFill>
                  <a:srgbClr val="505050"/>
                </a:solidFill>
                <a:latin typeface="Calibri" panose="020F0502020204030204" pitchFamily="34" charset="0"/>
                <a:ea typeface="Aileron" charset="0"/>
                <a:cs typeface="Calibri" panose="020F0502020204030204" pitchFamily="34" charset="0"/>
              </a:rPr>
              <a:t>up</a:t>
            </a:r>
          </a:p>
        </p:txBody>
      </p:sp>
      <p:sp>
        <p:nvSpPr>
          <p:cNvPr id="30" name="TextBox 29">
            <a:extLst>
              <a:ext uri="{FF2B5EF4-FFF2-40B4-BE49-F238E27FC236}">
                <a16:creationId xmlns:a16="http://schemas.microsoft.com/office/drawing/2014/main" id="{25D61763-DFD5-7542-9E76-F263225CE181}"/>
              </a:ext>
            </a:extLst>
          </p:cNvPr>
          <p:cNvSpPr txBox="1"/>
          <p:nvPr/>
        </p:nvSpPr>
        <p:spPr>
          <a:xfrm>
            <a:off x="4536542" y="2612572"/>
            <a:ext cx="933060" cy="746448"/>
          </a:xfrm>
          <a:prstGeom prst="rect">
            <a:avLst/>
          </a:prstGeom>
          <a:solidFill>
            <a:schemeClr val="bg1"/>
          </a:solidFill>
        </p:spPr>
        <p:txBody>
          <a:bodyPr wrap="none" lIns="0" tIns="0" rIns="0" bIns="0" rtlCol="0" anchor="ctr" anchorCtr="0">
            <a:noAutofit/>
          </a:bodyPr>
          <a:lstStyle/>
          <a:p>
            <a:pPr algn="ctr">
              <a:lnSpc>
                <a:spcPct val="90000"/>
              </a:lnSpc>
            </a:pPr>
            <a:r>
              <a:rPr lang="en-GB" sz="1600" b="1" dirty="0">
                <a:solidFill>
                  <a:srgbClr val="505050"/>
                </a:solidFill>
                <a:latin typeface="Calibri" panose="020F0502020204030204" pitchFamily="34" charset="0"/>
                <a:ea typeface="Aileron" charset="0"/>
                <a:cs typeface="Calibri" panose="020F0502020204030204" pitchFamily="34" charset="0"/>
              </a:rPr>
              <a:t>Titration</a:t>
            </a:r>
          </a:p>
        </p:txBody>
      </p:sp>
      <p:sp>
        <p:nvSpPr>
          <p:cNvPr id="31" name="TextBox 30">
            <a:extLst>
              <a:ext uri="{FF2B5EF4-FFF2-40B4-BE49-F238E27FC236}">
                <a16:creationId xmlns:a16="http://schemas.microsoft.com/office/drawing/2014/main" id="{54088A9E-CAC5-8844-A074-E379C0E0DA99}"/>
              </a:ext>
            </a:extLst>
          </p:cNvPr>
          <p:cNvSpPr txBox="1"/>
          <p:nvPr/>
        </p:nvSpPr>
        <p:spPr>
          <a:xfrm>
            <a:off x="5574106" y="2612572"/>
            <a:ext cx="1782147" cy="746448"/>
          </a:xfrm>
          <a:prstGeom prst="rect">
            <a:avLst/>
          </a:prstGeom>
          <a:solidFill>
            <a:schemeClr val="bg1"/>
          </a:solidFill>
        </p:spPr>
        <p:txBody>
          <a:bodyPr wrap="square" lIns="0" tIns="0" rIns="0" bIns="0" rtlCol="0" anchor="ctr" anchorCtr="0">
            <a:noAutofit/>
          </a:bodyPr>
          <a:lstStyle/>
          <a:p>
            <a:pPr algn="ctr">
              <a:lnSpc>
                <a:spcPct val="90000"/>
              </a:lnSpc>
            </a:pPr>
            <a:r>
              <a:rPr lang="en-GB" sz="1600" b="1" dirty="0">
                <a:solidFill>
                  <a:srgbClr val="505050"/>
                </a:solidFill>
                <a:latin typeface="Calibri" panose="020F0502020204030204" pitchFamily="34" charset="0"/>
                <a:ea typeface="Aileron" charset="0"/>
                <a:cs typeface="Calibri" panose="020F0502020204030204" pitchFamily="34" charset="0"/>
              </a:rPr>
              <a:t>ITP concomitant medication</a:t>
            </a:r>
            <a:br>
              <a:rPr lang="en-GB" sz="1600" b="1" dirty="0">
                <a:solidFill>
                  <a:srgbClr val="505050"/>
                </a:solidFill>
                <a:latin typeface="Calibri" panose="020F0502020204030204" pitchFamily="34" charset="0"/>
                <a:ea typeface="Aileron" charset="0"/>
                <a:cs typeface="Calibri" panose="020F0502020204030204" pitchFamily="34" charset="0"/>
              </a:rPr>
            </a:br>
            <a:r>
              <a:rPr lang="en-GB" sz="1600" b="1" dirty="0">
                <a:solidFill>
                  <a:srgbClr val="505050"/>
                </a:solidFill>
                <a:latin typeface="Calibri" panose="020F0502020204030204" pitchFamily="34" charset="0"/>
                <a:ea typeface="Aileron" charset="0"/>
                <a:cs typeface="Calibri" panose="020F0502020204030204" pitchFamily="34" charset="0"/>
              </a:rPr>
              <a:t>reduction</a:t>
            </a:r>
          </a:p>
        </p:txBody>
      </p:sp>
      <p:sp>
        <p:nvSpPr>
          <p:cNvPr id="32" name="Rectangle 33">
            <a:extLst>
              <a:ext uri="{FF2B5EF4-FFF2-40B4-BE49-F238E27FC236}">
                <a16:creationId xmlns:a16="http://schemas.microsoft.com/office/drawing/2014/main" id="{F64A34B1-B9E1-B84F-8A30-07201672C705}"/>
              </a:ext>
            </a:extLst>
          </p:cNvPr>
          <p:cNvSpPr/>
          <p:nvPr/>
        </p:nvSpPr>
        <p:spPr>
          <a:xfrm>
            <a:off x="619201" y="2099388"/>
            <a:ext cx="2571868" cy="158620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TextBox 18">
            <a:extLst>
              <a:ext uri="{FF2B5EF4-FFF2-40B4-BE49-F238E27FC236}">
                <a16:creationId xmlns:a16="http://schemas.microsoft.com/office/drawing/2014/main" id="{FA553FDC-DB48-6344-A7FF-024F10A3EFC4}"/>
              </a:ext>
            </a:extLst>
          </p:cNvPr>
          <p:cNvSpPr txBox="1"/>
          <p:nvPr/>
        </p:nvSpPr>
        <p:spPr>
          <a:xfrm>
            <a:off x="1475209" y="3436259"/>
            <a:ext cx="859852"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Days -14 to -1</a:t>
            </a:r>
            <a:endParaRPr lang="en-GB" sz="1200" b="1" dirty="0">
              <a:latin typeface="Calibri" panose="020F0502020204030204" pitchFamily="34" charset="0"/>
              <a:ea typeface="Aileron" charset="0"/>
              <a:cs typeface="Calibri" panose="020F0502020204030204" pitchFamily="34" charset="0"/>
            </a:endParaRPr>
          </a:p>
        </p:txBody>
      </p:sp>
      <p:sp>
        <p:nvSpPr>
          <p:cNvPr id="34" name="TextBox 31">
            <a:extLst>
              <a:ext uri="{FF2B5EF4-FFF2-40B4-BE49-F238E27FC236}">
                <a16:creationId xmlns:a16="http://schemas.microsoft.com/office/drawing/2014/main" id="{6FAFB025-74A7-914C-825D-7F7B5E8352A3}"/>
              </a:ext>
            </a:extLst>
          </p:cNvPr>
          <p:cNvSpPr txBox="1"/>
          <p:nvPr/>
        </p:nvSpPr>
        <p:spPr>
          <a:xfrm>
            <a:off x="776131" y="2612572"/>
            <a:ext cx="2258008" cy="746448"/>
          </a:xfrm>
          <a:prstGeom prst="rect">
            <a:avLst/>
          </a:prstGeom>
          <a:solidFill>
            <a:schemeClr val="bg1"/>
          </a:solidFill>
        </p:spPr>
        <p:txBody>
          <a:bodyPr wrap="none" lIns="0" tIns="0" rIns="0" bIns="0" rtlCol="0" anchor="ctr" anchorCtr="0">
            <a:noAutofit/>
          </a:bodyPr>
          <a:lstStyle/>
          <a:p>
            <a:pPr algn="ctr">
              <a:lnSpc>
                <a:spcPct val="90000"/>
              </a:lnSpc>
            </a:pPr>
            <a:r>
              <a:rPr lang="en-GB" sz="1600" b="1" dirty="0">
                <a:solidFill>
                  <a:srgbClr val="505050"/>
                </a:solidFill>
                <a:latin typeface="Calibri" panose="020F0502020204030204" pitchFamily="34" charset="0"/>
                <a:ea typeface="Aileron" charset="0"/>
                <a:cs typeface="Calibri" panose="020F0502020204030204" pitchFamily="34" charset="0"/>
              </a:rPr>
              <a:t>Screening period</a:t>
            </a:r>
          </a:p>
        </p:txBody>
      </p:sp>
      <p:sp>
        <p:nvSpPr>
          <p:cNvPr id="35" name="TextBox 32">
            <a:extLst>
              <a:ext uri="{FF2B5EF4-FFF2-40B4-BE49-F238E27FC236}">
                <a16:creationId xmlns:a16="http://schemas.microsoft.com/office/drawing/2014/main" id="{A52586C1-DA80-6B47-BBC4-3E09342D4EE5}"/>
              </a:ext>
            </a:extLst>
          </p:cNvPr>
          <p:cNvSpPr txBox="1"/>
          <p:nvPr/>
        </p:nvSpPr>
        <p:spPr>
          <a:xfrm>
            <a:off x="752804" y="2202024"/>
            <a:ext cx="2304663" cy="335902"/>
          </a:xfrm>
          <a:prstGeom prst="rect">
            <a:avLst/>
          </a:prstGeom>
          <a:solidFill>
            <a:schemeClr val="tx2"/>
          </a:solidFill>
        </p:spPr>
        <p:txBody>
          <a:bodyPr wrap="none" lIns="0" tIns="36000" rIns="0" bIns="0" rtlCol="0" anchor="ctr" anchorCtr="0">
            <a:noAutofit/>
          </a:bodyPr>
          <a:lstStyle/>
          <a:p>
            <a:pPr algn="ctr">
              <a:lnSpc>
                <a:spcPct val="90000"/>
              </a:lnSpc>
            </a:pPr>
            <a:r>
              <a:rPr lang="en-GB" sz="1600" b="1" dirty="0">
                <a:solidFill>
                  <a:schemeClr val="bg1"/>
                </a:solidFill>
                <a:latin typeface="Calibri" panose="020F0502020204030204" pitchFamily="34" charset="0"/>
                <a:ea typeface="Aileron" charset="0"/>
                <a:cs typeface="Calibri" panose="020F0502020204030204" pitchFamily="34" charset="0"/>
              </a:rPr>
              <a:t>PRE-RANDOMISATION</a:t>
            </a:r>
          </a:p>
        </p:txBody>
      </p:sp>
      <p:sp>
        <p:nvSpPr>
          <p:cNvPr id="36" name="TextBox 34">
            <a:extLst>
              <a:ext uri="{FF2B5EF4-FFF2-40B4-BE49-F238E27FC236}">
                <a16:creationId xmlns:a16="http://schemas.microsoft.com/office/drawing/2014/main" id="{899BB5B0-9CDE-D445-9B8D-7B38587BC468}"/>
              </a:ext>
            </a:extLst>
          </p:cNvPr>
          <p:cNvSpPr txBox="1"/>
          <p:nvPr/>
        </p:nvSpPr>
        <p:spPr>
          <a:xfrm>
            <a:off x="4536542" y="4024086"/>
            <a:ext cx="4245431" cy="389293"/>
          </a:xfrm>
          <a:prstGeom prst="rect">
            <a:avLst/>
          </a:prstGeom>
          <a:solidFill>
            <a:schemeClr val="tx2"/>
          </a:solidFill>
        </p:spPr>
        <p:txBody>
          <a:bodyPr wrap="none" lIns="0" tIns="0" rIns="0" bIns="0" rtlCol="0" anchor="ctr" anchorCtr="0">
            <a:noAutofit/>
          </a:bodyPr>
          <a:lstStyle/>
          <a:p>
            <a:pPr algn="ctr">
              <a:lnSpc>
                <a:spcPct val="90000"/>
              </a:lnSpc>
            </a:pPr>
            <a:r>
              <a:rPr lang="en-GB" sz="1400" b="1" dirty="0" err="1">
                <a:solidFill>
                  <a:schemeClr val="bg1"/>
                </a:solidFill>
                <a:latin typeface="Calibri" panose="020F0502020204030204" pitchFamily="34" charset="0"/>
                <a:ea typeface="Aileron" charset="0"/>
                <a:cs typeface="Calibri" panose="020F0502020204030204" pitchFamily="34" charset="0"/>
              </a:rPr>
              <a:t>avatrombopag</a:t>
            </a:r>
            <a:br>
              <a:rPr lang="en-GB" sz="1400" b="1" dirty="0">
                <a:solidFill>
                  <a:schemeClr val="bg1"/>
                </a:solidFill>
                <a:latin typeface="Calibri" panose="020F0502020204030204" pitchFamily="34" charset="0"/>
                <a:ea typeface="Aileron" charset="0"/>
                <a:cs typeface="Calibri" panose="020F0502020204030204" pitchFamily="34" charset="0"/>
              </a:rPr>
            </a:br>
            <a:r>
              <a:rPr lang="en-GB" sz="1400" b="1" dirty="0">
                <a:solidFill>
                  <a:schemeClr val="bg1"/>
                </a:solidFill>
                <a:latin typeface="Calibri" panose="020F0502020204030204" pitchFamily="34" charset="0"/>
                <a:ea typeface="Aileron" charset="0"/>
                <a:cs typeface="Calibri" panose="020F0502020204030204" pitchFamily="34" charset="0"/>
              </a:rPr>
              <a:t>5 to 40 mg once daily</a:t>
            </a:r>
          </a:p>
        </p:txBody>
      </p:sp>
      <p:sp>
        <p:nvSpPr>
          <p:cNvPr id="37" name="TextBox 35">
            <a:extLst>
              <a:ext uri="{FF2B5EF4-FFF2-40B4-BE49-F238E27FC236}">
                <a16:creationId xmlns:a16="http://schemas.microsoft.com/office/drawing/2014/main" id="{49B2CA67-AF69-C84F-BC3F-71457EC75064}"/>
              </a:ext>
            </a:extLst>
          </p:cNvPr>
          <p:cNvSpPr txBox="1"/>
          <p:nvPr/>
        </p:nvSpPr>
        <p:spPr>
          <a:xfrm>
            <a:off x="4536542" y="4621245"/>
            <a:ext cx="4245431" cy="389293"/>
          </a:xfrm>
          <a:prstGeom prst="rect">
            <a:avLst/>
          </a:prstGeom>
          <a:solidFill>
            <a:schemeClr val="accent6"/>
          </a:solidFill>
        </p:spPr>
        <p:txBody>
          <a:bodyPr wrap="none" lIns="0" tIns="0" rIns="0" bIns="0" rtlCol="0" anchor="ctr" anchorCtr="0">
            <a:noAutofit/>
          </a:bodyPr>
          <a:lstStyle/>
          <a:p>
            <a:pPr algn="ctr">
              <a:lnSpc>
                <a:spcPct val="90000"/>
              </a:lnSpc>
            </a:pPr>
            <a:r>
              <a:rPr lang="en-GB" sz="1400" b="1" dirty="0">
                <a:solidFill>
                  <a:schemeClr val="bg1"/>
                </a:solidFill>
                <a:latin typeface="Calibri" panose="020F0502020204030204" pitchFamily="34" charset="0"/>
                <a:ea typeface="Aileron" charset="0"/>
                <a:cs typeface="Calibri" panose="020F0502020204030204" pitchFamily="34" charset="0"/>
              </a:rPr>
              <a:t>Matching placebo</a:t>
            </a:r>
          </a:p>
        </p:txBody>
      </p:sp>
      <p:sp>
        <p:nvSpPr>
          <p:cNvPr id="38" name="TextBox 36">
            <a:extLst>
              <a:ext uri="{FF2B5EF4-FFF2-40B4-BE49-F238E27FC236}">
                <a16:creationId xmlns:a16="http://schemas.microsoft.com/office/drawing/2014/main" id="{93093887-A969-4C4A-8D03-1567E1F7F07A}"/>
              </a:ext>
            </a:extLst>
          </p:cNvPr>
          <p:cNvSpPr txBox="1"/>
          <p:nvPr/>
        </p:nvSpPr>
        <p:spPr>
          <a:xfrm>
            <a:off x="3881535" y="4621245"/>
            <a:ext cx="606489" cy="389293"/>
          </a:xfrm>
          <a:prstGeom prst="rect">
            <a:avLst/>
          </a:prstGeom>
          <a:solidFill>
            <a:schemeClr val="accent6"/>
          </a:solidFill>
        </p:spPr>
        <p:txBody>
          <a:bodyPr wrap="none" lIns="0" tIns="0" rIns="0" bIns="0" rtlCol="0" anchor="ctr" anchorCtr="0">
            <a:noAutofit/>
          </a:bodyPr>
          <a:lstStyle/>
          <a:p>
            <a:pPr algn="ctr">
              <a:lnSpc>
                <a:spcPct val="90000"/>
              </a:lnSpc>
            </a:pPr>
            <a:r>
              <a:rPr lang="en-GB" sz="1400" b="1" dirty="0">
                <a:solidFill>
                  <a:schemeClr val="bg1"/>
                </a:solidFill>
                <a:latin typeface="Calibri" panose="020F0502020204030204" pitchFamily="34" charset="0"/>
                <a:ea typeface="Aileron" charset="0"/>
                <a:cs typeface="Calibri" panose="020F0502020204030204" pitchFamily="34" charset="0"/>
              </a:rPr>
              <a:t>PBO</a:t>
            </a:r>
          </a:p>
        </p:txBody>
      </p:sp>
      <p:sp>
        <p:nvSpPr>
          <p:cNvPr id="39" name="TextBox 38">
            <a:extLst>
              <a:ext uri="{FF2B5EF4-FFF2-40B4-BE49-F238E27FC236}">
                <a16:creationId xmlns:a16="http://schemas.microsoft.com/office/drawing/2014/main" id="{253E61E3-6DF3-F844-B966-128261FC6CCD}"/>
              </a:ext>
            </a:extLst>
          </p:cNvPr>
          <p:cNvSpPr txBox="1"/>
          <p:nvPr/>
        </p:nvSpPr>
        <p:spPr>
          <a:xfrm>
            <a:off x="8854752" y="4322666"/>
            <a:ext cx="354564" cy="389293"/>
          </a:xfrm>
          <a:prstGeom prst="rect">
            <a:avLst/>
          </a:prstGeom>
          <a:solidFill>
            <a:schemeClr val="tx1"/>
          </a:solidFill>
        </p:spPr>
        <p:txBody>
          <a:bodyPr wrap="none" lIns="0" tIns="0" rIns="0" bIns="0" rtlCol="0" anchor="ctr" anchorCtr="0">
            <a:noAutofit/>
          </a:bodyPr>
          <a:lstStyle/>
          <a:p>
            <a:pPr algn="ctr">
              <a:lnSpc>
                <a:spcPct val="80000"/>
              </a:lnSpc>
            </a:pPr>
            <a:r>
              <a:rPr lang="en-GB" sz="1400" b="1" dirty="0">
                <a:solidFill>
                  <a:schemeClr val="bg1"/>
                </a:solidFill>
                <a:latin typeface="Calibri" panose="020F0502020204030204" pitchFamily="34" charset="0"/>
                <a:ea typeface="Aileron" charset="0"/>
                <a:cs typeface="Calibri" panose="020F0502020204030204" pitchFamily="34" charset="0"/>
              </a:rPr>
              <a:t>EOT</a:t>
            </a:r>
          </a:p>
        </p:txBody>
      </p:sp>
      <p:sp>
        <p:nvSpPr>
          <p:cNvPr id="40" name="TextBox 39">
            <a:extLst>
              <a:ext uri="{FF2B5EF4-FFF2-40B4-BE49-F238E27FC236}">
                <a16:creationId xmlns:a16="http://schemas.microsoft.com/office/drawing/2014/main" id="{B7ACAC68-2435-7447-89DF-6D583D305314}"/>
              </a:ext>
            </a:extLst>
          </p:cNvPr>
          <p:cNvSpPr txBox="1"/>
          <p:nvPr/>
        </p:nvSpPr>
        <p:spPr>
          <a:xfrm>
            <a:off x="619201" y="1672772"/>
            <a:ext cx="1885773" cy="276999"/>
          </a:xfrm>
          <a:prstGeom prst="rect">
            <a:avLst/>
          </a:prstGeom>
          <a:noFill/>
        </p:spPr>
        <p:txBody>
          <a:bodyPr wrap="none" lIns="0" tIns="0" rIns="0" bIns="0" rtlCol="0">
            <a:spAutoFit/>
          </a:bodyPr>
          <a:lstStyle/>
          <a:p>
            <a:pPr>
              <a:lnSpc>
                <a:spcPct val="90000"/>
              </a:lnSpc>
            </a:pPr>
            <a:r>
              <a:rPr lang="en-GB" sz="2000" b="1" dirty="0">
                <a:solidFill>
                  <a:srgbClr val="505050"/>
                </a:solidFill>
                <a:latin typeface="Calibri" panose="020F0502020204030204" pitchFamily="34" charset="0"/>
                <a:ea typeface="Aileron" charset="0"/>
                <a:cs typeface="Calibri" panose="020F0502020204030204" pitchFamily="34" charset="0"/>
              </a:rPr>
              <a:t>Core study design</a:t>
            </a:r>
          </a:p>
        </p:txBody>
      </p:sp>
      <p:sp>
        <p:nvSpPr>
          <p:cNvPr id="41" name="TextBox 40">
            <a:extLst>
              <a:ext uri="{FF2B5EF4-FFF2-40B4-BE49-F238E27FC236}">
                <a16:creationId xmlns:a16="http://schemas.microsoft.com/office/drawing/2014/main" id="{06BE2959-0EEF-E846-9E56-D8994333E870}"/>
              </a:ext>
            </a:extLst>
          </p:cNvPr>
          <p:cNvSpPr txBox="1"/>
          <p:nvPr/>
        </p:nvSpPr>
        <p:spPr>
          <a:xfrm>
            <a:off x="3881535" y="4024086"/>
            <a:ext cx="606489" cy="389293"/>
          </a:xfrm>
          <a:prstGeom prst="rect">
            <a:avLst/>
          </a:prstGeom>
          <a:solidFill>
            <a:schemeClr val="tx2"/>
          </a:solidFill>
        </p:spPr>
        <p:txBody>
          <a:bodyPr wrap="none" lIns="0" tIns="0" rIns="0" bIns="0" rtlCol="0" anchor="ctr" anchorCtr="0">
            <a:noAutofit/>
          </a:bodyPr>
          <a:lstStyle/>
          <a:p>
            <a:pPr algn="ctr">
              <a:lnSpc>
                <a:spcPct val="90000"/>
              </a:lnSpc>
            </a:pPr>
            <a:r>
              <a:rPr lang="en-GB" sz="1400" b="1" dirty="0">
                <a:solidFill>
                  <a:schemeClr val="bg1"/>
                </a:solidFill>
                <a:latin typeface="Calibri" panose="020F0502020204030204" pitchFamily="34" charset="0"/>
                <a:ea typeface="Aileron" charset="0"/>
                <a:cs typeface="Calibri" panose="020F0502020204030204" pitchFamily="34" charset="0"/>
              </a:rPr>
              <a:t>AVA</a:t>
            </a:r>
            <a:br>
              <a:rPr lang="en-GB" sz="1400" b="1" dirty="0">
                <a:solidFill>
                  <a:schemeClr val="bg1"/>
                </a:solidFill>
                <a:latin typeface="Calibri" panose="020F0502020204030204" pitchFamily="34" charset="0"/>
                <a:ea typeface="Aileron" charset="0"/>
                <a:cs typeface="Calibri" panose="020F0502020204030204" pitchFamily="34" charset="0"/>
              </a:rPr>
            </a:br>
            <a:r>
              <a:rPr lang="en-GB" sz="1400" b="1" dirty="0">
                <a:solidFill>
                  <a:schemeClr val="bg1"/>
                </a:solidFill>
                <a:latin typeface="Calibri" panose="020F0502020204030204" pitchFamily="34" charset="0"/>
                <a:ea typeface="Aileron" charset="0"/>
                <a:cs typeface="Calibri" panose="020F0502020204030204" pitchFamily="34" charset="0"/>
              </a:rPr>
              <a:t>20 mg</a:t>
            </a:r>
          </a:p>
        </p:txBody>
      </p:sp>
      <p:cxnSp>
        <p:nvCxnSpPr>
          <p:cNvPr id="42" name="Straight Connector 5">
            <a:extLst>
              <a:ext uri="{FF2B5EF4-FFF2-40B4-BE49-F238E27FC236}">
                <a16:creationId xmlns:a16="http://schemas.microsoft.com/office/drawing/2014/main" id="{CF4A8DFA-8266-EA45-9AA5-8DAA9E687905}"/>
              </a:ext>
            </a:extLst>
          </p:cNvPr>
          <p:cNvCxnSpPr/>
          <p:nvPr/>
        </p:nvCxnSpPr>
        <p:spPr>
          <a:xfrm>
            <a:off x="8430207" y="4223763"/>
            <a:ext cx="3111761" cy="0"/>
          </a:xfrm>
          <a:prstGeom prst="line">
            <a:avLst/>
          </a:prstGeom>
          <a:ln w="7620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1">
            <a:extLst>
              <a:ext uri="{FF2B5EF4-FFF2-40B4-BE49-F238E27FC236}">
                <a16:creationId xmlns:a16="http://schemas.microsoft.com/office/drawing/2014/main" id="{1B88454D-67D1-694B-B400-33C2E8151846}"/>
              </a:ext>
            </a:extLst>
          </p:cNvPr>
          <p:cNvCxnSpPr>
            <a:cxnSpLocks/>
          </p:cNvCxnSpPr>
          <p:nvPr/>
        </p:nvCxnSpPr>
        <p:spPr>
          <a:xfrm>
            <a:off x="8430207" y="4820923"/>
            <a:ext cx="3111761" cy="0"/>
          </a:xfrm>
          <a:prstGeom prst="line">
            <a:avLst/>
          </a:prstGeom>
          <a:ln w="762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2">
            <a:extLst>
              <a:ext uri="{FF2B5EF4-FFF2-40B4-BE49-F238E27FC236}">
                <a16:creationId xmlns:a16="http://schemas.microsoft.com/office/drawing/2014/main" id="{87298D35-5F05-4C40-95CE-A636DCB40921}"/>
              </a:ext>
            </a:extLst>
          </p:cNvPr>
          <p:cNvCxnSpPr>
            <a:cxnSpLocks/>
          </p:cNvCxnSpPr>
          <p:nvPr/>
        </p:nvCxnSpPr>
        <p:spPr>
          <a:xfrm>
            <a:off x="9265298" y="4245429"/>
            <a:ext cx="1259633" cy="1138334"/>
          </a:xfrm>
          <a:prstGeom prst="line">
            <a:avLst/>
          </a:prstGeom>
          <a:ln w="7620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50">
            <a:extLst>
              <a:ext uri="{FF2B5EF4-FFF2-40B4-BE49-F238E27FC236}">
                <a16:creationId xmlns:a16="http://schemas.microsoft.com/office/drawing/2014/main" id="{E17C986B-2996-A24F-86C9-44EB0BD4F5E3}"/>
              </a:ext>
            </a:extLst>
          </p:cNvPr>
          <p:cNvCxnSpPr>
            <a:cxnSpLocks/>
          </p:cNvCxnSpPr>
          <p:nvPr/>
        </p:nvCxnSpPr>
        <p:spPr>
          <a:xfrm>
            <a:off x="9246637" y="4823927"/>
            <a:ext cx="634481" cy="559836"/>
          </a:xfrm>
          <a:prstGeom prst="line">
            <a:avLst/>
          </a:prstGeom>
          <a:ln w="762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54">
            <a:extLst>
              <a:ext uri="{FF2B5EF4-FFF2-40B4-BE49-F238E27FC236}">
                <a16:creationId xmlns:a16="http://schemas.microsoft.com/office/drawing/2014/main" id="{212D060F-E3A2-8240-8F62-3481755D52BC}"/>
              </a:ext>
            </a:extLst>
          </p:cNvPr>
          <p:cNvCxnSpPr/>
          <p:nvPr/>
        </p:nvCxnSpPr>
        <p:spPr>
          <a:xfrm flipV="1">
            <a:off x="3508311" y="4195041"/>
            <a:ext cx="363894" cy="363894"/>
          </a:xfrm>
          <a:prstGeom prst="line">
            <a:avLst/>
          </a:prstGeom>
          <a:ln>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55">
            <a:extLst>
              <a:ext uri="{FF2B5EF4-FFF2-40B4-BE49-F238E27FC236}">
                <a16:creationId xmlns:a16="http://schemas.microsoft.com/office/drawing/2014/main" id="{190C6120-9CE0-5647-BEEC-48CACC21363C}"/>
              </a:ext>
            </a:extLst>
          </p:cNvPr>
          <p:cNvCxnSpPr>
            <a:cxnSpLocks/>
          </p:cNvCxnSpPr>
          <p:nvPr/>
        </p:nvCxnSpPr>
        <p:spPr>
          <a:xfrm>
            <a:off x="3508311" y="4446968"/>
            <a:ext cx="363894" cy="363894"/>
          </a:xfrm>
          <a:prstGeom prst="line">
            <a:avLst/>
          </a:prstGeom>
          <a:ln>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8" name="TextBox 37">
            <a:extLst>
              <a:ext uri="{FF2B5EF4-FFF2-40B4-BE49-F238E27FC236}">
                <a16:creationId xmlns:a16="http://schemas.microsoft.com/office/drawing/2014/main" id="{ACBC88C9-CFF4-FB46-9AA2-061F2CA2C364}"/>
              </a:ext>
            </a:extLst>
          </p:cNvPr>
          <p:cNvSpPr txBox="1"/>
          <p:nvPr/>
        </p:nvSpPr>
        <p:spPr>
          <a:xfrm>
            <a:off x="3265715" y="4322666"/>
            <a:ext cx="354564" cy="389293"/>
          </a:xfrm>
          <a:prstGeom prst="rect">
            <a:avLst/>
          </a:prstGeom>
          <a:solidFill>
            <a:schemeClr val="accent1"/>
          </a:solidFill>
        </p:spPr>
        <p:txBody>
          <a:bodyPr wrap="none" lIns="0" tIns="0" rIns="0" bIns="0" rtlCol="0" anchor="ctr" anchorCtr="0">
            <a:noAutofit/>
          </a:bodyPr>
          <a:lstStyle/>
          <a:p>
            <a:pPr algn="ctr">
              <a:lnSpc>
                <a:spcPct val="80000"/>
              </a:lnSpc>
            </a:pPr>
            <a:r>
              <a:rPr lang="en-GB" sz="1400" b="1" dirty="0">
                <a:solidFill>
                  <a:schemeClr val="bg1"/>
                </a:solidFill>
                <a:latin typeface="Calibri" panose="020F0502020204030204" pitchFamily="34" charset="0"/>
                <a:ea typeface="Aileron" charset="0"/>
                <a:cs typeface="Calibri" panose="020F0502020204030204" pitchFamily="34" charset="0"/>
              </a:rPr>
              <a:t>R</a:t>
            </a:r>
            <a:br>
              <a:rPr lang="en-GB" sz="1400" b="1" dirty="0">
                <a:solidFill>
                  <a:schemeClr val="bg1"/>
                </a:solidFill>
                <a:latin typeface="Calibri" panose="020F0502020204030204" pitchFamily="34" charset="0"/>
                <a:ea typeface="Aileron" charset="0"/>
                <a:cs typeface="Calibri" panose="020F0502020204030204" pitchFamily="34" charset="0"/>
              </a:rPr>
            </a:br>
            <a:r>
              <a:rPr lang="en-GB" sz="1400" b="1" dirty="0">
                <a:solidFill>
                  <a:schemeClr val="bg1"/>
                </a:solidFill>
                <a:latin typeface="Calibri" panose="020F0502020204030204" pitchFamily="34" charset="0"/>
                <a:ea typeface="Aileron" charset="0"/>
                <a:cs typeface="Calibri" panose="020F0502020204030204" pitchFamily="34" charset="0"/>
              </a:rPr>
              <a:t>2:1</a:t>
            </a:r>
          </a:p>
        </p:txBody>
      </p:sp>
      <p:sp>
        <p:nvSpPr>
          <p:cNvPr id="2" name="Slide Number Placeholder 1">
            <a:extLst>
              <a:ext uri="{FF2B5EF4-FFF2-40B4-BE49-F238E27FC236}">
                <a16:creationId xmlns:a16="http://schemas.microsoft.com/office/drawing/2014/main" id="{B8A0D1A9-6B50-4FA5-8135-39C5BD7CBA32}"/>
              </a:ext>
            </a:extLst>
          </p:cNvPr>
          <p:cNvSpPr>
            <a:spLocks noGrp="1"/>
          </p:cNvSpPr>
          <p:nvPr>
            <p:ph type="sldNum" sz="quarter" idx="4"/>
          </p:nvPr>
        </p:nvSpPr>
        <p:spPr/>
        <p:txBody>
          <a:bodyPr/>
          <a:lstStyle/>
          <a:p>
            <a:fld id="{FCE43C0F-8A7B-3A4B-9DB5-B3472E36E833}" type="slidenum">
              <a:rPr lang="en-GB" smtClean="0"/>
              <a:pPr/>
              <a:t>35</a:t>
            </a:fld>
            <a:endParaRPr lang="en-GB" dirty="0"/>
          </a:p>
        </p:txBody>
      </p:sp>
    </p:spTree>
    <p:extLst>
      <p:ext uri="{BB962C8B-B14F-4D97-AF65-F5344CB8AC3E}">
        <p14:creationId xmlns:p14="http://schemas.microsoft.com/office/powerpoint/2010/main" val="178878168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18C6-88CA-D641-9D3D-F0D782A99D94}"/>
              </a:ext>
            </a:extLst>
          </p:cNvPr>
          <p:cNvSpPr>
            <a:spLocks noGrp="1"/>
          </p:cNvSpPr>
          <p:nvPr>
            <p:ph type="title"/>
          </p:nvPr>
        </p:nvSpPr>
        <p:spPr/>
        <p:txBody>
          <a:bodyPr>
            <a:normAutofit/>
          </a:bodyPr>
          <a:lstStyle/>
          <a:p>
            <a:r>
              <a:rPr lang="en-GB" dirty="0"/>
              <a:t>Efficacy and safety of TPO-RA</a:t>
            </a:r>
            <a:r>
              <a:rPr lang="en-GB" cap="none" dirty="0"/>
              <a:t>s</a:t>
            </a:r>
            <a:endParaRPr lang="en-GB" dirty="0"/>
          </a:p>
        </p:txBody>
      </p:sp>
      <p:graphicFrame>
        <p:nvGraphicFramePr>
          <p:cNvPr id="4" name="Table 4">
            <a:extLst>
              <a:ext uri="{FF2B5EF4-FFF2-40B4-BE49-F238E27FC236}">
                <a16:creationId xmlns:a16="http://schemas.microsoft.com/office/drawing/2014/main" id="{F65AF11B-3700-AA46-BB6E-A73661637434}"/>
              </a:ext>
            </a:extLst>
          </p:cNvPr>
          <p:cNvGraphicFramePr>
            <a:graphicFrameLocks noGrp="1"/>
          </p:cNvGraphicFramePr>
          <p:nvPr>
            <p:ph sz="quarter" idx="14"/>
            <p:extLst>
              <p:ext uri="{D42A27DB-BD31-4B8C-83A1-F6EECF244321}">
                <p14:modId xmlns:p14="http://schemas.microsoft.com/office/powerpoint/2010/main" val="189795219"/>
              </p:ext>
            </p:extLst>
          </p:nvPr>
        </p:nvGraphicFramePr>
        <p:xfrm>
          <a:off x="620713" y="939512"/>
          <a:ext cx="7995566" cy="4937760"/>
        </p:xfrm>
        <a:graphic>
          <a:graphicData uri="http://schemas.openxmlformats.org/drawingml/2006/table">
            <a:tbl>
              <a:tblPr firstRow="1" bandRow="1">
                <a:tableStyleId>{5C22544A-7EE6-4342-B048-85BDC9FD1C3A}</a:tableStyleId>
              </a:tblPr>
              <a:tblGrid>
                <a:gridCol w="2882999">
                  <a:extLst>
                    <a:ext uri="{9D8B030D-6E8A-4147-A177-3AD203B41FA5}">
                      <a16:colId xmlns:a16="http://schemas.microsoft.com/office/drawing/2014/main" val="2247637161"/>
                    </a:ext>
                  </a:extLst>
                </a:gridCol>
                <a:gridCol w="1704189">
                  <a:extLst>
                    <a:ext uri="{9D8B030D-6E8A-4147-A177-3AD203B41FA5}">
                      <a16:colId xmlns:a16="http://schemas.microsoft.com/office/drawing/2014/main" val="3428880577"/>
                    </a:ext>
                  </a:extLst>
                </a:gridCol>
                <a:gridCol w="1704189">
                  <a:extLst>
                    <a:ext uri="{9D8B030D-6E8A-4147-A177-3AD203B41FA5}">
                      <a16:colId xmlns:a16="http://schemas.microsoft.com/office/drawing/2014/main" val="2616848407"/>
                    </a:ext>
                  </a:extLst>
                </a:gridCol>
                <a:gridCol w="1704189">
                  <a:extLst>
                    <a:ext uri="{9D8B030D-6E8A-4147-A177-3AD203B41FA5}">
                      <a16:colId xmlns:a16="http://schemas.microsoft.com/office/drawing/2014/main" val="2444140056"/>
                    </a:ext>
                  </a:extLst>
                </a:gridCol>
              </a:tblGrid>
              <a:tr h="224567">
                <a:tc>
                  <a:txBody>
                    <a:bodyPr/>
                    <a:lstStyle/>
                    <a:p>
                      <a:r>
                        <a:rPr lang="en-US" sz="1600" dirty="0"/>
                        <a:t>Consideration</a:t>
                      </a:r>
                    </a:p>
                  </a:txBody>
                  <a:tcPr/>
                </a:tc>
                <a:tc>
                  <a:txBody>
                    <a:bodyPr/>
                    <a:lstStyle/>
                    <a:p>
                      <a:pPr algn="ctr"/>
                      <a:r>
                        <a:rPr lang="en-US" sz="1600" dirty="0"/>
                        <a:t>Romiplostim</a:t>
                      </a:r>
                      <a:r>
                        <a:rPr lang="en-US" sz="1600" baseline="30000" dirty="0"/>
                        <a:t>1-5</a:t>
                      </a:r>
                    </a:p>
                  </a:txBody>
                  <a:tcPr/>
                </a:tc>
                <a:tc>
                  <a:txBody>
                    <a:bodyPr/>
                    <a:lstStyle/>
                    <a:p>
                      <a:pPr algn="ctr"/>
                      <a:r>
                        <a:rPr lang="en-US" sz="1600" dirty="0"/>
                        <a:t>Eltrombopag</a:t>
                      </a:r>
                      <a:r>
                        <a:rPr lang="en-US" sz="1600" baseline="30000" dirty="0"/>
                        <a:t>6-8</a:t>
                      </a:r>
                    </a:p>
                  </a:txBody>
                  <a:tcPr/>
                </a:tc>
                <a:tc>
                  <a:txBody>
                    <a:bodyPr/>
                    <a:lstStyle/>
                    <a:p>
                      <a:pPr algn="ctr"/>
                      <a:r>
                        <a:rPr lang="en-US" sz="1600" dirty="0"/>
                        <a:t>Avatrombopag</a:t>
                      </a:r>
                      <a:r>
                        <a:rPr lang="en-US" sz="1600" baseline="30000" dirty="0"/>
                        <a:t>9,10</a:t>
                      </a:r>
                    </a:p>
                  </a:txBody>
                  <a:tcPr/>
                </a:tc>
                <a:extLst>
                  <a:ext uri="{0D108BD9-81ED-4DB2-BD59-A6C34878D82A}">
                    <a16:rowId xmlns:a16="http://schemas.microsoft.com/office/drawing/2014/main" val="674644586"/>
                  </a:ext>
                </a:extLst>
              </a:tr>
              <a:tr h="224567">
                <a:tc>
                  <a:txBody>
                    <a:bodyPr/>
                    <a:lstStyle/>
                    <a:p>
                      <a:r>
                        <a:rPr lang="en-US" sz="1600" b="1" dirty="0"/>
                        <a:t>Efficacy</a:t>
                      </a:r>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a:p>
                  </a:txBody>
                  <a:tcPr/>
                </a:tc>
                <a:extLst>
                  <a:ext uri="{0D108BD9-81ED-4DB2-BD59-A6C34878D82A}">
                    <a16:rowId xmlns:a16="http://schemas.microsoft.com/office/drawing/2014/main" val="602948569"/>
                  </a:ext>
                </a:extLst>
              </a:tr>
              <a:tr h="224567">
                <a:tc>
                  <a:txBody>
                    <a:bodyPr/>
                    <a:lstStyle/>
                    <a:p>
                      <a:r>
                        <a:rPr lang="en-US" sz="1600" dirty="0"/>
                        <a:t>   Onset of action</a:t>
                      </a:r>
                    </a:p>
                  </a:txBody>
                  <a:tcPr/>
                </a:tc>
                <a:tc>
                  <a:txBody>
                    <a:bodyPr/>
                    <a:lstStyle/>
                    <a:p>
                      <a:pPr algn="ctr"/>
                      <a:r>
                        <a:rPr lang="en-US" sz="1600" dirty="0"/>
                        <a:t>1-4 weeks</a:t>
                      </a:r>
                    </a:p>
                  </a:txBody>
                  <a:tcPr/>
                </a:tc>
                <a:tc>
                  <a:txBody>
                    <a:bodyPr/>
                    <a:lstStyle/>
                    <a:p>
                      <a:pPr algn="ctr"/>
                      <a:r>
                        <a:rPr lang="en-US" sz="1600" dirty="0"/>
                        <a:t>1-2 weeks</a:t>
                      </a:r>
                    </a:p>
                  </a:txBody>
                  <a:tcPr/>
                </a:tc>
                <a:tc>
                  <a:txBody>
                    <a:bodyPr/>
                    <a:lstStyle/>
                    <a:p>
                      <a:pPr algn="ctr"/>
                      <a:r>
                        <a:rPr lang="en-US" sz="1600" dirty="0"/>
                        <a:t>1-2 weeks</a:t>
                      </a:r>
                    </a:p>
                  </a:txBody>
                  <a:tcPr/>
                </a:tc>
                <a:extLst>
                  <a:ext uri="{0D108BD9-81ED-4DB2-BD59-A6C34878D82A}">
                    <a16:rowId xmlns:a16="http://schemas.microsoft.com/office/drawing/2014/main" val="44330775"/>
                  </a:ext>
                </a:extLst>
              </a:tr>
              <a:tr h="224567">
                <a:tc>
                  <a:txBody>
                    <a:bodyPr/>
                    <a:lstStyle/>
                    <a:p>
                      <a:r>
                        <a:rPr lang="en-US" sz="1600" dirty="0"/>
                        <a:t>   Rate of response</a:t>
                      </a:r>
                    </a:p>
                  </a:txBody>
                  <a:tcPr/>
                </a:tc>
                <a:tc>
                  <a:txBody>
                    <a:bodyPr/>
                    <a:lstStyle/>
                    <a:p>
                      <a:pPr algn="ctr"/>
                      <a:r>
                        <a:rPr lang="en-US" sz="1600" dirty="0"/>
                        <a:t>79-88%</a:t>
                      </a:r>
                    </a:p>
                  </a:txBody>
                  <a:tcPr/>
                </a:tc>
                <a:tc>
                  <a:txBody>
                    <a:bodyPr/>
                    <a:lstStyle/>
                    <a:p>
                      <a:pPr algn="ctr"/>
                      <a:r>
                        <a:rPr lang="en-US" sz="1600" dirty="0"/>
                        <a:t>70-81%</a:t>
                      </a:r>
                    </a:p>
                  </a:txBody>
                  <a:tcPr/>
                </a:tc>
                <a:tc>
                  <a:txBody>
                    <a:bodyPr/>
                    <a:lstStyle/>
                    <a:p>
                      <a:pPr algn="ctr"/>
                      <a:r>
                        <a:rPr lang="en-US" sz="1600" dirty="0"/>
                        <a:t>66% (day 8)</a:t>
                      </a:r>
                    </a:p>
                  </a:txBody>
                  <a:tcPr/>
                </a:tc>
                <a:extLst>
                  <a:ext uri="{0D108BD9-81ED-4DB2-BD59-A6C34878D82A}">
                    <a16:rowId xmlns:a16="http://schemas.microsoft.com/office/drawing/2014/main" val="1161199700"/>
                  </a:ext>
                </a:extLst>
              </a:tr>
              <a:tr h="392993">
                <a:tc>
                  <a:txBody>
                    <a:bodyPr/>
                    <a:lstStyle/>
                    <a:p>
                      <a:r>
                        <a:rPr lang="en-US" sz="1600" dirty="0"/>
                        <a:t>   Remission potential</a:t>
                      </a:r>
                    </a:p>
                  </a:txBody>
                  <a:tcPr/>
                </a:tc>
                <a:tc>
                  <a:txBody>
                    <a:bodyPr/>
                    <a:lstStyle/>
                    <a:p>
                      <a:pPr algn="ctr"/>
                      <a:r>
                        <a:rPr lang="en-US" sz="1600" dirty="0"/>
                        <a:t>32% adult</a:t>
                      </a:r>
                    </a:p>
                    <a:p>
                      <a:pPr algn="ctr"/>
                      <a:r>
                        <a:rPr lang="en-US" sz="1600" dirty="0"/>
                        <a:t>23% children</a:t>
                      </a:r>
                    </a:p>
                  </a:txBody>
                  <a:tcPr/>
                </a:tc>
                <a:tc>
                  <a:txBody>
                    <a:bodyPr/>
                    <a:lstStyle/>
                    <a:p>
                      <a:pPr algn="ctr"/>
                      <a:r>
                        <a:rPr lang="en-US" sz="1600" dirty="0"/>
                        <a:t>10%</a:t>
                      </a:r>
                    </a:p>
                  </a:txBody>
                  <a:tcPr/>
                </a:tc>
                <a:tc>
                  <a:txBody>
                    <a:bodyPr/>
                    <a:lstStyle/>
                    <a:p>
                      <a:pPr algn="ctr"/>
                      <a:r>
                        <a:rPr lang="en-US" sz="1600" dirty="0"/>
                        <a:t>NE</a:t>
                      </a:r>
                    </a:p>
                  </a:txBody>
                  <a:tcPr/>
                </a:tc>
                <a:extLst>
                  <a:ext uri="{0D108BD9-81ED-4DB2-BD59-A6C34878D82A}">
                    <a16:rowId xmlns:a16="http://schemas.microsoft.com/office/drawing/2014/main" val="2197806598"/>
                  </a:ext>
                </a:extLst>
              </a:tr>
              <a:tr h="224567">
                <a:tc>
                  <a:txBody>
                    <a:bodyPr/>
                    <a:lstStyle/>
                    <a:p>
                      <a:r>
                        <a:rPr lang="en-US" sz="1600" dirty="0"/>
                        <a:t>   Experience around surgery</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3883369556"/>
                  </a:ext>
                </a:extLst>
              </a:tr>
              <a:tr h="224567">
                <a:tc>
                  <a:txBody>
                    <a:bodyPr/>
                    <a:lstStyle/>
                    <a:p>
                      <a:r>
                        <a:rPr lang="en-US" sz="1600" b="1" dirty="0"/>
                        <a:t>Safety</a:t>
                      </a:r>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a:p>
                  </a:txBody>
                  <a:tcPr/>
                </a:tc>
                <a:extLst>
                  <a:ext uri="{0D108BD9-81ED-4DB2-BD59-A6C34878D82A}">
                    <a16:rowId xmlns:a16="http://schemas.microsoft.com/office/drawing/2014/main" val="1480432299"/>
                  </a:ext>
                </a:extLst>
              </a:tr>
              <a:tr h="224567">
                <a:tc>
                  <a:txBody>
                    <a:bodyPr/>
                    <a:lstStyle/>
                    <a:p>
                      <a:r>
                        <a:rPr lang="en-US" sz="1600" dirty="0"/>
                        <a:t>   Dietary restrictions</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2371924630"/>
                  </a:ext>
                </a:extLst>
              </a:tr>
              <a:tr h="224567">
                <a:tc>
                  <a:txBody>
                    <a:bodyPr/>
                    <a:lstStyle/>
                    <a:p>
                      <a:r>
                        <a:rPr lang="en-US" sz="1600" dirty="0"/>
                        <a:t>   Drug interactions</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endParaRPr lang="en-US" sz="1600" dirty="0">
                        <a:effectLst/>
                      </a:endParaRPr>
                    </a:p>
                  </a:txBody>
                  <a:tcPr/>
                </a:tc>
                <a:extLst>
                  <a:ext uri="{0D108BD9-81ED-4DB2-BD59-A6C34878D82A}">
                    <a16:rowId xmlns:a16="http://schemas.microsoft.com/office/drawing/2014/main" val="860686570"/>
                  </a:ext>
                </a:extLst>
              </a:tr>
              <a:tr h="224567">
                <a:tc>
                  <a:txBody>
                    <a:bodyPr/>
                    <a:lstStyle/>
                    <a:p>
                      <a:r>
                        <a:rPr lang="en-US" sz="1600" dirty="0"/>
                        <a:t>   Thromboembolism</a:t>
                      </a:r>
                    </a:p>
                  </a:txBody>
                  <a:tcPr/>
                </a:tc>
                <a:tc>
                  <a:txBody>
                    <a:bodyPr/>
                    <a:lstStyle/>
                    <a:p>
                      <a:pPr algn="ctr"/>
                      <a:r>
                        <a:rPr lang="en-US" sz="1600" dirty="0">
                          <a:solidFill>
                            <a:schemeClr val="tx1"/>
                          </a:solidFill>
                        </a:rPr>
                        <a:t>7%</a:t>
                      </a:r>
                    </a:p>
                  </a:txBody>
                  <a:tcPr/>
                </a:tc>
                <a:tc>
                  <a:txBody>
                    <a:bodyPr/>
                    <a:lstStyle/>
                    <a:p>
                      <a:pPr algn="ctr"/>
                      <a:r>
                        <a:rPr lang="en-US" sz="1600" dirty="0">
                          <a:solidFill>
                            <a:schemeClr val="tx1"/>
                          </a:solidFill>
                        </a:rPr>
                        <a:t>6%</a:t>
                      </a:r>
                    </a:p>
                  </a:txBody>
                  <a:tcPr/>
                </a:tc>
                <a:tc>
                  <a:txBody>
                    <a:bodyPr/>
                    <a:lstStyle/>
                    <a:p>
                      <a:pPr algn="ctr"/>
                      <a:r>
                        <a:rPr lang="en-US" sz="1600" dirty="0">
                          <a:solidFill>
                            <a:schemeClr val="tx1"/>
                          </a:solidFill>
                        </a:rPr>
                        <a:t>7%</a:t>
                      </a:r>
                    </a:p>
                  </a:txBody>
                  <a:tcPr/>
                </a:tc>
                <a:extLst>
                  <a:ext uri="{0D108BD9-81ED-4DB2-BD59-A6C34878D82A}">
                    <a16:rowId xmlns:a16="http://schemas.microsoft.com/office/drawing/2014/main" val="3723593758"/>
                  </a:ext>
                </a:extLst>
              </a:tr>
              <a:tr h="224567">
                <a:tc>
                  <a:txBody>
                    <a:bodyPr/>
                    <a:lstStyle/>
                    <a:p>
                      <a:r>
                        <a:rPr lang="en-US" sz="1600" dirty="0"/>
                        <a:t>   Hepatobiliary effect</a:t>
                      </a:r>
                    </a:p>
                  </a:txBody>
                  <a:tcPr/>
                </a:tc>
                <a:tc>
                  <a:txBody>
                    <a:bodyPr/>
                    <a:lstStyle/>
                    <a:p>
                      <a:pPr algn="ctr"/>
                      <a:r>
                        <a:rPr lang="en-US" sz="1600" dirty="0"/>
                        <a:t>-</a:t>
                      </a:r>
                    </a:p>
                  </a:txBody>
                  <a:tcPr/>
                </a:tc>
                <a:tc>
                  <a:txBody>
                    <a:bodyPr/>
                    <a:lstStyle/>
                    <a:p>
                      <a:pPr algn="ctr"/>
                      <a:r>
                        <a:rPr lang="en-US" sz="1600" dirty="0">
                          <a:solidFill>
                            <a:schemeClr val="tx1"/>
                          </a:solidFill>
                        </a:rPr>
                        <a:t>12%</a:t>
                      </a:r>
                    </a:p>
                  </a:txBody>
                  <a:tcPr/>
                </a:tc>
                <a:tc>
                  <a:txBody>
                    <a:bodyPr/>
                    <a:lstStyle/>
                    <a:p>
                      <a:pPr algn="ctr"/>
                      <a:r>
                        <a:rPr lang="en-US" sz="1600" dirty="0"/>
                        <a:t>-</a:t>
                      </a:r>
                    </a:p>
                  </a:txBody>
                  <a:tcPr/>
                </a:tc>
                <a:extLst>
                  <a:ext uri="{0D108BD9-81ED-4DB2-BD59-A6C34878D82A}">
                    <a16:rowId xmlns:a16="http://schemas.microsoft.com/office/drawing/2014/main" val="1016425388"/>
                  </a:ext>
                </a:extLst>
              </a:tr>
              <a:tr h="224567">
                <a:tc>
                  <a:txBody>
                    <a:bodyPr/>
                    <a:lstStyle/>
                    <a:p>
                      <a:r>
                        <a:rPr lang="en-US" sz="1600" dirty="0"/>
                        <a:t>   Reticulin fibrosis/accumulation</a:t>
                      </a:r>
                    </a:p>
                  </a:txBody>
                  <a:tcPr/>
                </a:tc>
                <a:tc>
                  <a:txBody>
                    <a:bodyPr/>
                    <a:lstStyle/>
                    <a:p>
                      <a:pPr algn="ctr"/>
                      <a:r>
                        <a:rPr lang="en-US" sz="1600" dirty="0"/>
                        <a:t>3.7%</a:t>
                      </a:r>
                    </a:p>
                  </a:txBody>
                  <a:tcPr/>
                </a:tc>
                <a:tc>
                  <a:txBody>
                    <a:bodyPr/>
                    <a:lstStyle/>
                    <a:p>
                      <a:pPr algn="ctr"/>
                      <a:r>
                        <a:rPr lang="en-US" sz="1600" dirty="0"/>
                        <a:t>&lt;10%</a:t>
                      </a:r>
                    </a:p>
                  </a:txBody>
                  <a:tcPr/>
                </a:tc>
                <a:tc>
                  <a:txBody>
                    <a:bodyPr/>
                    <a:lstStyle/>
                    <a:p>
                      <a:pPr algn="ctr"/>
                      <a:r>
                        <a:rPr lang="en-US" sz="1600" dirty="0"/>
                        <a:t>-</a:t>
                      </a:r>
                    </a:p>
                  </a:txBody>
                  <a:tcPr/>
                </a:tc>
                <a:extLst>
                  <a:ext uri="{0D108BD9-81ED-4DB2-BD59-A6C34878D82A}">
                    <a16:rowId xmlns:a16="http://schemas.microsoft.com/office/drawing/2014/main" val="100955892"/>
                  </a:ext>
                </a:extLst>
              </a:tr>
              <a:tr h="224567">
                <a:tc>
                  <a:txBody>
                    <a:bodyPr/>
                    <a:lstStyle/>
                    <a:p>
                      <a:r>
                        <a:rPr lang="en-US" sz="1600" dirty="0"/>
                        <a:t>   Rebound thrombocytopenia</a:t>
                      </a:r>
                    </a:p>
                  </a:txBody>
                  <a:tcPr/>
                </a:tc>
                <a:tc>
                  <a:txBody>
                    <a:bodyPr/>
                    <a:lstStyle/>
                    <a:p>
                      <a:pPr algn="ctr"/>
                      <a:r>
                        <a:rPr lang="en-US" sz="1600" dirty="0"/>
                        <a:t>7%</a:t>
                      </a:r>
                    </a:p>
                  </a:txBody>
                  <a:tcPr/>
                </a:tc>
                <a:tc>
                  <a:txBody>
                    <a:bodyPr/>
                    <a:lstStyle/>
                    <a:p>
                      <a:pPr algn="ctr"/>
                      <a:r>
                        <a:rPr lang="en-US" sz="1600" dirty="0"/>
                        <a:t>11%</a:t>
                      </a:r>
                    </a:p>
                  </a:txBody>
                  <a:tcPr/>
                </a:tc>
                <a:tc>
                  <a:txBody>
                    <a:bodyPr/>
                    <a:lstStyle/>
                    <a:p>
                      <a:pPr algn="ctr"/>
                      <a:r>
                        <a:rPr lang="en-US" sz="1600" dirty="0"/>
                        <a:t>NR</a:t>
                      </a:r>
                    </a:p>
                  </a:txBody>
                  <a:tcPr/>
                </a:tc>
                <a:extLst>
                  <a:ext uri="{0D108BD9-81ED-4DB2-BD59-A6C34878D82A}">
                    <a16:rowId xmlns:a16="http://schemas.microsoft.com/office/drawing/2014/main" val="3759985519"/>
                  </a:ext>
                </a:extLst>
              </a:tr>
              <a:tr h="224567">
                <a:tc>
                  <a:txBody>
                    <a:bodyPr/>
                    <a:lstStyle/>
                    <a:p>
                      <a:r>
                        <a:rPr lang="en-US" sz="1600" dirty="0"/>
                        <a:t>   </a:t>
                      </a:r>
                      <a:r>
                        <a:rPr lang="en-US" sz="1600" dirty="0" err="1"/>
                        <a:t>Neutralising</a:t>
                      </a:r>
                      <a:r>
                        <a:rPr lang="en-US" sz="1600" dirty="0"/>
                        <a:t> antibodies</a:t>
                      </a:r>
                    </a:p>
                  </a:txBody>
                  <a:tcPr/>
                </a:tc>
                <a:tc>
                  <a:txBody>
                    <a:bodyPr/>
                    <a:lstStyle/>
                    <a:p>
                      <a:pPr algn="ctr"/>
                      <a:r>
                        <a:rPr lang="en-US" sz="1600" dirty="0"/>
                        <a:t>0.4%</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55611128"/>
                  </a:ext>
                </a:extLst>
              </a:tr>
            </a:tbl>
          </a:graphicData>
        </a:graphic>
      </p:graphicFrame>
      <p:sp>
        <p:nvSpPr>
          <p:cNvPr id="8" name="Tijdelijke aanduiding voor inhoud 7">
            <a:extLst>
              <a:ext uri="{FF2B5EF4-FFF2-40B4-BE49-F238E27FC236}">
                <a16:creationId xmlns:a16="http://schemas.microsoft.com/office/drawing/2014/main" id="{11C7F32A-07AE-A945-86A3-AD1D68F83E1E}"/>
              </a:ext>
            </a:extLst>
          </p:cNvPr>
          <p:cNvSpPr>
            <a:spLocks noGrp="1"/>
          </p:cNvSpPr>
          <p:nvPr>
            <p:ph sz="quarter" idx="15"/>
          </p:nvPr>
        </p:nvSpPr>
        <p:spPr>
          <a:xfrm>
            <a:off x="620184" y="6160219"/>
            <a:ext cx="10372359" cy="365125"/>
          </a:xfrm>
        </p:spPr>
        <p:txBody>
          <a:bodyPr/>
          <a:lstStyle/>
          <a:p>
            <a:r>
              <a:rPr lang="en-GB" sz="1100" dirty="0"/>
              <a:t>NE, not evaluated; NR, not reported; </a:t>
            </a:r>
            <a:br>
              <a:rPr lang="en-GB" sz="1100" dirty="0"/>
            </a:br>
            <a:r>
              <a:rPr lang="en-GB" sz="1100" dirty="0"/>
              <a:t>1. Kuter DJ, et al. Br J Haematol. 2013;161:411-23; 2. </a:t>
            </a:r>
            <a:r>
              <a:rPr lang="en-GB" sz="1100" dirty="0" err="1"/>
              <a:t>Cines</a:t>
            </a:r>
            <a:r>
              <a:rPr lang="en-GB" sz="1100" dirty="0"/>
              <a:t> DB, et al. Int J Hematol 2015;102:259-70; 3. Nplate (romiplostim) </a:t>
            </a:r>
            <a:r>
              <a:rPr lang="en-GB" sz="1100" dirty="0">
                <a:hlinkClick r:id="rId2"/>
              </a:rPr>
              <a:t>Prescribing Information</a:t>
            </a:r>
            <a:r>
              <a:rPr lang="en-GB" sz="1100" dirty="0"/>
              <a:t>; 4. Newland A, et al. Br J </a:t>
            </a:r>
            <a:r>
              <a:rPr lang="en-GB" sz="1100" dirty="0" err="1"/>
              <a:t>Haematol</a:t>
            </a:r>
            <a:r>
              <a:rPr lang="en-GB" sz="1100" dirty="0"/>
              <a:t>. 2016;172:262-73; 5. Tarantino MD, et al. </a:t>
            </a:r>
            <a:r>
              <a:rPr lang="en-GB" sz="1100" dirty="0" err="1"/>
              <a:t>Haematologica</a:t>
            </a:r>
            <a:r>
              <a:rPr lang="en-GB" sz="1100" dirty="0"/>
              <a:t>. 2019;104:2283-2291; 6. </a:t>
            </a:r>
            <a:r>
              <a:rPr lang="en-GB" sz="1100" dirty="0" err="1"/>
              <a:t>Bussel</a:t>
            </a:r>
            <a:r>
              <a:rPr lang="en-GB" sz="1100" dirty="0"/>
              <a:t> JB, et al. Lancet 2009;373: 641-8; 7. Wong RSM, et al. Blood. 2017;130:2527-36; 8. </a:t>
            </a:r>
            <a:r>
              <a:rPr lang="en-GB" sz="1100" dirty="0" err="1"/>
              <a:t>Promacta</a:t>
            </a:r>
            <a:r>
              <a:rPr lang="en-GB" sz="1100" dirty="0"/>
              <a:t> (</a:t>
            </a:r>
            <a:r>
              <a:rPr lang="en-GB" sz="1100" dirty="0" err="1"/>
              <a:t>eltrombopag</a:t>
            </a:r>
            <a:r>
              <a:rPr lang="en-GB" sz="1100" dirty="0"/>
              <a:t>) </a:t>
            </a:r>
            <a:r>
              <a:rPr lang="en-GB" sz="1100" dirty="0">
                <a:hlinkClick r:id="rId3"/>
              </a:rPr>
              <a:t>Prescribing Information</a:t>
            </a:r>
            <a:r>
              <a:rPr lang="en-GB" sz="1100" dirty="0"/>
              <a:t>; 9. </a:t>
            </a:r>
            <a:r>
              <a:rPr lang="en-GB" sz="1100" dirty="0" err="1"/>
              <a:t>Piatek</a:t>
            </a:r>
            <a:r>
              <a:rPr lang="en-GB" sz="1100" dirty="0"/>
              <a:t> CI, et al. 62nd Annual Meeting of the Am Soc Hematol. abstract 844; 10. </a:t>
            </a:r>
            <a:r>
              <a:rPr lang="en-GB" sz="1100" dirty="0" err="1"/>
              <a:t>Doptelet</a:t>
            </a:r>
            <a:r>
              <a:rPr lang="en-GB" sz="1100" dirty="0"/>
              <a:t> (avatrombopag) </a:t>
            </a:r>
            <a:r>
              <a:rPr lang="en-GB" sz="1100" dirty="0">
                <a:hlinkClick r:id="rId4"/>
              </a:rPr>
              <a:t>Prescribing Information</a:t>
            </a:r>
            <a:r>
              <a:rPr lang="en-GB" sz="1100" dirty="0"/>
              <a:t>. </a:t>
            </a:r>
          </a:p>
        </p:txBody>
      </p:sp>
      <p:sp>
        <p:nvSpPr>
          <p:cNvPr id="6" name="TextBox 5">
            <a:extLst>
              <a:ext uri="{FF2B5EF4-FFF2-40B4-BE49-F238E27FC236}">
                <a16:creationId xmlns:a16="http://schemas.microsoft.com/office/drawing/2014/main" id="{F49A3BE3-9043-F34F-845C-8057CD11FB2E}"/>
              </a:ext>
            </a:extLst>
          </p:cNvPr>
          <p:cNvSpPr txBox="1"/>
          <p:nvPr/>
        </p:nvSpPr>
        <p:spPr>
          <a:xfrm>
            <a:off x="8616279" y="3531800"/>
            <a:ext cx="3431704" cy="1015663"/>
          </a:xfrm>
          <a:prstGeom prst="rect">
            <a:avLst/>
          </a:prstGeom>
          <a:solidFill>
            <a:srgbClr val="F5EBE9"/>
          </a:solidFill>
          <a:ln>
            <a:solidFill>
              <a:srgbClr val="EAD2CF"/>
            </a:solidFill>
          </a:ln>
        </p:spPr>
        <p:txBody>
          <a:bodyPr wrap="square" rtlCol="0">
            <a:spAutoFit/>
          </a:bodyPr>
          <a:lstStyle/>
          <a:p>
            <a:r>
              <a:rPr lang="en-GB" sz="1500" i="1" dirty="0"/>
              <a:t>* Competitively binds to transporter proteins, chelates polyvalent cations</a:t>
            </a:r>
          </a:p>
          <a:p>
            <a:endParaRPr lang="en-GB" sz="1500" i="1" dirty="0"/>
          </a:p>
          <a:p>
            <a:r>
              <a:rPr lang="en-GB" sz="1500" i="1" dirty="0"/>
              <a:t>** Binds OAT3, BRCP, competes for </a:t>
            </a:r>
            <a:r>
              <a:rPr lang="en-GB" sz="1500" i="1" dirty="0" err="1"/>
              <a:t>Pgp</a:t>
            </a:r>
            <a:endParaRPr lang="en-GB" sz="1500" i="1" dirty="0"/>
          </a:p>
        </p:txBody>
      </p:sp>
      <p:sp>
        <p:nvSpPr>
          <p:cNvPr id="3" name="Slide Number Placeholder 2">
            <a:extLst>
              <a:ext uri="{FF2B5EF4-FFF2-40B4-BE49-F238E27FC236}">
                <a16:creationId xmlns:a16="http://schemas.microsoft.com/office/drawing/2014/main" id="{2E48D576-F678-4F7A-914D-1393BCF0974C}"/>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Tree>
    <p:extLst>
      <p:ext uri="{BB962C8B-B14F-4D97-AF65-F5344CB8AC3E}">
        <p14:creationId xmlns:p14="http://schemas.microsoft.com/office/powerpoint/2010/main" val="254694104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9DB50-8D7A-644D-89E0-E536662B47FD}"/>
              </a:ext>
            </a:extLst>
          </p:cNvPr>
          <p:cNvSpPr>
            <a:spLocks noGrp="1"/>
          </p:cNvSpPr>
          <p:nvPr>
            <p:ph type="title"/>
          </p:nvPr>
        </p:nvSpPr>
        <p:spPr>
          <a:xfrm>
            <a:off x="619201" y="259200"/>
            <a:ext cx="8740799" cy="864000"/>
          </a:xfrm>
        </p:spPr>
        <p:txBody>
          <a:bodyPr>
            <a:normAutofit/>
          </a:bodyPr>
          <a:lstStyle/>
          <a:p>
            <a:r>
              <a:rPr lang="en-GB" dirty="0"/>
              <a:t>Monitoring TPO-RA based on Goals of Treatment</a:t>
            </a:r>
          </a:p>
        </p:txBody>
      </p:sp>
      <p:graphicFrame>
        <p:nvGraphicFramePr>
          <p:cNvPr id="4" name="Table 4">
            <a:extLst>
              <a:ext uri="{FF2B5EF4-FFF2-40B4-BE49-F238E27FC236}">
                <a16:creationId xmlns:a16="http://schemas.microsoft.com/office/drawing/2014/main" id="{31692E8E-1990-A748-B8E9-AD743188511A}"/>
              </a:ext>
            </a:extLst>
          </p:cNvPr>
          <p:cNvGraphicFramePr>
            <a:graphicFrameLocks noGrp="1"/>
          </p:cNvGraphicFramePr>
          <p:nvPr>
            <p:ph sz="quarter" idx="14"/>
            <p:extLst>
              <p:ext uri="{D42A27DB-BD31-4B8C-83A1-F6EECF244321}">
                <p14:modId xmlns:p14="http://schemas.microsoft.com/office/powerpoint/2010/main" val="1763637575"/>
              </p:ext>
            </p:extLst>
          </p:nvPr>
        </p:nvGraphicFramePr>
        <p:xfrm>
          <a:off x="620713" y="1468580"/>
          <a:ext cx="10961686" cy="4480700"/>
        </p:xfrm>
        <a:graphic>
          <a:graphicData uri="http://schemas.openxmlformats.org/drawingml/2006/table">
            <a:tbl>
              <a:tblPr firstRow="1" firstCol="1" bandRow="1">
                <a:tableStyleId>{5C22544A-7EE6-4342-B048-85BDC9FD1C3A}</a:tableStyleId>
              </a:tblPr>
              <a:tblGrid>
                <a:gridCol w="3243039">
                  <a:extLst>
                    <a:ext uri="{9D8B030D-6E8A-4147-A177-3AD203B41FA5}">
                      <a16:colId xmlns:a16="http://schemas.microsoft.com/office/drawing/2014/main" val="1911082420"/>
                    </a:ext>
                  </a:extLst>
                </a:gridCol>
                <a:gridCol w="7718647">
                  <a:extLst>
                    <a:ext uri="{9D8B030D-6E8A-4147-A177-3AD203B41FA5}">
                      <a16:colId xmlns:a16="http://schemas.microsoft.com/office/drawing/2014/main" val="2866354816"/>
                    </a:ext>
                  </a:extLst>
                </a:gridCol>
              </a:tblGrid>
              <a:tr h="743740">
                <a:tc>
                  <a:txBody>
                    <a:bodyPr/>
                    <a:lstStyle/>
                    <a:p>
                      <a:r>
                        <a:rPr lang="en-US" sz="2200" dirty="0"/>
                        <a:t>Goal</a:t>
                      </a:r>
                    </a:p>
                  </a:txBody>
                  <a:tcPr/>
                </a:tc>
                <a:tc>
                  <a:txBody>
                    <a:bodyPr/>
                    <a:lstStyle/>
                    <a:p>
                      <a:r>
                        <a:rPr lang="en-US" sz="2200" dirty="0"/>
                        <a:t>Means</a:t>
                      </a:r>
                    </a:p>
                  </a:txBody>
                  <a:tcPr/>
                </a:tc>
                <a:extLst>
                  <a:ext uri="{0D108BD9-81ED-4DB2-BD59-A6C34878D82A}">
                    <a16:rowId xmlns:a16="http://schemas.microsoft.com/office/drawing/2014/main" val="1410357768"/>
                  </a:ext>
                </a:extLst>
              </a:tr>
              <a:tr h="743740">
                <a:tc>
                  <a:txBody>
                    <a:bodyPr/>
                    <a:lstStyle/>
                    <a:p>
                      <a:r>
                        <a:rPr lang="en-US" sz="2200" dirty="0"/>
                        <a:t>Bleeding</a:t>
                      </a:r>
                    </a:p>
                  </a:txBody>
                  <a:tcPr/>
                </a:tc>
                <a:tc>
                  <a:txBody>
                    <a:bodyPr/>
                    <a:lstStyle/>
                    <a:p>
                      <a:r>
                        <a:rPr lang="en-US" sz="2000" dirty="0"/>
                        <a:t>At what platelet count is bleeding resolved?</a:t>
                      </a:r>
                    </a:p>
                  </a:txBody>
                  <a:tcPr/>
                </a:tc>
                <a:extLst>
                  <a:ext uri="{0D108BD9-81ED-4DB2-BD59-A6C34878D82A}">
                    <a16:rowId xmlns:a16="http://schemas.microsoft.com/office/drawing/2014/main" val="527209535"/>
                  </a:ext>
                </a:extLst>
              </a:tr>
              <a:tr h="743740">
                <a:tc>
                  <a:txBody>
                    <a:bodyPr/>
                    <a:lstStyle/>
                    <a:p>
                      <a:r>
                        <a:rPr lang="en-US" sz="2200" dirty="0"/>
                        <a:t>Fatigue</a:t>
                      </a:r>
                    </a:p>
                  </a:txBody>
                  <a:tcPr/>
                </a:tc>
                <a:tc>
                  <a:txBody>
                    <a:bodyPr/>
                    <a:lstStyle/>
                    <a:p>
                      <a:r>
                        <a:rPr lang="en-US" sz="2000" dirty="0"/>
                        <a:t>At what platelet count is fatigue mitigated or resolved?</a:t>
                      </a:r>
                    </a:p>
                  </a:txBody>
                  <a:tcPr/>
                </a:tc>
                <a:extLst>
                  <a:ext uri="{0D108BD9-81ED-4DB2-BD59-A6C34878D82A}">
                    <a16:rowId xmlns:a16="http://schemas.microsoft.com/office/drawing/2014/main" val="244138168"/>
                  </a:ext>
                </a:extLst>
              </a:tr>
              <a:tr h="743740">
                <a:tc>
                  <a:txBody>
                    <a:bodyPr/>
                    <a:lstStyle/>
                    <a:p>
                      <a:r>
                        <a:rPr lang="en-US" sz="2200" dirty="0"/>
                        <a:t>Discontinuation of concomitant medication</a:t>
                      </a:r>
                    </a:p>
                  </a:txBody>
                  <a:tcPr/>
                </a:tc>
                <a:tc>
                  <a:txBody>
                    <a:bodyPr/>
                    <a:lstStyle/>
                    <a:p>
                      <a:r>
                        <a:rPr lang="en-US" sz="2000" dirty="0"/>
                        <a:t>Does treatment allow reduction or discontinuation of concomitant medication?</a:t>
                      </a:r>
                    </a:p>
                  </a:txBody>
                  <a:tcPr/>
                </a:tc>
                <a:extLst>
                  <a:ext uri="{0D108BD9-81ED-4DB2-BD59-A6C34878D82A}">
                    <a16:rowId xmlns:a16="http://schemas.microsoft.com/office/drawing/2014/main" val="4092670587"/>
                  </a:ext>
                </a:extLst>
              </a:tr>
              <a:tr h="743740">
                <a:tc>
                  <a:txBody>
                    <a:bodyPr/>
                    <a:lstStyle/>
                    <a:p>
                      <a:r>
                        <a:rPr lang="en-US" sz="2200" dirty="0"/>
                        <a:t>Successful surgery</a:t>
                      </a:r>
                    </a:p>
                  </a:txBody>
                  <a:tcPr/>
                </a:tc>
                <a:tc>
                  <a:txBody>
                    <a:bodyPr/>
                    <a:lstStyle/>
                    <a:p>
                      <a:r>
                        <a:rPr lang="en-US" sz="2000" dirty="0"/>
                        <a:t>Does treatment reliably achieve hemostatic platelet count for surgery?</a:t>
                      </a:r>
                    </a:p>
                  </a:txBody>
                  <a:tcPr/>
                </a:tc>
                <a:extLst>
                  <a:ext uri="{0D108BD9-81ED-4DB2-BD59-A6C34878D82A}">
                    <a16:rowId xmlns:a16="http://schemas.microsoft.com/office/drawing/2014/main" val="931917025"/>
                  </a:ext>
                </a:extLst>
              </a:tr>
              <a:tr h="743740">
                <a:tc>
                  <a:txBody>
                    <a:bodyPr/>
                    <a:lstStyle/>
                    <a:p>
                      <a:r>
                        <a:rPr lang="en-US" sz="2200" dirty="0"/>
                        <a:t>Liberation of activity</a:t>
                      </a:r>
                    </a:p>
                  </a:txBody>
                  <a:tcPr/>
                </a:tc>
                <a:tc>
                  <a:txBody>
                    <a:bodyPr/>
                    <a:lstStyle/>
                    <a:p>
                      <a:r>
                        <a:rPr lang="en-US" sz="2000" dirty="0"/>
                        <a:t>What platelet count will allow safe participation?</a:t>
                      </a:r>
                    </a:p>
                  </a:txBody>
                  <a:tcPr/>
                </a:tc>
                <a:extLst>
                  <a:ext uri="{0D108BD9-81ED-4DB2-BD59-A6C34878D82A}">
                    <a16:rowId xmlns:a16="http://schemas.microsoft.com/office/drawing/2014/main" val="2410196138"/>
                  </a:ext>
                </a:extLst>
              </a:tr>
            </a:tbl>
          </a:graphicData>
        </a:graphic>
      </p:graphicFrame>
      <p:sp>
        <p:nvSpPr>
          <p:cNvPr id="10" name="Tijdelijke aanduiding voor inhoud 9">
            <a:extLst>
              <a:ext uri="{FF2B5EF4-FFF2-40B4-BE49-F238E27FC236}">
                <a16:creationId xmlns:a16="http://schemas.microsoft.com/office/drawing/2014/main" id="{39ED7082-332C-EC40-A200-76AB22BC5499}"/>
              </a:ext>
            </a:extLst>
          </p:cNvPr>
          <p:cNvSpPr>
            <a:spLocks noGrp="1"/>
          </p:cNvSpPr>
          <p:nvPr>
            <p:ph sz="quarter" idx="15"/>
          </p:nvPr>
        </p:nvSpPr>
        <p:spPr/>
        <p:txBody>
          <a:bodyPr/>
          <a:lstStyle/>
          <a:p>
            <a:r>
              <a:rPr lang="en-GB" dirty="0"/>
              <a:t>TPO-RA, thrombopoietin receptor agonist</a:t>
            </a:r>
          </a:p>
        </p:txBody>
      </p:sp>
      <p:sp>
        <p:nvSpPr>
          <p:cNvPr id="3" name="Slide Number Placeholder 2">
            <a:extLst>
              <a:ext uri="{FF2B5EF4-FFF2-40B4-BE49-F238E27FC236}">
                <a16:creationId xmlns:a16="http://schemas.microsoft.com/office/drawing/2014/main" id="{223A7C0F-6F43-46F9-9E40-80D836A90304}"/>
              </a:ext>
            </a:extLst>
          </p:cNvPr>
          <p:cNvSpPr>
            <a:spLocks noGrp="1"/>
          </p:cNvSpPr>
          <p:nvPr>
            <p:ph type="sldNum" sz="quarter" idx="4"/>
          </p:nvPr>
        </p:nvSpPr>
        <p:spPr/>
        <p:txBody>
          <a:bodyPr/>
          <a:lstStyle/>
          <a:p>
            <a:fld id="{FCE43C0F-8A7B-3A4B-9DB5-B3472E36E833}" type="slidenum">
              <a:rPr lang="en-GB" smtClean="0"/>
              <a:pPr/>
              <a:t>37</a:t>
            </a:fld>
            <a:endParaRPr lang="en-GB" dirty="0"/>
          </a:p>
        </p:txBody>
      </p:sp>
    </p:spTree>
    <p:extLst>
      <p:ext uri="{BB962C8B-B14F-4D97-AF65-F5344CB8AC3E}">
        <p14:creationId xmlns:p14="http://schemas.microsoft.com/office/powerpoint/2010/main" val="407095914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92A9-53A7-C847-9C05-D604A6216058}"/>
              </a:ext>
            </a:extLst>
          </p:cNvPr>
          <p:cNvSpPr>
            <a:spLocks noGrp="1"/>
          </p:cNvSpPr>
          <p:nvPr>
            <p:ph type="title"/>
          </p:nvPr>
        </p:nvSpPr>
        <p:spPr>
          <a:xfrm>
            <a:off x="619201" y="259200"/>
            <a:ext cx="8740799" cy="864000"/>
          </a:xfrm>
        </p:spPr>
        <p:txBody>
          <a:bodyPr>
            <a:normAutofit/>
          </a:bodyPr>
          <a:lstStyle/>
          <a:p>
            <a:r>
              <a:rPr lang="en-GB" dirty="0"/>
              <a:t>TPO-RA</a:t>
            </a:r>
            <a:r>
              <a:rPr lang="en-GB" cap="none" dirty="0"/>
              <a:t>s</a:t>
            </a:r>
            <a:br>
              <a:rPr lang="en-GB" dirty="0"/>
            </a:br>
            <a:r>
              <a:rPr lang="en-GB" dirty="0"/>
              <a:t>Monitoring for Safety</a:t>
            </a:r>
          </a:p>
        </p:txBody>
      </p:sp>
      <p:graphicFrame>
        <p:nvGraphicFramePr>
          <p:cNvPr id="4" name="Table 4">
            <a:extLst>
              <a:ext uri="{FF2B5EF4-FFF2-40B4-BE49-F238E27FC236}">
                <a16:creationId xmlns:a16="http://schemas.microsoft.com/office/drawing/2014/main" id="{6C771729-7077-D346-BC4B-D737103C998D}"/>
              </a:ext>
            </a:extLst>
          </p:cNvPr>
          <p:cNvGraphicFramePr>
            <a:graphicFrameLocks noGrp="1"/>
          </p:cNvGraphicFramePr>
          <p:nvPr>
            <p:ph sz="quarter" idx="14"/>
            <p:extLst>
              <p:ext uri="{D42A27DB-BD31-4B8C-83A1-F6EECF244321}">
                <p14:modId xmlns:p14="http://schemas.microsoft.com/office/powerpoint/2010/main" val="523612582"/>
              </p:ext>
            </p:extLst>
          </p:nvPr>
        </p:nvGraphicFramePr>
        <p:xfrm>
          <a:off x="620713" y="1425575"/>
          <a:ext cx="10961684" cy="4663440"/>
        </p:xfrm>
        <a:graphic>
          <a:graphicData uri="http://schemas.openxmlformats.org/drawingml/2006/table">
            <a:tbl>
              <a:tblPr firstRow="1" firstCol="1" bandRow="1">
                <a:tableStyleId>{5C22544A-7EE6-4342-B048-85BDC9FD1C3A}</a:tableStyleId>
              </a:tblPr>
              <a:tblGrid>
                <a:gridCol w="2740421">
                  <a:extLst>
                    <a:ext uri="{9D8B030D-6E8A-4147-A177-3AD203B41FA5}">
                      <a16:colId xmlns:a16="http://schemas.microsoft.com/office/drawing/2014/main" val="545711790"/>
                    </a:ext>
                  </a:extLst>
                </a:gridCol>
                <a:gridCol w="2740421">
                  <a:extLst>
                    <a:ext uri="{9D8B030D-6E8A-4147-A177-3AD203B41FA5}">
                      <a16:colId xmlns:a16="http://schemas.microsoft.com/office/drawing/2014/main" val="2858621312"/>
                    </a:ext>
                  </a:extLst>
                </a:gridCol>
                <a:gridCol w="2740421">
                  <a:extLst>
                    <a:ext uri="{9D8B030D-6E8A-4147-A177-3AD203B41FA5}">
                      <a16:colId xmlns:a16="http://schemas.microsoft.com/office/drawing/2014/main" val="4218813900"/>
                    </a:ext>
                  </a:extLst>
                </a:gridCol>
                <a:gridCol w="2740421">
                  <a:extLst>
                    <a:ext uri="{9D8B030D-6E8A-4147-A177-3AD203B41FA5}">
                      <a16:colId xmlns:a16="http://schemas.microsoft.com/office/drawing/2014/main" val="1898023172"/>
                    </a:ext>
                  </a:extLst>
                </a:gridCol>
              </a:tblGrid>
              <a:tr h="361085">
                <a:tc>
                  <a:txBody>
                    <a:bodyPr/>
                    <a:lstStyle/>
                    <a:p>
                      <a:r>
                        <a:rPr lang="en-US" dirty="0"/>
                        <a:t>Adverse Event</a:t>
                      </a:r>
                    </a:p>
                  </a:txBody>
                  <a:tcPr/>
                </a:tc>
                <a:tc>
                  <a:txBody>
                    <a:bodyPr/>
                    <a:lstStyle/>
                    <a:p>
                      <a:r>
                        <a:rPr lang="en-US" dirty="0"/>
                        <a:t>Trigger</a:t>
                      </a:r>
                    </a:p>
                  </a:txBody>
                  <a:tcPr/>
                </a:tc>
                <a:tc>
                  <a:txBody>
                    <a:bodyPr/>
                    <a:lstStyle/>
                    <a:p>
                      <a:r>
                        <a:rPr lang="en-US" dirty="0"/>
                        <a:t>Cause</a:t>
                      </a:r>
                    </a:p>
                  </a:txBody>
                  <a:tcPr/>
                </a:tc>
                <a:tc>
                  <a:txBody>
                    <a:bodyPr/>
                    <a:lstStyle/>
                    <a:p>
                      <a:r>
                        <a:rPr lang="en-US" dirty="0"/>
                        <a:t>Action</a:t>
                      </a:r>
                    </a:p>
                  </a:txBody>
                  <a:tcPr/>
                </a:tc>
                <a:extLst>
                  <a:ext uri="{0D108BD9-81ED-4DB2-BD59-A6C34878D82A}">
                    <a16:rowId xmlns:a16="http://schemas.microsoft.com/office/drawing/2014/main" val="2406724039"/>
                  </a:ext>
                </a:extLst>
              </a:tr>
              <a:tr h="361085">
                <a:tc>
                  <a:txBody>
                    <a:bodyPr/>
                    <a:lstStyle/>
                    <a:p>
                      <a:r>
                        <a:rPr lang="en-US" dirty="0"/>
                        <a:t>Thrombocytosis</a:t>
                      </a:r>
                    </a:p>
                  </a:txBody>
                  <a:tcPr/>
                </a:tc>
                <a:tc>
                  <a:txBody>
                    <a:bodyPr/>
                    <a:lstStyle/>
                    <a:p>
                      <a:r>
                        <a:rPr lang="en-US" dirty="0"/>
                        <a:t>Platelet count</a:t>
                      </a:r>
                    </a:p>
                  </a:txBody>
                  <a:tcPr/>
                </a:tc>
                <a:tc>
                  <a:txBody>
                    <a:bodyPr/>
                    <a:lstStyle/>
                    <a:p>
                      <a:r>
                        <a:rPr lang="en-US" dirty="0"/>
                        <a:t>Drug sensitivity</a:t>
                      </a:r>
                    </a:p>
                  </a:txBody>
                  <a:tcPr/>
                </a:tc>
                <a:tc>
                  <a:txBody>
                    <a:bodyPr/>
                    <a:lstStyle/>
                    <a:p>
                      <a:r>
                        <a:rPr lang="en-US" dirty="0"/>
                        <a:t>Dose adjustment</a:t>
                      </a:r>
                    </a:p>
                  </a:txBody>
                  <a:tcPr/>
                </a:tc>
                <a:extLst>
                  <a:ext uri="{0D108BD9-81ED-4DB2-BD59-A6C34878D82A}">
                    <a16:rowId xmlns:a16="http://schemas.microsoft.com/office/drawing/2014/main" val="1343544843"/>
                  </a:ext>
                </a:extLst>
              </a:tr>
              <a:tr h="361085">
                <a:tc rowSpan="4">
                  <a:txBody>
                    <a:bodyPr/>
                    <a:lstStyle/>
                    <a:p>
                      <a:r>
                        <a:rPr lang="en-US" dirty="0"/>
                        <a:t>Thrombocytopenia</a:t>
                      </a:r>
                    </a:p>
                  </a:txBody>
                  <a:tcPr anchor="ctr"/>
                </a:tc>
                <a:tc rowSpan="4">
                  <a:txBody>
                    <a:bodyPr/>
                    <a:lstStyle/>
                    <a:p>
                      <a:r>
                        <a:rPr lang="en-US" dirty="0"/>
                        <a:t>Platelet count</a:t>
                      </a:r>
                    </a:p>
                  </a:txBody>
                  <a:tcPr anchor="ctr"/>
                </a:tc>
                <a:tc>
                  <a:txBody>
                    <a:bodyPr/>
                    <a:lstStyle/>
                    <a:p>
                      <a:r>
                        <a:rPr lang="en-US" dirty="0"/>
                        <a:t>Drug insensitivity</a:t>
                      </a:r>
                    </a:p>
                  </a:txBody>
                  <a:tcPr/>
                </a:tc>
                <a:tc>
                  <a:txBody>
                    <a:bodyPr/>
                    <a:lstStyle/>
                    <a:p>
                      <a:r>
                        <a:rPr lang="en-US" dirty="0"/>
                        <a:t>Dose adjust</a:t>
                      </a:r>
                    </a:p>
                  </a:txBody>
                  <a:tcPr/>
                </a:tc>
                <a:extLst>
                  <a:ext uri="{0D108BD9-81ED-4DB2-BD59-A6C34878D82A}">
                    <a16:rowId xmlns:a16="http://schemas.microsoft.com/office/drawing/2014/main" val="712619257"/>
                  </a:ext>
                </a:extLst>
              </a:tr>
              <a:tr h="631897">
                <a:tc vMerge="1">
                  <a:txBody>
                    <a:bodyPr/>
                    <a:lstStyle/>
                    <a:p>
                      <a:endParaRPr lang="en-US" dirty="0"/>
                    </a:p>
                  </a:txBody>
                  <a:tcPr/>
                </a:tc>
                <a:tc vMerge="1">
                  <a:txBody>
                    <a:bodyPr/>
                    <a:lstStyle/>
                    <a:p>
                      <a:endParaRPr lang="en-US" dirty="0"/>
                    </a:p>
                  </a:txBody>
                  <a:tcPr/>
                </a:tc>
                <a:tc>
                  <a:txBody>
                    <a:bodyPr/>
                    <a:lstStyle/>
                    <a:p>
                      <a:r>
                        <a:rPr lang="en-US" dirty="0"/>
                        <a:t>Reticulin/Collagen fibrosis</a:t>
                      </a:r>
                    </a:p>
                  </a:txBody>
                  <a:tcPr/>
                </a:tc>
                <a:tc>
                  <a:txBody>
                    <a:bodyPr/>
                    <a:lstStyle/>
                    <a:p>
                      <a:r>
                        <a:rPr lang="en-US" dirty="0"/>
                        <a:t>Bone marrow examination</a:t>
                      </a:r>
                    </a:p>
                    <a:p>
                      <a:r>
                        <a:rPr lang="en-US" dirty="0"/>
                        <a:t>Discontinue TPO-RA</a:t>
                      </a:r>
                    </a:p>
                  </a:txBody>
                  <a:tcPr/>
                </a:tc>
                <a:extLst>
                  <a:ext uri="{0D108BD9-81ED-4DB2-BD59-A6C34878D82A}">
                    <a16:rowId xmlns:a16="http://schemas.microsoft.com/office/drawing/2014/main" val="4279264502"/>
                  </a:ext>
                </a:extLst>
              </a:tr>
              <a:tr h="631897">
                <a:tc vMerge="1">
                  <a:txBody>
                    <a:bodyPr/>
                    <a:lstStyle/>
                    <a:p>
                      <a:endParaRPr lang="en-US" dirty="0"/>
                    </a:p>
                  </a:txBody>
                  <a:tcPr/>
                </a:tc>
                <a:tc vMerge="1">
                  <a:txBody>
                    <a:bodyPr/>
                    <a:lstStyle/>
                    <a:p>
                      <a:endParaRPr lang="en-US" dirty="0"/>
                    </a:p>
                  </a:txBody>
                  <a:tcPr/>
                </a:tc>
                <a:tc>
                  <a:txBody>
                    <a:bodyPr/>
                    <a:lstStyle/>
                    <a:p>
                      <a:r>
                        <a:rPr lang="en-US" dirty="0"/>
                        <a:t>Anti-drug antibody</a:t>
                      </a:r>
                    </a:p>
                  </a:txBody>
                  <a:tcPr/>
                </a:tc>
                <a:tc>
                  <a:txBody>
                    <a:bodyPr/>
                    <a:lstStyle/>
                    <a:p>
                      <a:r>
                        <a:rPr lang="en-US" dirty="0"/>
                        <a:t>Specific assay</a:t>
                      </a:r>
                    </a:p>
                    <a:p>
                      <a:r>
                        <a:rPr lang="en-US" dirty="0"/>
                        <a:t>Discontinue drug</a:t>
                      </a:r>
                    </a:p>
                  </a:txBody>
                  <a:tcPr/>
                </a:tc>
                <a:extLst>
                  <a:ext uri="{0D108BD9-81ED-4DB2-BD59-A6C34878D82A}">
                    <a16:rowId xmlns:a16="http://schemas.microsoft.com/office/drawing/2014/main" val="3653893690"/>
                  </a:ext>
                </a:extLst>
              </a:tr>
              <a:tr h="361085">
                <a:tc vMerge="1">
                  <a:txBody>
                    <a:bodyPr/>
                    <a:lstStyle/>
                    <a:p>
                      <a:endParaRPr lang="en-US" dirty="0"/>
                    </a:p>
                  </a:txBody>
                  <a:tcPr anchor="ctr"/>
                </a:tc>
                <a:tc vMerge="1">
                  <a:txBody>
                    <a:bodyPr/>
                    <a:lstStyle/>
                    <a:p>
                      <a:endParaRPr lang="en-US" dirty="0"/>
                    </a:p>
                  </a:txBody>
                  <a:tcPr anchor="ctr"/>
                </a:tc>
                <a:tc>
                  <a:txBody>
                    <a:bodyPr/>
                    <a:lstStyle/>
                    <a:p>
                      <a:r>
                        <a:rPr lang="en-US" dirty="0"/>
                        <a:t>Poor adherence</a:t>
                      </a:r>
                    </a:p>
                  </a:txBody>
                  <a:tcPr/>
                </a:tc>
                <a:tc>
                  <a:txBody>
                    <a:bodyPr/>
                    <a:lstStyle/>
                    <a:p>
                      <a:r>
                        <a:rPr lang="en-US" dirty="0"/>
                        <a:t>Improve adherence</a:t>
                      </a:r>
                    </a:p>
                  </a:txBody>
                  <a:tcPr/>
                </a:tc>
                <a:extLst>
                  <a:ext uri="{0D108BD9-81ED-4DB2-BD59-A6C34878D82A}">
                    <a16:rowId xmlns:a16="http://schemas.microsoft.com/office/drawing/2014/main" val="3677748488"/>
                  </a:ext>
                </a:extLst>
              </a:tr>
              <a:tr h="361085">
                <a:tc>
                  <a:txBody>
                    <a:bodyPr/>
                    <a:lstStyle/>
                    <a:p>
                      <a:r>
                        <a:rPr lang="en-US" dirty="0"/>
                        <a:t>VTE, arterial thrombosis</a:t>
                      </a:r>
                    </a:p>
                  </a:txBody>
                  <a:tcPr/>
                </a:tc>
                <a:tc>
                  <a:txBody>
                    <a:bodyPr/>
                    <a:lstStyle/>
                    <a:p>
                      <a:r>
                        <a:rPr lang="en-US" dirty="0"/>
                        <a:t>Related signs/symptoms</a:t>
                      </a:r>
                    </a:p>
                  </a:txBody>
                  <a:tcPr/>
                </a:tc>
                <a:tc>
                  <a:txBody>
                    <a:bodyPr/>
                    <a:lstStyle/>
                    <a:p>
                      <a:r>
                        <a:rPr lang="en-US" dirty="0"/>
                        <a:t>Appropriate imaging</a:t>
                      </a:r>
                    </a:p>
                  </a:txBody>
                  <a:tcPr/>
                </a:tc>
                <a:tc>
                  <a:txBody>
                    <a:bodyPr/>
                    <a:lstStyle/>
                    <a:p>
                      <a:r>
                        <a:rPr lang="en-US" dirty="0"/>
                        <a:t>Discontinue drug</a:t>
                      </a:r>
                    </a:p>
                  </a:txBody>
                  <a:tcPr/>
                </a:tc>
                <a:extLst>
                  <a:ext uri="{0D108BD9-81ED-4DB2-BD59-A6C34878D82A}">
                    <a16:rowId xmlns:a16="http://schemas.microsoft.com/office/drawing/2014/main" val="2589705093"/>
                  </a:ext>
                </a:extLst>
              </a:tr>
              <a:tr h="573562">
                <a:tc>
                  <a:txBody>
                    <a:bodyPr/>
                    <a:lstStyle/>
                    <a:p>
                      <a:r>
                        <a:rPr lang="en-US" dirty="0"/>
                        <a:t>Hepatitis</a:t>
                      </a:r>
                    </a:p>
                  </a:txBody>
                  <a:tcPr/>
                </a:tc>
                <a:tc>
                  <a:txBody>
                    <a:bodyPr/>
                    <a:lstStyle/>
                    <a:p>
                      <a:r>
                        <a:rPr lang="en-US" dirty="0"/>
                        <a:t>Screening HFP</a:t>
                      </a:r>
                    </a:p>
                  </a:txBody>
                  <a:tcPr/>
                </a:tc>
                <a:tc>
                  <a:txBody>
                    <a:bodyPr/>
                    <a:lstStyle/>
                    <a:p>
                      <a:r>
                        <a:rPr lang="en-US" dirty="0"/>
                        <a:t>Unknown</a:t>
                      </a:r>
                    </a:p>
                  </a:txBody>
                  <a:tcPr/>
                </a:tc>
                <a:tc>
                  <a:txBody>
                    <a:bodyPr/>
                    <a:lstStyle/>
                    <a:p>
                      <a:r>
                        <a:rPr lang="en-US" dirty="0"/>
                        <a:t>Decrease dose or discontinue</a:t>
                      </a:r>
                    </a:p>
                  </a:txBody>
                  <a:tcPr/>
                </a:tc>
                <a:extLst>
                  <a:ext uri="{0D108BD9-81ED-4DB2-BD59-A6C34878D82A}">
                    <a16:rowId xmlns:a16="http://schemas.microsoft.com/office/drawing/2014/main" val="4276684758"/>
                  </a:ext>
                </a:extLst>
              </a:tr>
              <a:tr h="902710">
                <a:tc>
                  <a:txBody>
                    <a:bodyPr/>
                    <a:lstStyle/>
                    <a:p>
                      <a:r>
                        <a:rPr lang="en-US" dirty="0"/>
                        <a:t>Cataract</a:t>
                      </a:r>
                    </a:p>
                  </a:txBody>
                  <a:tcPr/>
                </a:tc>
                <a:tc>
                  <a:txBody>
                    <a:bodyPr/>
                    <a:lstStyle/>
                    <a:p>
                      <a:r>
                        <a:rPr lang="en-US" dirty="0"/>
                        <a:t>Visual field change</a:t>
                      </a:r>
                    </a:p>
                    <a:p>
                      <a:r>
                        <a:rPr lang="en-US" dirty="0"/>
                        <a:t>Surveillance ocular examination</a:t>
                      </a:r>
                    </a:p>
                  </a:txBody>
                  <a:tcPr/>
                </a:tc>
                <a:tc>
                  <a:txBody>
                    <a:bodyPr/>
                    <a:lstStyle/>
                    <a:p>
                      <a:r>
                        <a:rPr lang="en-US" dirty="0"/>
                        <a:t>Unknown</a:t>
                      </a:r>
                    </a:p>
                  </a:txBody>
                  <a:tcPr/>
                </a:tc>
                <a:tc>
                  <a:txBody>
                    <a:bodyPr/>
                    <a:lstStyle/>
                    <a:p>
                      <a:r>
                        <a:rPr lang="en-US" dirty="0"/>
                        <a:t>Discontinue if TEAE</a:t>
                      </a:r>
                    </a:p>
                  </a:txBody>
                  <a:tcPr/>
                </a:tc>
                <a:extLst>
                  <a:ext uri="{0D108BD9-81ED-4DB2-BD59-A6C34878D82A}">
                    <a16:rowId xmlns:a16="http://schemas.microsoft.com/office/drawing/2014/main" val="1514946655"/>
                  </a:ext>
                </a:extLst>
              </a:tr>
            </a:tbl>
          </a:graphicData>
        </a:graphic>
      </p:graphicFrame>
      <p:sp>
        <p:nvSpPr>
          <p:cNvPr id="11" name="Tijdelijke aanduiding voor inhoud 10">
            <a:extLst>
              <a:ext uri="{FF2B5EF4-FFF2-40B4-BE49-F238E27FC236}">
                <a16:creationId xmlns:a16="http://schemas.microsoft.com/office/drawing/2014/main" id="{A2C48FAF-A4CA-0643-93CC-327BA1452F1A}"/>
              </a:ext>
            </a:extLst>
          </p:cNvPr>
          <p:cNvSpPr>
            <a:spLocks noGrp="1"/>
          </p:cNvSpPr>
          <p:nvPr>
            <p:ph sz="quarter" idx="15"/>
          </p:nvPr>
        </p:nvSpPr>
        <p:spPr>
          <a:xfrm>
            <a:off x="620184" y="6356351"/>
            <a:ext cx="9025840" cy="365125"/>
          </a:xfrm>
        </p:spPr>
        <p:txBody>
          <a:bodyPr/>
          <a:lstStyle/>
          <a:p>
            <a:r>
              <a:rPr lang="en-GB" dirty="0"/>
              <a:t>HFP, hepatic function panel; TPO-RA, thrombopoietin receptor agonist; TEAE, treatment-emergent adverse event; VTE, venous thromboembolism</a:t>
            </a:r>
          </a:p>
        </p:txBody>
      </p:sp>
      <p:sp>
        <p:nvSpPr>
          <p:cNvPr id="3" name="Slide Number Placeholder 2">
            <a:extLst>
              <a:ext uri="{FF2B5EF4-FFF2-40B4-BE49-F238E27FC236}">
                <a16:creationId xmlns:a16="http://schemas.microsoft.com/office/drawing/2014/main" id="{A67901B5-A25B-44F6-9B56-24AC7381766A}"/>
              </a:ext>
            </a:extLst>
          </p:cNvPr>
          <p:cNvSpPr>
            <a:spLocks noGrp="1"/>
          </p:cNvSpPr>
          <p:nvPr>
            <p:ph type="sldNum" sz="quarter" idx="4"/>
          </p:nvPr>
        </p:nvSpPr>
        <p:spPr/>
        <p:txBody>
          <a:bodyPr/>
          <a:lstStyle/>
          <a:p>
            <a:fld id="{FCE43C0F-8A7B-3A4B-9DB5-B3472E36E833}" type="slidenum">
              <a:rPr lang="en-GB" smtClean="0"/>
              <a:pPr/>
              <a:t>38</a:t>
            </a:fld>
            <a:endParaRPr lang="en-GB" dirty="0"/>
          </a:p>
        </p:txBody>
      </p:sp>
    </p:spTree>
    <p:extLst>
      <p:ext uri="{BB962C8B-B14F-4D97-AF65-F5344CB8AC3E}">
        <p14:creationId xmlns:p14="http://schemas.microsoft.com/office/powerpoint/2010/main" val="25952674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800"/>
          <a:stretch/>
        </p:blipFill>
        <p:spPr>
          <a:xfrm>
            <a:off x="1764822" y="144016"/>
            <a:ext cx="8579650" cy="6597352"/>
          </a:xfrm>
          <a:prstGeom prst="rect">
            <a:avLst/>
          </a:prstGeom>
        </p:spPr>
      </p:pic>
      <p:sp>
        <p:nvSpPr>
          <p:cNvPr id="3" name="Slide Number Placeholder 2">
            <a:extLst>
              <a:ext uri="{FF2B5EF4-FFF2-40B4-BE49-F238E27FC236}">
                <a16:creationId xmlns:a16="http://schemas.microsoft.com/office/drawing/2014/main" id="{95E34C58-6E09-4D23-BCE4-C82CA0781456}"/>
              </a:ext>
            </a:extLst>
          </p:cNvPr>
          <p:cNvSpPr>
            <a:spLocks noGrp="1"/>
          </p:cNvSpPr>
          <p:nvPr>
            <p:ph type="sldNum" sz="quarter" idx="12"/>
          </p:nvPr>
        </p:nvSpPr>
        <p:spPr/>
        <p:txBody>
          <a:bodyPr/>
          <a:lstStyle/>
          <a:p>
            <a:fld id="{5A8106C3-3484-5C4C-88A3-61E2C2697ACB}" type="slidenum">
              <a:rPr lang="en-GB" smtClean="0"/>
              <a:t>39</a:t>
            </a:fld>
            <a:endParaRPr lang="en-GB" dirty="0"/>
          </a:p>
        </p:txBody>
      </p:sp>
      <p:sp>
        <p:nvSpPr>
          <p:cNvPr id="4" name="Slide Number Placeholder 2">
            <a:extLst>
              <a:ext uri="{FF2B5EF4-FFF2-40B4-BE49-F238E27FC236}">
                <a16:creationId xmlns:a16="http://schemas.microsoft.com/office/drawing/2014/main" id="{4E996495-AD57-4B90-985C-7F54C1AA337A}"/>
              </a:ext>
            </a:extLst>
          </p:cNvPr>
          <p:cNvSpPr txBox="1">
            <a:spLocks/>
          </p:cNvSpPr>
          <p:nvPr/>
        </p:nvSpPr>
        <p:spPr>
          <a:xfrm>
            <a:off x="10512491" y="6356351"/>
            <a:ext cx="1069909" cy="365125"/>
          </a:xfrm>
          <a:prstGeom prst="rect">
            <a:avLst/>
          </a:prstGeom>
        </p:spPr>
        <p:txBody>
          <a:bodyPr vert="horz" lIns="0" tIns="0" rIns="0" bIns="0" rtlCol="0" anchor="ctr"/>
          <a:lstStyle>
            <a:defPPr>
              <a:defRPr lang="fr-FR"/>
            </a:defPPr>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a:pPr/>
              <a:t>39</a:t>
            </a:fld>
            <a:endParaRPr lang="en-GB" dirty="0"/>
          </a:p>
        </p:txBody>
      </p:sp>
    </p:spTree>
    <p:extLst>
      <p:ext uri="{BB962C8B-B14F-4D97-AF65-F5344CB8AC3E}">
        <p14:creationId xmlns:p14="http://schemas.microsoft.com/office/powerpoint/2010/main" val="415133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54C10-3D9F-BC4C-AD94-6524FD9D4638}"/>
              </a:ext>
            </a:extLst>
          </p:cNvPr>
          <p:cNvSpPr>
            <a:spLocks noGrp="1"/>
          </p:cNvSpPr>
          <p:nvPr>
            <p:ph type="title"/>
          </p:nvPr>
        </p:nvSpPr>
        <p:spPr/>
        <p:txBody>
          <a:bodyPr/>
          <a:lstStyle/>
          <a:p>
            <a:r>
              <a:rPr lang="en-GB" dirty="0"/>
              <a:t>EXPERTS KNOWLEDGE SHARE </a:t>
            </a:r>
            <a:br>
              <a:rPr lang="en-GB" dirty="0"/>
            </a:br>
            <a:r>
              <a:rPr lang="en-GB" dirty="0"/>
              <a:t>Educational objectives</a:t>
            </a:r>
          </a:p>
        </p:txBody>
      </p:sp>
      <p:graphicFrame>
        <p:nvGraphicFramePr>
          <p:cNvPr id="7" name="Tijdelijke aanduiding voor inhoud 6">
            <a:extLst>
              <a:ext uri="{FF2B5EF4-FFF2-40B4-BE49-F238E27FC236}">
                <a16:creationId xmlns:a16="http://schemas.microsoft.com/office/drawing/2014/main" id="{03EA3C5A-3EE3-5245-897F-A0C656D084F3}"/>
              </a:ext>
            </a:extLst>
          </p:cNvPr>
          <p:cNvGraphicFramePr>
            <a:graphicFrameLocks noGrp="1"/>
          </p:cNvGraphicFramePr>
          <p:nvPr>
            <p:ph sz="quarter" idx="14"/>
          </p:nvPr>
        </p:nvGraphicFramePr>
        <p:xfrm>
          <a:off x="620713" y="1063277"/>
          <a:ext cx="109616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jdelijke aanduiding voor inhoud 12">
            <a:extLst>
              <a:ext uri="{FF2B5EF4-FFF2-40B4-BE49-F238E27FC236}">
                <a16:creationId xmlns:a16="http://schemas.microsoft.com/office/drawing/2014/main" id="{E0DC95D2-7AB3-E249-8698-A5A287ED11FE}"/>
              </a:ext>
            </a:extLst>
          </p:cNvPr>
          <p:cNvSpPr>
            <a:spLocks noGrp="1"/>
          </p:cNvSpPr>
          <p:nvPr>
            <p:ph sz="quarter" idx="15"/>
          </p:nvPr>
        </p:nvSpPr>
        <p:spPr/>
        <p:txBody>
          <a:bodyPr/>
          <a:lstStyle/>
          <a:p>
            <a:r>
              <a:rPr lang="en-GB" dirty="0"/>
              <a:t>ITP, immune thrombocytopenia; TPO-RA, thrombopoietin receptor agonist</a:t>
            </a:r>
          </a:p>
        </p:txBody>
      </p:sp>
      <p:sp>
        <p:nvSpPr>
          <p:cNvPr id="3" name="Slide Number Placeholder 2">
            <a:extLst>
              <a:ext uri="{FF2B5EF4-FFF2-40B4-BE49-F238E27FC236}">
                <a16:creationId xmlns:a16="http://schemas.microsoft.com/office/drawing/2014/main" id="{530ECFC5-4B53-4E72-B9BE-2827B445C798}"/>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127993558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B31F1-005A-4942-97A2-BADFB5E92805}"/>
              </a:ext>
            </a:extLst>
          </p:cNvPr>
          <p:cNvSpPr>
            <a:spLocks noGrp="1"/>
          </p:cNvSpPr>
          <p:nvPr>
            <p:ph type="title"/>
          </p:nvPr>
        </p:nvSpPr>
        <p:spPr/>
        <p:txBody>
          <a:bodyPr/>
          <a:lstStyle/>
          <a:p>
            <a:r>
              <a:rPr lang="en-GB" sz="3200" dirty="0"/>
              <a:t>Long-term remission, tapering and </a:t>
            </a:r>
            <a:br>
              <a:rPr lang="en-GB" sz="3200" dirty="0"/>
            </a:br>
            <a:r>
              <a:rPr lang="en-GB" sz="3200" dirty="0"/>
              <a:t>adjusting treatment with TPO-RA</a:t>
            </a:r>
            <a:r>
              <a:rPr lang="en-GB" sz="3200" cap="none" dirty="0"/>
              <a:t>s</a:t>
            </a:r>
            <a:br>
              <a:rPr lang="en-GB" dirty="0"/>
            </a:br>
            <a:br>
              <a:rPr lang="en-GB" dirty="0"/>
            </a:br>
            <a:r>
              <a:rPr lang="en-GB" sz="3200" cap="none" dirty="0" err="1"/>
              <a:t>Dr.</a:t>
            </a:r>
            <a:r>
              <a:rPr lang="en-GB" sz="3200" cap="none" dirty="0"/>
              <a:t> Vickie McDonald, MD</a:t>
            </a:r>
            <a:br>
              <a:rPr lang="en-GB" cap="none" dirty="0"/>
            </a:br>
            <a:r>
              <a:rPr lang="en-GB" sz="2200" b="0" cap="none" dirty="0"/>
              <a:t>Royal London Hospital, London, United Kingdom</a:t>
            </a:r>
            <a:endParaRPr lang="en-GB" sz="2200" dirty="0"/>
          </a:p>
        </p:txBody>
      </p:sp>
      <p:sp>
        <p:nvSpPr>
          <p:cNvPr id="3" name="Slide Number Placeholder 2">
            <a:extLst>
              <a:ext uri="{FF2B5EF4-FFF2-40B4-BE49-F238E27FC236}">
                <a16:creationId xmlns:a16="http://schemas.microsoft.com/office/drawing/2014/main" id="{8CFF4D07-D0B3-41BA-AF41-EB9A265EF27B}"/>
              </a:ext>
            </a:extLst>
          </p:cNvPr>
          <p:cNvSpPr>
            <a:spLocks noGrp="1"/>
          </p:cNvSpPr>
          <p:nvPr>
            <p:ph type="sldNum" sz="quarter" idx="4"/>
          </p:nvPr>
        </p:nvSpPr>
        <p:spPr/>
        <p:txBody>
          <a:bodyPr/>
          <a:lstStyle/>
          <a:p>
            <a:fld id="{FCE43C0F-8A7B-3A4B-9DB5-B3472E36E833}" type="slidenum">
              <a:rPr lang="en-GB" smtClean="0"/>
              <a:pPr/>
              <a:t>40</a:t>
            </a:fld>
            <a:endParaRPr lang="en-GB" dirty="0"/>
          </a:p>
        </p:txBody>
      </p:sp>
    </p:spTree>
    <p:extLst>
      <p:ext uri="{BB962C8B-B14F-4D97-AF65-F5344CB8AC3E}">
        <p14:creationId xmlns:p14="http://schemas.microsoft.com/office/powerpoint/2010/main" val="59559447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229F-9F57-F047-A13C-CCF1CFC00B5B}"/>
              </a:ext>
            </a:extLst>
          </p:cNvPr>
          <p:cNvSpPr>
            <a:spLocks noGrp="1"/>
          </p:cNvSpPr>
          <p:nvPr>
            <p:ph type="title"/>
          </p:nvPr>
        </p:nvSpPr>
        <p:spPr/>
        <p:txBody>
          <a:bodyPr/>
          <a:lstStyle/>
          <a:p>
            <a:r>
              <a:rPr lang="en-GB" dirty="0"/>
              <a:t>Disclosures</a:t>
            </a:r>
          </a:p>
        </p:txBody>
      </p:sp>
      <p:sp>
        <p:nvSpPr>
          <p:cNvPr id="6" name="Content Placeholder 5">
            <a:extLst>
              <a:ext uri="{FF2B5EF4-FFF2-40B4-BE49-F238E27FC236}">
                <a16:creationId xmlns:a16="http://schemas.microsoft.com/office/drawing/2014/main" id="{1948794A-C4FD-8E4B-8780-94E6389F3D16}"/>
              </a:ext>
            </a:extLst>
          </p:cNvPr>
          <p:cNvSpPr>
            <a:spLocks noGrp="1"/>
          </p:cNvSpPr>
          <p:nvPr>
            <p:ph sz="quarter" idx="15"/>
          </p:nvPr>
        </p:nvSpPr>
        <p:spPr/>
        <p:txBody>
          <a:bodyPr/>
          <a:lstStyle/>
          <a:p>
            <a:endParaRPr lang="en-GB" dirty="0"/>
          </a:p>
        </p:txBody>
      </p:sp>
      <p:sp>
        <p:nvSpPr>
          <p:cNvPr id="9" name="Tijdelijke aanduiding voor inhoud 4">
            <a:extLst>
              <a:ext uri="{FF2B5EF4-FFF2-40B4-BE49-F238E27FC236}">
                <a16:creationId xmlns:a16="http://schemas.microsoft.com/office/drawing/2014/main" id="{5C9D1B72-DB9A-4812-A1EA-BCB137E32226}"/>
              </a:ext>
            </a:extLst>
          </p:cNvPr>
          <p:cNvSpPr txBox="1">
            <a:spLocks/>
          </p:cNvSpPr>
          <p:nvPr/>
        </p:nvSpPr>
        <p:spPr>
          <a:xfrm>
            <a:off x="625864" y="1553767"/>
            <a:ext cx="10962216" cy="4525200"/>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Honoraria/Grants from Amgen, Bayer, Grifols, Novartis, Rigel and Sobi </a:t>
            </a:r>
          </a:p>
          <a:p>
            <a:endParaRPr lang="en-GB" dirty="0"/>
          </a:p>
        </p:txBody>
      </p:sp>
      <p:sp>
        <p:nvSpPr>
          <p:cNvPr id="3" name="Slide Number Placeholder 2">
            <a:extLst>
              <a:ext uri="{FF2B5EF4-FFF2-40B4-BE49-F238E27FC236}">
                <a16:creationId xmlns:a16="http://schemas.microsoft.com/office/drawing/2014/main" id="{896A0492-5A24-4C18-8765-162F73812EBB}"/>
              </a:ext>
            </a:extLst>
          </p:cNvPr>
          <p:cNvSpPr>
            <a:spLocks noGrp="1"/>
          </p:cNvSpPr>
          <p:nvPr>
            <p:ph type="sldNum" sz="quarter" idx="4"/>
          </p:nvPr>
        </p:nvSpPr>
        <p:spPr/>
        <p:txBody>
          <a:bodyPr/>
          <a:lstStyle/>
          <a:p>
            <a:fld id="{FCE43C0F-8A7B-3A4B-9DB5-B3472E36E833}" type="slidenum">
              <a:rPr lang="en-GB" smtClean="0"/>
              <a:pPr/>
              <a:t>41</a:t>
            </a:fld>
            <a:endParaRPr lang="en-GB" dirty="0"/>
          </a:p>
        </p:txBody>
      </p:sp>
    </p:spTree>
    <p:extLst>
      <p:ext uri="{BB962C8B-B14F-4D97-AF65-F5344CB8AC3E}">
        <p14:creationId xmlns:p14="http://schemas.microsoft.com/office/powerpoint/2010/main" val="13154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5C773-7E72-4E42-B4E8-600F88247165}"/>
              </a:ext>
            </a:extLst>
          </p:cNvPr>
          <p:cNvSpPr>
            <a:spLocks noGrp="1"/>
          </p:cNvSpPr>
          <p:nvPr>
            <p:ph type="title"/>
          </p:nvPr>
        </p:nvSpPr>
        <p:spPr/>
        <p:txBody>
          <a:bodyPr/>
          <a:lstStyle/>
          <a:p>
            <a:r>
              <a:rPr lang="en-GB" dirty="0"/>
              <a:t>Outline</a:t>
            </a:r>
          </a:p>
        </p:txBody>
      </p:sp>
      <p:graphicFrame>
        <p:nvGraphicFramePr>
          <p:cNvPr id="2" name="Tijdelijke aanduiding voor inhoud 1">
            <a:extLst>
              <a:ext uri="{FF2B5EF4-FFF2-40B4-BE49-F238E27FC236}">
                <a16:creationId xmlns:a16="http://schemas.microsoft.com/office/drawing/2014/main" id="{8D2DCCDF-DA56-7E4B-9A5E-014FEB469896}"/>
              </a:ext>
            </a:extLst>
          </p:cNvPr>
          <p:cNvGraphicFramePr>
            <a:graphicFrameLocks noGrp="1"/>
          </p:cNvGraphicFramePr>
          <p:nvPr>
            <p:ph sz="quarter" idx="14"/>
            <p:extLst>
              <p:ext uri="{D42A27DB-BD31-4B8C-83A1-F6EECF244321}">
                <p14:modId xmlns:p14="http://schemas.microsoft.com/office/powerpoint/2010/main" val="876565602"/>
              </p:ext>
            </p:extLst>
          </p:nvPr>
        </p:nvGraphicFramePr>
        <p:xfrm>
          <a:off x="620184" y="1425600"/>
          <a:ext cx="10962216" cy="452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20CC94AA-29BD-7540-B06E-E9183FFFCCF2}"/>
              </a:ext>
            </a:extLst>
          </p:cNvPr>
          <p:cNvSpPr>
            <a:spLocks noGrp="1"/>
          </p:cNvSpPr>
          <p:nvPr>
            <p:ph sz="quarter" idx="15"/>
          </p:nvPr>
        </p:nvSpPr>
        <p:spPr/>
        <p:txBody>
          <a:bodyPr/>
          <a:lstStyle/>
          <a:p>
            <a:r>
              <a:rPr lang="en-GB" dirty="0"/>
              <a:t>ITP, immune thrombocytopenia; TPO-RA, thrombopoietin receptor agonist</a:t>
            </a:r>
          </a:p>
        </p:txBody>
      </p:sp>
      <p:sp>
        <p:nvSpPr>
          <p:cNvPr id="3" name="Slide Number Placeholder 2">
            <a:extLst>
              <a:ext uri="{FF2B5EF4-FFF2-40B4-BE49-F238E27FC236}">
                <a16:creationId xmlns:a16="http://schemas.microsoft.com/office/drawing/2014/main" id="{D643B285-EF04-4D18-A1FD-DFBD664C9C4B}"/>
              </a:ext>
            </a:extLst>
          </p:cNvPr>
          <p:cNvSpPr>
            <a:spLocks noGrp="1"/>
          </p:cNvSpPr>
          <p:nvPr>
            <p:ph type="sldNum" sz="quarter" idx="4"/>
          </p:nvPr>
        </p:nvSpPr>
        <p:spPr/>
        <p:txBody>
          <a:bodyPr/>
          <a:lstStyle/>
          <a:p>
            <a:fld id="{FCE43C0F-8A7B-3A4B-9DB5-B3472E36E833}" type="slidenum">
              <a:rPr lang="en-GB" smtClean="0"/>
              <a:pPr/>
              <a:t>42</a:t>
            </a:fld>
            <a:endParaRPr lang="en-GB" dirty="0"/>
          </a:p>
        </p:txBody>
      </p:sp>
    </p:spTree>
    <p:extLst>
      <p:ext uri="{BB962C8B-B14F-4D97-AF65-F5344CB8AC3E}">
        <p14:creationId xmlns:p14="http://schemas.microsoft.com/office/powerpoint/2010/main" val="394998348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Sequencing treatment:</a:t>
            </a:r>
            <a:br>
              <a:rPr lang="en-GB" dirty="0"/>
            </a:br>
            <a:r>
              <a:rPr lang="en-GB" dirty="0">
                <a:solidFill>
                  <a:schemeClr val="accent1"/>
                </a:solidFill>
              </a:rPr>
              <a:t>When to use a TPO-RA?</a:t>
            </a:r>
          </a:p>
        </p:txBody>
      </p:sp>
      <p:sp>
        <p:nvSpPr>
          <p:cNvPr id="8" name="Tijdelijke aanduiding voor inhoud 7">
            <a:extLst>
              <a:ext uri="{FF2B5EF4-FFF2-40B4-BE49-F238E27FC236}">
                <a16:creationId xmlns:a16="http://schemas.microsoft.com/office/drawing/2014/main" id="{36F72A7B-3809-364B-9A99-10D3DBB903CC}"/>
              </a:ext>
            </a:extLst>
          </p:cNvPr>
          <p:cNvSpPr>
            <a:spLocks noGrp="1"/>
          </p:cNvSpPr>
          <p:nvPr>
            <p:ph sz="quarter" idx="15"/>
          </p:nvPr>
        </p:nvSpPr>
        <p:spPr>
          <a:xfrm>
            <a:off x="620184" y="6356351"/>
            <a:ext cx="10012320" cy="365125"/>
          </a:xfrm>
        </p:spPr>
        <p:txBody>
          <a:bodyPr/>
          <a:lstStyle/>
          <a:p>
            <a:r>
              <a:rPr lang="en-GB" dirty="0"/>
              <a:t>IVIG, intravenous immunoglobulin; MMF, mycophenolate mofetil; TPO-RA, thrombopoietin receptor agonist</a:t>
            </a:r>
            <a:br>
              <a:rPr lang="en-GB" dirty="0"/>
            </a:br>
            <a:r>
              <a:rPr lang="en-GB" dirty="0"/>
              <a:t>1. Neunert C, et al. Blood Adv. 2019;3:3829-66; 2. </a:t>
            </a:r>
            <a:r>
              <a:rPr lang="en-GB" dirty="0" err="1"/>
              <a:t>Provan</a:t>
            </a:r>
            <a:r>
              <a:rPr lang="en-GB" dirty="0"/>
              <a:t> D, et al. Blood Adv. 2019;3:3780-817</a:t>
            </a:r>
          </a:p>
        </p:txBody>
      </p:sp>
      <p:graphicFrame>
        <p:nvGraphicFramePr>
          <p:cNvPr id="12" name="Tijdelijke aanduiding voor inhoud 11">
            <a:extLst>
              <a:ext uri="{FF2B5EF4-FFF2-40B4-BE49-F238E27FC236}">
                <a16:creationId xmlns:a16="http://schemas.microsoft.com/office/drawing/2014/main" id="{9BCAE9FF-6D28-024C-ABE0-6D584AFDBD7C}"/>
              </a:ext>
            </a:extLst>
          </p:cNvPr>
          <p:cNvGraphicFramePr>
            <a:graphicFrameLocks noGrp="1"/>
          </p:cNvGraphicFramePr>
          <p:nvPr>
            <p:ph sz="quarter" idx="14"/>
          </p:nvPr>
        </p:nvGraphicFramePr>
        <p:xfrm>
          <a:off x="620713" y="1425575"/>
          <a:ext cx="109616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53146B71-4FA2-4B38-9C2E-A76E6CF62CD7}"/>
              </a:ext>
            </a:extLst>
          </p:cNvPr>
          <p:cNvSpPr>
            <a:spLocks noGrp="1"/>
          </p:cNvSpPr>
          <p:nvPr>
            <p:ph type="sldNum" sz="quarter" idx="4"/>
          </p:nvPr>
        </p:nvSpPr>
        <p:spPr/>
        <p:txBody>
          <a:bodyPr/>
          <a:lstStyle/>
          <a:p>
            <a:fld id="{FCE43C0F-8A7B-3A4B-9DB5-B3472E36E833}" type="slidenum">
              <a:rPr lang="en-GB" smtClean="0"/>
              <a:pPr/>
              <a:t>43</a:t>
            </a:fld>
            <a:endParaRPr lang="en-GB" dirty="0"/>
          </a:p>
        </p:txBody>
      </p:sp>
    </p:spTree>
    <p:extLst>
      <p:ext uri="{BB962C8B-B14F-4D97-AF65-F5344CB8AC3E}">
        <p14:creationId xmlns:p14="http://schemas.microsoft.com/office/powerpoint/2010/main" val="152360749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008E4-51FA-41A9-AFBF-39B61D1DF333}"/>
              </a:ext>
            </a:extLst>
          </p:cNvPr>
          <p:cNvSpPr>
            <a:spLocks noGrp="1"/>
          </p:cNvSpPr>
          <p:nvPr>
            <p:ph type="title"/>
          </p:nvPr>
        </p:nvSpPr>
        <p:spPr>
          <a:xfrm>
            <a:off x="619201" y="259200"/>
            <a:ext cx="8740799" cy="864000"/>
          </a:xfrm>
        </p:spPr>
        <p:txBody>
          <a:bodyPr>
            <a:normAutofit/>
          </a:bodyPr>
          <a:lstStyle/>
          <a:p>
            <a:r>
              <a:rPr lang="en-GB" dirty="0"/>
              <a:t>Identical frequencies of platelet response: </a:t>
            </a:r>
            <a:br>
              <a:rPr lang="en-GB" dirty="0"/>
            </a:br>
            <a:r>
              <a:rPr lang="en-GB" dirty="0"/>
              <a:t>ITP ≤1 year vs &gt;1 year</a:t>
            </a:r>
          </a:p>
        </p:txBody>
      </p:sp>
      <p:graphicFrame>
        <p:nvGraphicFramePr>
          <p:cNvPr id="13" name="Content Placeholder 12">
            <a:extLst>
              <a:ext uri="{FF2B5EF4-FFF2-40B4-BE49-F238E27FC236}">
                <a16:creationId xmlns:a16="http://schemas.microsoft.com/office/drawing/2014/main" id="{17FA13CB-1DDF-D44E-B386-EA60113E6AB1}"/>
              </a:ext>
            </a:extLst>
          </p:cNvPr>
          <p:cNvGraphicFramePr>
            <a:graphicFrameLocks noGrp="1"/>
          </p:cNvGraphicFramePr>
          <p:nvPr>
            <p:ph sz="quarter" idx="14"/>
          </p:nvPr>
        </p:nvGraphicFramePr>
        <p:xfrm>
          <a:off x="620713" y="1425575"/>
          <a:ext cx="10961687"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2" name="Content Placeholder 11">
            <a:extLst>
              <a:ext uri="{FF2B5EF4-FFF2-40B4-BE49-F238E27FC236}">
                <a16:creationId xmlns:a16="http://schemas.microsoft.com/office/drawing/2014/main" id="{E3A0C581-BE97-D643-BC47-7385DCF10091}"/>
              </a:ext>
            </a:extLst>
          </p:cNvPr>
          <p:cNvSpPr>
            <a:spLocks noGrp="1"/>
          </p:cNvSpPr>
          <p:nvPr>
            <p:ph sz="quarter" idx="15"/>
          </p:nvPr>
        </p:nvSpPr>
        <p:spPr>
          <a:xfrm>
            <a:off x="620184" y="6356351"/>
            <a:ext cx="8116800" cy="365125"/>
          </a:xfrm>
        </p:spPr>
        <p:txBody>
          <a:bodyPr/>
          <a:lstStyle/>
          <a:p>
            <a:r>
              <a:rPr lang="en-GB" dirty="0"/>
              <a:t>ITP-</a:t>
            </a:r>
            <a:r>
              <a:rPr lang="en-GB" dirty="0" err="1"/>
              <a:t>romi</a:t>
            </a:r>
            <a:r>
              <a:rPr lang="en-GB" dirty="0"/>
              <a:t>, patients with immune thrombocytopenia treated with romiplostim</a:t>
            </a:r>
            <a:br>
              <a:rPr lang="en-GB" dirty="0"/>
            </a:br>
            <a:r>
              <a:rPr lang="en-GB" dirty="0"/>
              <a:t>Kuter DJ, et al. Br J Haematol. 2019;185:503-13</a:t>
            </a:r>
          </a:p>
        </p:txBody>
      </p:sp>
      <p:sp>
        <p:nvSpPr>
          <p:cNvPr id="14" name="TextBox 13">
            <a:extLst>
              <a:ext uri="{FF2B5EF4-FFF2-40B4-BE49-F238E27FC236}">
                <a16:creationId xmlns:a16="http://schemas.microsoft.com/office/drawing/2014/main" id="{CE43975D-0A71-504A-9476-3D977B5F9E01}"/>
              </a:ext>
            </a:extLst>
          </p:cNvPr>
          <p:cNvSpPr txBox="1"/>
          <p:nvPr/>
        </p:nvSpPr>
        <p:spPr>
          <a:xfrm>
            <a:off x="4727848" y="5729943"/>
            <a:ext cx="3362672"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05050"/>
                </a:solidFill>
                <a:effectLst/>
                <a:uLnTx/>
                <a:uFillTx/>
                <a:latin typeface="Aileron" charset="0"/>
                <a:ea typeface="Aileron" charset="0"/>
                <a:cs typeface="Aileron" charset="0"/>
              </a:rPr>
              <a:t>Response ≥90% of time</a:t>
            </a:r>
          </a:p>
        </p:txBody>
      </p:sp>
      <p:sp>
        <p:nvSpPr>
          <p:cNvPr id="15" name="TextBox 14">
            <a:extLst>
              <a:ext uri="{FF2B5EF4-FFF2-40B4-BE49-F238E27FC236}">
                <a16:creationId xmlns:a16="http://schemas.microsoft.com/office/drawing/2014/main" id="{0AA197C0-BC1E-8249-9489-65EF30BBB3FF}"/>
              </a:ext>
            </a:extLst>
          </p:cNvPr>
          <p:cNvSpPr txBox="1"/>
          <p:nvPr/>
        </p:nvSpPr>
        <p:spPr>
          <a:xfrm>
            <a:off x="1343472" y="5729943"/>
            <a:ext cx="3384376"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05050"/>
                </a:solidFill>
                <a:effectLst/>
                <a:uLnTx/>
                <a:uFillTx/>
                <a:latin typeface="Aileron" charset="0"/>
                <a:ea typeface="Aileron" charset="0"/>
                <a:cs typeface="Aileron" charset="0"/>
              </a:rPr>
              <a:t>Response ≥75% of time</a:t>
            </a:r>
          </a:p>
        </p:txBody>
      </p:sp>
      <p:sp>
        <p:nvSpPr>
          <p:cNvPr id="16" name="TextBox 15">
            <a:extLst>
              <a:ext uri="{FF2B5EF4-FFF2-40B4-BE49-F238E27FC236}">
                <a16:creationId xmlns:a16="http://schemas.microsoft.com/office/drawing/2014/main" id="{938E2390-1870-CE4E-84C4-F0F777E3BC89}"/>
              </a:ext>
            </a:extLst>
          </p:cNvPr>
          <p:cNvSpPr txBox="1"/>
          <p:nvPr/>
        </p:nvSpPr>
        <p:spPr>
          <a:xfrm>
            <a:off x="8103030" y="5729943"/>
            <a:ext cx="332156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05050"/>
                </a:solidFill>
                <a:effectLst/>
                <a:uLnTx/>
                <a:uFillTx/>
                <a:latin typeface="Aileron" charset="0"/>
                <a:ea typeface="Aileron" charset="0"/>
                <a:cs typeface="Aileron" charset="0"/>
              </a:rPr>
              <a:t>Durable response</a:t>
            </a:r>
            <a:br>
              <a:rPr kumimoji="0" lang="en-GB" sz="1400" b="0" i="0" u="none" strike="noStrike" kern="1200" cap="none" spc="0" normalizeH="0" baseline="0" noProof="0" dirty="0">
                <a:ln>
                  <a:noFill/>
                </a:ln>
                <a:solidFill>
                  <a:srgbClr val="505050"/>
                </a:solidFill>
                <a:effectLst/>
                <a:uLnTx/>
                <a:uFillTx/>
                <a:latin typeface="Aileron" charset="0"/>
                <a:ea typeface="Aileron" charset="0"/>
                <a:cs typeface="Aileron" charset="0"/>
              </a:rPr>
            </a:br>
            <a:r>
              <a:rPr kumimoji="0" lang="en-GB" sz="1400" b="0" i="0" u="none" strike="noStrike" kern="1200" cap="none" spc="0" normalizeH="0" baseline="0" noProof="0" dirty="0">
                <a:ln>
                  <a:noFill/>
                </a:ln>
                <a:solidFill>
                  <a:srgbClr val="505050"/>
                </a:solidFill>
                <a:effectLst/>
                <a:uLnTx/>
                <a:uFillTx/>
                <a:latin typeface="Aileron" charset="0"/>
                <a:ea typeface="Aileron" charset="0"/>
                <a:cs typeface="Aileron" charset="0"/>
              </a:rPr>
              <a:t>(≥6 weeks in weeks 17–24)</a:t>
            </a:r>
          </a:p>
        </p:txBody>
      </p:sp>
      <p:sp>
        <p:nvSpPr>
          <p:cNvPr id="17" name="TextBox 16">
            <a:extLst>
              <a:ext uri="{FF2B5EF4-FFF2-40B4-BE49-F238E27FC236}">
                <a16:creationId xmlns:a16="http://schemas.microsoft.com/office/drawing/2014/main" id="{1D6BA1A6-520B-E341-8BE5-83B2D85A843A}"/>
              </a:ext>
            </a:extLst>
          </p:cNvPr>
          <p:cNvSpPr txBox="1"/>
          <p:nvPr/>
        </p:nvSpPr>
        <p:spPr>
          <a:xfrm>
            <a:off x="8090520" y="1412776"/>
            <a:ext cx="207114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05050"/>
                </a:solidFill>
                <a:effectLst/>
                <a:uLnTx/>
                <a:uFillTx/>
                <a:latin typeface="Aileron" charset="0"/>
                <a:ea typeface="Aileron" charset="0"/>
                <a:cs typeface="Aileron" charset="0"/>
              </a:rPr>
              <a:t>ITP-</a:t>
            </a:r>
            <a:r>
              <a:rPr kumimoji="0" lang="en-GB" sz="1400" b="0" i="0" u="none" strike="noStrike" kern="1200" cap="none" spc="0" normalizeH="0" baseline="0" noProof="0" dirty="0" err="1">
                <a:ln>
                  <a:noFill/>
                </a:ln>
                <a:solidFill>
                  <a:srgbClr val="505050"/>
                </a:solidFill>
                <a:effectLst/>
                <a:uLnTx/>
                <a:uFillTx/>
                <a:latin typeface="Aileron" charset="0"/>
                <a:ea typeface="Aileron" charset="0"/>
                <a:cs typeface="Aileron" charset="0"/>
              </a:rPr>
              <a:t>romi</a:t>
            </a:r>
            <a:r>
              <a:rPr kumimoji="0" lang="en-GB" sz="1400" b="0" i="0" u="none" strike="noStrike" kern="1200" cap="none" spc="0" normalizeH="0" baseline="0" noProof="0" dirty="0">
                <a:ln>
                  <a:noFill/>
                </a:ln>
                <a:solidFill>
                  <a:srgbClr val="505050"/>
                </a:solidFill>
                <a:effectLst/>
                <a:uLnTx/>
                <a:uFillTx/>
                <a:latin typeface="Aileron" charset="0"/>
                <a:ea typeface="Aileron" charset="0"/>
                <a:cs typeface="Aileron" charset="0"/>
              </a:rPr>
              <a:t> ≤1 year (n = 277)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05050"/>
                </a:solidFill>
                <a:effectLst/>
                <a:uLnTx/>
                <a:uFillTx/>
                <a:latin typeface="Aileron" charset="0"/>
                <a:ea typeface="Aileron" charset="0"/>
                <a:cs typeface="Aileron" charset="0"/>
              </a:rPr>
              <a:t>ITP-</a:t>
            </a:r>
            <a:r>
              <a:rPr kumimoji="0" lang="en-GB" sz="1400" b="0" i="0" u="none" strike="noStrike" kern="1200" cap="none" spc="0" normalizeH="0" baseline="0" noProof="0" dirty="0" err="1">
                <a:ln>
                  <a:noFill/>
                </a:ln>
                <a:solidFill>
                  <a:srgbClr val="505050"/>
                </a:solidFill>
                <a:effectLst/>
                <a:uLnTx/>
                <a:uFillTx/>
                <a:latin typeface="Aileron" charset="0"/>
                <a:ea typeface="Aileron" charset="0"/>
                <a:cs typeface="Aileron" charset="0"/>
              </a:rPr>
              <a:t>romi</a:t>
            </a:r>
            <a:r>
              <a:rPr kumimoji="0" lang="en-GB" sz="1400" b="0" i="0" u="none" strike="noStrike" kern="1200" cap="none" spc="0" normalizeH="0" baseline="0" noProof="0" dirty="0">
                <a:ln>
                  <a:noFill/>
                </a:ln>
                <a:solidFill>
                  <a:srgbClr val="505050"/>
                </a:solidFill>
                <a:effectLst/>
                <a:uLnTx/>
                <a:uFillTx/>
                <a:latin typeface="Aileron" charset="0"/>
                <a:ea typeface="Aileron" charset="0"/>
                <a:cs typeface="Aileron" charset="0"/>
              </a:rPr>
              <a:t> &gt;1 year (n = 634)</a:t>
            </a:r>
          </a:p>
        </p:txBody>
      </p:sp>
      <p:sp>
        <p:nvSpPr>
          <p:cNvPr id="18" name="Rectangle 17">
            <a:extLst>
              <a:ext uri="{FF2B5EF4-FFF2-40B4-BE49-F238E27FC236}">
                <a16:creationId xmlns:a16="http://schemas.microsoft.com/office/drawing/2014/main" id="{B0136B3D-9A86-8E4F-A9DF-C86422C6F1BD}"/>
              </a:ext>
            </a:extLst>
          </p:cNvPr>
          <p:cNvSpPr/>
          <p:nvPr/>
        </p:nvSpPr>
        <p:spPr>
          <a:xfrm>
            <a:off x="7969801" y="1705930"/>
            <a:ext cx="148646" cy="1486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05CE3B7D-2DE0-414B-A0AE-C7020FB97555}"/>
              </a:ext>
            </a:extLst>
          </p:cNvPr>
          <p:cNvSpPr/>
          <p:nvPr/>
        </p:nvSpPr>
        <p:spPr>
          <a:xfrm>
            <a:off x="7969801" y="1493201"/>
            <a:ext cx="148646" cy="1486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D5843127-7F67-4A4F-BBA3-9C56447B9EAD}"/>
              </a:ext>
            </a:extLst>
          </p:cNvPr>
          <p:cNvSpPr>
            <a:spLocks noGrp="1"/>
          </p:cNvSpPr>
          <p:nvPr>
            <p:ph type="sldNum" sz="quarter" idx="4"/>
          </p:nvPr>
        </p:nvSpPr>
        <p:spPr/>
        <p:txBody>
          <a:bodyPr/>
          <a:lstStyle/>
          <a:p>
            <a:fld id="{FCE43C0F-8A7B-3A4B-9DB5-B3472E36E833}" type="slidenum">
              <a:rPr lang="en-GB" smtClean="0"/>
              <a:pPr/>
              <a:t>44</a:t>
            </a:fld>
            <a:endParaRPr lang="en-GB" dirty="0"/>
          </a:p>
        </p:txBody>
      </p:sp>
    </p:spTree>
    <p:extLst>
      <p:ext uri="{BB962C8B-B14F-4D97-AF65-F5344CB8AC3E}">
        <p14:creationId xmlns:p14="http://schemas.microsoft.com/office/powerpoint/2010/main" val="271219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5B519-8927-D043-B7E6-54E39076E280}"/>
              </a:ext>
            </a:extLst>
          </p:cNvPr>
          <p:cNvSpPr>
            <a:spLocks noGrp="1"/>
          </p:cNvSpPr>
          <p:nvPr>
            <p:ph type="title"/>
          </p:nvPr>
        </p:nvSpPr>
        <p:spPr>
          <a:xfrm>
            <a:off x="619201" y="259200"/>
            <a:ext cx="8740799" cy="864000"/>
          </a:xfrm>
        </p:spPr>
        <p:txBody>
          <a:bodyPr/>
          <a:lstStyle/>
          <a:p>
            <a:r>
              <a:rPr lang="en-GB" dirty="0"/>
              <a:t>DOSE ADJUSTMENT ‘BY THE BOOK’: </a:t>
            </a:r>
            <a:br>
              <a:rPr lang="en-GB" dirty="0"/>
            </a:br>
            <a:r>
              <a:rPr lang="en-GB" dirty="0"/>
              <a:t>Romiplostim and </a:t>
            </a:r>
            <a:r>
              <a:rPr lang="en-GB" dirty="0" err="1"/>
              <a:t>eltrombopag</a:t>
            </a:r>
            <a:endParaRPr lang="en-GB" dirty="0"/>
          </a:p>
        </p:txBody>
      </p:sp>
      <p:graphicFrame>
        <p:nvGraphicFramePr>
          <p:cNvPr id="6" name="Tijdelijke aanduiding voor inhoud 5">
            <a:extLst>
              <a:ext uri="{FF2B5EF4-FFF2-40B4-BE49-F238E27FC236}">
                <a16:creationId xmlns:a16="http://schemas.microsoft.com/office/drawing/2014/main" id="{E098017E-E070-534D-925C-368CE7DA3181}"/>
              </a:ext>
            </a:extLst>
          </p:cNvPr>
          <p:cNvGraphicFramePr>
            <a:graphicFrameLocks noGrp="1"/>
          </p:cNvGraphicFramePr>
          <p:nvPr>
            <p:ph sz="quarter" idx="14"/>
            <p:extLst>
              <p:ext uri="{D42A27DB-BD31-4B8C-83A1-F6EECF244321}">
                <p14:modId xmlns:p14="http://schemas.microsoft.com/office/powerpoint/2010/main" val="2269246468"/>
              </p:ext>
            </p:extLst>
          </p:nvPr>
        </p:nvGraphicFramePr>
        <p:xfrm>
          <a:off x="620713" y="1425575"/>
          <a:ext cx="109616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jdelijke aanduiding voor inhoud 8">
            <a:extLst>
              <a:ext uri="{FF2B5EF4-FFF2-40B4-BE49-F238E27FC236}">
                <a16:creationId xmlns:a16="http://schemas.microsoft.com/office/drawing/2014/main" id="{C9AFE3C1-1351-5149-9E70-A07E3A4CF637}"/>
              </a:ext>
            </a:extLst>
          </p:cNvPr>
          <p:cNvSpPr>
            <a:spLocks noGrp="1"/>
          </p:cNvSpPr>
          <p:nvPr>
            <p:ph sz="quarter" idx="15"/>
          </p:nvPr>
        </p:nvSpPr>
        <p:spPr>
          <a:xfrm>
            <a:off x="620713" y="6356350"/>
            <a:ext cx="8499623" cy="365125"/>
          </a:xfrm>
        </p:spPr>
        <p:txBody>
          <a:bodyPr/>
          <a:lstStyle/>
          <a:p>
            <a:r>
              <a:rPr lang="en-GB" dirty="0"/>
              <a:t>1. Nplate (romiplostim) summary of product characteristics 2013; 2. Revolade (</a:t>
            </a:r>
            <a:r>
              <a:rPr lang="en-GB" dirty="0" err="1"/>
              <a:t>eltrombopag</a:t>
            </a:r>
            <a:r>
              <a:rPr lang="en-GB" dirty="0"/>
              <a:t>) summary of product characteristics 2015</a:t>
            </a:r>
          </a:p>
        </p:txBody>
      </p:sp>
      <p:sp>
        <p:nvSpPr>
          <p:cNvPr id="2" name="Slide Number Placeholder 1">
            <a:extLst>
              <a:ext uri="{FF2B5EF4-FFF2-40B4-BE49-F238E27FC236}">
                <a16:creationId xmlns:a16="http://schemas.microsoft.com/office/drawing/2014/main" id="{AFA1097D-07A8-4B65-8E83-48ED08F529A2}"/>
              </a:ext>
            </a:extLst>
          </p:cNvPr>
          <p:cNvSpPr>
            <a:spLocks noGrp="1"/>
          </p:cNvSpPr>
          <p:nvPr>
            <p:ph type="sldNum" sz="quarter" idx="4"/>
          </p:nvPr>
        </p:nvSpPr>
        <p:spPr/>
        <p:txBody>
          <a:bodyPr/>
          <a:lstStyle/>
          <a:p>
            <a:fld id="{FCE43C0F-8A7B-3A4B-9DB5-B3472E36E833}" type="slidenum">
              <a:rPr lang="en-GB" smtClean="0"/>
              <a:pPr/>
              <a:t>45</a:t>
            </a:fld>
            <a:endParaRPr lang="en-GB" dirty="0"/>
          </a:p>
        </p:txBody>
      </p:sp>
    </p:spTree>
    <p:extLst>
      <p:ext uri="{BB962C8B-B14F-4D97-AF65-F5344CB8AC3E}">
        <p14:creationId xmlns:p14="http://schemas.microsoft.com/office/powerpoint/2010/main" val="376127579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4A71-F338-464A-976B-5A532FDD70CD}"/>
              </a:ext>
            </a:extLst>
          </p:cNvPr>
          <p:cNvSpPr>
            <a:spLocks noGrp="1"/>
          </p:cNvSpPr>
          <p:nvPr>
            <p:ph type="title"/>
          </p:nvPr>
        </p:nvSpPr>
        <p:spPr/>
        <p:txBody>
          <a:bodyPr/>
          <a:lstStyle/>
          <a:p>
            <a:r>
              <a:rPr lang="en-GB" dirty="0"/>
              <a:t>Dose adjustment ‘by the book’</a:t>
            </a:r>
            <a:br>
              <a:rPr lang="en-GB" dirty="0"/>
            </a:br>
            <a:r>
              <a:rPr lang="en-GB" dirty="0" err="1"/>
              <a:t>avatrombopag</a:t>
            </a:r>
            <a:endParaRPr lang="en-GB" dirty="0"/>
          </a:p>
        </p:txBody>
      </p:sp>
      <p:sp>
        <p:nvSpPr>
          <p:cNvPr id="11" name="Tijdelijke aanduiding voor inhoud 10">
            <a:extLst>
              <a:ext uri="{FF2B5EF4-FFF2-40B4-BE49-F238E27FC236}">
                <a16:creationId xmlns:a16="http://schemas.microsoft.com/office/drawing/2014/main" id="{516DDD6D-D8DD-D043-80F1-CBA65AC8DE6F}"/>
              </a:ext>
            </a:extLst>
          </p:cNvPr>
          <p:cNvSpPr>
            <a:spLocks noGrp="1"/>
          </p:cNvSpPr>
          <p:nvPr>
            <p:ph sz="quarter" idx="15"/>
          </p:nvPr>
        </p:nvSpPr>
        <p:spPr/>
        <p:txBody>
          <a:bodyPr/>
          <a:lstStyle/>
          <a:p>
            <a:r>
              <a:rPr lang="en-GB" dirty="0"/>
              <a:t>CYP, cytochrome P</a:t>
            </a:r>
          </a:p>
          <a:p>
            <a:pPr>
              <a:spcBef>
                <a:spcPts val="0"/>
              </a:spcBef>
            </a:pPr>
            <a:r>
              <a:rPr lang="en-GB" dirty="0" err="1"/>
              <a:t>Doptelet</a:t>
            </a:r>
            <a:r>
              <a:rPr lang="en-GB" dirty="0"/>
              <a:t> (</a:t>
            </a:r>
            <a:r>
              <a:rPr lang="en-GB" dirty="0" err="1"/>
              <a:t>avatrombopag</a:t>
            </a:r>
            <a:r>
              <a:rPr lang="en-GB" dirty="0"/>
              <a:t>) </a:t>
            </a:r>
            <a:r>
              <a:rPr lang="en-GB" dirty="0">
                <a:hlinkClick r:id="rId2"/>
              </a:rPr>
              <a:t>Prescribing Information</a:t>
            </a:r>
            <a:r>
              <a:rPr lang="en-GB" dirty="0"/>
              <a:t>. </a:t>
            </a:r>
          </a:p>
        </p:txBody>
      </p:sp>
      <p:sp>
        <p:nvSpPr>
          <p:cNvPr id="16" name="TextBox 15">
            <a:extLst>
              <a:ext uri="{FF2B5EF4-FFF2-40B4-BE49-F238E27FC236}">
                <a16:creationId xmlns:a16="http://schemas.microsoft.com/office/drawing/2014/main" id="{4BD64D9C-08BE-E44B-A7FD-D4F9D849A023}"/>
              </a:ext>
            </a:extLst>
          </p:cNvPr>
          <p:cNvSpPr txBox="1"/>
          <p:nvPr/>
        </p:nvSpPr>
        <p:spPr>
          <a:xfrm>
            <a:off x="619200" y="1526595"/>
            <a:ext cx="6046775" cy="246221"/>
          </a:xfrm>
          <a:prstGeom prst="rect">
            <a:avLst/>
          </a:prstGeom>
          <a:noFill/>
        </p:spPr>
        <p:txBody>
          <a:bodyPr wrap="square" lIns="0" tIns="0" rIns="0" bIns="0" rtlCol="0">
            <a:spAutoFit/>
          </a:bodyPr>
          <a:lstStyle/>
          <a:p>
            <a:pPr algn="ctr"/>
            <a:r>
              <a:rPr lang="en-GB" sz="1600" b="1" dirty="0">
                <a:solidFill>
                  <a:schemeClr val="tx2"/>
                </a:solidFill>
                <a:latin typeface="Calibri" panose="020F0502020204030204" pitchFamily="34" charset="0"/>
                <a:ea typeface="Aileron" charset="0"/>
                <a:cs typeface="Calibri" panose="020F0502020204030204" pitchFamily="34" charset="0"/>
              </a:rPr>
              <a:t>Titrate up or down as necessary, based on platelet count </a:t>
            </a:r>
          </a:p>
        </p:txBody>
      </p:sp>
      <p:sp>
        <p:nvSpPr>
          <p:cNvPr id="10" name="TextBox 9">
            <a:extLst>
              <a:ext uri="{FF2B5EF4-FFF2-40B4-BE49-F238E27FC236}">
                <a16:creationId xmlns:a16="http://schemas.microsoft.com/office/drawing/2014/main" id="{187E715A-109C-8C45-AA6D-DD19E0E90F04}"/>
              </a:ext>
            </a:extLst>
          </p:cNvPr>
          <p:cNvSpPr txBox="1"/>
          <p:nvPr/>
        </p:nvSpPr>
        <p:spPr>
          <a:xfrm>
            <a:off x="7565888" y="2069177"/>
            <a:ext cx="3960440" cy="1323439"/>
          </a:xfrm>
          <a:prstGeom prst="rect">
            <a:avLst/>
          </a:prstGeom>
          <a:noFill/>
        </p:spPr>
        <p:txBody>
          <a:bodyPr wrap="square" rtlCol="0">
            <a:spAutoFit/>
          </a:bodyPr>
          <a:lstStyle/>
          <a:p>
            <a:pPr lvl="0">
              <a:defRPr/>
            </a:pPr>
            <a:r>
              <a:rPr lang="en-GB" sz="2000" b="1" dirty="0">
                <a:solidFill>
                  <a:srgbClr val="C6573B"/>
                </a:solidFill>
                <a:latin typeface="Calibri" panose="020F0502020204030204" pitchFamily="34" charset="0"/>
                <a:ea typeface="Aileron" charset="0"/>
                <a:cs typeface="Calibri" panose="020F0502020204030204" pitchFamily="34" charset="0"/>
              </a:rPr>
              <a:t>Avatrombopag starting dose 20 mg</a:t>
            </a:r>
          </a:p>
          <a:p>
            <a:pPr marL="342900" lvl="0" indent="-342900">
              <a:buFont typeface="Arial" panose="020B0604020202020204" pitchFamily="34" charset="0"/>
              <a:buChar char="•"/>
              <a:defRPr/>
            </a:pPr>
            <a:r>
              <a:rPr lang="en-GB" sz="2000" dirty="0">
                <a:solidFill>
                  <a:srgbClr val="5D8298"/>
                </a:solidFill>
                <a:latin typeface="Calibri" panose="020F0502020204030204" pitchFamily="34" charset="0"/>
                <a:ea typeface="Aileron" charset="0"/>
                <a:cs typeface="Calibri" panose="020F0502020204030204" pitchFamily="34" charset="0"/>
              </a:rPr>
              <a:t>*40 mg once daily for patients on moderate or strong dual inducers of CYP2C9 and CYP3A4</a:t>
            </a:r>
          </a:p>
        </p:txBody>
      </p:sp>
      <p:sp>
        <p:nvSpPr>
          <p:cNvPr id="21" name="Rectangle 20">
            <a:extLst>
              <a:ext uri="{FF2B5EF4-FFF2-40B4-BE49-F238E27FC236}">
                <a16:creationId xmlns:a16="http://schemas.microsoft.com/office/drawing/2014/main" id="{13CA1C2A-8BD5-6944-A7E4-574C2A90D5C9}"/>
              </a:ext>
            </a:extLst>
          </p:cNvPr>
          <p:cNvSpPr/>
          <p:nvPr/>
        </p:nvSpPr>
        <p:spPr>
          <a:xfrm>
            <a:off x="576804" y="3350469"/>
            <a:ext cx="2451384" cy="270813"/>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Titrate down</a:t>
            </a:r>
          </a:p>
        </p:txBody>
      </p:sp>
      <p:grpSp>
        <p:nvGrpSpPr>
          <p:cNvPr id="23" name="Group 22">
            <a:extLst>
              <a:ext uri="{FF2B5EF4-FFF2-40B4-BE49-F238E27FC236}">
                <a16:creationId xmlns:a16="http://schemas.microsoft.com/office/drawing/2014/main" id="{1E0E00E4-BA5D-EB40-B293-5461984A2957}"/>
              </a:ext>
            </a:extLst>
          </p:cNvPr>
          <p:cNvGrpSpPr/>
          <p:nvPr/>
        </p:nvGrpSpPr>
        <p:grpSpPr>
          <a:xfrm>
            <a:off x="3332968" y="3422544"/>
            <a:ext cx="989521" cy="989521"/>
            <a:chOff x="5996495" y="4628059"/>
            <a:chExt cx="989521" cy="989521"/>
          </a:xfrm>
        </p:grpSpPr>
        <p:sp>
          <p:nvSpPr>
            <p:cNvPr id="24" name="Oval 23">
              <a:extLst>
                <a:ext uri="{FF2B5EF4-FFF2-40B4-BE49-F238E27FC236}">
                  <a16:creationId xmlns:a16="http://schemas.microsoft.com/office/drawing/2014/main" id="{24EAD573-1771-3D47-909A-2DFBF1E57BD7}"/>
                </a:ext>
              </a:extLst>
            </p:cNvPr>
            <p:cNvSpPr/>
            <p:nvPr/>
          </p:nvSpPr>
          <p:spPr>
            <a:xfrm>
              <a:off x="5996495" y="4628059"/>
              <a:ext cx="989521" cy="989521"/>
            </a:xfrm>
            <a:prstGeom prst="ellipse">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lnSpc>
                  <a:spcPct val="80000"/>
                </a:lnSpc>
              </a:pPr>
              <a:endParaRPr lang="en-US" sz="1400" dirty="0">
                <a:solidFill>
                  <a:schemeClr val="tx1"/>
                </a:solidFill>
              </a:endParaRPr>
            </a:p>
          </p:txBody>
        </p:sp>
        <p:sp>
          <p:nvSpPr>
            <p:cNvPr id="25" name="TextBox 24">
              <a:extLst>
                <a:ext uri="{FF2B5EF4-FFF2-40B4-BE49-F238E27FC236}">
                  <a16:creationId xmlns:a16="http://schemas.microsoft.com/office/drawing/2014/main" id="{EEA0C9DB-F7A8-FC4F-A38D-57FCE70AA157}"/>
                </a:ext>
              </a:extLst>
            </p:cNvPr>
            <p:cNvSpPr txBox="1"/>
            <p:nvPr/>
          </p:nvSpPr>
          <p:spPr>
            <a:xfrm>
              <a:off x="6015767" y="4851365"/>
              <a:ext cx="950976" cy="595163"/>
            </a:xfrm>
            <a:prstGeom prst="rect">
              <a:avLst/>
            </a:prstGeom>
            <a:noFill/>
          </p:spPr>
          <p:txBody>
            <a:bodyPr wrap="square" lIns="0" tIns="0" rIns="0" bIns="0" rtlCol="0" anchor="ctr" anchorCtr="0">
              <a:spAutoFit/>
            </a:bodyPr>
            <a:lstStyle/>
            <a:p>
              <a:pPr algn="ctr">
                <a:lnSpc>
                  <a:spcPct val="80000"/>
                </a:lnSpc>
              </a:pPr>
              <a:r>
                <a:rPr lang="en-GB" sz="2000" b="1" dirty="0">
                  <a:solidFill>
                    <a:schemeClr val="tx2"/>
                  </a:solidFill>
                  <a:latin typeface="Calibri" panose="020F0502020204030204" pitchFamily="34" charset="0"/>
                  <a:ea typeface="Aileron" charset="0"/>
                  <a:cs typeface="Calibri" panose="020F0502020204030204" pitchFamily="34" charset="0"/>
                </a:rPr>
                <a:t>20 mg</a:t>
              </a:r>
            </a:p>
            <a:p>
              <a:pPr algn="ctr">
                <a:lnSpc>
                  <a:spcPct val="80000"/>
                </a:lnSpc>
              </a:pPr>
              <a:r>
                <a:rPr lang="en-GB" sz="1400" dirty="0">
                  <a:solidFill>
                    <a:srgbClr val="505050"/>
                  </a:solidFill>
                  <a:latin typeface="Calibri" panose="020F0502020204030204" pitchFamily="34" charset="0"/>
                  <a:ea typeface="Aileron" charset="0"/>
                  <a:cs typeface="Calibri" panose="020F0502020204030204" pitchFamily="34" charset="0"/>
                </a:rPr>
                <a:t>once</a:t>
              </a:r>
              <a:br>
                <a:rPr lang="en-GB" sz="1400" dirty="0">
                  <a:solidFill>
                    <a:srgbClr val="505050"/>
                  </a:solidFill>
                  <a:latin typeface="Calibri" panose="020F0502020204030204" pitchFamily="34" charset="0"/>
                  <a:ea typeface="Aileron" charset="0"/>
                  <a:cs typeface="Calibri" panose="020F0502020204030204" pitchFamily="34" charset="0"/>
                </a:rPr>
              </a:br>
              <a:r>
                <a:rPr lang="en-GB" sz="1400" dirty="0">
                  <a:solidFill>
                    <a:srgbClr val="505050"/>
                  </a:solidFill>
                  <a:latin typeface="Calibri" panose="020F0502020204030204" pitchFamily="34" charset="0"/>
                  <a:ea typeface="Aileron" charset="0"/>
                  <a:cs typeface="Calibri" panose="020F0502020204030204" pitchFamily="34" charset="0"/>
                </a:rPr>
                <a:t>daily</a:t>
              </a:r>
            </a:p>
          </p:txBody>
        </p:sp>
      </p:grpSp>
      <p:sp>
        <p:nvSpPr>
          <p:cNvPr id="27" name="TextBox 26">
            <a:extLst>
              <a:ext uri="{FF2B5EF4-FFF2-40B4-BE49-F238E27FC236}">
                <a16:creationId xmlns:a16="http://schemas.microsoft.com/office/drawing/2014/main" id="{ED25A2AB-8E42-1F48-9B36-C21DAD027089}"/>
              </a:ext>
            </a:extLst>
          </p:cNvPr>
          <p:cNvSpPr txBox="1"/>
          <p:nvPr/>
        </p:nvSpPr>
        <p:spPr>
          <a:xfrm>
            <a:off x="3350963" y="4482240"/>
            <a:ext cx="953531" cy="276999"/>
          </a:xfrm>
          <a:prstGeom prst="rect">
            <a:avLst/>
          </a:prstGeom>
          <a:noFill/>
        </p:spPr>
        <p:txBody>
          <a:bodyPr wrap="none" rtlCol="0">
            <a:spAutoFit/>
          </a:bodyPr>
          <a:lstStyle/>
          <a:p>
            <a:pPr algn="ctr"/>
            <a:r>
              <a:rPr lang="en-GB" sz="1200" b="1" dirty="0">
                <a:solidFill>
                  <a:schemeClr val="accent1"/>
                </a:solidFill>
                <a:latin typeface="Calibri" panose="020F0502020204030204" pitchFamily="34" charset="0"/>
                <a:ea typeface="Aileron" charset="0"/>
                <a:cs typeface="Calibri" panose="020F0502020204030204" pitchFamily="34" charset="0"/>
              </a:rPr>
              <a:t>Dose level 4</a:t>
            </a:r>
          </a:p>
        </p:txBody>
      </p:sp>
      <p:cxnSp>
        <p:nvCxnSpPr>
          <p:cNvPr id="29" name="Straight Connector 28">
            <a:extLst>
              <a:ext uri="{FF2B5EF4-FFF2-40B4-BE49-F238E27FC236}">
                <a16:creationId xmlns:a16="http://schemas.microsoft.com/office/drawing/2014/main" id="{5E074222-35F9-BE42-84F6-0E7A9A974ED7}"/>
              </a:ext>
            </a:extLst>
          </p:cNvPr>
          <p:cNvCxnSpPr>
            <a:cxnSpLocks/>
          </p:cNvCxnSpPr>
          <p:nvPr/>
        </p:nvCxnSpPr>
        <p:spPr>
          <a:xfrm>
            <a:off x="3827728" y="2851125"/>
            <a:ext cx="0" cy="483737"/>
          </a:xfrm>
          <a:prstGeom prst="line">
            <a:avLst/>
          </a:prstGeom>
          <a:ln>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DEF69A43-DA2F-2E4A-91AE-42BB78D7E37E}"/>
              </a:ext>
            </a:extLst>
          </p:cNvPr>
          <p:cNvSpPr/>
          <p:nvPr/>
        </p:nvSpPr>
        <p:spPr>
          <a:xfrm>
            <a:off x="3191824" y="2554941"/>
            <a:ext cx="1271808" cy="45492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sz="1200" b="1" dirty="0">
                <a:solidFill>
                  <a:schemeClr val="bg1"/>
                </a:solidFill>
              </a:rPr>
              <a:t>Recommended starting dose</a:t>
            </a:r>
          </a:p>
        </p:txBody>
      </p:sp>
      <p:sp>
        <p:nvSpPr>
          <p:cNvPr id="33" name="Oval 32">
            <a:extLst>
              <a:ext uri="{FF2B5EF4-FFF2-40B4-BE49-F238E27FC236}">
                <a16:creationId xmlns:a16="http://schemas.microsoft.com/office/drawing/2014/main" id="{AC694B79-D83B-CD4D-B42B-628ACA853FA0}"/>
              </a:ext>
            </a:extLst>
          </p:cNvPr>
          <p:cNvSpPr/>
          <p:nvPr/>
        </p:nvSpPr>
        <p:spPr>
          <a:xfrm>
            <a:off x="1356771" y="4938670"/>
            <a:ext cx="687929" cy="687929"/>
          </a:xfrm>
          <a:prstGeom prst="ellipse">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lnSpc>
                <a:spcPct val="80000"/>
              </a:lnSpc>
            </a:pPr>
            <a:r>
              <a:rPr lang="en-GB" sz="1300" b="1" dirty="0">
                <a:solidFill>
                  <a:schemeClr val="tx2"/>
                </a:solidFill>
                <a:latin typeface="Calibri" panose="020F0502020204030204" pitchFamily="34" charset="0"/>
                <a:ea typeface="Aileron" charset="0"/>
                <a:cs typeface="Calibri" panose="020F0502020204030204" pitchFamily="34" charset="0"/>
              </a:rPr>
              <a:t>40 mg</a:t>
            </a:r>
          </a:p>
          <a:p>
            <a:pPr algn="ctr">
              <a:lnSpc>
                <a:spcPct val="80000"/>
              </a:lnSpc>
            </a:pPr>
            <a:r>
              <a:rPr lang="en-GB" sz="900" dirty="0">
                <a:solidFill>
                  <a:srgbClr val="505050"/>
                </a:solidFill>
                <a:latin typeface="Calibri" panose="020F0502020204030204" pitchFamily="34" charset="0"/>
                <a:ea typeface="Aileron" charset="0"/>
                <a:cs typeface="Calibri" panose="020F0502020204030204" pitchFamily="34" charset="0"/>
              </a:rPr>
              <a:t>1 time</a:t>
            </a:r>
          </a:p>
          <a:p>
            <a:pPr algn="ctr">
              <a:lnSpc>
                <a:spcPct val="80000"/>
              </a:lnSpc>
            </a:pPr>
            <a:r>
              <a:rPr lang="en-GB" sz="900" dirty="0">
                <a:solidFill>
                  <a:srgbClr val="505050"/>
                </a:solidFill>
                <a:latin typeface="Calibri" panose="020F0502020204030204" pitchFamily="34" charset="0"/>
                <a:ea typeface="Aileron" charset="0"/>
                <a:cs typeface="Calibri" panose="020F0502020204030204" pitchFamily="34" charset="0"/>
              </a:rPr>
              <a:t>per week</a:t>
            </a:r>
          </a:p>
        </p:txBody>
      </p:sp>
      <p:sp>
        <p:nvSpPr>
          <p:cNvPr id="34" name="TextBox 33">
            <a:extLst>
              <a:ext uri="{FF2B5EF4-FFF2-40B4-BE49-F238E27FC236}">
                <a16:creationId xmlns:a16="http://schemas.microsoft.com/office/drawing/2014/main" id="{F291D5EB-40CB-4248-A5E7-74371C2B1927}"/>
              </a:ext>
            </a:extLst>
          </p:cNvPr>
          <p:cNvSpPr txBox="1"/>
          <p:nvPr/>
        </p:nvSpPr>
        <p:spPr>
          <a:xfrm>
            <a:off x="678086" y="3705809"/>
            <a:ext cx="478977" cy="123111"/>
          </a:xfrm>
          <a:prstGeom prst="rect">
            <a:avLst/>
          </a:prstGeom>
          <a:noFill/>
        </p:spPr>
        <p:txBody>
          <a:bodyPr wrap="none" lIns="0" tIns="0" rIns="0" bIns="0" rtlCol="0">
            <a:spAutoFit/>
          </a:bodyPr>
          <a:lstStyle/>
          <a:p>
            <a:pPr algn="ctr"/>
            <a:r>
              <a:rPr lang="en-GB" sz="800" b="1" spc="-20" dirty="0">
                <a:solidFill>
                  <a:schemeClr val="accent1"/>
                </a:solidFill>
                <a:latin typeface="Calibri" panose="020F0502020204030204" pitchFamily="34" charset="0"/>
                <a:ea typeface="Aileron" charset="0"/>
                <a:cs typeface="Calibri" panose="020F0502020204030204" pitchFamily="34" charset="0"/>
              </a:rPr>
              <a:t>Dose level 1</a:t>
            </a:r>
          </a:p>
        </p:txBody>
      </p:sp>
      <p:sp>
        <p:nvSpPr>
          <p:cNvPr id="35" name="TextBox 34">
            <a:extLst>
              <a:ext uri="{FF2B5EF4-FFF2-40B4-BE49-F238E27FC236}">
                <a16:creationId xmlns:a16="http://schemas.microsoft.com/office/drawing/2014/main" id="{085CB15D-59DB-2542-9B60-1C439CA2D88E}"/>
              </a:ext>
            </a:extLst>
          </p:cNvPr>
          <p:cNvSpPr txBox="1"/>
          <p:nvPr/>
        </p:nvSpPr>
        <p:spPr>
          <a:xfrm>
            <a:off x="2252739" y="3705809"/>
            <a:ext cx="478978" cy="123111"/>
          </a:xfrm>
          <a:prstGeom prst="rect">
            <a:avLst/>
          </a:prstGeom>
          <a:noFill/>
        </p:spPr>
        <p:txBody>
          <a:bodyPr wrap="none" lIns="0" tIns="0" rIns="0" bIns="0" rtlCol="0">
            <a:spAutoFit/>
          </a:bodyPr>
          <a:lstStyle/>
          <a:p>
            <a:pPr algn="ctr"/>
            <a:r>
              <a:rPr lang="en-GB" sz="800" b="1" spc="-20" dirty="0">
                <a:solidFill>
                  <a:schemeClr val="accent1"/>
                </a:solidFill>
                <a:latin typeface="Calibri" panose="020F0502020204030204" pitchFamily="34" charset="0"/>
                <a:ea typeface="Aileron" charset="0"/>
                <a:cs typeface="Calibri" panose="020F0502020204030204" pitchFamily="34" charset="0"/>
              </a:rPr>
              <a:t>Dose level 3</a:t>
            </a:r>
          </a:p>
        </p:txBody>
      </p:sp>
      <p:sp>
        <p:nvSpPr>
          <p:cNvPr id="36" name="TextBox 35">
            <a:extLst>
              <a:ext uri="{FF2B5EF4-FFF2-40B4-BE49-F238E27FC236}">
                <a16:creationId xmlns:a16="http://schemas.microsoft.com/office/drawing/2014/main" id="{0DF34D09-1A5D-144E-AD07-AE73FB4158BC}"/>
              </a:ext>
            </a:extLst>
          </p:cNvPr>
          <p:cNvSpPr txBox="1"/>
          <p:nvPr/>
        </p:nvSpPr>
        <p:spPr>
          <a:xfrm>
            <a:off x="1463825" y="3705809"/>
            <a:ext cx="478978" cy="123111"/>
          </a:xfrm>
          <a:prstGeom prst="rect">
            <a:avLst/>
          </a:prstGeom>
          <a:noFill/>
        </p:spPr>
        <p:txBody>
          <a:bodyPr wrap="none" lIns="0" tIns="0" rIns="0" bIns="0" rtlCol="0">
            <a:spAutoFit/>
          </a:bodyPr>
          <a:lstStyle/>
          <a:p>
            <a:pPr algn="ctr"/>
            <a:r>
              <a:rPr lang="en-GB" sz="800" b="1" spc="-20" dirty="0">
                <a:solidFill>
                  <a:schemeClr val="accent1"/>
                </a:solidFill>
                <a:latin typeface="Calibri" panose="020F0502020204030204" pitchFamily="34" charset="0"/>
                <a:ea typeface="Aileron" charset="0"/>
                <a:cs typeface="Calibri" panose="020F0502020204030204" pitchFamily="34" charset="0"/>
              </a:rPr>
              <a:t>Dose level 2</a:t>
            </a:r>
          </a:p>
        </p:txBody>
      </p:sp>
      <p:cxnSp>
        <p:nvCxnSpPr>
          <p:cNvPr id="39" name="Straight Connector 38">
            <a:extLst>
              <a:ext uri="{FF2B5EF4-FFF2-40B4-BE49-F238E27FC236}">
                <a16:creationId xmlns:a16="http://schemas.microsoft.com/office/drawing/2014/main" id="{4FF8164D-B5F1-0C44-B401-2E44AE9BEACA}"/>
              </a:ext>
            </a:extLst>
          </p:cNvPr>
          <p:cNvCxnSpPr>
            <a:cxnSpLocks/>
          </p:cNvCxnSpPr>
          <p:nvPr/>
        </p:nvCxnSpPr>
        <p:spPr>
          <a:xfrm>
            <a:off x="1204692" y="3772507"/>
            <a:ext cx="221029" cy="0"/>
          </a:xfrm>
          <a:prstGeom prst="line">
            <a:avLst/>
          </a:prstGeom>
          <a:ln>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08A5E3A-4612-5E40-A814-4B42E648AB5A}"/>
              </a:ext>
            </a:extLst>
          </p:cNvPr>
          <p:cNvCxnSpPr>
            <a:cxnSpLocks/>
          </p:cNvCxnSpPr>
          <p:nvPr/>
        </p:nvCxnSpPr>
        <p:spPr>
          <a:xfrm>
            <a:off x="1987256" y="3772507"/>
            <a:ext cx="221029" cy="0"/>
          </a:xfrm>
          <a:prstGeom prst="line">
            <a:avLst/>
          </a:prstGeom>
          <a:ln>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8017F53-6E91-3141-9F6F-E864EA972487}"/>
              </a:ext>
            </a:extLst>
          </p:cNvPr>
          <p:cNvCxnSpPr>
            <a:cxnSpLocks/>
          </p:cNvCxnSpPr>
          <p:nvPr/>
        </p:nvCxnSpPr>
        <p:spPr>
          <a:xfrm>
            <a:off x="2782521" y="3772507"/>
            <a:ext cx="221029" cy="0"/>
          </a:xfrm>
          <a:prstGeom prst="line">
            <a:avLst/>
          </a:prstGeom>
          <a:ln>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089F6AB2-7D4B-9447-96A1-248CAAEE1D0D}"/>
              </a:ext>
            </a:extLst>
          </p:cNvPr>
          <p:cNvSpPr txBox="1"/>
          <p:nvPr/>
        </p:nvSpPr>
        <p:spPr>
          <a:xfrm>
            <a:off x="1585409" y="4748004"/>
            <a:ext cx="221216" cy="123111"/>
          </a:xfrm>
          <a:prstGeom prst="rect">
            <a:avLst/>
          </a:prstGeom>
          <a:solidFill>
            <a:schemeClr val="tx2"/>
          </a:solidFill>
        </p:spPr>
        <p:txBody>
          <a:bodyPr wrap="square" lIns="0" tIns="0" rIns="0" bIns="0" rtlCol="0">
            <a:spAutoFit/>
          </a:bodyPr>
          <a:lstStyle/>
          <a:p>
            <a:pPr algn="ctr"/>
            <a:r>
              <a:rPr lang="en-GB" sz="800" b="1" spc="-20" dirty="0">
                <a:solidFill>
                  <a:schemeClr val="bg1"/>
                </a:solidFill>
                <a:latin typeface="Calibri" panose="020F0502020204030204" pitchFamily="34" charset="0"/>
                <a:ea typeface="Aileron" charset="0"/>
                <a:cs typeface="Calibri" panose="020F0502020204030204" pitchFamily="34" charset="0"/>
              </a:rPr>
              <a:t>OR</a:t>
            </a:r>
          </a:p>
        </p:txBody>
      </p:sp>
      <p:cxnSp>
        <p:nvCxnSpPr>
          <p:cNvPr id="47" name="Straight Connector 46">
            <a:extLst>
              <a:ext uri="{FF2B5EF4-FFF2-40B4-BE49-F238E27FC236}">
                <a16:creationId xmlns:a16="http://schemas.microsoft.com/office/drawing/2014/main" id="{487C6345-EAEF-9349-8BD7-FCEE0AB7E03B}"/>
              </a:ext>
            </a:extLst>
          </p:cNvPr>
          <p:cNvCxnSpPr>
            <a:cxnSpLocks/>
          </p:cNvCxnSpPr>
          <p:nvPr/>
        </p:nvCxnSpPr>
        <p:spPr>
          <a:xfrm>
            <a:off x="931764" y="3893541"/>
            <a:ext cx="202733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FAEC927-2406-8B46-BBEC-3A5A3E8C81F8}"/>
              </a:ext>
            </a:extLst>
          </p:cNvPr>
          <p:cNvCxnSpPr>
            <a:cxnSpLocks/>
          </p:cNvCxnSpPr>
          <p:nvPr/>
        </p:nvCxnSpPr>
        <p:spPr>
          <a:xfrm rot="16200000">
            <a:off x="860425" y="3969741"/>
            <a:ext cx="1651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FCD11AD-CDC9-0246-AA29-C7D062A4AE0B}"/>
              </a:ext>
            </a:extLst>
          </p:cNvPr>
          <p:cNvCxnSpPr>
            <a:cxnSpLocks/>
          </p:cNvCxnSpPr>
          <p:nvPr/>
        </p:nvCxnSpPr>
        <p:spPr>
          <a:xfrm rot="16200000">
            <a:off x="1619250" y="3969741"/>
            <a:ext cx="1651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7550FAF-BF61-064F-B252-9B63D60220A8}"/>
              </a:ext>
            </a:extLst>
          </p:cNvPr>
          <p:cNvCxnSpPr>
            <a:cxnSpLocks/>
          </p:cNvCxnSpPr>
          <p:nvPr/>
        </p:nvCxnSpPr>
        <p:spPr>
          <a:xfrm rot="16200000">
            <a:off x="2406650" y="3969741"/>
            <a:ext cx="1651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616E089F-11BE-5B4B-8249-B0688A39186F}"/>
              </a:ext>
            </a:extLst>
          </p:cNvPr>
          <p:cNvSpPr/>
          <p:nvPr/>
        </p:nvSpPr>
        <p:spPr>
          <a:xfrm>
            <a:off x="1356771" y="3992520"/>
            <a:ext cx="687929" cy="687929"/>
          </a:xfrm>
          <a:prstGeom prst="ellipse">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lnSpc>
                <a:spcPct val="80000"/>
              </a:lnSpc>
            </a:pPr>
            <a:r>
              <a:rPr lang="en-GB" sz="1300" b="1" dirty="0">
                <a:solidFill>
                  <a:schemeClr val="tx2"/>
                </a:solidFill>
                <a:latin typeface="Calibri" panose="020F0502020204030204" pitchFamily="34" charset="0"/>
                <a:ea typeface="Aileron" charset="0"/>
                <a:cs typeface="Calibri" panose="020F0502020204030204" pitchFamily="34" charset="0"/>
              </a:rPr>
              <a:t>20 mg</a:t>
            </a:r>
          </a:p>
          <a:p>
            <a:pPr algn="ctr">
              <a:lnSpc>
                <a:spcPct val="80000"/>
              </a:lnSpc>
            </a:pPr>
            <a:r>
              <a:rPr lang="en-GB" sz="900" dirty="0">
                <a:solidFill>
                  <a:srgbClr val="505050"/>
                </a:solidFill>
                <a:latin typeface="Calibri" panose="020F0502020204030204" pitchFamily="34" charset="0"/>
                <a:ea typeface="Aileron" charset="0"/>
                <a:cs typeface="Calibri" panose="020F0502020204030204" pitchFamily="34" charset="0"/>
              </a:rPr>
              <a:t>2 times</a:t>
            </a:r>
          </a:p>
          <a:p>
            <a:pPr algn="ctr">
              <a:lnSpc>
                <a:spcPct val="80000"/>
              </a:lnSpc>
            </a:pPr>
            <a:r>
              <a:rPr lang="en-GB" sz="900" dirty="0">
                <a:solidFill>
                  <a:srgbClr val="505050"/>
                </a:solidFill>
                <a:latin typeface="Calibri" panose="020F0502020204030204" pitchFamily="34" charset="0"/>
                <a:ea typeface="Aileron" charset="0"/>
                <a:cs typeface="Calibri" panose="020F0502020204030204" pitchFamily="34" charset="0"/>
              </a:rPr>
              <a:t>per week</a:t>
            </a:r>
          </a:p>
        </p:txBody>
      </p:sp>
      <p:sp>
        <p:nvSpPr>
          <p:cNvPr id="31" name="Oval 30">
            <a:extLst>
              <a:ext uri="{FF2B5EF4-FFF2-40B4-BE49-F238E27FC236}">
                <a16:creationId xmlns:a16="http://schemas.microsoft.com/office/drawing/2014/main" id="{CC98A2B9-E36C-3E40-A1B0-571C0823C56D}"/>
              </a:ext>
            </a:extLst>
          </p:cNvPr>
          <p:cNvSpPr/>
          <p:nvPr/>
        </p:nvSpPr>
        <p:spPr>
          <a:xfrm>
            <a:off x="2156871" y="3992520"/>
            <a:ext cx="687929" cy="687929"/>
          </a:xfrm>
          <a:prstGeom prst="ellipse">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lnSpc>
                <a:spcPct val="80000"/>
              </a:lnSpc>
            </a:pPr>
            <a:r>
              <a:rPr lang="en-GB" sz="1300" b="1" dirty="0">
                <a:solidFill>
                  <a:schemeClr val="tx2"/>
                </a:solidFill>
                <a:latin typeface="Calibri" panose="020F0502020204030204" pitchFamily="34" charset="0"/>
                <a:ea typeface="Aileron" charset="0"/>
                <a:cs typeface="Calibri" panose="020F0502020204030204" pitchFamily="34" charset="0"/>
              </a:rPr>
              <a:t>20 mg</a:t>
            </a:r>
          </a:p>
          <a:p>
            <a:pPr algn="ctr">
              <a:lnSpc>
                <a:spcPct val="80000"/>
              </a:lnSpc>
            </a:pPr>
            <a:r>
              <a:rPr lang="en-GB" sz="900" dirty="0">
                <a:solidFill>
                  <a:srgbClr val="505050"/>
                </a:solidFill>
                <a:latin typeface="Calibri" panose="020F0502020204030204" pitchFamily="34" charset="0"/>
                <a:ea typeface="Aileron" charset="0"/>
                <a:cs typeface="Calibri" panose="020F0502020204030204" pitchFamily="34" charset="0"/>
              </a:rPr>
              <a:t>3 times</a:t>
            </a:r>
          </a:p>
          <a:p>
            <a:pPr algn="ctr">
              <a:lnSpc>
                <a:spcPct val="80000"/>
              </a:lnSpc>
            </a:pPr>
            <a:r>
              <a:rPr lang="en-GB" sz="900" dirty="0">
                <a:solidFill>
                  <a:srgbClr val="505050"/>
                </a:solidFill>
                <a:latin typeface="Calibri" panose="020F0502020204030204" pitchFamily="34" charset="0"/>
                <a:ea typeface="Aileron" charset="0"/>
                <a:cs typeface="Calibri" panose="020F0502020204030204" pitchFamily="34" charset="0"/>
              </a:rPr>
              <a:t>per week</a:t>
            </a:r>
          </a:p>
        </p:txBody>
      </p:sp>
      <p:sp>
        <p:nvSpPr>
          <p:cNvPr id="17" name="Oval 16">
            <a:extLst>
              <a:ext uri="{FF2B5EF4-FFF2-40B4-BE49-F238E27FC236}">
                <a16:creationId xmlns:a16="http://schemas.microsoft.com/office/drawing/2014/main" id="{F93F6263-CA03-7A49-8533-39CD785DDBF7}"/>
              </a:ext>
            </a:extLst>
          </p:cNvPr>
          <p:cNvSpPr/>
          <p:nvPr/>
        </p:nvSpPr>
        <p:spPr>
          <a:xfrm>
            <a:off x="597946" y="3992520"/>
            <a:ext cx="687929" cy="687929"/>
          </a:xfrm>
          <a:prstGeom prst="ellipse">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lnSpc>
                <a:spcPct val="80000"/>
              </a:lnSpc>
            </a:pPr>
            <a:r>
              <a:rPr lang="en-GB" sz="1300" b="1" dirty="0">
                <a:solidFill>
                  <a:schemeClr val="tx2"/>
                </a:solidFill>
                <a:latin typeface="Calibri" panose="020F0502020204030204" pitchFamily="34" charset="0"/>
                <a:ea typeface="Aileron" charset="0"/>
                <a:cs typeface="Calibri" panose="020F0502020204030204" pitchFamily="34" charset="0"/>
              </a:rPr>
              <a:t>20 mg</a:t>
            </a:r>
          </a:p>
          <a:p>
            <a:pPr algn="ctr">
              <a:lnSpc>
                <a:spcPct val="80000"/>
              </a:lnSpc>
            </a:pPr>
            <a:r>
              <a:rPr lang="en-GB" sz="900" dirty="0">
                <a:solidFill>
                  <a:srgbClr val="505050"/>
                </a:solidFill>
                <a:latin typeface="Calibri" panose="020F0502020204030204" pitchFamily="34" charset="0"/>
                <a:ea typeface="Aileron" charset="0"/>
                <a:cs typeface="Calibri" panose="020F0502020204030204" pitchFamily="34" charset="0"/>
              </a:rPr>
              <a:t>1 time</a:t>
            </a:r>
          </a:p>
          <a:p>
            <a:pPr algn="ctr">
              <a:lnSpc>
                <a:spcPct val="80000"/>
              </a:lnSpc>
            </a:pPr>
            <a:r>
              <a:rPr lang="en-GB" sz="900" dirty="0">
                <a:solidFill>
                  <a:srgbClr val="505050"/>
                </a:solidFill>
                <a:latin typeface="Calibri" panose="020F0502020204030204" pitchFamily="34" charset="0"/>
                <a:ea typeface="Aileron" charset="0"/>
                <a:cs typeface="Calibri" panose="020F0502020204030204" pitchFamily="34" charset="0"/>
              </a:rPr>
              <a:t>per week</a:t>
            </a:r>
          </a:p>
        </p:txBody>
      </p:sp>
      <p:sp>
        <p:nvSpPr>
          <p:cNvPr id="61" name="TextBox 60">
            <a:extLst>
              <a:ext uri="{FF2B5EF4-FFF2-40B4-BE49-F238E27FC236}">
                <a16:creationId xmlns:a16="http://schemas.microsoft.com/office/drawing/2014/main" id="{355C727A-2AEC-FD4C-BACF-4B3C707D74D7}"/>
              </a:ext>
            </a:extLst>
          </p:cNvPr>
          <p:cNvSpPr txBox="1"/>
          <p:nvPr/>
        </p:nvSpPr>
        <p:spPr>
          <a:xfrm>
            <a:off x="5751644" y="2672316"/>
            <a:ext cx="221216" cy="123111"/>
          </a:xfrm>
          <a:prstGeom prst="rect">
            <a:avLst/>
          </a:prstGeom>
          <a:solidFill>
            <a:schemeClr val="accent1"/>
          </a:solidFill>
        </p:spPr>
        <p:txBody>
          <a:bodyPr wrap="square" lIns="0" tIns="0" rIns="0" bIns="0" rtlCol="0">
            <a:spAutoFit/>
          </a:bodyPr>
          <a:lstStyle/>
          <a:p>
            <a:pPr algn="ctr"/>
            <a:r>
              <a:rPr lang="en-GB" sz="800" b="1" spc="-20" dirty="0">
                <a:solidFill>
                  <a:schemeClr val="bg1"/>
                </a:solidFill>
                <a:latin typeface="Calibri" panose="020F0502020204030204" pitchFamily="34" charset="0"/>
                <a:ea typeface="Aileron" charset="0"/>
                <a:cs typeface="Calibri" panose="020F0502020204030204" pitchFamily="34" charset="0"/>
              </a:rPr>
              <a:t>AND</a:t>
            </a:r>
          </a:p>
        </p:txBody>
      </p:sp>
      <p:cxnSp>
        <p:nvCxnSpPr>
          <p:cNvPr id="64" name="Straight Connector 63">
            <a:extLst>
              <a:ext uri="{FF2B5EF4-FFF2-40B4-BE49-F238E27FC236}">
                <a16:creationId xmlns:a16="http://schemas.microsoft.com/office/drawing/2014/main" id="{0971C968-8DC7-1640-808F-7E34821318BF}"/>
              </a:ext>
            </a:extLst>
          </p:cNvPr>
          <p:cNvCxnSpPr>
            <a:cxnSpLocks/>
          </p:cNvCxnSpPr>
          <p:nvPr/>
        </p:nvCxnSpPr>
        <p:spPr>
          <a:xfrm rot="16200000">
            <a:off x="6557010" y="3576803"/>
            <a:ext cx="1651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Oval 65">
            <a:extLst>
              <a:ext uri="{FF2B5EF4-FFF2-40B4-BE49-F238E27FC236}">
                <a16:creationId xmlns:a16="http://schemas.microsoft.com/office/drawing/2014/main" id="{3FFCE357-703F-384D-A2F2-4D555E5CAEE4}"/>
              </a:ext>
            </a:extLst>
          </p:cNvPr>
          <p:cNvSpPr/>
          <p:nvPr/>
        </p:nvSpPr>
        <p:spPr>
          <a:xfrm>
            <a:off x="5535706" y="1916832"/>
            <a:ext cx="687929" cy="687929"/>
          </a:xfrm>
          <a:prstGeom prst="ellipse">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lnSpc>
                <a:spcPct val="80000"/>
              </a:lnSpc>
            </a:pPr>
            <a:r>
              <a:rPr lang="en-GB" sz="1300" b="1" dirty="0">
                <a:solidFill>
                  <a:schemeClr val="tx2"/>
                </a:solidFill>
                <a:latin typeface="Calibri" panose="020F0502020204030204" pitchFamily="34" charset="0"/>
                <a:ea typeface="Aileron" charset="0"/>
                <a:cs typeface="Calibri" panose="020F0502020204030204" pitchFamily="34" charset="0"/>
              </a:rPr>
              <a:t>40 mg</a:t>
            </a:r>
          </a:p>
          <a:p>
            <a:pPr algn="ctr">
              <a:lnSpc>
                <a:spcPct val="80000"/>
              </a:lnSpc>
            </a:pPr>
            <a:r>
              <a:rPr lang="en-GB" sz="900" dirty="0">
                <a:solidFill>
                  <a:srgbClr val="505050"/>
                </a:solidFill>
                <a:latin typeface="Calibri" panose="020F0502020204030204" pitchFamily="34" charset="0"/>
                <a:ea typeface="Aileron" charset="0"/>
                <a:cs typeface="Calibri" panose="020F0502020204030204" pitchFamily="34" charset="0"/>
              </a:rPr>
              <a:t>3 times</a:t>
            </a:r>
          </a:p>
          <a:p>
            <a:pPr algn="ctr">
              <a:lnSpc>
                <a:spcPct val="80000"/>
              </a:lnSpc>
            </a:pPr>
            <a:r>
              <a:rPr lang="en-GB" sz="900" dirty="0">
                <a:solidFill>
                  <a:srgbClr val="505050"/>
                </a:solidFill>
                <a:latin typeface="Calibri" panose="020F0502020204030204" pitchFamily="34" charset="0"/>
                <a:ea typeface="Aileron" charset="0"/>
                <a:cs typeface="Calibri" panose="020F0502020204030204" pitchFamily="34" charset="0"/>
              </a:rPr>
              <a:t>per week</a:t>
            </a:r>
          </a:p>
        </p:txBody>
      </p:sp>
      <p:cxnSp>
        <p:nvCxnSpPr>
          <p:cNvPr id="67" name="Straight Connector 66">
            <a:extLst>
              <a:ext uri="{FF2B5EF4-FFF2-40B4-BE49-F238E27FC236}">
                <a16:creationId xmlns:a16="http://schemas.microsoft.com/office/drawing/2014/main" id="{F9E3D1A2-6185-AC4A-83CF-19B72AD070CC}"/>
              </a:ext>
            </a:extLst>
          </p:cNvPr>
          <p:cNvCxnSpPr>
            <a:cxnSpLocks/>
          </p:cNvCxnSpPr>
          <p:nvPr/>
        </p:nvCxnSpPr>
        <p:spPr>
          <a:xfrm>
            <a:off x="4621749" y="3646653"/>
            <a:ext cx="202733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F8C46D61-5106-224F-B5CC-CC49C93B3A4A}"/>
              </a:ext>
            </a:extLst>
          </p:cNvPr>
          <p:cNvCxnSpPr>
            <a:cxnSpLocks/>
          </p:cNvCxnSpPr>
          <p:nvPr/>
        </p:nvCxnSpPr>
        <p:spPr>
          <a:xfrm rot="16200000">
            <a:off x="5798185" y="3557753"/>
            <a:ext cx="1651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Oval 67">
            <a:extLst>
              <a:ext uri="{FF2B5EF4-FFF2-40B4-BE49-F238E27FC236}">
                <a16:creationId xmlns:a16="http://schemas.microsoft.com/office/drawing/2014/main" id="{125EA498-F9DF-DE46-88BE-47A5E0ECB900}"/>
              </a:ext>
            </a:extLst>
          </p:cNvPr>
          <p:cNvSpPr/>
          <p:nvPr/>
        </p:nvSpPr>
        <p:spPr>
          <a:xfrm>
            <a:off x="5535706" y="2862982"/>
            <a:ext cx="687929" cy="687929"/>
          </a:xfrm>
          <a:prstGeom prst="ellipse">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lnSpc>
                <a:spcPct val="80000"/>
              </a:lnSpc>
            </a:pPr>
            <a:r>
              <a:rPr lang="en-GB" sz="1300" b="1" dirty="0">
                <a:solidFill>
                  <a:schemeClr val="tx2"/>
                </a:solidFill>
                <a:latin typeface="Calibri" panose="020F0502020204030204" pitchFamily="34" charset="0"/>
                <a:ea typeface="Aileron" charset="0"/>
                <a:cs typeface="Calibri" panose="020F0502020204030204" pitchFamily="34" charset="0"/>
              </a:rPr>
              <a:t>20 mg</a:t>
            </a:r>
          </a:p>
          <a:p>
            <a:pPr algn="ctr">
              <a:lnSpc>
                <a:spcPct val="80000"/>
              </a:lnSpc>
            </a:pPr>
            <a:r>
              <a:rPr lang="en-GB" sz="900" dirty="0">
                <a:solidFill>
                  <a:srgbClr val="505050"/>
                </a:solidFill>
                <a:latin typeface="Calibri" panose="020F0502020204030204" pitchFamily="34" charset="0"/>
                <a:ea typeface="Aileron" charset="0"/>
                <a:cs typeface="Calibri" panose="020F0502020204030204" pitchFamily="34" charset="0"/>
              </a:rPr>
              <a:t>on 4 other days</a:t>
            </a:r>
          </a:p>
        </p:txBody>
      </p:sp>
      <p:cxnSp>
        <p:nvCxnSpPr>
          <p:cNvPr id="70" name="Straight Connector 69">
            <a:extLst>
              <a:ext uri="{FF2B5EF4-FFF2-40B4-BE49-F238E27FC236}">
                <a16:creationId xmlns:a16="http://schemas.microsoft.com/office/drawing/2014/main" id="{B82A30F0-1F75-AB41-AB64-5BBDCA071078}"/>
              </a:ext>
            </a:extLst>
          </p:cNvPr>
          <p:cNvCxnSpPr>
            <a:cxnSpLocks/>
          </p:cNvCxnSpPr>
          <p:nvPr/>
        </p:nvCxnSpPr>
        <p:spPr>
          <a:xfrm>
            <a:off x="4535121" y="3772507"/>
            <a:ext cx="1046529" cy="0"/>
          </a:xfrm>
          <a:prstGeom prst="line">
            <a:avLst/>
          </a:prstGeom>
          <a:ln>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AE5BB0A1-0909-7246-ADA4-8A131669E6E8}"/>
              </a:ext>
            </a:extLst>
          </p:cNvPr>
          <p:cNvSpPr txBox="1"/>
          <p:nvPr/>
        </p:nvSpPr>
        <p:spPr>
          <a:xfrm>
            <a:off x="5627764" y="3705809"/>
            <a:ext cx="478978" cy="123111"/>
          </a:xfrm>
          <a:prstGeom prst="rect">
            <a:avLst/>
          </a:prstGeom>
          <a:noFill/>
        </p:spPr>
        <p:txBody>
          <a:bodyPr wrap="none" lIns="0" tIns="0" rIns="0" bIns="0" rtlCol="0">
            <a:spAutoFit/>
          </a:bodyPr>
          <a:lstStyle/>
          <a:p>
            <a:pPr algn="ctr"/>
            <a:r>
              <a:rPr lang="en-GB" sz="800" b="1" spc="-20" dirty="0">
                <a:solidFill>
                  <a:schemeClr val="accent1"/>
                </a:solidFill>
                <a:latin typeface="Calibri" panose="020F0502020204030204" pitchFamily="34" charset="0"/>
                <a:ea typeface="Aileron" charset="0"/>
                <a:cs typeface="Calibri" panose="020F0502020204030204" pitchFamily="34" charset="0"/>
              </a:rPr>
              <a:t>Dose level 5</a:t>
            </a:r>
          </a:p>
        </p:txBody>
      </p:sp>
      <p:sp>
        <p:nvSpPr>
          <p:cNvPr id="73" name="TextBox 72">
            <a:extLst>
              <a:ext uri="{FF2B5EF4-FFF2-40B4-BE49-F238E27FC236}">
                <a16:creationId xmlns:a16="http://schemas.microsoft.com/office/drawing/2014/main" id="{8F953593-CE8D-C941-9DEB-55243376B5F5}"/>
              </a:ext>
            </a:extLst>
          </p:cNvPr>
          <p:cNvSpPr txBox="1"/>
          <p:nvPr/>
        </p:nvSpPr>
        <p:spPr>
          <a:xfrm>
            <a:off x="6417309" y="3705809"/>
            <a:ext cx="478978" cy="123111"/>
          </a:xfrm>
          <a:prstGeom prst="rect">
            <a:avLst/>
          </a:prstGeom>
          <a:noFill/>
        </p:spPr>
        <p:txBody>
          <a:bodyPr wrap="none" lIns="0" tIns="0" rIns="0" bIns="0" rtlCol="0">
            <a:spAutoFit/>
          </a:bodyPr>
          <a:lstStyle/>
          <a:p>
            <a:pPr algn="ctr"/>
            <a:r>
              <a:rPr lang="en-GB" sz="800" b="1" spc="-20" dirty="0">
                <a:solidFill>
                  <a:schemeClr val="accent1"/>
                </a:solidFill>
                <a:latin typeface="Calibri" panose="020F0502020204030204" pitchFamily="34" charset="0"/>
                <a:ea typeface="Aileron" charset="0"/>
                <a:cs typeface="Calibri" panose="020F0502020204030204" pitchFamily="34" charset="0"/>
              </a:rPr>
              <a:t>Dose level 6</a:t>
            </a:r>
          </a:p>
        </p:txBody>
      </p:sp>
      <p:cxnSp>
        <p:nvCxnSpPr>
          <p:cNvPr id="74" name="Straight Connector 73">
            <a:extLst>
              <a:ext uri="{FF2B5EF4-FFF2-40B4-BE49-F238E27FC236}">
                <a16:creationId xmlns:a16="http://schemas.microsoft.com/office/drawing/2014/main" id="{E600D892-1293-B445-93BC-AC3805153AA7}"/>
              </a:ext>
            </a:extLst>
          </p:cNvPr>
          <p:cNvCxnSpPr>
            <a:cxnSpLocks/>
          </p:cNvCxnSpPr>
          <p:nvPr/>
        </p:nvCxnSpPr>
        <p:spPr>
          <a:xfrm>
            <a:off x="6151826" y="3772507"/>
            <a:ext cx="221029" cy="0"/>
          </a:xfrm>
          <a:prstGeom prst="line">
            <a:avLst/>
          </a:prstGeom>
          <a:ln>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A0DD54BE-5283-8B49-B50C-F87959868927}"/>
              </a:ext>
            </a:extLst>
          </p:cNvPr>
          <p:cNvSpPr/>
          <p:nvPr/>
        </p:nvSpPr>
        <p:spPr>
          <a:xfrm>
            <a:off x="4558254" y="3902919"/>
            <a:ext cx="2451384" cy="270813"/>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Titrate up</a:t>
            </a:r>
          </a:p>
        </p:txBody>
      </p:sp>
      <p:sp>
        <p:nvSpPr>
          <p:cNvPr id="60" name="Oval 59">
            <a:extLst>
              <a:ext uri="{FF2B5EF4-FFF2-40B4-BE49-F238E27FC236}">
                <a16:creationId xmlns:a16="http://schemas.microsoft.com/office/drawing/2014/main" id="{9064E1EB-FE86-9647-89F2-EA96A30A00E7}"/>
              </a:ext>
            </a:extLst>
          </p:cNvPr>
          <p:cNvSpPr/>
          <p:nvPr/>
        </p:nvSpPr>
        <p:spPr>
          <a:xfrm>
            <a:off x="6294531" y="2862982"/>
            <a:ext cx="687929" cy="687929"/>
          </a:xfrm>
          <a:prstGeom prst="ellipse">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lnSpc>
                <a:spcPct val="80000"/>
              </a:lnSpc>
            </a:pPr>
            <a:r>
              <a:rPr lang="en-GB" sz="1300" b="1" dirty="0">
                <a:solidFill>
                  <a:schemeClr val="tx2"/>
                </a:solidFill>
                <a:latin typeface="Calibri" panose="020F0502020204030204" pitchFamily="34" charset="0"/>
                <a:ea typeface="Aileron" charset="0"/>
                <a:cs typeface="Calibri" panose="020F0502020204030204" pitchFamily="34" charset="0"/>
              </a:rPr>
              <a:t>40 mg</a:t>
            </a:r>
          </a:p>
          <a:p>
            <a:pPr algn="ctr">
              <a:lnSpc>
                <a:spcPct val="80000"/>
              </a:lnSpc>
            </a:pPr>
            <a:r>
              <a:rPr lang="en-GB" sz="900" dirty="0">
                <a:solidFill>
                  <a:srgbClr val="505050"/>
                </a:solidFill>
                <a:latin typeface="Calibri" panose="020F0502020204030204" pitchFamily="34" charset="0"/>
                <a:ea typeface="Aileron" charset="0"/>
                <a:cs typeface="Calibri" panose="020F0502020204030204" pitchFamily="34" charset="0"/>
              </a:rPr>
              <a:t>once</a:t>
            </a:r>
            <a:br>
              <a:rPr lang="en-GB" sz="900" dirty="0">
                <a:solidFill>
                  <a:srgbClr val="505050"/>
                </a:solidFill>
                <a:latin typeface="Calibri" panose="020F0502020204030204" pitchFamily="34" charset="0"/>
                <a:ea typeface="Aileron" charset="0"/>
                <a:cs typeface="Calibri" panose="020F0502020204030204" pitchFamily="34" charset="0"/>
              </a:rPr>
            </a:br>
            <a:r>
              <a:rPr lang="en-GB" sz="900" dirty="0">
                <a:solidFill>
                  <a:srgbClr val="505050"/>
                </a:solidFill>
                <a:latin typeface="Calibri" panose="020F0502020204030204" pitchFamily="34" charset="0"/>
                <a:ea typeface="Aileron" charset="0"/>
                <a:cs typeface="Calibri" panose="020F0502020204030204" pitchFamily="34" charset="0"/>
              </a:rPr>
              <a:t>daily</a:t>
            </a:r>
          </a:p>
        </p:txBody>
      </p:sp>
      <p:sp>
        <p:nvSpPr>
          <p:cNvPr id="77" name="Content Placeholder 11">
            <a:extLst>
              <a:ext uri="{FF2B5EF4-FFF2-40B4-BE49-F238E27FC236}">
                <a16:creationId xmlns:a16="http://schemas.microsoft.com/office/drawing/2014/main" id="{BDC5C2A3-0AB3-3D4C-8D69-D33B79F72AA1}"/>
              </a:ext>
            </a:extLst>
          </p:cNvPr>
          <p:cNvSpPr txBox="1">
            <a:spLocks/>
          </p:cNvSpPr>
          <p:nvPr/>
        </p:nvSpPr>
        <p:spPr>
          <a:xfrm>
            <a:off x="620184" y="5794376"/>
            <a:ext cx="8116800"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2"/>
              </a:buClr>
              <a:buFont typeface="Arial"/>
              <a:buNone/>
              <a:defRPr sz="1200" b="0" i="0" kern="1200">
                <a:solidFill>
                  <a:srgbClr val="5D8298"/>
                </a:solidFill>
                <a:latin typeface="Calibri" panose="020F0502020204030204" pitchFamily="34" charset="0"/>
                <a:ea typeface="Calibri" charset="0"/>
                <a:cs typeface="Calibri" panose="020F050202020403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Calibri"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Calibri"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Calibri"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Calibri"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p:txBody>
      </p:sp>
      <p:sp>
        <p:nvSpPr>
          <p:cNvPr id="3" name="Slide Number Placeholder 2">
            <a:extLst>
              <a:ext uri="{FF2B5EF4-FFF2-40B4-BE49-F238E27FC236}">
                <a16:creationId xmlns:a16="http://schemas.microsoft.com/office/drawing/2014/main" id="{3413A2A3-A01A-49BB-B63E-238887F30F74}"/>
              </a:ext>
            </a:extLst>
          </p:cNvPr>
          <p:cNvSpPr>
            <a:spLocks noGrp="1"/>
          </p:cNvSpPr>
          <p:nvPr>
            <p:ph type="sldNum" sz="quarter" idx="4"/>
          </p:nvPr>
        </p:nvSpPr>
        <p:spPr/>
        <p:txBody>
          <a:bodyPr/>
          <a:lstStyle/>
          <a:p>
            <a:fld id="{FCE43C0F-8A7B-3A4B-9DB5-B3472E36E833}" type="slidenum">
              <a:rPr lang="en-GB" smtClean="0"/>
              <a:pPr/>
              <a:t>46</a:t>
            </a:fld>
            <a:endParaRPr lang="en-GB" dirty="0"/>
          </a:p>
        </p:txBody>
      </p:sp>
    </p:spTree>
    <p:extLst>
      <p:ext uri="{BB962C8B-B14F-4D97-AF65-F5344CB8AC3E}">
        <p14:creationId xmlns:p14="http://schemas.microsoft.com/office/powerpoint/2010/main" val="232757187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16994-C628-D54B-A0C1-ADC7D7CBFC72}"/>
              </a:ext>
            </a:extLst>
          </p:cNvPr>
          <p:cNvSpPr>
            <a:spLocks noGrp="1"/>
          </p:cNvSpPr>
          <p:nvPr>
            <p:ph type="title"/>
          </p:nvPr>
        </p:nvSpPr>
        <p:spPr/>
        <p:txBody>
          <a:bodyPr>
            <a:normAutofit/>
          </a:bodyPr>
          <a:lstStyle/>
          <a:p>
            <a:r>
              <a:rPr lang="en-GB" dirty="0"/>
              <a:t>Goals of therapy in ITP: what to target when deciding drug doses</a:t>
            </a:r>
          </a:p>
        </p:txBody>
      </p:sp>
      <p:sp>
        <p:nvSpPr>
          <p:cNvPr id="10" name="Content Placeholder 9">
            <a:extLst>
              <a:ext uri="{FF2B5EF4-FFF2-40B4-BE49-F238E27FC236}">
                <a16:creationId xmlns:a16="http://schemas.microsoft.com/office/drawing/2014/main" id="{BBA77030-7B99-0C48-B130-215F13FEE62D}"/>
              </a:ext>
            </a:extLst>
          </p:cNvPr>
          <p:cNvSpPr>
            <a:spLocks noGrp="1"/>
          </p:cNvSpPr>
          <p:nvPr>
            <p:ph sz="quarter" idx="14"/>
          </p:nvPr>
        </p:nvSpPr>
        <p:spPr>
          <a:xfrm>
            <a:off x="4799856" y="1425600"/>
            <a:ext cx="6782544" cy="4525200"/>
          </a:xfrm>
        </p:spPr>
        <p:txBody>
          <a:bodyPr anchor="b">
            <a:normAutofit/>
          </a:bodyPr>
          <a:lstStyle/>
          <a:p>
            <a:pPr indent="-228600" defTabSz="914400">
              <a:buFont typeface="Arial" panose="020B0604020202020204" pitchFamily="34" charset="0"/>
              <a:buChar char="•"/>
            </a:pPr>
            <a:r>
              <a:rPr lang="en-GB" dirty="0"/>
              <a:t>Patients need a </a:t>
            </a:r>
            <a:r>
              <a:rPr lang="en-GB" b="1" u="sng" dirty="0">
                <a:solidFill>
                  <a:schemeClr val="accent1"/>
                </a:solidFill>
              </a:rPr>
              <a:t>safe</a:t>
            </a:r>
            <a:r>
              <a:rPr lang="en-GB" dirty="0"/>
              <a:t> platelet count, not a normal platelet count:</a:t>
            </a:r>
          </a:p>
          <a:p>
            <a:pPr lvl="1" indent="-228600" defTabSz="914400">
              <a:buFont typeface="Arial" panose="020B0604020202020204" pitchFamily="34" charset="0"/>
              <a:buChar char="•"/>
            </a:pPr>
            <a:r>
              <a:rPr lang="en-GB" dirty="0">
                <a:solidFill>
                  <a:schemeClr val="tx2"/>
                </a:solidFill>
              </a:rPr>
              <a:t>Platelets </a:t>
            </a:r>
            <a:r>
              <a:rPr lang="en-GB" b="1" dirty="0">
                <a:solidFill>
                  <a:schemeClr val="tx2"/>
                </a:solidFill>
              </a:rPr>
              <a:t>&lt;10 × 10</a:t>
            </a:r>
            <a:r>
              <a:rPr lang="en-GB" b="1" baseline="30000" dirty="0">
                <a:solidFill>
                  <a:schemeClr val="tx2"/>
                </a:solidFill>
              </a:rPr>
              <a:t>9</a:t>
            </a:r>
            <a:r>
              <a:rPr lang="en-GB" b="1" dirty="0">
                <a:solidFill>
                  <a:schemeClr val="tx2"/>
                </a:solidFill>
              </a:rPr>
              <a:t>/L </a:t>
            </a:r>
            <a:r>
              <a:rPr lang="en-GB" dirty="0">
                <a:solidFill>
                  <a:schemeClr val="tx2"/>
                </a:solidFill>
              </a:rPr>
              <a:t>usually need treatment </a:t>
            </a:r>
          </a:p>
          <a:p>
            <a:pPr lvl="1" indent="-228600" defTabSz="914400">
              <a:buFont typeface="Arial" panose="020B0604020202020204" pitchFamily="34" charset="0"/>
              <a:buChar char="•"/>
            </a:pPr>
            <a:r>
              <a:rPr lang="en-GB" dirty="0">
                <a:solidFill>
                  <a:schemeClr val="tx2"/>
                </a:solidFill>
              </a:rPr>
              <a:t>Platelets </a:t>
            </a:r>
            <a:r>
              <a:rPr lang="en-GB" b="1" dirty="0">
                <a:solidFill>
                  <a:schemeClr val="tx2"/>
                </a:solidFill>
              </a:rPr>
              <a:t>&gt;30 × 10</a:t>
            </a:r>
            <a:r>
              <a:rPr lang="en-GB" b="1" baseline="30000" dirty="0">
                <a:solidFill>
                  <a:schemeClr val="tx2"/>
                </a:solidFill>
              </a:rPr>
              <a:t>9</a:t>
            </a:r>
            <a:r>
              <a:rPr lang="en-GB" b="1" dirty="0">
                <a:solidFill>
                  <a:schemeClr val="tx2"/>
                </a:solidFill>
              </a:rPr>
              <a:t>/L </a:t>
            </a:r>
            <a:r>
              <a:rPr lang="en-GB" dirty="0">
                <a:solidFill>
                  <a:schemeClr val="tx2"/>
                </a:solidFill>
              </a:rPr>
              <a:t>can usually be managed by observation</a:t>
            </a:r>
          </a:p>
          <a:p>
            <a:pPr lvl="1" indent="-228600" defTabSz="914400">
              <a:buFont typeface="Arial" panose="020B0604020202020204" pitchFamily="34" charset="0"/>
              <a:buChar char="•"/>
            </a:pPr>
            <a:r>
              <a:rPr lang="en-GB" dirty="0">
                <a:solidFill>
                  <a:schemeClr val="tx2"/>
                </a:solidFill>
              </a:rPr>
              <a:t>Platelets </a:t>
            </a:r>
            <a:r>
              <a:rPr lang="en-GB" b="1" dirty="0">
                <a:solidFill>
                  <a:schemeClr val="tx2"/>
                </a:solidFill>
              </a:rPr>
              <a:t>10 to 30 × 10</a:t>
            </a:r>
            <a:r>
              <a:rPr lang="en-GB" b="1" baseline="30000" dirty="0">
                <a:solidFill>
                  <a:schemeClr val="tx2"/>
                </a:solidFill>
              </a:rPr>
              <a:t>9</a:t>
            </a:r>
            <a:r>
              <a:rPr lang="en-GB" b="1" dirty="0">
                <a:solidFill>
                  <a:schemeClr val="tx2"/>
                </a:solidFill>
              </a:rPr>
              <a:t>/L</a:t>
            </a:r>
            <a:r>
              <a:rPr lang="en-GB" dirty="0">
                <a:solidFill>
                  <a:schemeClr val="tx2"/>
                </a:solidFill>
              </a:rPr>
              <a:t>, </a:t>
            </a:r>
            <a:r>
              <a:rPr lang="en-GB" dirty="0"/>
              <a:t>more likely to treat if:</a:t>
            </a:r>
          </a:p>
          <a:p>
            <a:pPr lvl="2" indent="-228600" defTabSz="914400">
              <a:buFont typeface="Arial" panose="020B0604020202020204" pitchFamily="34" charset="0"/>
              <a:buChar char="•"/>
            </a:pPr>
            <a:r>
              <a:rPr lang="en-GB" sz="1800" dirty="0"/>
              <a:t>High bleed risk, prior bleeding, active bleeding</a:t>
            </a:r>
          </a:p>
          <a:p>
            <a:pPr lvl="2" indent="-228600" defTabSz="914400">
              <a:buFont typeface="Arial" panose="020B0604020202020204" pitchFamily="34" charset="0"/>
              <a:buChar char="•"/>
            </a:pPr>
            <a:r>
              <a:rPr lang="en-GB" sz="1800" dirty="0"/>
              <a:t>Age </a:t>
            </a:r>
          </a:p>
          <a:p>
            <a:pPr lvl="2" indent="-228600" defTabSz="914400">
              <a:buFont typeface="Arial" panose="020B0604020202020204" pitchFamily="34" charset="0"/>
              <a:buChar char="•"/>
            </a:pPr>
            <a:r>
              <a:rPr lang="en-GB" sz="1800" dirty="0"/>
              <a:t>Symptoms</a:t>
            </a:r>
          </a:p>
          <a:p>
            <a:pPr lvl="2" indent="-228600" defTabSz="914400">
              <a:buFont typeface="Arial" panose="020B0604020202020204" pitchFamily="34" charset="0"/>
              <a:buChar char="•"/>
            </a:pPr>
            <a:r>
              <a:rPr lang="en-GB" sz="1800" dirty="0"/>
              <a:t>Lifestyle, occupation and risks</a:t>
            </a:r>
          </a:p>
          <a:p>
            <a:pPr lvl="2" indent="-228600" defTabSz="914400">
              <a:buFont typeface="Arial" panose="020B0604020202020204" pitchFamily="34" charset="0"/>
              <a:buChar char="•"/>
            </a:pPr>
            <a:r>
              <a:rPr lang="en-GB" sz="1800" dirty="0"/>
              <a:t>Co-morbidities/ concurrent medication: anticoagulation</a:t>
            </a:r>
          </a:p>
          <a:p>
            <a:pPr indent="-228600" defTabSz="914400">
              <a:buFont typeface="Arial" panose="020B0604020202020204" pitchFamily="34" charset="0"/>
              <a:buChar char="•"/>
            </a:pPr>
            <a:endParaRPr lang="en-GB" dirty="0"/>
          </a:p>
          <a:p>
            <a:pPr indent="-228600" defTabSz="914400">
              <a:buFont typeface="Arial" panose="020B0604020202020204" pitchFamily="34" charset="0"/>
              <a:buChar char="•"/>
            </a:pPr>
            <a:r>
              <a:rPr lang="en-GB" dirty="0"/>
              <a:t>Increased move to </a:t>
            </a:r>
            <a:r>
              <a:rPr lang="en-GB" b="1" u="sng" dirty="0">
                <a:solidFill>
                  <a:schemeClr val="accent1"/>
                </a:solidFill>
              </a:rPr>
              <a:t>individualised therapy </a:t>
            </a:r>
            <a:r>
              <a:rPr lang="en-GB" dirty="0"/>
              <a:t>where possible</a:t>
            </a:r>
          </a:p>
          <a:p>
            <a:pPr>
              <a:spcBef>
                <a:spcPts val="0"/>
              </a:spcBef>
              <a:spcAft>
                <a:spcPts val="300"/>
              </a:spcAft>
              <a:buClr>
                <a:srgbClr val="C0504D"/>
              </a:buClr>
            </a:pPr>
            <a:endParaRPr lang="en-GB" sz="1050" dirty="0"/>
          </a:p>
        </p:txBody>
      </p:sp>
      <p:sp>
        <p:nvSpPr>
          <p:cNvPr id="8" name="Tijdelijke aanduiding voor inhoud 7">
            <a:extLst>
              <a:ext uri="{FF2B5EF4-FFF2-40B4-BE49-F238E27FC236}">
                <a16:creationId xmlns:a16="http://schemas.microsoft.com/office/drawing/2014/main" id="{1F8000F5-A03A-AB4B-AF9D-B91E6C3B9C74}"/>
              </a:ext>
            </a:extLst>
          </p:cNvPr>
          <p:cNvSpPr>
            <a:spLocks noGrp="1"/>
          </p:cNvSpPr>
          <p:nvPr>
            <p:ph sz="quarter" idx="15"/>
          </p:nvPr>
        </p:nvSpPr>
        <p:spPr>
          <a:xfrm>
            <a:off x="620184" y="6356351"/>
            <a:ext cx="9868304" cy="365125"/>
          </a:xfrm>
        </p:spPr>
        <p:txBody>
          <a:bodyPr/>
          <a:lstStyle/>
          <a:p>
            <a:pPr>
              <a:spcBef>
                <a:spcPts val="0"/>
              </a:spcBef>
              <a:spcAft>
                <a:spcPts val="300"/>
              </a:spcAft>
              <a:buClr>
                <a:srgbClr val="C0504D"/>
              </a:buClr>
            </a:pPr>
            <a:r>
              <a:rPr lang="en-GB" dirty="0"/>
              <a:t>ITP, immune thrombocytopenia; QoL, quality of life</a:t>
            </a:r>
          </a:p>
          <a:p>
            <a:pPr>
              <a:spcBef>
                <a:spcPts val="0"/>
              </a:spcBef>
            </a:pPr>
            <a:r>
              <a:rPr lang="en-GB" dirty="0"/>
              <a:t>1. </a:t>
            </a:r>
            <a:r>
              <a:rPr lang="en-GB" dirty="0" err="1"/>
              <a:t>Provan</a:t>
            </a:r>
            <a:r>
              <a:rPr lang="en-GB" dirty="0"/>
              <a:t> D, et al. Blood Adv. 2019;3:3780-817; 2. Neunert C, et al. Blood Adv. 2019;3:3829-66; 3. </a:t>
            </a:r>
            <a:r>
              <a:rPr lang="en-GB" dirty="0" err="1"/>
              <a:t>Matzdorff</a:t>
            </a:r>
            <a:r>
              <a:rPr lang="en-GB" dirty="0"/>
              <a:t> A, et al. Oncol Res Treat. 2018;41 </a:t>
            </a:r>
            <a:r>
              <a:rPr lang="en-GB" dirty="0" err="1"/>
              <a:t>suppl</a:t>
            </a:r>
            <a:r>
              <a:rPr lang="en-GB" dirty="0"/>
              <a:t> 5:1-30</a:t>
            </a:r>
          </a:p>
        </p:txBody>
      </p:sp>
      <p:sp>
        <p:nvSpPr>
          <p:cNvPr id="7" name="TextBox 6">
            <a:extLst>
              <a:ext uri="{FF2B5EF4-FFF2-40B4-BE49-F238E27FC236}">
                <a16:creationId xmlns:a16="http://schemas.microsoft.com/office/drawing/2014/main" id="{91471270-8A40-AE44-A5B9-CED084D4B55A}"/>
              </a:ext>
            </a:extLst>
          </p:cNvPr>
          <p:cNvSpPr txBox="1"/>
          <p:nvPr/>
        </p:nvSpPr>
        <p:spPr>
          <a:xfrm>
            <a:off x="1051769" y="4788908"/>
            <a:ext cx="2966120" cy="115416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C6573B"/>
                </a:solidFill>
                <a:effectLst/>
                <a:uLnTx/>
                <a:uFillTx/>
                <a:latin typeface="Calibri"/>
                <a:ea typeface="+mn-ea"/>
                <a:cs typeface="+mn-cs"/>
              </a:rPr>
              <a:t>Moved from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C6573B"/>
                </a:solidFill>
                <a:effectLst/>
                <a:uLnTx/>
                <a:uFillTx/>
                <a:latin typeface="Calibri"/>
                <a:ea typeface="+mn-ea"/>
                <a:cs typeface="+mn-cs"/>
              </a:rPr>
              <a:t>“The platelet count is key” </a:t>
            </a:r>
            <a:br>
              <a:rPr kumimoji="0" lang="en-GB" sz="1500" b="1" i="0" u="none" strike="noStrike" kern="1200" cap="none" spc="0" normalizeH="0" baseline="0" noProof="0" dirty="0">
                <a:ln>
                  <a:noFill/>
                </a:ln>
                <a:solidFill>
                  <a:srgbClr val="C6573B"/>
                </a:solidFill>
                <a:effectLst/>
                <a:uLnTx/>
                <a:uFillTx/>
                <a:latin typeface="Calibri"/>
                <a:ea typeface="+mn-ea"/>
                <a:cs typeface="+mn-cs"/>
              </a:rPr>
            </a:br>
            <a:r>
              <a:rPr kumimoji="0" lang="en-GB" sz="1500" b="1" i="0" u="none" strike="noStrike" kern="1200" cap="none" spc="0" normalizeH="0" baseline="0" noProof="0" dirty="0">
                <a:ln>
                  <a:noFill/>
                </a:ln>
                <a:solidFill>
                  <a:srgbClr val="C6573B"/>
                </a:solidFill>
                <a:effectLst/>
                <a:uLnTx/>
                <a:uFillTx/>
                <a:latin typeface="Calibri"/>
                <a:ea typeface="+mn-ea"/>
                <a:cs typeface="+mn-cs"/>
              </a:rPr>
              <a:t>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C6573B"/>
                </a:solidFill>
                <a:effectLst/>
                <a:uLnTx/>
                <a:uFillTx/>
                <a:latin typeface="Calibri"/>
                <a:ea typeface="+mn-ea"/>
                <a:cs typeface="+mn-cs"/>
              </a:rPr>
              <a:t>“Platelets plus symptoms </a:t>
            </a:r>
            <a:br>
              <a:rPr kumimoji="0" lang="en-GB" sz="1500" b="1" i="0" u="none" strike="noStrike" kern="1200" cap="none" spc="0" normalizeH="0" baseline="0" noProof="0" dirty="0">
                <a:ln>
                  <a:noFill/>
                </a:ln>
                <a:solidFill>
                  <a:srgbClr val="C6573B"/>
                </a:solidFill>
                <a:effectLst/>
                <a:uLnTx/>
                <a:uFillTx/>
                <a:latin typeface="Calibri"/>
                <a:ea typeface="+mn-ea"/>
                <a:cs typeface="+mn-cs"/>
              </a:rPr>
            </a:br>
            <a:r>
              <a:rPr kumimoji="0" lang="en-GB" sz="1500" b="1" i="0" u="none" strike="noStrike" kern="1200" cap="none" spc="0" normalizeH="0" baseline="0" noProof="0" dirty="0">
                <a:ln>
                  <a:noFill/>
                </a:ln>
                <a:solidFill>
                  <a:srgbClr val="C6573B"/>
                </a:solidFill>
                <a:effectLst/>
                <a:uLnTx/>
                <a:uFillTx/>
                <a:latin typeface="Calibri"/>
                <a:ea typeface="+mn-ea"/>
                <a:cs typeface="+mn-cs"/>
              </a:rPr>
              <a:t>(and minimising toxicity) are key”</a:t>
            </a:r>
          </a:p>
        </p:txBody>
      </p:sp>
      <p:graphicFrame>
        <p:nvGraphicFramePr>
          <p:cNvPr id="13" name="Content Placeholder 2">
            <a:extLst>
              <a:ext uri="{FF2B5EF4-FFF2-40B4-BE49-F238E27FC236}">
                <a16:creationId xmlns:a16="http://schemas.microsoft.com/office/drawing/2014/main" id="{618795B6-4927-1E42-BB45-4D2E80384CF8}"/>
              </a:ext>
            </a:extLst>
          </p:cNvPr>
          <p:cNvGraphicFramePr>
            <a:graphicFrameLocks/>
          </p:cNvGraphicFramePr>
          <p:nvPr/>
        </p:nvGraphicFramePr>
        <p:xfrm>
          <a:off x="767408" y="1628800"/>
          <a:ext cx="3534843" cy="3058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6E2F279-5182-41A0-AB3E-F693D753B5D6}"/>
              </a:ext>
            </a:extLst>
          </p:cNvPr>
          <p:cNvSpPr>
            <a:spLocks noGrp="1"/>
          </p:cNvSpPr>
          <p:nvPr>
            <p:ph type="sldNum" sz="quarter" idx="4"/>
          </p:nvPr>
        </p:nvSpPr>
        <p:spPr/>
        <p:txBody>
          <a:bodyPr/>
          <a:lstStyle/>
          <a:p>
            <a:fld id="{FCE43C0F-8A7B-3A4B-9DB5-B3472E36E833}" type="slidenum">
              <a:rPr lang="en-GB" smtClean="0"/>
              <a:pPr/>
              <a:t>47</a:t>
            </a:fld>
            <a:endParaRPr lang="en-GB" dirty="0"/>
          </a:p>
        </p:txBody>
      </p:sp>
    </p:spTree>
    <p:extLst>
      <p:ext uri="{BB962C8B-B14F-4D97-AF65-F5344CB8AC3E}">
        <p14:creationId xmlns:p14="http://schemas.microsoft.com/office/powerpoint/2010/main" val="235407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3"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51E9B6-4C60-EE4E-A777-6C987B493841}"/>
              </a:ext>
            </a:extLst>
          </p:cNvPr>
          <p:cNvSpPr>
            <a:spLocks noGrp="1"/>
          </p:cNvSpPr>
          <p:nvPr>
            <p:ph type="title"/>
          </p:nvPr>
        </p:nvSpPr>
        <p:spPr/>
        <p:txBody>
          <a:bodyPr/>
          <a:lstStyle/>
          <a:p>
            <a:r>
              <a:rPr lang="en-GB" dirty="0"/>
              <a:t>TPO-RA</a:t>
            </a:r>
            <a:r>
              <a:rPr lang="en-GB" cap="none" dirty="0"/>
              <a:t>s</a:t>
            </a:r>
            <a:r>
              <a:rPr lang="en-GB" dirty="0"/>
              <a:t> can induce a long-lasting immunological response</a:t>
            </a:r>
          </a:p>
        </p:txBody>
      </p:sp>
      <p:graphicFrame>
        <p:nvGraphicFramePr>
          <p:cNvPr id="3" name="Tijdelijke aanduiding voor inhoud 2">
            <a:extLst>
              <a:ext uri="{FF2B5EF4-FFF2-40B4-BE49-F238E27FC236}">
                <a16:creationId xmlns:a16="http://schemas.microsoft.com/office/drawing/2014/main" id="{FE45AE1C-2C88-2547-8DC0-C719B9AAB6F5}"/>
              </a:ext>
            </a:extLst>
          </p:cNvPr>
          <p:cNvGraphicFramePr>
            <a:graphicFrameLocks noGrp="1"/>
          </p:cNvGraphicFramePr>
          <p:nvPr>
            <p:ph sz="quarter" idx="14"/>
          </p:nvPr>
        </p:nvGraphicFramePr>
        <p:xfrm>
          <a:off x="620713" y="1425575"/>
          <a:ext cx="109616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9">
            <a:extLst>
              <a:ext uri="{FF2B5EF4-FFF2-40B4-BE49-F238E27FC236}">
                <a16:creationId xmlns:a16="http://schemas.microsoft.com/office/drawing/2014/main" id="{38A97C2A-D2F3-1245-A5F7-5E57882B88BE}"/>
              </a:ext>
            </a:extLst>
          </p:cNvPr>
          <p:cNvSpPr>
            <a:spLocks noGrp="1"/>
          </p:cNvSpPr>
          <p:nvPr>
            <p:ph sz="quarter" idx="15"/>
          </p:nvPr>
        </p:nvSpPr>
        <p:spPr>
          <a:xfrm>
            <a:off x="620184" y="6356351"/>
            <a:ext cx="10228344" cy="365125"/>
          </a:xfrm>
        </p:spPr>
        <p:txBody>
          <a:bodyPr anchor="b"/>
          <a:lstStyle/>
          <a:p>
            <a:pPr>
              <a:spcBef>
                <a:spcPts val="0"/>
              </a:spcBef>
            </a:pPr>
            <a:r>
              <a:rPr lang="en-GB" dirty="0" err="1"/>
              <a:t>FcRIIb</a:t>
            </a:r>
            <a:r>
              <a:rPr lang="en-GB" dirty="0"/>
              <a:t>, Fc receptor </a:t>
            </a:r>
            <a:r>
              <a:rPr lang="en-GB" dirty="0" err="1"/>
              <a:t>IIb</a:t>
            </a:r>
            <a:r>
              <a:rPr lang="en-GB" dirty="0"/>
              <a:t>; ITP, immune thrombocytopenia; TGF, transforming growth factor; TPO-RA, </a:t>
            </a:r>
            <a:r>
              <a:rPr lang="en-GB" dirty="0" err="1"/>
              <a:t>thrombopoietin</a:t>
            </a:r>
            <a:r>
              <a:rPr lang="en-GB" dirty="0"/>
              <a:t> receptor agonist</a:t>
            </a:r>
          </a:p>
          <a:p>
            <a:pPr>
              <a:spcBef>
                <a:spcPts val="0"/>
              </a:spcBef>
              <a:spcAft>
                <a:spcPts val="300"/>
              </a:spcAft>
            </a:pPr>
            <a:r>
              <a:rPr lang="en-GB" dirty="0"/>
              <a:t>1. Bao W, et al. Blood. 2010;116:4639-45; 2. Li X, et al. Blood. 2012;120:3318-25; 3. Wan YY and </a:t>
            </a:r>
            <a:r>
              <a:rPr lang="en-GB" dirty="0" err="1"/>
              <a:t>Flavell</a:t>
            </a:r>
            <a:r>
              <a:rPr lang="en-GB" dirty="0"/>
              <a:t> RA. Immunol Rev. 2007;220:199-213; 4. Liu X-G, at al. Blood. 2016;128:852-61; 5. </a:t>
            </a:r>
            <a:r>
              <a:rPr lang="en-GB" dirty="0" err="1"/>
              <a:t>Kapur</a:t>
            </a:r>
            <a:r>
              <a:rPr lang="en-GB" dirty="0"/>
              <a:t> R, et al. Platelets. 2020;31:399-402</a:t>
            </a:r>
          </a:p>
        </p:txBody>
      </p:sp>
      <p:sp>
        <p:nvSpPr>
          <p:cNvPr id="2" name="Slide Number Placeholder 1">
            <a:extLst>
              <a:ext uri="{FF2B5EF4-FFF2-40B4-BE49-F238E27FC236}">
                <a16:creationId xmlns:a16="http://schemas.microsoft.com/office/drawing/2014/main" id="{215C731E-0551-4E3F-B193-D3581CD1177C}"/>
              </a:ext>
            </a:extLst>
          </p:cNvPr>
          <p:cNvSpPr>
            <a:spLocks noGrp="1"/>
          </p:cNvSpPr>
          <p:nvPr>
            <p:ph type="sldNum" sz="quarter" idx="4"/>
          </p:nvPr>
        </p:nvSpPr>
        <p:spPr/>
        <p:txBody>
          <a:bodyPr/>
          <a:lstStyle/>
          <a:p>
            <a:fld id="{FCE43C0F-8A7B-3A4B-9DB5-B3472E36E833}" type="slidenum">
              <a:rPr lang="en-GB" smtClean="0"/>
              <a:pPr/>
              <a:t>48</a:t>
            </a:fld>
            <a:endParaRPr lang="en-GB" dirty="0"/>
          </a:p>
        </p:txBody>
      </p:sp>
    </p:spTree>
    <p:extLst>
      <p:ext uri="{BB962C8B-B14F-4D97-AF65-F5344CB8AC3E}">
        <p14:creationId xmlns:p14="http://schemas.microsoft.com/office/powerpoint/2010/main" val="193912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D9DC6-6A60-A34D-B263-B486C1740738}"/>
              </a:ext>
            </a:extLst>
          </p:cNvPr>
          <p:cNvSpPr>
            <a:spLocks noGrp="1"/>
          </p:cNvSpPr>
          <p:nvPr>
            <p:ph type="title"/>
          </p:nvPr>
        </p:nvSpPr>
        <p:spPr/>
        <p:txBody>
          <a:bodyPr/>
          <a:lstStyle/>
          <a:p>
            <a:r>
              <a:rPr lang="en-GB" dirty="0"/>
              <a:t>Treatment-free “remission” in ITP</a:t>
            </a:r>
            <a:br>
              <a:rPr lang="en-GB" dirty="0"/>
            </a:br>
            <a:r>
              <a:rPr lang="en-GB" dirty="0">
                <a:solidFill>
                  <a:schemeClr val="accent1"/>
                </a:solidFill>
              </a:rPr>
              <a:t>terminology</a:t>
            </a:r>
          </a:p>
        </p:txBody>
      </p:sp>
      <p:sp>
        <p:nvSpPr>
          <p:cNvPr id="3" name="Content Placeholder 2">
            <a:extLst>
              <a:ext uri="{FF2B5EF4-FFF2-40B4-BE49-F238E27FC236}">
                <a16:creationId xmlns:a16="http://schemas.microsoft.com/office/drawing/2014/main" id="{BB2F8517-D535-DE47-9237-725F9647AC19}"/>
              </a:ext>
            </a:extLst>
          </p:cNvPr>
          <p:cNvSpPr>
            <a:spLocks noGrp="1"/>
          </p:cNvSpPr>
          <p:nvPr>
            <p:ph sz="quarter" idx="14"/>
          </p:nvPr>
        </p:nvSpPr>
        <p:spPr/>
        <p:txBody>
          <a:bodyPr>
            <a:normAutofit fontScale="92500" lnSpcReduction="10000"/>
          </a:bodyPr>
          <a:lstStyle/>
          <a:p>
            <a:r>
              <a:rPr lang="en-GB" dirty="0"/>
              <a:t>Treatment-free remission vs thrombocytopenia-free remission</a:t>
            </a:r>
          </a:p>
          <a:p>
            <a:pPr lvl="1"/>
            <a:r>
              <a:rPr lang="en-GB" dirty="0"/>
              <a:t>Significance of terminology</a:t>
            </a:r>
          </a:p>
          <a:p>
            <a:pPr lvl="1">
              <a:tabLst>
                <a:tab pos="2976563" algn="l"/>
              </a:tabLst>
            </a:pPr>
            <a:r>
              <a:rPr lang="en-GB" dirty="0"/>
              <a:t>Complete response (CR): platelets ≥100 x 10</a:t>
            </a:r>
            <a:r>
              <a:rPr lang="en-GB" baseline="30000" dirty="0"/>
              <a:t>9</a:t>
            </a:r>
            <a:r>
              <a:rPr lang="en-GB" dirty="0"/>
              <a:t>/L</a:t>
            </a:r>
          </a:p>
          <a:p>
            <a:pPr lvl="1">
              <a:tabLst>
                <a:tab pos="2976563" algn="l"/>
              </a:tabLst>
            </a:pPr>
            <a:r>
              <a:rPr lang="en-GB" dirty="0"/>
              <a:t>(Partial) response: platelets ≥30 x 10</a:t>
            </a:r>
            <a:r>
              <a:rPr lang="en-GB" baseline="30000" dirty="0"/>
              <a:t>9</a:t>
            </a:r>
            <a:r>
              <a:rPr lang="en-GB" dirty="0"/>
              <a:t>/L and two-fold increase from baseline</a:t>
            </a:r>
          </a:p>
          <a:p>
            <a:r>
              <a:rPr lang="en-GB" dirty="0"/>
              <a:t>Treatment-free remission </a:t>
            </a:r>
          </a:p>
          <a:p>
            <a:pPr lvl="1"/>
            <a:r>
              <a:rPr lang="en-GB" dirty="0"/>
              <a:t>No longer requiring active therapy, considered low risk for bleeding</a:t>
            </a:r>
          </a:p>
          <a:p>
            <a:r>
              <a:rPr lang="en-GB" dirty="0"/>
              <a:t>What threshold?</a:t>
            </a:r>
          </a:p>
          <a:p>
            <a:pPr lvl="1"/>
            <a:r>
              <a:rPr lang="en-GB" dirty="0"/>
              <a:t>Platelets &gt;50 x 10</a:t>
            </a:r>
            <a:r>
              <a:rPr lang="en-GB" baseline="30000" dirty="0"/>
              <a:t>9</a:t>
            </a:r>
            <a:r>
              <a:rPr lang="en-GB" dirty="0"/>
              <a:t>/L</a:t>
            </a:r>
          </a:p>
          <a:p>
            <a:pPr lvl="1"/>
            <a:r>
              <a:rPr lang="en-GB" dirty="0"/>
              <a:t>Platelets &gt;30 x 10</a:t>
            </a:r>
            <a:r>
              <a:rPr lang="en-GB" baseline="30000" dirty="0"/>
              <a:t>9</a:t>
            </a:r>
            <a:r>
              <a:rPr lang="en-GB" dirty="0"/>
              <a:t>/L</a:t>
            </a:r>
          </a:p>
          <a:p>
            <a:r>
              <a:rPr lang="en-GB" dirty="0"/>
              <a:t>For how long?</a:t>
            </a:r>
          </a:p>
          <a:p>
            <a:r>
              <a:rPr lang="en-GB" dirty="0" err="1"/>
              <a:t>Mazzucconi</a:t>
            </a:r>
            <a:r>
              <a:rPr lang="en-GB" dirty="0"/>
              <a:t> et al (2017)</a:t>
            </a:r>
            <a:r>
              <a:rPr lang="en-GB" baseline="30000" dirty="0"/>
              <a:t>1</a:t>
            </a:r>
            <a:r>
              <a:rPr lang="en-GB" dirty="0"/>
              <a:t> </a:t>
            </a:r>
          </a:p>
          <a:p>
            <a:pPr lvl="1"/>
            <a:r>
              <a:rPr lang="en-GB" dirty="0"/>
              <a:t>“Durable response”: response or CR lasting ≥4 weeks with a stable dose of TPO-RA</a:t>
            </a:r>
          </a:p>
          <a:p>
            <a:pPr lvl="1"/>
            <a:r>
              <a:rPr lang="en-GB" dirty="0"/>
              <a:t>“Sustained response”: platelet count ≥30 × 10</a:t>
            </a:r>
            <a:r>
              <a:rPr lang="en-GB" baseline="30000" dirty="0"/>
              <a:t>9</a:t>
            </a:r>
            <a:r>
              <a:rPr lang="en-GB" dirty="0"/>
              <a:t>/L after &gt; 4 weeks since TPO-RA discontinuation, in the absence of concomitant treatments</a:t>
            </a:r>
          </a:p>
          <a:p>
            <a:endParaRPr lang="en-GB" dirty="0"/>
          </a:p>
        </p:txBody>
      </p:sp>
      <p:sp>
        <p:nvSpPr>
          <p:cNvPr id="7" name="Content Placeholder 6">
            <a:extLst>
              <a:ext uri="{FF2B5EF4-FFF2-40B4-BE49-F238E27FC236}">
                <a16:creationId xmlns:a16="http://schemas.microsoft.com/office/drawing/2014/main" id="{D2E06C0B-ED36-E64E-94A6-7ED5BA62DFBF}"/>
              </a:ext>
            </a:extLst>
          </p:cNvPr>
          <p:cNvSpPr>
            <a:spLocks noGrp="1"/>
          </p:cNvSpPr>
          <p:nvPr>
            <p:ph sz="quarter" idx="15"/>
          </p:nvPr>
        </p:nvSpPr>
        <p:spPr/>
        <p:txBody>
          <a:bodyPr anchor="b"/>
          <a:lstStyle/>
          <a:p>
            <a:pPr marL="182563" indent="-182563">
              <a:spcBef>
                <a:spcPts val="0"/>
              </a:spcBef>
              <a:spcAft>
                <a:spcPts val="300"/>
              </a:spcAft>
            </a:pPr>
            <a:r>
              <a:rPr lang="en-GB" dirty="0"/>
              <a:t>CR, complete response; ITP, immune thrombocytopenia; TPO-RA, thrombopoietin receptor agonist</a:t>
            </a:r>
          </a:p>
          <a:p>
            <a:pPr marL="182563" indent="-182563">
              <a:spcBef>
                <a:spcPts val="0"/>
              </a:spcBef>
            </a:pPr>
            <a:r>
              <a:rPr lang="en-GB" dirty="0"/>
              <a:t>1. </a:t>
            </a:r>
            <a:r>
              <a:rPr lang="en-GB" dirty="0" err="1"/>
              <a:t>Mazzucconi</a:t>
            </a:r>
            <a:r>
              <a:rPr lang="en-GB" dirty="0"/>
              <a:t> MG, et al. Eur J Haematol. 2017;98:242-9</a:t>
            </a:r>
          </a:p>
        </p:txBody>
      </p:sp>
      <p:grpSp>
        <p:nvGrpSpPr>
          <p:cNvPr id="15" name="Group 14">
            <a:extLst>
              <a:ext uri="{FF2B5EF4-FFF2-40B4-BE49-F238E27FC236}">
                <a16:creationId xmlns:a16="http://schemas.microsoft.com/office/drawing/2014/main" id="{E89D85F8-38EE-9349-9102-AC30CECD93F1}"/>
              </a:ext>
            </a:extLst>
          </p:cNvPr>
          <p:cNvGrpSpPr/>
          <p:nvPr/>
        </p:nvGrpSpPr>
        <p:grpSpPr>
          <a:xfrm>
            <a:off x="8472265" y="3068961"/>
            <a:ext cx="1728191" cy="1728191"/>
            <a:chOff x="4644009" y="2492897"/>
            <a:chExt cx="2088232" cy="2088232"/>
          </a:xfrm>
        </p:grpSpPr>
        <p:sp>
          <p:nvSpPr>
            <p:cNvPr id="14" name="Oval 13">
              <a:extLst>
                <a:ext uri="{FF2B5EF4-FFF2-40B4-BE49-F238E27FC236}">
                  <a16:creationId xmlns:a16="http://schemas.microsoft.com/office/drawing/2014/main" id="{C550ECCF-8114-2843-8A15-AAAD1E17B17A}"/>
                </a:ext>
              </a:extLst>
            </p:cNvPr>
            <p:cNvSpPr/>
            <p:nvPr/>
          </p:nvSpPr>
          <p:spPr>
            <a:xfrm>
              <a:off x="4644009" y="2492897"/>
              <a:ext cx="2088232" cy="2088232"/>
            </a:xfrm>
            <a:prstGeom prst="ellipse">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4565ABD-B814-404E-BF1E-1112BBC76A0A}"/>
                </a:ext>
              </a:extLst>
            </p:cNvPr>
            <p:cNvPicPr>
              <a:picLocks noChangeAspect="1"/>
            </p:cNvPicPr>
            <p:nvPr/>
          </p:nvPicPr>
          <p:blipFill>
            <a:blip r:embed="rId3"/>
            <a:stretch>
              <a:fillRect/>
            </a:stretch>
          </p:blipFill>
          <p:spPr>
            <a:xfrm>
              <a:off x="4932041" y="2951048"/>
              <a:ext cx="1512168" cy="1171931"/>
            </a:xfrm>
            <a:prstGeom prst="rect">
              <a:avLst/>
            </a:prstGeom>
          </p:spPr>
        </p:pic>
      </p:grpSp>
      <p:sp>
        <p:nvSpPr>
          <p:cNvPr id="4" name="Slide Number Placeholder 3">
            <a:extLst>
              <a:ext uri="{FF2B5EF4-FFF2-40B4-BE49-F238E27FC236}">
                <a16:creationId xmlns:a16="http://schemas.microsoft.com/office/drawing/2014/main" id="{A17E09BD-F617-40B6-BB0E-132CF881ACD5}"/>
              </a:ext>
            </a:extLst>
          </p:cNvPr>
          <p:cNvSpPr>
            <a:spLocks noGrp="1"/>
          </p:cNvSpPr>
          <p:nvPr>
            <p:ph type="sldNum" sz="quarter" idx="4"/>
          </p:nvPr>
        </p:nvSpPr>
        <p:spPr/>
        <p:txBody>
          <a:bodyPr/>
          <a:lstStyle/>
          <a:p>
            <a:fld id="{FCE43C0F-8A7B-3A4B-9DB5-B3472E36E833}" type="slidenum">
              <a:rPr lang="en-GB" smtClean="0"/>
              <a:pPr/>
              <a:t>49</a:t>
            </a:fld>
            <a:endParaRPr lang="en-GB" dirty="0"/>
          </a:p>
        </p:txBody>
      </p:sp>
    </p:spTree>
    <p:extLst>
      <p:ext uri="{BB962C8B-B14F-4D97-AF65-F5344CB8AC3E}">
        <p14:creationId xmlns:p14="http://schemas.microsoft.com/office/powerpoint/2010/main" val="26975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noProof="0" dirty="0"/>
              <a:t>Introducing the scientific committee</a:t>
            </a:r>
          </a:p>
        </p:txBody>
      </p:sp>
      <p:sp>
        <p:nvSpPr>
          <p:cNvPr id="11" name="Rechthoek 10">
            <a:extLst>
              <a:ext uri="{FF2B5EF4-FFF2-40B4-BE49-F238E27FC236}">
                <a16:creationId xmlns:a16="http://schemas.microsoft.com/office/drawing/2014/main" id="{E6D7DF15-2457-2D4E-911C-03DC98C9E643}"/>
              </a:ext>
            </a:extLst>
          </p:cNvPr>
          <p:cNvSpPr/>
          <p:nvPr/>
        </p:nvSpPr>
        <p:spPr>
          <a:xfrm>
            <a:off x="1127448" y="1936725"/>
            <a:ext cx="2667600" cy="2736000"/>
          </a:xfrm>
          <a:prstGeom prst="rect">
            <a:avLst/>
          </a:prstGeom>
          <a:ln w="19050" cmpd="sng">
            <a:solidFill>
              <a:schemeClr val="accent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13" name="Vrije vorm 12">
            <a:extLst>
              <a:ext uri="{FF2B5EF4-FFF2-40B4-BE49-F238E27FC236}">
                <a16:creationId xmlns:a16="http://schemas.microsoft.com/office/drawing/2014/main" id="{77BB6C3B-1AFC-1049-BB8A-F255CF868934}"/>
              </a:ext>
            </a:extLst>
          </p:cNvPr>
          <p:cNvSpPr/>
          <p:nvPr/>
        </p:nvSpPr>
        <p:spPr>
          <a:xfrm>
            <a:off x="1188648" y="4064493"/>
            <a:ext cx="2606400" cy="52254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rgbClr val="5D829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457200"/>
            <a:r>
              <a:rPr lang="en-GB" sz="1000" b="1" cap="none" dirty="0"/>
              <a:t>University of Virginia, Charlottesville,</a:t>
            </a:r>
          </a:p>
          <a:p>
            <a:pPr algn="ctr" defTabSz="457200"/>
            <a:r>
              <a:rPr lang="en-GB" sz="1000" b="1" cap="none" dirty="0"/>
              <a:t>VA, USA</a:t>
            </a:r>
            <a:endParaRPr lang="en-GB" sz="1000" b="1" spc="-10" dirty="0">
              <a:solidFill>
                <a:srgbClr val="FFFFFF"/>
              </a:solidFill>
              <a:latin typeface="Calibri" panose="020F0502020204030204" pitchFamily="34" charset="0"/>
              <a:cs typeface="Calibri" panose="020F0502020204030204" pitchFamily="34" charset="0"/>
            </a:endParaRPr>
          </a:p>
        </p:txBody>
      </p:sp>
      <p:sp>
        <p:nvSpPr>
          <p:cNvPr id="14" name="Vrije vorm 13">
            <a:extLst>
              <a:ext uri="{FF2B5EF4-FFF2-40B4-BE49-F238E27FC236}">
                <a16:creationId xmlns:a16="http://schemas.microsoft.com/office/drawing/2014/main" id="{E2EC4E45-D504-8044-9EF7-5F0F321D0CAD}"/>
              </a:ext>
            </a:extLst>
          </p:cNvPr>
          <p:cNvSpPr/>
          <p:nvPr/>
        </p:nvSpPr>
        <p:spPr>
          <a:xfrm>
            <a:off x="1264949" y="3839412"/>
            <a:ext cx="2474987" cy="281440"/>
          </a:xfrm>
          <a:custGeom>
            <a:avLst/>
            <a:gdLst>
              <a:gd name="connsiteX0" fmla="*/ 0 w 2152851"/>
              <a:gd name="connsiteY0" fmla="*/ 0 h 281440"/>
              <a:gd name="connsiteX1" fmla="*/ 2152851 w 2152851"/>
              <a:gd name="connsiteY1" fmla="*/ 0 h 281440"/>
              <a:gd name="connsiteX2" fmla="*/ 2152851 w 2152851"/>
              <a:gd name="connsiteY2" fmla="*/ 281440 h 281440"/>
              <a:gd name="connsiteX3" fmla="*/ 0 w 2152851"/>
              <a:gd name="connsiteY3" fmla="*/ 281440 h 281440"/>
              <a:gd name="connsiteX4" fmla="*/ 0 w 2152851"/>
              <a:gd name="connsiteY4" fmla="*/ 0 h 28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281440">
                <a:moveTo>
                  <a:pt x="0" y="0"/>
                </a:moveTo>
                <a:lnTo>
                  <a:pt x="2152851" y="0"/>
                </a:lnTo>
                <a:lnTo>
                  <a:pt x="2152851" y="281440"/>
                </a:lnTo>
                <a:lnTo>
                  <a:pt x="0" y="281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GB" sz="1300" b="1" dirty="0">
                <a:solidFill>
                  <a:srgbClr val="000000">
                    <a:hueOff val="0"/>
                    <a:satOff val="0"/>
                    <a:lumOff val="0"/>
                    <a:alphaOff val="0"/>
                  </a:srgbClr>
                </a:solidFill>
                <a:latin typeface="Calibri" panose="020F0502020204030204" pitchFamily="34" charset="0"/>
                <a:cs typeface="Calibri" panose="020F0502020204030204" pitchFamily="34" charset="0"/>
              </a:rPr>
              <a:t>Hillary Maitland</a:t>
            </a:r>
          </a:p>
        </p:txBody>
      </p:sp>
      <p:pic>
        <p:nvPicPr>
          <p:cNvPr id="15" name="Content Placeholder 14">
            <a:extLst>
              <a:ext uri="{FF2B5EF4-FFF2-40B4-BE49-F238E27FC236}">
                <a16:creationId xmlns:a16="http://schemas.microsoft.com/office/drawing/2014/main" id="{49536A35-5E6E-4A38-A24A-82DCBF870C31}"/>
              </a:ext>
            </a:extLst>
          </p:cNvPr>
          <p:cNvPicPr>
            <a:picLocks noGrp="1" noChangeAspect="1"/>
          </p:cNvPicPr>
          <p:nvPr>
            <p:ph sz="quarter" idx="15"/>
          </p:nvPr>
        </p:nvPicPr>
        <p:blipFill>
          <a:blip r:embed="rId3"/>
          <a:stretch>
            <a:fillRect/>
          </a:stretch>
        </p:blipFill>
        <p:spPr>
          <a:xfrm>
            <a:off x="1743941" y="2008732"/>
            <a:ext cx="1395536" cy="1887231"/>
          </a:xfrm>
        </p:spPr>
      </p:pic>
      <p:grpSp>
        <p:nvGrpSpPr>
          <p:cNvPr id="29" name="Group 28">
            <a:extLst>
              <a:ext uri="{FF2B5EF4-FFF2-40B4-BE49-F238E27FC236}">
                <a16:creationId xmlns:a16="http://schemas.microsoft.com/office/drawing/2014/main" id="{E225917A-256F-45CE-8E05-9397D4B39E13}"/>
              </a:ext>
            </a:extLst>
          </p:cNvPr>
          <p:cNvGrpSpPr/>
          <p:nvPr/>
        </p:nvGrpSpPr>
        <p:grpSpPr>
          <a:xfrm>
            <a:off x="4511824" y="1936724"/>
            <a:ext cx="2667600" cy="2736000"/>
            <a:chOff x="3383805" y="1844824"/>
            <a:chExt cx="2667600" cy="2736000"/>
          </a:xfrm>
        </p:grpSpPr>
        <p:sp>
          <p:nvSpPr>
            <p:cNvPr id="16" name="Rechthoek 15">
              <a:extLst>
                <a:ext uri="{FF2B5EF4-FFF2-40B4-BE49-F238E27FC236}">
                  <a16:creationId xmlns:a16="http://schemas.microsoft.com/office/drawing/2014/main" id="{320DC41D-4E41-E84A-B58F-83CB07244DD5}"/>
                </a:ext>
              </a:extLst>
            </p:cNvPr>
            <p:cNvSpPr/>
            <p:nvPr/>
          </p:nvSpPr>
          <p:spPr>
            <a:xfrm>
              <a:off x="3383805" y="1844824"/>
              <a:ext cx="2667600" cy="2736000"/>
            </a:xfrm>
            <a:prstGeom prst="rect">
              <a:avLst/>
            </a:prstGeom>
            <a:ln w="19050" cmpd="sng">
              <a:solidFill>
                <a:schemeClr val="accent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8" name="Vrije vorm 17">
              <a:extLst>
                <a:ext uri="{FF2B5EF4-FFF2-40B4-BE49-F238E27FC236}">
                  <a16:creationId xmlns:a16="http://schemas.microsoft.com/office/drawing/2014/main" id="{8AD596DA-DE68-E64B-B7E8-54FC1298ADBD}"/>
                </a:ext>
              </a:extLst>
            </p:cNvPr>
            <p:cNvSpPr/>
            <p:nvPr/>
          </p:nvSpPr>
          <p:spPr>
            <a:xfrm>
              <a:off x="3416609" y="3972593"/>
              <a:ext cx="2606400" cy="513076"/>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rgbClr val="5D829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1000" b="1" cap="none" dirty="0"/>
                <a:t>University of Illinois College of Medicine-Peoria, IL, USA</a:t>
              </a:r>
              <a:endParaRPr lang="nl-NL" sz="1000" b="1" dirty="0">
                <a:solidFill>
                  <a:srgbClr val="FFFFFF"/>
                </a:solidFill>
                <a:latin typeface="Calibri" panose="020F0502020204030204" pitchFamily="34" charset="0"/>
                <a:cs typeface="Calibri" panose="020F0502020204030204" pitchFamily="34" charset="0"/>
              </a:endParaRPr>
            </a:p>
          </p:txBody>
        </p:sp>
        <p:sp>
          <p:nvSpPr>
            <p:cNvPr id="19" name="Vrije vorm 18">
              <a:extLst>
                <a:ext uri="{FF2B5EF4-FFF2-40B4-BE49-F238E27FC236}">
                  <a16:creationId xmlns:a16="http://schemas.microsoft.com/office/drawing/2014/main" id="{84B62409-8AE9-3C4E-A19E-9FB46D5FA811}"/>
                </a:ext>
              </a:extLst>
            </p:cNvPr>
            <p:cNvSpPr/>
            <p:nvPr/>
          </p:nvSpPr>
          <p:spPr>
            <a:xfrm>
              <a:off x="3617731" y="3761576"/>
              <a:ext cx="2232712" cy="281440"/>
            </a:xfrm>
            <a:custGeom>
              <a:avLst/>
              <a:gdLst>
                <a:gd name="connsiteX0" fmla="*/ 0 w 2152851"/>
                <a:gd name="connsiteY0" fmla="*/ 0 h 281440"/>
                <a:gd name="connsiteX1" fmla="*/ 2152851 w 2152851"/>
                <a:gd name="connsiteY1" fmla="*/ 0 h 281440"/>
                <a:gd name="connsiteX2" fmla="*/ 2152851 w 2152851"/>
                <a:gd name="connsiteY2" fmla="*/ 281440 h 281440"/>
                <a:gd name="connsiteX3" fmla="*/ 0 w 2152851"/>
                <a:gd name="connsiteY3" fmla="*/ 281440 h 281440"/>
                <a:gd name="connsiteX4" fmla="*/ 0 w 2152851"/>
                <a:gd name="connsiteY4" fmla="*/ 0 h 28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281440">
                  <a:moveTo>
                    <a:pt x="0" y="0"/>
                  </a:moveTo>
                  <a:lnTo>
                    <a:pt x="2152851" y="0"/>
                  </a:lnTo>
                  <a:lnTo>
                    <a:pt x="2152851" y="281440"/>
                  </a:lnTo>
                  <a:lnTo>
                    <a:pt x="0" y="281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GB" sz="1300" b="1" dirty="0">
                  <a:solidFill>
                    <a:srgbClr val="000000">
                      <a:hueOff val="0"/>
                      <a:satOff val="0"/>
                      <a:lumOff val="0"/>
                      <a:alphaOff val="0"/>
                    </a:srgbClr>
                  </a:solidFill>
                  <a:latin typeface="Calibri" panose="020F0502020204030204" pitchFamily="34" charset="0"/>
                  <a:cs typeface="Calibri" panose="020F0502020204030204" pitchFamily="34" charset="0"/>
                </a:rPr>
                <a:t>Michael Tarantino</a:t>
              </a:r>
              <a:endParaRPr lang="nl-NL" sz="1300" b="1" dirty="0">
                <a:solidFill>
                  <a:srgbClr val="000000">
                    <a:hueOff val="0"/>
                    <a:satOff val="0"/>
                    <a:lumOff val="0"/>
                    <a:alphaOff val="0"/>
                  </a:srgbClr>
                </a:solidFill>
                <a:latin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988BD458-093B-4B59-87F8-37432A4DF9DB}"/>
                </a:ext>
              </a:extLst>
            </p:cNvPr>
            <p:cNvPicPr>
              <a:picLocks noChangeAspect="1"/>
            </p:cNvPicPr>
            <p:nvPr/>
          </p:nvPicPr>
          <p:blipFill>
            <a:blip r:embed="rId4"/>
            <a:stretch>
              <a:fillRect/>
            </a:stretch>
          </p:blipFill>
          <p:spPr>
            <a:xfrm>
              <a:off x="3867057" y="1988840"/>
              <a:ext cx="1623306" cy="1779041"/>
            </a:xfrm>
            <a:prstGeom prst="rect">
              <a:avLst/>
            </a:prstGeom>
          </p:spPr>
        </p:pic>
      </p:grpSp>
      <p:grpSp>
        <p:nvGrpSpPr>
          <p:cNvPr id="28" name="Group 27">
            <a:extLst>
              <a:ext uri="{FF2B5EF4-FFF2-40B4-BE49-F238E27FC236}">
                <a16:creationId xmlns:a16="http://schemas.microsoft.com/office/drawing/2014/main" id="{BC7B53CD-7D04-419E-BC42-566253F38A24}"/>
              </a:ext>
            </a:extLst>
          </p:cNvPr>
          <p:cNvGrpSpPr/>
          <p:nvPr/>
        </p:nvGrpSpPr>
        <p:grpSpPr>
          <a:xfrm>
            <a:off x="7969212" y="1936725"/>
            <a:ext cx="2666596" cy="2736000"/>
            <a:chOff x="6184647" y="1844825"/>
            <a:chExt cx="2666596" cy="2736000"/>
          </a:xfrm>
        </p:grpSpPr>
        <p:sp>
          <p:nvSpPr>
            <p:cNvPr id="20" name="Rechthoek 19">
              <a:extLst>
                <a:ext uri="{FF2B5EF4-FFF2-40B4-BE49-F238E27FC236}">
                  <a16:creationId xmlns:a16="http://schemas.microsoft.com/office/drawing/2014/main" id="{B4D56FEE-3B4C-A34B-921F-D6F5577F2AAE}"/>
                </a:ext>
              </a:extLst>
            </p:cNvPr>
            <p:cNvSpPr/>
            <p:nvPr/>
          </p:nvSpPr>
          <p:spPr>
            <a:xfrm>
              <a:off x="6184647" y="1844825"/>
              <a:ext cx="2666596" cy="2736000"/>
            </a:xfrm>
            <a:prstGeom prst="rect">
              <a:avLst/>
            </a:prstGeom>
            <a:ln w="19050" cmpd="sng">
              <a:solidFill>
                <a:schemeClr val="accent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4" name="Vrije vorm 23">
              <a:extLst>
                <a:ext uri="{FF2B5EF4-FFF2-40B4-BE49-F238E27FC236}">
                  <a16:creationId xmlns:a16="http://schemas.microsoft.com/office/drawing/2014/main" id="{B84AA02E-8CD0-DB47-8FFA-655B00CF429A}"/>
                </a:ext>
              </a:extLst>
            </p:cNvPr>
            <p:cNvSpPr/>
            <p:nvPr/>
          </p:nvSpPr>
          <p:spPr>
            <a:xfrm>
              <a:off x="6214745" y="3982056"/>
              <a:ext cx="2606400" cy="531560"/>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rgbClr val="5D829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1000" b="1" cap="none" dirty="0"/>
                <a:t>Royal London Hospital, London,</a:t>
              </a:r>
              <a:br>
                <a:rPr lang="en-GB" sz="1000" b="1" cap="none" dirty="0"/>
              </a:br>
              <a:r>
                <a:rPr lang="en-GB" sz="1000" b="1" cap="none" dirty="0"/>
                <a:t> United Kingdom</a:t>
              </a:r>
              <a:endParaRPr lang="nl-NL" sz="1000" b="1" dirty="0">
                <a:solidFill>
                  <a:schemeClr val="bg1"/>
                </a:solidFill>
                <a:latin typeface="PT Sans Narrow" panose="020B0506020203020204" pitchFamily="34" charset="0"/>
              </a:endParaRPr>
            </a:p>
          </p:txBody>
        </p:sp>
        <p:sp>
          <p:nvSpPr>
            <p:cNvPr id="25" name="Vrije vorm 24">
              <a:extLst>
                <a:ext uri="{FF2B5EF4-FFF2-40B4-BE49-F238E27FC236}">
                  <a16:creationId xmlns:a16="http://schemas.microsoft.com/office/drawing/2014/main" id="{023A4028-18DB-DB4C-8138-E27766C88197}"/>
                </a:ext>
              </a:extLst>
            </p:cNvPr>
            <p:cNvSpPr/>
            <p:nvPr/>
          </p:nvSpPr>
          <p:spPr>
            <a:xfrm>
              <a:off x="6283168" y="3765152"/>
              <a:ext cx="2399936" cy="281440"/>
            </a:xfrm>
            <a:custGeom>
              <a:avLst/>
              <a:gdLst>
                <a:gd name="connsiteX0" fmla="*/ 0 w 2152851"/>
                <a:gd name="connsiteY0" fmla="*/ 0 h 281440"/>
                <a:gd name="connsiteX1" fmla="*/ 2152851 w 2152851"/>
                <a:gd name="connsiteY1" fmla="*/ 0 h 281440"/>
                <a:gd name="connsiteX2" fmla="*/ 2152851 w 2152851"/>
                <a:gd name="connsiteY2" fmla="*/ 281440 h 281440"/>
                <a:gd name="connsiteX3" fmla="*/ 0 w 2152851"/>
                <a:gd name="connsiteY3" fmla="*/ 281440 h 281440"/>
                <a:gd name="connsiteX4" fmla="*/ 0 w 2152851"/>
                <a:gd name="connsiteY4" fmla="*/ 0 h 28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281440">
                  <a:moveTo>
                    <a:pt x="0" y="0"/>
                  </a:moveTo>
                  <a:lnTo>
                    <a:pt x="2152851" y="0"/>
                  </a:lnTo>
                  <a:lnTo>
                    <a:pt x="2152851" y="281440"/>
                  </a:lnTo>
                  <a:lnTo>
                    <a:pt x="0" y="281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GB" sz="1300" b="1" dirty="0">
                  <a:solidFill>
                    <a:srgbClr val="000000">
                      <a:hueOff val="0"/>
                      <a:satOff val="0"/>
                      <a:lumOff val="0"/>
                      <a:alphaOff val="0"/>
                    </a:srgbClr>
                  </a:solidFill>
                  <a:latin typeface="Calibri" panose="020F0502020204030204" pitchFamily="34" charset="0"/>
                  <a:cs typeface="Calibri" panose="020F0502020204030204" pitchFamily="34" charset="0"/>
                </a:rPr>
                <a:t>Vickie McDonald</a:t>
              </a:r>
              <a:endParaRPr lang="nl-NL" sz="1300" b="1" dirty="0">
                <a:solidFill>
                  <a:srgbClr val="000000">
                    <a:hueOff val="0"/>
                    <a:satOff val="0"/>
                    <a:lumOff val="0"/>
                    <a:alphaOff val="0"/>
                  </a:srgb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4A3FC14F-0343-4E98-8F2A-8BAAA434A2B8}"/>
                </a:ext>
              </a:extLst>
            </p:cNvPr>
            <p:cNvPicPr>
              <a:picLocks noChangeAspect="1"/>
            </p:cNvPicPr>
            <p:nvPr/>
          </p:nvPicPr>
          <p:blipFill>
            <a:blip r:embed="rId5"/>
            <a:stretch>
              <a:fillRect/>
            </a:stretch>
          </p:blipFill>
          <p:spPr>
            <a:xfrm>
              <a:off x="6768761" y="1920916"/>
              <a:ext cx="1428750" cy="1905000"/>
            </a:xfrm>
            <a:prstGeom prst="rect">
              <a:avLst/>
            </a:prstGeom>
          </p:spPr>
        </p:pic>
      </p:grpSp>
      <p:sp>
        <p:nvSpPr>
          <p:cNvPr id="2" name="Slide Number Placeholder 1">
            <a:extLst>
              <a:ext uri="{FF2B5EF4-FFF2-40B4-BE49-F238E27FC236}">
                <a16:creationId xmlns:a16="http://schemas.microsoft.com/office/drawing/2014/main" id="{5FB02E0F-73E3-45E3-BE1E-D9C8601198E1}"/>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66357724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7150-EC23-2E4A-AA00-A44C1FCAC9F5}"/>
              </a:ext>
            </a:extLst>
          </p:cNvPr>
          <p:cNvSpPr>
            <a:spLocks noGrp="1"/>
          </p:cNvSpPr>
          <p:nvPr>
            <p:ph type="title"/>
          </p:nvPr>
        </p:nvSpPr>
        <p:spPr/>
        <p:txBody>
          <a:bodyPr/>
          <a:lstStyle/>
          <a:p>
            <a:r>
              <a:rPr lang="en-GB" dirty="0" err="1"/>
              <a:t>Uk</a:t>
            </a:r>
            <a:r>
              <a:rPr lang="en-GB" dirty="0"/>
              <a:t> Adult ITP registry data </a:t>
            </a:r>
          </a:p>
        </p:txBody>
      </p:sp>
      <p:graphicFrame>
        <p:nvGraphicFramePr>
          <p:cNvPr id="9" name="Table 10">
            <a:extLst>
              <a:ext uri="{FF2B5EF4-FFF2-40B4-BE49-F238E27FC236}">
                <a16:creationId xmlns:a16="http://schemas.microsoft.com/office/drawing/2014/main" id="{DB741061-AFDE-7448-8BDA-3179F2CD42D1}"/>
              </a:ext>
            </a:extLst>
          </p:cNvPr>
          <p:cNvGraphicFramePr>
            <a:graphicFrameLocks noGrp="1"/>
          </p:cNvGraphicFramePr>
          <p:nvPr>
            <p:extLst>
              <p:ext uri="{D42A27DB-BD31-4B8C-83A1-F6EECF244321}">
                <p14:modId xmlns:p14="http://schemas.microsoft.com/office/powerpoint/2010/main" val="2725277909"/>
              </p:ext>
            </p:extLst>
          </p:nvPr>
        </p:nvGraphicFramePr>
        <p:xfrm>
          <a:off x="7680176" y="1378034"/>
          <a:ext cx="3875248" cy="2454720"/>
        </p:xfrm>
        <a:graphic>
          <a:graphicData uri="http://schemas.openxmlformats.org/drawingml/2006/table">
            <a:tbl>
              <a:tblPr firstRow="1" bandRow="1">
                <a:tableStyleId>{5C22544A-7EE6-4342-B048-85BDC9FD1C3A}</a:tableStyleId>
              </a:tblPr>
              <a:tblGrid>
                <a:gridCol w="2823499">
                  <a:extLst>
                    <a:ext uri="{9D8B030D-6E8A-4147-A177-3AD203B41FA5}">
                      <a16:colId xmlns:a16="http://schemas.microsoft.com/office/drawing/2014/main" val="4106267154"/>
                    </a:ext>
                  </a:extLst>
                </a:gridCol>
                <a:gridCol w="1051749">
                  <a:extLst>
                    <a:ext uri="{9D8B030D-6E8A-4147-A177-3AD203B41FA5}">
                      <a16:colId xmlns:a16="http://schemas.microsoft.com/office/drawing/2014/main" val="2024042002"/>
                    </a:ext>
                  </a:extLst>
                </a:gridCol>
              </a:tblGrid>
              <a:tr h="227885">
                <a:tc gridSpan="2">
                  <a:txBody>
                    <a:bodyPr/>
                    <a:lstStyle/>
                    <a:p>
                      <a:r>
                        <a:rPr lang="en-US" sz="1600" dirty="0"/>
                        <a:t>Time from romiplostim initiation to the last dose for those who discontinued, n (%)</a:t>
                      </a:r>
                      <a:endParaRPr lang="en-US" sz="1600" baseline="30000" dirty="0"/>
                    </a:p>
                  </a:txBody>
                  <a:tcPr marL="127440" marT="36000" marB="36000"/>
                </a:tc>
                <a:tc hMerge="1">
                  <a:txBody>
                    <a:bodyPr/>
                    <a:lstStyle/>
                    <a:p>
                      <a:pPr algn="ctr"/>
                      <a:endParaRPr lang="en-US" sz="1600" dirty="0"/>
                    </a:p>
                  </a:txBody>
                  <a:tcPr marT="36000" marB="36000"/>
                </a:tc>
                <a:extLst>
                  <a:ext uri="{0D108BD9-81ED-4DB2-BD59-A6C34878D82A}">
                    <a16:rowId xmlns:a16="http://schemas.microsoft.com/office/drawing/2014/main" val="3744752012"/>
                  </a:ext>
                </a:extLst>
              </a:tr>
              <a:tr h="227885">
                <a:tc>
                  <a:txBody>
                    <a:bodyPr/>
                    <a:lstStyle/>
                    <a:p>
                      <a:r>
                        <a:rPr lang="en-US" sz="1600" b="1" dirty="0"/>
                        <a:t>N</a:t>
                      </a:r>
                    </a:p>
                  </a:txBody>
                  <a:tcPr marL="127440" marR="127440" marT="36000" marB="36000"/>
                </a:tc>
                <a:tc>
                  <a:txBody>
                    <a:bodyPr/>
                    <a:lstStyle/>
                    <a:p>
                      <a:pPr algn="l"/>
                      <a:r>
                        <a:rPr lang="en-US" sz="1600" b="1" dirty="0"/>
                        <a:t>84</a:t>
                      </a:r>
                    </a:p>
                  </a:txBody>
                  <a:tcPr marL="127440" marR="127440" marT="36000" marB="36000"/>
                </a:tc>
                <a:extLst>
                  <a:ext uri="{0D108BD9-81ED-4DB2-BD59-A6C34878D82A}">
                    <a16:rowId xmlns:a16="http://schemas.microsoft.com/office/drawing/2014/main" val="301665008"/>
                  </a:ext>
                </a:extLst>
              </a:tr>
              <a:tr h="227885">
                <a:tc>
                  <a:txBody>
                    <a:bodyPr/>
                    <a:lstStyle/>
                    <a:p>
                      <a:r>
                        <a:rPr lang="en-US" sz="1600" dirty="0"/>
                        <a:t>&lt;1 month</a:t>
                      </a:r>
                    </a:p>
                  </a:txBody>
                  <a:tcPr marL="127440" marR="127440" marT="36000" marB="36000"/>
                </a:tc>
                <a:tc>
                  <a:txBody>
                    <a:bodyPr/>
                    <a:lstStyle/>
                    <a:p>
                      <a:pPr algn="l"/>
                      <a:r>
                        <a:rPr lang="en-US" sz="1600" dirty="0"/>
                        <a:t>37 (44)</a:t>
                      </a:r>
                    </a:p>
                  </a:txBody>
                  <a:tcPr marL="127440" marR="127440" marT="36000" marB="36000"/>
                </a:tc>
                <a:extLst>
                  <a:ext uri="{0D108BD9-81ED-4DB2-BD59-A6C34878D82A}">
                    <a16:rowId xmlns:a16="http://schemas.microsoft.com/office/drawing/2014/main" val="2943146026"/>
                  </a:ext>
                </a:extLst>
              </a:tr>
              <a:tr h="227885">
                <a:tc>
                  <a:txBody>
                    <a:bodyPr/>
                    <a:lstStyle/>
                    <a:p>
                      <a:r>
                        <a:rPr lang="en-US" sz="1600" dirty="0"/>
                        <a:t>1 to &lt;3 months</a:t>
                      </a:r>
                    </a:p>
                  </a:txBody>
                  <a:tcPr marL="127440" marR="127440" marT="36000" marB="36000"/>
                </a:tc>
                <a:tc>
                  <a:txBody>
                    <a:bodyPr/>
                    <a:lstStyle/>
                    <a:p>
                      <a:pPr algn="l"/>
                      <a:r>
                        <a:rPr lang="en-US" sz="1600" dirty="0"/>
                        <a:t>8 (10)</a:t>
                      </a:r>
                    </a:p>
                  </a:txBody>
                  <a:tcPr marL="127440" marR="127440" marT="36000" marB="36000"/>
                </a:tc>
                <a:extLst>
                  <a:ext uri="{0D108BD9-81ED-4DB2-BD59-A6C34878D82A}">
                    <a16:rowId xmlns:a16="http://schemas.microsoft.com/office/drawing/2014/main" val="871985315"/>
                  </a:ext>
                </a:extLst>
              </a:tr>
              <a:tr h="227885">
                <a:tc>
                  <a:txBody>
                    <a:bodyPr/>
                    <a:lstStyle/>
                    <a:p>
                      <a:r>
                        <a:rPr lang="en-US" sz="1600" dirty="0"/>
                        <a:t>3 to &lt;6 months</a:t>
                      </a:r>
                    </a:p>
                  </a:txBody>
                  <a:tcPr marL="127440" marR="127440" marT="36000" marB="36000"/>
                </a:tc>
                <a:tc>
                  <a:txBody>
                    <a:bodyPr/>
                    <a:lstStyle/>
                    <a:p>
                      <a:pPr algn="l"/>
                      <a:r>
                        <a:rPr lang="en-US" sz="1600" dirty="0"/>
                        <a:t>10 (12)</a:t>
                      </a:r>
                    </a:p>
                  </a:txBody>
                  <a:tcPr marL="127440" marR="127440" marT="36000" marB="36000"/>
                </a:tc>
                <a:extLst>
                  <a:ext uri="{0D108BD9-81ED-4DB2-BD59-A6C34878D82A}">
                    <a16:rowId xmlns:a16="http://schemas.microsoft.com/office/drawing/2014/main" val="2394417473"/>
                  </a:ext>
                </a:extLst>
              </a:tr>
              <a:tr h="227885">
                <a:tc>
                  <a:txBody>
                    <a:bodyPr/>
                    <a:lstStyle/>
                    <a:p>
                      <a:r>
                        <a:rPr lang="en-US" sz="1600" dirty="0"/>
                        <a:t>6 to &lt;12 months</a:t>
                      </a:r>
                    </a:p>
                  </a:txBody>
                  <a:tcPr marL="127440" marR="127440" marT="36000" marB="36000"/>
                </a:tc>
                <a:tc>
                  <a:txBody>
                    <a:bodyPr/>
                    <a:lstStyle/>
                    <a:p>
                      <a:pPr algn="l"/>
                      <a:r>
                        <a:rPr lang="en-US" sz="1600" dirty="0"/>
                        <a:t>10 (12)</a:t>
                      </a:r>
                    </a:p>
                  </a:txBody>
                  <a:tcPr marL="127440" marR="127440" marT="36000" marB="36000"/>
                </a:tc>
                <a:extLst>
                  <a:ext uri="{0D108BD9-81ED-4DB2-BD59-A6C34878D82A}">
                    <a16:rowId xmlns:a16="http://schemas.microsoft.com/office/drawing/2014/main" val="151502198"/>
                  </a:ext>
                </a:extLst>
              </a:tr>
              <a:tr h="227885">
                <a:tc>
                  <a:txBody>
                    <a:bodyPr/>
                    <a:lstStyle/>
                    <a:p>
                      <a:r>
                        <a:rPr lang="en-US" sz="1600" dirty="0"/>
                        <a:t>&gt;12 months</a:t>
                      </a:r>
                    </a:p>
                  </a:txBody>
                  <a:tcPr marL="127440" marR="127440" marT="36000" marB="36000"/>
                </a:tc>
                <a:tc>
                  <a:txBody>
                    <a:bodyPr/>
                    <a:lstStyle/>
                    <a:p>
                      <a:pPr algn="l"/>
                      <a:r>
                        <a:rPr lang="en-US" sz="1600" dirty="0"/>
                        <a:t>19 (23)</a:t>
                      </a:r>
                    </a:p>
                  </a:txBody>
                  <a:tcPr marL="127440" marR="127440" marT="36000" marB="36000"/>
                </a:tc>
                <a:extLst>
                  <a:ext uri="{0D108BD9-81ED-4DB2-BD59-A6C34878D82A}">
                    <a16:rowId xmlns:a16="http://schemas.microsoft.com/office/drawing/2014/main" val="2586187602"/>
                  </a:ext>
                </a:extLst>
              </a:tr>
            </a:tbl>
          </a:graphicData>
        </a:graphic>
      </p:graphicFrame>
      <p:graphicFrame>
        <p:nvGraphicFramePr>
          <p:cNvPr id="8" name="Table 2">
            <a:extLst>
              <a:ext uri="{FF2B5EF4-FFF2-40B4-BE49-F238E27FC236}">
                <a16:creationId xmlns:a16="http://schemas.microsoft.com/office/drawing/2014/main" id="{4C49941C-EAA8-6C4E-803F-DFCAE7DD50DA}"/>
              </a:ext>
            </a:extLst>
          </p:cNvPr>
          <p:cNvGraphicFramePr>
            <a:graphicFrameLocks noGrp="1"/>
          </p:cNvGraphicFramePr>
          <p:nvPr>
            <p:extLst>
              <p:ext uri="{D42A27DB-BD31-4B8C-83A1-F6EECF244321}">
                <p14:modId xmlns:p14="http://schemas.microsoft.com/office/powerpoint/2010/main" val="996326457"/>
              </p:ext>
            </p:extLst>
          </p:nvPr>
        </p:nvGraphicFramePr>
        <p:xfrm>
          <a:off x="619201" y="1378034"/>
          <a:ext cx="6772943" cy="4665600"/>
        </p:xfrm>
        <a:graphic>
          <a:graphicData uri="http://schemas.openxmlformats.org/drawingml/2006/table">
            <a:tbl>
              <a:tblPr firstRow="1" bandRow="1">
                <a:tableStyleId>{5C22544A-7EE6-4342-B048-85BDC9FD1C3A}</a:tableStyleId>
              </a:tblPr>
              <a:tblGrid>
                <a:gridCol w="5404791">
                  <a:extLst>
                    <a:ext uri="{9D8B030D-6E8A-4147-A177-3AD203B41FA5}">
                      <a16:colId xmlns:a16="http://schemas.microsoft.com/office/drawing/2014/main" val="4106267154"/>
                    </a:ext>
                  </a:extLst>
                </a:gridCol>
                <a:gridCol w="1368152">
                  <a:extLst>
                    <a:ext uri="{9D8B030D-6E8A-4147-A177-3AD203B41FA5}">
                      <a16:colId xmlns:a16="http://schemas.microsoft.com/office/drawing/2014/main" val="1344323322"/>
                    </a:ext>
                  </a:extLst>
                </a:gridCol>
              </a:tblGrid>
              <a:tr h="22788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Adults treated with romiplostim</a:t>
                      </a:r>
                      <a:r>
                        <a:rPr lang="en-US" sz="1600" b="1" dirty="0"/>
                        <a:t> (N = 118)</a:t>
                      </a:r>
                      <a:endParaRPr lang="en-GB" sz="1600" dirty="0"/>
                    </a:p>
                  </a:txBody>
                  <a:tcPr marL="127440" marT="36000" marB="36000"/>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dirty="0"/>
                    </a:p>
                  </a:txBody>
                  <a:tcPr marL="127440" marT="36000" marB="36000"/>
                </a:tc>
                <a:extLst>
                  <a:ext uri="{0D108BD9-81ED-4DB2-BD59-A6C34878D82A}">
                    <a16:rowId xmlns:a16="http://schemas.microsoft.com/office/drawing/2014/main" val="3795896212"/>
                  </a:ext>
                </a:extLst>
              </a:tr>
              <a:tr h="227885">
                <a:tc gridSpan="2">
                  <a:txBody>
                    <a:bodyPr/>
                    <a:lstStyle/>
                    <a:p>
                      <a:r>
                        <a:rPr lang="en-US" sz="1600" b="0" dirty="0"/>
                        <a:t>Year of romiplostim initiation, n (%)</a:t>
                      </a:r>
                    </a:p>
                  </a:txBody>
                  <a:tcPr marL="127440" marT="36000" marB="36000"/>
                </a:tc>
                <a:tc hMerge="1">
                  <a:txBody>
                    <a:bodyPr/>
                    <a:lstStyle/>
                    <a:p>
                      <a:endParaRPr lang="en-US" sz="1600" b="1" dirty="0"/>
                    </a:p>
                  </a:txBody>
                  <a:tcPr marL="127440" marT="36000" marB="36000"/>
                </a:tc>
                <a:extLst>
                  <a:ext uri="{0D108BD9-81ED-4DB2-BD59-A6C34878D82A}">
                    <a16:rowId xmlns:a16="http://schemas.microsoft.com/office/drawing/2014/main" val="3744752012"/>
                  </a:ext>
                </a:extLst>
              </a:tr>
              <a:tr h="227885">
                <a:tc>
                  <a:txBody>
                    <a:bodyPr/>
                    <a:lstStyle/>
                    <a:p>
                      <a:pPr marL="223838" indent="0">
                        <a:tabLst/>
                      </a:pPr>
                      <a:r>
                        <a:rPr lang="en-US" sz="1600" b="0" dirty="0"/>
                        <a:t>2009</a:t>
                      </a:r>
                    </a:p>
                  </a:txBody>
                  <a:tcPr marL="127440" marR="127440" marT="36000" marB="36000"/>
                </a:tc>
                <a:tc>
                  <a:txBody>
                    <a:bodyPr/>
                    <a:lstStyle/>
                    <a:p>
                      <a:pPr algn="l"/>
                      <a:r>
                        <a:rPr lang="en-US" sz="1600"/>
                        <a:t>1 (1)</a:t>
                      </a:r>
                      <a:endParaRPr lang="en-US" sz="1600" dirty="0"/>
                    </a:p>
                  </a:txBody>
                  <a:tcPr marL="127440" marR="127440" marT="36000" marB="36000"/>
                </a:tc>
                <a:extLst>
                  <a:ext uri="{0D108BD9-81ED-4DB2-BD59-A6C34878D82A}">
                    <a16:rowId xmlns:a16="http://schemas.microsoft.com/office/drawing/2014/main" val="301665008"/>
                  </a:ext>
                </a:extLst>
              </a:tr>
              <a:tr h="227885">
                <a:tc>
                  <a:txBody>
                    <a:bodyPr/>
                    <a:lstStyle/>
                    <a:p>
                      <a:pPr marL="223838" indent="0">
                        <a:tabLst/>
                      </a:pPr>
                      <a:r>
                        <a:rPr lang="en-US" sz="1600" b="0" dirty="0"/>
                        <a:t>2010</a:t>
                      </a:r>
                    </a:p>
                  </a:txBody>
                  <a:tcPr marL="127440" marR="127440" marT="36000" marB="36000"/>
                </a:tc>
                <a:tc>
                  <a:txBody>
                    <a:bodyPr/>
                    <a:lstStyle/>
                    <a:p>
                      <a:pPr algn="l"/>
                      <a:r>
                        <a:rPr lang="en-US" sz="1600"/>
                        <a:t>5 (4)</a:t>
                      </a:r>
                      <a:endParaRPr lang="en-US" sz="1600" dirty="0"/>
                    </a:p>
                  </a:txBody>
                  <a:tcPr marL="127440" marR="127440" marT="36000" marB="36000"/>
                </a:tc>
                <a:extLst>
                  <a:ext uri="{0D108BD9-81ED-4DB2-BD59-A6C34878D82A}">
                    <a16:rowId xmlns:a16="http://schemas.microsoft.com/office/drawing/2014/main" val="2943146026"/>
                  </a:ext>
                </a:extLst>
              </a:tr>
              <a:tr h="227885">
                <a:tc>
                  <a:txBody>
                    <a:bodyPr/>
                    <a:lstStyle/>
                    <a:p>
                      <a:pPr marL="223838" indent="0">
                        <a:tabLst/>
                      </a:pPr>
                      <a:r>
                        <a:rPr lang="en-US" sz="1600" b="0" dirty="0"/>
                        <a:t>2011 (NICE recommendation)</a:t>
                      </a:r>
                    </a:p>
                  </a:txBody>
                  <a:tcPr marL="127440" marR="127440" marT="36000" marB="36000"/>
                </a:tc>
                <a:tc>
                  <a:txBody>
                    <a:bodyPr/>
                    <a:lstStyle/>
                    <a:p>
                      <a:pPr algn="l"/>
                      <a:r>
                        <a:rPr lang="en-US" sz="1600"/>
                        <a:t>29 (25)</a:t>
                      </a:r>
                      <a:endParaRPr lang="en-US" sz="1600" dirty="0"/>
                    </a:p>
                  </a:txBody>
                  <a:tcPr marL="127440" marR="127440" marT="36000" marB="36000"/>
                </a:tc>
                <a:extLst>
                  <a:ext uri="{0D108BD9-81ED-4DB2-BD59-A6C34878D82A}">
                    <a16:rowId xmlns:a16="http://schemas.microsoft.com/office/drawing/2014/main" val="871985315"/>
                  </a:ext>
                </a:extLst>
              </a:tr>
              <a:tr h="227885">
                <a:tc>
                  <a:txBody>
                    <a:bodyPr/>
                    <a:lstStyle/>
                    <a:p>
                      <a:pPr marL="223838" indent="0">
                        <a:tabLst/>
                      </a:pPr>
                      <a:r>
                        <a:rPr lang="en-US" sz="1600" b="0" dirty="0"/>
                        <a:t>2012</a:t>
                      </a:r>
                    </a:p>
                  </a:txBody>
                  <a:tcPr marL="127440" marR="127440" marT="36000" marB="36000"/>
                </a:tc>
                <a:tc>
                  <a:txBody>
                    <a:bodyPr/>
                    <a:lstStyle/>
                    <a:p>
                      <a:pPr algn="l"/>
                      <a:r>
                        <a:rPr lang="en-US" sz="1600"/>
                        <a:t>26 (22)</a:t>
                      </a:r>
                      <a:endParaRPr lang="en-US" sz="1600" dirty="0"/>
                    </a:p>
                  </a:txBody>
                  <a:tcPr marL="127440" marR="127440" marT="36000" marB="36000"/>
                </a:tc>
                <a:extLst>
                  <a:ext uri="{0D108BD9-81ED-4DB2-BD59-A6C34878D82A}">
                    <a16:rowId xmlns:a16="http://schemas.microsoft.com/office/drawing/2014/main" val="2394417473"/>
                  </a:ext>
                </a:extLst>
              </a:tr>
              <a:tr h="227885">
                <a:tc>
                  <a:txBody>
                    <a:bodyPr/>
                    <a:lstStyle/>
                    <a:p>
                      <a:pPr marL="223838" indent="0">
                        <a:tabLst/>
                      </a:pPr>
                      <a:r>
                        <a:rPr lang="en-US" sz="1600" b="0" dirty="0"/>
                        <a:t>2013</a:t>
                      </a:r>
                    </a:p>
                  </a:txBody>
                  <a:tcPr marL="127440" marR="127440" marT="36000" marB="36000"/>
                </a:tc>
                <a:tc>
                  <a:txBody>
                    <a:bodyPr/>
                    <a:lstStyle/>
                    <a:p>
                      <a:pPr algn="l"/>
                      <a:r>
                        <a:rPr lang="en-US" sz="1600"/>
                        <a:t>31 (26)</a:t>
                      </a:r>
                      <a:endParaRPr lang="en-US" sz="1600" dirty="0"/>
                    </a:p>
                  </a:txBody>
                  <a:tcPr marL="127440" marR="127440" marT="36000" marB="36000"/>
                </a:tc>
                <a:extLst>
                  <a:ext uri="{0D108BD9-81ED-4DB2-BD59-A6C34878D82A}">
                    <a16:rowId xmlns:a16="http://schemas.microsoft.com/office/drawing/2014/main" val="151502198"/>
                  </a:ext>
                </a:extLst>
              </a:tr>
              <a:tr h="227885">
                <a:tc>
                  <a:txBody>
                    <a:bodyPr/>
                    <a:lstStyle/>
                    <a:p>
                      <a:pPr marL="223838" indent="0">
                        <a:tabLst/>
                      </a:pPr>
                      <a:r>
                        <a:rPr lang="en-US" sz="1600" b="0" dirty="0"/>
                        <a:t>2014</a:t>
                      </a:r>
                    </a:p>
                  </a:txBody>
                  <a:tcPr marL="127440" marR="127440" marT="36000" marB="36000"/>
                </a:tc>
                <a:tc>
                  <a:txBody>
                    <a:bodyPr/>
                    <a:lstStyle/>
                    <a:p>
                      <a:pPr algn="l"/>
                      <a:r>
                        <a:rPr lang="en-US" sz="1600" dirty="0"/>
                        <a:t>26 (22)</a:t>
                      </a:r>
                    </a:p>
                  </a:txBody>
                  <a:tcPr marL="127440" marR="127440" marT="36000" marB="36000"/>
                </a:tc>
                <a:extLst>
                  <a:ext uri="{0D108BD9-81ED-4DB2-BD59-A6C34878D82A}">
                    <a16:rowId xmlns:a16="http://schemas.microsoft.com/office/drawing/2014/main" val="2586187602"/>
                  </a:ext>
                </a:extLst>
              </a:tr>
              <a:tr h="227885">
                <a:tc gridSpan="2">
                  <a:txBody>
                    <a:bodyPr/>
                    <a:lstStyle/>
                    <a:p>
                      <a:pPr algn="l"/>
                      <a:r>
                        <a:rPr lang="en-US" sz="1600" b="0" dirty="0"/>
                        <a:t>Duration of romiplostim administration, months</a:t>
                      </a:r>
                    </a:p>
                  </a:txBody>
                  <a:tcPr marL="127440" marR="127440" marT="36000" marB="36000"/>
                </a:tc>
                <a:tc hMerge="1">
                  <a:txBody>
                    <a:bodyPr/>
                    <a:lstStyle/>
                    <a:p>
                      <a:pPr algn="l"/>
                      <a:endParaRPr lang="en-US" sz="1600" b="1" dirty="0"/>
                    </a:p>
                  </a:txBody>
                  <a:tcPr marL="127440" marR="127440" marT="36000" marB="36000"/>
                </a:tc>
                <a:extLst>
                  <a:ext uri="{0D108BD9-81ED-4DB2-BD59-A6C34878D82A}">
                    <a16:rowId xmlns:a16="http://schemas.microsoft.com/office/drawing/2014/main" val="4188392053"/>
                  </a:ext>
                </a:extLst>
              </a:tr>
              <a:tr h="227885">
                <a:tc>
                  <a:txBody>
                    <a:bodyPr/>
                    <a:lstStyle/>
                    <a:p>
                      <a:pPr marL="223838" indent="0">
                        <a:tabLst/>
                      </a:pPr>
                      <a:r>
                        <a:rPr lang="en-US" sz="1600" b="0" dirty="0"/>
                        <a:t>Mean (SE)</a:t>
                      </a:r>
                    </a:p>
                  </a:txBody>
                  <a:tcPr marL="127440" marR="127440" marT="36000" marB="36000"/>
                </a:tc>
                <a:tc>
                  <a:txBody>
                    <a:bodyPr/>
                    <a:lstStyle/>
                    <a:p>
                      <a:pPr algn="l"/>
                      <a:r>
                        <a:rPr lang="en-US" sz="1600"/>
                        <a:t>5.7 (0.9)</a:t>
                      </a:r>
                      <a:endParaRPr lang="en-US" sz="1600" dirty="0"/>
                    </a:p>
                  </a:txBody>
                  <a:tcPr marL="127440" marR="127440" marT="36000" marB="36000"/>
                </a:tc>
                <a:extLst>
                  <a:ext uri="{0D108BD9-81ED-4DB2-BD59-A6C34878D82A}">
                    <a16:rowId xmlns:a16="http://schemas.microsoft.com/office/drawing/2014/main" val="671477946"/>
                  </a:ext>
                </a:extLst>
              </a:tr>
              <a:tr h="227885">
                <a:tc>
                  <a:txBody>
                    <a:bodyPr/>
                    <a:lstStyle/>
                    <a:p>
                      <a:pPr marL="223838" indent="0">
                        <a:tabLst/>
                      </a:pPr>
                      <a:r>
                        <a:rPr lang="en-US" sz="1600" b="0" dirty="0"/>
                        <a:t>Median (IQR)</a:t>
                      </a:r>
                    </a:p>
                  </a:txBody>
                  <a:tcPr marL="127440" marR="127440" marT="36000" marB="36000"/>
                </a:tc>
                <a:tc>
                  <a:txBody>
                    <a:bodyPr/>
                    <a:lstStyle/>
                    <a:p>
                      <a:pPr algn="l"/>
                      <a:r>
                        <a:rPr lang="en-US" sz="1600"/>
                        <a:t>1.4 (0.2-6.5)</a:t>
                      </a:r>
                      <a:endParaRPr lang="en-US" sz="1600" dirty="0"/>
                    </a:p>
                  </a:txBody>
                  <a:tcPr marL="127440" marR="127440" marT="36000" marB="36000"/>
                </a:tc>
                <a:extLst>
                  <a:ext uri="{0D108BD9-81ED-4DB2-BD59-A6C34878D82A}">
                    <a16:rowId xmlns:a16="http://schemas.microsoft.com/office/drawing/2014/main" val="2937908559"/>
                  </a:ext>
                </a:extLst>
              </a:tr>
              <a:tr h="227885">
                <a:tc>
                  <a:txBody>
                    <a:bodyPr/>
                    <a:lstStyle/>
                    <a:p>
                      <a:r>
                        <a:rPr lang="en-US" sz="1600" b="0" dirty="0"/>
                        <a:t>Median (IQR) maximum weekly dose of romiplostim, mcg/kg</a:t>
                      </a:r>
                    </a:p>
                  </a:txBody>
                  <a:tcPr marL="127440" marR="127440" marT="36000" marB="36000"/>
                </a:tc>
                <a:tc>
                  <a:txBody>
                    <a:bodyPr/>
                    <a:lstStyle/>
                    <a:p>
                      <a:pPr algn="l"/>
                      <a:r>
                        <a:rPr lang="en-US" sz="1600"/>
                        <a:t>3.0 (2.0-6.0)</a:t>
                      </a:r>
                      <a:endParaRPr lang="en-US" sz="1600" dirty="0"/>
                    </a:p>
                  </a:txBody>
                  <a:tcPr marL="127440" marR="127440" marT="36000" marB="36000"/>
                </a:tc>
                <a:extLst>
                  <a:ext uri="{0D108BD9-81ED-4DB2-BD59-A6C34878D82A}">
                    <a16:rowId xmlns:a16="http://schemas.microsoft.com/office/drawing/2014/main" val="2475262707"/>
                  </a:ext>
                </a:extLst>
              </a:tr>
              <a:tr h="227885">
                <a:tc>
                  <a:txBody>
                    <a:bodyPr/>
                    <a:lstStyle/>
                    <a:p>
                      <a:r>
                        <a:rPr lang="en-US" sz="1600" b="0" dirty="0"/>
                        <a:t>≥ 6 months of follow-up after last romiplostim dose, n (%)</a:t>
                      </a:r>
                    </a:p>
                  </a:txBody>
                  <a:tcPr marL="127440" marR="127440" marT="36000" marB="36000"/>
                </a:tc>
                <a:tc>
                  <a:txBody>
                    <a:bodyPr/>
                    <a:lstStyle/>
                    <a:p>
                      <a:pPr algn="l"/>
                      <a:r>
                        <a:rPr lang="en-US" sz="1600"/>
                        <a:t>84 (71)</a:t>
                      </a:r>
                      <a:endParaRPr lang="en-US" sz="1600" dirty="0"/>
                    </a:p>
                  </a:txBody>
                  <a:tcPr marL="127440" marR="127440" marT="36000" marB="36000"/>
                </a:tc>
                <a:extLst>
                  <a:ext uri="{0D108BD9-81ED-4DB2-BD59-A6C34878D82A}">
                    <a16:rowId xmlns:a16="http://schemas.microsoft.com/office/drawing/2014/main" val="741846986"/>
                  </a:ext>
                </a:extLst>
              </a:tr>
              <a:tr h="227885">
                <a:tc>
                  <a:txBody>
                    <a:bodyPr/>
                    <a:lstStyle/>
                    <a:p>
                      <a:r>
                        <a:rPr lang="en-US" sz="1600" b="0" dirty="0"/>
                        <a:t>Did not have romiplostim for &gt; 6 months after receiving the last dose, n (%)</a:t>
                      </a:r>
                    </a:p>
                  </a:txBody>
                  <a:tcPr marL="127440" marR="127440" marT="36000" marB="36000"/>
                </a:tc>
                <a:tc>
                  <a:txBody>
                    <a:bodyPr/>
                    <a:lstStyle/>
                    <a:p>
                      <a:pPr algn="l"/>
                      <a:r>
                        <a:rPr lang="en-US" sz="1600" dirty="0"/>
                        <a:t>45 (38)</a:t>
                      </a:r>
                    </a:p>
                  </a:txBody>
                  <a:tcPr marL="127440" marR="127440" marT="36000" marB="36000"/>
                </a:tc>
                <a:extLst>
                  <a:ext uri="{0D108BD9-81ED-4DB2-BD59-A6C34878D82A}">
                    <a16:rowId xmlns:a16="http://schemas.microsoft.com/office/drawing/2014/main" val="1869301038"/>
                  </a:ext>
                </a:extLst>
              </a:tr>
            </a:tbl>
          </a:graphicData>
        </a:graphic>
      </p:graphicFrame>
      <p:sp>
        <p:nvSpPr>
          <p:cNvPr id="5" name="Tijdelijke aanduiding voor inhoud 4">
            <a:extLst>
              <a:ext uri="{FF2B5EF4-FFF2-40B4-BE49-F238E27FC236}">
                <a16:creationId xmlns:a16="http://schemas.microsoft.com/office/drawing/2014/main" id="{C475D79A-F3C1-4B43-B9AC-E6C9A5ADA4DD}"/>
              </a:ext>
            </a:extLst>
          </p:cNvPr>
          <p:cNvSpPr>
            <a:spLocks noGrp="1"/>
          </p:cNvSpPr>
          <p:nvPr>
            <p:ph sz="quarter" idx="15"/>
          </p:nvPr>
        </p:nvSpPr>
        <p:spPr/>
        <p:txBody>
          <a:bodyPr/>
          <a:lstStyle/>
          <a:p>
            <a:r>
              <a:rPr lang="en-GB" dirty="0"/>
              <a:t>IQR, interquartile range; ITP, immune thrombocytopenia; NICE, National Institute for Health and Care Excellence; SE, standard error</a:t>
            </a:r>
          </a:p>
          <a:p>
            <a:pPr>
              <a:spcBef>
                <a:spcPts val="0"/>
              </a:spcBef>
            </a:pPr>
            <a:r>
              <a:rPr lang="en-GB" dirty="0" err="1"/>
              <a:t>Doobaree</a:t>
            </a:r>
            <a:r>
              <a:rPr lang="en-GB" dirty="0"/>
              <a:t> IU, et al. Eur J Haematol. 2019;102:416-23</a:t>
            </a:r>
          </a:p>
        </p:txBody>
      </p:sp>
      <p:sp>
        <p:nvSpPr>
          <p:cNvPr id="3" name="Slide Number Placeholder 2">
            <a:extLst>
              <a:ext uri="{FF2B5EF4-FFF2-40B4-BE49-F238E27FC236}">
                <a16:creationId xmlns:a16="http://schemas.microsoft.com/office/drawing/2014/main" id="{AFF0FBE1-6B71-4B68-B402-16B75F315AC8}"/>
              </a:ext>
            </a:extLst>
          </p:cNvPr>
          <p:cNvSpPr>
            <a:spLocks noGrp="1"/>
          </p:cNvSpPr>
          <p:nvPr>
            <p:ph type="sldNum" sz="quarter" idx="4"/>
          </p:nvPr>
        </p:nvSpPr>
        <p:spPr/>
        <p:txBody>
          <a:bodyPr/>
          <a:lstStyle/>
          <a:p>
            <a:fld id="{FCE43C0F-8A7B-3A4B-9DB5-B3472E36E833}" type="slidenum">
              <a:rPr lang="en-GB" smtClean="0"/>
              <a:pPr/>
              <a:t>50</a:t>
            </a:fld>
            <a:endParaRPr lang="en-GB" dirty="0"/>
          </a:p>
        </p:txBody>
      </p:sp>
    </p:spTree>
    <p:extLst>
      <p:ext uri="{BB962C8B-B14F-4D97-AF65-F5344CB8AC3E}">
        <p14:creationId xmlns:p14="http://schemas.microsoft.com/office/powerpoint/2010/main" val="50773539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D34F-2A9E-EA42-8E60-9611E3711503}"/>
              </a:ext>
            </a:extLst>
          </p:cNvPr>
          <p:cNvSpPr>
            <a:spLocks noGrp="1"/>
          </p:cNvSpPr>
          <p:nvPr>
            <p:ph type="title"/>
          </p:nvPr>
        </p:nvSpPr>
        <p:spPr/>
        <p:txBody>
          <a:bodyPr/>
          <a:lstStyle/>
          <a:p>
            <a:r>
              <a:rPr lang="en-GB" dirty="0"/>
              <a:t>Sustained responses to TPO-RA </a:t>
            </a:r>
            <a:br>
              <a:rPr lang="en-GB" dirty="0"/>
            </a:br>
            <a:r>
              <a:rPr lang="en-GB" dirty="0"/>
              <a:t>off treatment</a:t>
            </a:r>
            <a:r>
              <a:rPr lang="en-GB" baseline="30000" dirty="0"/>
              <a:t>1</a:t>
            </a:r>
          </a:p>
        </p:txBody>
      </p:sp>
      <p:graphicFrame>
        <p:nvGraphicFramePr>
          <p:cNvPr id="14" name="Content Placeholder 13">
            <a:extLst>
              <a:ext uri="{FF2B5EF4-FFF2-40B4-BE49-F238E27FC236}">
                <a16:creationId xmlns:a16="http://schemas.microsoft.com/office/drawing/2014/main" id="{7F87F669-4A6F-6347-8BA2-84E3435BF719}"/>
              </a:ext>
            </a:extLst>
          </p:cNvPr>
          <p:cNvGraphicFramePr>
            <a:graphicFrameLocks noGrp="1"/>
          </p:cNvGraphicFramePr>
          <p:nvPr>
            <p:ph sz="quarter" idx="14"/>
          </p:nvPr>
        </p:nvGraphicFramePr>
        <p:xfrm>
          <a:off x="620713" y="1425575"/>
          <a:ext cx="10961684" cy="3474720"/>
        </p:xfrm>
        <a:graphic>
          <a:graphicData uri="http://schemas.openxmlformats.org/drawingml/2006/table">
            <a:tbl>
              <a:tblPr firstRow="1" bandRow="1">
                <a:tableStyleId>{5C22544A-7EE6-4342-B048-85BDC9FD1C3A}</a:tableStyleId>
              </a:tblPr>
              <a:tblGrid>
                <a:gridCol w="2140418">
                  <a:extLst>
                    <a:ext uri="{9D8B030D-6E8A-4147-A177-3AD203B41FA5}">
                      <a16:colId xmlns:a16="http://schemas.microsoft.com/office/drawing/2014/main" val="1983481883"/>
                    </a:ext>
                  </a:extLst>
                </a:gridCol>
                <a:gridCol w="1047525">
                  <a:extLst>
                    <a:ext uri="{9D8B030D-6E8A-4147-A177-3AD203B41FA5}">
                      <a16:colId xmlns:a16="http://schemas.microsoft.com/office/drawing/2014/main" val="2464325869"/>
                    </a:ext>
                  </a:extLst>
                </a:gridCol>
                <a:gridCol w="1047525">
                  <a:extLst>
                    <a:ext uri="{9D8B030D-6E8A-4147-A177-3AD203B41FA5}">
                      <a16:colId xmlns:a16="http://schemas.microsoft.com/office/drawing/2014/main" val="1537901708"/>
                    </a:ext>
                  </a:extLst>
                </a:gridCol>
                <a:gridCol w="2310790">
                  <a:extLst>
                    <a:ext uri="{9D8B030D-6E8A-4147-A177-3AD203B41FA5}">
                      <a16:colId xmlns:a16="http://schemas.microsoft.com/office/drawing/2014/main" val="3435520796"/>
                    </a:ext>
                  </a:extLst>
                </a:gridCol>
                <a:gridCol w="2452697">
                  <a:extLst>
                    <a:ext uri="{9D8B030D-6E8A-4147-A177-3AD203B41FA5}">
                      <a16:colId xmlns:a16="http://schemas.microsoft.com/office/drawing/2014/main" val="580716"/>
                    </a:ext>
                  </a:extLst>
                </a:gridCol>
                <a:gridCol w="1962729">
                  <a:extLst>
                    <a:ext uri="{9D8B030D-6E8A-4147-A177-3AD203B41FA5}">
                      <a16:colId xmlns:a16="http://schemas.microsoft.com/office/drawing/2014/main" val="3781726641"/>
                    </a:ext>
                  </a:extLst>
                </a:gridCol>
              </a:tblGrid>
              <a:tr h="209625">
                <a:tc>
                  <a:txBody>
                    <a:bodyPr/>
                    <a:lstStyle/>
                    <a:p>
                      <a:r>
                        <a:rPr lang="en-GB" sz="1400" dirty="0"/>
                        <a:t>Study</a:t>
                      </a:r>
                    </a:p>
                  </a:txBody>
                  <a:tcPr/>
                </a:tc>
                <a:tc>
                  <a:txBody>
                    <a:bodyPr/>
                    <a:lstStyle/>
                    <a:p>
                      <a:pPr algn="ctr"/>
                      <a:r>
                        <a:rPr lang="en-GB" sz="1400" dirty="0"/>
                        <a:t>TPO-RA</a:t>
                      </a:r>
                    </a:p>
                  </a:txBody>
                  <a:tcPr/>
                </a:tc>
                <a:tc>
                  <a:txBody>
                    <a:bodyPr/>
                    <a:lstStyle/>
                    <a:p>
                      <a:pPr algn="ctr"/>
                      <a:r>
                        <a:rPr lang="en-GB" sz="1400" dirty="0"/>
                        <a:t>Patients, n</a:t>
                      </a:r>
                    </a:p>
                  </a:txBody>
                  <a:tcPr/>
                </a:tc>
                <a:tc>
                  <a:txBody>
                    <a:bodyPr/>
                    <a:lstStyle/>
                    <a:p>
                      <a:pPr algn="ctr"/>
                      <a:r>
                        <a:rPr lang="en-GB" sz="1400" dirty="0"/>
                        <a:t>Patients who discontinued TPO-RA, </a:t>
                      </a:r>
                      <a:br>
                        <a:rPr lang="en-GB" sz="1400" dirty="0"/>
                      </a:br>
                      <a:r>
                        <a:rPr lang="en-GB" sz="1400" dirty="0"/>
                        <a:t>n (% of all patients)</a:t>
                      </a:r>
                    </a:p>
                  </a:txBody>
                  <a:tcPr/>
                </a:tc>
                <a:tc>
                  <a:txBody>
                    <a:bodyPr/>
                    <a:lstStyle/>
                    <a:p>
                      <a:pPr algn="ctr"/>
                      <a:r>
                        <a:rPr lang="en-GB" sz="1400" dirty="0"/>
                        <a:t>Patients with off-treatment responses, </a:t>
                      </a:r>
                      <a:br>
                        <a:rPr lang="en-GB" sz="1400" dirty="0"/>
                      </a:br>
                      <a:r>
                        <a:rPr lang="en-GB" sz="1400" dirty="0"/>
                        <a:t>n (% of all patients)</a:t>
                      </a:r>
                    </a:p>
                  </a:txBody>
                  <a:tcPr/>
                </a:tc>
                <a:tc>
                  <a:txBody>
                    <a:bodyPr/>
                    <a:lstStyle/>
                    <a:p>
                      <a:pPr algn="ctr"/>
                      <a:r>
                        <a:rPr lang="en-GB" sz="1400" dirty="0"/>
                        <a:t>Median follow-up, months</a:t>
                      </a:r>
                    </a:p>
                  </a:txBody>
                  <a:tcPr/>
                </a:tc>
                <a:extLst>
                  <a:ext uri="{0D108BD9-81ED-4DB2-BD59-A6C34878D82A}">
                    <a16:rowId xmlns:a16="http://schemas.microsoft.com/office/drawing/2014/main" val="2863677813"/>
                  </a:ext>
                </a:extLst>
              </a:tr>
              <a:tr h="209625">
                <a:tc>
                  <a:txBody>
                    <a:bodyPr/>
                    <a:lstStyle/>
                    <a:p>
                      <a:r>
                        <a:rPr lang="en-GB" sz="1400" dirty="0"/>
                        <a:t>Leven et al, 2012</a:t>
                      </a:r>
                    </a:p>
                  </a:txBody>
                  <a:tcPr/>
                </a:tc>
                <a:tc>
                  <a:txBody>
                    <a:bodyPr/>
                    <a:lstStyle/>
                    <a:p>
                      <a:pPr algn="ctr"/>
                      <a:r>
                        <a:rPr lang="en-GB" sz="1400" dirty="0"/>
                        <a:t>E</a:t>
                      </a:r>
                    </a:p>
                  </a:txBody>
                  <a:tcPr/>
                </a:tc>
                <a:tc>
                  <a:txBody>
                    <a:bodyPr/>
                    <a:lstStyle/>
                    <a:p>
                      <a:pPr algn="ctr"/>
                      <a:r>
                        <a:rPr lang="en-GB" sz="1400" dirty="0"/>
                        <a:t>15</a:t>
                      </a:r>
                    </a:p>
                  </a:txBody>
                  <a:tcPr/>
                </a:tc>
                <a:tc>
                  <a:txBody>
                    <a:bodyPr/>
                    <a:lstStyle/>
                    <a:p>
                      <a:pPr algn="ctr"/>
                      <a:r>
                        <a:rPr lang="en-GB" sz="1400" dirty="0"/>
                        <a:t>5 (33)</a:t>
                      </a:r>
                    </a:p>
                  </a:txBody>
                  <a:tcPr/>
                </a:tc>
                <a:tc>
                  <a:txBody>
                    <a:bodyPr/>
                    <a:lstStyle/>
                    <a:p>
                      <a:pPr algn="ctr"/>
                      <a:r>
                        <a:rPr lang="en-GB" sz="1400" dirty="0"/>
                        <a:t>5 (33)</a:t>
                      </a:r>
                    </a:p>
                  </a:txBody>
                  <a:tcPr/>
                </a:tc>
                <a:tc>
                  <a:txBody>
                    <a:bodyPr/>
                    <a:lstStyle/>
                    <a:p>
                      <a:pPr algn="ctr"/>
                      <a:r>
                        <a:rPr lang="en-GB" sz="1400" dirty="0"/>
                        <a:t>6+</a:t>
                      </a:r>
                    </a:p>
                  </a:txBody>
                  <a:tcPr/>
                </a:tc>
                <a:extLst>
                  <a:ext uri="{0D108BD9-81ED-4DB2-BD59-A6C34878D82A}">
                    <a16:rowId xmlns:a16="http://schemas.microsoft.com/office/drawing/2014/main" val="2276728257"/>
                  </a:ext>
                </a:extLst>
              </a:tr>
              <a:tr h="209625">
                <a:tc>
                  <a:txBody>
                    <a:bodyPr/>
                    <a:lstStyle/>
                    <a:p>
                      <a:r>
                        <a:rPr lang="en-GB" sz="1400" dirty="0" err="1"/>
                        <a:t>Mahevas</a:t>
                      </a:r>
                      <a:r>
                        <a:rPr lang="en-GB" sz="1400" dirty="0"/>
                        <a:t> et al. 2014</a:t>
                      </a:r>
                    </a:p>
                  </a:txBody>
                  <a:tcPr/>
                </a:tc>
                <a:tc>
                  <a:txBody>
                    <a:bodyPr/>
                    <a:lstStyle/>
                    <a:p>
                      <a:pPr algn="ctr"/>
                      <a:r>
                        <a:rPr lang="en-GB" sz="1400" dirty="0"/>
                        <a:t>E, R</a:t>
                      </a:r>
                    </a:p>
                  </a:txBody>
                  <a:tcPr/>
                </a:tc>
                <a:tc>
                  <a:txBody>
                    <a:bodyPr/>
                    <a:lstStyle/>
                    <a:p>
                      <a:pPr algn="ctr"/>
                      <a:r>
                        <a:rPr lang="en-GB" sz="1400" dirty="0"/>
                        <a:t>54</a:t>
                      </a:r>
                    </a:p>
                  </a:txBody>
                  <a:tcPr/>
                </a:tc>
                <a:tc>
                  <a:txBody>
                    <a:bodyPr/>
                    <a:lstStyle/>
                    <a:p>
                      <a:pPr algn="ctr"/>
                      <a:r>
                        <a:rPr lang="en-GB" sz="1400" dirty="0"/>
                        <a:t>20 (37)</a:t>
                      </a:r>
                    </a:p>
                  </a:txBody>
                  <a:tcPr/>
                </a:tc>
                <a:tc>
                  <a:txBody>
                    <a:bodyPr/>
                    <a:lstStyle/>
                    <a:p>
                      <a:pPr algn="ctr"/>
                      <a:r>
                        <a:rPr lang="en-GB" sz="1400" dirty="0"/>
                        <a:t>8 (15)</a:t>
                      </a:r>
                    </a:p>
                  </a:txBody>
                  <a:tcPr/>
                </a:tc>
                <a:tc>
                  <a:txBody>
                    <a:bodyPr/>
                    <a:lstStyle/>
                    <a:p>
                      <a:pPr algn="ctr"/>
                      <a:r>
                        <a:rPr lang="en-GB" sz="1400" dirty="0"/>
                        <a:t>13.5</a:t>
                      </a:r>
                    </a:p>
                  </a:txBody>
                  <a:tcPr/>
                </a:tc>
                <a:extLst>
                  <a:ext uri="{0D108BD9-81ED-4DB2-BD59-A6C34878D82A}">
                    <a16:rowId xmlns:a16="http://schemas.microsoft.com/office/drawing/2014/main" val="1181783254"/>
                  </a:ext>
                </a:extLst>
              </a:tr>
              <a:tr h="209625">
                <a:tc>
                  <a:txBody>
                    <a:bodyPr/>
                    <a:lstStyle/>
                    <a:p>
                      <a:r>
                        <a:rPr lang="en-GB" sz="1400" dirty="0" err="1"/>
                        <a:t>Cervinek</a:t>
                      </a:r>
                      <a:r>
                        <a:rPr lang="en-GB" sz="1400" dirty="0"/>
                        <a:t> et al. 2015</a:t>
                      </a:r>
                    </a:p>
                  </a:txBody>
                  <a:tcPr/>
                </a:tc>
                <a:tc>
                  <a:txBody>
                    <a:bodyPr/>
                    <a:lstStyle/>
                    <a:p>
                      <a:pPr algn="ctr"/>
                      <a:endParaRPr lang="en-GB" sz="1400" dirty="0"/>
                    </a:p>
                  </a:txBody>
                  <a:tcPr/>
                </a:tc>
                <a:tc>
                  <a:txBody>
                    <a:bodyPr/>
                    <a:lstStyle/>
                    <a:p>
                      <a:pPr algn="ctr"/>
                      <a:r>
                        <a:rPr lang="en-GB" sz="1400" dirty="0"/>
                        <a:t>46</a:t>
                      </a:r>
                    </a:p>
                  </a:txBody>
                  <a:tcPr/>
                </a:tc>
                <a:tc>
                  <a:txBody>
                    <a:bodyPr/>
                    <a:lstStyle/>
                    <a:p>
                      <a:pPr algn="ctr"/>
                      <a:r>
                        <a:rPr lang="en-GB" sz="1400" dirty="0"/>
                        <a:t>11 (24)</a:t>
                      </a:r>
                    </a:p>
                  </a:txBody>
                  <a:tcPr/>
                </a:tc>
                <a:tc>
                  <a:txBody>
                    <a:bodyPr/>
                    <a:lstStyle/>
                    <a:p>
                      <a:pPr algn="ctr"/>
                      <a:r>
                        <a:rPr lang="en-GB" sz="1400" dirty="0"/>
                        <a:t>11 (24)</a:t>
                      </a:r>
                    </a:p>
                  </a:txBody>
                  <a:tcPr/>
                </a:tc>
                <a:tc>
                  <a:txBody>
                    <a:bodyPr/>
                    <a:lstStyle/>
                    <a:p>
                      <a:pPr algn="ctr"/>
                      <a:r>
                        <a:rPr lang="en-GB" sz="1400" dirty="0"/>
                        <a:t>33</a:t>
                      </a:r>
                    </a:p>
                  </a:txBody>
                  <a:tcPr/>
                </a:tc>
                <a:extLst>
                  <a:ext uri="{0D108BD9-81ED-4DB2-BD59-A6C34878D82A}">
                    <a16:rowId xmlns:a16="http://schemas.microsoft.com/office/drawing/2014/main" val="2940297123"/>
                  </a:ext>
                </a:extLst>
              </a:tr>
              <a:tr h="209625">
                <a:tc>
                  <a:txBody>
                    <a:bodyPr/>
                    <a:lstStyle/>
                    <a:p>
                      <a:r>
                        <a:rPr lang="en-GB" sz="1400" dirty="0"/>
                        <a:t>Gonzalez-Lopez et al. 2015</a:t>
                      </a:r>
                    </a:p>
                  </a:txBody>
                  <a:tcPr/>
                </a:tc>
                <a:tc>
                  <a:txBody>
                    <a:bodyPr/>
                    <a:lstStyle/>
                    <a:p>
                      <a:pPr algn="ctr"/>
                      <a:r>
                        <a:rPr lang="en-GB" sz="1400" dirty="0"/>
                        <a:t>E</a:t>
                      </a:r>
                    </a:p>
                  </a:txBody>
                  <a:tcPr/>
                </a:tc>
                <a:tc>
                  <a:txBody>
                    <a:bodyPr/>
                    <a:lstStyle/>
                    <a:p>
                      <a:pPr algn="ctr"/>
                      <a:r>
                        <a:rPr lang="en-GB" sz="1400" dirty="0"/>
                        <a:t>12</a:t>
                      </a:r>
                    </a:p>
                  </a:txBody>
                  <a:tcPr/>
                </a:tc>
                <a:tc>
                  <a:txBody>
                    <a:bodyPr/>
                    <a:lstStyle/>
                    <a:p>
                      <a:pPr algn="ctr"/>
                      <a:r>
                        <a:rPr lang="en-GB" sz="1400" dirty="0"/>
                        <a:t>12 (100)</a:t>
                      </a:r>
                    </a:p>
                  </a:txBody>
                  <a:tcPr/>
                </a:tc>
                <a:tc>
                  <a:txBody>
                    <a:bodyPr/>
                    <a:lstStyle/>
                    <a:p>
                      <a:pPr algn="ctr"/>
                      <a:r>
                        <a:rPr lang="en-GB" sz="1400" dirty="0"/>
                        <a:t>12 (100)</a:t>
                      </a:r>
                    </a:p>
                  </a:txBody>
                  <a:tcPr/>
                </a:tc>
                <a:tc>
                  <a:txBody>
                    <a:bodyPr/>
                    <a:lstStyle/>
                    <a:p>
                      <a:pPr algn="ctr"/>
                      <a:r>
                        <a:rPr lang="en-GB" sz="1400" dirty="0"/>
                        <a:t>7</a:t>
                      </a:r>
                    </a:p>
                  </a:txBody>
                  <a:tcPr/>
                </a:tc>
                <a:extLst>
                  <a:ext uri="{0D108BD9-81ED-4DB2-BD59-A6C34878D82A}">
                    <a16:rowId xmlns:a16="http://schemas.microsoft.com/office/drawing/2014/main" val="1262833546"/>
                  </a:ext>
                </a:extLst>
              </a:tr>
              <a:tr h="209625">
                <a:tc>
                  <a:txBody>
                    <a:bodyPr/>
                    <a:lstStyle/>
                    <a:p>
                      <a:r>
                        <a:rPr lang="en-GB" sz="1400" dirty="0"/>
                        <a:t>Newland et al. 2016</a:t>
                      </a:r>
                    </a:p>
                  </a:txBody>
                  <a:tcPr/>
                </a:tc>
                <a:tc>
                  <a:txBody>
                    <a:bodyPr/>
                    <a:lstStyle/>
                    <a:p>
                      <a:pPr algn="ctr"/>
                      <a:r>
                        <a:rPr lang="en-GB" sz="1400" dirty="0"/>
                        <a:t>R</a:t>
                      </a:r>
                    </a:p>
                  </a:txBody>
                  <a:tcPr/>
                </a:tc>
                <a:tc>
                  <a:txBody>
                    <a:bodyPr/>
                    <a:lstStyle/>
                    <a:p>
                      <a:pPr algn="ctr"/>
                      <a:r>
                        <a:rPr lang="en-GB" sz="1400" dirty="0"/>
                        <a:t>4</a:t>
                      </a:r>
                    </a:p>
                  </a:txBody>
                  <a:tcPr/>
                </a:tc>
                <a:tc>
                  <a:txBody>
                    <a:bodyPr/>
                    <a:lstStyle/>
                    <a:p>
                      <a:pPr algn="ctr"/>
                      <a:r>
                        <a:rPr lang="en-GB" sz="1400" dirty="0"/>
                        <a:t>3 (75)</a:t>
                      </a:r>
                    </a:p>
                  </a:txBody>
                  <a:tcPr/>
                </a:tc>
                <a:tc>
                  <a:txBody>
                    <a:bodyPr/>
                    <a:lstStyle/>
                    <a:p>
                      <a:pPr algn="ctr"/>
                      <a:r>
                        <a:rPr lang="en-GB" sz="1400" dirty="0"/>
                        <a:t>3 (75)</a:t>
                      </a:r>
                    </a:p>
                  </a:txBody>
                  <a:tcPr/>
                </a:tc>
                <a:tc>
                  <a:txBody>
                    <a:bodyPr/>
                    <a:lstStyle/>
                    <a:p>
                      <a:pPr algn="ctr"/>
                      <a:r>
                        <a:rPr lang="en-GB" sz="1400" dirty="0"/>
                        <a:t>29.5</a:t>
                      </a:r>
                    </a:p>
                  </a:txBody>
                  <a:tcPr/>
                </a:tc>
                <a:extLst>
                  <a:ext uri="{0D108BD9-81ED-4DB2-BD59-A6C34878D82A}">
                    <a16:rowId xmlns:a16="http://schemas.microsoft.com/office/drawing/2014/main" val="2154910334"/>
                  </a:ext>
                </a:extLst>
              </a:tr>
              <a:tr h="209625">
                <a:tc>
                  <a:txBody>
                    <a:bodyPr/>
                    <a:lstStyle/>
                    <a:p>
                      <a:r>
                        <a:rPr lang="en-GB" sz="1400" dirty="0"/>
                        <a:t>Marshall et al. 2016</a:t>
                      </a:r>
                    </a:p>
                  </a:txBody>
                  <a:tcPr/>
                </a:tc>
                <a:tc>
                  <a:txBody>
                    <a:bodyPr/>
                    <a:lstStyle/>
                    <a:p>
                      <a:pPr algn="ctr"/>
                      <a:r>
                        <a:rPr lang="en-GB" sz="1400" dirty="0"/>
                        <a:t>R</a:t>
                      </a:r>
                    </a:p>
                  </a:txBody>
                  <a:tcPr/>
                </a:tc>
                <a:tc>
                  <a:txBody>
                    <a:bodyPr/>
                    <a:lstStyle/>
                    <a:p>
                      <a:pPr algn="ctr"/>
                      <a:r>
                        <a:rPr lang="en-GB" sz="1400" dirty="0"/>
                        <a:t>43</a:t>
                      </a:r>
                    </a:p>
                  </a:txBody>
                  <a:tcPr/>
                </a:tc>
                <a:tc>
                  <a:txBody>
                    <a:bodyPr/>
                    <a:lstStyle/>
                    <a:p>
                      <a:pPr algn="ctr"/>
                      <a:r>
                        <a:rPr lang="en-GB" sz="1400" dirty="0"/>
                        <a:t>12 (28)</a:t>
                      </a:r>
                    </a:p>
                  </a:txBody>
                  <a:tcPr/>
                </a:tc>
                <a:tc>
                  <a:txBody>
                    <a:bodyPr/>
                    <a:lstStyle/>
                    <a:p>
                      <a:pPr algn="ctr"/>
                      <a:r>
                        <a:rPr lang="en-GB" sz="1400" dirty="0"/>
                        <a:t>12 (28)</a:t>
                      </a:r>
                    </a:p>
                  </a:txBody>
                  <a:tcPr/>
                </a:tc>
                <a:tc>
                  <a:txBody>
                    <a:bodyPr/>
                    <a:lstStyle/>
                    <a:p>
                      <a:pPr algn="ctr"/>
                      <a:r>
                        <a:rPr lang="en-GB" sz="1400" dirty="0"/>
                        <a:t>20</a:t>
                      </a:r>
                    </a:p>
                  </a:txBody>
                  <a:tcPr/>
                </a:tc>
                <a:extLst>
                  <a:ext uri="{0D108BD9-81ED-4DB2-BD59-A6C34878D82A}">
                    <a16:rowId xmlns:a16="http://schemas.microsoft.com/office/drawing/2014/main" val="3501210483"/>
                  </a:ext>
                </a:extLst>
              </a:tr>
              <a:tr h="209625">
                <a:tc>
                  <a:txBody>
                    <a:bodyPr/>
                    <a:lstStyle/>
                    <a:p>
                      <a:r>
                        <a:rPr lang="en-GB" sz="1400" dirty="0" err="1"/>
                        <a:t>Bussel</a:t>
                      </a:r>
                      <a:r>
                        <a:rPr lang="en-GB" sz="1400" dirty="0"/>
                        <a:t> et al. 2016</a:t>
                      </a:r>
                    </a:p>
                  </a:txBody>
                  <a:tcPr/>
                </a:tc>
                <a:tc>
                  <a:txBody>
                    <a:bodyPr/>
                    <a:lstStyle/>
                    <a:p>
                      <a:pPr algn="ctr"/>
                      <a:r>
                        <a:rPr lang="en-GB" sz="1400" dirty="0"/>
                        <a:t>R</a:t>
                      </a:r>
                    </a:p>
                  </a:txBody>
                  <a:tcPr/>
                </a:tc>
                <a:tc>
                  <a:txBody>
                    <a:bodyPr/>
                    <a:lstStyle/>
                    <a:p>
                      <a:pPr algn="ctr"/>
                      <a:r>
                        <a:rPr lang="en-GB" sz="1400" dirty="0"/>
                        <a:t>302</a:t>
                      </a:r>
                    </a:p>
                  </a:txBody>
                  <a:tcPr/>
                </a:tc>
                <a:tc>
                  <a:txBody>
                    <a:bodyPr/>
                    <a:lstStyle/>
                    <a:p>
                      <a:pPr algn="ctr"/>
                      <a:r>
                        <a:rPr lang="en-GB" sz="1400" dirty="0"/>
                        <a:t>10 (3)</a:t>
                      </a:r>
                    </a:p>
                  </a:txBody>
                  <a:tcPr/>
                </a:tc>
                <a:tc>
                  <a:txBody>
                    <a:bodyPr/>
                    <a:lstStyle/>
                    <a:p>
                      <a:pPr algn="ctr"/>
                      <a:r>
                        <a:rPr lang="en-GB" sz="1400" dirty="0"/>
                        <a:t>9 (3)</a:t>
                      </a:r>
                    </a:p>
                  </a:txBody>
                  <a:tcPr/>
                </a:tc>
                <a:tc>
                  <a:txBody>
                    <a:bodyPr/>
                    <a:lstStyle/>
                    <a:p>
                      <a:pPr algn="ctr"/>
                      <a:r>
                        <a:rPr lang="en-GB" sz="1400" dirty="0"/>
                        <a:t>6+</a:t>
                      </a:r>
                    </a:p>
                  </a:txBody>
                  <a:tcPr/>
                </a:tc>
                <a:extLst>
                  <a:ext uri="{0D108BD9-81ED-4DB2-BD59-A6C34878D82A}">
                    <a16:rowId xmlns:a16="http://schemas.microsoft.com/office/drawing/2014/main" val="444202539"/>
                  </a:ext>
                </a:extLst>
              </a:tr>
              <a:tr h="209625">
                <a:tc>
                  <a:txBody>
                    <a:bodyPr/>
                    <a:lstStyle/>
                    <a:p>
                      <a:r>
                        <a:rPr lang="en-GB" sz="1400" dirty="0" err="1"/>
                        <a:t>Carpenedo</a:t>
                      </a:r>
                      <a:r>
                        <a:rPr lang="en-GB" sz="1400" dirty="0"/>
                        <a:t> et al. 2015</a:t>
                      </a:r>
                    </a:p>
                  </a:txBody>
                  <a:tcPr/>
                </a:tc>
                <a:tc>
                  <a:txBody>
                    <a:bodyPr/>
                    <a:lstStyle/>
                    <a:p>
                      <a:pPr algn="ctr"/>
                      <a:r>
                        <a:rPr lang="en-GB" sz="1400" dirty="0"/>
                        <a:t>R</a:t>
                      </a:r>
                    </a:p>
                  </a:txBody>
                  <a:tcPr/>
                </a:tc>
                <a:tc>
                  <a:txBody>
                    <a:bodyPr/>
                    <a:lstStyle/>
                    <a:p>
                      <a:pPr algn="ctr"/>
                      <a:r>
                        <a:rPr lang="en-GB" sz="1400" dirty="0"/>
                        <a:t>27</a:t>
                      </a:r>
                    </a:p>
                  </a:txBody>
                  <a:tcPr/>
                </a:tc>
                <a:tc>
                  <a:txBody>
                    <a:bodyPr/>
                    <a:lstStyle/>
                    <a:p>
                      <a:pPr algn="ctr"/>
                      <a:r>
                        <a:rPr lang="en-GB" sz="1400" dirty="0"/>
                        <a:t>13 (48)</a:t>
                      </a:r>
                    </a:p>
                  </a:txBody>
                  <a:tcPr/>
                </a:tc>
                <a:tc>
                  <a:txBody>
                    <a:bodyPr/>
                    <a:lstStyle/>
                    <a:p>
                      <a:pPr algn="ctr"/>
                      <a:r>
                        <a:rPr lang="en-GB" sz="1400" dirty="0"/>
                        <a:t>13 (48)</a:t>
                      </a:r>
                    </a:p>
                  </a:txBody>
                  <a:tcPr/>
                </a:tc>
                <a:tc>
                  <a:txBody>
                    <a:bodyPr/>
                    <a:lstStyle/>
                    <a:p>
                      <a:pPr algn="ctr"/>
                      <a:r>
                        <a:rPr lang="en-GB" sz="1400" dirty="0"/>
                        <a:t>26</a:t>
                      </a:r>
                    </a:p>
                  </a:txBody>
                  <a:tcPr/>
                </a:tc>
                <a:extLst>
                  <a:ext uri="{0D108BD9-81ED-4DB2-BD59-A6C34878D82A}">
                    <a16:rowId xmlns:a16="http://schemas.microsoft.com/office/drawing/2014/main" val="2339312005"/>
                  </a:ext>
                </a:extLst>
              </a:tr>
              <a:tr h="209625">
                <a:tc>
                  <a:txBody>
                    <a:bodyPr/>
                    <a:lstStyle/>
                    <a:p>
                      <a:r>
                        <a:rPr lang="en-GB" sz="1400" dirty="0" err="1"/>
                        <a:t>Mazzucconi</a:t>
                      </a:r>
                      <a:r>
                        <a:rPr lang="en-GB" sz="1400" dirty="0"/>
                        <a:t> et al.</a:t>
                      </a:r>
                      <a:r>
                        <a:rPr lang="en-GB" sz="1400" baseline="30000" dirty="0"/>
                        <a:t> </a:t>
                      </a:r>
                      <a:r>
                        <a:rPr lang="en-GB" sz="1400" baseline="0" dirty="0"/>
                        <a:t>2017</a:t>
                      </a:r>
                      <a:r>
                        <a:rPr lang="en-GB" sz="1400" baseline="30000" dirty="0"/>
                        <a:t>2</a:t>
                      </a:r>
                    </a:p>
                  </a:txBody>
                  <a:tcPr/>
                </a:tc>
                <a:tc>
                  <a:txBody>
                    <a:bodyPr/>
                    <a:lstStyle/>
                    <a:p>
                      <a:pPr algn="ctr"/>
                      <a:r>
                        <a:rPr lang="en-GB" sz="1400" dirty="0"/>
                        <a:t>E,R</a:t>
                      </a:r>
                    </a:p>
                  </a:txBody>
                  <a:tcPr/>
                </a:tc>
                <a:tc>
                  <a:txBody>
                    <a:bodyPr/>
                    <a:lstStyle/>
                    <a:p>
                      <a:pPr algn="ctr"/>
                      <a:r>
                        <a:rPr lang="en-GB" sz="1400" dirty="0"/>
                        <a:t>39</a:t>
                      </a:r>
                    </a:p>
                  </a:txBody>
                  <a:tcPr/>
                </a:tc>
                <a:tc>
                  <a:txBody>
                    <a:bodyPr/>
                    <a:lstStyle/>
                    <a:p>
                      <a:pPr algn="ctr"/>
                      <a:r>
                        <a:rPr lang="en-GB" sz="1400" dirty="0"/>
                        <a:t>7 (18)</a:t>
                      </a:r>
                    </a:p>
                  </a:txBody>
                  <a:tcPr/>
                </a:tc>
                <a:tc>
                  <a:txBody>
                    <a:bodyPr/>
                    <a:lstStyle/>
                    <a:p>
                      <a:pPr algn="ctr"/>
                      <a:r>
                        <a:rPr lang="en-GB" sz="1400" dirty="0"/>
                        <a:t>7 (18)</a:t>
                      </a:r>
                    </a:p>
                  </a:txBody>
                  <a:tcPr/>
                </a:tc>
                <a:tc>
                  <a:txBody>
                    <a:bodyPr/>
                    <a:lstStyle/>
                    <a:p>
                      <a:pPr algn="ctr"/>
                      <a:r>
                        <a:rPr lang="en-GB" sz="1400" dirty="0"/>
                        <a:t>19.4</a:t>
                      </a:r>
                    </a:p>
                  </a:txBody>
                  <a:tcPr/>
                </a:tc>
                <a:extLst>
                  <a:ext uri="{0D108BD9-81ED-4DB2-BD59-A6C34878D82A}">
                    <a16:rowId xmlns:a16="http://schemas.microsoft.com/office/drawing/2014/main" val="297474760"/>
                  </a:ext>
                </a:extLst>
              </a:tr>
            </a:tbl>
          </a:graphicData>
        </a:graphic>
      </p:graphicFrame>
      <p:sp>
        <p:nvSpPr>
          <p:cNvPr id="7" name="Content Placeholder 6">
            <a:extLst>
              <a:ext uri="{FF2B5EF4-FFF2-40B4-BE49-F238E27FC236}">
                <a16:creationId xmlns:a16="http://schemas.microsoft.com/office/drawing/2014/main" id="{BBD10A6A-EA5E-4E41-A9D1-3137B816CF79}"/>
              </a:ext>
            </a:extLst>
          </p:cNvPr>
          <p:cNvSpPr>
            <a:spLocks noGrp="1"/>
          </p:cNvSpPr>
          <p:nvPr>
            <p:ph sz="quarter" idx="15"/>
          </p:nvPr>
        </p:nvSpPr>
        <p:spPr/>
        <p:txBody>
          <a:bodyPr anchor="b"/>
          <a:lstStyle/>
          <a:p>
            <a:pPr>
              <a:spcBef>
                <a:spcPts val="0"/>
              </a:spcBef>
              <a:spcAft>
                <a:spcPts val="300"/>
              </a:spcAft>
            </a:pPr>
            <a:r>
              <a:rPr lang="en-GB" dirty="0"/>
              <a:t>E, </a:t>
            </a:r>
            <a:r>
              <a:rPr lang="en-GB" dirty="0" err="1"/>
              <a:t>eltrombopag</a:t>
            </a:r>
            <a:r>
              <a:rPr lang="en-GB" dirty="0"/>
              <a:t>; R, romiplostim; TPO-RA, thrombopoietin receptor agonist</a:t>
            </a:r>
          </a:p>
          <a:p>
            <a:pPr>
              <a:spcBef>
                <a:spcPts val="0"/>
              </a:spcBef>
              <a:spcAft>
                <a:spcPts val="300"/>
              </a:spcAft>
            </a:pPr>
            <a:r>
              <a:rPr lang="en-GB" dirty="0"/>
              <a:t>1. Modified from: </a:t>
            </a:r>
            <a:r>
              <a:rPr lang="en-GB" dirty="0" err="1"/>
              <a:t>Zaja</a:t>
            </a:r>
            <a:r>
              <a:rPr lang="en-GB" dirty="0"/>
              <a:t> F, et al. Blood Rev. 2020;41:100647; 2. </a:t>
            </a:r>
            <a:r>
              <a:rPr lang="en-GB" dirty="0" err="1"/>
              <a:t>Mazzucconi</a:t>
            </a:r>
            <a:r>
              <a:rPr lang="en-GB" dirty="0"/>
              <a:t> MG, et al. Eur J Haematol. 2017;98:242-9</a:t>
            </a:r>
          </a:p>
        </p:txBody>
      </p:sp>
      <p:sp>
        <p:nvSpPr>
          <p:cNvPr id="6" name="Oval 5">
            <a:extLst>
              <a:ext uri="{FF2B5EF4-FFF2-40B4-BE49-F238E27FC236}">
                <a16:creationId xmlns:a16="http://schemas.microsoft.com/office/drawing/2014/main" id="{F127091B-E759-1D41-A8F9-CE4FE8E4C5E4}"/>
              </a:ext>
            </a:extLst>
          </p:cNvPr>
          <p:cNvSpPr/>
          <p:nvPr/>
        </p:nvSpPr>
        <p:spPr>
          <a:xfrm>
            <a:off x="4871864" y="1449804"/>
            <a:ext cx="2304256" cy="3474720"/>
          </a:xfrm>
          <a:prstGeom prst="roundRect">
            <a:avLst>
              <a:gd name="adj" fmla="val 774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79090C92-2173-4813-A7A4-D77FF4598268}"/>
              </a:ext>
            </a:extLst>
          </p:cNvPr>
          <p:cNvSpPr>
            <a:spLocks noGrp="1"/>
          </p:cNvSpPr>
          <p:nvPr>
            <p:ph type="sldNum" sz="quarter" idx="4"/>
          </p:nvPr>
        </p:nvSpPr>
        <p:spPr/>
        <p:txBody>
          <a:bodyPr/>
          <a:lstStyle/>
          <a:p>
            <a:fld id="{FCE43C0F-8A7B-3A4B-9DB5-B3472E36E833}" type="slidenum">
              <a:rPr lang="en-GB" smtClean="0"/>
              <a:pPr/>
              <a:t>51</a:t>
            </a:fld>
            <a:endParaRPr lang="en-GB" dirty="0"/>
          </a:p>
        </p:txBody>
      </p:sp>
    </p:spTree>
    <p:extLst>
      <p:ext uri="{BB962C8B-B14F-4D97-AF65-F5344CB8AC3E}">
        <p14:creationId xmlns:p14="http://schemas.microsoft.com/office/powerpoint/2010/main" val="273652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5E4CC40B-BBDD-9148-ABDD-4D58E1EBAAF6}"/>
              </a:ext>
            </a:extLst>
          </p:cNvPr>
          <p:cNvSpPr>
            <a:spLocks noGrp="1"/>
          </p:cNvSpPr>
          <p:nvPr>
            <p:ph type="body" sz="half" idx="12"/>
          </p:nvPr>
        </p:nvSpPr>
        <p:spPr>
          <a:xfrm>
            <a:off x="6158415" y="2223931"/>
            <a:ext cx="5423985" cy="3814351"/>
          </a:xfrm>
          <a:solidFill>
            <a:schemeClr val="accent1">
              <a:lumMod val="20000"/>
              <a:lumOff val="80000"/>
            </a:schemeClr>
          </a:solidFill>
        </p:spPr>
        <p:txBody>
          <a:bodyPr lIns="36000" tIns="36000" rIns="36000" bIns="36000">
            <a:normAutofit fontScale="92500" lnSpcReduction="10000"/>
          </a:bodyPr>
          <a:lstStyle/>
          <a:p>
            <a:r>
              <a:rPr lang="en-GB" dirty="0"/>
              <a:t>Response status</a:t>
            </a:r>
          </a:p>
          <a:p>
            <a:pPr lvl="1"/>
            <a:r>
              <a:rPr lang="en-GB" sz="1800" dirty="0"/>
              <a:t>Patients requiring high-dose TPO-RA </a:t>
            </a:r>
          </a:p>
          <a:p>
            <a:pPr lvl="1"/>
            <a:r>
              <a:rPr lang="en-GB" sz="1800" dirty="0"/>
              <a:t>Platelets  &lt; 50 x 10</a:t>
            </a:r>
            <a:r>
              <a:rPr lang="en-GB" sz="1800" baseline="30000" dirty="0"/>
              <a:t>9</a:t>
            </a:r>
            <a:r>
              <a:rPr lang="en-GB" sz="1800" dirty="0"/>
              <a:t>/L</a:t>
            </a:r>
          </a:p>
          <a:p>
            <a:r>
              <a:rPr lang="en-GB" dirty="0"/>
              <a:t>ITP that was previously hard to manage</a:t>
            </a:r>
          </a:p>
          <a:p>
            <a:r>
              <a:rPr lang="en-GB" dirty="0"/>
              <a:t>Duration</a:t>
            </a:r>
          </a:p>
          <a:p>
            <a:pPr lvl="1"/>
            <a:r>
              <a:rPr lang="en-GB" sz="1800" dirty="0"/>
              <a:t>TPO-RA &lt; 6/12 months</a:t>
            </a:r>
          </a:p>
          <a:p>
            <a:r>
              <a:rPr lang="en-GB" dirty="0"/>
              <a:t>High risk of bleeding if treatment stopped</a:t>
            </a:r>
          </a:p>
          <a:p>
            <a:r>
              <a:rPr lang="en-GB" dirty="0"/>
              <a:t>Concurrent medication</a:t>
            </a:r>
          </a:p>
          <a:p>
            <a:pPr lvl="1"/>
            <a:r>
              <a:rPr lang="en-GB" sz="1800" dirty="0"/>
              <a:t>Antiplatelets or anticoagulants</a:t>
            </a:r>
          </a:p>
          <a:p>
            <a:r>
              <a:rPr lang="en-GB" dirty="0"/>
              <a:t>Significant comorbidities, risk of recurrent infection</a:t>
            </a:r>
          </a:p>
        </p:txBody>
      </p:sp>
      <p:sp>
        <p:nvSpPr>
          <p:cNvPr id="6" name="Tijdelijke aanduiding voor tekst 5">
            <a:extLst>
              <a:ext uri="{FF2B5EF4-FFF2-40B4-BE49-F238E27FC236}">
                <a16:creationId xmlns:a16="http://schemas.microsoft.com/office/drawing/2014/main" id="{356A811E-530F-7A4E-BBFD-4FE4EF15D5CB}"/>
              </a:ext>
            </a:extLst>
          </p:cNvPr>
          <p:cNvSpPr>
            <a:spLocks noGrp="1"/>
          </p:cNvSpPr>
          <p:nvPr>
            <p:ph type="body" sz="half" idx="13"/>
          </p:nvPr>
        </p:nvSpPr>
        <p:spPr>
          <a:xfrm>
            <a:off x="621213" y="2223931"/>
            <a:ext cx="5186755" cy="3814351"/>
          </a:xfrm>
          <a:solidFill>
            <a:schemeClr val="accent1">
              <a:lumMod val="20000"/>
              <a:lumOff val="80000"/>
            </a:schemeClr>
          </a:solidFill>
        </p:spPr>
        <p:txBody>
          <a:bodyPr lIns="36000" tIns="36000" rIns="36000" bIns="36000"/>
          <a:lstStyle/>
          <a:p>
            <a:pPr marL="295275" lvl="1" indent="-285750">
              <a:buFont typeface="Arial" panose="020B0604020202020204" pitchFamily="34" charset="0"/>
              <a:buChar char="•"/>
            </a:pPr>
            <a:r>
              <a:rPr lang="en-GB" sz="1900" dirty="0"/>
              <a:t>Response status</a:t>
            </a:r>
          </a:p>
          <a:p>
            <a:pPr marL="838200" lvl="2" indent="-285750">
              <a:buFont typeface="Arial" panose="020B0604020202020204" pitchFamily="34" charset="0"/>
              <a:buChar char="•"/>
            </a:pPr>
            <a:r>
              <a:rPr lang="en-GB" sz="1700" dirty="0"/>
              <a:t>Patients with a CR and treated with lower doses of a TPO-RA for ≥ 6 months</a:t>
            </a:r>
          </a:p>
          <a:p>
            <a:pPr marL="838200" lvl="2" indent="-285750">
              <a:buFont typeface="Arial" panose="020B0604020202020204" pitchFamily="34" charset="0"/>
              <a:buChar char="•"/>
            </a:pPr>
            <a:r>
              <a:rPr lang="en-GB" sz="1700" dirty="0"/>
              <a:t>*? CR or lower platelet count acceptable</a:t>
            </a:r>
          </a:p>
          <a:p>
            <a:pPr marL="295275" lvl="1" indent="-285750">
              <a:buFont typeface="Arial" panose="020B0604020202020204" pitchFamily="34" charset="0"/>
              <a:buChar char="•"/>
            </a:pPr>
            <a:r>
              <a:rPr lang="en-GB" sz="1900" dirty="0"/>
              <a:t>ITP duration</a:t>
            </a:r>
            <a:endParaRPr lang="en-GB" sz="1900" i="1" dirty="0"/>
          </a:p>
          <a:p>
            <a:pPr marL="295275" lvl="1" indent="-285750">
              <a:buFont typeface="Arial" panose="020B0604020202020204" pitchFamily="34" charset="0"/>
              <a:buChar char="•"/>
            </a:pPr>
            <a:r>
              <a:rPr lang="en-GB" sz="1900" dirty="0"/>
              <a:t>Age of patient </a:t>
            </a:r>
          </a:p>
          <a:p>
            <a:pPr marL="838200" lvl="2" indent="-285750">
              <a:buFont typeface="Arial" panose="020B0604020202020204" pitchFamily="34" charset="0"/>
              <a:buChar char="•"/>
            </a:pPr>
            <a:r>
              <a:rPr lang="en-GB" sz="1700" dirty="0"/>
              <a:t>? predictive</a:t>
            </a:r>
          </a:p>
          <a:p>
            <a:pPr marL="295275" lvl="1" indent="-285750">
              <a:buFont typeface="Arial" panose="020B0604020202020204" pitchFamily="34" charset="0"/>
              <a:buChar char="•"/>
            </a:pPr>
            <a:r>
              <a:rPr lang="en-GB" sz="1900" dirty="0"/>
              <a:t>Number of lines of previous treatment</a:t>
            </a:r>
          </a:p>
          <a:p>
            <a:pPr marL="838200" lvl="2" indent="-285750">
              <a:buFont typeface="Arial" panose="020B0604020202020204" pitchFamily="34" charset="0"/>
              <a:buChar char="•"/>
            </a:pPr>
            <a:r>
              <a:rPr lang="en-GB" sz="1700" dirty="0"/>
              <a:t>? better if low</a:t>
            </a:r>
          </a:p>
          <a:p>
            <a:pPr marL="838200" lvl="2" indent="-285750">
              <a:buFont typeface="Arial" panose="020B0604020202020204" pitchFamily="34" charset="0"/>
              <a:buChar char="•"/>
            </a:pPr>
            <a:endParaRPr lang="en-GB" dirty="0"/>
          </a:p>
          <a:p>
            <a:endParaRPr lang="en-GB" dirty="0"/>
          </a:p>
        </p:txBody>
      </p:sp>
      <p:sp>
        <p:nvSpPr>
          <p:cNvPr id="12" name="Content Placeholder 11">
            <a:extLst>
              <a:ext uri="{FF2B5EF4-FFF2-40B4-BE49-F238E27FC236}">
                <a16:creationId xmlns:a16="http://schemas.microsoft.com/office/drawing/2014/main" id="{5E460C85-46E4-5A4E-8A1D-4C2EDEF9B5DC}"/>
              </a:ext>
            </a:extLst>
          </p:cNvPr>
          <p:cNvSpPr>
            <a:spLocks noGrp="1"/>
          </p:cNvSpPr>
          <p:nvPr>
            <p:ph type="body" sz="quarter" idx="11"/>
          </p:nvPr>
        </p:nvSpPr>
        <p:spPr/>
        <p:txBody>
          <a:bodyPr anchor="b">
            <a:normAutofit/>
          </a:bodyPr>
          <a:lstStyle/>
          <a:p>
            <a:pPr>
              <a:spcBef>
                <a:spcPts val="0"/>
              </a:spcBef>
              <a:spcAft>
                <a:spcPts val="300"/>
              </a:spcAft>
            </a:pPr>
            <a:r>
              <a:rPr lang="en-GB" sz="2800" cap="all" spc="0" dirty="0"/>
              <a:t>POSSIBLE CRITERIA TO BE CONSIDERED AS PARAMETERS OF TPO-RA TAPERING AND DISCONTINUATION </a:t>
            </a:r>
          </a:p>
        </p:txBody>
      </p:sp>
      <p:sp>
        <p:nvSpPr>
          <p:cNvPr id="4" name="Slide Number Placeholder 3">
            <a:extLst>
              <a:ext uri="{FF2B5EF4-FFF2-40B4-BE49-F238E27FC236}">
                <a16:creationId xmlns:a16="http://schemas.microsoft.com/office/drawing/2014/main" id="{15BCB8BA-77CA-6445-9D87-CB75767ABB36}"/>
              </a:ext>
            </a:extLst>
          </p:cNvPr>
          <p:cNvSpPr>
            <a:spLocks noGrp="1"/>
          </p:cNvSpPr>
          <p:nvPr>
            <p:ph type="sldNum" sz="quarter" idx="4"/>
          </p:nvPr>
        </p:nvSpPr>
        <p:spPr/>
        <p:txBody>
          <a:bodyPr/>
          <a:lstStyle/>
          <a:p>
            <a:fld id="{576D3CBC-4770-4AF7-B5CC-D2EBADB86699}" type="slidenum">
              <a:rPr lang="en-GB" smtClean="0"/>
              <a:pPr/>
              <a:t>52</a:t>
            </a:fld>
            <a:endParaRPr lang="en-GB"/>
          </a:p>
        </p:txBody>
      </p:sp>
      <p:sp>
        <p:nvSpPr>
          <p:cNvPr id="2" name="Content Placeholder 1">
            <a:extLst>
              <a:ext uri="{FF2B5EF4-FFF2-40B4-BE49-F238E27FC236}">
                <a16:creationId xmlns:a16="http://schemas.microsoft.com/office/drawing/2014/main" id="{13E91221-7E20-864A-9255-5E365D4F6943}"/>
              </a:ext>
            </a:extLst>
          </p:cNvPr>
          <p:cNvSpPr>
            <a:spLocks noGrp="1"/>
          </p:cNvSpPr>
          <p:nvPr>
            <p:ph sz="quarter" idx="15"/>
          </p:nvPr>
        </p:nvSpPr>
        <p:spPr>
          <a:xfrm>
            <a:off x="620184" y="6304235"/>
            <a:ext cx="9076216" cy="365125"/>
          </a:xfrm>
          <a:ln w="19050">
            <a:noFill/>
          </a:ln>
        </p:spPr>
        <p:txBody>
          <a:bodyPr>
            <a:noAutofit/>
          </a:bodyPr>
          <a:lstStyle/>
          <a:p>
            <a:r>
              <a:rPr lang="en-GB" dirty="0"/>
              <a:t>CR, complete response; ITP, immune thrombocytopenia; TPO-RA, thrombopoietin receptor agonist</a:t>
            </a:r>
            <a:endParaRPr lang="en-GB" dirty="0">
              <a:solidFill>
                <a:schemeClr val="accent1"/>
              </a:solidFill>
            </a:endParaRPr>
          </a:p>
          <a:p>
            <a:r>
              <a:rPr lang="en-GB" dirty="0">
                <a:solidFill>
                  <a:schemeClr val="tx2"/>
                </a:solidFill>
              </a:rPr>
              <a:t>Bradbury C, et al. </a:t>
            </a:r>
            <a:r>
              <a:rPr lang="en-GB" dirty="0" err="1">
                <a:solidFill>
                  <a:schemeClr val="tx2"/>
                </a:solidFill>
              </a:rPr>
              <a:t>HemaSphere</a:t>
            </a:r>
            <a:r>
              <a:rPr lang="en-GB" dirty="0">
                <a:solidFill>
                  <a:schemeClr val="tx2"/>
                </a:solidFill>
              </a:rPr>
              <a:t>. 2(</a:t>
            </a:r>
            <a:r>
              <a:rPr lang="en-GB" dirty="0" err="1">
                <a:solidFill>
                  <a:schemeClr val="tx2"/>
                </a:solidFill>
              </a:rPr>
              <a:t>Suppl</a:t>
            </a:r>
            <a:r>
              <a:rPr lang="en-GB" dirty="0">
                <a:solidFill>
                  <a:schemeClr val="tx2"/>
                </a:solidFill>
              </a:rPr>
              <a:t> 1):PF668. Cooper N, et al. </a:t>
            </a:r>
            <a:r>
              <a:rPr lang="en-GB" dirty="0" err="1">
                <a:solidFill>
                  <a:schemeClr val="tx2"/>
                </a:solidFill>
              </a:rPr>
              <a:t>HemaSphere</a:t>
            </a:r>
            <a:r>
              <a:rPr lang="en-GB" dirty="0">
                <a:solidFill>
                  <a:schemeClr val="tx2"/>
                </a:solidFill>
              </a:rPr>
              <a:t>. 2(</a:t>
            </a:r>
            <a:r>
              <a:rPr lang="en-GB" dirty="0" err="1">
                <a:solidFill>
                  <a:schemeClr val="tx2"/>
                </a:solidFill>
              </a:rPr>
              <a:t>Suppl</a:t>
            </a:r>
            <a:r>
              <a:rPr lang="en-GB" dirty="0">
                <a:solidFill>
                  <a:schemeClr val="tx2"/>
                </a:solidFill>
              </a:rPr>
              <a:t> 1):PF670. </a:t>
            </a:r>
            <a:r>
              <a:rPr lang="en-GB" dirty="0" err="1"/>
              <a:t>Thachil</a:t>
            </a:r>
            <a:r>
              <a:rPr lang="en-GB" dirty="0"/>
              <a:t> J, et al. Br J </a:t>
            </a:r>
            <a:r>
              <a:rPr lang="en-GB" dirty="0" err="1"/>
              <a:t>Haematol</a:t>
            </a:r>
            <a:r>
              <a:rPr lang="en-GB" dirty="0"/>
              <a:t>. 2018;180:591–4. </a:t>
            </a:r>
            <a:r>
              <a:rPr lang="en-GB" dirty="0" err="1"/>
              <a:t>Zaja</a:t>
            </a:r>
            <a:r>
              <a:rPr lang="en-GB" dirty="0"/>
              <a:t> F, et al. Blood Rev. 2020;41:100647</a:t>
            </a:r>
          </a:p>
        </p:txBody>
      </p:sp>
      <p:sp>
        <p:nvSpPr>
          <p:cNvPr id="9" name="Content Placeholder 1">
            <a:extLst>
              <a:ext uri="{FF2B5EF4-FFF2-40B4-BE49-F238E27FC236}">
                <a16:creationId xmlns:a16="http://schemas.microsoft.com/office/drawing/2014/main" id="{7574578F-A319-B34B-A836-907D062792E3}"/>
              </a:ext>
            </a:extLst>
          </p:cNvPr>
          <p:cNvSpPr txBox="1">
            <a:spLocks/>
          </p:cNvSpPr>
          <p:nvPr/>
        </p:nvSpPr>
        <p:spPr>
          <a:xfrm>
            <a:off x="6384032" y="1460550"/>
            <a:ext cx="5475816" cy="4525200"/>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lvl="1" indent="0"/>
            <a:endParaRPr lang="en-GB" sz="1400"/>
          </a:p>
        </p:txBody>
      </p:sp>
      <p:grpSp>
        <p:nvGrpSpPr>
          <p:cNvPr id="23" name="Group 22">
            <a:extLst>
              <a:ext uri="{FF2B5EF4-FFF2-40B4-BE49-F238E27FC236}">
                <a16:creationId xmlns:a16="http://schemas.microsoft.com/office/drawing/2014/main" id="{4E2C2A3B-A1AD-2445-8C4A-AFE2A78130BE}"/>
              </a:ext>
            </a:extLst>
          </p:cNvPr>
          <p:cNvGrpSpPr/>
          <p:nvPr/>
        </p:nvGrpSpPr>
        <p:grpSpPr>
          <a:xfrm>
            <a:off x="2229840" y="1359931"/>
            <a:ext cx="1455349" cy="864000"/>
            <a:chOff x="1343472" y="1308713"/>
            <a:chExt cx="2174624" cy="1272025"/>
          </a:xfrm>
        </p:grpSpPr>
        <p:pic>
          <p:nvPicPr>
            <p:cNvPr id="14" name="Picture 13" descr="Shape&#10;&#10;Description automatically generated">
              <a:extLst>
                <a:ext uri="{FF2B5EF4-FFF2-40B4-BE49-F238E27FC236}">
                  <a16:creationId xmlns:a16="http://schemas.microsoft.com/office/drawing/2014/main" id="{0BA9791C-AF0A-5D4E-AF36-1CDED487EFA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51584" y="1460550"/>
              <a:ext cx="1166512" cy="1019205"/>
            </a:xfrm>
            <a:prstGeom prst="rect">
              <a:avLst/>
            </a:prstGeom>
          </p:spPr>
        </p:pic>
        <p:pic>
          <p:nvPicPr>
            <p:cNvPr id="20" name="Picture 19" descr="A picture containing shape&#10;&#10;Description automatically generated">
              <a:extLst>
                <a:ext uri="{FF2B5EF4-FFF2-40B4-BE49-F238E27FC236}">
                  <a16:creationId xmlns:a16="http://schemas.microsoft.com/office/drawing/2014/main" id="{88AEA7F8-B49F-9946-9CBA-5F4139AD63A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343472" y="1308713"/>
              <a:ext cx="1272025" cy="1272025"/>
            </a:xfrm>
            <a:prstGeom prst="rect">
              <a:avLst/>
            </a:prstGeom>
          </p:spPr>
        </p:pic>
      </p:grpSp>
      <p:grpSp>
        <p:nvGrpSpPr>
          <p:cNvPr id="24" name="Group 23">
            <a:extLst>
              <a:ext uri="{FF2B5EF4-FFF2-40B4-BE49-F238E27FC236}">
                <a16:creationId xmlns:a16="http://schemas.microsoft.com/office/drawing/2014/main" id="{DA8D8B0C-633A-F44E-BCEC-B06208BB7C6C}"/>
              </a:ext>
            </a:extLst>
          </p:cNvPr>
          <p:cNvGrpSpPr/>
          <p:nvPr/>
        </p:nvGrpSpPr>
        <p:grpSpPr>
          <a:xfrm>
            <a:off x="7737800" y="1340768"/>
            <a:ext cx="1224136" cy="864001"/>
            <a:chOff x="6912207" y="1396914"/>
            <a:chExt cx="2014758" cy="1272025"/>
          </a:xfrm>
        </p:grpSpPr>
        <p:pic>
          <p:nvPicPr>
            <p:cNvPr id="17" name="Picture 16" descr="Icon&#10;&#10;Description automatically generated">
              <a:extLst>
                <a:ext uri="{FF2B5EF4-FFF2-40B4-BE49-F238E27FC236}">
                  <a16:creationId xmlns:a16="http://schemas.microsoft.com/office/drawing/2014/main" id="{4203A81D-4555-324A-9ED1-7992CA87063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flipH="1">
              <a:off x="8184232" y="1706623"/>
              <a:ext cx="742733" cy="765150"/>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1E04BFA3-3210-5B4F-8A46-E163B31139C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912207" y="1396914"/>
              <a:ext cx="1272025" cy="1272025"/>
            </a:xfrm>
            <a:prstGeom prst="rect">
              <a:avLst/>
            </a:prstGeom>
          </p:spPr>
        </p:pic>
      </p:grpSp>
    </p:spTree>
    <p:extLst>
      <p:ext uri="{BB962C8B-B14F-4D97-AF65-F5344CB8AC3E}">
        <p14:creationId xmlns:p14="http://schemas.microsoft.com/office/powerpoint/2010/main" val="36387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2E2C-E790-9041-AFD0-F9350134CDD9}"/>
              </a:ext>
            </a:extLst>
          </p:cNvPr>
          <p:cNvSpPr>
            <a:spLocks noGrp="1"/>
          </p:cNvSpPr>
          <p:nvPr>
            <p:ph type="title"/>
          </p:nvPr>
        </p:nvSpPr>
        <p:spPr/>
        <p:txBody>
          <a:bodyPr/>
          <a:lstStyle/>
          <a:p>
            <a:r>
              <a:rPr lang="en-GB" dirty="0"/>
              <a:t>HOT OFF THE PRESS…</a:t>
            </a:r>
          </a:p>
        </p:txBody>
      </p:sp>
      <p:sp>
        <p:nvSpPr>
          <p:cNvPr id="4" name="Slide Number Placeholder 3">
            <a:extLst>
              <a:ext uri="{FF2B5EF4-FFF2-40B4-BE49-F238E27FC236}">
                <a16:creationId xmlns:a16="http://schemas.microsoft.com/office/drawing/2014/main" id="{5321FEDE-4C90-E240-B975-202D7E4E5FCD}"/>
              </a:ext>
            </a:extLst>
          </p:cNvPr>
          <p:cNvSpPr>
            <a:spLocks noGrp="1"/>
          </p:cNvSpPr>
          <p:nvPr>
            <p:ph type="sldNum" sz="quarter" idx="4"/>
          </p:nvPr>
        </p:nvSpPr>
        <p:spPr/>
        <p:txBody>
          <a:bodyPr/>
          <a:lstStyle/>
          <a:p>
            <a:fld id="{FCE43C0F-8A7B-3A4B-9DB5-B3472E36E833}" type="slidenum">
              <a:rPr lang="en-GB" smtClean="0"/>
              <a:pPr/>
              <a:t>53</a:t>
            </a:fld>
            <a:endParaRPr lang="en-GB" dirty="0"/>
          </a:p>
        </p:txBody>
      </p:sp>
      <p:sp>
        <p:nvSpPr>
          <p:cNvPr id="5" name="Content Placeholder 4">
            <a:extLst>
              <a:ext uri="{FF2B5EF4-FFF2-40B4-BE49-F238E27FC236}">
                <a16:creationId xmlns:a16="http://schemas.microsoft.com/office/drawing/2014/main" id="{36C8E8AB-A8DF-2840-AEBB-6D6C6F145DDD}"/>
              </a:ext>
            </a:extLst>
          </p:cNvPr>
          <p:cNvSpPr>
            <a:spLocks noGrp="1"/>
          </p:cNvSpPr>
          <p:nvPr>
            <p:ph sz="quarter" idx="15"/>
          </p:nvPr>
        </p:nvSpPr>
        <p:spPr/>
        <p:txBody>
          <a:bodyPr/>
          <a:lstStyle/>
          <a:p>
            <a:r>
              <a:rPr lang="en-GB" dirty="0"/>
              <a:t>ITP, immune thrombocytopenia; TPO-RA, thrombopoietin receptor agonist</a:t>
            </a:r>
            <a:br>
              <a:rPr lang="en-GB" dirty="0"/>
            </a:br>
            <a:r>
              <a:rPr lang="en-GB" dirty="0" err="1"/>
              <a:t>Cuker</a:t>
            </a:r>
            <a:r>
              <a:rPr lang="en-GB" dirty="0"/>
              <a:t> A, et al. Blood. 2020;136(</a:t>
            </a:r>
            <a:r>
              <a:rPr lang="en-GB" dirty="0" err="1"/>
              <a:t>Suppl</a:t>
            </a:r>
            <a:r>
              <a:rPr lang="en-GB" dirty="0"/>
              <a:t> 1):6-8</a:t>
            </a:r>
            <a:endParaRPr lang="en-GB" dirty="0">
              <a:solidFill>
                <a:schemeClr val="accent1"/>
              </a:solidFill>
            </a:endParaRPr>
          </a:p>
        </p:txBody>
      </p:sp>
      <p:pic>
        <p:nvPicPr>
          <p:cNvPr id="9" name="Afbeelding 5">
            <a:extLst>
              <a:ext uri="{FF2B5EF4-FFF2-40B4-BE49-F238E27FC236}">
                <a16:creationId xmlns:a16="http://schemas.microsoft.com/office/drawing/2014/main" id="{F67AC3C4-3515-BB49-BE34-B75560704659}"/>
              </a:ext>
            </a:extLst>
          </p:cNvPr>
          <p:cNvPicPr>
            <a:picLocks noGrp="1" noChangeAspect="1"/>
          </p:cNvPicPr>
          <p:nvPr>
            <p:ph sz="quarter" idx="14"/>
          </p:nvPr>
        </p:nvPicPr>
        <p:blipFill rotWithShape="1">
          <a:blip r:embed="rId3"/>
          <a:srcRect t="4340" r="6865"/>
          <a:stretch/>
        </p:blipFill>
        <p:spPr>
          <a:xfrm>
            <a:off x="1725600" y="1138681"/>
            <a:ext cx="8740799" cy="5043151"/>
          </a:xfrm>
          <a:prstGeom prst="rect">
            <a:avLst/>
          </a:prstGeom>
          <a:solidFill>
            <a:schemeClr val="accent1"/>
          </a:solidFill>
          <a:ln w="38100">
            <a:solidFill>
              <a:schemeClr val="accent1"/>
            </a:solidFill>
          </a:ln>
        </p:spPr>
      </p:pic>
    </p:spTree>
    <p:extLst>
      <p:ext uri="{BB962C8B-B14F-4D97-AF65-F5344CB8AC3E}">
        <p14:creationId xmlns:p14="http://schemas.microsoft.com/office/powerpoint/2010/main" val="388748316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79D9-2AD0-5C40-BA7A-4188E5D98F6A}"/>
              </a:ext>
            </a:extLst>
          </p:cNvPr>
          <p:cNvSpPr>
            <a:spLocks noGrp="1"/>
          </p:cNvSpPr>
          <p:nvPr>
            <p:ph type="title"/>
          </p:nvPr>
        </p:nvSpPr>
        <p:spPr/>
        <p:txBody>
          <a:bodyPr/>
          <a:lstStyle/>
          <a:p>
            <a:r>
              <a:rPr lang="en-GB" dirty="0"/>
              <a:t>HOT OFF THE PRESS…</a:t>
            </a:r>
          </a:p>
        </p:txBody>
      </p:sp>
      <p:sp>
        <p:nvSpPr>
          <p:cNvPr id="4" name="Slide Number Placeholder 3">
            <a:extLst>
              <a:ext uri="{FF2B5EF4-FFF2-40B4-BE49-F238E27FC236}">
                <a16:creationId xmlns:a16="http://schemas.microsoft.com/office/drawing/2014/main" id="{B3C8A20E-1BFD-4C4F-A995-E833674BD9AF}"/>
              </a:ext>
            </a:extLst>
          </p:cNvPr>
          <p:cNvSpPr>
            <a:spLocks noGrp="1"/>
          </p:cNvSpPr>
          <p:nvPr>
            <p:ph type="sldNum" sz="quarter" idx="4"/>
          </p:nvPr>
        </p:nvSpPr>
        <p:spPr/>
        <p:txBody>
          <a:bodyPr/>
          <a:lstStyle/>
          <a:p>
            <a:fld id="{FCE43C0F-8A7B-3A4B-9DB5-B3472E36E833}" type="slidenum">
              <a:rPr lang="en-GB" smtClean="0"/>
              <a:pPr/>
              <a:t>54</a:t>
            </a:fld>
            <a:endParaRPr lang="en-GB" dirty="0"/>
          </a:p>
        </p:txBody>
      </p:sp>
      <p:sp>
        <p:nvSpPr>
          <p:cNvPr id="5" name="Content Placeholder 4">
            <a:extLst>
              <a:ext uri="{FF2B5EF4-FFF2-40B4-BE49-F238E27FC236}">
                <a16:creationId xmlns:a16="http://schemas.microsoft.com/office/drawing/2014/main" id="{1F5EFAAB-1512-E74E-BC2C-B66824C5BA75}"/>
              </a:ext>
            </a:extLst>
          </p:cNvPr>
          <p:cNvSpPr>
            <a:spLocks noGrp="1"/>
          </p:cNvSpPr>
          <p:nvPr>
            <p:ph sz="quarter" idx="15"/>
          </p:nvPr>
        </p:nvSpPr>
        <p:spPr/>
        <p:txBody>
          <a:bodyPr/>
          <a:lstStyle/>
          <a:p>
            <a:r>
              <a:rPr lang="en-GB" dirty="0"/>
              <a:t>TPO-RA, thrombopoietin receptor agonist</a:t>
            </a:r>
            <a:br>
              <a:rPr lang="en-GB" dirty="0"/>
            </a:br>
            <a:r>
              <a:rPr lang="en-GB" dirty="0" err="1"/>
              <a:t>Cuker</a:t>
            </a:r>
            <a:r>
              <a:rPr lang="en-GB" dirty="0"/>
              <a:t> A, et al. Blood. 2020;136(</a:t>
            </a:r>
            <a:r>
              <a:rPr lang="en-GB" dirty="0" err="1"/>
              <a:t>Suppl</a:t>
            </a:r>
            <a:r>
              <a:rPr lang="en-GB" dirty="0"/>
              <a:t> 1):6-8</a:t>
            </a:r>
            <a:endParaRPr lang="en-GB" dirty="0">
              <a:solidFill>
                <a:schemeClr val="accent1"/>
              </a:solidFill>
            </a:endParaRPr>
          </a:p>
        </p:txBody>
      </p:sp>
      <p:pic>
        <p:nvPicPr>
          <p:cNvPr id="6" name="Afbeelding 7">
            <a:extLst>
              <a:ext uri="{FF2B5EF4-FFF2-40B4-BE49-F238E27FC236}">
                <a16:creationId xmlns:a16="http://schemas.microsoft.com/office/drawing/2014/main" id="{0D750C18-42CC-044D-8D87-A62940CB56C1}"/>
              </a:ext>
            </a:extLst>
          </p:cNvPr>
          <p:cNvPicPr>
            <a:picLocks noGrp="1" noChangeAspect="1"/>
          </p:cNvPicPr>
          <p:nvPr>
            <p:ph sz="quarter" idx="14"/>
          </p:nvPr>
        </p:nvPicPr>
        <p:blipFill rotWithShape="1">
          <a:blip r:embed="rId2"/>
          <a:srcRect t="1388"/>
          <a:stretch/>
        </p:blipFill>
        <p:spPr>
          <a:xfrm>
            <a:off x="1355147" y="1052736"/>
            <a:ext cx="9481706" cy="5114032"/>
          </a:xfrm>
          <a:prstGeom prst="rect">
            <a:avLst/>
          </a:prstGeom>
          <a:ln w="38100">
            <a:solidFill>
              <a:schemeClr val="accent1"/>
            </a:solidFill>
          </a:ln>
        </p:spPr>
      </p:pic>
    </p:spTree>
    <p:extLst>
      <p:ext uri="{BB962C8B-B14F-4D97-AF65-F5344CB8AC3E}">
        <p14:creationId xmlns:p14="http://schemas.microsoft.com/office/powerpoint/2010/main" val="359090934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en-GB" dirty="0"/>
              <a:t>HOT OFF THE PRESS…</a:t>
            </a:r>
          </a:p>
        </p:txBody>
      </p:sp>
      <p:sp>
        <p:nvSpPr>
          <p:cNvPr id="9" name="Content Placeholder 1">
            <a:extLst>
              <a:ext uri="{FF2B5EF4-FFF2-40B4-BE49-F238E27FC236}">
                <a16:creationId xmlns:a16="http://schemas.microsoft.com/office/drawing/2014/main" id="{7574578F-A319-B34B-A836-907D062792E3}"/>
              </a:ext>
            </a:extLst>
          </p:cNvPr>
          <p:cNvSpPr txBox="1">
            <a:spLocks/>
          </p:cNvSpPr>
          <p:nvPr/>
        </p:nvSpPr>
        <p:spPr>
          <a:xfrm>
            <a:off x="6384032" y="1460550"/>
            <a:ext cx="5475816" cy="4525200"/>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marR="0" lvl="1" indent="0" algn="l" defTabSz="457200" rtl="0" eaLnBrk="1" fontAlgn="auto" latinLnBrk="0" hangingPunct="1">
              <a:lnSpc>
                <a:spcPct val="100000"/>
              </a:lnSpc>
              <a:spcBef>
                <a:spcPts val="400"/>
              </a:spcBef>
              <a:spcAft>
                <a:spcPts val="0"/>
              </a:spcAft>
              <a:buClr>
                <a:srgbClr val="C0504D"/>
              </a:buClr>
              <a:buSzTx/>
              <a:buFont typeface="Lucida Grande"/>
              <a:buChar char="–"/>
              <a:tabLst/>
              <a:defRPr/>
            </a:pPr>
            <a:endParaRPr kumimoji="0" lang="en-GB" sz="1400" b="0" i="0" u="none" strike="noStrike" kern="1200" cap="none" spc="0" normalizeH="0" baseline="0" noProof="0" dirty="0">
              <a:ln>
                <a:noFill/>
              </a:ln>
              <a:solidFill>
                <a:srgbClr val="5D8298"/>
              </a:solidFill>
              <a:effectLst/>
              <a:uLnTx/>
              <a:uFillTx/>
              <a:latin typeface="Calibri" charset="0"/>
              <a:cs typeface="Calibri" charset="0"/>
            </a:endParaRPr>
          </a:p>
        </p:txBody>
      </p:sp>
      <p:sp>
        <p:nvSpPr>
          <p:cNvPr id="4" name="Slide Number Placeholder 3">
            <a:extLst>
              <a:ext uri="{FF2B5EF4-FFF2-40B4-BE49-F238E27FC236}">
                <a16:creationId xmlns:a16="http://schemas.microsoft.com/office/drawing/2014/main" id="{EE7BA1F7-16CE-48FA-91FC-D2FD56F6502D}"/>
              </a:ext>
            </a:extLst>
          </p:cNvPr>
          <p:cNvSpPr>
            <a:spLocks noGrp="1"/>
          </p:cNvSpPr>
          <p:nvPr>
            <p:ph type="sldNum" sz="quarter" idx="4"/>
          </p:nvPr>
        </p:nvSpPr>
        <p:spPr/>
        <p:txBody>
          <a:bodyPr/>
          <a:lstStyle/>
          <a:p>
            <a:fld id="{FCE43C0F-8A7B-3A4B-9DB5-B3472E36E833}" type="slidenum">
              <a:rPr lang="en-GB" smtClean="0"/>
              <a:pPr/>
              <a:t>55</a:t>
            </a:fld>
            <a:endParaRPr lang="en-GB" dirty="0"/>
          </a:p>
        </p:txBody>
      </p:sp>
      <p:pic>
        <p:nvPicPr>
          <p:cNvPr id="7" name="Afbeelding 6">
            <a:extLst>
              <a:ext uri="{FF2B5EF4-FFF2-40B4-BE49-F238E27FC236}">
                <a16:creationId xmlns:a16="http://schemas.microsoft.com/office/drawing/2014/main" id="{F9FE2EE2-295C-EC43-89E4-4C8090FA102A}"/>
              </a:ext>
            </a:extLst>
          </p:cNvPr>
          <p:cNvPicPr>
            <a:picLocks noChangeAspect="1"/>
          </p:cNvPicPr>
          <p:nvPr/>
        </p:nvPicPr>
        <p:blipFill rotWithShape="1">
          <a:blip r:embed="rId3"/>
          <a:srcRect t="3787"/>
          <a:stretch/>
        </p:blipFill>
        <p:spPr>
          <a:xfrm>
            <a:off x="1295466" y="1123200"/>
            <a:ext cx="9601067" cy="4917710"/>
          </a:xfrm>
          <a:prstGeom prst="rect">
            <a:avLst/>
          </a:prstGeom>
          <a:ln w="38100">
            <a:solidFill>
              <a:schemeClr val="accent1"/>
            </a:solidFill>
          </a:ln>
        </p:spPr>
      </p:pic>
      <p:sp>
        <p:nvSpPr>
          <p:cNvPr id="18" name="Content Placeholder 17">
            <a:extLst>
              <a:ext uri="{FF2B5EF4-FFF2-40B4-BE49-F238E27FC236}">
                <a16:creationId xmlns:a16="http://schemas.microsoft.com/office/drawing/2014/main" id="{27AED5C8-CDA0-2749-A60F-FEE353D736B5}"/>
              </a:ext>
            </a:extLst>
          </p:cNvPr>
          <p:cNvSpPr>
            <a:spLocks noGrp="1"/>
          </p:cNvSpPr>
          <p:nvPr>
            <p:ph sz="quarter" idx="15"/>
          </p:nvPr>
        </p:nvSpPr>
        <p:spPr/>
        <p:txBody>
          <a:bodyPr/>
          <a:lstStyle/>
          <a:p>
            <a:r>
              <a:rPr lang="en-GB" dirty="0"/>
              <a:t>TPO-RA, thrombopoietin receptor agonist</a:t>
            </a:r>
            <a:br>
              <a:rPr lang="en-GB" dirty="0"/>
            </a:br>
            <a:r>
              <a:rPr lang="en-GB" dirty="0" err="1"/>
              <a:t>Cuker</a:t>
            </a:r>
            <a:r>
              <a:rPr lang="en-GB" dirty="0"/>
              <a:t> A, et al. Blood. 2020;136(</a:t>
            </a:r>
            <a:r>
              <a:rPr lang="en-GB" dirty="0" err="1"/>
              <a:t>Suppl</a:t>
            </a:r>
            <a:r>
              <a:rPr lang="en-GB" dirty="0"/>
              <a:t> 1):6-8</a:t>
            </a:r>
            <a:endParaRPr lang="en-GB" dirty="0">
              <a:solidFill>
                <a:schemeClr val="accent1"/>
              </a:solidFill>
            </a:endParaRPr>
          </a:p>
        </p:txBody>
      </p:sp>
    </p:spTree>
    <p:extLst>
      <p:ext uri="{BB962C8B-B14F-4D97-AF65-F5344CB8AC3E}">
        <p14:creationId xmlns:p14="http://schemas.microsoft.com/office/powerpoint/2010/main" val="340196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8E91F28-337A-AE4B-85D6-EA4F5F0640D4}"/>
              </a:ext>
            </a:extLst>
          </p:cNvPr>
          <p:cNvSpPr>
            <a:spLocks noGrp="1"/>
          </p:cNvSpPr>
          <p:nvPr>
            <p:ph type="body" idx="1"/>
          </p:nvPr>
        </p:nvSpPr>
        <p:spPr>
          <a:xfrm>
            <a:off x="609600" y="1196752"/>
            <a:ext cx="10972800" cy="702470"/>
          </a:xfrm>
        </p:spPr>
        <p:txBody>
          <a:bodyPr/>
          <a:lstStyle/>
          <a:p>
            <a:r>
              <a:rPr lang="en-GB" dirty="0"/>
              <a:t>Expert opinion</a:t>
            </a:r>
          </a:p>
        </p:txBody>
      </p:sp>
      <p:sp>
        <p:nvSpPr>
          <p:cNvPr id="5" name="Title 4">
            <a:extLst>
              <a:ext uri="{FF2B5EF4-FFF2-40B4-BE49-F238E27FC236}">
                <a16:creationId xmlns:a16="http://schemas.microsoft.com/office/drawing/2014/main" id="{F79BF87D-D901-BE4B-B8E9-32E6092839F9}"/>
              </a:ext>
            </a:extLst>
          </p:cNvPr>
          <p:cNvSpPr>
            <a:spLocks noGrp="1"/>
          </p:cNvSpPr>
          <p:nvPr>
            <p:ph type="title"/>
          </p:nvPr>
        </p:nvSpPr>
        <p:spPr/>
        <p:txBody>
          <a:bodyPr>
            <a:normAutofit/>
          </a:bodyPr>
          <a:lstStyle/>
          <a:p>
            <a:r>
              <a:rPr lang="en-GB" dirty="0"/>
              <a:t>How to Taper:</a:t>
            </a:r>
            <a:br>
              <a:rPr lang="en-GB" dirty="0"/>
            </a:br>
            <a:r>
              <a:rPr lang="en-GB" i="1" dirty="0"/>
              <a:t>No international consensus</a:t>
            </a:r>
            <a:endParaRPr lang="en-GB" dirty="0"/>
          </a:p>
        </p:txBody>
      </p:sp>
      <p:sp>
        <p:nvSpPr>
          <p:cNvPr id="3" name="Tijdelijke aanduiding voor inhoud 2">
            <a:extLst>
              <a:ext uri="{FF2B5EF4-FFF2-40B4-BE49-F238E27FC236}">
                <a16:creationId xmlns:a16="http://schemas.microsoft.com/office/drawing/2014/main" id="{7EAA789F-5B74-584B-928E-1ABA81B86816}"/>
              </a:ext>
            </a:extLst>
          </p:cNvPr>
          <p:cNvSpPr>
            <a:spLocks noGrp="1"/>
          </p:cNvSpPr>
          <p:nvPr>
            <p:ph sz="quarter" idx="15"/>
          </p:nvPr>
        </p:nvSpPr>
        <p:spPr/>
        <p:txBody>
          <a:bodyPr/>
          <a:lstStyle/>
          <a:p>
            <a:r>
              <a:rPr lang="en-GB" dirty="0"/>
              <a:t>Cooper N, et al. EHA 2019; abstract PB2251; </a:t>
            </a:r>
            <a:r>
              <a:rPr lang="en-GB" dirty="0" err="1"/>
              <a:t>Zaja</a:t>
            </a:r>
            <a:r>
              <a:rPr lang="en-GB" dirty="0"/>
              <a:t> F, et al. Blood Rev. 2020;41:100647</a:t>
            </a:r>
          </a:p>
        </p:txBody>
      </p:sp>
      <p:graphicFrame>
        <p:nvGraphicFramePr>
          <p:cNvPr id="20" name="Chart 19">
            <a:extLst>
              <a:ext uri="{FF2B5EF4-FFF2-40B4-BE49-F238E27FC236}">
                <a16:creationId xmlns:a16="http://schemas.microsoft.com/office/drawing/2014/main" id="{C3F3460E-B527-DE47-98C5-1CF8FF5BD3F8}"/>
              </a:ext>
            </a:extLst>
          </p:cNvPr>
          <p:cNvGraphicFramePr/>
          <p:nvPr/>
        </p:nvGraphicFramePr>
        <p:xfrm>
          <a:off x="2119114" y="2574640"/>
          <a:ext cx="3904878" cy="2603252"/>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808ED957-A357-564E-82D1-F47A99166F11}"/>
              </a:ext>
            </a:extLst>
          </p:cNvPr>
          <p:cNvSpPr txBox="1"/>
          <p:nvPr/>
        </p:nvSpPr>
        <p:spPr>
          <a:xfrm>
            <a:off x="2823423" y="2214601"/>
            <a:ext cx="250254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t>romiplostim (considering a dose of </a:t>
            </a:r>
            <a:b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br>
            <a:r>
              <a:rPr kumimoji="0" lang="en-GB" sz="1200" b="1" i="1" u="none" strike="noStrike" kern="1200" cap="none" spc="0" normalizeH="0" baseline="0" noProof="0" dirty="0">
                <a:ln>
                  <a:noFill/>
                </a:ln>
                <a:solidFill>
                  <a:srgbClr val="000000">
                    <a:lumMod val="65000"/>
                    <a:lumOff val="35000"/>
                  </a:srgbClr>
                </a:solidFill>
                <a:effectLst/>
                <a:uLnTx/>
                <a:uFillTx/>
                <a:latin typeface="Calibri"/>
                <a:ea typeface="+mn-ea"/>
                <a:cs typeface="+mn-cs"/>
              </a:rPr>
              <a:t>x</a:t>
            </a:r>
            <a: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en-GB" sz="1200" b="1"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μg</a:t>
            </a:r>
            <a: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t>/kg every week before tapering)</a:t>
            </a:r>
          </a:p>
        </p:txBody>
      </p:sp>
      <p:sp>
        <p:nvSpPr>
          <p:cNvPr id="22" name="TextBox 21">
            <a:extLst>
              <a:ext uri="{FF2B5EF4-FFF2-40B4-BE49-F238E27FC236}">
                <a16:creationId xmlns:a16="http://schemas.microsoft.com/office/drawing/2014/main" id="{D4C21273-7E18-A940-921D-0BEF89389C4C}"/>
              </a:ext>
            </a:extLst>
          </p:cNvPr>
          <p:cNvSpPr txBox="1"/>
          <p:nvPr/>
        </p:nvSpPr>
        <p:spPr>
          <a:xfrm>
            <a:off x="1860887" y="5177893"/>
            <a:ext cx="4921860" cy="1015663"/>
          </a:xfrm>
          <a:prstGeom prst="rect">
            <a:avLst/>
          </a:prstGeom>
          <a:noFill/>
        </p:spPr>
        <p:txBody>
          <a:bodyPr wrap="none" rtlCol="0">
            <a:spAutoFit/>
          </a:bodyPr>
          <a:lstStyle/>
          <a:p>
            <a:pPr marL="182563" marR="0" lvl="0" indent="-182563" algn="l" defTabSz="457200" rtl="0" eaLnBrk="1" fontAlgn="auto" latinLnBrk="0" hangingPunct="1">
              <a:lnSpc>
                <a:spcPct val="100000"/>
              </a:lnSpc>
              <a:spcBef>
                <a:spcPts val="0"/>
              </a:spcBef>
              <a:spcAft>
                <a:spcPts val="0"/>
              </a:spcAft>
              <a:buClrTx/>
              <a:buSzTx/>
              <a:buFontTx/>
              <a:buNone/>
              <a:tabLst>
                <a:tab pos="2039938" algn="l"/>
                <a:tab pos="2309813" algn="l"/>
              </a:tabLst>
              <a:defRPr/>
            </a:pPr>
            <a:r>
              <a:rPr kumimoji="0" lang="en-GB" sz="1200" b="0" i="0" u="none" strike="noStrike" kern="1200" cap="none" spc="0" normalizeH="0" baseline="0" noProof="0" dirty="0">
                <a:ln>
                  <a:noFill/>
                </a:ln>
                <a:solidFill>
                  <a:srgbClr val="C6573B"/>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Go to </a:t>
            </a:r>
            <a:r>
              <a:rPr kumimoji="0" lang="en-GB" sz="1200" b="0" i="1" u="none" strike="noStrike" kern="1200" cap="none" spc="0" normalizeH="0" baseline="0" noProof="0" dirty="0">
                <a:ln>
                  <a:noFill/>
                </a:ln>
                <a:solidFill>
                  <a:srgbClr val="000000">
                    <a:lumMod val="65000"/>
                    <a:lumOff val="35000"/>
                  </a:srgbClr>
                </a:solidFill>
                <a:effectLst/>
                <a:uLnTx/>
                <a:uFillTx/>
                <a:latin typeface="Calibri"/>
                <a:ea typeface="+mn-ea"/>
                <a:cs typeface="+mn-cs"/>
              </a:rPr>
              <a:t>x </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− 1 </a:t>
            </a:r>
            <a:r>
              <a:rPr kumimoji="0" lang="en-GB" sz="12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μg</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/kg every week		 </a:t>
            </a:r>
            <a:r>
              <a:rPr kumimoji="0" lang="en-GB" sz="1200" b="0" i="0" u="none" strike="noStrike" kern="1200" cap="none" spc="0" normalizeH="0" baseline="0" noProof="0" dirty="0">
                <a:ln>
                  <a:noFill/>
                </a:ln>
                <a:solidFill>
                  <a:srgbClr val="5D8298"/>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Go to </a:t>
            </a:r>
            <a:r>
              <a:rPr kumimoji="0" lang="en-GB" sz="1200" b="0" i="1" u="none" strike="noStrike" kern="1200" cap="none" spc="0" normalizeH="0" baseline="0" noProof="0" dirty="0">
                <a:ln>
                  <a:noFill/>
                </a:ln>
                <a:solidFill>
                  <a:srgbClr val="000000">
                    <a:lumMod val="65000"/>
                    <a:lumOff val="35000"/>
                  </a:srgbClr>
                </a:solidFill>
                <a:effectLst/>
                <a:uLnTx/>
                <a:uFillTx/>
                <a:latin typeface="Calibri"/>
                <a:ea typeface="+mn-ea"/>
                <a:cs typeface="+mn-cs"/>
              </a:rPr>
              <a:t>x</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− 1 </a:t>
            </a:r>
            <a:r>
              <a:rPr kumimoji="0" lang="en-GB" sz="12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μg</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/kg every other week</a:t>
            </a:r>
          </a:p>
          <a:p>
            <a:pPr marL="182563" marR="0" lvl="0" indent="-182563" algn="l" defTabSz="457200" rtl="0" eaLnBrk="1" fontAlgn="auto" latinLnBrk="0" hangingPunct="1">
              <a:lnSpc>
                <a:spcPct val="100000"/>
              </a:lnSpc>
              <a:spcBef>
                <a:spcPts val="0"/>
              </a:spcBef>
              <a:spcAft>
                <a:spcPts val="0"/>
              </a:spcAft>
              <a:buClrTx/>
              <a:buSzTx/>
              <a:buFontTx/>
              <a:buNone/>
              <a:tabLst>
                <a:tab pos="2039938" algn="l"/>
                <a:tab pos="2309813" algn="l"/>
              </a:tabLst>
              <a:defRPr/>
            </a:pPr>
            <a:r>
              <a:rPr kumimoji="0" lang="en-GB" sz="1200" b="0" i="0" u="none" strike="noStrike" kern="1200" cap="none" spc="0" normalizeH="0" baseline="0" noProof="0" dirty="0">
                <a:ln>
                  <a:noFill/>
                </a:ln>
                <a:solidFill>
                  <a:srgbClr val="ECE6ED">
                    <a:lumMod val="50000"/>
                  </a:srgbClr>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Go to </a:t>
            </a:r>
            <a:r>
              <a:rPr kumimoji="0" lang="en-GB" sz="1200" b="0" i="1" u="none" strike="noStrike" kern="1200" cap="none" spc="0" normalizeH="0" baseline="0" noProof="0" dirty="0">
                <a:ln>
                  <a:noFill/>
                </a:ln>
                <a:solidFill>
                  <a:srgbClr val="000000">
                    <a:lumMod val="65000"/>
                    <a:lumOff val="35000"/>
                  </a:srgbClr>
                </a:solidFill>
                <a:effectLst/>
                <a:uLnTx/>
                <a:uFillTx/>
                <a:latin typeface="Calibri"/>
                <a:ea typeface="+mn-ea"/>
                <a:cs typeface="+mn-cs"/>
              </a:rPr>
              <a:t>x </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− 2 </a:t>
            </a:r>
            <a:r>
              <a:rPr kumimoji="0" lang="en-GB" sz="12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μg</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/kg every week		 </a:t>
            </a:r>
            <a:r>
              <a:rPr kumimoji="0" lang="en-GB" sz="1200" b="0" i="0" u="none" strike="noStrike" kern="1200" cap="none" spc="0" normalizeH="0" baseline="0" noProof="0" dirty="0">
                <a:ln>
                  <a:noFill/>
                </a:ln>
                <a:solidFill>
                  <a:srgbClr val="C6573B">
                    <a:lumMod val="60000"/>
                    <a:lumOff val="40000"/>
                  </a:srgbClr>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Go to </a:t>
            </a:r>
            <a:r>
              <a:rPr kumimoji="0" lang="en-GB" sz="1200" b="0" i="1" u="none" strike="noStrike" kern="1200" cap="none" spc="0" normalizeH="0" baseline="0" noProof="0" dirty="0">
                <a:ln>
                  <a:noFill/>
                </a:ln>
                <a:solidFill>
                  <a:srgbClr val="000000">
                    <a:lumMod val="65000"/>
                    <a:lumOff val="35000"/>
                  </a:srgbClr>
                </a:solidFill>
                <a:effectLst/>
                <a:uLnTx/>
                <a:uFillTx/>
                <a:latin typeface="Calibri"/>
                <a:ea typeface="+mn-ea"/>
                <a:cs typeface="+mn-cs"/>
              </a:rPr>
              <a:t>x</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− 2 </a:t>
            </a:r>
            <a:r>
              <a:rPr kumimoji="0" lang="en-GB" sz="12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μg</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/kg every other week</a:t>
            </a:r>
          </a:p>
          <a:p>
            <a:pPr marL="182563" marR="0" lvl="0" indent="-182563" algn="l" defTabSz="457200" rtl="0" eaLnBrk="1" fontAlgn="auto" latinLnBrk="0" hangingPunct="1">
              <a:lnSpc>
                <a:spcPct val="100000"/>
              </a:lnSpc>
              <a:spcBef>
                <a:spcPts val="0"/>
              </a:spcBef>
              <a:spcAft>
                <a:spcPts val="0"/>
              </a:spcAft>
              <a:buClrTx/>
              <a:buSzTx/>
              <a:buFontTx/>
              <a:buNone/>
              <a:tabLst>
                <a:tab pos="2039938" algn="l"/>
                <a:tab pos="2309813" algn="l"/>
              </a:tabLst>
              <a:defRPr/>
            </a:pPr>
            <a:r>
              <a:rPr kumimoji="0" lang="en-GB" sz="1200" b="0" i="0" u="none" strike="noStrike" kern="1200" cap="none" spc="0" normalizeH="0" baseline="0" noProof="0" dirty="0">
                <a:ln>
                  <a:noFill/>
                </a:ln>
                <a:solidFill>
                  <a:srgbClr val="5D8298">
                    <a:lumMod val="60000"/>
                    <a:lumOff val="40000"/>
                  </a:srgbClr>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Extend the same dose by 1 day</a:t>
            </a:r>
          </a:p>
          <a:p>
            <a:pPr marL="182563" marR="0" lvl="0" indent="-182563" algn="l" defTabSz="457200" rtl="0" eaLnBrk="1" fontAlgn="auto" latinLnBrk="0" hangingPunct="1">
              <a:lnSpc>
                <a:spcPct val="100000"/>
              </a:lnSpc>
              <a:spcBef>
                <a:spcPts val="0"/>
              </a:spcBef>
              <a:spcAft>
                <a:spcPts val="0"/>
              </a:spcAft>
              <a:buClrTx/>
              <a:buSzTx/>
              <a:buFontTx/>
              <a:buNone/>
              <a:tabLst>
                <a:tab pos="2039938" algn="l"/>
                <a:tab pos="2309813" algn="l"/>
              </a:tabLst>
              <a:defRPr/>
            </a:pPr>
            <a:r>
              <a:rPr kumimoji="0" lang="en-GB" sz="1200" b="0" i="0" u="none" strike="noStrike" kern="1200" cap="none" spc="0" normalizeH="0" baseline="0" noProof="0" dirty="0">
                <a:ln>
                  <a:noFill/>
                </a:ln>
                <a:solidFill>
                  <a:srgbClr val="8B878B"/>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fortnightly intervals drop to 75% of </a:t>
            </a:r>
            <a:r>
              <a:rPr kumimoji="0" lang="en-GB" sz="1200" b="0" i="1" u="none" strike="noStrike" kern="1200" cap="none" spc="0" normalizeH="0" baseline="0" noProof="0" dirty="0">
                <a:ln>
                  <a:noFill/>
                </a:ln>
                <a:solidFill>
                  <a:srgbClr val="000000">
                    <a:lumMod val="65000"/>
                    <a:lumOff val="35000"/>
                  </a:srgbClr>
                </a:solidFill>
                <a:effectLst/>
                <a:uLnTx/>
                <a:uFillTx/>
                <a:latin typeface="Calibri"/>
                <a:ea typeface="+mn-ea"/>
                <a:cs typeface="+mn-cs"/>
              </a:rPr>
              <a:t>x</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b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b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then 50%, then 25%, then 10%, then stop</a:t>
            </a:r>
          </a:p>
        </p:txBody>
      </p:sp>
      <p:sp>
        <p:nvSpPr>
          <p:cNvPr id="25" name="TextBox 24">
            <a:extLst>
              <a:ext uri="{FF2B5EF4-FFF2-40B4-BE49-F238E27FC236}">
                <a16:creationId xmlns:a16="http://schemas.microsoft.com/office/drawing/2014/main" id="{BDAEC59C-AC17-644E-9EFC-5F9CC72A9A9B}"/>
              </a:ext>
            </a:extLst>
          </p:cNvPr>
          <p:cNvSpPr txBox="1"/>
          <p:nvPr/>
        </p:nvSpPr>
        <p:spPr>
          <a:xfrm>
            <a:off x="7269196" y="2605555"/>
            <a:ext cx="2475358"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eltrombopag</a:t>
            </a:r>
            <a: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t> (considering a dose of </a:t>
            </a:r>
            <a:b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br>
            <a: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t>50 mg every day before tapering)</a:t>
            </a:r>
          </a:p>
        </p:txBody>
      </p:sp>
      <p:sp>
        <p:nvSpPr>
          <p:cNvPr id="26" name="TextBox 25">
            <a:extLst>
              <a:ext uri="{FF2B5EF4-FFF2-40B4-BE49-F238E27FC236}">
                <a16:creationId xmlns:a16="http://schemas.microsoft.com/office/drawing/2014/main" id="{FF0AADE4-300A-5B43-A55A-A802318001EB}"/>
              </a:ext>
            </a:extLst>
          </p:cNvPr>
          <p:cNvSpPr txBox="1"/>
          <p:nvPr/>
        </p:nvSpPr>
        <p:spPr>
          <a:xfrm>
            <a:off x="1883596" y="1904134"/>
            <a:ext cx="4490040" cy="30777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6573B"/>
                </a:solidFill>
                <a:effectLst/>
                <a:uLnTx/>
                <a:uFillTx/>
                <a:latin typeface="Calibri"/>
                <a:ea typeface="+mn-ea"/>
                <a:cs typeface="+mn-cs"/>
              </a:rPr>
              <a:t>DOSE REDUCTION: HOW QUICKLY?</a:t>
            </a:r>
          </a:p>
        </p:txBody>
      </p:sp>
      <p:graphicFrame>
        <p:nvGraphicFramePr>
          <p:cNvPr id="34" name="Chart 33">
            <a:extLst>
              <a:ext uri="{FF2B5EF4-FFF2-40B4-BE49-F238E27FC236}">
                <a16:creationId xmlns:a16="http://schemas.microsoft.com/office/drawing/2014/main" id="{0EC19AD8-BDF0-EF44-9E58-6965A5F6D7F7}"/>
              </a:ext>
            </a:extLst>
          </p:cNvPr>
          <p:cNvGraphicFramePr>
            <a:graphicFrameLocks/>
          </p:cNvGraphicFramePr>
          <p:nvPr/>
        </p:nvGraphicFramePr>
        <p:xfrm>
          <a:off x="6373637" y="2741891"/>
          <a:ext cx="3957477" cy="3014019"/>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B8FDAB99-7415-6844-8A56-99F59883CF60}"/>
              </a:ext>
            </a:extLst>
          </p:cNvPr>
          <p:cNvGrpSpPr/>
          <p:nvPr/>
        </p:nvGrpSpPr>
        <p:grpSpPr>
          <a:xfrm>
            <a:off x="7563591" y="5448525"/>
            <a:ext cx="2089592" cy="992474"/>
            <a:chOff x="6039591" y="5448525"/>
            <a:chExt cx="2089592" cy="992474"/>
          </a:xfrm>
        </p:grpSpPr>
        <p:sp>
          <p:nvSpPr>
            <p:cNvPr id="4" name="Rectangle 3">
              <a:extLst>
                <a:ext uri="{FF2B5EF4-FFF2-40B4-BE49-F238E27FC236}">
                  <a16:creationId xmlns:a16="http://schemas.microsoft.com/office/drawing/2014/main" id="{333EC0A7-D473-494B-B1D5-CA94A9466A7A}"/>
                </a:ext>
              </a:extLst>
            </p:cNvPr>
            <p:cNvSpPr/>
            <p:nvPr/>
          </p:nvSpPr>
          <p:spPr>
            <a:xfrm>
              <a:off x="6039591" y="5544169"/>
              <a:ext cx="108000" cy="108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097869F0-3672-DC49-9EBC-F46E3497912D}"/>
                </a:ext>
              </a:extLst>
            </p:cNvPr>
            <p:cNvSpPr/>
            <p:nvPr/>
          </p:nvSpPr>
          <p:spPr>
            <a:xfrm>
              <a:off x="6039591" y="5721804"/>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70B30CC7-93F3-D94D-8855-FAB85C8C48FD}"/>
                </a:ext>
              </a:extLst>
            </p:cNvPr>
            <p:cNvSpPr/>
            <p:nvPr/>
          </p:nvSpPr>
          <p:spPr>
            <a:xfrm>
              <a:off x="6039591" y="6077074"/>
              <a:ext cx="108000" cy="1080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2F06F9A6-A00E-ED44-A29C-2D1C0B243A52}"/>
                </a:ext>
              </a:extLst>
            </p:cNvPr>
            <p:cNvSpPr/>
            <p:nvPr/>
          </p:nvSpPr>
          <p:spPr>
            <a:xfrm>
              <a:off x="6039591" y="5899439"/>
              <a:ext cx="108000" cy="10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6EC09B02-1467-6949-89C3-F60EF594A294}"/>
                </a:ext>
              </a:extLst>
            </p:cNvPr>
            <p:cNvSpPr/>
            <p:nvPr/>
          </p:nvSpPr>
          <p:spPr>
            <a:xfrm>
              <a:off x="6039591" y="6254710"/>
              <a:ext cx="108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9DC42FDC-A918-1844-8809-A76C18D87F8F}"/>
                </a:ext>
              </a:extLst>
            </p:cNvPr>
            <p:cNvSpPr/>
            <p:nvPr/>
          </p:nvSpPr>
          <p:spPr>
            <a:xfrm>
              <a:off x="6107476" y="5448525"/>
              <a:ext cx="1053494"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37.5 mg daily</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A7F7BD4A-08B3-3F49-ACF2-9D7A53E9E86E}"/>
                </a:ext>
              </a:extLst>
            </p:cNvPr>
            <p:cNvSpPr/>
            <p:nvPr/>
          </p:nvSpPr>
          <p:spPr>
            <a:xfrm>
              <a:off x="6107476" y="5627394"/>
              <a:ext cx="901209"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25 mg daily</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9B6EF99D-2D5E-FC4B-9249-2568DA3FC358}"/>
                </a:ext>
              </a:extLst>
            </p:cNvPr>
            <p:cNvSpPr/>
            <p:nvPr/>
          </p:nvSpPr>
          <p:spPr>
            <a:xfrm>
              <a:off x="6107476" y="5806263"/>
              <a:ext cx="2021707"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25 mg alternating with 50 mg</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484846AF-1B7F-E34F-A67F-970B8ADBD150}"/>
                </a:ext>
              </a:extLst>
            </p:cNvPr>
            <p:cNvSpPr/>
            <p:nvPr/>
          </p:nvSpPr>
          <p:spPr>
            <a:xfrm>
              <a:off x="6107476" y="5985132"/>
              <a:ext cx="1616148"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50 mg 6 days per week</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1A631BD6-56D6-F440-865A-101CE6C87327}"/>
                </a:ext>
              </a:extLst>
            </p:cNvPr>
            <p:cNvSpPr/>
            <p:nvPr/>
          </p:nvSpPr>
          <p:spPr>
            <a:xfrm>
              <a:off x="6107476" y="6164000"/>
              <a:ext cx="1616148"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50 mg 5 days per week</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8" name="Afbeelding 7">
            <a:extLst>
              <a:ext uri="{FF2B5EF4-FFF2-40B4-BE49-F238E27FC236}">
                <a16:creationId xmlns:a16="http://schemas.microsoft.com/office/drawing/2014/main" id="{D5243125-A973-404E-8CC6-C9CCFED74AED}"/>
              </a:ext>
            </a:extLst>
          </p:cNvPr>
          <p:cNvPicPr>
            <a:picLocks noChangeAspect="1"/>
          </p:cNvPicPr>
          <p:nvPr/>
        </p:nvPicPr>
        <p:blipFill rotWithShape="1">
          <a:blip r:embed="rId4"/>
          <a:srcRect t="10287" r="12330" b="4086"/>
          <a:stretch/>
        </p:blipFill>
        <p:spPr>
          <a:xfrm>
            <a:off x="1675669" y="2168911"/>
            <a:ext cx="8116800" cy="4219306"/>
          </a:xfrm>
          <a:prstGeom prst="rect">
            <a:avLst/>
          </a:prstGeom>
        </p:spPr>
      </p:pic>
      <p:grpSp>
        <p:nvGrpSpPr>
          <p:cNvPr id="33" name="Group 32">
            <a:extLst>
              <a:ext uri="{FF2B5EF4-FFF2-40B4-BE49-F238E27FC236}">
                <a16:creationId xmlns:a16="http://schemas.microsoft.com/office/drawing/2014/main" id="{A67DCA23-1582-D44F-8775-487DEF7B2B84}"/>
              </a:ext>
            </a:extLst>
          </p:cNvPr>
          <p:cNvGrpSpPr/>
          <p:nvPr/>
        </p:nvGrpSpPr>
        <p:grpSpPr>
          <a:xfrm>
            <a:off x="7043738" y="1013874"/>
            <a:ext cx="2876550" cy="1447799"/>
            <a:chOff x="5927725" y="342900"/>
            <a:chExt cx="2876550" cy="1447799"/>
          </a:xfrm>
        </p:grpSpPr>
        <p:sp>
          <p:nvSpPr>
            <p:cNvPr id="31" name="Rectangle 30">
              <a:extLst>
                <a:ext uri="{FF2B5EF4-FFF2-40B4-BE49-F238E27FC236}">
                  <a16:creationId xmlns:a16="http://schemas.microsoft.com/office/drawing/2014/main" id="{B37B4F7F-1648-0C4D-9B25-962B30C8566F}"/>
                </a:ext>
              </a:extLst>
            </p:cNvPr>
            <p:cNvSpPr/>
            <p:nvPr/>
          </p:nvSpPr>
          <p:spPr>
            <a:xfrm>
              <a:off x="5927725" y="342900"/>
              <a:ext cx="2876550" cy="144779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Rounded Rectangle 27">
              <a:extLst>
                <a:ext uri="{FF2B5EF4-FFF2-40B4-BE49-F238E27FC236}">
                  <a16:creationId xmlns:a16="http://schemas.microsoft.com/office/drawing/2014/main" id="{56704B69-9F9A-2547-96C6-CB43201FA0D2}"/>
                </a:ext>
              </a:extLst>
            </p:cNvPr>
            <p:cNvSpPr/>
            <p:nvPr/>
          </p:nvSpPr>
          <p:spPr>
            <a:xfrm>
              <a:off x="6036987" y="447544"/>
              <a:ext cx="1199309" cy="1246084"/>
            </a:xfrm>
            <a:prstGeom prst="roundRect">
              <a:avLst>
                <a:gd name="adj" fmla="val 9374"/>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C6573B"/>
                  </a:solidFill>
                  <a:effectLst/>
                  <a:uLnTx/>
                  <a:uFillTx/>
                  <a:latin typeface="Calibri"/>
                  <a:ea typeface="+mn-ea"/>
                  <a:cs typeface="+mn-cs"/>
                </a:rPr>
                <a:t>Tapering</a:t>
              </a:r>
              <a:br>
                <a:rPr kumimoji="0" lang="en-GB" sz="900" b="0" i="0" u="none" strike="noStrike" kern="1200" cap="none" spc="0" normalizeH="0" baseline="0" noProof="0" dirty="0">
                  <a:ln>
                    <a:noFill/>
                  </a:ln>
                  <a:solidFill>
                    <a:srgbClr val="000000"/>
                  </a:solidFill>
                  <a:effectLst/>
                  <a:uLnTx/>
                  <a:uFillTx/>
                  <a:latin typeface="Calibri"/>
                  <a:ea typeface="+mn-ea"/>
                  <a:cs typeface="+mn-cs"/>
                </a:rPr>
              </a:br>
              <a:r>
                <a:rPr kumimoji="0" lang="en-GB" sz="900" b="0" i="0" u="none" strike="noStrike" kern="1200" cap="none" spc="0" normalizeH="0" baseline="0" noProof="0" dirty="0">
                  <a:ln>
                    <a:noFill/>
                  </a:ln>
                  <a:solidFill>
                    <a:srgbClr val="000000"/>
                  </a:solidFill>
                  <a:effectLst/>
                  <a:uLnTx/>
                  <a:uFillTx/>
                  <a:latin typeface="Calibri"/>
                  <a:ea typeface="+mn-ea"/>
                  <a:cs typeface="+mn-cs"/>
                </a:rPr>
                <a:t>Dose reduction by </a:t>
              </a:r>
              <a:br>
                <a:rPr kumimoji="0" lang="en-GB" sz="900" b="0" i="0" u="none" strike="noStrike" kern="1200" cap="none" spc="0" normalizeH="0" baseline="0" noProof="0" dirty="0">
                  <a:ln>
                    <a:noFill/>
                  </a:ln>
                  <a:solidFill>
                    <a:srgbClr val="000000"/>
                  </a:solidFill>
                  <a:effectLst/>
                  <a:uLnTx/>
                  <a:uFillTx/>
                  <a:latin typeface="Calibri"/>
                  <a:ea typeface="+mn-ea"/>
                  <a:cs typeface="+mn-cs"/>
                </a:rPr>
              </a:br>
              <a:r>
                <a:rPr kumimoji="0" lang="en-GB" sz="900" b="0" i="0" u="none" strike="noStrike" kern="1200" cap="none" spc="0" normalizeH="0" baseline="0" noProof="0" dirty="0">
                  <a:ln>
                    <a:noFill/>
                  </a:ln>
                  <a:solidFill>
                    <a:srgbClr val="000000"/>
                  </a:solidFill>
                  <a:effectLst/>
                  <a:uLnTx/>
                  <a:uFillTx/>
                  <a:latin typeface="Calibri"/>
                  <a:ea typeface="+mn-ea"/>
                  <a:cs typeface="+mn-cs"/>
                </a:rPr>
                <a:t>25 mg every 2 weeks, </a:t>
              </a:r>
              <a:br>
                <a:rPr kumimoji="0" lang="en-GB" sz="900" b="0" i="0" u="none" strike="noStrike" kern="1200" cap="none" spc="0" normalizeH="0" baseline="0" noProof="0" dirty="0">
                  <a:ln>
                    <a:noFill/>
                  </a:ln>
                  <a:solidFill>
                    <a:srgbClr val="000000"/>
                  </a:solidFill>
                  <a:effectLst/>
                  <a:uLnTx/>
                  <a:uFillTx/>
                  <a:latin typeface="Calibri"/>
                  <a:ea typeface="+mn-ea"/>
                  <a:cs typeface="+mn-cs"/>
                </a:rPr>
              </a:br>
              <a:r>
                <a:rPr kumimoji="0" lang="en-GB" sz="900" b="0" i="0" u="none" strike="noStrike" kern="1200" cap="none" spc="0" normalizeH="0" baseline="0" noProof="0" dirty="0">
                  <a:ln>
                    <a:noFill/>
                  </a:ln>
                  <a:solidFill>
                    <a:srgbClr val="000000"/>
                  </a:solidFill>
                  <a:effectLst/>
                  <a:uLnTx/>
                  <a:uFillTx/>
                  <a:latin typeface="Calibri"/>
                  <a:ea typeface="+mn-ea"/>
                  <a:cs typeface="+mn-cs"/>
                </a:rPr>
                <a:t>to a minimum </a:t>
              </a:r>
              <a:br>
                <a:rPr kumimoji="0" lang="en-GB" sz="900" b="0" i="0" u="none" strike="noStrike" kern="1200" cap="none" spc="0" normalizeH="0" baseline="0" noProof="0" dirty="0">
                  <a:ln>
                    <a:noFill/>
                  </a:ln>
                  <a:solidFill>
                    <a:srgbClr val="000000"/>
                  </a:solidFill>
                  <a:effectLst/>
                  <a:uLnTx/>
                  <a:uFillTx/>
                  <a:latin typeface="Calibri"/>
                  <a:ea typeface="+mn-ea"/>
                  <a:cs typeface="+mn-cs"/>
                </a:rPr>
              </a:br>
              <a:r>
                <a:rPr kumimoji="0" lang="en-GB" sz="900" b="0" i="0" u="none" strike="noStrike" kern="1200" cap="none" spc="0" normalizeH="0" baseline="0" noProof="0" dirty="0">
                  <a:ln>
                    <a:noFill/>
                  </a:ln>
                  <a:solidFill>
                    <a:srgbClr val="000000"/>
                  </a:solidFill>
                  <a:effectLst/>
                  <a:uLnTx/>
                  <a:uFillTx/>
                  <a:latin typeface="Calibri"/>
                  <a:ea typeface="+mn-ea"/>
                  <a:cs typeface="+mn-cs"/>
                </a:rPr>
                <a:t>dose of 25 mg every </a:t>
              </a:r>
              <a:br>
                <a:rPr kumimoji="0" lang="en-GB" sz="900" b="0" i="0" u="none" strike="noStrike" kern="1200" cap="none" spc="0" normalizeH="0" baseline="0" noProof="0" dirty="0">
                  <a:ln>
                    <a:noFill/>
                  </a:ln>
                  <a:solidFill>
                    <a:srgbClr val="000000"/>
                  </a:solidFill>
                  <a:effectLst/>
                  <a:uLnTx/>
                  <a:uFillTx/>
                  <a:latin typeface="Calibri"/>
                  <a:ea typeface="+mn-ea"/>
                  <a:cs typeface="+mn-cs"/>
                </a:rPr>
              </a:br>
              <a:r>
                <a:rPr kumimoji="0" lang="en-GB" sz="900" b="0" i="0" u="none" strike="noStrike" kern="1200" cap="none" spc="0" normalizeH="0" baseline="0" noProof="0" dirty="0">
                  <a:ln>
                    <a:noFill/>
                  </a:ln>
                  <a:solidFill>
                    <a:srgbClr val="000000"/>
                  </a:solidFill>
                  <a:effectLst/>
                  <a:uLnTx/>
                  <a:uFillTx/>
                  <a:latin typeface="Calibri"/>
                  <a:ea typeface="+mn-ea"/>
                  <a:cs typeface="+mn-cs"/>
                </a:rPr>
                <a:t>4 days, before interrupting treatment</a:t>
              </a:r>
            </a:p>
          </p:txBody>
        </p:sp>
        <p:sp>
          <p:nvSpPr>
            <p:cNvPr id="29" name="Rounded Rectangle 28">
              <a:extLst>
                <a:ext uri="{FF2B5EF4-FFF2-40B4-BE49-F238E27FC236}">
                  <a16:creationId xmlns:a16="http://schemas.microsoft.com/office/drawing/2014/main" id="{1CE0DB65-2B72-F946-89FB-311532DF8651}"/>
                </a:ext>
              </a:extLst>
            </p:cNvPr>
            <p:cNvSpPr/>
            <p:nvPr/>
          </p:nvSpPr>
          <p:spPr>
            <a:xfrm>
              <a:off x="7467533" y="447544"/>
              <a:ext cx="1208923" cy="539431"/>
            </a:xfrm>
            <a:prstGeom prst="round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a:ea typeface="+mn-ea"/>
                  <a:cs typeface="+mn-cs"/>
                </a:rPr>
                <a:t>Period of tapering and</a:t>
              </a:r>
              <a:br>
                <a:rPr kumimoji="0" lang="en-GB" sz="900" b="0" i="0" u="none" strike="noStrike" kern="1200" cap="none" spc="0" normalizeH="0" baseline="0" noProof="0" dirty="0">
                  <a:ln>
                    <a:noFill/>
                  </a:ln>
                  <a:solidFill>
                    <a:srgbClr val="000000"/>
                  </a:solidFill>
                  <a:effectLst/>
                  <a:uLnTx/>
                  <a:uFillTx/>
                  <a:latin typeface="Calibri"/>
                  <a:ea typeface="+mn-ea"/>
                  <a:cs typeface="+mn-cs"/>
                </a:rPr>
              </a:br>
              <a:r>
                <a:rPr kumimoji="0" lang="en-GB" sz="900" b="0" i="0" u="none" strike="noStrike" kern="1200" cap="none" spc="0" normalizeH="0" baseline="0" noProof="0" dirty="0">
                  <a:ln>
                    <a:noFill/>
                  </a:ln>
                  <a:solidFill>
                    <a:srgbClr val="000000"/>
                  </a:solidFill>
                  <a:effectLst/>
                  <a:uLnTx/>
                  <a:uFillTx/>
                  <a:latin typeface="Calibri"/>
                  <a:ea typeface="+mn-ea"/>
                  <a:cs typeface="+mn-cs"/>
                </a:rPr>
                <a:t>discontinuation</a:t>
              </a:r>
              <a:br>
                <a:rPr kumimoji="0" lang="en-GB" sz="900" b="0" i="0" u="none" strike="noStrike" kern="1200" cap="none" spc="0" normalizeH="0" baseline="0" noProof="0" dirty="0">
                  <a:ln>
                    <a:noFill/>
                  </a:ln>
                  <a:solidFill>
                    <a:srgbClr val="000000"/>
                  </a:solidFill>
                  <a:effectLst/>
                  <a:uLnTx/>
                  <a:uFillTx/>
                  <a:latin typeface="Calibri"/>
                  <a:ea typeface="+mn-ea"/>
                  <a:cs typeface="+mn-cs"/>
                </a:rPr>
              </a:br>
              <a:r>
                <a:rPr kumimoji="0" lang="en-GB" sz="900" b="0" i="0" u="none" strike="noStrike" kern="1200" cap="none" spc="0" normalizeH="0" baseline="0" noProof="0" dirty="0">
                  <a:ln>
                    <a:noFill/>
                  </a:ln>
                  <a:solidFill>
                    <a:srgbClr val="000000"/>
                  </a:solidFill>
                  <a:effectLst/>
                  <a:uLnTx/>
                  <a:uFillTx/>
                  <a:latin typeface="Calibri"/>
                  <a:ea typeface="+mn-ea"/>
                  <a:cs typeface="+mn-cs"/>
                </a:rPr>
                <a:t>(week 25–week 32)</a:t>
              </a:r>
            </a:p>
          </p:txBody>
        </p:sp>
        <p:sp>
          <p:nvSpPr>
            <p:cNvPr id="30" name="Rounded Rectangle 29">
              <a:extLst>
                <a:ext uri="{FF2B5EF4-FFF2-40B4-BE49-F238E27FC236}">
                  <a16:creationId xmlns:a16="http://schemas.microsoft.com/office/drawing/2014/main" id="{86DB4BCA-A659-204E-95AD-4E8C945CA8E1}"/>
                </a:ext>
              </a:extLst>
            </p:cNvPr>
            <p:cNvSpPr/>
            <p:nvPr/>
          </p:nvSpPr>
          <p:spPr>
            <a:xfrm>
              <a:off x="7467533" y="1329774"/>
              <a:ext cx="1208923" cy="363854"/>
            </a:xfrm>
            <a:prstGeom prst="round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a:ea typeface="+mn-ea"/>
                  <a:cs typeface="+mn-cs"/>
                </a:rPr>
                <a:t>Period of observation</a:t>
              </a:r>
              <a:br>
                <a:rPr kumimoji="0" lang="en-GB" sz="900" b="0" i="0" u="none" strike="noStrike" kern="1200" cap="none" spc="0" normalizeH="0" baseline="0" noProof="0" dirty="0">
                  <a:ln>
                    <a:noFill/>
                  </a:ln>
                  <a:solidFill>
                    <a:srgbClr val="000000"/>
                  </a:solidFill>
                  <a:effectLst/>
                  <a:uLnTx/>
                  <a:uFillTx/>
                  <a:latin typeface="Calibri"/>
                  <a:ea typeface="+mn-ea"/>
                  <a:cs typeface="+mn-cs"/>
                </a:rPr>
              </a:br>
              <a:r>
                <a:rPr kumimoji="0" lang="en-GB" sz="900" b="0" i="0" u="none" strike="noStrike" kern="1200" cap="none" spc="0" normalizeH="0" baseline="0" noProof="0" dirty="0">
                  <a:ln>
                    <a:noFill/>
                  </a:ln>
                  <a:solidFill>
                    <a:srgbClr val="000000"/>
                  </a:solidFill>
                  <a:effectLst/>
                  <a:uLnTx/>
                  <a:uFillTx/>
                  <a:latin typeface="Calibri"/>
                  <a:ea typeface="+mn-ea"/>
                  <a:cs typeface="+mn-cs"/>
                </a:rPr>
                <a:t>(week 33–week 52)</a:t>
              </a:r>
            </a:p>
          </p:txBody>
        </p:sp>
        <p:sp>
          <p:nvSpPr>
            <p:cNvPr id="32" name="Down Arrow 31">
              <a:extLst>
                <a:ext uri="{FF2B5EF4-FFF2-40B4-BE49-F238E27FC236}">
                  <a16:creationId xmlns:a16="http://schemas.microsoft.com/office/drawing/2014/main" id="{3091E9C7-D435-034B-972B-4AA74CF78AC5}"/>
                </a:ext>
              </a:extLst>
            </p:cNvPr>
            <p:cNvSpPr/>
            <p:nvPr/>
          </p:nvSpPr>
          <p:spPr>
            <a:xfrm>
              <a:off x="7999986" y="1033637"/>
              <a:ext cx="144016" cy="249474"/>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9" name="Slide Number Placeholder 8">
            <a:extLst>
              <a:ext uri="{FF2B5EF4-FFF2-40B4-BE49-F238E27FC236}">
                <a16:creationId xmlns:a16="http://schemas.microsoft.com/office/drawing/2014/main" id="{F47EFB21-B326-4BB2-9D4D-C29A5489ADB5}"/>
              </a:ext>
            </a:extLst>
          </p:cNvPr>
          <p:cNvSpPr>
            <a:spLocks noGrp="1"/>
          </p:cNvSpPr>
          <p:nvPr>
            <p:ph type="sldNum" sz="quarter" idx="4"/>
          </p:nvPr>
        </p:nvSpPr>
        <p:spPr/>
        <p:txBody>
          <a:bodyPr/>
          <a:lstStyle/>
          <a:p>
            <a:fld id="{FCE43C0F-8A7B-3A4B-9DB5-B3472E36E833}" type="slidenum">
              <a:rPr lang="en-GB" smtClean="0"/>
              <a:pPr/>
              <a:t>56</a:t>
            </a:fld>
            <a:endParaRPr lang="en-GB" dirty="0"/>
          </a:p>
        </p:txBody>
      </p:sp>
    </p:spTree>
    <p:extLst>
      <p:ext uri="{BB962C8B-B14F-4D97-AF65-F5344CB8AC3E}">
        <p14:creationId xmlns:p14="http://schemas.microsoft.com/office/powerpoint/2010/main" val="128401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56AA756-80DF-B249-81E5-3F06F899CA23}"/>
              </a:ext>
            </a:extLst>
          </p:cNvPr>
          <p:cNvSpPr>
            <a:spLocks noGrp="1"/>
          </p:cNvSpPr>
          <p:nvPr>
            <p:ph type="body" idx="1"/>
          </p:nvPr>
        </p:nvSpPr>
        <p:spPr>
          <a:xfrm>
            <a:off x="609600" y="1196752"/>
            <a:ext cx="10972800" cy="702470"/>
          </a:xfrm>
        </p:spPr>
        <p:txBody>
          <a:bodyPr/>
          <a:lstStyle/>
          <a:p>
            <a:r>
              <a:rPr lang="en-GB" dirty="0">
                <a:solidFill>
                  <a:schemeClr val="accent1"/>
                </a:solidFill>
              </a:rPr>
              <a:t>Expert opinion</a:t>
            </a:r>
          </a:p>
        </p:txBody>
      </p:sp>
      <p:sp>
        <p:nvSpPr>
          <p:cNvPr id="2" name="Title 1">
            <a:extLst>
              <a:ext uri="{FF2B5EF4-FFF2-40B4-BE49-F238E27FC236}">
                <a16:creationId xmlns:a16="http://schemas.microsoft.com/office/drawing/2014/main" id="{EA99B7D0-D0CD-CF49-B1BF-EEB6EBB40B00}"/>
              </a:ext>
            </a:extLst>
          </p:cNvPr>
          <p:cNvSpPr>
            <a:spLocks noGrp="1"/>
          </p:cNvSpPr>
          <p:nvPr>
            <p:ph type="title"/>
          </p:nvPr>
        </p:nvSpPr>
        <p:spPr>
          <a:xfrm>
            <a:off x="619201" y="259200"/>
            <a:ext cx="6844951" cy="864000"/>
          </a:xfrm>
        </p:spPr>
        <p:txBody>
          <a:bodyPr>
            <a:normAutofit/>
          </a:bodyPr>
          <a:lstStyle/>
          <a:p>
            <a:r>
              <a:rPr lang="en-GB" dirty="0"/>
              <a:t>How do we monitor tapering and define failure?</a:t>
            </a:r>
            <a:endParaRPr lang="en-GB" dirty="0">
              <a:solidFill>
                <a:schemeClr val="tx2"/>
              </a:solidFill>
            </a:endParaRPr>
          </a:p>
        </p:txBody>
      </p:sp>
      <p:sp>
        <p:nvSpPr>
          <p:cNvPr id="4" name="Content Placeholder 3">
            <a:extLst>
              <a:ext uri="{FF2B5EF4-FFF2-40B4-BE49-F238E27FC236}">
                <a16:creationId xmlns:a16="http://schemas.microsoft.com/office/drawing/2014/main" id="{A2329E01-1350-494A-80DB-4F603B6529D9}"/>
              </a:ext>
            </a:extLst>
          </p:cNvPr>
          <p:cNvSpPr>
            <a:spLocks noGrp="1"/>
          </p:cNvSpPr>
          <p:nvPr>
            <p:ph sz="quarter" idx="14"/>
          </p:nvPr>
        </p:nvSpPr>
        <p:spPr>
          <a:xfrm>
            <a:off x="4113003" y="4994937"/>
            <a:ext cx="3818293" cy="1253835"/>
          </a:xfrm>
        </p:spPr>
        <p:txBody>
          <a:bodyPr>
            <a:normAutofit fontScale="85000" lnSpcReduction="20000"/>
          </a:bodyPr>
          <a:lstStyle/>
          <a:p>
            <a:r>
              <a:rPr lang="en-GB" sz="1800" dirty="0"/>
              <a:t>Which criteria should we use?</a:t>
            </a:r>
          </a:p>
          <a:p>
            <a:pPr lvl="1"/>
            <a:r>
              <a:rPr lang="en-GB" sz="1600" dirty="0"/>
              <a:t>Platelet count: 50 vs 30 vs 20 × 10</a:t>
            </a:r>
            <a:r>
              <a:rPr lang="en-GB" sz="1600" baseline="30000" dirty="0"/>
              <a:t>9</a:t>
            </a:r>
            <a:r>
              <a:rPr lang="en-GB" sz="1600" dirty="0"/>
              <a:t>/L </a:t>
            </a:r>
          </a:p>
          <a:p>
            <a:pPr lvl="1"/>
            <a:r>
              <a:rPr lang="en-GB" sz="1600" dirty="0"/>
              <a:t>Bleeding	</a:t>
            </a:r>
          </a:p>
          <a:p>
            <a:pPr lvl="1"/>
            <a:r>
              <a:rPr lang="en-GB" sz="1600" dirty="0"/>
              <a:t>QoL</a:t>
            </a:r>
          </a:p>
          <a:p>
            <a:r>
              <a:rPr lang="en-GB" sz="1800" dirty="0"/>
              <a:t>Trial data needed: TAPER</a:t>
            </a:r>
            <a:r>
              <a:rPr lang="en-GB" sz="1800" baseline="30000" dirty="0"/>
              <a:t>1</a:t>
            </a:r>
          </a:p>
          <a:p>
            <a:endParaRPr lang="en-GB" sz="1800" dirty="0"/>
          </a:p>
        </p:txBody>
      </p:sp>
      <p:sp>
        <p:nvSpPr>
          <p:cNvPr id="10" name="Content Placeholder 9">
            <a:extLst>
              <a:ext uri="{FF2B5EF4-FFF2-40B4-BE49-F238E27FC236}">
                <a16:creationId xmlns:a16="http://schemas.microsoft.com/office/drawing/2014/main" id="{9621E1BB-B973-7443-8A43-6911894AD274}"/>
              </a:ext>
            </a:extLst>
          </p:cNvPr>
          <p:cNvSpPr>
            <a:spLocks noGrp="1"/>
          </p:cNvSpPr>
          <p:nvPr>
            <p:ph sz="quarter" idx="15"/>
          </p:nvPr>
        </p:nvSpPr>
        <p:spPr/>
        <p:txBody>
          <a:bodyPr anchor="b"/>
          <a:lstStyle/>
          <a:p>
            <a:pPr>
              <a:spcBef>
                <a:spcPts val="0"/>
              </a:spcBef>
              <a:spcAft>
                <a:spcPts val="300"/>
              </a:spcAft>
              <a:buClr>
                <a:srgbClr val="C0504D"/>
              </a:buClr>
            </a:pPr>
            <a:r>
              <a:rPr lang="en-GB" dirty="0">
                <a:ea typeface="+mn-ea"/>
              </a:rPr>
              <a:t>QoL, quality of life; TPO-RA, thrombopoietin receptor agonist</a:t>
            </a:r>
            <a:endParaRPr lang="en-GB" dirty="0">
              <a:solidFill>
                <a:srgbClr val="C6573B"/>
              </a:solidFill>
            </a:endParaRPr>
          </a:p>
          <a:p>
            <a:pPr>
              <a:spcBef>
                <a:spcPts val="0"/>
              </a:spcBef>
            </a:pPr>
            <a:r>
              <a:rPr lang="en-GB" dirty="0"/>
              <a:t>1. Cooper N, et al. EHA 2019; abstract PB2251; 2. </a:t>
            </a:r>
            <a:r>
              <a:rPr lang="en-GB" dirty="0" err="1"/>
              <a:t>Zaja</a:t>
            </a:r>
            <a:r>
              <a:rPr lang="en-GB" dirty="0"/>
              <a:t> F, et al. Blood Rev. 2020;41:100647</a:t>
            </a:r>
          </a:p>
        </p:txBody>
      </p:sp>
      <p:sp>
        <p:nvSpPr>
          <p:cNvPr id="21" name="TextBox 20">
            <a:extLst>
              <a:ext uri="{FF2B5EF4-FFF2-40B4-BE49-F238E27FC236}">
                <a16:creationId xmlns:a16="http://schemas.microsoft.com/office/drawing/2014/main" id="{9ED496B1-CC5F-DA49-8872-44EBC6D08085}"/>
              </a:ext>
            </a:extLst>
          </p:cNvPr>
          <p:cNvSpPr txBox="1"/>
          <p:nvPr/>
        </p:nvSpPr>
        <p:spPr>
          <a:xfrm>
            <a:off x="2342898" y="1745293"/>
            <a:ext cx="2858155" cy="30777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6573B"/>
                </a:solidFill>
                <a:effectLst/>
                <a:uLnTx/>
                <a:uFillTx/>
                <a:latin typeface="Calibri"/>
                <a:ea typeface="+mn-ea"/>
                <a:cs typeface="+mn-cs"/>
              </a:rPr>
              <a:t>MONITOR: HOW CLOSELY?</a:t>
            </a:r>
          </a:p>
        </p:txBody>
      </p:sp>
      <p:sp>
        <p:nvSpPr>
          <p:cNvPr id="22" name="TextBox 21">
            <a:extLst>
              <a:ext uri="{FF2B5EF4-FFF2-40B4-BE49-F238E27FC236}">
                <a16:creationId xmlns:a16="http://schemas.microsoft.com/office/drawing/2014/main" id="{FF583B64-3118-DB47-89A6-74A91CBB284E}"/>
              </a:ext>
            </a:extLst>
          </p:cNvPr>
          <p:cNvSpPr txBox="1"/>
          <p:nvPr/>
        </p:nvSpPr>
        <p:spPr>
          <a:xfrm>
            <a:off x="2419681" y="2105333"/>
            <a:ext cx="270458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t>Time to platelet-count monitoring</a:t>
            </a:r>
            <a:b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br>
            <a: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t>after initiating TPO-RA dose reduction</a:t>
            </a:r>
          </a:p>
        </p:txBody>
      </p:sp>
      <p:sp>
        <p:nvSpPr>
          <p:cNvPr id="23" name="TextBox 22">
            <a:extLst>
              <a:ext uri="{FF2B5EF4-FFF2-40B4-BE49-F238E27FC236}">
                <a16:creationId xmlns:a16="http://schemas.microsoft.com/office/drawing/2014/main" id="{53232EF0-A2CD-5C48-815F-7BC885282E72}"/>
              </a:ext>
            </a:extLst>
          </p:cNvPr>
          <p:cNvSpPr txBox="1"/>
          <p:nvPr/>
        </p:nvSpPr>
        <p:spPr>
          <a:xfrm>
            <a:off x="6737829" y="2105333"/>
            <a:ext cx="3331361"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t>If you are tapering off TPO-RA, below which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t>platelet count would you reinstitute treatment or</a:t>
            </a:r>
            <a:b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br>
            <a:r>
              <a:rPr kumimoji="0" lang="en-GB" sz="1200" b="1" i="0" u="none" strike="noStrike" kern="1200" cap="none" spc="0" normalizeH="0" baseline="0" noProof="0" dirty="0">
                <a:ln>
                  <a:noFill/>
                </a:ln>
                <a:solidFill>
                  <a:srgbClr val="000000">
                    <a:lumMod val="65000"/>
                    <a:lumOff val="35000"/>
                  </a:srgbClr>
                </a:solidFill>
                <a:effectLst/>
                <a:uLnTx/>
                <a:uFillTx/>
                <a:latin typeface="Calibri"/>
                <a:ea typeface="+mn-ea"/>
                <a:cs typeface="+mn-cs"/>
              </a:rPr>
              <a:t>stop tapering or add another treatment?</a:t>
            </a:r>
          </a:p>
        </p:txBody>
      </p:sp>
      <p:sp>
        <p:nvSpPr>
          <p:cNvPr id="24" name="TextBox 23">
            <a:extLst>
              <a:ext uri="{FF2B5EF4-FFF2-40B4-BE49-F238E27FC236}">
                <a16:creationId xmlns:a16="http://schemas.microsoft.com/office/drawing/2014/main" id="{8B985859-4007-1446-BB99-F44A5E535BA6}"/>
              </a:ext>
            </a:extLst>
          </p:cNvPr>
          <p:cNvSpPr txBox="1"/>
          <p:nvPr/>
        </p:nvSpPr>
        <p:spPr>
          <a:xfrm>
            <a:off x="7548756" y="1745293"/>
            <a:ext cx="1750479" cy="30777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6573B"/>
                </a:solidFill>
                <a:effectLst/>
                <a:uLnTx/>
                <a:uFillTx/>
                <a:latin typeface="Calibri"/>
                <a:ea typeface="+mn-ea"/>
                <a:cs typeface="+mn-cs"/>
              </a:rPr>
              <a:t>TAPER FAILURE?</a:t>
            </a:r>
          </a:p>
        </p:txBody>
      </p:sp>
      <p:graphicFrame>
        <p:nvGraphicFramePr>
          <p:cNvPr id="25" name="Chart 24">
            <a:extLst>
              <a:ext uri="{FF2B5EF4-FFF2-40B4-BE49-F238E27FC236}">
                <a16:creationId xmlns:a16="http://schemas.microsoft.com/office/drawing/2014/main" id="{C1A0B30C-AC56-004B-AB97-BA6726314D52}"/>
              </a:ext>
            </a:extLst>
          </p:cNvPr>
          <p:cNvGraphicFramePr/>
          <p:nvPr/>
        </p:nvGraphicFramePr>
        <p:xfrm>
          <a:off x="1524000" y="2670432"/>
          <a:ext cx="3904878" cy="2603252"/>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E4FFD89E-FF68-E448-88E4-2D346AD0BB10}"/>
              </a:ext>
            </a:extLst>
          </p:cNvPr>
          <p:cNvSpPr txBox="1"/>
          <p:nvPr/>
        </p:nvSpPr>
        <p:spPr>
          <a:xfrm>
            <a:off x="4852815" y="3390513"/>
            <a:ext cx="1169335" cy="1015663"/>
          </a:xfrm>
          <a:prstGeom prst="rect">
            <a:avLst/>
          </a:prstGeom>
          <a:noFill/>
        </p:spPr>
        <p:txBody>
          <a:bodyPr wrap="square" rtlCol="0">
            <a:spAutoFit/>
          </a:bodyPr>
          <a:lstStyle/>
          <a:p>
            <a:pPr marL="182563" marR="0" lvl="0" indent="-182563" algn="l" defTabSz="457200" rtl="0" eaLnBrk="1" fontAlgn="auto" latinLnBrk="0" hangingPunct="1">
              <a:lnSpc>
                <a:spcPct val="100000"/>
              </a:lnSpc>
              <a:spcBef>
                <a:spcPts val="0"/>
              </a:spcBef>
              <a:spcAft>
                <a:spcPts val="0"/>
              </a:spcAft>
              <a:buClrTx/>
              <a:buSzTx/>
              <a:buFontTx/>
              <a:buNone/>
              <a:tabLst>
                <a:tab pos="2039938" algn="l"/>
                <a:tab pos="2309813" algn="l"/>
              </a:tabLst>
              <a:defRPr/>
            </a:pPr>
            <a:r>
              <a:rPr kumimoji="0" lang="en-GB" sz="1200" b="0" i="0" u="none" strike="noStrike" kern="1200" cap="none" spc="0" normalizeH="0" baseline="0" noProof="0" dirty="0">
                <a:ln>
                  <a:noFill/>
                </a:ln>
                <a:solidFill>
                  <a:srgbClr val="C6573B"/>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3 days </a:t>
            </a:r>
          </a:p>
          <a:p>
            <a:pPr marL="182563" marR="0" lvl="0" indent="-182563" algn="l" defTabSz="457200" rtl="0" eaLnBrk="1" fontAlgn="auto" latinLnBrk="0" hangingPunct="1">
              <a:lnSpc>
                <a:spcPct val="100000"/>
              </a:lnSpc>
              <a:spcBef>
                <a:spcPts val="0"/>
              </a:spcBef>
              <a:spcAft>
                <a:spcPts val="0"/>
              </a:spcAft>
              <a:buClrTx/>
              <a:buSzTx/>
              <a:buFontTx/>
              <a:buNone/>
              <a:tabLst>
                <a:tab pos="2039938" algn="l"/>
                <a:tab pos="2309813" algn="l"/>
              </a:tabLst>
              <a:defRPr/>
            </a:pPr>
            <a:r>
              <a:rPr kumimoji="0" lang="en-GB" sz="1200" b="0" i="0" u="none" strike="noStrike" kern="1200" cap="none" spc="0" normalizeH="0" baseline="0" noProof="0" dirty="0">
                <a:ln>
                  <a:noFill/>
                </a:ln>
                <a:solidFill>
                  <a:srgbClr val="5D8298"/>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7 days</a:t>
            </a:r>
          </a:p>
          <a:p>
            <a:pPr marL="182563" marR="0" lvl="0" indent="-182563" algn="l" defTabSz="457200" rtl="0" eaLnBrk="1" fontAlgn="auto" latinLnBrk="0" hangingPunct="1">
              <a:lnSpc>
                <a:spcPct val="100000"/>
              </a:lnSpc>
              <a:spcBef>
                <a:spcPts val="0"/>
              </a:spcBef>
              <a:spcAft>
                <a:spcPts val="0"/>
              </a:spcAft>
              <a:buClrTx/>
              <a:buSzTx/>
              <a:buFontTx/>
              <a:buNone/>
              <a:tabLst>
                <a:tab pos="2039938" algn="l"/>
                <a:tab pos="2309813" algn="l"/>
              </a:tabLst>
              <a:defRPr/>
            </a:pPr>
            <a:r>
              <a:rPr kumimoji="0" lang="en-GB" sz="1200" b="0" i="0" u="none" strike="noStrike" kern="1200" cap="none" spc="0" normalizeH="0" baseline="0" noProof="0" dirty="0">
                <a:ln>
                  <a:noFill/>
                </a:ln>
                <a:solidFill>
                  <a:srgbClr val="8B878B"/>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14 days </a:t>
            </a:r>
          </a:p>
          <a:p>
            <a:pPr marL="182563" marR="0" lvl="0" indent="-182563" algn="l" defTabSz="457200" rtl="0" eaLnBrk="1" fontAlgn="auto" latinLnBrk="0" hangingPunct="1">
              <a:lnSpc>
                <a:spcPct val="100000"/>
              </a:lnSpc>
              <a:spcBef>
                <a:spcPts val="0"/>
              </a:spcBef>
              <a:spcAft>
                <a:spcPts val="0"/>
              </a:spcAft>
              <a:buClrTx/>
              <a:buSzTx/>
              <a:buFontTx/>
              <a:buNone/>
              <a:tabLst>
                <a:tab pos="2039938" algn="l"/>
                <a:tab pos="2309813" algn="l"/>
              </a:tabLst>
              <a:defRPr/>
            </a:pPr>
            <a:r>
              <a:rPr kumimoji="0" lang="en-GB" sz="1200" b="0" i="0" u="none" strike="noStrike" kern="1200" cap="none" spc="0" normalizeH="0" baseline="0" noProof="0" dirty="0">
                <a:ln>
                  <a:noFill/>
                </a:ln>
                <a:solidFill>
                  <a:srgbClr val="C6573B">
                    <a:lumMod val="60000"/>
                    <a:lumOff val="40000"/>
                  </a:srgbClr>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21 days</a:t>
            </a:r>
          </a:p>
          <a:p>
            <a:pPr marL="182563" marR="0" lvl="0" indent="-182563" algn="l" defTabSz="457200" rtl="0" eaLnBrk="1" fontAlgn="auto" latinLnBrk="0" hangingPunct="1">
              <a:lnSpc>
                <a:spcPct val="100000"/>
              </a:lnSpc>
              <a:spcBef>
                <a:spcPts val="0"/>
              </a:spcBef>
              <a:spcAft>
                <a:spcPts val="0"/>
              </a:spcAft>
              <a:buClrTx/>
              <a:buSzTx/>
              <a:buFontTx/>
              <a:buNone/>
              <a:tabLst>
                <a:tab pos="2039938" algn="l"/>
                <a:tab pos="2309813" algn="l"/>
              </a:tabLst>
              <a:defRPr/>
            </a:pPr>
            <a:r>
              <a:rPr kumimoji="0" lang="en-GB" sz="1200" b="0" i="0" u="none" strike="noStrike" kern="1200" cap="none" spc="0" normalizeH="0" baseline="0" noProof="0" dirty="0">
                <a:ln>
                  <a:noFill/>
                </a:ln>
                <a:solidFill>
                  <a:srgbClr val="5D8298">
                    <a:lumMod val="60000"/>
                    <a:lumOff val="40000"/>
                  </a:srgbClr>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28 days</a:t>
            </a:r>
          </a:p>
        </p:txBody>
      </p:sp>
      <p:graphicFrame>
        <p:nvGraphicFramePr>
          <p:cNvPr id="28" name="Chart 27">
            <a:extLst>
              <a:ext uri="{FF2B5EF4-FFF2-40B4-BE49-F238E27FC236}">
                <a16:creationId xmlns:a16="http://schemas.microsoft.com/office/drawing/2014/main" id="{A8EE2809-A6A7-6648-B316-0645239D1CD8}"/>
              </a:ext>
            </a:extLst>
          </p:cNvPr>
          <p:cNvGraphicFramePr/>
          <p:nvPr/>
        </p:nvGraphicFramePr>
        <p:xfrm>
          <a:off x="6023992" y="2670432"/>
          <a:ext cx="3904878" cy="2603252"/>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45CC222C-5774-A14D-8FF8-96001B2DF829}"/>
              </a:ext>
            </a:extLst>
          </p:cNvPr>
          <p:cNvSpPr txBox="1"/>
          <p:nvPr/>
        </p:nvSpPr>
        <p:spPr>
          <a:xfrm>
            <a:off x="9352807" y="3390513"/>
            <a:ext cx="1169335" cy="830997"/>
          </a:xfrm>
          <a:prstGeom prst="rect">
            <a:avLst/>
          </a:prstGeom>
          <a:noFill/>
        </p:spPr>
        <p:txBody>
          <a:bodyPr wrap="square" rtlCol="0">
            <a:spAutoFit/>
          </a:bodyPr>
          <a:lstStyle/>
          <a:p>
            <a:pPr marL="182563" marR="0" lvl="0" indent="-182563" algn="l" defTabSz="457200" rtl="0" eaLnBrk="1" fontAlgn="auto" latinLnBrk="0" hangingPunct="1">
              <a:lnSpc>
                <a:spcPct val="100000"/>
              </a:lnSpc>
              <a:spcBef>
                <a:spcPts val="0"/>
              </a:spcBef>
              <a:spcAft>
                <a:spcPts val="0"/>
              </a:spcAft>
              <a:buClrTx/>
              <a:buSzTx/>
              <a:buFontTx/>
              <a:buNone/>
              <a:tabLst>
                <a:tab pos="2039938" algn="l"/>
                <a:tab pos="2309813" algn="l"/>
              </a:tabLst>
              <a:defRPr/>
            </a:pPr>
            <a:r>
              <a:rPr kumimoji="0" lang="en-GB" sz="1200" b="0" i="0" u="none" strike="noStrike" kern="1200" cap="none" spc="0" normalizeH="0" baseline="0" noProof="0" dirty="0">
                <a:ln>
                  <a:noFill/>
                </a:ln>
                <a:solidFill>
                  <a:srgbClr val="C6573B"/>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75 × 10</a:t>
            </a:r>
            <a:r>
              <a:rPr kumimoji="0" lang="en-GB" sz="1200" b="0" i="0" u="none" strike="noStrike" kern="1200" cap="none" spc="0" normalizeH="0" baseline="30000" noProof="0" dirty="0">
                <a:ln>
                  <a:noFill/>
                </a:ln>
                <a:solidFill>
                  <a:srgbClr val="000000">
                    <a:lumMod val="65000"/>
                    <a:lumOff val="35000"/>
                  </a:srgbClr>
                </a:solidFill>
                <a:effectLst/>
                <a:uLnTx/>
                <a:uFillTx/>
                <a:latin typeface="Calibri"/>
                <a:ea typeface="+mn-ea"/>
                <a:cs typeface="+mn-cs"/>
              </a:rPr>
              <a:t>9</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/L </a:t>
            </a:r>
          </a:p>
          <a:p>
            <a:pPr marL="182563" marR="0" lvl="0" indent="-182563" algn="l" defTabSz="457200" rtl="0" eaLnBrk="1" fontAlgn="auto" latinLnBrk="0" hangingPunct="1">
              <a:lnSpc>
                <a:spcPct val="100000"/>
              </a:lnSpc>
              <a:spcBef>
                <a:spcPts val="0"/>
              </a:spcBef>
              <a:spcAft>
                <a:spcPts val="0"/>
              </a:spcAft>
              <a:buClrTx/>
              <a:buSzTx/>
              <a:buFontTx/>
              <a:buNone/>
              <a:tabLst>
                <a:tab pos="2039938" algn="l"/>
                <a:tab pos="2309813" algn="l"/>
              </a:tabLst>
              <a:defRPr/>
            </a:pPr>
            <a:r>
              <a:rPr kumimoji="0" lang="en-GB" sz="1200" b="0" i="0" u="none" strike="noStrike" kern="1200" cap="none" spc="0" normalizeH="0" baseline="0" noProof="0" dirty="0">
                <a:ln>
                  <a:noFill/>
                </a:ln>
                <a:solidFill>
                  <a:srgbClr val="5D8298"/>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50 × 10</a:t>
            </a:r>
            <a:r>
              <a:rPr kumimoji="0" lang="en-GB" sz="1200" b="0" i="0" u="none" strike="noStrike" kern="1200" cap="none" spc="0" normalizeH="0" baseline="30000" noProof="0" dirty="0">
                <a:ln>
                  <a:noFill/>
                </a:ln>
                <a:solidFill>
                  <a:srgbClr val="000000">
                    <a:lumMod val="65000"/>
                    <a:lumOff val="35000"/>
                  </a:srgbClr>
                </a:solidFill>
                <a:effectLst/>
                <a:uLnTx/>
                <a:uFillTx/>
                <a:latin typeface="Calibri"/>
                <a:ea typeface="+mn-ea"/>
                <a:cs typeface="+mn-cs"/>
              </a:rPr>
              <a:t>9</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/L </a:t>
            </a:r>
          </a:p>
          <a:p>
            <a:pPr marL="182563" marR="0" lvl="0" indent="-182563" algn="l" defTabSz="457200" rtl="0" eaLnBrk="1" fontAlgn="auto" latinLnBrk="0" hangingPunct="1">
              <a:lnSpc>
                <a:spcPct val="100000"/>
              </a:lnSpc>
              <a:spcBef>
                <a:spcPts val="0"/>
              </a:spcBef>
              <a:spcAft>
                <a:spcPts val="0"/>
              </a:spcAft>
              <a:buClrTx/>
              <a:buSzTx/>
              <a:buFontTx/>
              <a:buNone/>
              <a:tabLst>
                <a:tab pos="2039938" algn="l"/>
                <a:tab pos="2309813" algn="l"/>
              </a:tabLst>
              <a:defRPr/>
            </a:pPr>
            <a:r>
              <a:rPr kumimoji="0" lang="en-GB" sz="1200" b="0" i="0" u="none" strike="noStrike" kern="1200" cap="none" spc="0" normalizeH="0" baseline="0" noProof="0" dirty="0">
                <a:ln>
                  <a:noFill/>
                </a:ln>
                <a:solidFill>
                  <a:srgbClr val="8B878B"/>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30 × 10</a:t>
            </a:r>
            <a:r>
              <a:rPr kumimoji="0" lang="en-GB" sz="1200" b="0" i="0" u="none" strike="noStrike" kern="1200" cap="none" spc="0" normalizeH="0" baseline="30000" noProof="0" dirty="0">
                <a:ln>
                  <a:noFill/>
                </a:ln>
                <a:solidFill>
                  <a:srgbClr val="000000">
                    <a:lumMod val="65000"/>
                    <a:lumOff val="35000"/>
                  </a:srgbClr>
                </a:solidFill>
                <a:effectLst/>
                <a:uLnTx/>
                <a:uFillTx/>
                <a:latin typeface="Calibri"/>
                <a:ea typeface="+mn-ea"/>
                <a:cs typeface="+mn-cs"/>
              </a:rPr>
              <a:t>9</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/L </a:t>
            </a:r>
          </a:p>
          <a:p>
            <a:pPr marL="182563" marR="0" lvl="0" indent="-182563" algn="l" defTabSz="457200" rtl="0" eaLnBrk="1" fontAlgn="auto" latinLnBrk="0" hangingPunct="1">
              <a:lnSpc>
                <a:spcPct val="100000"/>
              </a:lnSpc>
              <a:spcBef>
                <a:spcPts val="0"/>
              </a:spcBef>
              <a:spcAft>
                <a:spcPts val="0"/>
              </a:spcAft>
              <a:buClrTx/>
              <a:buSzTx/>
              <a:buFontTx/>
              <a:buNone/>
              <a:tabLst>
                <a:tab pos="2039938" algn="l"/>
                <a:tab pos="2309813" algn="l"/>
              </a:tabLst>
              <a:defRPr/>
            </a:pPr>
            <a:r>
              <a:rPr kumimoji="0" lang="en-GB" sz="1200" b="0" i="0" u="none" strike="noStrike" kern="1200" cap="none" spc="0" normalizeH="0" baseline="0" noProof="0" dirty="0">
                <a:ln>
                  <a:noFill/>
                </a:ln>
                <a:solidFill>
                  <a:srgbClr val="C6573B">
                    <a:lumMod val="60000"/>
                    <a:lumOff val="40000"/>
                  </a:srgbClr>
                </a:solidFill>
                <a:effectLst/>
                <a:uLnTx/>
                <a:uFillTx/>
                <a:latin typeface="Calibri"/>
                <a:ea typeface="+mn-ea"/>
                <a:cs typeface="+mn-cs"/>
              </a:rPr>
              <a:t>◼︎</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20 × 10</a:t>
            </a:r>
            <a:r>
              <a:rPr kumimoji="0" lang="en-GB" sz="1200" b="0" i="0" u="none" strike="noStrike" kern="1200" cap="none" spc="0" normalizeH="0" baseline="30000" noProof="0" dirty="0">
                <a:ln>
                  <a:noFill/>
                </a:ln>
                <a:solidFill>
                  <a:srgbClr val="000000">
                    <a:lumMod val="65000"/>
                    <a:lumOff val="35000"/>
                  </a:srgbClr>
                </a:solidFill>
                <a:effectLst/>
                <a:uLnTx/>
                <a:uFillTx/>
                <a:latin typeface="Calibri"/>
                <a:ea typeface="+mn-ea"/>
                <a:cs typeface="+mn-cs"/>
              </a:rPr>
              <a:t>9</a:t>
            </a:r>
            <a:r>
              <a:rPr kumimoji="0" lang="en-GB" sz="12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/L </a:t>
            </a:r>
          </a:p>
        </p:txBody>
      </p:sp>
      <p:sp>
        <p:nvSpPr>
          <p:cNvPr id="13" name="Rounded Rectangle 12">
            <a:extLst>
              <a:ext uri="{FF2B5EF4-FFF2-40B4-BE49-F238E27FC236}">
                <a16:creationId xmlns:a16="http://schemas.microsoft.com/office/drawing/2014/main" id="{F2E4AE84-781D-3C43-BFA0-114B72CEACFA}"/>
              </a:ext>
            </a:extLst>
          </p:cNvPr>
          <p:cNvSpPr/>
          <p:nvPr/>
        </p:nvSpPr>
        <p:spPr>
          <a:xfrm>
            <a:off x="7976431" y="5477396"/>
            <a:ext cx="576064" cy="576064"/>
          </a:xfrm>
          <a:prstGeom prst="roundRect">
            <a:avLst/>
          </a:prstGeom>
          <a:solidFill>
            <a:schemeClr val="accent1"/>
          </a:solidFill>
          <a:ln>
            <a:noFill/>
          </a:ln>
          <a:scene3d>
            <a:camera prst="orthographicFront"/>
            <a:lightRig rig="threePt" dir="t"/>
          </a:scene3d>
          <a:sp3d>
            <a:bevelT prst="angle"/>
            <a:bevelB prst="angle"/>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FFFFF"/>
                </a:solidFill>
                <a:effectLst/>
                <a:uLnTx/>
                <a:uFillTx/>
                <a:latin typeface="Calibri"/>
                <a:ea typeface="+mn-ea"/>
                <a:cs typeface="+mn-cs"/>
              </a:rPr>
              <a:t>NO</a:t>
            </a:r>
            <a:br>
              <a:rPr kumimoji="0" lang="en-GB" sz="900" b="1" i="0" u="none" strike="noStrike" kern="1200" cap="none" spc="0" normalizeH="0" baseline="0" noProof="0" dirty="0">
                <a:ln>
                  <a:noFill/>
                </a:ln>
                <a:solidFill>
                  <a:srgbClr val="FFFFFF"/>
                </a:solidFill>
                <a:effectLst/>
                <a:uLnTx/>
                <a:uFillTx/>
                <a:latin typeface="Calibri"/>
                <a:ea typeface="+mn-ea"/>
                <a:cs typeface="+mn-cs"/>
              </a:rPr>
            </a:br>
            <a:r>
              <a:rPr kumimoji="0" lang="en-GB" sz="900" b="1" i="0" u="none" strike="noStrike" kern="1200" cap="none" spc="0" normalizeH="0" baseline="0" noProof="0" dirty="0">
                <a:ln>
                  <a:noFill/>
                </a:ln>
                <a:solidFill>
                  <a:srgbClr val="FFFFFF"/>
                </a:solidFill>
                <a:effectLst/>
                <a:uLnTx/>
                <a:uFillTx/>
                <a:latin typeface="Calibri"/>
                <a:ea typeface="+mn-ea"/>
                <a:cs typeface="+mn-cs"/>
              </a:rPr>
              <a:t>EVIDENCE</a:t>
            </a:r>
          </a:p>
        </p:txBody>
      </p:sp>
      <p:pic>
        <p:nvPicPr>
          <p:cNvPr id="5" name="Afbeelding 4">
            <a:extLst>
              <a:ext uri="{FF2B5EF4-FFF2-40B4-BE49-F238E27FC236}">
                <a16:creationId xmlns:a16="http://schemas.microsoft.com/office/drawing/2014/main" id="{D7B98682-4A41-764E-B09E-9F60B61D08D2}"/>
              </a:ext>
            </a:extLst>
          </p:cNvPr>
          <p:cNvPicPr>
            <a:picLocks noChangeAspect="1"/>
          </p:cNvPicPr>
          <p:nvPr/>
        </p:nvPicPr>
        <p:blipFill>
          <a:blip r:embed="rId5"/>
          <a:stretch>
            <a:fillRect/>
          </a:stretch>
        </p:blipFill>
        <p:spPr>
          <a:xfrm>
            <a:off x="1919536" y="2060848"/>
            <a:ext cx="8928100" cy="4127500"/>
          </a:xfrm>
          <a:prstGeom prst="rect">
            <a:avLst/>
          </a:prstGeom>
        </p:spPr>
      </p:pic>
      <p:sp>
        <p:nvSpPr>
          <p:cNvPr id="6" name="Slide Number Placeholder 5">
            <a:extLst>
              <a:ext uri="{FF2B5EF4-FFF2-40B4-BE49-F238E27FC236}">
                <a16:creationId xmlns:a16="http://schemas.microsoft.com/office/drawing/2014/main" id="{85FC274B-8F99-4D35-B9FF-A32B18CBA83A}"/>
              </a:ext>
            </a:extLst>
          </p:cNvPr>
          <p:cNvSpPr>
            <a:spLocks noGrp="1"/>
          </p:cNvSpPr>
          <p:nvPr>
            <p:ph type="sldNum" sz="quarter" idx="4"/>
          </p:nvPr>
        </p:nvSpPr>
        <p:spPr/>
        <p:txBody>
          <a:bodyPr/>
          <a:lstStyle/>
          <a:p>
            <a:fld id="{FCE43C0F-8A7B-3A4B-9DB5-B3472E36E833}" type="slidenum">
              <a:rPr lang="en-GB" smtClean="0"/>
              <a:pPr/>
              <a:t>57</a:t>
            </a:fld>
            <a:endParaRPr lang="en-GB" dirty="0"/>
          </a:p>
        </p:txBody>
      </p:sp>
    </p:spTree>
    <p:extLst>
      <p:ext uri="{BB962C8B-B14F-4D97-AF65-F5344CB8AC3E}">
        <p14:creationId xmlns:p14="http://schemas.microsoft.com/office/powerpoint/2010/main" val="51485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314C2E-1EA3-C54B-B9DC-03A7F3034F96}"/>
              </a:ext>
            </a:extLst>
          </p:cNvPr>
          <p:cNvSpPr>
            <a:spLocks noGrp="1"/>
          </p:cNvSpPr>
          <p:nvPr>
            <p:ph type="title"/>
          </p:nvPr>
        </p:nvSpPr>
        <p:spPr/>
        <p:txBody>
          <a:bodyPr/>
          <a:lstStyle/>
          <a:p>
            <a:r>
              <a:rPr lang="en-GB" dirty="0"/>
              <a:t>SUMMARY</a:t>
            </a:r>
          </a:p>
        </p:txBody>
      </p:sp>
      <p:graphicFrame>
        <p:nvGraphicFramePr>
          <p:cNvPr id="8" name="Tijdelijke aanduiding voor inhoud 7">
            <a:extLst>
              <a:ext uri="{FF2B5EF4-FFF2-40B4-BE49-F238E27FC236}">
                <a16:creationId xmlns:a16="http://schemas.microsoft.com/office/drawing/2014/main" id="{51040973-577D-5D4C-BE70-B2D1C4179D61}"/>
              </a:ext>
            </a:extLst>
          </p:cNvPr>
          <p:cNvGraphicFramePr>
            <a:graphicFrameLocks noGrp="1"/>
          </p:cNvGraphicFramePr>
          <p:nvPr>
            <p:ph sz="quarter" idx="14"/>
            <p:extLst>
              <p:ext uri="{D42A27DB-BD31-4B8C-83A1-F6EECF244321}">
                <p14:modId xmlns:p14="http://schemas.microsoft.com/office/powerpoint/2010/main" val="1514411060"/>
              </p:ext>
            </p:extLst>
          </p:nvPr>
        </p:nvGraphicFramePr>
        <p:xfrm>
          <a:off x="620184" y="1196752"/>
          <a:ext cx="1096221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jdelijke aanduiding voor inhoud 6">
            <a:extLst>
              <a:ext uri="{FF2B5EF4-FFF2-40B4-BE49-F238E27FC236}">
                <a16:creationId xmlns:a16="http://schemas.microsoft.com/office/drawing/2014/main" id="{C8999A93-41D9-DB49-81A2-131284ACB2BE}"/>
              </a:ext>
            </a:extLst>
          </p:cNvPr>
          <p:cNvSpPr>
            <a:spLocks noGrp="1"/>
          </p:cNvSpPr>
          <p:nvPr>
            <p:ph sz="quarter" idx="15"/>
          </p:nvPr>
        </p:nvSpPr>
        <p:spPr/>
        <p:txBody>
          <a:bodyPr/>
          <a:lstStyle/>
          <a:p>
            <a:r>
              <a:rPr lang="en-GB" dirty="0"/>
              <a:t>ITP, immune thrombocytopenia; QoL, quality of life; TPO-RA, thrombopoietin receptor agonist</a:t>
            </a:r>
          </a:p>
        </p:txBody>
      </p:sp>
      <p:sp>
        <p:nvSpPr>
          <p:cNvPr id="2" name="Slide Number Placeholder 1">
            <a:extLst>
              <a:ext uri="{FF2B5EF4-FFF2-40B4-BE49-F238E27FC236}">
                <a16:creationId xmlns:a16="http://schemas.microsoft.com/office/drawing/2014/main" id="{908E0964-9300-470D-9944-B872467B7FDA}"/>
              </a:ext>
            </a:extLst>
          </p:cNvPr>
          <p:cNvSpPr>
            <a:spLocks noGrp="1"/>
          </p:cNvSpPr>
          <p:nvPr>
            <p:ph type="sldNum" sz="quarter" idx="4"/>
          </p:nvPr>
        </p:nvSpPr>
        <p:spPr/>
        <p:txBody>
          <a:bodyPr/>
          <a:lstStyle/>
          <a:p>
            <a:fld id="{FCE43C0F-8A7B-3A4B-9DB5-B3472E36E833}" type="slidenum">
              <a:rPr lang="en-GB" smtClean="0"/>
              <a:pPr/>
              <a:t>58</a:t>
            </a:fld>
            <a:endParaRPr lang="en-GB" dirty="0"/>
          </a:p>
        </p:txBody>
      </p:sp>
    </p:spTree>
    <p:extLst>
      <p:ext uri="{BB962C8B-B14F-4D97-AF65-F5344CB8AC3E}">
        <p14:creationId xmlns:p14="http://schemas.microsoft.com/office/powerpoint/2010/main" val="412443033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54C3F9-F49E-284E-95F2-CFCD2DA9F9CD}"/>
              </a:ext>
            </a:extLst>
          </p:cNvPr>
          <p:cNvSpPr>
            <a:spLocks noGrp="1"/>
          </p:cNvSpPr>
          <p:nvPr>
            <p:ph type="title"/>
          </p:nvPr>
        </p:nvSpPr>
        <p:spPr>
          <a:xfrm>
            <a:off x="619201" y="259200"/>
            <a:ext cx="8740799" cy="864000"/>
          </a:xfrm>
          <a:noFill/>
        </p:spPr>
        <p:txBody>
          <a:bodyPr>
            <a:normAutofit/>
          </a:bodyPr>
          <a:lstStyle/>
          <a:p>
            <a:r>
              <a:rPr lang="en-GB" dirty="0"/>
              <a:t>Acknowledgements/ thanks</a:t>
            </a:r>
          </a:p>
        </p:txBody>
      </p:sp>
      <p:sp>
        <p:nvSpPr>
          <p:cNvPr id="11" name="Tijdelijke aanduiding voor inhoud 10">
            <a:extLst>
              <a:ext uri="{FF2B5EF4-FFF2-40B4-BE49-F238E27FC236}">
                <a16:creationId xmlns:a16="http://schemas.microsoft.com/office/drawing/2014/main" id="{5DC1DBF8-8AB1-9747-B0D8-3BC9662D5DEF}"/>
              </a:ext>
            </a:extLst>
          </p:cNvPr>
          <p:cNvSpPr>
            <a:spLocks noGrp="1"/>
          </p:cNvSpPr>
          <p:nvPr>
            <p:ph sz="quarter" idx="15"/>
          </p:nvPr>
        </p:nvSpPr>
        <p:spPr/>
        <p:txBody>
          <a:bodyPr/>
          <a:lstStyle/>
          <a:p>
            <a:endParaRPr lang="en-GB" dirty="0"/>
          </a:p>
        </p:txBody>
      </p:sp>
      <p:pic>
        <p:nvPicPr>
          <p:cNvPr id="4" name="Picture 3">
            <a:extLst>
              <a:ext uri="{FF2B5EF4-FFF2-40B4-BE49-F238E27FC236}">
                <a16:creationId xmlns:a16="http://schemas.microsoft.com/office/drawing/2014/main" id="{ECDEC9CA-2567-DA4B-87EB-FF919C94D0CE}"/>
              </a:ext>
            </a:extLst>
          </p:cNvPr>
          <p:cNvPicPr>
            <a:picLocks noChangeAspect="1"/>
          </p:cNvPicPr>
          <p:nvPr/>
        </p:nvPicPr>
        <p:blipFill rotWithShape="1">
          <a:blip r:embed="rId2"/>
          <a:srcRect b="51561"/>
          <a:stretch/>
        </p:blipFill>
        <p:spPr>
          <a:xfrm>
            <a:off x="4545545" y="1785911"/>
            <a:ext cx="2878276" cy="3964512"/>
          </a:xfrm>
          <a:prstGeom prst="rect">
            <a:avLst/>
          </a:prstGeom>
        </p:spPr>
      </p:pic>
      <p:pic>
        <p:nvPicPr>
          <p:cNvPr id="5" name="Picture 4">
            <a:extLst>
              <a:ext uri="{FF2B5EF4-FFF2-40B4-BE49-F238E27FC236}">
                <a16:creationId xmlns:a16="http://schemas.microsoft.com/office/drawing/2014/main" id="{F5987F1F-06DB-0947-AB32-9E530B573B87}"/>
              </a:ext>
            </a:extLst>
          </p:cNvPr>
          <p:cNvPicPr>
            <a:picLocks noChangeAspect="1"/>
          </p:cNvPicPr>
          <p:nvPr/>
        </p:nvPicPr>
        <p:blipFill rotWithShape="1">
          <a:blip r:embed="rId3"/>
          <a:srcRect t="48099"/>
          <a:stretch/>
        </p:blipFill>
        <p:spPr>
          <a:xfrm>
            <a:off x="7547105" y="1785912"/>
            <a:ext cx="2700257" cy="4024547"/>
          </a:xfrm>
          <a:prstGeom prst="rect">
            <a:avLst/>
          </a:prstGeom>
        </p:spPr>
      </p:pic>
      <p:sp>
        <p:nvSpPr>
          <p:cNvPr id="7" name="TextBox 6">
            <a:extLst>
              <a:ext uri="{FF2B5EF4-FFF2-40B4-BE49-F238E27FC236}">
                <a16:creationId xmlns:a16="http://schemas.microsoft.com/office/drawing/2014/main" id="{5D67D486-9E9A-DB46-8166-51F65F32E145}"/>
              </a:ext>
            </a:extLst>
          </p:cNvPr>
          <p:cNvSpPr txBox="1"/>
          <p:nvPr/>
        </p:nvSpPr>
        <p:spPr>
          <a:xfrm>
            <a:off x="1988400" y="1853004"/>
            <a:ext cx="2235392" cy="2893100"/>
          </a:xfrm>
          <a:prstGeom prst="rect">
            <a:avLst/>
          </a:prstGeom>
          <a:solidFill>
            <a:schemeClr val="bg1"/>
          </a:solidFill>
          <a:ln w="19050">
            <a:solidFill>
              <a:schemeClr val="tx2"/>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6573B"/>
                </a:solidFill>
                <a:effectLst/>
                <a:uLnTx/>
                <a:uFillTx/>
                <a:latin typeface="Calibri"/>
                <a:ea typeface="+mn-ea"/>
                <a:cs typeface="+mn-cs"/>
              </a:rPr>
              <a:t>UK ITP registry team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H Miah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A Miah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L Taylor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F Chen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D Provan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A Newland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6573B"/>
                </a:solidFill>
                <a:effectLst/>
                <a:uLnTx/>
                <a:uFillTx/>
                <a:latin typeface="Calibri"/>
                <a:ea typeface="+mn-ea"/>
                <a:cs typeface="+mn-cs"/>
              </a:rPr>
              <a:t>Royal London Hospital clinical trials fellows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Dr S Todd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Dr P Raheja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D A Zaidi</a:t>
            </a:r>
          </a:p>
        </p:txBody>
      </p:sp>
      <p:pic>
        <p:nvPicPr>
          <p:cNvPr id="1026" name="Picture 2" descr="Logo for the UK ITP Support Association">
            <a:extLst>
              <a:ext uri="{FF2B5EF4-FFF2-40B4-BE49-F238E27FC236}">
                <a16:creationId xmlns:a16="http://schemas.microsoft.com/office/drawing/2014/main" id="{80FFDC22-6C8F-934A-BCB4-6A97073DE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58" y="5079480"/>
            <a:ext cx="1222896" cy="122289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663D3F2-61D2-4F4F-B04E-BC83F13CD102}"/>
              </a:ext>
            </a:extLst>
          </p:cNvPr>
          <p:cNvSpPr>
            <a:spLocks noGrp="1"/>
          </p:cNvSpPr>
          <p:nvPr>
            <p:ph type="sldNum" sz="quarter" idx="4"/>
          </p:nvPr>
        </p:nvSpPr>
        <p:spPr/>
        <p:txBody>
          <a:bodyPr/>
          <a:lstStyle/>
          <a:p>
            <a:fld id="{FCE43C0F-8A7B-3A4B-9DB5-B3472E36E833}" type="slidenum">
              <a:rPr lang="en-GB" smtClean="0"/>
              <a:pPr/>
              <a:t>59</a:t>
            </a:fld>
            <a:endParaRPr lang="en-GB" dirty="0"/>
          </a:p>
        </p:txBody>
      </p:sp>
    </p:spTree>
    <p:extLst>
      <p:ext uri="{BB962C8B-B14F-4D97-AF65-F5344CB8AC3E}">
        <p14:creationId xmlns:p14="http://schemas.microsoft.com/office/powerpoint/2010/main" val="243513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t>Disclaimer</a:t>
            </a:r>
          </a:p>
        </p:txBody>
      </p:sp>
      <p:sp>
        <p:nvSpPr>
          <p:cNvPr id="5" name="Content Placeholder 4">
            <a:extLst>
              <a:ext uri="{FF2B5EF4-FFF2-40B4-BE49-F238E27FC236}">
                <a16:creationId xmlns:a16="http://schemas.microsoft.com/office/drawing/2014/main" id="{A05318ED-F752-489F-A534-F81FF1CF5649}"/>
              </a:ext>
            </a:extLst>
          </p:cNvPr>
          <p:cNvSpPr>
            <a:spLocks noGrp="1"/>
          </p:cNvSpPr>
          <p:nvPr>
            <p:ph sz="quarter" idx="14"/>
          </p:nvPr>
        </p:nvSpPr>
        <p:spPr/>
        <p:txBody>
          <a:bodyPr>
            <a:normAutofit/>
          </a:bodyPr>
          <a:lstStyle/>
          <a:p>
            <a:pPr marL="0" indent="0">
              <a:buNone/>
            </a:pPr>
            <a:r>
              <a:rPr lang="en-GB" altLang="en-US" dirty="0"/>
              <a:t>This meeting is based on an independent medical educational grant from Sobi. The programme is therefore independent; the content is not influenced by Sobi and is the sole responsibility of the experts</a:t>
            </a:r>
          </a:p>
          <a:p>
            <a:endParaRPr lang="en-GB" dirty="0"/>
          </a:p>
          <a:p>
            <a:pPr marL="0" indent="0">
              <a:buNone/>
            </a:pPr>
            <a:endParaRPr lang="en-GB" dirty="0"/>
          </a:p>
          <a:p>
            <a:pPr marL="0" indent="0">
              <a:buNone/>
            </a:pPr>
            <a:r>
              <a:rPr lang="en-GB" dirty="0"/>
              <a:t>Please note: </a:t>
            </a:r>
          </a:p>
          <a:p>
            <a:pPr marL="0" indent="0">
              <a:buNone/>
            </a:pPr>
            <a:r>
              <a:rPr lang="en-GB" dirty="0"/>
              <a:t>The views expressed within this presentation are the personal opinions of the experts. They do not necessarily represent the views of the experts’ academic institutions or the rest of the faculty</a:t>
            </a:r>
          </a:p>
        </p:txBody>
      </p:sp>
      <p:sp>
        <p:nvSpPr>
          <p:cNvPr id="8" name="Tijdelijke aanduiding voor inhoud 7">
            <a:extLst>
              <a:ext uri="{FF2B5EF4-FFF2-40B4-BE49-F238E27FC236}">
                <a16:creationId xmlns:a16="http://schemas.microsoft.com/office/drawing/2014/main" id="{92243262-EE60-D34A-913A-DD739E165E67}"/>
              </a:ext>
            </a:extLst>
          </p:cNvPr>
          <p:cNvSpPr>
            <a:spLocks noGrp="1"/>
          </p:cNvSpPr>
          <p:nvPr>
            <p:ph sz="quarter" idx="15"/>
          </p:nvPr>
        </p:nvSpPr>
        <p:spPr/>
        <p:txBody>
          <a:bodyPr/>
          <a:lstStyle/>
          <a:p>
            <a:endParaRPr lang="en-GB" dirty="0"/>
          </a:p>
        </p:txBody>
      </p:sp>
      <p:sp>
        <p:nvSpPr>
          <p:cNvPr id="2" name="Slide Number Placeholder 1">
            <a:extLst>
              <a:ext uri="{FF2B5EF4-FFF2-40B4-BE49-F238E27FC236}">
                <a16:creationId xmlns:a16="http://schemas.microsoft.com/office/drawing/2014/main" id="{836A3B78-F2DB-44FC-A53D-DB3CD95288BF}"/>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116803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13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F840-02DF-41F9-A2AB-0D6D62C174FE}"/>
              </a:ext>
            </a:extLst>
          </p:cNvPr>
          <p:cNvSpPr>
            <a:spLocks noGrp="1"/>
          </p:cNvSpPr>
          <p:nvPr>
            <p:ph type="title"/>
          </p:nvPr>
        </p:nvSpPr>
        <p:spPr/>
        <p:txBody>
          <a:bodyPr/>
          <a:lstStyle/>
          <a:p>
            <a:r>
              <a:rPr lang="en-GB" dirty="0"/>
              <a:t>Extending the reach for those </a:t>
            </a:r>
            <a:br>
              <a:rPr lang="en-GB" dirty="0"/>
            </a:br>
            <a:r>
              <a:rPr lang="en-GB" dirty="0"/>
              <a:t>not able to attend today</a:t>
            </a:r>
          </a:p>
        </p:txBody>
      </p:sp>
      <p:sp>
        <p:nvSpPr>
          <p:cNvPr id="21" name="Striped Right Arrow 4">
            <a:extLst>
              <a:ext uri="{FF2B5EF4-FFF2-40B4-BE49-F238E27FC236}">
                <a16:creationId xmlns:a16="http://schemas.microsoft.com/office/drawing/2014/main" id="{A9D02E19-F516-4302-998D-B24404377A23}"/>
              </a:ext>
            </a:extLst>
          </p:cNvPr>
          <p:cNvSpPr/>
          <p:nvPr/>
        </p:nvSpPr>
        <p:spPr>
          <a:xfrm>
            <a:off x="911424" y="2510646"/>
            <a:ext cx="10441160" cy="100811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latin typeface="+mj-lt"/>
            </a:endParaRPr>
          </a:p>
        </p:txBody>
      </p:sp>
      <p:pic>
        <p:nvPicPr>
          <p:cNvPr id="22" name="Picture 21" descr="webinar.png">
            <a:extLst>
              <a:ext uri="{FF2B5EF4-FFF2-40B4-BE49-F238E27FC236}">
                <a16:creationId xmlns:a16="http://schemas.microsoft.com/office/drawing/2014/main" id="{9A40DDAE-0436-4975-B980-3A0966E6860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19536" y="2264754"/>
            <a:ext cx="1631755" cy="1547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3" descr="online-support-notext.png">
            <a:extLst>
              <a:ext uri="{FF2B5EF4-FFF2-40B4-BE49-F238E27FC236}">
                <a16:creationId xmlns:a16="http://schemas.microsoft.com/office/drawing/2014/main" id="{3DA72C29-08C0-4E77-97AC-B5F26F7B593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67057" y="2311873"/>
            <a:ext cx="1631755" cy="1513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Content Placeholder 2">
            <a:extLst>
              <a:ext uri="{FF2B5EF4-FFF2-40B4-BE49-F238E27FC236}">
                <a16:creationId xmlns:a16="http://schemas.microsoft.com/office/drawing/2014/main" id="{662C8502-9B3D-4BE7-A247-3656EA95BC59}"/>
              </a:ext>
            </a:extLst>
          </p:cNvPr>
          <p:cNvSpPr txBox="1">
            <a:spLocks/>
          </p:cNvSpPr>
          <p:nvPr/>
        </p:nvSpPr>
        <p:spPr bwMode="auto">
          <a:xfrm>
            <a:off x="1067205" y="3925993"/>
            <a:ext cx="3611788" cy="100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tabLst>
                <a:tab pos="271463" algn="l"/>
              </a:tabLst>
              <a:defRPr sz="2400">
                <a:solidFill>
                  <a:schemeClr val="tx1"/>
                </a:solidFill>
                <a:latin typeface="Calibri" charset="0"/>
                <a:ea typeface="ＭＳ Ｐゴシック" charset="-128"/>
              </a:defRPr>
            </a:lvl1pPr>
            <a:lvl2pPr marL="742950" indent="-285750" eaLnBrk="0" hangingPunct="0">
              <a:tabLst>
                <a:tab pos="271463" algn="l"/>
              </a:tabLst>
              <a:defRPr sz="2400">
                <a:solidFill>
                  <a:schemeClr val="tx1"/>
                </a:solidFill>
                <a:latin typeface="Calibri" charset="0"/>
                <a:ea typeface="ＭＳ Ｐゴシック" charset="-128"/>
              </a:defRPr>
            </a:lvl2pPr>
            <a:lvl3pPr marL="1143000" indent="-228600" eaLnBrk="0" hangingPunct="0">
              <a:tabLst>
                <a:tab pos="271463" algn="l"/>
              </a:tabLst>
              <a:defRPr sz="2400">
                <a:solidFill>
                  <a:schemeClr val="tx1"/>
                </a:solidFill>
                <a:latin typeface="Calibri" charset="0"/>
                <a:ea typeface="ＭＳ Ｐゴシック" charset="-128"/>
              </a:defRPr>
            </a:lvl3pPr>
            <a:lvl4pPr marL="1600200" indent="-228600" eaLnBrk="0" hangingPunct="0">
              <a:tabLst>
                <a:tab pos="271463" algn="l"/>
              </a:tabLst>
              <a:defRPr sz="2400">
                <a:solidFill>
                  <a:schemeClr val="tx1"/>
                </a:solidFill>
                <a:latin typeface="Calibri" charset="0"/>
                <a:ea typeface="ＭＳ Ｐゴシック" charset="-128"/>
              </a:defRPr>
            </a:lvl4pPr>
            <a:lvl5pPr marL="2057400" indent="-228600" eaLnBrk="0" hangingPunct="0">
              <a:tabLst>
                <a:tab pos="271463"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271463"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271463"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271463"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271463" algn="l"/>
              </a:tabLst>
              <a:defRPr sz="2400">
                <a:solidFill>
                  <a:schemeClr val="tx1"/>
                </a:solidFill>
                <a:latin typeface="Calibri" charset="0"/>
                <a:ea typeface="ＭＳ Ｐゴシック" charset="-128"/>
              </a:defRPr>
            </a:lvl9pPr>
          </a:lstStyle>
          <a:p>
            <a:pPr algn="ctr"/>
            <a:r>
              <a:rPr lang="en-GB" altLang="en-US" sz="1800" b="1" dirty="0">
                <a:solidFill>
                  <a:schemeClr val="accent1"/>
                </a:solidFill>
                <a:latin typeface="Calibri" panose="020F0502020204030204" pitchFamily="34" charset="0"/>
                <a:cs typeface="Calibri" panose="020F0502020204030204" pitchFamily="34" charset="0"/>
              </a:rPr>
              <a:t>Experts Knowledge Share (EKS) </a:t>
            </a:r>
          </a:p>
        </p:txBody>
      </p:sp>
      <p:sp>
        <p:nvSpPr>
          <p:cNvPr id="26" name="Content Placeholder 2">
            <a:extLst>
              <a:ext uri="{FF2B5EF4-FFF2-40B4-BE49-F238E27FC236}">
                <a16:creationId xmlns:a16="http://schemas.microsoft.com/office/drawing/2014/main" id="{DE307AB2-8B8E-42BA-AB49-913BA001AEF7}"/>
              </a:ext>
            </a:extLst>
          </p:cNvPr>
          <p:cNvSpPr txBox="1">
            <a:spLocks/>
          </p:cNvSpPr>
          <p:nvPr/>
        </p:nvSpPr>
        <p:spPr>
          <a:xfrm>
            <a:off x="8311372" y="3935424"/>
            <a:ext cx="2143125" cy="445155"/>
          </a:xfrm>
          <a:prstGeom prst="rect">
            <a:avLst/>
          </a:prstGeom>
        </p:spPr>
        <p:txBody>
          <a:bodyPr/>
          <a:lstStyle>
            <a:lvl1pPr marL="342900" indent="-342000" algn="l" defTabSz="457200" rtl="0" eaLnBrk="0" fontAlgn="base" hangingPunct="0">
              <a:spcBef>
                <a:spcPct val="20000"/>
              </a:spcBef>
              <a:spcAft>
                <a:spcPct val="0"/>
              </a:spcAft>
              <a:buFontTx/>
              <a:buNone/>
              <a:defRPr lang="fr-FR" sz="1800" b="0" i="0" kern="1200" baseline="0" smtClean="0">
                <a:solidFill>
                  <a:srgbClr val="343333"/>
                </a:solidFill>
                <a:latin typeface="PT Sans Caption"/>
                <a:ea typeface="ＭＳ Ｐゴシック" charset="0"/>
                <a:cs typeface="PT Sans Caption"/>
              </a:defRPr>
            </a:lvl1pPr>
            <a:lvl2pPr marL="742950" indent="-285750" algn="l" defTabSz="457200" rtl="0" eaLnBrk="0" fontAlgn="base" hangingPunct="0">
              <a:spcBef>
                <a:spcPct val="20000"/>
              </a:spcBef>
              <a:spcAft>
                <a:spcPct val="0"/>
              </a:spcAft>
              <a:buFont typeface="Arial" charset="0"/>
              <a:defRPr sz="2800" kern="1200">
                <a:solidFill>
                  <a:schemeClr val="tx1"/>
                </a:solidFill>
                <a:latin typeface="PT Sans"/>
                <a:ea typeface="ＭＳ Ｐゴシック" charset="0"/>
                <a:cs typeface="PT Sans"/>
              </a:defRPr>
            </a:lvl2pPr>
            <a:lvl3pPr marL="1143000" indent="-228600" algn="l" defTabSz="457200" rtl="0" eaLnBrk="0" fontAlgn="base" hangingPunct="0">
              <a:spcBef>
                <a:spcPct val="20000"/>
              </a:spcBef>
              <a:spcAft>
                <a:spcPct val="0"/>
              </a:spcAft>
              <a:buFont typeface="Arial" charset="0"/>
              <a:defRPr sz="2400" kern="1200">
                <a:solidFill>
                  <a:schemeClr val="tx1"/>
                </a:solidFill>
                <a:latin typeface="PT Sans"/>
                <a:ea typeface="ＭＳ Ｐゴシック" charset="0"/>
                <a:cs typeface="PT Sans"/>
              </a:defRPr>
            </a:lvl3pPr>
            <a:lvl4pPr marL="1600200" indent="-228600" algn="l" defTabSz="457200" rtl="0" eaLnBrk="0" fontAlgn="base" hangingPunct="0">
              <a:spcBef>
                <a:spcPct val="20000"/>
              </a:spcBef>
              <a:spcAft>
                <a:spcPct val="0"/>
              </a:spcAft>
              <a:buFont typeface="Arial" charset="0"/>
              <a:defRPr sz="2000" kern="1200">
                <a:solidFill>
                  <a:schemeClr val="tx1"/>
                </a:solidFill>
                <a:latin typeface="PT Sans"/>
                <a:ea typeface="ＭＳ Ｐゴシック" charset="0"/>
                <a:cs typeface="PT Sans"/>
              </a:defRPr>
            </a:lvl4pPr>
            <a:lvl5pPr marL="2057400" indent="-228600" algn="l" defTabSz="457200" rtl="0" eaLnBrk="0" fontAlgn="base" hangingPunct="0">
              <a:spcBef>
                <a:spcPct val="20000"/>
              </a:spcBef>
              <a:spcAft>
                <a:spcPct val="0"/>
              </a:spcAft>
              <a:buFont typeface="Arial" charset="0"/>
              <a:defRPr sz="2000" kern="1200">
                <a:solidFill>
                  <a:schemeClr val="tx1"/>
                </a:solidFill>
                <a:latin typeface="PT Sans"/>
                <a:ea typeface="ＭＳ Ｐゴシック" charset="0"/>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tabLst>
                <a:tab pos="271463" algn="l"/>
              </a:tabLst>
              <a:defRPr/>
            </a:pPr>
            <a:r>
              <a:rPr lang="en-GB" b="1" dirty="0">
                <a:solidFill>
                  <a:schemeClr val="accent1"/>
                </a:solidFill>
                <a:latin typeface="Calibri" panose="020F0502020204030204" pitchFamily="34" charset="0"/>
                <a:cs typeface="Calibri" panose="020F0502020204030204" pitchFamily="34" charset="0"/>
              </a:rPr>
              <a:t>e-learning</a:t>
            </a:r>
            <a:endParaRPr lang="en-GB" sz="2000" b="1" dirty="0">
              <a:solidFill>
                <a:srgbClr val="C7573C"/>
              </a:solidFill>
              <a:latin typeface="Calibri" panose="020F0502020204030204" pitchFamily="34" charset="0"/>
              <a:cs typeface="Calibri" panose="020F0502020204030204" pitchFamily="34" charset="0"/>
            </a:endParaRPr>
          </a:p>
          <a:p>
            <a:pPr marL="0" indent="0">
              <a:lnSpc>
                <a:spcPct val="110000"/>
              </a:lnSpc>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a:p>
            <a:pPr marL="0" indent="0">
              <a:lnSpc>
                <a:spcPct val="110000"/>
              </a:lnSpc>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a:p>
            <a:pPr marL="0" indent="0">
              <a:lnSpc>
                <a:spcPct val="110000"/>
              </a:lnSpc>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a:p>
            <a:pPr marL="0" indent="0">
              <a:lnSpc>
                <a:spcPct val="110000"/>
              </a:lnSpc>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a:p>
            <a:pPr marL="0" indent="0">
              <a:lnSpc>
                <a:spcPct val="110000"/>
              </a:lnSpc>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a:p>
            <a:pPr marL="0" indent="0">
              <a:lnSpc>
                <a:spcPct val="110000"/>
              </a:lnSpc>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a:p>
            <a:pPr marL="176213" lvl="1">
              <a:lnSpc>
                <a:spcPct val="110000"/>
              </a:lnSpc>
              <a:defRPr/>
            </a:pPr>
            <a:endParaRPr lang="en-GB" sz="2000" b="1" dirty="0">
              <a:solidFill>
                <a:srgbClr val="C7573C"/>
              </a:solidFill>
              <a:latin typeface="Calibri" panose="020F0502020204030204" pitchFamily="34" charset="0"/>
              <a:cs typeface="Calibri" panose="020F0502020204030204" pitchFamily="34" charset="0"/>
            </a:endParaRPr>
          </a:p>
          <a:p>
            <a:pPr marL="714375" lvl="1" indent="-179388">
              <a:lnSpc>
                <a:spcPct val="110000"/>
              </a:lnSpc>
              <a:buFont typeface="Arial"/>
              <a:buChar char="•"/>
              <a:defRPr/>
            </a:pPr>
            <a:endParaRPr lang="en-GB" sz="2000" b="1" dirty="0">
              <a:solidFill>
                <a:srgbClr val="C7573C"/>
              </a:solidFill>
              <a:latin typeface="Calibri" panose="020F0502020204030204" pitchFamily="34" charset="0"/>
              <a:cs typeface="Calibri" panose="020F0502020204030204" pitchFamily="34" charset="0"/>
            </a:endParaRPr>
          </a:p>
          <a:p>
            <a:pPr marL="714375" lvl="1" indent="-179388">
              <a:lnSpc>
                <a:spcPct val="110000"/>
              </a:lnSpc>
              <a:buFont typeface="Arial"/>
              <a:buChar char="•"/>
              <a:defRPr/>
            </a:pPr>
            <a:endParaRPr lang="en-GB" sz="2000" b="1" dirty="0">
              <a:solidFill>
                <a:srgbClr val="C7573C"/>
              </a:solidFill>
              <a:latin typeface="Calibri" panose="020F0502020204030204" pitchFamily="34" charset="0"/>
              <a:cs typeface="Calibri" panose="020F0502020204030204" pitchFamily="34" charset="0"/>
            </a:endParaRPr>
          </a:p>
          <a:p>
            <a:pPr marL="0" indent="0">
              <a:lnSpc>
                <a:spcPct val="110000"/>
              </a:lnSpc>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a:p>
            <a:pPr marL="0" indent="0">
              <a:lnSpc>
                <a:spcPct val="110000"/>
              </a:lnSpc>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a:p>
            <a:pPr marL="0" indent="0">
              <a:lnSpc>
                <a:spcPct val="110000"/>
              </a:lnSpc>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p:txBody>
      </p:sp>
      <p:sp>
        <p:nvSpPr>
          <p:cNvPr id="27" name="Content Placeholder 2">
            <a:extLst>
              <a:ext uri="{FF2B5EF4-FFF2-40B4-BE49-F238E27FC236}">
                <a16:creationId xmlns:a16="http://schemas.microsoft.com/office/drawing/2014/main" id="{DA48D52F-D396-46F7-B921-E24A4B5FCD90}"/>
              </a:ext>
            </a:extLst>
          </p:cNvPr>
          <p:cNvSpPr txBox="1">
            <a:spLocks/>
          </p:cNvSpPr>
          <p:nvPr/>
        </p:nvSpPr>
        <p:spPr>
          <a:xfrm>
            <a:off x="5037853" y="3937312"/>
            <a:ext cx="2143125" cy="445155"/>
          </a:xfrm>
          <a:prstGeom prst="rect">
            <a:avLst/>
          </a:prstGeom>
        </p:spPr>
        <p:txBody>
          <a:bodyPr/>
          <a:lstStyle>
            <a:lvl1pPr marL="342900" indent="-342000" algn="l" defTabSz="457200" rtl="0" eaLnBrk="0" fontAlgn="base" hangingPunct="0">
              <a:spcBef>
                <a:spcPct val="20000"/>
              </a:spcBef>
              <a:spcAft>
                <a:spcPct val="0"/>
              </a:spcAft>
              <a:buFontTx/>
              <a:buNone/>
              <a:defRPr lang="fr-FR" sz="1800" b="0" i="0" kern="1200" baseline="0" smtClean="0">
                <a:solidFill>
                  <a:srgbClr val="343333"/>
                </a:solidFill>
                <a:latin typeface="PT Sans Caption"/>
                <a:ea typeface="ＭＳ Ｐゴシック" charset="0"/>
                <a:cs typeface="PT Sans Caption"/>
              </a:defRPr>
            </a:lvl1pPr>
            <a:lvl2pPr marL="742950" indent="-285750" algn="l" defTabSz="457200" rtl="0" eaLnBrk="0" fontAlgn="base" hangingPunct="0">
              <a:spcBef>
                <a:spcPct val="20000"/>
              </a:spcBef>
              <a:spcAft>
                <a:spcPct val="0"/>
              </a:spcAft>
              <a:buFont typeface="Arial" charset="0"/>
              <a:defRPr sz="2800" kern="1200">
                <a:solidFill>
                  <a:schemeClr val="tx1"/>
                </a:solidFill>
                <a:latin typeface="PT Sans"/>
                <a:ea typeface="ＭＳ Ｐゴシック" charset="0"/>
                <a:cs typeface="PT Sans"/>
              </a:defRPr>
            </a:lvl2pPr>
            <a:lvl3pPr marL="1143000" indent="-228600" algn="l" defTabSz="457200" rtl="0" eaLnBrk="0" fontAlgn="base" hangingPunct="0">
              <a:spcBef>
                <a:spcPct val="20000"/>
              </a:spcBef>
              <a:spcAft>
                <a:spcPct val="0"/>
              </a:spcAft>
              <a:buFont typeface="Arial" charset="0"/>
              <a:defRPr sz="2400" kern="1200">
                <a:solidFill>
                  <a:schemeClr val="tx1"/>
                </a:solidFill>
                <a:latin typeface="PT Sans"/>
                <a:ea typeface="ＭＳ Ｐゴシック" charset="0"/>
                <a:cs typeface="PT Sans"/>
              </a:defRPr>
            </a:lvl3pPr>
            <a:lvl4pPr marL="1600200" indent="-228600" algn="l" defTabSz="457200" rtl="0" eaLnBrk="0" fontAlgn="base" hangingPunct="0">
              <a:spcBef>
                <a:spcPct val="20000"/>
              </a:spcBef>
              <a:spcAft>
                <a:spcPct val="0"/>
              </a:spcAft>
              <a:buFont typeface="Arial" charset="0"/>
              <a:defRPr sz="2000" kern="1200">
                <a:solidFill>
                  <a:schemeClr val="tx1"/>
                </a:solidFill>
                <a:latin typeface="PT Sans"/>
                <a:ea typeface="ＭＳ Ｐゴシック" charset="0"/>
                <a:cs typeface="PT Sans"/>
              </a:defRPr>
            </a:lvl4pPr>
            <a:lvl5pPr marL="2057400" indent="-228600" algn="l" defTabSz="457200" rtl="0" eaLnBrk="0" fontAlgn="base" hangingPunct="0">
              <a:spcBef>
                <a:spcPct val="20000"/>
              </a:spcBef>
              <a:spcAft>
                <a:spcPct val="0"/>
              </a:spcAft>
              <a:buFont typeface="Arial" charset="0"/>
              <a:defRPr sz="2000" kern="1200">
                <a:solidFill>
                  <a:schemeClr val="tx1"/>
                </a:solidFill>
                <a:latin typeface="PT Sans"/>
                <a:ea typeface="ＭＳ Ｐゴシック" charset="0"/>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tabLst>
                <a:tab pos="271463" algn="l"/>
              </a:tabLst>
              <a:defRPr/>
            </a:pPr>
            <a:r>
              <a:rPr lang="en-GB" b="1" dirty="0">
                <a:solidFill>
                  <a:schemeClr val="accent1"/>
                </a:solidFill>
                <a:latin typeface="Calibri" panose="020F0502020204030204" pitchFamily="34" charset="0"/>
                <a:cs typeface="Calibri" panose="020F0502020204030204" pitchFamily="34" charset="0"/>
              </a:rPr>
              <a:t>Newsletter</a:t>
            </a:r>
            <a:endParaRPr lang="en-GB" sz="2000" b="1" dirty="0">
              <a:solidFill>
                <a:srgbClr val="C7573C"/>
              </a:solidFill>
              <a:latin typeface="Calibri" panose="020F0502020204030204" pitchFamily="34" charset="0"/>
              <a:cs typeface="Calibri" panose="020F0502020204030204" pitchFamily="34" charset="0"/>
            </a:endParaRPr>
          </a:p>
          <a:p>
            <a:pPr marL="0" indent="0">
              <a:spcBef>
                <a:spcPts val="0"/>
              </a:spcBef>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a:p>
            <a:pPr marL="0" indent="0">
              <a:spcBef>
                <a:spcPts val="0"/>
              </a:spcBef>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a:p>
            <a:pPr marL="176213" lvl="1">
              <a:lnSpc>
                <a:spcPct val="110000"/>
              </a:lnSpc>
              <a:defRPr/>
            </a:pPr>
            <a:endParaRPr lang="en-GB" sz="2000" b="1" dirty="0">
              <a:solidFill>
                <a:srgbClr val="C7573C"/>
              </a:solidFill>
              <a:latin typeface="Calibri" panose="020F0502020204030204" pitchFamily="34" charset="0"/>
              <a:cs typeface="Calibri" panose="020F0502020204030204" pitchFamily="34" charset="0"/>
            </a:endParaRPr>
          </a:p>
          <a:p>
            <a:pPr marL="714375" lvl="1" indent="-179388">
              <a:lnSpc>
                <a:spcPct val="110000"/>
              </a:lnSpc>
              <a:buFont typeface="Arial"/>
              <a:buChar char="•"/>
              <a:defRPr/>
            </a:pPr>
            <a:endParaRPr lang="en-GB" sz="2000" b="1" dirty="0">
              <a:solidFill>
                <a:srgbClr val="C7573C"/>
              </a:solidFill>
              <a:latin typeface="Calibri" panose="020F0502020204030204" pitchFamily="34" charset="0"/>
              <a:cs typeface="Calibri" panose="020F0502020204030204" pitchFamily="34" charset="0"/>
            </a:endParaRPr>
          </a:p>
          <a:p>
            <a:pPr marL="714375" lvl="1" indent="-179388">
              <a:lnSpc>
                <a:spcPct val="110000"/>
              </a:lnSpc>
              <a:buFont typeface="Arial"/>
              <a:buChar char="•"/>
              <a:defRPr/>
            </a:pPr>
            <a:endParaRPr lang="en-GB" sz="2000" b="1" dirty="0">
              <a:solidFill>
                <a:srgbClr val="C7573C"/>
              </a:solidFill>
              <a:latin typeface="Calibri" panose="020F0502020204030204" pitchFamily="34" charset="0"/>
              <a:cs typeface="Calibri" panose="020F0502020204030204" pitchFamily="34" charset="0"/>
            </a:endParaRPr>
          </a:p>
          <a:p>
            <a:pPr marL="0" indent="0">
              <a:lnSpc>
                <a:spcPct val="110000"/>
              </a:lnSpc>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a:p>
            <a:pPr marL="0" indent="0">
              <a:lnSpc>
                <a:spcPct val="110000"/>
              </a:lnSpc>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a:p>
            <a:pPr marL="0" indent="0">
              <a:lnSpc>
                <a:spcPct val="110000"/>
              </a:lnSpc>
              <a:tabLst>
                <a:tab pos="271463" algn="l"/>
              </a:tabLst>
              <a:defRPr/>
            </a:pPr>
            <a:endParaRPr lang="en-GB" sz="2000" b="1" dirty="0">
              <a:solidFill>
                <a:srgbClr val="C7573C"/>
              </a:solidFill>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5E0AF89E-8A4E-4C58-BDD5-64F1A9247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0050" y="2162724"/>
            <a:ext cx="509905" cy="509905"/>
          </a:xfrm>
          <a:prstGeom prst="rect">
            <a:avLst/>
          </a:prstGeom>
        </p:spPr>
      </p:pic>
      <p:pic>
        <p:nvPicPr>
          <p:cNvPr id="29" name="Picture 28">
            <a:extLst>
              <a:ext uri="{FF2B5EF4-FFF2-40B4-BE49-F238E27FC236}">
                <a16:creationId xmlns:a16="http://schemas.microsoft.com/office/drawing/2014/main" id="{BCA8B78A-C1F3-4B6D-B292-2D3F6F63CB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60994" y="1773648"/>
            <a:ext cx="1157921" cy="261980"/>
          </a:xfrm>
          <a:prstGeom prst="rect">
            <a:avLst/>
          </a:prstGeom>
        </p:spPr>
      </p:pic>
      <p:sp>
        <p:nvSpPr>
          <p:cNvPr id="30" name="TextBox 29">
            <a:extLst>
              <a:ext uri="{FF2B5EF4-FFF2-40B4-BE49-F238E27FC236}">
                <a16:creationId xmlns:a16="http://schemas.microsoft.com/office/drawing/2014/main" id="{9AE634D2-CA59-4507-A36B-19C6A0DAC987}"/>
              </a:ext>
            </a:extLst>
          </p:cNvPr>
          <p:cNvSpPr txBox="1"/>
          <p:nvPr/>
        </p:nvSpPr>
        <p:spPr>
          <a:xfrm>
            <a:off x="4727848" y="4653136"/>
            <a:ext cx="2763135" cy="1945665"/>
          </a:xfrm>
          <a:prstGeom prst="rect">
            <a:avLst/>
          </a:prstGeom>
          <a:solidFill>
            <a:srgbClr val="C9E5F3">
              <a:alpha val="50196"/>
            </a:srgbClr>
          </a:solidFill>
          <a:ln w="19050">
            <a:solidFill>
              <a:schemeClr val="accent1"/>
            </a:solidFill>
          </a:ln>
        </p:spPr>
        <p:txBody>
          <a:bodyPr wrap="square" rtlCol="0" anchor="ctr">
            <a:noAutofit/>
          </a:bodyPr>
          <a:lstStyle/>
          <a:p>
            <a:pPr algn="ctr"/>
            <a:r>
              <a:rPr lang="en-GB" sz="1400" b="1" dirty="0">
                <a:solidFill>
                  <a:srgbClr val="505050"/>
                </a:solidFill>
                <a:latin typeface="Calibri" panose="020F0502020204030204" pitchFamily="34" charset="0"/>
                <a:ea typeface="Aileron" charset="0"/>
                <a:cs typeface="Calibri" panose="020F0502020204030204" pitchFamily="34" charset="0"/>
              </a:rPr>
              <a:t>Newsletter #1: </a:t>
            </a:r>
            <a:br>
              <a:rPr lang="en-GB" sz="1400" b="1" dirty="0">
                <a:solidFill>
                  <a:srgbClr val="505050"/>
                </a:solidFill>
                <a:latin typeface="Calibri" panose="020F0502020204030204" pitchFamily="34" charset="0"/>
                <a:ea typeface="Aileron" charset="0"/>
                <a:cs typeface="Calibri" panose="020F0502020204030204" pitchFamily="34" charset="0"/>
              </a:rPr>
            </a:br>
            <a:r>
              <a:rPr lang="en-GB" altLang="en-US" sz="1400" dirty="0">
                <a:solidFill>
                  <a:srgbClr val="343333"/>
                </a:solidFill>
                <a:latin typeface="Calibri" panose="020F0502020204030204" pitchFamily="34" charset="0"/>
                <a:cs typeface="Calibri" panose="020F0502020204030204" pitchFamily="34" charset="0"/>
              </a:rPr>
              <a:t>Summarising video and </a:t>
            </a:r>
            <a:br>
              <a:rPr lang="en-GB" altLang="en-US" sz="1400" dirty="0">
                <a:solidFill>
                  <a:srgbClr val="343333"/>
                </a:solidFill>
                <a:latin typeface="Calibri" panose="020F0502020204030204" pitchFamily="34" charset="0"/>
                <a:cs typeface="Calibri" panose="020F0502020204030204" pitchFamily="34" charset="0"/>
              </a:rPr>
            </a:br>
            <a:r>
              <a:rPr lang="en-GB" altLang="en-US" sz="1400" dirty="0">
                <a:solidFill>
                  <a:srgbClr val="343333"/>
                </a:solidFill>
                <a:latin typeface="Calibri" panose="020F0502020204030204" pitchFamily="34" charset="0"/>
                <a:cs typeface="Calibri" panose="020F0502020204030204" pitchFamily="34" charset="0"/>
              </a:rPr>
              <a:t>slides from EKS</a:t>
            </a:r>
          </a:p>
        </p:txBody>
      </p:sp>
      <p:sp>
        <p:nvSpPr>
          <p:cNvPr id="31" name="TextBox 30">
            <a:extLst>
              <a:ext uri="{FF2B5EF4-FFF2-40B4-BE49-F238E27FC236}">
                <a16:creationId xmlns:a16="http://schemas.microsoft.com/office/drawing/2014/main" id="{3DA7A839-681C-430D-9EFB-AFBFC714844C}"/>
              </a:ext>
            </a:extLst>
          </p:cNvPr>
          <p:cNvSpPr txBox="1"/>
          <p:nvPr/>
        </p:nvSpPr>
        <p:spPr>
          <a:xfrm>
            <a:off x="8001366" y="4653135"/>
            <a:ext cx="2763135" cy="1945665"/>
          </a:xfrm>
          <a:prstGeom prst="rect">
            <a:avLst/>
          </a:prstGeom>
          <a:solidFill>
            <a:srgbClr val="C9E5F3">
              <a:alpha val="50196"/>
            </a:srgbClr>
          </a:solidFill>
          <a:ln w="19050">
            <a:solidFill>
              <a:schemeClr val="accent1"/>
            </a:solidFill>
          </a:ln>
        </p:spPr>
        <p:txBody>
          <a:bodyPr wrap="square" rtlCol="0" anchor="ctr">
            <a:noAutofit/>
          </a:bodyPr>
          <a:lstStyle/>
          <a:p>
            <a:pPr algn="ctr"/>
            <a:r>
              <a:rPr lang="en-GB" sz="1400" b="1" dirty="0">
                <a:solidFill>
                  <a:srgbClr val="505050"/>
                </a:solidFill>
                <a:latin typeface="Calibri" panose="020F0502020204030204" pitchFamily="34" charset="0"/>
                <a:ea typeface="Aileron" charset="0"/>
                <a:cs typeface="Calibri" panose="020F0502020204030204" pitchFamily="34" charset="0"/>
              </a:rPr>
              <a:t>Newsletter #2: </a:t>
            </a:r>
            <a:br>
              <a:rPr lang="en-GB" sz="1400" b="1" dirty="0">
                <a:solidFill>
                  <a:srgbClr val="505050"/>
                </a:solidFill>
                <a:latin typeface="Calibri" panose="020F0502020204030204" pitchFamily="34" charset="0"/>
                <a:ea typeface="Aileron" charset="0"/>
                <a:cs typeface="Calibri" panose="020F0502020204030204" pitchFamily="34" charset="0"/>
              </a:rPr>
            </a:br>
            <a:r>
              <a:rPr lang="en-GB" altLang="en-US" sz="1400" dirty="0">
                <a:solidFill>
                  <a:srgbClr val="343333"/>
                </a:solidFill>
                <a:latin typeface="Calibri" panose="020F0502020204030204" pitchFamily="34" charset="0"/>
                <a:cs typeface="Calibri" panose="020F0502020204030204" pitchFamily="34" charset="0"/>
              </a:rPr>
              <a:t>Link to e-learning:</a:t>
            </a:r>
          </a:p>
          <a:p>
            <a:pPr marL="285750" indent="-285750">
              <a:buFont typeface="Arial" panose="020B0604020202020204" pitchFamily="34" charset="0"/>
              <a:buChar char="•"/>
            </a:pPr>
            <a:r>
              <a:rPr lang="en-GB" altLang="en-US" sz="1400" dirty="0">
                <a:solidFill>
                  <a:srgbClr val="343333"/>
                </a:solidFill>
                <a:latin typeface="Calibri" panose="020F0502020204030204" pitchFamily="34" charset="0"/>
                <a:cs typeface="Calibri" panose="020F0502020204030204" pitchFamily="34" charset="0"/>
              </a:rPr>
              <a:t>Videos, Slides and Supporting reading material</a:t>
            </a:r>
          </a:p>
          <a:p>
            <a:pPr marL="285750" indent="-285750">
              <a:buFont typeface="Arial" panose="020B0604020202020204" pitchFamily="34" charset="0"/>
              <a:buChar char="•"/>
            </a:pPr>
            <a:r>
              <a:rPr lang="en-GB" altLang="en-US" sz="1400" dirty="0">
                <a:solidFill>
                  <a:srgbClr val="343333"/>
                </a:solidFill>
                <a:latin typeface="Calibri" panose="020F0502020204030204" pitchFamily="34" charset="0"/>
                <a:cs typeface="Calibri" panose="020F0502020204030204" pitchFamily="34" charset="0"/>
              </a:rPr>
              <a:t>Assessment test to obtain </a:t>
            </a:r>
            <a:r>
              <a:rPr lang="en-GB" sz="1400" dirty="0">
                <a:solidFill>
                  <a:srgbClr val="343333"/>
                </a:solidFill>
                <a:latin typeface="Calibri" panose="020F0502020204030204" pitchFamily="34" charset="0"/>
                <a:cs typeface="Calibri" panose="020F0502020204030204" pitchFamily="34" charset="0"/>
              </a:rPr>
              <a:t>continuing medical education (</a:t>
            </a:r>
            <a:r>
              <a:rPr lang="en-GB" altLang="en-US" sz="1400" dirty="0">
                <a:solidFill>
                  <a:srgbClr val="343333"/>
                </a:solidFill>
                <a:latin typeface="Calibri" panose="020F0502020204030204" pitchFamily="34" charset="0"/>
                <a:cs typeface="Calibri" panose="020F0502020204030204" pitchFamily="34" charset="0"/>
              </a:rPr>
              <a:t>CME) credit</a:t>
            </a:r>
          </a:p>
        </p:txBody>
      </p:sp>
      <p:pic>
        <p:nvPicPr>
          <p:cNvPr id="7" name="Picture 6">
            <a:extLst>
              <a:ext uri="{FF2B5EF4-FFF2-40B4-BE49-F238E27FC236}">
                <a16:creationId xmlns:a16="http://schemas.microsoft.com/office/drawing/2014/main" id="{9C395061-150C-47CB-B55C-5B3F117D67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94455" y="2311873"/>
            <a:ext cx="1629920" cy="1511602"/>
          </a:xfrm>
          <a:prstGeom prst="rect">
            <a:avLst/>
          </a:prstGeom>
        </p:spPr>
      </p:pic>
      <p:sp>
        <p:nvSpPr>
          <p:cNvPr id="3" name="Slide Number Placeholder 2">
            <a:extLst>
              <a:ext uri="{FF2B5EF4-FFF2-40B4-BE49-F238E27FC236}">
                <a16:creationId xmlns:a16="http://schemas.microsoft.com/office/drawing/2014/main" id="{6E91E045-5C57-4868-B795-7718DA7513FF}"/>
              </a:ext>
            </a:extLst>
          </p:cNvPr>
          <p:cNvSpPr>
            <a:spLocks noGrp="1"/>
          </p:cNvSpPr>
          <p:nvPr>
            <p:ph type="sldNum" sz="quarter" idx="4"/>
          </p:nvPr>
        </p:nvSpPr>
        <p:spPr/>
        <p:txBody>
          <a:bodyPr/>
          <a:lstStyle/>
          <a:p>
            <a:fld id="{FCE43C0F-8A7B-3A4B-9DB5-B3472E36E833}" type="slidenum">
              <a:rPr lang="en-GB" smtClean="0"/>
              <a:pPr/>
              <a:t>7</a:t>
            </a:fld>
            <a:endParaRPr lang="en-GB" dirty="0"/>
          </a:p>
        </p:txBody>
      </p:sp>
    </p:spTree>
    <p:extLst>
      <p:ext uri="{BB962C8B-B14F-4D97-AF65-F5344CB8AC3E}">
        <p14:creationId xmlns:p14="http://schemas.microsoft.com/office/powerpoint/2010/main" val="25034390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5">
            <a:extLst>
              <a:ext uri="{FF2B5EF4-FFF2-40B4-BE49-F238E27FC236}">
                <a16:creationId xmlns:a16="http://schemas.microsoft.com/office/drawing/2014/main" id="{AC8F1128-7BD4-EC4B-B430-1B0A224C97F5}"/>
              </a:ext>
            </a:extLst>
          </p:cNvPr>
          <p:cNvGraphicFramePr>
            <a:graphicFrameLocks noGrp="1"/>
          </p:cNvGraphicFramePr>
          <p:nvPr>
            <p:ph sz="quarter" idx="14"/>
            <p:extLst>
              <p:ext uri="{D42A27DB-BD31-4B8C-83A1-F6EECF244321}">
                <p14:modId xmlns:p14="http://schemas.microsoft.com/office/powerpoint/2010/main" val="3933913629"/>
              </p:ext>
            </p:extLst>
          </p:nvPr>
        </p:nvGraphicFramePr>
        <p:xfrm>
          <a:off x="619124" y="1764533"/>
          <a:ext cx="10517435" cy="4256755"/>
        </p:xfrm>
        <a:graphic>
          <a:graphicData uri="http://schemas.openxmlformats.org/drawingml/2006/table">
            <a:tbl>
              <a:tblPr firstRow="1" bandRow="1">
                <a:tableStyleId>{5C22544A-7EE6-4342-B048-85BDC9FD1C3A}</a:tableStyleId>
              </a:tblPr>
              <a:tblGrid>
                <a:gridCol w="1186949">
                  <a:extLst>
                    <a:ext uri="{9D8B030D-6E8A-4147-A177-3AD203B41FA5}">
                      <a16:colId xmlns:a16="http://schemas.microsoft.com/office/drawing/2014/main" val="20000"/>
                    </a:ext>
                  </a:extLst>
                </a:gridCol>
                <a:gridCol w="6471001">
                  <a:extLst>
                    <a:ext uri="{9D8B030D-6E8A-4147-A177-3AD203B41FA5}">
                      <a16:colId xmlns:a16="http://schemas.microsoft.com/office/drawing/2014/main" val="20001"/>
                    </a:ext>
                  </a:extLst>
                </a:gridCol>
                <a:gridCol w="2859485">
                  <a:extLst>
                    <a:ext uri="{9D8B030D-6E8A-4147-A177-3AD203B41FA5}">
                      <a16:colId xmlns:a16="http://schemas.microsoft.com/office/drawing/2014/main" val="20002"/>
                    </a:ext>
                  </a:extLst>
                </a:gridCol>
              </a:tblGrid>
              <a:tr h="406895">
                <a:tc>
                  <a:txBody>
                    <a:bodyPr/>
                    <a:lstStyle/>
                    <a:p>
                      <a:r>
                        <a:rPr lang="en-GB" sz="2000" dirty="0">
                          <a:latin typeface="+mj-lt"/>
                          <a:ea typeface="PT Sans" panose="020B0503020203020204" pitchFamily="34" charset="0"/>
                        </a:rPr>
                        <a:t>Time</a:t>
                      </a:r>
                    </a:p>
                  </a:txBody>
                  <a:tcPr/>
                </a:tc>
                <a:tc>
                  <a:txBody>
                    <a:bodyPr/>
                    <a:lstStyle/>
                    <a:p>
                      <a:r>
                        <a:rPr lang="en-GB" sz="2000" dirty="0">
                          <a:latin typeface="+mj-lt"/>
                          <a:ea typeface="PT Sans" panose="020B0503020203020204" pitchFamily="34" charset="0"/>
                        </a:rPr>
                        <a:t>Topic</a:t>
                      </a:r>
                    </a:p>
                  </a:txBody>
                  <a:tcPr/>
                </a:tc>
                <a:tc>
                  <a:txBody>
                    <a:bodyPr/>
                    <a:lstStyle/>
                    <a:p>
                      <a:r>
                        <a:rPr lang="en-GB" sz="2000" dirty="0">
                          <a:latin typeface="+mj-lt"/>
                          <a:ea typeface="PT Sans" panose="020B0503020203020204" pitchFamily="34" charset="0"/>
                        </a:rPr>
                        <a:t>Facilitator</a:t>
                      </a:r>
                    </a:p>
                  </a:txBody>
                  <a:tcPr/>
                </a:tc>
                <a:extLst>
                  <a:ext uri="{0D108BD9-81ED-4DB2-BD59-A6C34878D82A}">
                    <a16:rowId xmlns:a16="http://schemas.microsoft.com/office/drawing/2014/main" val="10000"/>
                  </a:ext>
                </a:extLst>
              </a:tr>
              <a:tr h="422500">
                <a:tc>
                  <a:txBody>
                    <a:bodyPr/>
                    <a:lstStyle/>
                    <a:p>
                      <a:r>
                        <a:rPr lang="en-GB" sz="1600" dirty="0">
                          <a:latin typeface="+mj-lt"/>
                          <a:ea typeface="PT Sans" panose="020B0503020203020204" pitchFamily="34" charset="0"/>
                        </a:rPr>
                        <a:t>5 minutes</a:t>
                      </a:r>
                    </a:p>
                  </a:txBody>
                  <a:tcPr anchor="ctr"/>
                </a:tc>
                <a:tc>
                  <a:txBody>
                    <a:bodyPr/>
                    <a:lstStyle/>
                    <a:p>
                      <a:pPr marL="9525" indent="0">
                        <a:tabLst/>
                      </a:pPr>
                      <a:r>
                        <a:rPr lang="en-GB" sz="1600" dirty="0">
                          <a:latin typeface="+mj-lt"/>
                          <a:ea typeface="PT Sans" panose="020B0503020203020204" pitchFamily="34" charset="0"/>
                        </a:rPr>
                        <a:t>Welcome and introductions</a:t>
                      </a:r>
                    </a:p>
                  </a:txBody>
                  <a:tcPr anchor="ctr"/>
                </a:tc>
                <a:tc>
                  <a:txBody>
                    <a:bodyPr/>
                    <a:lstStyle/>
                    <a:p>
                      <a:r>
                        <a:rPr lang="en-GB" sz="1600" kern="1200" dirty="0">
                          <a:solidFill>
                            <a:schemeClr val="dk1"/>
                          </a:solidFill>
                          <a:latin typeface="+mn-lt"/>
                          <a:ea typeface="PT Sans" panose="020B0503020203020204" pitchFamily="34" charset="0"/>
                          <a:cs typeface="+mn-cs"/>
                        </a:rPr>
                        <a:t>Iain Murdoch and </a:t>
                      </a:r>
                      <a:br>
                        <a:rPr lang="en-GB" sz="1600" kern="1200" dirty="0">
                          <a:solidFill>
                            <a:schemeClr val="dk1"/>
                          </a:solidFill>
                          <a:latin typeface="+mn-lt"/>
                          <a:ea typeface="PT Sans" panose="020B0503020203020204" pitchFamily="34" charset="0"/>
                          <a:cs typeface="+mn-cs"/>
                        </a:rPr>
                      </a:br>
                      <a:r>
                        <a:rPr lang="en-GB" sz="1600" kern="1200" dirty="0">
                          <a:solidFill>
                            <a:schemeClr val="dk1"/>
                          </a:solidFill>
                          <a:latin typeface="+mn-lt"/>
                          <a:ea typeface="PT Sans" panose="020B0503020203020204" pitchFamily="34" charset="0"/>
                          <a:cs typeface="+mn-cs"/>
                        </a:rPr>
                        <a:t>Kim Grootscholten (COR2ED)</a:t>
                      </a:r>
                      <a:endParaRPr lang="en-GB" sz="1600" dirty="0">
                        <a:latin typeface="+mj-lt"/>
                        <a:ea typeface="PT Sans" panose="020B0503020203020204" pitchFamily="34" charset="0"/>
                      </a:endParaRPr>
                    </a:p>
                  </a:txBody>
                  <a:tcPr anchor="ctr"/>
                </a:tc>
                <a:extLst>
                  <a:ext uri="{0D108BD9-81ED-4DB2-BD59-A6C34878D82A}">
                    <a16:rowId xmlns:a16="http://schemas.microsoft.com/office/drawing/2014/main" val="10002"/>
                  </a:ext>
                </a:extLst>
              </a:tr>
              <a:tr h="422500">
                <a:tc>
                  <a:txBody>
                    <a:bodyPr/>
                    <a:lstStyle/>
                    <a:p>
                      <a:r>
                        <a:rPr lang="en-GB" sz="1600" dirty="0">
                          <a:latin typeface="+mj-lt"/>
                          <a:ea typeface="PT Sans" panose="020B0503020203020204" pitchFamily="34" charset="0"/>
                        </a:rPr>
                        <a:t>5 minutes</a:t>
                      </a:r>
                    </a:p>
                  </a:txBody>
                  <a:tcPr anchor="ctr"/>
                </a:tc>
                <a:tc>
                  <a:txBody>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PT Sans" panose="020B0503020203020204" pitchFamily="34" charset="0"/>
                          <a:cs typeface="+mn-cs"/>
                        </a:rPr>
                        <a:t>Overview and scene setting</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Hillary Maitland</a:t>
                      </a:r>
                      <a:endParaRPr lang="en-GB" sz="1600" kern="1200" dirty="0">
                        <a:solidFill>
                          <a:schemeClr val="dk1"/>
                        </a:solidFill>
                        <a:latin typeface="+mn-lt"/>
                        <a:ea typeface="PT Sans" panose="020B0503020203020204" pitchFamily="34" charset="0"/>
                        <a:cs typeface="+mn-cs"/>
                      </a:endParaRPr>
                    </a:p>
                  </a:txBody>
                  <a:tcPr anchor="ctr"/>
                </a:tc>
                <a:extLst>
                  <a:ext uri="{0D108BD9-81ED-4DB2-BD59-A6C34878D82A}">
                    <a16:rowId xmlns:a16="http://schemas.microsoft.com/office/drawing/2014/main" val="3937470172"/>
                  </a:ext>
                </a:extLst>
              </a:tr>
              <a:tr h="422500">
                <a:tc>
                  <a:txBody>
                    <a:bodyPr/>
                    <a:lstStyle/>
                    <a:p>
                      <a:r>
                        <a:rPr lang="en-GB" sz="1600" dirty="0">
                          <a:latin typeface="+mj-lt"/>
                          <a:ea typeface="PT Sans" panose="020B0503020203020204" pitchFamily="34" charset="0"/>
                        </a:rPr>
                        <a:t>15 minutes</a:t>
                      </a:r>
                    </a:p>
                  </a:txBody>
                  <a:tcPr anchor="ctr"/>
                </a:tc>
                <a:tc>
                  <a:txBody>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chemeClr val="dk1"/>
                          </a:solidFill>
                          <a:latin typeface="+mj-lt"/>
                          <a:ea typeface="PT Sans" panose="020B0503020203020204" pitchFamily="34" charset="0"/>
                          <a:cs typeface="+mn-cs"/>
                        </a:rPr>
                        <a:t>Initiation of treatment for ITP</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Hillary Maitland</a:t>
                      </a:r>
                      <a:endParaRPr lang="en-GB" sz="1600" kern="1200" dirty="0">
                        <a:solidFill>
                          <a:schemeClr val="dk1"/>
                        </a:solidFill>
                        <a:latin typeface="+mn-lt"/>
                        <a:ea typeface="PT Sans" panose="020B0503020203020204" pitchFamily="34" charset="0"/>
                        <a:cs typeface="+mn-cs"/>
                      </a:endParaRPr>
                    </a:p>
                  </a:txBody>
                  <a:tcPr anchor="ctr"/>
                </a:tc>
                <a:extLst>
                  <a:ext uri="{0D108BD9-81ED-4DB2-BD59-A6C34878D82A}">
                    <a16:rowId xmlns:a16="http://schemas.microsoft.com/office/drawing/2014/main" val="10003"/>
                  </a:ext>
                </a:extLst>
              </a:tr>
              <a:tr h="422500">
                <a:tc>
                  <a:txBody>
                    <a:bodyPr/>
                    <a:lstStyle/>
                    <a:p>
                      <a:r>
                        <a:rPr lang="en-GB" sz="1600" dirty="0">
                          <a:latin typeface="+mj-lt"/>
                          <a:ea typeface="PT Sans" panose="020B0503020203020204" pitchFamily="34" charset="0"/>
                        </a:rPr>
                        <a:t>15 minutes</a:t>
                      </a:r>
                    </a:p>
                  </a:txBody>
                  <a:tcPr anchor="ctr"/>
                </a:tc>
                <a:tc>
                  <a:txBody>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chemeClr val="dk1"/>
                          </a:solidFill>
                          <a:latin typeface="+mj-lt"/>
                          <a:ea typeface="PT Sans" panose="020B0503020203020204" pitchFamily="34" charset="0"/>
                          <a:cs typeface="+mn-cs"/>
                        </a:rPr>
                        <a:t>Monitoring safety and efficacy</a:t>
                      </a:r>
                    </a:p>
                  </a:txBody>
                  <a:tcPr marL="67710" marR="6771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PT Sans" panose="020B0503020203020204" pitchFamily="34" charset="0"/>
                          <a:cs typeface="+mn-cs"/>
                        </a:rPr>
                        <a:t>Michael Tarantino</a:t>
                      </a:r>
                    </a:p>
                  </a:txBody>
                  <a:tcPr anchor="ctr"/>
                </a:tc>
                <a:extLst>
                  <a:ext uri="{0D108BD9-81ED-4DB2-BD59-A6C34878D82A}">
                    <a16:rowId xmlns:a16="http://schemas.microsoft.com/office/drawing/2014/main" val="10004"/>
                  </a:ext>
                </a:extLst>
              </a:tr>
              <a:tr h="422500">
                <a:tc>
                  <a:txBody>
                    <a:bodyPr/>
                    <a:lstStyle/>
                    <a:p>
                      <a:r>
                        <a:rPr lang="en-GB" sz="1600" kern="1200" dirty="0">
                          <a:solidFill>
                            <a:schemeClr val="dk1"/>
                          </a:solidFill>
                          <a:latin typeface="+mn-lt"/>
                          <a:ea typeface="PT Sans" panose="020B0503020203020204" pitchFamily="34" charset="0"/>
                          <a:cs typeface="+mn-cs"/>
                        </a:rPr>
                        <a:t>15 minutes</a:t>
                      </a:r>
                    </a:p>
                  </a:txBody>
                  <a:tcPr anchor="ctr"/>
                </a:tc>
                <a:tc>
                  <a:txBody>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chemeClr val="dk1"/>
                          </a:solidFill>
                          <a:latin typeface="+mn-lt"/>
                          <a:ea typeface="PT Sans" panose="020B0503020203020204" pitchFamily="34" charset="0"/>
                          <a:cs typeface="+mn-cs"/>
                        </a:rPr>
                        <a:t>Long-term remission, tapering and adjusting treatment</a:t>
                      </a:r>
                      <a:endParaRPr lang="en-GB" sz="1600" b="0" kern="1200" dirty="0">
                        <a:solidFill>
                          <a:schemeClr val="dk1"/>
                        </a:solidFill>
                        <a:latin typeface="+mj-lt"/>
                        <a:ea typeface="PT Sans" panose="020B0503020203020204" pitchFamily="34" charset="0"/>
                        <a:cs typeface="+mn-cs"/>
                      </a:endParaRPr>
                    </a:p>
                  </a:txBody>
                  <a:tcPr marL="67710" marR="6771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latin typeface="+mj-lt"/>
                          <a:ea typeface="PT Sans" panose="020B0503020203020204" pitchFamily="34" charset="0"/>
                        </a:rPr>
                        <a:t>Vickie McDonald</a:t>
                      </a:r>
                    </a:p>
                  </a:txBody>
                  <a:tcPr anchor="ctr"/>
                </a:tc>
                <a:extLst>
                  <a:ext uri="{0D108BD9-81ED-4DB2-BD59-A6C34878D82A}">
                    <a16:rowId xmlns:a16="http://schemas.microsoft.com/office/drawing/2014/main" val="10005"/>
                  </a:ext>
                </a:extLst>
              </a:tr>
              <a:tr h="422500">
                <a:tc>
                  <a:txBody>
                    <a:bodyPr/>
                    <a:lstStyle/>
                    <a:p>
                      <a:r>
                        <a:rPr lang="en-GB" sz="1600" dirty="0">
                          <a:latin typeface="+mj-lt"/>
                          <a:ea typeface="PT Sans" panose="020B0503020203020204" pitchFamily="34" charset="0"/>
                        </a:rPr>
                        <a:t>5 minutes</a:t>
                      </a:r>
                    </a:p>
                  </a:txBody>
                  <a:tcPr anchor="ctr"/>
                </a:tc>
                <a:tc>
                  <a:txBody>
                    <a:bodyPr/>
                    <a:lstStyle/>
                    <a:p>
                      <a:r>
                        <a:rPr lang="en-GB" sz="1600" dirty="0">
                          <a:latin typeface="+mj-lt"/>
                          <a:ea typeface="PT Sans" panose="020B0503020203020204" pitchFamily="34" charset="0"/>
                        </a:rPr>
                        <a:t>Lead-in to breakout sessions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PT Sans" panose="020B0503020203020204" pitchFamily="34" charset="0"/>
                          <a:cs typeface="+mn-cs"/>
                        </a:rPr>
                        <a:t>Iain Murdoch (COR2ED)</a:t>
                      </a:r>
                    </a:p>
                  </a:txBody>
                  <a:tcPr anchor="ctr"/>
                </a:tc>
                <a:extLst>
                  <a:ext uri="{0D108BD9-81ED-4DB2-BD59-A6C34878D82A}">
                    <a16:rowId xmlns:a16="http://schemas.microsoft.com/office/drawing/2014/main" val="10006"/>
                  </a:ext>
                </a:extLst>
              </a:tr>
              <a:tr h="422500">
                <a:tc>
                  <a:txBody>
                    <a:bodyPr/>
                    <a:lstStyle/>
                    <a:p>
                      <a:r>
                        <a:rPr lang="en-GB" sz="1600" dirty="0">
                          <a:latin typeface="+mj-lt"/>
                          <a:ea typeface="PT Sans" panose="020B0503020203020204" pitchFamily="34" charset="0"/>
                        </a:rPr>
                        <a:t>25 minutes</a:t>
                      </a:r>
                    </a:p>
                  </a:txBody>
                  <a:tcPr anchor="ctr"/>
                </a:tc>
                <a:tc>
                  <a:txBody>
                    <a:bodyPr/>
                    <a:lstStyle/>
                    <a:p>
                      <a:r>
                        <a:rPr lang="en-GB" sz="1600" dirty="0">
                          <a:latin typeface="+mj-lt"/>
                          <a:ea typeface="PT Sans" panose="020B0503020203020204" pitchFamily="34" charset="0"/>
                        </a:rPr>
                        <a:t>Three breakout sessions</a:t>
                      </a:r>
                      <a:br>
                        <a:rPr lang="en-GB" sz="1600" dirty="0">
                          <a:latin typeface="+mj-lt"/>
                          <a:ea typeface="PT Sans" panose="020B0503020203020204" pitchFamily="34" charset="0"/>
                        </a:rPr>
                      </a:br>
                      <a:r>
                        <a:rPr lang="en-GB" sz="1600" dirty="0">
                          <a:latin typeface="+mj-lt"/>
                          <a:ea typeface="PT Sans" panose="020B0503020203020204" pitchFamily="34" charset="0"/>
                        </a:rPr>
                        <a:t>Groups discussing questions</a:t>
                      </a:r>
                      <a:r>
                        <a:rPr lang="en-GB" sz="1600" baseline="0" dirty="0">
                          <a:latin typeface="+mj-lt"/>
                          <a:ea typeface="PT Sans" panose="020B0503020203020204" pitchFamily="34" charset="0"/>
                        </a:rPr>
                        <a:t> and case studies and sharing experience </a:t>
                      </a:r>
                      <a:endParaRPr lang="en-GB" sz="1600" dirty="0">
                        <a:latin typeface="+mj-lt"/>
                        <a:ea typeface="PT Sans" panose="020B050302020302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latin typeface="+mj-lt"/>
                          <a:ea typeface="PT Sans" panose="020B0503020203020204" pitchFamily="34" charset="0"/>
                        </a:rPr>
                        <a:t>All</a:t>
                      </a:r>
                    </a:p>
                  </a:txBody>
                  <a:tcPr anchor="ctr"/>
                </a:tc>
                <a:extLst>
                  <a:ext uri="{0D108BD9-81ED-4DB2-BD59-A6C34878D82A}">
                    <a16:rowId xmlns:a16="http://schemas.microsoft.com/office/drawing/2014/main" val="10007"/>
                  </a:ext>
                </a:extLst>
              </a:tr>
              <a:tr h="422500">
                <a:tc>
                  <a:txBody>
                    <a:bodyPr/>
                    <a:lstStyle/>
                    <a:p>
                      <a:r>
                        <a:rPr lang="en-GB" sz="1600" kern="1200" dirty="0">
                          <a:solidFill>
                            <a:schemeClr val="dk1"/>
                          </a:solidFill>
                          <a:latin typeface="+mn-lt"/>
                          <a:ea typeface="PT Sans" panose="020B0503020203020204" pitchFamily="34" charset="0"/>
                          <a:cs typeface="+mn-cs"/>
                        </a:rPr>
                        <a:t>5 minutes</a:t>
                      </a:r>
                    </a:p>
                  </a:txBody>
                  <a:tcPr anchor="ctr"/>
                </a:tc>
                <a:tc>
                  <a:txBody>
                    <a:bodyPr/>
                    <a:lstStyle/>
                    <a:p>
                      <a:r>
                        <a:rPr lang="en-GB" sz="1600" dirty="0">
                          <a:latin typeface="+mj-lt"/>
                          <a:ea typeface="PT Sans" panose="020B0503020203020204" pitchFamily="34" charset="0"/>
                        </a:rPr>
                        <a:t>Closing</a:t>
                      </a:r>
                      <a:r>
                        <a:rPr lang="en-GB" sz="1600" baseline="0" dirty="0">
                          <a:latin typeface="+mj-lt"/>
                          <a:ea typeface="PT Sans" panose="020B0503020203020204" pitchFamily="34" charset="0"/>
                        </a:rPr>
                        <a:t> remarks</a:t>
                      </a:r>
                      <a:endParaRPr lang="en-GB" sz="1600" dirty="0">
                        <a:latin typeface="+mj-lt"/>
                        <a:ea typeface="PT Sans" panose="020B050302020302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Michael Tarantino </a:t>
                      </a:r>
                      <a:r>
                        <a:rPr lang="en-GB" sz="1600" dirty="0">
                          <a:latin typeface="+mj-lt"/>
                          <a:ea typeface="PT Sans" panose="020B0503020203020204" pitchFamily="34" charset="0"/>
                        </a:rPr>
                        <a:t>and </a:t>
                      </a:r>
                      <a:br>
                        <a:rPr lang="en-GB" sz="1600" dirty="0">
                          <a:latin typeface="+mj-lt"/>
                          <a:ea typeface="PT Sans" panose="020B0503020203020204" pitchFamily="34" charset="0"/>
                        </a:rPr>
                      </a:br>
                      <a:r>
                        <a:rPr lang="en-GB" sz="1600" dirty="0">
                          <a:latin typeface="+mj-lt"/>
                          <a:ea typeface="PT Sans" panose="020B0503020203020204" pitchFamily="34" charset="0"/>
                        </a:rPr>
                        <a:t>Iain Murdoch (COR2ED)</a:t>
                      </a:r>
                    </a:p>
                  </a:txBody>
                  <a:tcPr anchor="ctr"/>
                </a:tc>
                <a:extLst>
                  <a:ext uri="{0D108BD9-81ED-4DB2-BD59-A6C34878D82A}">
                    <a16:rowId xmlns:a16="http://schemas.microsoft.com/office/drawing/2014/main" val="10008"/>
                  </a:ext>
                </a:extLst>
              </a:tr>
            </a:tbl>
          </a:graphicData>
        </a:graphic>
      </p:graphicFrame>
      <p:sp>
        <p:nvSpPr>
          <p:cNvPr id="4" name="Tijdelijke aanduiding voor tekst 3">
            <a:extLst>
              <a:ext uri="{FF2B5EF4-FFF2-40B4-BE49-F238E27FC236}">
                <a16:creationId xmlns:a16="http://schemas.microsoft.com/office/drawing/2014/main" id="{76D3E51A-5A72-BE4D-82AC-CD5EF1C69CB3}"/>
              </a:ext>
            </a:extLst>
          </p:cNvPr>
          <p:cNvSpPr>
            <a:spLocks noGrp="1"/>
          </p:cNvSpPr>
          <p:nvPr>
            <p:ph type="body" idx="1"/>
          </p:nvPr>
        </p:nvSpPr>
        <p:spPr/>
        <p:txBody>
          <a:bodyPr/>
          <a:lstStyle/>
          <a:p>
            <a:r>
              <a:rPr lang="en-GB" dirty="0"/>
              <a:t>Practical considerations around the use of TPO-RA</a:t>
            </a:r>
            <a:r>
              <a:rPr lang="en-GB" cap="none" dirty="0"/>
              <a:t>s</a:t>
            </a:r>
            <a:r>
              <a:rPr lang="en-GB" dirty="0"/>
              <a:t> in ITP</a:t>
            </a:r>
          </a:p>
        </p:txBody>
      </p:sp>
      <p:sp>
        <p:nvSpPr>
          <p:cNvPr id="5" name="Title 4">
            <a:extLst>
              <a:ext uri="{FF2B5EF4-FFF2-40B4-BE49-F238E27FC236}">
                <a16:creationId xmlns:a16="http://schemas.microsoft.com/office/drawing/2014/main" id="{CAEE21C7-0FD5-4171-B176-C7CC8A78BF55}"/>
              </a:ext>
            </a:extLst>
          </p:cNvPr>
          <p:cNvSpPr>
            <a:spLocks noGrp="1"/>
          </p:cNvSpPr>
          <p:nvPr>
            <p:ph type="title"/>
          </p:nvPr>
        </p:nvSpPr>
        <p:spPr/>
        <p:txBody>
          <a:bodyPr>
            <a:normAutofit/>
          </a:bodyPr>
          <a:lstStyle/>
          <a:p>
            <a:r>
              <a:rPr lang="en-GB" dirty="0"/>
              <a:t>Experts knowledge share</a:t>
            </a:r>
            <a:br>
              <a:rPr lang="en-GB" dirty="0"/>
            </a:br>
            <a:r>
              <a:rPr lang="en-GB" dirty="0"/>
              <a:t>agenda</a:t>
            </a:r>
          </a:p>
        </p:txBody>
      </p:sp>
      <p:sp>
        <p:nvSpPr>
          <p:cNvPr id="8" name="Tijdelijke aanduiding voor inhoud 7">
            <a:extLst>
              <a:ext uri="{FF2B5EF4-FFF2-40B4-BE49-F238E27FC236}">
                <a16:creationId xmlns:a16="http://schemas.microsoft.com/office/drawing/2014/main" id="{7A3FFD2C-0C07-9142-A1CC-216D3C5A2CCD}"/>
              </a:ext>
            </a:extLst>
          </p:cNvPr>
          <p:cNvSpPr>
            <a:spLocks noGrp="1"/>
          </p:cNvSpPr>
          <p:nvPr>
            <p:ph sz="quarter" idx="15"/>
          </p:nvPr>
        </p:nvSpPr>
        <p:spPr/>
        <p:txBody>
          <a:bodyPr/>
          <a:lstStyle/>
          <a:p>
            <a:r>
              <a:rPr lang="en-GB" dirty="0"/>
              <a:t>ITP, immune thrombocytopenia; TPO-RA, thrombopoietin receptor agonist</a:t>
            </a:r>
          </a:p>
        </p:txBody>
      </p:sp>
      <p:sp>
        <p:nvSpPr>
          <p:cNvPr id="2" name="Slide Number Placeholder 1">
            <a:extLst>
              <a:ext uri="{FF2B5EF4-FFF2-40B4-BE49-F238E27FC236}">
                <a16:creationId xmlns:a16="http://schemas.microsoft.com/office/drawing/2014/main" id="{77CB1200-4401-485A-87F8-9BE2CEDCE0EB}"/>
              </a:ext>
            </a:extLst>
          </p:cNvPr>
          <p:cNvSpPr>
            <a:spLocks noGrp="1"/>
          </p:cNvSpPr>
          <p:nvPr>
            <p:ph type="sldNum" sz="quarter" idx="4"/>
          </p:nvPr>
        </p:nvSpPr>
        <p:spPr/>
        <p:txBody>
          <a:bodyPr/>
          <a:lstStyle/>
          <a:p>
            <a:fld id="{FCE43C0F-8A7B-3A4B-9DB5-B3472E36E833}" type="slidenum">
              <a:rPr lang="en-GB" smtClean="0"/>
              <a:pPr/>
              <a:t>8</a:t>
            </a:fld>
            <a:endParaRPr lang="en-GB" dirty="0"/>
          </a:p>
        </p:txBody>
      </p:sp>
    </p:spTree>
    <p:extLst>
      <p:ext uri="{BB962C8B-B14F-4D97-AF65-F5344CB8AC3E}">
        <p14:creationId xmlns:p14="http://schemas.microsoft.com/office/powerpoint/2010/main" val="3868786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a:t>Initiation of treatment for ITP</a:t>
            </a:r>
            <a:br>
              <a:rPr lang="en-GB" sz="3200" dirty="0"/>
            </a:br>
            <a:br>
              <a:rPr lang="en-GB" sz="3200" dirty="0"/>
            </a:br>
            <a:r>
              <a:rPr lang="en-GB" sz="3200" cap="none" dirty="0"/>
              <a:t>Dr. Hillary Maitland, MD</a:t>
            </a:r>
            <a:br>
              <a:rPr lang="en-GB" cap="none" dirty="0"/>
            </a:br>
            <a:r>
              <a:rPr lang="en-GB" sz="2200" b="0" cap="none" dirty="0"/>
              <a:t>University of Virginia, Charlottesville, VA, USA</a:t>
            </a:r>
            <a:endParaRPr lang="en-GB" sz="2200" dirty="0"/>
          </a:p>
        </p:txBody>
      </p:sp>
      <p:sp>
        <p:nvSpPr>
          <p:cNvPr id="2" name="Slide Number Placeholder 1">
            <a:extLst>
              <a:ext uri="{FF2B5EF4-FFF2-40B4-BE49-F238E27FC236}">
                <a16:creationId xmlns:a16="http://schemas.microsoft.com/office/drawing/2014/main" id="{ECB8946E-01D5-4902-995C-D5FA60E2D2A9}"/>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278513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2624</TotalTime>
  <Words>6028</Words>
  <Application>Microsoft Macintosh PowerPoint</Application>
  <PresentationFormat>Breedbeeld</PresentationFormat>
  <Paragraphs>939</Paragraphs>
  <Slides>60</Slides>
  <Notes>21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60</vt:i4>
      </vt:variant>
    </vt:vector>
  </HeadingPairs>
  <TitlesOfParts>
    <vt:vector size="67" baseType="lpstr">
      <vt:lpstr>Aileron</vt:lpstr>
      <vt:lpstr>Arial</vt:lpstr>
      <vt:lpstr>Calibri</vt:lpstr>
      <vt:lpstr>Lucida Grande</vt:lpstr>
      <vt:lpstr>PT Sans Narrow</vt:lpstr>
      <vt:lpstr>Times New Roman</vt:lpstr>
      <vt:lpstr>Thème Office</vt:lpstr>
      <vt:lpstr>PowerPoint-presentatie</vt:lpstr>
      <vt:lpstr>Experts Knowledge Share  Practical considerations around  the use of thrombopoietin-receptor antagonists  (TPO-RAs) in immune thrombocytopenia (ITP)  Dr. Hillary Maitland, Dr. Michael Tarantino,  and Dr. Vickie McDonald  Friday December 11th, 2020</vt:lpstr>
      <vt:lpstr>EXPERTS KNOWLEDGE SHARE</vt:lpstr>
      <vt:lpstr>EXPERTS KNOWLEDGE SHARE  Educational objectives</vt:lpstr>
      <vt:lpstr>Introducing the scientific committee</vt:lpstr>
      <vt:lpstr>Disclaimer</vt:lpstr>
      <vt:lpstr>Extending the reach for those  not able to attend today</vt:lpstr>
      <vt:lpstr>Experts knowledge share agenda</vt:lpstr>
      <vt:lpstr>Initiation of treatment for ITP  Dr. Hillary Maitland, MD University of Virginia, Charlottesville, VA, USA</vt:lpstr>
      <vt:lpstr>Disclosures</vt:lpstr>
      <vt:lpstr>CASE </vt:lpstr>
      <vt:lpstr>Initial Treatment of ITP  </vt:lpstr>
      <vt:lpstr>Dexamethasone or Prednisone?</vt:lpstr>
      <vt:lpstr>CASE</vt:lpstr>
      <vt:lpstr>Second-line therapy</vt:lpstr>
      <vt:lpstr>Rituximab</vt:lpstr>
      <vt:lpstr>Second-line therapy</vt:lpstr>
      <vt:lpstr>Case</vt:lpstr>
      <vt:lpstr>Second-line therapy</vt:lpstr>
      <vt:lpstr>thrombopoietin receptor agonists</vt:lpstr>
      <vt:lpstr>CASE</vt:lpstr>
      <vt:lpstr>Case </vt:lpstr>
      <vt:lpstr>Summary Thrombopoietin receptor agonists</vt:lpstr>
      <vt:lpstr>Monitoring safety and efficacy of TPO-RAs  Michael Tarantino, MD CEO, CMO and President Bleeding and Clotting Disorders Institute Professor of Pediatrics and Medicine University of Illinois College of Medicine-Peoria, IL, USA</vt:lpstr>
      <vt:lpstr>Disclosures</vt:lpstr>
      <vt:lpstr>Clinical Consequences of ITP Morbidity</vt:lpstr>
      <vt:lpstr>TPO-RAs: the many definitions of response Monitoring Objectives</vt:lpstr>
      <vt:lpstr>Assessing Response to ITP Treatments</vt:lpstr>
      <vt:lpstr>Evaluation of bleeding events during long‐term use of romiplostim in patients with chronic ITP</vt:lpstr>
      <vt:lpstr>Administration and dosing of the TPO-RAs</vt:lpstr>
      <vt:lpstr>Primary Outcome in Pivotal Trials of TPo-RAs</vt:lpstr>
      <vt:lpstr>Additional Efficacy Metrics for TPo-RAs for Chronic ITP</vt:lpstr>
      <vt:lpstr>Approximate Time to Response for Second-Line ITP Treatments</vt:lpstr>
      <vt:lpstr>Dose Adjustment Algorithms for TPO-RAs Romiplostim</vt:lpstr>
      <vt:lpstr>Pivotal Study Protocol:  Avatrombopag</vt:lpstr>
      <vt:lpstr>Efficacy and safety of TPO-RAs</vt:lpstr>
      <vt:lpstr>Monitoring TPO-RA based on Goals of Treatment</vt:lpstr>
      <vt:lpstr>TPO-RAs Monitoring for Safety</vt:lpstr>
      <vt:lpstr>PowerPoint-presentatie</vt:lpstr>
      <vt:lpstr>Long-term remission, tapering and  adjusting treatment with TPO-RAs  Dr. Vickie McDonald, MD Royal London Hospital, London, United Kingdom</vt:lpstr>
      <vt:lpstr>Disclosures</vt:lpstr>
      <vt:lpstr>Outline</vt:lpstr>
      <vt:lpstr>Sequencing treatment: When to use a TPO-RA?</vt:lpstr>
      <vt:lpstr>Identical frequencies of platelet response:  ITP ≤1 year vs &gt;1 year</vt:lpstr>
      <vt:lpstr>DOSE ADJUSTMENT ‘BY THE BOOK’:  Romiplostim and eltrombopag</vt:lpstr>
      <vt:lpstr>Dose adjustment ‘by the book’ avatrombopag</vt:lpstr>
      <vt:lpstr>Goals of therapy in ITP: what to target when deciding drug doses</vt:lpstr>
      <vt:lpstr>TPO-RAs can induce a long-lasting immunological response</vt:lpstr>
      <vt:lpstr>Treatment-free “remission” in ITP terminology</vt:lpstr>
      <vt:lpstr>Uk Adult ITP registry data </vt:lpstr>
      <vt:lpstr>Sustained responses to TPO-RA  off treatment1</vt:lpstr>
      <vt:lpstr>PowerPoint-presentatie</vt:lpstr>
      <vt:lpstr>HOT OFF THE PRESS…</vt:lpstr>
      <vt:lpstr>HOT OFF THE PRESS…</vt:lpstr>
      <vt:lpstr>HOT OFF THE PRESS…</vt:lpstr>
      <vt:lpstr>How to Taper: No international consensus</vt:lpstr>
      <vt:lpstr>How do we monitor tapering and define failure?</vt:lpstr>
      <vt:lpstr>SUMMARY</vt:lpstr>
      <vt:lpstr>Acknowledgements/ thanks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Kim Grootscholten</dc:creator>
  <cp:lastModifiedBy>Kim Grootscholten</cp:lastModifiedBy>
  <cp:revision>193</cp:revision>
  <dcterms:created xsi:type="dcterms:W3CDTF">2020-10-19T07:48:58Z</dcterms:created>
  <dcterms:modified xsi:type="dcterms:W3CDTF">2020-12-15T11:30:21Z</dcterms:modified>
</cp:coreProperties>
</file>