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88" r:id="rId4"/>
    <p:sldId id="2809" r:id="rId5"/>
    <p:sldId id="1362" r:id="rId6"/>
    <p:sldId id="2803" r:id="rId7"/>
    <p:sldId id="2800" r:id="rId8"/>
    <p:sldId id="2804" r:id="rId9"/>
    <p:sldId id="2805" r:id="rId10"/>
    <p:sldId id="2806" r:id="rId11"/>
    <p:sldId id="2807" r:id="rId12"/>
    <p:sldId id="2811" r:id="rId13"/>
    <p:sldId id="2810" r:id="rId14"/>
    <p:sldId id="278" r:id="rId15"/>
    <p:sldId id="280" r:id="rId16"/>
  </p:sldIdLst>
  <p:sldSz cx="12192000" cy="6858000"/>
  <p:notesSz cx="6819900" cy="9918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4565" userDrawn="1">
          <p15:clr>
            <a:srgbClr val="A4A3A4"/>
          </p15:clr>
        </p15:guide>
        <p15:guide id="3" pos="513" userDrawn="1">
          <p15:clr>
            <a:srgbClr val="A4A3A4"/>
          </p15:clr>
        </p15:guide>
        <p15:guide id="4" orient="horz" pos="10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" initials="U" lastIdx="115" clrIdx="0">
    <p:extLst>
      <p:ext uri="{19B8F6BF-5375-455C-9EA6-DF929625EA0E}">
        <p15:presenceInfo xmlns:p15="http://schemas.microsoft.com/office/powerpoint/2012/main" userId="Howard" providerId="None"/>
      </p:ext>
    </p:extLst>
  </p:cmAuthor>
  <p:cmAuthor id="2" name="Mahir Karababa" initials="MK" lastIdx="1" clrIdx="1">
    <p:extLst>
      <p:ext uri="{19B8F6BF-5375-455C-9EA6-DF929625EA0E}">
        <p15:presenceInfo xmlns:p15="http://schemas.microsoft.com/office/powerpoint/2012/main" userId="021022b4e12e8c8f" providerId="Windows Live"/>
      </p:ext>
    </p:extLst>
  </p:cmAuthor>
  <p:cmAuthor id="3" name="Iain Murdoch" initials="IM" lastIdx="7" clrIdx="2">
    <p:extLst>
      <p:ext uri="{19B8F6BF-5375-455C-9EA6-DF929625EA0E}">
        <p15:presenceInfo xmlns:p15="http://schemas.microsoft.com/office/powerpoint/2012/main" userId="6b5015b24b194248" providerId="Windows Live"/>
      </p:ext>
    </p:extLst>
  </p:cmAuthor>
  <p:cmAuthor id="4" name="Kristina Bundra" initials="KB" lastIdx="1" clrIdx="3">
    <p:extLst>
      <p:ext uri="{19B8F6BF-5375-455C-9EA6-DF929625EA0E}">
        <p15:presenceInfo xmlns:p15="http://schemas.microsoft.com/office/powerpoint/2012/main" userId="S::kristina.bundra@bayer.com::97111aaf-62ae-44f0-be12-daa49b6c6c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04040"/>
    <a:srgbClr val="2E7B8E"/>
    <a:srgbClr val="E7F5E9"/>
    <a:srgbClr val="CBEBD0"/>
    <a:srgbClr val="56378D"/>
    <a:srgbClr val="BCBDC2"/>
    <a:srgbClr val="FFA402"/>
    <a:srgbClr val="E6E1EF"/>
    <a:srgbClr val="F5E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45" autoAdjust="0"/>
    <p:restoredTop sz="90625" autoAdjust="0"/>
  </p:normalViewPr>
  <p:slideViewPr>
    <p:cSldViewPr snapToObjects="1">
      <p:cViewPr varScale="1">
        <p:scale>
          <a:sx n="66" d="100"/>
          <a:sy n="66" d="100"/>
        </p:scale>
        <p:origin x="1188" y="66"/>
      </p:cViewPr>
      <p:guideLst>
        <p:guide orient="horz" pos="1389"/>
        <p:guide pos="4565"/>
        <p:guide pos="513"/>
        <p:guide orient="horz" pos="1093"/>
      </p:guideLst>
    </p:cSldViewPr>
  </p:slideViewPr>
  <p:outlineViewPr>
    <p:cViewPr>
      <p:scale>
        <a:sx n="33" d="100"/>
        <a:sy n="33" d="100"/>
      </p:scale>
      <p:origin x="0" y="-70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22"/>
    </p:cViewPr>
  </p:sorterViewPr>
  <p:notesViewPr>
    <p:cSldViewPr snapToObjects="1" showGuides="1">
      <p:cViewPr varScale="1">
        <p:scale>
          <a:sx n="84" d="100"/>
          <a:sy n="84" d="100"/>
        </p:scale>
        <p:origin x="3960" y="19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05E-0245-BE81-03B466454807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05E-0245-BE81-03B466454807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05E-0245-BE81-03B4664548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5E-0245-BE81-03B4664548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05E-0245-BE81-03B466454807}"/>
              </c:ext>
            </c:extLst>
          </c:dPt>
          <c:dPt>
            <c:idx val="5"/>
            <c:bubble3D val="0"/>
            <c:spPr>
              <a:solidFill>
                <a:srgbClr val="2E7B8E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5E-0245-BE81-03B466454807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5E-0245-BE81-03B466454807}"/>
              </c:ext>
            </c:extLst>
          </c:dPt>
          <c:dPt>
            <c:idx val="7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05E-0245-BE81-03B466454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05E-0245-BE81-03B466454807}"/>
              </c:ext>
            </c:extLst>
          </c:dPt>
          <c:dPt>
            <c:idx val="9"/>
            <c:bubble3D val="0"/>
            <c:spPr>
              <a:solidFill>
                <a:srgbClr val="E7F5E9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05E-0245-BE81-03B466454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5E-0245-BE81-03B466454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05E-0245-BE81-03B466454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5E-0245-BE81-03B466454807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5E-0245-BE81-03B46645480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F3E520-98A2-6C45-83B4-C9672BC00A4A}" type="VALU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05E-0245-BE81-03B4664548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2711CE-4001-2C41-8E1A-33FAC8FF456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05E-0245-BE81-03B4664548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FF3C75-F8EA-B14E-8C9E-81732571CF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5E-0245-BE81-03B4664548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1B2272-6B7D-3F48-959B-5894961FAB8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5E-0245-BE81-03B466454807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329F272-3E36-4C46-BA70-9186AC1D3F39}" type="VALUE">
                      <a:rPr lang="en-US" smtClean="0">
                        <a:solidFill>
                          <a:srgbClr val="404040"/>
                        </a:solidFill>
                      </a:rPr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40404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5E-0245-BE81-03B466454807}"/>
                </c:ext>
              </c:extLst>
            </c:dLbl>
            <c:dLbl>
              <c:idx val="5"/>
              <c:layout>
                <c:manualLayout>
                  <c:x val="4.4135853384344323E-2"/>
                  <c:y val="0.1116132538811973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FCB55-AC96-A74A-9F32-7F5269EDBEEE}" type="VALUE">
                      <a:rPr lang="en-US" smtClean="0">
                        <a:solidFill>
                          <a:srgbClr val="404040"/>
                        </a:solidFill>
                      </a:rPr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40404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5E-0245-BE81-03B4664548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9BA80C-2958-0A42-9908-C5EE459619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5E-0245-BE81-03B4664548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DD1064-51FB-7F48-9626-BA2082E5FF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05E-0245-BE81-03B4664548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002574-C47A-7A4A-B76E-BD432DA0A15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05E-0245-BE81-03B4664548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D1455C-BC25-6741-B305-309591A8C8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5E-0245-BE81-03B4664548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2CD9351-CE8E-8543-B534-D83B1A4621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5E-0245-BE81-03B4664548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5E-0245-BE81-03B4664548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fld id="{0901F968-0E1E-0E48-98F3-8ADBDD853D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5E-0245-BE81-03B4664548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D277224-818C-594A-B5B9-A7965C37594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5E-0245-BE81-03B466454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KRAS ex. 2</c:v>
                </c:pt>
                <c:pt idx="1">
                  <c:v>KRAS ex. 3</c:v>
                </c:pt>
                <c:pt idx="2">
                  <c:v>KRAS ex. 4</c:v>
                </c:pt>
                <c:pt idx="3">
                  <c:v>NRAS ex. 2</c:v>
                </c:pt>
                <c:pt idx="4">
                  <c:v>NRAS ex. 3</c:v>
                </c:pt>
                <c:pt idx="5">
                  <c:v>NRAS ex. 4</c:v>
                </c:pt>
                <c:pt idx="6">
                  <c:v>BRAF</c:v>
                </c:pt>
                <c:pt idx="7">
                  <c:v>KRAS Amp</c:v>
                </c:pt>
                <c:pt idx="8">
                  <c:v>MET Amp</c:v>
                </c:pt>
                <c:pt idx="9">
                  <c:v>HER-2 Amp</c:v>
                </c:pt>
                <c:pt idx="10">
                  <c:v>NTRK fus</c:v>
                </c:pt>
                <c:pt idx="11">
                  <c:v>ALK fus</c:v>
                </c:pt>
                <c:pt idx="12">
                  <c:v>ROS1 fus</c:v>
                </c:pt>
                <c:pt idx="13">
                  <c:v>Unidentified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41</c:v>
                </c:pt>
                <c:pt idx="1">
                  <c:v>2.5</c:v>
                </c:pt>
                <c:pt idx="2">
                  <c:v>3.2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0.2</c:v>
                </c:pt>
                <c:pt idx="6">
                  <c:v>4.9000000000000004</c:v>
                </c:pt>
                <c:pt idx="7">
                  <c:v>0.7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36.200000000000003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E-0245-BE81-03B4664548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286739690592604"/>
          <c:y val="8.9176128783611516E-2"/>
          <c:w val="0.26705216539323662"/>
          <c:h val="0.910823871216388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05E-0245-BE81-03B466454807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05E-0245-BE81-03B466454807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05E-0245-BE81-03B4664548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5E-0245-BE81-03B4664548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05E-0245-BE81-03B466454807}"/>
              </c:ext>
            </c:extLst>
          </c:dPt>
          <c:dPt>
            <c:idx val="5"/>
            <c:bubble3D val="0"/>
            <c:spPr>
              <a:solidFill>
                <a:srgbClr val="2E7B8E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5E-0245-BE81-03B466454807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5E-0245-BE81-03B466454807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05E-0245-BE81-03B466454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05E-0245-BE81-03B466454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05E-0245-BE81-03B466454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5E-0245-BE81-03B466454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05E-0245-BE81-03B466454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5E-0245-BE81-03B466454807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5E-0245-BE81-03B46645480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F3E520-98A2-6C45-83B4-C9672BC00A4A}" type="VALU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05E-0245-BE81-03B4664548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2711CE-4001-2C41-8E1A-33FAC8FF456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05E-0245-BE81-03B466454807}"/>
                </c:ext>
              </c:extLst>
            </c:dLbl>
            <c:dLbl>
              <c:idx val="2"/>
              <c:layout>
                <c:manualLayout>
                  <c:x val="0.1614507759928146"/>
                  <c:y val="7.1286195020982934E-2"/>
                </c:manualLayout>
              </c:layout>
              <c:tx>
                <c:rich>
                  <a:bodyPr/>
                  <a:lstStyle/>
                  <a:p>
                    <a:fld id="{91FF3C75-F8EA-B14E-8C9E-81732571CF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5E-0245-BE81-03B4664548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1B2272-6B7D-3F48-959B-5894961FAB8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5E-0245-BE81-03B4664548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29F272-3E36-4C46-BA70-9186AC1D3F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5E-0245-BE81-03B466454807}"/>
                </c:ext>
              </c:extLst>
            </c:dLbl>
            <c:dLbl>
              <c:idx val="5"/>
              <c:layout>
                <c:manualLayout>
                  <c:x val="1.1716745756827705E-2"/>
                  <c:y val="4.2800051636844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FCB55-AC96-A74A-9F32-7F5269EDBEEE}" type="VALUE">
                      <a:rPr lang="en-US" smtClean="0">
                        <a:solidFill>
                          <a:srgbClr val="404040"/>
                        </a:solidFill>
                      </a:rPr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40404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5E-0245-BE81-03B4664548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9BA80C-2958-0A42-9908-C5EE459619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5E-0245-BE81-03B4664548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DD1064-51FB-7F48-9626-BA2082E5FF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05E-0245-BE81-03B4664548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002574-C47A-7A4A-B76E-BD432DA0A15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05E-0245-BE81-03B4664548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D1455C-BC25-6741-B305-309591A8C8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5E-0245-BE81-03B4664548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2CD9351-CE8E-8543-B534-D83B1A4621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5E-0245-BE81-03B4664548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5E-0245-BE81-03B4664548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fld id="{0901F968-0E1E-0E48-98F3-8ADBDD853D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5E-0245-BE81-03B4664548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D277224-818C-594A-B5B9-A7965C37594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5E-0245-BE81-03B466454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KRAS ex. 2</c:v>
                </c:pt>
                <c:pt idx="1">
                  <c:v>KRAS ex. 3</c:v>
                </c:pt>
                <c:pt idx="2">
                  <c:v>KRAS ex. 4</c:v>
                </c:pt>
                <c:pt idx="3">
                  <c:v>NRAS ex. 2</c:v>
                </c:pt>
                <c:pt idx="4">
                  <c:v>NRAS ex. 3</c:v>
                </c:pt>
                <c:pt idx="5">
                  <c:v>NRAS ex. 4</c:v>
                </c:pt>
                <c:pt idx="6">
                  <c:v>BRAF</c:v>
                </c:pt>
                <c:pt idx="7">
                  <c:v>KRAS Amp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41.4</c:v>
                </c:pt>
                <c:pt idx="1">
                  <c:v>2.5</c:v>
                </c:pt>
                <c:pt idx="2">
                  <c:v>3.2</c:v>
                </c:pt>
                <c:pt idx="3">
                  <c:v>2.2999999999999998</c:v>
                </c:pt>
                <c:pt idx="4">
                  <c:v>2.2000000000000002</c:v>
                </c:pt>
                <c:pt idx="5">
                  <c:v>0.2</c:v>
                </c:pt>
                <c:pt idx="6">
                  <c:v>4.9000000000000004</c:v>
                </c:pt>
                <c:pt idx="7">
                  <c:v>43.3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E-0245-BE81-03B4664548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05E-0245-BE81-03B46645480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05E-0245-BE81-03B46645480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05E-0245-BE81-03B4664548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5E-0245-BE81-03B4664548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05E-0245-BE81-03B466454807}"/>
              </c:ext>
            </c:extLst>
          </c:dPt>
          <c:dPt>
            <c:idx val="5"/>
            <c:bubble3D val="0"/>
            <c:spPr>
              <a:solidFill>
                <a:srgbClr val="2E7B8E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5E-0245-BE81-03B466454807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5E-0245-BE81-03B466454807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05E-0245-BE81-03B466454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05E-0245-BE81-03B466454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05E-0245-BE81-03B466454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5E-0245-BE81-03B466454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05E-0245-BE81-03B466454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5E-0245-BE81-03B466454807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5E-0245-BE81-03B46645480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F3E520-98A2-6C45-83B4-C9672BC00A4A}" type="VALU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05E-0245-BE81-03B46645480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2711CE-4001-2C41-8E1A-33FAC8FF456F}" type="VALUE">
                      <a:rPr lang="en-US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05E-0245-BE81-03B4664548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FF3C75-F8EA-B14E-8C9E-81732571CF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5E-0245-BE81-03B4664548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1B2272-6B7D-3F48-959B-5894961FAB8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5E-0245-BE81-03B4664548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29F272-3E36-4C46-BA70-9186AC1D3F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5E-0245-BE81-03B466454807}"/>
                </c:ext>
              </c:extLst>
            </c:dLbl>
            <c:dLbl>
              <c:idx val="5"/>
              <c:layout>
                <c:manualLayout>
                  <c:x val="1.1716745756827705E-2"/>
                  <c:y val="4.2800051636844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FCB55-AC96-A74A-9F32-7F5269EDBEEE}" type="VALUE">
                      <a:rPr lang="en-US" smtClean="0">
                        <a:solidFill>
                          <a:srgbClr val="404040"/>
                        </a:solidFill>
                      </a:rPr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40404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5E-0245-BE81-03B4664548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9BA80C-2958-0A42-9908-C5EE459619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5E-0245-BE81-03B4664548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DD1064-51FB-7F48-9626-BA2082E5FF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05E-0245-BE81-03B4664548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002574-C47A-7A4A-B76E-BD432DA0A15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05E-0245-BE81-03B4664548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D1455C-BC25-6741-B305-309591A8C8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5E-0245-BE81-03B4664548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2CD9351-CE8E-8543-B534-D83B1A4621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5E-0245-BE81-03B4664548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5E-0245-BE81-03B4664548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fld id="{0901F968-0E1E-0E48-98F3-8ADBDD853D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5E-0245-BE81-03B4664548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D277224-818C-594A-B5B9-A7965C37594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5E-0245-BE81-03B466454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KRAS ex. 2</c:v>
                </c:pt>
                <c:pt idx="1">
                  <c:v>BRAF</c:v>
                </c:pt>
                <c:pt idx="2">
                  <c:v>Unidentified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E-0245-BE81-03B4664548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05E-0245-BE81-03B4664548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705E-0245-BE81-03B466454807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05E-0245-BE81-03B46645480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705E-0245-BE81-03B46645480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05E-0245-BE81-03B466454807}"/>
              </c:ext>
            </c:extLst>
          </c:dPt>
          <c:dPt>
            <c:idx val="5"/>
            <c:bubble3D val="0"/>
            <c:spPr>
              <a:solidFill>
                <a:srgbClr val="2E7B8E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05E-0245-BE81-03B466454807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705E-0245-BE81-03B466454807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705E-0245-BE81-03B46645480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C-705E-0245-BE81-03B46645480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705E-0245-BE81-03B46645480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705E-0245-BE81-03B46645480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E-705E-0245-BE81-03B46645480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05E-0245-BE81-03B466454807}"/>
              </c:ext>
            </c:extLst>
          </c:dPt>
          <c:dPt>
            <c:idx val="13"/>
            <c:bubble3D val="0"/>
            <c:spPr>
              <a:solidFill>
                <a:schemeClr val="bg1">
                  <a:lumMod val="85000"/>
                </a:schemeClr>
              </a:solidFill>
              <a:ln w="635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05E-0245-BE81-03B466454807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F3E520-98A2-6C45-83B4-C9672BC00A4A}" type="VALUE">
                      <a:rPr lang="en-US" smtClean="0"/>
                      <a:pPr>
                        <a:defRPr sz="10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05E-0245-BE81-03B4664548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2711CE-4001-2C41-8E1A-33FAC8FF456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705E-0245-BE81-03B4664548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FF3C75-F8EA-B14E-8C9E-81732571CF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05E-0245-BE81-03B46645480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91B2272-6B7D-3F48-959B-5894961FAB8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05E-0245-BE81-03B46645480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29F272-3E36-4C46-BA70-9186AC1D3F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05E-0245-BE81-03B466454807}"/>
                </c:ext>
              </c:extLst>
            </c:dLbl>
            <c:dLbl>
              <c:idx val="5"/>
              <c:layout>
                <c:manualLayout>
                  <c:x val="1.1716745756827705E-2"/>
                  <c:y val="4.28000516368442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DFCB55-AC96-A74A-9F32-7F5269EDBEEE}" type="VALUE">
                      <a:rPr lang="en-US" smtClean="0">
                        <a:solidFill>
                          <a:srgbClr val="404040"/>
                        </a:solidFill>
                      </a:rPr>
                      <a:pPr>
                        <a:defRPr sz="1000" b="1">
                          <a:solidFill>
                            <a:srgbClr val="404040"/>
                          </a:solidFill>
                        </a:defRPr>
                      </a:pPr>
                      <a:t>[VALUE]</a:t>
                    </a:fld>
                    <a:r>
                      <a:rPr lang="en-US" dirty="0">
                        <a:solidFill>
                          <a:srgbClr val="404040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40404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05E-0245-BE81-03B46645480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79BA80C-2958-0A42-9908-C5EE459619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05E-0245-BE81-03B46645480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4DD1064-51FB-7F48-9626-BA2082E5FF6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705E-0245-BE81-03B46645480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C002574-C47A-7A4A-B76E-BD432DA0A15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705E-0245-BE81-03B46645480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6D1455C-BC25-6741-B305-309591A8C8F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05E-0245-BE81-03B46645480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2CD9351-CE8E-8543-B534-D83B1A4621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705E-0245-BE81-03B46645480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5E-0245-BE81-03B466454807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fld id="{0901F968-0E1E-0E48-98F3-8ADBDD853D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05E-0245-BE81-03B466454807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DD277224-818C-594A-B5B9-A7965C37594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05E-0245-BE81-03B4664548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KRAS ex. 2</c:v>
                </c:pt>
                <c:pt idx="1">
                  <c:v>Unidentified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E-0245-BE81-03B46645480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1/22/2021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1/22/2021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379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44538"/>
            <a:ext cx="6610350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70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801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23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70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06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46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60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009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49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A45CA3-A761-2140-A228-588427B35E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08" y="2017644"/>
            <a:ext cx="7006784" cy="282271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81279573-BFE8-6048-816E-574711076B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D56DFA9-9B30-7E49-A735-C2D4CCD39BF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71D05C-308F-7B40-AEB9-9359F0B130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59151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0E35CFC9-B47C-114C-9364-7253A2AAF9E7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B7D8165-0D4B-814E-AF94-52214B55F1C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7D4B852-D4B6-C447-A6DA-6C738CF89417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B79A00A7-62E2-4145-906F-F9D96A33401E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NTRK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E503EAD8-224D-4544-94E1-D8C1DA2EDE11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12A1A085-F818-254D-B979-07F5C0A7DE06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8E809AC6-B41E-FC4F-9515-B0CF98FEF418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DA45E5F7-0362-D846-B8F7-4C934B2EFDB4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C4B076-696B-524A-B5B2-5EC1CCBC272A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E1E4B2E-2D5F-3848-9154-BC5D4D495266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21F7DA95-D4E4-9840-AA40-B461E3EB0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33E968-5252-D04D-9C76-0D2D47BE54D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1A0A6D4-B939-3240-9B8C-6CFC8DE85BCD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6CB6423C-1FE1-F34C-BED4-B40C0EFC6F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84E0F-48DE-E44C-81B3-037F1BB67ABD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43A8173-815C-A54A-A4AE-A39CDE6D455B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 descr="Speaker Phone">
              <a:extLst>
                <a:ext uri="{FF2B5EF4-FFF2-40B4-BE49-F238E27FC236}">
                  <a16:creationId xmlns:a16="http://schemas.microsoft.com/office/drawing/2014/main" id="{ACA77868-EE36-F944-A6D0-D5875F957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4CC074-C5DF-0045-9196-49AD9ED1C50F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327A155-F652-2145-B2B9-28B86231AD1F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Graphic 34" descr="Envelope">
              <a:extLst>
                <a:ext uri="{FF2B5EF4-FFF2-40B4-BE49-F238E27FC236}">
                  <a16:creationId xmlns:a16="http://schemas.microsoft.com/office/drawing/2014/main" id="{2FDD197B-0CC3-9442-ADA0-60357A6AE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4226F28-371A-5843-9E8B-E6978DA7DF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" y="574696"/>
            <a:ext cx="2616589" cy="1054104"/>
          </a:xfrm>
          <a:prstGeom prst="rect">
            <a:avLst/>
          </a:prstGeom>
        </p:spPr>
      </p:pic>
      <p:pic>
        <p:nvPicPr>
          <p:cNvPr id="36" name="Picture 35" descr="A picture containing flower&#10;&#10;Description automatically generated">
            <a:extLst>
              <a:ext uri="{FF2B5EF4-FFF2-40B4-BE49-F238E27FC236}">
                <a16:creationId xmlns:a16="http://schemas.microsoft.com/office/drawing/2014/main" id="{48B3171E-7AC9-A840-A560-7BBB5F824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16975" r="55577" b="40144"/>
          <a:stretch/>
        </p:blipFill>
        <p:spPr>
          <a:xfrm>
            <a:off x="3710009" y="0"/>
            <a:ext cx="847226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0" y="6195831"/>
            <a:ext cx="5471583" cy="431800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1" y="6195831"/>
            <a:ext cx="5471584" cy="431800"/>
          </a:xfrm>
        </p:spPr>
        <p:txBody>
          <a:bodyPr anchor="b"/>
          <a:lstStyle>
            <a:lvl1pPr marL="0" indent="0" algn="r">
              <a:spcAft>
                <a:spcPts val="0"/>
              </a:spcAft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282842-D0ED-A74C-A812-AF7986C925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07" y="1290639"/>
            <a:ext cx="10943169" cy="4886324"/>
          </a:xfrm>
        </p:spPr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6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9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30C64-31F7-4B3B-BAC1-D030667AA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E74D9A-B0C6-45B4-950F-2A6D4F110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7E7855-9171-430F-999F-E8369882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A091FB-3913-48E0-A81F-C61EEEF5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8B8EDA-4595-4A7A-A725-CE5C93FA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A9DA2-27D0-4688-B4B9-5040054FDB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C0DDCF1-EB6F-CD4F-BAEA-B61C4B5CC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70C617B-67BA-5049-81F5-0FEDB19DE7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F142E-B950-0942-99EE-0BC1E830AA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CE8F5EE-9619-B340-930E-DF2FBC740C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485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buClr>
                <a:schemeClr val="accent5"/>
              </a:buCl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A5B9F14-4C65-F849-BD3F-29F1721A67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4B897-681C-DB40-9233-43F262BC8C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AD7C88-A497-714F-9D3B-CF3E319E688F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702" y="269198"/>
            <a:ext cx="1793429" cy="7224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2" r:id="rId3"/>
    <p:sldLayoutId id="2147483650" r:id="rId4"/>
    <p:sldLayoutId id="2147483661" r:id="rId5"/>
    <p:sldLayoutId id="2147483652" r:id="rId6"/>
    <p:sldLayoutId id="2147483677" r:id="rId7"/>
    <p:sldLayoutId id="2147483657" r:id="rId8"/>
    <p:sldLayoutId id="2147483654" r:id="rId9"/>
    <p:sldLayoutId id="2147483655" r:id="rId10"/>
    <p:sldLayoutId id="2147483675" r:id="rId11"/>
    <p:sldLayoutId id="2147483678" r:id="rId12"/>
    <p:sldLayoutId id="2147483656" r:id="rId13"/>
    <p:sldLayoutId id="2147483679" r:id="rId14"/>
    <p:sldLayoutId id="214748368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5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5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5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2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hyperlink" Target="https://twitter.com/ntrkconnectinfo" TargetMode="External"/><Relationship Id="rId7" Type="http://schemas.openxmlformats.org/officeDocument/2006/relationships/hyperlink" Target="http://www.ntrkconnect.info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1504488" TargetMode="External"/><Relationship Id="rId11" Type="http://schemas.openxmlformats.org/officeDocument/2006/relationships/image" Target="../media/image16.wmf"/><Relationship Id="rId5" Type="http://schemas.openxmlformats.org/officeDocument/2006/relationships/hyperlink" Target="mailto:froukje.sosef1@cor2ed.com" TargetMode="External"/><Relationship Id="rId10" Type="http://schemas.openxmlformats.org/officeDocument/2006/relationships/image" Target="../media/image15.wmf"/><Relationship Id="rId4" Type="http://schemas.openxmlformats.org/officeDocument/2006/relationships/hyperlink" Target="https://www.linkedin.com/company/28472044" TargetMode="External"/><Relationship Id="rId9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65E45908-DAF4-CC47-A983-ADB340F89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23" y="1814339"/>
            <a:ext cx="3302000" cy="2284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Prognostic significance of </a:t>
            </a:r>
            <a:r>
              <a:rPr lang="en-GB" i="1" dirty="0"/>
              <a:t>NTRK</a:t>
            </a:r>
            <a:r>
              <a:rPr lang="en-GB" dirty="0"/>
              <a:t> gene fusions </a:t>
            </a:r>
            <a:br>
              <a:rPr lang="en-GB" dirty="0"/>
            </a:br>
            <a:r>
              <a:rPr lang="en-GB" dirty="0"/>
              <a:t>in </a:t>
            </a:r>
            <a:r>
              <a:rPr lang="en-GB" cap="none" dirty="0"/>
              <a:t>d</a:t>
            </a:r>
            <a:r>
              <a:rPr lang="en-GB" dirty="0"/>
              <a:t>MMR </a:t>
            </a:r>
            <a:r>
              <a:rPr lang="en-GB" cap="none" dirty="0"/>
              <a:t>m</a:t>
            </a:r>
            <a:r>
              <a:rPr lang="en-GB" dirty="0"/>
              <a:t>CRC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E5175-7CE3-3240-85FD-D4427BD1A8B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98169"/>
            <a:ext cx="10619454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ALK, anaplastic lymphoma kinase; CI, confidence interval; dMMR, deficient mismatch repair; HR, hazard ratio; mCRC, metastatic colorectal cancer; MMR, mismatch repair; mo, months; NTRK, neurotrophic receptor tyrosine kinase; OS, overall survival  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Source: Pietrantonio F, et al. J Natl Cancer Inst. 2017; 109(12). doi: 10.1093/jnci/djx089</a:t>
            </a:r>
          </a:p>
        </p:txBody>
      </p:sp>
      <p:sp>
        <p:nvSpPr>
          <p:cNvPr id="10" name="Flèche vers la droite 13">
            <a:extLst>
              <a:ext uri="{FF2B5EF4-FFF2-40B4-BE49-F238E27FC236}">
                <a16:creationId xmlns:a16="http://schemas.microsoft.com/office/drawing/2014/main" id="{8191D65A-8A67-1C4D-88A9-FCE33BE409F9}"/>
              </a:ext>
            </a:extLst>
          </p:cNvPr>
          <p:cNvSpPr/>
          <p:nvPr/>
        </p:nvSpPr>
        <p:spPr>
          <a:xfrm>
            <a:off x="624417" y="5438347"/>
            <a:ext cx="1008112" cy="477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596D54-7EAF-0545-91EB-7FCB1B3D1B4F}"/>
              </a:ext>
            </a:extLst>
          </p:cNvPr>
          <p:cNvSpPr/>
          <p:nvPr/>
        </p:nvSpPr>
        <p:spPr>
          <a:xfrm>
            <a:off x="1703512" y="5476835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could </a:t>
            </a:r>
            <a:r>
              <a:rPr lang="en-GB" sz="2000" b="1" i="1" dirty="0">
                <a:solidFill>
                  <a:schemeClr val="tx2"/>
                </a:solidFill>
              </a:rPr>
              <a:t>NTRK</a:t>
            </a:r>
            <a:r>
              <a:rPr lang="en-GB" sz="2000" b="1" dirty="0">
                <a:solidFill>
                  <a:schemeClr val="tx2"/>
                </a:solidFill>
              </a:rPr>
              <a:t> gene fusions be a prognostic biomarker in dMMR mCRC?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6BBA7-718B-7D43-AD55-004A66E36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F94505-81A2-1C41-B38C-5CA36B6C35D8}"/>
              </a:ext>
            </a:extLst>
          </p:cNvPr>
          <p:cNvSpPr txBox="1"/>
          <p:nvPr/>
        </p:nvSpPr>
        <p:spPr>
          <a:xfrm>
            <a:off x="5010887" y="4168483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271D6F-E71E-4A44-ADE0-EA1B2B2A0FFC}"/>
              </a:ext>
            </a:extLst>
          </p:cNvPr>
          <p:cNvSpPr txBox="1"/>
          <p:nvPr/>
        </p:nvSpPr>
        <p:spPr>
          <a:xfrm>
            <a:off x="4026637" y="4168483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8E95CF-2B10-2840-A7D7-75484C9363EC}"/>
              </a:ext>
            </a:extLst>
          </p:cNvPr>
          <p:cNvSpPr txBox="1"/>
          <p:nvPr/>
        </p:nvSpPr>
        <p:spPr>
          <a:xfrm>
            <a:off x="3013812" y="4168483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31317-5B23-7E49-A5A2-AF140D9BF4F2}"/>
              </a:ext>
            </a:extLst>
          </p:cNvPr>
          <p:cNvSpPr txBox="1"/>
          <p:nvPr/>
        </p:nvSpPr>
        <p:spPr>
          <a:xfrm>
            <a:off x="2049848" y="416848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D5E5495-5510-8246-8D47-D601F6D15F5E}"/>
              </a:ext>
            </a:extLst>
          </p:cNvPr>
          <p:cNvSpPr txBox="1"/>
          <p:nvPr/>
        </p:nvSpPr>
        <p:spPr>
          <a:xfrm>
            <a:off x="1101758" y="4168483"/>
            <a:ext cx="913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C05093-12FB-BF4D-AF9A-9D1725DEB80D}"/>
              </a:ext>
            </a:extLst>
          </p:cNvPr>
          <p:cNvSpPr txBox="1"/>
          <p:nvPr/>
        </p:nvSpPr>
        <p:spPr>
          <a:xfrm>
            <a:off x="2606682" y="4433403"/>
            <a:ext cx="1088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A2FFB7-D104-584F-AC46-84E266581DA3}"/>
              </a:ext>
            </a:extLst>
          </p:cNvPr>
          <p:cNvSpPr txBox="1"/>
          <p:nvPr/>
        </p:nvSpPr>
        <p:spPr>
          <a:xfrm>
            <a:off x="5108670" y="4725144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762D53-CFB4-A740-B1B5-552C020AD48A}"/>
              </a:ext>
            </a:extLst>
          </p:cNvPr>
          <p:cNvSpPr txBox="1"/>
          <p:nvPr/>
        </p:nvSpPr>
        <p:spPr>
          <a:xfrm>
            <a:off x="4124420" y="4725144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C8F1CF-E1AD-C14E-9074-2C1BEE01EAEC}"/>
              </a:ext>
            </a:extLst>
          </p:cNvPr>
          <p:cNvSpPr txBox="1"/>
          <p:nvPr/>
        </p:nvSpPr>
        <p:spPr>
          <a:xfrm>
            <a:off x="3111595" y="4725144"/>
            <a:ext cx="78548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D81F5E-BA2E-9346-857D-B90C16C85FA9}"/>
              </a:ext>
            </a:extLst>
          </p:cNvPr>
          <p:cNvSpPr txBox="1"/>
          <p:nvPr/>
        </p:nvSpPr>
        <p:spPr>
          <a:xfrm>
            <a:off x="2062672" y="4725144"/>
            <a:ext cx="157094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454BF7-3882-0E43-9D6B-809612CDBC4B}"/>
              </a:ext>
            </a:extLst>
          </p:cNvPr>
          <p:cNvSpPr txBox="1"/>
          <p:nvPr/>
        </p:nvSpPr>
        <p:spPr>
          <a:xfrm>
            <a:off x="1029623" y="4725144"/>
            <a:ext cx="235642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316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4D0EFE-2AB7-9F4C-B538-97AFB112FDB0}"/>
              </a:ext>
            </a:extLst>
          </p:cNvPr>
          <p:cNvSpPr txBox="1"/>
          <p:nvPr/>
        </p:nvSpPr>
        <p:spPr>
          <a:xfrm>
            <a:off x="292700" y="4725144"/>
            <a:ext cx="715837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1E5A4-5754-F04C-8C82-9285874A26E4}"/>
              </a:ext>
            </a:extLst>
          </p:cNvPr>
          <p:cNvSpPr txBox="1"/>
          <p:nvPr/>
        </p:nvSpPr>
        <p:spPr>
          <a:xfrm>
            <a:off x="2867158" y="1628800"/>
            <a:ext cx="24189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ROS, NTRK </a:t>
            </a: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 (No./died = 316/136)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ROS, NTRK </a:t>
            </a: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(No./died = 20/15)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4EE13-171D-CB4C-B3EE-B07CD4F82C69}"/>
              </a:ext>
            </a:extLst>
          </p:cNvPr>
          <p:cNvSpPr txBox="1"/>
          <p:nvPr/>
        </p:nvSpPr>
        <p:spPr>
          <a:xfrm>
            <a:off x="1896885" y="2436639"/>
            <a:ext cx="358431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i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1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negative, median OS: 33.7 (95% CI: 28.3–42.1) mo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rearranged, median OS: 15.6 (95% CI: 0.0–20.4) mo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4FC684-B033-D74F-8C98-597FD2C34E5C}"/>
              </a:ext>
            </a:extLst>
          </p:cNvPr>
          <p:cNvSpPr txBox="1"/>
          <p:nvPr/>
        </p:nvSpPr>
        <p:spPr>
          <a:xfrm>
            <a:off x="3009369" y="2814464"/>
            <a:ext cx="1359347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(95% CI): 2.17 (1.03</a:t>
            </a:r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–</a:t>
            </a: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4.57)</a:t>
            </a:r>
            <a:b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p&lt;0.001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3858AD-0065-A041-9762-A31837E8A3C4}"/>
              </a:ext>
            </a:extLst>
          </p:cNvPr>
          <p:cNvSpPr txBox="1"/>
          <p:nvPr/>
        </p:nvSpPr>
        <p:spPr>
          <a:xfrm>
            <a:off x="3051848" y="2204864"/>
            <a:ext cx="1274387" cy="1246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 28.5 mo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C53473-A2A3-C247-9148-8867E06C5040}"/>
              </a:ext>
            </a:extLst>
          </p:cNvPr>
          <p:cNvSpPr txBox="1"/>
          <p:nvPr/>
        </p:nvSpPr>
        <p:spPr>
          <a:xfrm>
            <a:off x="908694" y="399424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22CD12-BFAD-ED41-9428-491A51EB304C}"/>
              </a:ext>
            </a:extLst>
          </p:cNvPr>
          <p:cNvSpPr txBox="1"/>
          <p:nvPr/>
        </p:nvSpPr>
        <p:spPr>
          <a:xfrm>
            <a:off x="817323" y="3429093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BC3181-7856-2B4D-824D-CE8952B535CB}"/>
              </a:ext>
            </a:extLst>
          </p:cNvPr>
          <p:cNvSpPr txBox="1"/>
          <p:nvPr/>
        </p:nvSpPr>
        <p:spPr>
          <a:xfrm>
            <a:off x="817323" y="2867118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9BE34C-0F4B-AB47-9582-1DA893ADCF35}"/>
              </a:ext>
            </a:extLst>
          </p:cNvPr>
          <p:cNvSpPr txBox="1"/>
          <p:nvPr/>
        </p:nvSpPr>
        <p:spPr>
          <a:xfrm rot="16200000">
            <a:off x="58664" y="2896703"/>
            <a:ext cx="875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(%)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E80C64-1E46-AE49-90DA-6F7F965DF510}"/>
              </a:ext>
            </a:extLst>
          </p:cNvPr>
          <p:cNvSpPr txBox="1"/>
          <p:nvPr/>
        </p:nvSpPr>
        <p:spPr>
          <a:xfrm>
            <a:off x="817323" y="2298793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FA38AAE-F349-C740-B3E6-BF5253939C2E}"/>
              </a:ext>
            </a:extLst>
          </p:cNvPr>
          <p:cNvSpPr txBox="1"/>
          <p:nvPr/>
        </p:nvSpPr>
        <p:spPr>
          <a:xfrm>
            <a:off x="725952" y="1739569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D743A69-2AC8-6648-B33E-1B58490B3B93}"/>
              </a:ext>
            </a:extLst>
          </p:cNvPr>
          <p:cNvCxnSpPr>
            <a:cxnSpLocks/>
          </p:cNvCxnSpPr>
          <p:nvPr/>
        </p:nvCxnSpPr>
        <p:spPr>
          <a:xfrm>
            <a:off x="1127390" y="4095843"/>
            <a:ext cx="40379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B06DBA5-4BB3-E949-A732-4415EC2096A9}"/>
              </a:ext>
            </a:extLst>
          </p:cNvPr>
          <p:cNvCxnSpPr>
            <a:cxnSpLocks/>
          </p:cNvCxnSpPr>
          <p:nvPr/>
        </p:nvCxnSpPr>
        <p:spPr>
          <a:xfrm>
            <a:off x="1076590" y="29782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17BD09-FA15-574C-96F7-C95DC32A8F67}"/>
              </a:ext>
            </a:extLst>
          </p:cNvPr>
          <p:cNvCxnSpPr>
            <a:cxnSpLocks/>
          </p:cNvCxnSpPr>
          <p:nvPr/>
        </p:nvCxnSpPr>
        <p:spPr>
          <a:xfrm rot="16200000">
            <a:off x="2108466" y="4133945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CE4DF8B-9DC9-024F-B7CB-4F9E7F4A0BBC}"/>
              </a:ext>
            </a:extLst>
          </p:cNvPr>
          <p:cNvCxnSpPr>
            <a:cxnSpLocks/>
          </p:cNvCxnSpPr>
          <p:nvPr/>
        </p:nvCxnSpPr>
        <p:spPr>
          <a:xfrm rot="16200000">
            <a:off x="3114942" y="4133945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7583329-B14A-3845-B844-411051CDE8F4}"/>
              </a:ext>
            </a:extLst>
          </p:cNvPr>
          <p:cNvCxnSpPr>
            <a:cxnSpLocks/>
          </p:cNvCxnSpPr>
          <p:nvPr/>
        </p:nvCxnSpPr>
        <p:spPr>
          <a:xfrm rot="16200000">
            <a:off x="4115068" y="4133946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F1EC2B-1BCD-8846-90F5-1E53B5232CCD}"/>
              </a:ext>
            </a:extLst>
          </p:cNvPr>
          <p:cNvCxnSpPr>
            <a:cxnSpLocks/>
          </p:cNvCxnSpPr>
          <p:nvPr/>
        </p:nvCxnSpPr>
        <p:spPr>
          <a:xfrm rot="16200000">
            <a:off x="5121543" y="4133946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CCD1051-8B51-0641-A7E2-7149D22C64C6}"/>
              </a:ext>
            </a:extLst>
          </p:cNvPr>
          <p:cNvCxnSpPr>
            <a:cxnSpLocks/>
          </p:cNvCxnSpPr>
          <p:nvPr/>
        </p:nvCxnSpPr>
        <p:spPr>
          <a:xfrm rot="16200000">
            <a:off x="1108344" y="4133945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594C65-E7E3-6F4E-A0DE-243E6C269FE0}"/>
              </a:ext>
            </a:extLst>
          </p:cNvPr>
          <p:cNvCxnSpPr>
            <a:cxnSpLocks/>
          </p:cNvCxnSpPr>
          <p:nvPr/>
        </p:nvCxnSpPr>
        <p:spPr>
          <a:xfrm flipV="1">
            <a:off x="1146096" y="1847851"/>
            <a:ext cx="1" cy="2247899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090E517-467B-CB46-969D-04A4F6AC181F}"/>
              </a:ext>
            </a:extLst>
          </p:cNvPr>
          <p:cNvCxnSpPr>
            <a:cxnSpLocks/>
          </p:cNvCxnSpPr>
          <p:nvPr/>
        </p:nvCxnSpPr>
        <p:spPr>
          <a:xfrm>
            <a:off x="1076590" y="35370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3E53620-4772-9143-9DE8-EBE820B3B0E4}"/>
              </a:ext>
            </a:extLst>
          </p:cNvPr>
          <p:cNvCxnSpPr>
            <a:cxnSpLocks/>
          </p:cNvCxnSpPr>
          <p:nvPr/>
        </p:nvCxnSpPr>
        <p:spPr>
          <a:xfrm>
            <a:off x="1076590" y="2416268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328236-266F-C94C-ACA3-0C4B573EDAE7}"/>
              </a:ext>
            </a:extLst>
          </p:cNvPr>
          <p:cNvCxnSpPr>
            <a:cxnSpLocks/>
          </p:cNvCxnSpPr>
          <p:nvPr/>
        </p:nvCxnSpPr>
        <p:spPr>
          <a:xfrm>
            <a:off x="1076590" y="40958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D8BAF95-541A-8444-87EE-CF66080B78CE}"/>
              </a:ext>
            </a:extLst>
          </p:cNvPr>
          <p:cNvCxnSpPr>
            <a:cxnSpLocks/>
          </p:cNvCxnSpPr>
          <p:nvPr/>
        </p:nvCxnSpPr>
        <p:spPr>
          <a:xfrm>
            <a:off x="1076590" y="1857468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37EB6AB-5D15-2141-97A5-A3202D7A5AF6}"/>
              </a:ext>
            </a:extLst>
          </p:cNvPr>
          <p:cNvCxnSpPr/>
          <p:nvPr/>
        </p:nvCxnSpPr>
        <p:spPr>
          <a:xfrm>
            <a:off x="2448777" y="1692641"/>
            <a:ext cx="312664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067B91F-7865-C345-9AE4-5453BE112094}"/>
              </a:ext>
            </a:extLst>
          </p:cNvPr>
          <p:cNvCxnSpPr/>
          <p:nvPr/>
        </p:nvCxnSpPr>
        <p:spPr>
          <a:xfrm>
            <a:off x="2448777" y="1822816"/>
            <a:ext cx="312664" cy="0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D5AF3DB-8056-A044-BD47-226E2B2CD680}"/>
              </a:ext>
            </a:extLst>
          </p:cNvPr>
          <p:cNvSpPr txBox="1"/>
          <p:nvPr/>
        </p:nvSpPr>
        <p:spPr>
          <a:xfrm>
            <a:off x="10506849" y="4168483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3ECAD6F-B26D-2F43-893E-C4A0DE358E10}"/>
              </a:ext>
            </a:extLst>
          </p:cNvPr>
          <p:cNvSpPr txBox="1"/>
          <p:nvPr/>
        </p:nvSpPr>
        <p:spPr>
          <a:xfrm>
            <a:off x="9554349" y="4168483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150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3B5F567-4757-924D-8388-0D9504D4C620}"/>
              </a:ext>
            </a:extLst>
          </p:cNvPr>
          <p:cNvSpPr txBox="1"/>
          <p:nvPr/>
        </p:nvSpPr>
        <p:spPr>
          <a:xfrm>
            <a:off x="8573274" y="4178038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851041C-1F91-6443-86C4-E1E7AD5DA03E}"/>
              </a:ext>
            </a:extLst>
          </p:cNvPr>
          <p:cNvSpPr txBox="1"/>
          <p:nvPr/>
        </p:nvSpPr>
        <p:spPr>
          <a:xfrm>
            <a:off x="7647410" y="4168483"/>
            <a:ext cx="18274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33A5C4-40FF-7643-8899-B372ED377C1A}"/>
              </a:ext>
            </a:extLst>
          </p:cNvPr>
          <p:cNvSpPr txBox="1"/>
          <p:nvPr/>
        </p:nvSpPr>
        <p:spPr>
          <a:xfrm>
            <a:off x="6734245" y="4168483"/>
            <a:ext cx="913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DB4179B-AF5D-9242-B0E8-1EA0CBF86FA1}"/>
              </a:ext>
            </a:extLst>
          </p:cNvPr>
          <p:cNvSpPr txBox="1"/>
          <p:nvPr/>
        </p:nvSpPr>
        <p:spPr>
          <a:xfrm>
            <a:off x="8239169" y="4433403"/>
            <a:ext cx="108837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Time (months)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5A92C89-1B89-BB4F-856F-925D91CEBCFC}"/>
              </a:ext>
            </a:extLst>
          </p:cNvPr>
          <p:cNvSpPr txBox="1"/>
          <p:nvPr/>
        </p:nvSpPr>
        <p:spPr>
          <a:xfrm>
            <a:off x="10604632" y="4725144"/>
            <a:ext cx="78548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4647BF-D0C7-FB4C-A793-F408F8EFD486}"/>
              </a:ext>
            </a:extLst>
          </p:cNvPr>
          <p:cNvSpPr txBox="1"/>
          <p:nvPr/>
        </p:nvSpPr>
        <p:spPr>
          <a:xfrm>
            <a:off x="9652132" y="4725144"/>
            <a:ext cx="78548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7B76C3F-3DC6-7A4F-8187-1D8C67767222}"/>
              </a:ext>
            </a:extLst>
          </p:cNvPr>
          <p:cNvSpPr txBox="1"/>
          <p:nvPr/>
        </p:nvSpPr>
        <p:spPr>
          <a:xfrm>
            <a:off x="8671057" y="4725144"/>
            <a:ext cx="78548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152190-FBF9-7543-B412-021D74DFF0D9}"/>
              </a:ext>
            </a:extLst>
          </p:cNvPr>
          <p:cNvSpPr txBox="1"/>
          <p:nvPr/>
        </p:nvSpPr>
        <p:spPr>
          <a:xfrm>
            <a:off x="7660234" y="4725144"/>
            <a:ext cx="157094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24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5BE6C2D-A661-CB43-ABE1-C95AE7217E89}"/>
              </a:ext>
            </a:extLst>
          </p:cNvPr>
          <p:cNvSpPr txBox="1"/>
          <p:nvPr/>
        </p:nvSpPr>
        <p:spPr>
          <a:xfrm>
            <a:off x="6662110" y="4725144"/>
            <a:ext cx="235642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316</a:t>
            </a:r>
            <a:b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11</a:t>
            </a:r>
          </a:p>
          <a:p>
            <a:pPr algn="ctr">
              <a:lnSpc>
                <a:spcPct val="90000"/>
              </a:lnSpc>
            </a:pPr>
            <a:r>
              <a:rPr lang="en-GB" sz="12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B02A05E-AB2B-534A-960D-D038389D1C03}"/>
              </a:ext>
            </a:extLst>
          </p:cNvPr>
          <p:cNvSpPr txBox="1"/>
          <p:nvPr/>
        </p:nvSpPr>
        <p:spPr>
          <a:xfrm>
            <a:off x="5291877" y="4725144"/>
            <a:ext cx="1325106" cy="4985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200" spc="-2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</a:t>
            </a:r>
            <a:br>
              <a:rPr lang="en-GB" sz="1200" spc="-2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1200" spc="-2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Rearr. MMR proficient</a:t>
            </a:r>
          </a:p>
          <a:p>
            <a:pPr>
              <a:lnSpc>
                <a:spcPct val="90000"/>
              </a:lnSpc>
            </a:pPr>
            <a:r>
              <a:rPr lang="en-GB" sz="1200" spc="-2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Rearr. MMR deficient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20B5DD-2AED-DF4D-8D96-7101157C274A}"/>
              </a:ext>
            </a:extLst>
          </p:cNvPr>
          <p:cNvSpPr txBox="1"/>
          <p:nvPr/>
        </p:nvSpPr>
        <p:spPr>
          <a:xfrm>
            <a:off x="7746694" y="1632658"/>
            <a:ext cx="349294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ROS, NTRK </a:t>
            </a: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 (No./died = 316/136)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ROS, NTRK </a:t>
            </a: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and MMR proficient (No./died = 11/9)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ROS, NTRK </a:t>
            </a: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and MMR deficient (No./died = 9/6)</a:t>
            </a:r>
          </a:p>
          <a:p>
            <a:pPr>
              <a:lnSpc>
                <a:spcPct val="90000"/>
              </a:lnSpc>
            </a:pPr>
            <a:endParaRPr lang="en-GB" sz="1000" dirty="0">
              <a:solidFill>
                <a:srgbClr val="505050"/>
              </a:solidFill>
              <a:latin typeface="Calibri" panose="020F0502020204030204" pitchFamily="34" charset="0"/>
              <a:ea typeface="Aileron" charset="0"/>
              <a:cs typeface="Calibri" panose="020F050202020403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F9400B-4401-254D-924E-B43974512719}"/>
              </a:ext>
            </a:extLst>
          </p:cNvPr>
          <p:cNvSpPr txBox="1"/>
          <p:nvPr/>
        </p:nvSpPr>
        <p:spPr>
          <a:xfrm>
            <a:off x="7385704" y="2384535"/>
            <a:ext cx="4717638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i="1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1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negative, median OS: 33.7 (95% CI: 28.3–42.1) mo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and MMR proficient, median OS: 17.0 (95% CI: 10.0</a:t>
            </a:r>
            <a:r>
              <a:rPr lang="en-GB" sz="1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–</a:t>
            </a:r>
            <a:r>
              <a:rPr lang="en-GB" sz="1000" dirty="0">
                <a:solidFill>
                  <a:schemeClr val="accent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31.4) mo</a:t>
            </a:r>
          </a:p>
          <a:p>
            <a:pPr>
              <a:lnSpc>
                <a:spcPct val="90000"/>
              </a:lnSpc>
            </a:pPr>
            <a:r>
              <a:rPr lang="en-GB" sz="1000" i="1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1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and MMR deficient, median OS: 15.6 (95% CI: 10.0</a:t>
            </a:r>
            <a:r>
              <a:rPr lang="en-GB" sz="10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–</a:t>
            </a:r>
            <a:r>
              <a:rPr lang="en-GB" sz="1000" dirty="0">
                <a:solidFill>
                  <a:schemeClr val="tx2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20.4) mo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F36D713-8A6E-1F4A-AF81-12A179ECE79D}"/>
              </a:ext>
            </a:extLst>
          </p:cNvPr>
          <p:cNvSpPr txBox="1"/>
          <p:nvPr/>
        </p:nvSpPr>
        <p:spPr>
          <a:xfrm>
            <a:off x="7595593" y="2886273"/>
            <a:ext cx="3268523" cy="3739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b="1" i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ALK, ROS1, NTRK </a:t>
            </a:r>
            <a:r>
              <a:rPr lang="en-GB" sz="9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rearranged and MMR proficient vs MMR deficient:</a:t>
            </a:r>
          </a:p>
          <a:p>
            <a:pPr algn="ctr">
              <a:lnSpc>
                <a:spcPct val="90000"/>
              </a:lnSpc>
            </a:pP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HR (95% CI): 0.82 (0.29</a:t>
            </a:r>
            <a:r>
              <a:rPr lang="en-GB" sz="900" dirty="0">
                <a:solidFill>
                  <a:schemeClr val="accent1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–</a:t>
            </a: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2.30)</a:t>
            </a:r>
            <a:b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9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p&lt;0.71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052C16-1F59-FD4A-B22A-A0F575B6FCB8}"/>
              </a:ext>
            </a:extLst>
          </p:cNvPr>
          <p:cNvSpPr txBox="1"/>
          <p:nvPr/>
        </p:nvSpPr>
        <p:spPr>
          <a:xfrm>
            <a:off x="8736919" y="2160871"/>
            <a:ext cx="141224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Median follow-up: 28.5 mo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2723B8-FBAC-8141-91DA-D66B5A22CBF8}"/>
              </a:ext>
            </a:extLst>
          </p:cNvPr>
          <p:cNvSpPr txBox="1"/>
          <p:nvPr/>
        </p:nvSpPr>
        <p:spPr>
          <a:xfrm>
            <a:off x="6541181" y="3994243"/>
            <a:ext cx="913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484B85C-AEA7-BA40-9D8A-D8133E5CC90E}"/>
              </a:ext>
            </a:extLst>
          </p:cNvPr>
          <p:cNvSpPr txBox="1"/>
          <p:nvPr/>
        </p:nvSpPr>
        <p:spPr>
          <a:xfrm>
            <a:off x="6449810" y="3429093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1658EED-4C5E-1040-8FBB-DE541E4F31A4}"/>
              </a:ext>
            </a:extLst>
          </p:cNvPr>
          <p:cNvSpPr txBox="1"/>
          <p:nvPr/>
        </p:nvSpPr>
        <p:spPr>
          <a:xfrm>
            <a:off x="6449810" y="2867118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1624AD-0980-214E-900B-1D4B712B38C7}"/>
              </a:ext>
            </a:extLst>
          </p:cNvPr>
          <p:cNvSpPr txBox="1"/>
          <p:nvPr/>
        </p:nvSpPr>
        <p:spPr>
          <a:xfrm rot="16200000">
            <a:off x="5691151" y="2896703"/>
            <a:ext cx="87581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Survival (%)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545212-4BE7-5F43-8EA6-D6A9F6AADBEE}"/>
              </a:ext>
            </a:extLst>
          </p:cNvPr>
          <p:cNvSpPr txBox="1"/>
          <p:nvPr/>
        </p:nvSpPr>
        <p:spPr>
          <a:xfrm>
            <a:off x="6449810" y="2298793"/>
            <a:ext cx="1827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75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DE52DBE-6C0C-AB42-9610-BFC3AF927BCF}"/>
              </a:ext>
            </a:extLst>
          </p:cNvPr>
          <p:cNvSpPr txBox="1"/>
          <p:nvPr/>
        </p:nvSpPr>
        <p:spPr>
          <a:xfrm>
            <a:off x="6358439" y="1739569"/>
            <a:ext cx="2741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4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100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112753D-61D9-3A46-A247-38DC8A7BF8D7}"/>
              </a:ext>
            </a:extLst>
          </p:cNvPr>
          <p:cNvCxnSpPr>
            <a:cxnSpLocks/>
          </p:cNvCxnSpPr>
          <p:nvPr/>
        </p:nvCxnSpPr>
        <p:spPr>
          <a:xfrm>
            <a:off x="6759877" y="4095843"/>
            <a:ext cx="3899036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4223997-45D3-5842-B3D7-1B8885879107}"/>
              </a:ext>
            </a:extLst>
          </p:cNvPr>
          <p:cNvCxnSpPr>
            <a:cxnSpLocks/>
          </p:cNvCxnSpPr>
          <p:nvPr/>
        </p:nvCxnSpPr>
        <p:spPr>
          <a:xfrm>
            <a:off x="6709077" y="29782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0FD6444-054B-5348-857D-4EA64C9AEB0E}"/>
              </a:ext>
            </a:extLst>
          </p:cNvPr>
          <p:cNvCxnSpPr>
            <a:cxnSpLocks/>
          </p:cNvCxnSpPr>
          <p:nvPr/>
        </p:nvCxnSpPr>
        <p:spPr>
          <a:xfrm rot="16200000">
            <a:off x="7706028" y="4133945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A3E574C-2181-A848-BF0B-2A8736018021}"/>
              </a:ext>
            </a:extLst>
          </p:cNvPr>
          <p:cNvCxnSpPr>
            <a:cxnSpLocks/>
          </p:cNvCxnSpPr>
          <p:nvPr/>
        </p:nvCxnSpPr>
        <p:spPr>
          <a:xfrm rot="16200000">
            <a:off x="8674405" y="4137150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943A955-324A-3541-9C41-C1C3F6A857E3}"/>
              </a:ext>
            </a:extLst>
          </p:cNvPr>
          <p:cNvCxnSpPr>
            <a:cxnSpLocks/>
          </p:cNvCxnSpPr>
          <p:nvPr/>
        </p:nvCxnSpPr>
        <p:spPr>
          <a:xfrm rot="16200000">
            <a:off x="9642781" y="4127596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9CDCE95-0276-F74C-AE87-862B9507C8E7}"/>
              </a:ext>
            </a:extLst>
          </p:cNvPr>
          <p:cNvCxnSpPr>
            <a:cxnSpLocks/>
          </p:cNvCxnSpPr>
          <p:nvPr/>
        </p:nvCxnSpPr>
        <p:spPr>
          <a:xfrm rot="16200000">
            <a:off x="10617505" y="4133946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DCEC1F2-17F3-3844-A809-7BBFA9989897}"/>
              </a:ext>
            </a:extLst>
          </p:cNvPr>
          <p:cNvCxnSpPr>
            <a:cxnSpLocks/>
          </p:cNvCxnSpPr>
          <p:nvPr/>
        </p:nvCxnSpPr>
        <p:spPr>
          <a:xfrm rot="16200000">
            <a:off x="6740831" y="4133945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52674D5-C25F-5143-8AFD-726C532B3223}"/>
              </a:ext>
            </a:extLst>
          </p:cNvPr>
          <p:cNvCxnSpPr>
            <a:cxnSpLocks/>
          </p:cNvCxnSpPr>
          <p:nvPr/>
        </p:nvCxnSpPr>
        <p:spPr>
          <a:xfrm flipV="1">
            <a:off x="6778583" y="1847851"/>
            <a:ext cx="1" cy="2247899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EAD8E92-9B7E-6340-81FE-C5F3813826D9}"/>
              </a:ext>
            </a:extLst>
          </p:cNvPr>
          <p:cNvCxnSpPr>
            <a:cxnSpLocks/>
          </p:cNvCxnSpPr>
          <p:nvPr/>
        </p:nvCxnSpPr>
        <p:spPr>
          <a:xfrm>
            <a:off x="6709077" y="35370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214C9B8-02C6-D740-B6DA-251E06E68622}"/>
              </a:ext>
            </a:extLst>
          </p:cNvPr>
          <p:cNvCxnSpPr>
            <a:cxnSpLocks/>
          </p:cNvCxnSpPr>
          <p:nvPr/>
        </p:nvCxnSpPr>
        <p:spPr>
          <a:xfrm>
            <a:off x="6709077" y="2416268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8C51573-9B37-FA47-9034-3F1C777CA442}"/>
              </a:ext>
            </a:extLst>
          </p:cNvPr>
          <p:cNvCxnSpPr>
            <a:cxnSpLocks/>
          </p:cNvCxnSpPr>
          <p:nvPr/>
        </p:nvCxnSpPr>
        <p:spPr>
          <a:xfrm>
            <a:off x="6709077" y="4095843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D1A66F2-3755-FE47-9B93-BC494D83A8E1}"/>
              </a:ext>
            </a:extLst>
          </p:cNvPr>
          <p:cNvCxnSpPr>
            <a:cxnSpLocks/>
          </p:cNvCxnSpPr>
          <p:nvPr/>
        </p:nvCxnSpPr>
        <p:spPr>
          <a:xfrm>
            <a:off x="6709077" y="1857468"/>
            <a:ext cx="75505" cy="0"/>
          </a:xfrm>
          <a:prstGeom prst="line">
            <a:avLst/>
          </a:prstGeom>
          <a:ln w="12700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5E5BD6-5439-6A4F-A52C-E53DA541690A}"/>
              </a:ext>
            </a:extLst>
          </p:cNvPr>
          <p:cNvCxnSpPr/>
          <p:nvPr/>
        </p:nvCxnSpPr>
        <p:spPr>
          <a:xfrm>
            <a:off x="7328313" y="1696499"/>
            <a:ext cx="312664" cy="0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66E966F-55D5-DC4C-80E2-42E7FDAE6A37}"/>
              </a:ext>
            </a:extLst>
          </p:cNvPr>
          <p:cNvCxnSpPr/>
          <p:nvPr/>
        </p:nvCxnSpPr>
        <p:spPr>
          <a:xfrm>
            <a:off x="7328313" y="1829849"/>
            <a:ext cx="312664" cy="0"/>
          </a:xfrm>
          <a:prstGeom prst="line">
            <a:avLst/>
          </a:prstGeom>
          <a:ln w="381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D7544E8-7D40-E34E-B5AB-6D0B9CB16B99}"/>
              </a:ext>
            </a:extLst>
          </p:cNvPr>
          <p:cNvCxnSpPr/>
          <p:nvPr/>
        </p:nvCxnSpPr>
        <p:spPr>
          <a:xfrm>
            <a:off x="7328313" y="1963199"/>
            <a:ext cx="312664" cy="0"/>
          </a:xfrm>
          <a:prstGeom prst="line">
            <a:avLst/>
          </a:prstGeom>
          <a:ln w="3810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8" name="Picture 97">
            <a:extLst>
              <a:ext uri="{FF2B5EF4-FFF2-40B4-BE49-F238E27FC236}">
                <a16:creationId xmlns:a16="http://schemas.microsoft.com/office/drawing/2014/main" id="{73ADF3F3-3090-EA43-A3B5-9542CD00E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628" y="1822718"/>
            <a:ext cx="3187700" cy="2279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FC6116-91A2-304E-B708-79C2C998BC68}"/>
              </a:ext>
            </a:extLst>
          </p:cNvPr>
          <p:cNvSpPr/>
          <p:nvPr/>
        </p:nvSpPr>
        <p:spPr>
          <a:xfrm>
            <a:off x="529460" y="1009957"/>
            <a:ext cx="11199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C00000"/>
                </a:solidFill>
              </a:rPr>
              <a:t>Overall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dirty="0" err="1">
                <a:solidFill>
                  <a:srgbClr val="C00000"/>
                </a:solidFill>
              </a:rPr>
              <a:t>survival</a:t>
            </a:r>
            <a:r>
              <a:rPr lang="fr-FR" sz="1600" b="1" dirty="0">
                <a:solidFill>
                  <a:srgbClr val="C00000"/>
                </a:solidFill>
              </a:rPr>
              <a:t> in CRC patients </a:t>
            </a:r>
            <a:r>
              <a:rPr lang="fr-FR" sz="1600" b="1" dirty="0" err="1">
                <a:solidFill>
                  <a:srgbClr val="C00000"/>
                </a:solidFill>
              </a:rPr>
              <a:t>with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i="1" dirty="0">
                <a:solidFill>
                  <a:srgbClr val="C00000"/>
                </a:solidFill>
              </a:rPr>
              <a:t>ALK</a:t>
            </a:r>
            <a:r>
              <a:rPr lang="fr-FR" sz="1600" b="1" dirty="0">
                <a:solidFill>
                  <a:srgbClr val="C00000"/>
                </a:solidFill>
              </a:rPr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ROS1</a:t>
            </a:r>
            <a:r>
              <a:rPr lang="fr-FR" sz="1600" b="1" dirty="0">
                <a:solidFill>
                  <a:srgbClr val="C00000"/>
                </a:solidFill>
              </a:rPr>
              <a:t>, </a:t>
            </a:r>
            <a:r>
              <a:rPr lang="fr-FR" sz="1600" b="1" i="1" dirty="0">
                <a:solidFill>
                  <a:srgbClr val="C00000"/>
                </a:solidFill>
              </a:rPr>
              <a:t>NTRK</a:t>
            </a:r>
            <a:r>
              <a:rPr lang="fr-FR" sz="1600" b="1" dirty="0">
                <a:solidFill>
                  <a:srgbClr val="C00000"/>
                </a:solidFill>
              </a:rPr>
              <a:t> </a:t>
            </a:r>
            <a:r>
              <a:rPr lang="fr-FR" sz="1600" b="1" dirty="0" err="1">
                <a:solidFill>
                  <a:srgbClr val="C00000"/>
                </a:solidFill>
              </a:rPr>
              <a:t>rearrangements</a:t>
            </a:r>
            <a:r>
              <a:rPr lang="fr-FR" sz="1600" b="1" dirty="0">
                <a:solidFill>
                  <a:srgbClr val="C00000"/>
                </a:solidFill>
              </a:rPr>
              <a:t> (A) and </a:t>
            </a:r>
            <a:r>
              <a:rPr lang="fr-FR" sz="1600" b="1" dirty="0" err="1">
                <a:solidFill>
                  <a:srgbClr val="C00000"/>
                </a:solidFill>
              </a:rPr>
              <a:t>according</a:t>
            </a:r>
            <a:r>
              <a:rPr lang="fr-FR" sz="1600" b="1" dirty="0">
                <a:solidFill>
                  <a:srgbClr val="C00000"/>
                </a:solidFill>
              </a:rPr>
              <a:t> to </a:t>
            </a:r>
            <a:r>
              <a:rPr lang="fr-FR" sz="1600" b="1" dirty="0" err="1">
                <a:solidFill>
                  <a:srgbClr val="C00000"/>
                </a:solidFill>
              </a:rPr>
              <a:t>deficient</a:t>
            </a:r>
            <a:r>
              <a:rPr lang="fr-FR" sz="1600" b="1" dirty="0">
                <a:solidFill>
                  <a:srgbClr val="C00000"/>
                </a:solidFill>
              </a:rPr>
              <a:t>/</a:t>
            </a:r>
            <a:r>
              <a:rPr lang="fr-FR" sz="1600" b="1" dirty="0" err="1">
                <a:solidFill>
                  <a:srgbClr val="C00000"/>
                </a:solidFill>
              </a:rPr>
              <a:t>proficient</a:t>
            </a:r>
            <a:r>
              <a:rPr lang="fr-FR" sz="1600" b="1" dirty="0">
                <a:solidFill>
                  <a:srgbClr val="C00000"/>
                </a:solidFill>
              </a:rPr>
              <a:t> MMR </a:t>
            </a:r>
            <a:r>
              <a:rPr lang="fr-FR" sz="1600" b="1" dirty="0" err="1">
                <a:solidFill>
                  <a:srgbClr val="C00000"/>
                </a:solidFill>
              </a:rPr>
              <a:t>status</a:t>
            </a:r>
            <a:r>
              <a:rPr lang="fr-FR" sz="1600" b="1" dirty="0">
                <a:solidFill>
                  <a:srgbClr val="C00000"/>
                </a:solidFill>
              </a:rPr>
              <a:t> (B)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6D90020-1581-0D40-8919-1517A77350F4}"/>
              </a:ext>
            </a:extLst>
          </p:cNvPr>
          <p:cNvSpPr txBox="1"/>
          <p:nvPr/>
        </p:nvSpPr>
        <p:spPr>
          <a:xfrm>
            <a:off x="292700" y="1628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ileron" charset="0"/>
                <a:ea typeface="Aileron" charset="0"/>
                <a:cs typeface="Aileron" charset="0"/>
              </a:rPr>
              <a:t>A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0F085103-4946-7146-BD24-A0D276BF4A4B}"/>
              </a:ext>
            </a:extLst>
          </p:cNvPr>
          <p:cNvSpPr txBox="1"/>
          <p:nvPr/>
        </p:nvSpPr>
        <p:spPr>
          <a:xfrm>
            <a:off x="5899812" y="161645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Aileron" charset="0"/>
                <a:ea typeface="Aileron" charset="0"/>
                <a:cs typeface="Aileron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8170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TRK inhibitors: Entrectinib efficacy and safety </a:t>
            </a:r>
            <a:br>
              <a:rPr lang="en-GB" dirty="0"/>
            </a:br>
            <a:r>
              <a:rPr lang="en-GB" dirty="0"/>
              <a:t>in </a:t>
            </a:r>
            <a:r>
              <a:rPr lang="en-GB" i="1" dirty="0"/>
              <a:t>NTRK</a:t>
            </a:r>
            <a:r>
              <a:rPr lang="en-GB" dirty="0"/>
              <a:t> fusion positive GI tumours </a:t>
            </a:r>
          </a:p>
        </p:txBody>
      </p: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3E0B9347-8BE4-2242-93F2-71D779ABEB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09320"/>
            <a:ext cx="10516377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ALK, anaplastic lymphoma kinase; BICR, blinded independent central review; GI, gastrointestinal; mDoR, median duration of response; mOS, median overall survival; mPFS, median progression-free survival; NTRK, neurotrophic receptor tyrosine kinase; ORR, overall response rate; TRAE, treatment-related adverse event; TRK, tropomyosin receptor kinase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Source: Patel M, et al. Ann Oncol. 2020;31 (suppl_3):232-3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80D774-2A4A-2C49-8700-733F017C3C9B}"/>
              </a:ext>
            </a:extLst>
          </p:cNvPr>
          <p:cNvSpPr/>
          <p:nvPr/>
        </p:nvSpPr>
        <p:spPr>
          <a:xfrm>
            <a:off x="2498306" y="1447466"/>
            <a:ext cx="7195389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Entrectinib = potent inhibitor of TRK, ROS1 and ALK tyrosine kinase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  <p:sp>
        <p:nvSpPr>
          <p:cNvPr id="9" name="Flèche vers le bas 8">
            <a:extLst>
              <a:ext uri="{FF2B5EF4-FFF2-40B4-BE49-F238E27FC236}">
                <a16:creationId xmlns:a16="http://schemas.microsoft.com/office/drawing/2014/main" id="{346BCA97-97A9-D44D-A11D-1C3A777211F3}"/>
              </a:ext>
            </a:extLst>
          </p:cNvPr>
          <p:cNvSpPr/>
          <p:nvPr/>
        </p:nvSpPr>
        <p:spPr>
          <a:xfrm>
            <a:off x="4871864" y="1968384"/>
            <a:ext cx="2448272" cy="354064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21669D87-F082-684E-8AE0-63E5E75225AE}"/>
              </a:ext>
            </a:extLst>
          </p:cNvPr>
          <p:cNvSpPr/>
          <p:nvPr/>
        </p:nvSpPr>
        <p:spPr>
          <a:xfrm>
            <a:off x="703672" y="2455578"/>
            <a:ext cx="3419026" cy="9233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50196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51AAA3E-1FE9-4F47-A30B-43D5EAF195DA}"/>
              </a:ext>
            </a:extLst>
          </p:cNvPr>
          <p:cNvSpPr txBox="1"/>
          <p:nvPr/>
        </p:nvSpPr>
        <p:spPr>
          <a:xfrm>
            <a:off x="540976" y="2473456"/>
            <a:ext cx="374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404040"/>
                </a:solidFill>
              </a:rPr>
              <a:t>ALKA-372-001: </a:t>
            </a:r>
            <a:r>
              <a:rPr lang="en-GB" b="1" dirty="0">
                <a:solidFill>
                  <a:srgbClr val="404040"/>
                </a:solidFill>
                <a:latin typeface="+mj-lt"/>
                <a:ea typeface="Aileron" charset="0"/>
                <a:cs typeface="Aileron" charset="0"/>
              </a:rPr>
              <a:t>Phase 1</a:t>
            </a:r>
          </a:p>
          <a:p>
            <a:pPr algn="ctr"/>
            <a:r>
              <a:rPr lang="en-GB" b="1" dirty="0">
                <a:solidFill>
                  <a:srgbClr val="404040"/>
                </a:solidFill>
                <a:latin typeface="+mj-lt"/>
              </a:rPr>
              <a:t>Solid tumours</a:t>
            </a:r>
          </a:p>
          <a:p>
            <a:pPr algn="ctr"/>
            <a:r>
              <a:rPr lang="en-GB" b="1" dirty="0">
                <a:solidFill>
                  <a:srgbClr val="404040"/>
                </a:solidFill>
                <a:latin typeface="+mj-lt"/>
              </a:rPr>
              <a:t>EudraCT 2012-000148-88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6CC1F26-196A-9742-949F-3D9401D1C6BF}"/>
              </a:ext>
            </a:extLst>
          </p:cNvPr>
          <p:cNvGrpSpPr/>
          <p:nvPr/>
        </p:nvGrpSpPr>
        <p:grpSpPr>
          <a:xfrm>
            <a:off x="4386521" y="2463087"/>
            <a:ext cx="3419018" cy="923330"/>
            <a:chOff x="2708579" y="1405266"/>
            <a:chExt cx="2446945" cy="923330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A79DC830-CAAF-5743-A2A6-5ABE6B9F78E4}"/>
                </a:ext>
              </a:extLst>
            </p:cNvPr>
            <p:cNvSpPr/>
            <p:nvPr/>
          </p:nvSpPr>
          <p:spPr>
            <a:xfrm>
              <a:off x="2708579" y="1405266"/>
              <a:ext cx="2446945" cy="9233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794F125-B591-1742-BE4A-F2B11A88B0BD}"/>
                </a:ext>
              </a:extLst>
            </p:cNvPr>
            <p:cNvSpPr txBox="1"/>
            <p:nvPr/>
          </p:nvSpPr>
          <p:spPr>
            <a:xfrm>
              <a:off x="3096235" y="1405266"/>
              <a:ext cx="16716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404040"/>
                  </a:solidFill>
                </a:rPr>
                <a:t>STARTRK-1: </a:t>
              </a:r>
              <a:r>
                <a:rPr lang="en-GB" b="1" dirty="0">
                  <a:solidFill>
                    <a:srgbClr val="404040"/>
                  </a:solidFill>
                  <a:latin typeface="+mj-lt"/>
                </a:rPr>
                <a:t>P</a:t>
              </a:r>
              <a:r>
                <a:rPr lang="en-GB" b="1" dirty="0">
                  <a:solidFill>
                    <a:srgbClr val="404040"/>
                  </a:solidFill>
                  <a:latin typeface="+mj-lt"/>
                  <a:ea typeface="Aileron" charset="0"/>
                  <a:cs typeface="Aileron" charset="0"/>
                </a:rPr>
                <a:t>hase 1/2 </a:t>
              </a:r>
            </a:p>
            <a:p>
              <a:pPr algn="ctr"/>
              <a:r>
                <a:rPr lang="en-GB" b="1" dirty="0">
                  <a:solidFill>
                    <a:srgbClr val="404040"/>
                  </a:solidFill>
                  <a:latin typeface="+mj-lt"/>
                </a:rPr>
                <a:t>Solid tumours</a:t>
              </a:r>
            </a:p>
            <a:p>
              <a:pPr algn="ctr"/>
              <a:r>
                <a:rPr lang="en-GB" b="1" dirty="0">
                  <a:solidFill>
                    <a:srgbClr val="404040"/>
                  </a:solidFill>
                  <a:latin typeface="+mj-lt"/>
                </a:rPr>
                <a:t>NCT02097810</a:t>
              </a: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5658B87-3159-F740-9909-F4791C1C072E}"/>
              </a:ext>
            </a:extLst>
          </p:cNvPr>
          <p:cNvGrpSpPr/>
          <p:nvPr/>
        </p:nvGrpSpPr>
        <p:grpSpPr>
          <a:xfrm>
            <a:off x="8077582" y="2463087"/>
            <a:ext cx="3419018" cy="923330"/>
            <a:chOff x="5310190" y="1405266"/>
            <a:chExt cx="2778009" cy="923330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9DF53ACE-222A-A34F-BB7A-03428996EF3B}"/>
                </a:ext>
              </a:extLst>
            </p:cNvPr>
            <p:cNvSpPr/>
            <p:nvPr/>
          </p:nvSpPr>
          <p:spPr>
            <a:xfrm>
              <a:off x="5310190" y="1405266"/>
              <a:ext cx="2778009" cy="92333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50196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C6F195E-E745-EF45-9F93-CFBB0F398704}"/>
                </a:ext>
              </a:extLst>
            </p:cNvPr>
            <p:cNvSpPr txBox="1"/>
            <p:nvPr/>
          </p:nvSpPr>
          <p:spPr>
            <a:xfrm>
              <a:off x="5859701" y="1405266"/>
              <a:ext cx="16789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404040"/>
                  </a:solidFill>
                </a:rPr>
                <a:t>STARTRK-2: </a:t>
              </a:r>
              <a:r>
                <a:rPr lang="en-GB" b="1" dirty="0">
                  <a:solidFill>
                    <a:srgbClr val="404040"/>
                  </a:solidFill>
                  <a:latin typeface="+mj-lt"/>
                  <a:ea typeface="Aileron" charset="0"/>
                  <a:cs typeface="Aileron" charset="0"/>
                </a:rPr>
                <a:t>Phase 2</a:t>
              </a:r>
            </a:p>
            <a:p>
              <a:pPr algn="ctr"/>
              <a:r>
                <a:rPr lang="en-GB" b="1" dirty="0">
                  <a:solidFill>
                    <a:srgbClr val="404040"/>
                  </a:solidFill>
                  <a:latin typeface="+mj-lt"/>
                  <a:ea typeface="Aileron" charset="0"/>
                  <a:cs typeface="Aileron" charset="0"/>
                </a:rPr>
                <a:t>Solid tumours</a:t>
              </a:r>
            </a:p>
            <a:p>
              <a:pPr algn="ctr"/>
              <a:r>
                <a:rPr lang="en-GB" b="1" dirty="0">
                  <a:solidFill>
                    <a:srgbClr val="404040"/>
                  </a:solidFill>
                  <a:latin typeface="+mj-lt"/>
                </a:rPr>
                <a:t>NCT02568267</a:t>
              </a:r>
            </a:p>
          </p:txBody>
        </p:sp>
      </p:grpSp>
      <p:graphicFrame>
        <p:nvGraphicFramePr>
          <p:cNvPr id="7" name="Tableau 34">
            <a:extLst>
              <a:ext uri="{FF2B5EF4-FFF2-40B4-BE49-F238E27FC236}">
                <a16:creationId xmlns:a16="http://schemas.microsoft.com/office/drawing/2014/main" id="{95C976ED-3923-F64D-9FC3-B374E6588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13271"/>
              </p:ext>
            </p:extLst>
          </p:nvPr>
        </p:nvGraphicFramePr>
        <p:xfrm>
          <a:off x="619200" y="4077073"/>
          <a:ext cx="566195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327">
                  <a:extLst>
                    <a:ext uri="{9D8B030D-6E8A-4147-A177-3AD203B41FA5}">
                      <a16:colId xmlns:a16="http://schemas.microsoft.com/office/drawing/2014/main" val="1340377680"/>
                    </a:ext>
                  </a:extLst>
                </a:gridCol>
                <a:gridCol w="1670500">
                  <a:extLst>
                    <a:ext uri="{9D8B030D-6E8A-4147-A177-3AD203B41FA5}">
                      <a16:colId xmlns:a16="http://schemas.microsoft.com/office/drawing/2014/main" val="4043862822"/>
                    </a:ext>
                  </a:extLst>
                </a:gridCol>
                <a:gridCol w="2300132">
                  <a:extLst>
                    <a:ext uri="{9D8B030D-6E8A-4147-A177-3AD203B41FA5}">
                      <a16:colId xmlns:a16="http://schemas.microsoft.com/office/drawing/2014/main" val="1207654450"/>
                    </a:ext>
                  </a:extLst>
                </a:gridCol>
              </a:tblGrid>
              <a:tr h="360615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Total (n=74)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GI tumours (n=12)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962768"/>
                  </a:ext>
                </a:extLst>
              </a:tr>
              <a:tr h="295186">
                <a:tc>
                  <a:txBody>
                    <a:bodyPr/>
                    <a:lstStyle/>
                    <a:p>
                      <a:r>
                        <a:rPr lang="en-GB" noProof="0" dirty="0"/>
                        <a:t>BICR ORR,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63.5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50.0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7653468"/>
                  </a:ext>
                </a:extLst>
              </a:tr>
              <a:tr h="295186">
                <a:tc>
                  <a:txBody>
                    <a:bodyPr/>
                    <a:lstStyle/>
                    <a:p>
                      <a:r>
                        <a:rPr lang="en-GB" noProof="0" dirty="0"/>
                        <a:t>mPFS,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7.1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000521"/>
                  </a:ext>
                </a:extLst>
              </a:tr>
              <a:tr h="295186">
                <a:tc>
                  <a:txBody>
                    <a:bodyPr/>
                    <a:lstStyle/>
                    <a:p>
                      <a:r>
                        <a:rPr lang="en-GB" noProof="0" dirty="0"/>
                        <a:t>mOS,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23.9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16.0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274656"/>
                  </a:ext>
                </a:extLst>
              </a:tr>
              <a:tr h="295186">
                <a:tc>
                  <a:txBody>
                    <a:bodyPr/>
                    <a:lstStyle/>
                    <a:p>
                      <a:r>
                        <a:rPr lang="en-GB" noProof="0" dirty="0"/>
                        <a:t>mDoR, month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12.9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12.9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7566320"/>
                  </a:ext>
                </a:extLst>
              </a:tr>
            </a:tbl>
          </a:graphicData>
        </a:graphic>
      </p:graphicFrame>
      <p:sp>
        <p:nvSpPr>
          <p:cNvPr id="35" name="ZoneTexte 34">
            <a:extLst>
              <a:ext uri="{FF2B5EF4-FFF2-40B4-BE49-F238E27FC236}">
                <a16:creationId xmlns:a16="http://schemas.microsoft.com/office/drawing/2014/main" id="{9106C486-15BD-EE43-BA65-C05117215821}"/>
              </a:ext>
            </a:extLst>
          </p:cNvPr>
          <p:cNvSpPr txBox="1"/>
          <p:nvPr/>
        </p:nvSpPr>
        <p:spPr>
          <a:xfrm>
            <a:off x="2874765" y="3579382"/>
            <a:ext cx="1150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a typeface="Aileron" charset="0"/>
                <a:cs typeface="Aileron" charset="0"/>
              </a:rPr>
              <a:t>Efficacy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4CE27D4-BC7E-BD4B-8B81-8BCD2F85C76E}"/>
              </a:ext>
            </a:extLst>
          </p:cNvPr>
          <p:cNvSpPr txBox="1"/>
          <p:nvPr/>
        </p:nvSpPr>
        <p:spPr>
          <a:xfrm>
            <a:off x="8248687" y="3579382"/>
            <a:ext cx="188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ea typeface="Aileron" charset="0"/>
                <a:cs typeface="Aileron" charset="0"/>
              </a:rPr>
              <a:t>Safety profile</a:t>
            </a:r>
          </a:p>
        </p:txBody>
      </p:sp>
      <p:sp>
        <p:nvSpPr>
          <p:cNvPr id="23" name="Rectangle : coins arrondis 8">
            <a:extLst>
              <a:ext uri="{FF2B5EF4-FFF2-40B4-BE49-F238E27FC236}">
                <a16:creationId xmlns:a16="http://schemas.microsoft.com/office/drawing/2014/main" id="{F2694E3F-6DB1-8945-BC04-8E44A0AEA194}"/>
              </a:ext>
            </a:extLst>
          </p:cNvPr>
          <p:cNvSpPr/>
          <p:nvPr/>
        </p:nvSpPr>
        <p:spPr>
          <a:xfrm>
            <a:off x="6806354" y="4077073"/>
            <a:ext cx="4773197" cy="1800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404040"/>
                </a:solidFill>
                <a:ea typeface="Aileron" charset="0"/>
                <a:cs typeface="Aileron" charset="0"/>
              </a:rPr>
              <a:t>58.7% TRAE: grade 1-2</a:t>
            </a:r>
          </a:p>
          <a:p>
            <a:r>
              <a:rPr lang="en-GB" dirty="0">
                <a:solidFill>
                  <a:srgbClr val="404040"/>
                </a:solidFill>
                <a:ea typeface="Aileron" charset="0"/>
                <a:cs typeface="Aileron" charset="0"/>
              </a:rPr>
              <a:t>Dysgeusia (39.7%), fatigue (31.5%), dizziness (27.2%) and constipation (24.0%)</a:t>
            </a:r>
          </a:p>
          <a:p>
            <a:r>
              <a:rPr lang="en-GB" dirty="0">
                <a:solidFill>
                  <a:srgbClr val="404040"/>
                </a:solidFill>
                <a:ea typeface="Aileron" charset="0"/>
                <a:cs typeface="Aileron" charset="0"/>
              </a:rPr>
              <a:t>TRAEs led to dose discontinuation in 24.6% of patients, interruptions in 27.0% and discontinuations in 4.6%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920028-F289-574B-B095-42DB6AA81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7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2BCA8B2-5570-5B47-8E31-FA7E9ECEFBA8}"/>
              </a:ext>
            </a:extLst>
          </p:cNvPr>
          <p:cNvCxnSpPr>
            <a:cxnSpLocks/>
          </p:cNvCxnSpPr>
          <p:nvPr/>
        </p:nvCxnSpPr>
        <p:spPr>
          <a:xfrm>
            <a:off x="2207568" y="2636912"/>
            <a:ext cx="0" cy="301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674E40D-C575-DC40-9FD0-8935C4757265}"/>
              </a:ext>
            </a:extLst>
          </p:cNvPr>
          <p:cNvCxnSpPr>
            <a:cxnSpLocks/>
          </p:cNvCxnSpPr>
          <p:nvPr/>
        </p:nvCxnSpPr>
        <p:spPr>
          <a:xfrm flipH="1">
            <a:off x="2207568" y="2924944"/>
            <a:ext cx="423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D06899D6-2D0A-8F47-869B-190F18D99AA2}"/>
              </a:ext>
            </a:extLst>
          </p:cNvPr>
          <p:cNvCxnSpPr>
            <a:cxnSpLocks/>
          </p:cNvCxnSpPr>
          <p:nvPr/>
        </p:nvCxnSpPr>
        <p:spPr>
          <a:xfrm>
            <a:off x="9408368" y="2650972"/>
            <a:ext cx="0" cy="301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5FE33E31-5EF3-854D-B46E-D40E4A713E70}"/>
              </a:ext>
            </a:extLst>
          </p:cNvPr>
          <p:cNvCxnSpPr>
            <a:cxnSpLocks/>
          </p:cNvCxnSpPr>
          <p:nvPr/>
        </p:nvCxnSpPr>
        <p:spPr>
          <a:xfrm flipH="1">
            <a:off x="8976320" y="2927288"/>
            <a:ext cx="423664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C6C2255-C8D7-8543-91C2-8C517DC47285}"/>
              </a:ext>
            </a:extLst>
          </p:cNvPr>
          <p:cNvCxnSpPr>
            <a:cxnSpLocks/>
          </p:cNvCxnSpPr>
          <p:nvPr/>
        </p:nvCxnSpPr>
        <p:spPr>
          <a:xfrm>
            <a:off x="5807968" y="2564904"/>
            <a:ext cx="0" cy="30153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/>
          <a:lstStyle/>
          <a:p>
            <a:r>
              <a:rPr lang="en-GB" dirty="0"/>
              <a:t>TRK inhibitors: larotrectinib efficacy and safety in </a:t>
            </a:r>
            <a:r>
              <a:rPr lang="en-GB" i="1" dirty="0"/>
              <a:t>NTRK</a:t>
            </a:r>
            <a:r>
              <a:rPr lang="en-GB" dirty="0"/>
              <a:t> fusion positive GI tumours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A6760D-95E7-4C43-A31A-B60186C104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37236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BID, twice a day; GI, gastrointestinal; mOS, median overall survival; mPFS, median progression-free survival; MSI-H, microsatellite instability high; mTTR, median time to response; NTRK, neurotrophic receptor tyrosine kinase; TRAE, treatment-related adverse event; TRK, tropomyosin receptor kinase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Source: Berlin J, et al. J Clin Oncol 38 (no. 4_suppl):824-824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24289-B3D3-8A42-B351-1CCDE9B03B80}"/>
              </a:ext>
            </a:extLst>
          </p:cNvPr>
          <p:cNvSpPr/>
          <p:nvPr/>
        </p:nvSpPr>
        <p:spPr>
          <a:xfrm>
            <a:off x="3757093" y="1058001"/>
            <a:ext cx="4677814" cy="40011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+mj-lt"/>
              </a:rPr>
              <a:t>larotrectinib = potent TRK specific inhibitor</a:t>
            </a:r>
            <a:endParaRPr lang="en-GB" sz="2000" dirty="0">
              <a:solidFill>
                <a:srgbClr val="5D8298"/>
              </a:solidFill>
              <a:latin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093E49-42BB-614E-8BB0-4D7D5EDE1BAC}"/>
              </a:ext>
            </a:extLst>
          </p:cNvPr>
          <p:cNvSpPr/>
          <p:nvPr/>
        </p:nvSpPr>
        <p:spPr>
          <a:xfrm>
            <a:off x="1748126" y="3068960"/>
            <a:ext cx="8695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From March 2015 - February 2019</a:t>
            </a:r>
          </a:p>
          <a:p>
            <a:pPr lvl="1" algn="ctr"/>
            <a:r>
              <a:rPr lang="en-GB" dirty="0">
                <a:solidFill>
                  <a:schemeClr val="tx2"/>
                </a:solidFill>
              </a:rPr>
              <a:t>159 patients with TRK fusion cancer were enrolled across those three clinical trials</a:t>
            </a:r>
          </a:p>
          <a:p>
            <a:pPr lvl="1" algn="ctr"/>
            <a:endParaRPr lang="en-GB" b="1" dirty="0">
              <a:solidFill>
                <a:schemeClr val="tx2"/>
              </a:solidFill>
            </a:endParaRPr>
          </a:p>
          <a:p>
            <a:pPr lvl="1" algn="ctr"/>
            <a:r>
              <a:rPr lang="en-GB" b="1" dirty="0">
                <a:solidFill>
                  <a:schemeClr val="tx2"/>
                </a:solidFill>
              </a:rPr>
              <a:t>14/159 (8.8%) had TRK fusion GI cancer</a:t>
            </a:r>
            <a:r>
              <a:rPr lang="en-GB" dirty="0">
                <a:solidFill>
                  <a:schemeClr val="tx2"/>
                </a:solidFill>
              </a:rPr>
              <a:t>: </a:t>
            </a:r>
          </a:p>
          <a:p>
            <a:pPr lvl="1" algn="ctr"/>
            <a:r>
              <a:rPr lang="en-GB" dirty="0">
                <a:solidFill>
                  <a:schemeClr val="tx2"/>
                </a:solidFill>
              </a:rPr>
              <a:t>colon (8), cholangiocarcinoma (2), pancreas (2), appendix (1), and hepatic (1)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3638F78-A6C6-CC4B-BC08-EE2A22BD6CF4}"/>
              </a:ext>
            </a:extLst>
          </p:cNvPr>
          <p:cNvSpPr/>
          <p:nvPr/>
        </p:nvSpPr>
        <p:spPr>
          <a:xfrm>
            <a:off x="335376" y="1412776"/>
            <a:ext cx="3635034" cy="121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Adults patients with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advanced solid tumours harbouring </a:t>
            </a:r>
            <a:r>
              <a:rPr lang="en-GB" b="1" i="1" dirty="0">
                <a:solidFill>
                  <a:schemeClr val="bg1"/>
                </a:solidFill>
              </a:rPr>
              <a:t>NTRK</a:t>
            </a:r>
            <a:r>
              <a:rPr lang="en-GB" b="1" dirty="0">
                <a:solidFill>
                  <a:schemeClr val="bg1"/>
                </a:solidFill>
              </a:rPr>
              <a:t> fusions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Phase 1 (NCT02122913)</a:t>
            </a:r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2C471E-5866-6A40-A6D3-1F4D040E1309}"/>
              </a:ext>
            </a:extLst>
          </p:cNvPr>
          <p:cNvSpPr/>
          <p:nvPr/>
        </p:nvSpPr>
        <p:spPr>
          <a:xfrm>
            <a:off x="6919789" y="1831338"/>
            <a:ext cx="634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ea typeface="Aileron" charset="0"/>
                <a:cs typeface="Aileron" charset="0"/>
              </a:rPr>
              <a:t>Until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Rectangle : coins arrondis 8">
            <a:extLst>
              <a:ext uri="{FF2B5EF4-FFF2-40B4-BE49-F238E27FC236}">
                <a16:creationId xmlns:a16="http://schemas.microsoft.com/office/drawing/2014/main" id="{FB4478E5-6A8E-1840-B0DC-8A6535431B86}"/>
              </a:ext>
            </a:extLst>
          </p:cNvPr>
          <p:cNvSpPr/>
          <p:nvPr/>
        </p:nvSpPr>
        <p:spPr>
          <a:xfrm>
            <a:off x="2474839" y="2779817"/>
            <a:ext cx="6560017" cy="294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04040"/>
                </a:solidFill>
                <a:ea typeface="Aileron" charset="0"/>
                <a:cs typeface="Aileron" charset="0"/>
              </a:rPr>
              <a:t>Larotrectinib 100 mg BID in continuing 28-days cycles</a:t>
            </a:r>
          </a:p>
        </p:txBody>
      </p:sp>
      <p:sp>
        <p:nvSpPr>
          <p:cNvPr id="32" name="Rectangle : coins arrondis 8">
            <a:extLst>
              <a:ext uri="{FF2B5EF4-FFF2-40B4-BE49-F238E27FC236}">
                <a16:creationId xmlns:a16="http://schemas.microsoft.com/office/drawing/2014/main" id="{97BD1108-B762-8643-9970-EE935E668B68}"/>
              </a:ext>
            </a:extLst>
          </p:cNvPr>
          <p:cNvSpPr/>
          <p:nvPr/>
        </p:nvSpPr>
        <p:spPr>
          <a:xfrm>
            <a:off x="990926" y="4852520"/>
            <a:ext cx="4457002" cy="12117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404040"/>
                </a:solidFill>
              </a:rPr>
              <a:t>mTTR:	1.8 months (range 1.7-2.1)</a:t>
            </a:r>
          </a:p>
          <a:p>
            <a:r>
              <a:rPr lang="en-GB" dirty="0">
                <a:solidFill>
                  <a:srgbClr val="404040"/>
                </a:solidFill>
              </a:rPr>
              <a:t>mPFS: 	5.3 months (95% CI 2.2–9.0)</a:t>
            </a:r>
          </a:p>
          <a:p>
            <a:r>
              <a:rPr lang="en-GB" dirty="0">
                <a:solidFill>
                  <a:srgbClr val="404040"/>
                </a:solidFill>
              </a:rPr>
              <a:t>mOS: 	33.4 months (95% CI 2.8–36.5)</a:t>
            </a:r>
            <a:endParaRPr lang="en-GB" sz="900" dirty="0">
              <a:solidFill>
                <a:srgbClr val="404040"/>
              </a:solidFill>
            </a:endParaRPr>
          </a:p>
          <a:p>
            <a:r>
              <a:rPr lang="en-GB" dirty="0">
                <a:solidFill>
                  <a:srgbClr val="404040"/>
                </a:solidFill>
              </a:rPr>
              <a:t>7/8 patients with colon cancers were MSI-H</a:t>
            </a:r>
          </a:p>
        </p:txBody>
      </p:sp>
      <p:sp>
        <p:nvSpPr>
          <p:cNvPr id="33" name="Rectangle : coins arrondis 8">
            <a:extLst>
              <a:ext uri="{FF2B5EF4-FFF2-40B4-BE49-F238E27FC236}">
                <a16:creationId xmlns:a16="http://schemas.microsoft.com/office/drawing/2014/main" id="{29407E33-9654-5446-BA11-F57567D7CB78}"/>
              </a:ext>
            </a:extLst>
          </p:cNvPr>
          <p:cNvSpPr/>
          <p:nvPr/>
        </p:nvSpPr>
        <p:spPr>
          <a:xfrm>
            <a:off x="6096000" y="4852520"/>
            <a:ext cx="5040559" cy="12117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404040"/>
                </a:solidFill>
              </a:rPr>
              <a:t>Larotrectinib was well tolerated</a:t>
            </a:r>
          </a:p>
          <a:p>
            <a:r>
              <a:rPr lang="en-GB" dirty="0">
                <a:solidFill>
                  <a:srgbClr val="404040"/>
                </a:solidFill>
              </a:rPr>
              <a:t>One patient with TRAE grade 3-4 (grade 3: nausea)</a:t>
            </a:r>
          </a:p>
          <a:p>
            <a:r>
              <a:rPr lang="en-GB" dirty="0">
                <a:solidFill>
                  <a:srgbClr val="404040"/>
                </a:solidFill>
              </a:rPr>
              <a:t>No TRAEs leading to dose reduction or discontinuation or death</a:t>
            </a:r>
          </a:p>
        </p:txBody>
      </p:sp>
      <p:sp>
        <p:nvSpPr>
          <p:cNvPr id="34" name="ZoneTexte 34">
            <a:extLst>
              <a:ext uri="{FF2B5EF4-FFF2-40B4-BE49-F238E27FC236}">
                <a16:creationId xmlns:a16="http://schemas.microsoft.com/office/drawing/2014/main" id="{556B9856-670D-764D-BCC5-A0A3AAB9ABF7}"/>
              </a:ext>
            </a:extLst>
          </p:cNvPr>
          <p:cNvSpPr txBox="1"/>
          <p:nvPr/>
        </p:nvSpPr>
        <p:spPr>
          <a:xfrm>
            <a:off x="2644013" y="4494606"/>
            <a:ext cx="990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ea typeface="Aileron" charset="0"/>
                <a:cs typeface="Aileron" charset="0"/>
              </a:rPr>
              <a:t>Efficacy</a:t>
            </a:r>
          </a:p>
        </p:txBody>
      </p:sp>
      <p:sp>
        <p:nvSpPr>
          <p:cNvPr id="35" name="ZoneTexte 35">
            <a:extLst>
              <a:ext uri="{FF2B5EF4-FFF2-40B4-BE49-F238E27FC236}">
                <a16:creationId xmlns:a16="http://schemas.microsoft.com/office/drawing/2014/main" id="{49C28D0B-0E10-EE46-A010-16C13E8DB45A}"/>
              </a:ext>
            </a:extLst>
          </p:cNvPr>
          <p:cNvSpPr txBox="1"/>
          <p:nvPr/>
        </p:nvSpPr>
        <p:spPr>
          <a:xfrm>
            <a:off x="7672014" y="4494606"/>
            <a:ext cx="1605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ea typeface="Aileron" charset="0"/>
                <a:cs typeface="Aileron" charset="0"/>
              </a:rPr>
              <a:t>Safety profile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629917-E7C8-404A-926D-1AE83E005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DAF4A16-F873-0042-BF06-AE4FC682B628}"/>
              </a:ext>
            </a:extLst>
          </p:cNvPr>
          <p:cNvSpPr/>
          <p:nvPr/>
        </p:nvSpPr>
        <p:spPr>
          <a:xfrm>
            <a:off x="4079789" y="1419966"/>
            <a:ext cx="3528380" cy="121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Paediatric patients with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advanced solid tumours harbouring </a:t>
            </a:r>
            <a:r>
              <a:rPr lang="en-GB" b="1" i="1" dirty="0">
                <a:solidFill>
                  <a:schemeClr val="bg1"/>
                </a:solidFill>
              </a:rPr>
              <a:t>NTRK</a:t>
            </a:r>
            <a:r>
              <a:rPr lang="en-GB" b="1" dirty="0">
                <a:solidFill>
                  <a:schemeClr val="bg1"/>
                </a:solidFill>
              </a:rPr>
              <a:t> fusions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Phase 1/2 SCOUT (NCT02637687)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B1573BE-D893-C045-94BA-89FFEFA08A1F}"/>
              </a:ext>
            </a:extLst>
          </p:cNvPr>
          <p:cNvSpPr/>
          <p:nvPr/>
        </p:nvSpPr>
        <p:spPr>
          <a:xfrm>
            <a:off x="7768292" y="1442850"/>
            <a:ext cx="3804507" cy="121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Adult/adolescent patients with advanced solid tumours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harbouring </a:t>
            </a:r>
            <a:r>
              <a:rPr lang="en-GB" b="1" i="1" dirty="0">
                <a:solidFill>
                  <a:schemeClr val="bg1"/>
                </a:solidFill>
              </a:rPr>
              <a:t>NTRK</a:t>
            </a:r>
            <a:r>
              <a:rPr lang="en-GB" b="1" dirty="0">
                <a:solidFill>
                  <a:schemeClr val="bg1"/>
                </a:solidFill>
              </a:rPr>
              <a:t> fusions 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Phase 2 NAVIGATE (NCT02576431)</a:t>
            </a:r>
            <a:endParaRPr lang="en-GB" dirty="0"/>
          </a:p>
        </p:txBody>
      </p:sp>
      <p:sp>
        <p:nvSpPr>
          <p:cNvPr id="29" name="Flèche vers le bas 28">
            <a:extLst>
              <a:ext uri="{FF2B5EF4-FFF2-40B4-BE49-F238E27FC236}">
                <a16:creationId xmlns:a16="http://schemas.microsoft.com/office/drawing/2014/main" id="{72977350-4837-BF49-A926-6B670FD523CB}"/>
              </a:ext>
            </a:extLst>
          </p:cNvPr>
          <p:cNvSpPr/>
          <p:nvPr/>
        </p:nvSpPr>
        <p:spPr>
          <a:xfrm>
            <a:off x="5063261" y="3674134"/>
            <a:ext cx="2448272" cy="266979"/>
          </a:xfrm>
          <a:prstGeom prst="down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22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F82C942-6F6F-4C2B-A31D-BDD745EAEA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362482"/>
            <a:ext cx="10963200" cy="17726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GB" i="1" dirty="0">
                <a:sym typeface="Wingdings" pitchFamily="2" charset="2"/>
              </a:rPr>
              <a:t>NTRK</a:t>
            </a:r>
            <a:r>
              <a:rPr lang="en-GB" dirty="0">
                <a:sym typeface="Wingdings" pitchFamily="2" charset="2"/>
              </a:rPr>
              <a:t> gene fusions are rare in GI tumours but can represent an impactful therapeutic option</a:t>
            </a:r>
          </a:p>
          <a:p>
            <a:pPr>
              <a:buClr>
                <a:schemeClr val="accent1"/>
              </a:buClr>
            </a:pPr>
            <a:endParaRPr lang="en-GB" sz="400" dirty="0">
              <a:sym typeface="Wingdings" pitchFamily="2" charset="2"/>
            </a:endParaRPr>
          </a:p>
          <a:p>
            <a:pPr>
              <a:buClr>
                <a:schemeClr val="accent1"/>
              </a:buClr>
            </a:pPr>
            <a:r>
              <a:rPr lang="en-GB" dirty="0">
                <a:sym typeface="Wingdings" pitchFamily="2" charset="2"/>
              </a:rPr>
              <a:t>High likelihood of occurrence of </a:t>
            </a:r>
            <a:r>
              <a:rPr lang="en-GB" i="1" dirty="0">
                <a:sym typeface="Wingdings" pitchFamily="2" charset="2"/>
              </a:rPr>
              <a:t>NTRK</a:t>
            </a:r>
            <a:r>
              <a:rPr lang="en-GB" dirty="0">
                <a:sym typeface="Wingdings" pitchFamily="2" charset="2"/>
              </a:rPr>
              <a:t> gene fusions in tumours with MSI-H, TMB-H and MHL1 hypermethylation has been demonstrated in colorectal cancer, it is therefore important to look for this therapeutic target at least in this subset of patients</a:t>
            </a:r>
          </a:p>
          <a:p>
            <a:pPr>
              <a:buClr>
                <a:schemeClr val="accent1"/>
              </a:buClr>
            </a:pPr>
            <a:endParaRPr lang="en-GB" sz="500" dirty="0">
              <a:sym typeface="Wingdings" pitchFamily="2" charset="2"/>
            </a:endParaRPr>
          </a:p>
          <a:p>
            <a:pPr>
              <a:buClr>
                <a:schemeClr val="accent1"/>
              </a:buClr>
            </a:pPr>
            <a:r>
              <a:rPr lang="en-GB" dirty="0">
                <a:sym typeface="Wingdings" pitchFamily="2" charset="2"/>
              </a:rPr>
              <a:t>We now have focused subgroup analyses of pivotal trials with TRK inhibitors demonstrating efficacy and safety of </a:t>
            </a:r>
            <a:r>
              <a:rPr lang="en-GB" dirty="0" err="1">
                <a:sym typeface="Wingdings" pitchFamily="2" charset="2"/>
              </a:rPr>
              <a:t>larotrectinib</a:t>
            </a:r>
            <a:r>
              <a:rPr lang="en-GB" dirty="0">
                <a:sym typeface="Wingdings" pitchFamily="2" charset="2"/>
              </a:rPr>
              <a:t> and </a:t>
            </a:r>
            <a:r>
              <a:rPr lang="en-GB" dirty="0" err="1">
                <a:sym typeface="Wingdings" pitchFamily="2" charset="2"/>
              </a:rPr>
              <a:t>entrectinib</a:t>
            </a:r>
            <a:r>
              <a:rPr lang="en-GB" dirty="0">
                <a:sym typeface="Wingdings" pitchFamily="2" charset="2"/>
              </a:rPr>
              <a:t>, the two approved and available TRK inhibitors, in patients with GI tumours including colorectal, pancreatic and biliary tract histology</a:t>
            </a:r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D4A09B-8521-459A-90F5-7AFEEE8D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ConclusioNS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103706F-AB8F-FB46-8C3A-BBF39DDE0EF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012320" cy="365125"/>
          </a:xfrm>
        </p:spPr>
        <p:txBody>
          <a:bodyPr/>
          <a:lstStyle/>
          <a:p>
            <a:r>
              <a:rPr lang="en-GB"/>
              <a:t>GI, gastrointestinal; mCRC, metastatic colorectal cancer; MSI-H, microsatellite instability high; NTRK, neurotrophic receptor tyrosine kinase; </a:t>
            </a:r>
            <a:br>
              <a:rPr lang="en-GB"/>
            </a:br>
            <a:r>
              <a:rPr lang="en-GB"/>
              <a:t>TMB-H, tumour mutation burden high; TRK, tropomyosin receptor kinase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32BC3F-C871-204A-B44C-B66E91C02E76}"/>
              </a:ext>
            </a:extLst>
          </p:cNvPr>
          <p:cNvSpPr txBox="1"/>
          <p:nvPr/>
        </p:nvSpPr>
        <p:spPr>
          <a:xfrm>
            <a:off x="8357725" y="-6206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Aileron" charset="0"/>
              </a:rPr>
              <a:t>Discussion</a:t>
            </a:r>
          </a:p>
        </p:txBody>
      </p: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140EAD1E-E5E4-D048-B6CC-CDF539248E35}"/>
              </a:ext>
            </a:extLst>
          </p:cNvPr>
          <p:cNvSpPr txBox="1">
            <a:spLocks/>
          </p:cNvSpPr>
          <p:nvPr/>
        </p:nvSpPr>
        <p:spPr>
          <a:xfrm>
            <a:off x="748832" y="4752925"/>
            <a:ext cx="11443168" cy="1412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5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56378D"/>
              </a:solidFill>
              <a:effectLst/>
              <a:uLnTx/>
              <a:uFillTx/>
              <a:latin typeface="Calibri" panose="020F0502020204030204"/>
              <a:ea typeface="+mn-ea"/>
              <a:sym typeface="Wingdings" pitchFamily="2" charset="2"/>
            </a:endParaRP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FE164546-FF9F-5E4D-85E2-5ED6077CC5B6}"/>
              </a:ext>
            </a:extLst>
          </p:cNvPr>
          <p:cNvSpPr txBox="1">
            <a:spLocks/>
          </p:cNvSpPr>
          <p:nvPr/>
        </p:nvSpPr>
        <p:spPr>
          <a:xfrm>
            <a:off x="620184" y="4627749"/>
            <a:ext cx="10822984" cy="457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1pPr>
            <a:lvl2pPr marL="576000" indent="-288000" algn="l" defTabSz="457200" rtl="0" eaLnBrk="1" latinLnBrk="0" hangingPunct="1">
              <a:spcBef>
                <a:spcPts val="600"/>
              </a:spcBef>
              <a:buClr>
                <a:schemeClr val="accent5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2pPr>
            <a:lvl3pPr marL="864000" indent="-288000" algn="l" defTabSz="457200" rtl="0" eaLnBrk="1" latinLnBrk="0" hangingPunct="1">
              <a:spcBef>
                <a:spcPts val="40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3pPr>
            <a:lvl4pPr marL="1152000" indent="-2880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4pPr>
            <a:lvl5pPr marL="1440000" indent="-2880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+mj-lt"/>
                <a:ea typeface="+mn-ea"/>
                <a:cs typeface="PT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6378D"/>
              </a:buClr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sym typeface="Wingdings" pitchFamily="2" charset="2"/>
              </a:rPr>
              <a:t>It should be further investigated how to improve selection of patients with GI tumours to test for 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sym typeface="Wingdings" pitchFamily="2" charset="2"/>
              </a:rPr>
              <a:t>NTRK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sym typeface="Wingdings" pitchFamily="2" charset="2"/>
              </a:rPr>
              <a:t> fusions in the lab and what are the best strategies to prevent/overcome acquired resistance to TRK inhibitors in the clinic</a:t>
            </a:r>
          </a:p>
        </p:txBody>
      </p:sp>
    </p:spTree>
    <p:extLst>
      <p:ext uri="{BB962C8B-B14F-4D97-AF65-F5344CB8AC3E}">
        <p14:creationId xmlns:p14="http://schemas.microsoft.com/office/powerpoint/2010/main" val="120508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63552" y="5336166"/>
            <a:ext cx="17247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us on Twitter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600" b="1" u="sng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2039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Follow the 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u="sng" dirty="0">
                <a:solidFill>
                  <a:schemeClr val="accent1"/>
                </a:solidFill>
                <a:ea typeface="Aileron" charset="0"/>
                <a:cs typeface="PT Sans Narr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br>
              <a:rPr lang="en-GB" sz="1600" b="1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group on LinkedIn</a:t>
            </a:r>
            <a:endParaRPr lang="en-GB" sz="1600" dirty="0">
              <a:solidFill>
                <a:schemeClr val="tx2"/>
              </a:solidFill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9549" y="5336166"/>
            <a:ext cx="2843808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  <a:cs typeface="PT Sans Narrow"/>
              </a:rPr>
              <a:t>Email</a:t>
            </a:r>
            <a:br>
              <a:rPr lang="en-US" sz="1600" dirty="0">
                <a:solidFill>
                  <a:schemeClr val="tx2"/>
                </a:solidFill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froukje.sosef</a:t>
            </a:r>
            <a:br>
              <a:rPr lang="en-GB" sz="16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6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@cor2ed.com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4846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Watch us on the</a:t>
            </a:r>
            <a:b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400" dirty="0">
                <a:solidFill>
                  <a:schemeClr val="tx2"/>
                </a:solidFill>
                <a:ea typeface="Aileron" charset="0"/>
                <a:cs typeface="PT Sans Narrow"/>
              </a:rPr>
              <a:t>Vimeo Channe</a:t>
            </a:r>
            <a: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  <a:t>l</a:t>
            </a:r>
            <a:br>
              <a:rPr lang="en-GB" sz="1600" dirty="0">
                <a:solidFill>
                  <a:schemeClr val="tx2"/>
                </a:solidFill>
                <a:ea typeface="Aileron" charset="0"/>
                <a:cs typeface="PT Sans Narrow"/>
              </a:rPr>
            </a:br>
            <a:r>
              <a:rPr lang="en-GB" sz="1600" b="1" dirty="0">
                <a:solidFill>
                  <a:schemeClr val="accent1"/>
                </a:solidFill>
                <a:ea typeface="Aileron" charset="0"/>
                <a:cs typeface="PT Sans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NTRK CONNECT</a:t>
            </a:r>
            <a:endParaRPr lang="en-GB" sz="1600" b="1" dirty="0">
              <a:solidFill>
                <a:schemeClr val="accent1"/>
              </a:solidFill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GB" sz="3600" cap="none" noProof="0" dirty="0">
                <a:solidFill>
                  <a:schemeClr val="tx2"/>
                </a:solidFill>
              </a:rPr>
              <a:t>REACH </a:t>
            </a:r>
            <a:r>
              <a:rPr lang="en-GB" sz="3600" cap="none" noProof="0" dirty="0"/>
              <a:t>NTRK CONNECT </a:t>
            </a:r>
            <a:r>
              <a:rPr lang="en-GB" sz="3600" cap="none" noProof="0" dirty="0">
                <a:solidFill>
                  <a:schemeClr val="tx2"/>
                </a:solidFill>
              </a:rPr>
              <a:t>VIA 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spc="-50" noProof="0" dirty="0">
                <a:solidFill>
                  <a:schemeClr val="tx2"/>
                </a:solidFill>
              </a:rPr>
              <a:t>TWITTER, LINKEDIN, VIMEO &amp; EMAIL</a:t>
            </a:r>
            <a:br>
              <a:rPr lang="en-GB" sz="3600" cap="none" noProof="0" dirty="0">
                <a:solidFill>
                  <a:schemeClr val="tx2"/>
                </a:solidFill>
              </a:rPr>
            </a:br>
            <a:r>
              <a:rPr lang="en-GB" sz="3600" cap="none" noProof="0" dirty="0">
                <a:solidFill>
                  <a:schemeClr val="tx2"/>
                </a:solidFill>
              </a:rPr>
              <a:t>OR VISIT THE GROUP’S WEBSITE</a:t>
            </a:r>
            <a:br>
              <a:rPr lang="en-GB" sz="3600" noProof="0" dirty="0">
                <a:solidFill>
                  <a:schemeClr val="tx2"/>
                </a:solidFill>
              </a:rPr>
            </a:br>
            <a:r>
              <a:rPr lang="en-GB" sz="3600" u="sng" cap="none" noProof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http://www.ntrkconnect.info</a:t>
            </a:r>
            <a:endParaRPr lang="en-GB" sz="3600" cap="none" noProof="0" dirty="0"/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E10C5C84-EC62-432B-80C7-ECCD3CBF66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5393" y="4050497"/>
            <a:ext cx="1259268" cy="1260000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C82D04D1-4906-42DD-907A-F5AF75FDBB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6954" y="4050497"/>
            <a:ext cx="1259268" cy="1260000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318C0DBA-C408-4E45-A02E-87489D4F89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5847" y="4050497"/>
            <a:ext cx="1259268" cy="1260000"/>
          </a:xfrm>
          <a:prstGeom prst="rect">
            <a:avLst/>
          </a:prstGeom>
        </p:spPr>
      </p:pic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D6A72BC0-F82A-42A8-A07E-FEF293DC60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6302" y="4050497"/>
            <a:ext cx="1259268" cy="126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5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BB8FF71-4C59-3F4B-A99F-000291D7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6048672"/>
          </a:xfrm>
        </p:spPr>
        <p:txBody>
          <a:bodyPr>
            <a:normAutofit/>
          </a:bodyPr>
          <a:lstStyle/>
          <a:p>
            <a:r>
              <a:rPr lang="en-GB" sz="3200" noProof="0" dirty="0"/>
              <a:t>A review </a:t>
            </a:r>
            <a:r>
              <a:rPr lang="en-GB" sz="3200" dirty="0"/>
              <a:t>of </a:t>
            </a:r>
            <a:r>
              <a:rPr lang="en-GB" sz="3200" i="1" dirty="0"/>
              <a:t>NTRK </a:t>
            </a:r>
            <a:r>
              <a:rPr lang="en-GB" sz="3200" dirty="0"/>
              <a:t>gene fusions and trk inhibitor therapy in gastrointestinal tumours</a:t>
            </a:r>
            <a:br>
              <a:rPr lang="en-GB" sz="3200" noProof="0" dirty="0"/>
            </a:br>
            <a:br>
              <a:rPr lang="en-GB" sz="3200" noProof="0" dirty="0"/>
            </a:br>
            <a:r>
              <a:rPr lang="en-GB" sz="3200" cap="none" dirty="0"/>
              <a:t>Prof. Andrea Sartore-Bianchi</a:t>
            </a:r>
            <a:br>
              <a:rPr lang="en-GB" sz="4800" cap="none" dirty="0"/>
            </a:br>
            <a:r>
              <a:rPr lang="en-GB" sz="2200" cap="none" dirty="0"/>
              <a:t>Niguarda Cancer Center and University of Milano (La Statale)</a:t>
            </a:r>
            <a:br>
              <a:rPr lang="en-GB" sz="2200" cap="none" dirty="0"/>
            </a:br>
            <a:r>
              <a:rPr lang="en-GB" sz="2200" cap="none" dirty="0"/>
              <a:t>Milano, Italy </a:t>
            </a:r>
            <a:br>
              <a:rPr lang="en-GB" sz="2200" cap="none" dirty="0"/>
            </a:br>
            <a:br>
              <a:rPr lang="en-GB" sz="3200" cap="none" dirty="0"/>
            </a:br>
            <a:r>
              <a:rPr lang="en-GB" sz="2400" cap="none"/>
              <a:t>JANUARY 2021</a:t>
            </a:r>
            <a:endParaRPr lang="en-GB" sz="2400" noProof="0" dirty="0"/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804408" cy="4525200"/>
          </a:xfrm>
        </p:spPr>
        <p:txBody>
          <a:bodyPr/>
          <a:lstStyle/>
          <a:p>
            <a:pPr marL="0" indent="0" algn="just">
              <a:buNone/>
            </a:pPr>
            <a:endParaRPr lang="en-GB" b="1" noProof="0" dirty="0"/>
          </a:p>
          <a:p>
            <a:pPr marL="0" indent="0" algn="just">
              <a:buNone/>
            </a:pPr>
            <a:r>
              <a:rPr lang="en-GB" b="1" noProof="0" dirty="0"/>
              <a:t>Please note: </a:t>
            </a:r>
            <a:r>
              <a:rPr lang="en-GB" noProof="0" dirty="0"/>
              <a:t>Views expressed within this presentation are the personal opinions of the author.</a:t>
            </a:r>
          </a:p>
          <a:p>
            <a:pPr marL="0" indent="0" algn="just">
              <a:buNone/>
            </a:pPr>
            <a:r>
              <a:rPr lang="en-GB" noProof="0" dirty="0"/>
              <a:t>They do not necessarily represent the views of the author’s academic institution or the rest of </a:t>
            </a:r>
            <a:br>
              <a:rPr lang="en-GB" noProof="0" dirty="0"/>
            </a:br>
            <a:r>
              <a:rPr lang="en-GB" noProof="0" dirty="0"/>
              <a:t>NTRK CONNECT group.</a:t>
            </a:r>
          </a:p>
          <a:p>
            <a:pPr marL="0" indent="0" algn="just">
              <a:buNone/>
            </a:pPr>
            <a:r>
              <a:rPr lang="en-GB" noProof="0" dirty="0"/>
              <a:t>This content is supported by an independent educational grant from Bayer.</a:t>
            </a:r>
            <a:r>
              <a:rPr lang="en-GB" i="1" noProof="0" dirty="0"/>
              <a:t> </a:t>
            </a:r>
            <a:endParaRPr lang="en-GB" noProof="0" dirty="0"/>
          </a:p>
          <a:p>
            <a:pPr marL="0" indent="0" algn="just">
              <a:buNone/>
            </a:pPr>
            <a:endParaRPr lang="en-GB" noProof="0" dirty="0"/>
          </a:p>
          <a:p>
            <a:pPr marL="0" indent="0" algn="just">
              <a:buNone/>
            </a:pPr>
            <a:r>
              <a:rPr lang="en-GB" b="1" noProof="0" dirty="0"/>
              <a:t>Disclosures: </a:t>
            </a:r>
            <a:r>
              <a:rPr lang="en-GB" dirty="0"/>
              <a:t>Prof. Andrea Sartore-Bianchi has received honoraria from the following: Amgen, Bayer, Sanofi and Servier</a:t>
            </a:r>
            <a:r>
              <a:rPr lang="en-GB" noProof="0" dirty="0"/>
              <a:t>.</a:t>
            </a:r>
          </a:p>
          <a:p>
            <a:pPr marL="288000" lvl="1" indent="0" algn="just">
              <a:buNone/>
            </a:pPr>
            <a:endParaRPr lang="en-GB" noProof="0" dirty="0"/>
          </a:p>
          <a:p>
            <a:pPr marL="0" indent="0" algn="just">
              <a:buNone/>
            </a:pPr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DISCLAIMER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8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C7235-1601-4110-B808-BD18FA347F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340768"/>
            <a:ext cx="11164448" cy="4832387"/>
          </a:xfrm>
        </p:spPr>
        <p:txBody>
          <a:bodyPr/>
          <a:lstStyle/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i="1" dirty="0"/>
              <a:t>NTRK</a:t>
            </a:r>
            <a:r>
              <a:rPr lang="en-GB" sz="2400" dirty="0"/>
              <a:t> gene fusions are rare in GI tumours</a:t>
            </a:r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i="1" dirty="0"/>
              <a:t>NTRK</a:t>
            </a:r>
            <a:r>
              <a:rPr lang="en-GB" sz="2400" dirty="0"/>
              <a:t> gene fusions are associated with microsatellite instability high (MSI-H) metastatic colorectal cancer (mCRC) and exclusive with other genomic alterations such as </a:t>
            </a:r>
            <a:r>
              <a:rPr lang="en-GB" sz="2400" i="1" dirty="0"/>
              <a:t>BRAF</a:t>
            </a:r>
            <a:r>
              <a:rPr lang="en-GB" sz="2400" dirty="0"/>
              <a:t> and </a:t>
            </a:r>
            <a:r>
              <a:rPr lang="en-GB" sz="2400" i="1" dirty="0"/>
              <a:t>KRAS </a:t>
            </a:r>
            <a:r>
              <a:rPr lang="en-GB" sz="2400" dirty="0"/>
              <a:t>mutations</a:t>
            </a:r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Positive safety and efficacy data with TRK inhibitors; larotrectinib and entrectinib in patients with gastrointestinal (GI) tumours harbouring </a:t>
            </a:r>
            <a:r>
              <a:rPr lang="en-GB" sz="2400" i="1" dirty="0"/>
              <a:t>NTRK</a:t>
            </a:r>
            <a:r>
              <a:rPr lang="en-GB" sz="2400" dirty="0"/>
              <a:t> gene fusions are available</a:t>
            </a:r>
            <a:r>
              <a:rPr lang="en-GB" sz="2400" dirty="0">
                <a:highlight>
                  <a:srgbClr val="FFFF00"/>
                </a:highlight>
              </a:rPr>
              <a:t> </a:t>
            </a:r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 algn="just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dirty="0"/>
              <a:t>Results with larotrectinib and entrectinib demonstrated that such targeted therapies are efficacious in patients with GI tumours harbouring </a:t>
            </a:r>
            <a:r>
              <a:rPr lang="en-GB" sz="2400" i="1" dirty="0"/>
              <a:t>NTRK</a:t>
            </a:r>
            <a:r>
              <a:rPr lang="en-GB" sz="2400" dirty="0"/>
              <a:t> gene fusions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F1A2E3-911C-4E12-831B-42FF6266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Executive 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3EC2-6381-4222-8910-80A90730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371A2C-9710-5244-8BD2-3663A96BFF80}"/>
              </a:ext>
            </a:extLst>
          </p:cNvPr>
          <p:cNvSpPr/>
          <p:nvPr/>
        </p:nvSpPr>
        <p:spPr>
          <a:xfrm>
            <a:off x="576202" y="6387236"/>
            <a:ext cx="108483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GB" sz="1200" dirty="0">
                <a:solidFill>
                  <a:schemeClr val="tx2"/>
                </a:solidFill>
              </a:rPr>
              <a:t>GI, gastrointestinal; NTRK, neurotrophic receptor tyrosine kinase; TRK, tropomyosin receptor kinase</a:t>
            </a:r>
          </a:p>
        </p:txBody>
      </p:sp>
    </p:spTree>
    <p:extLst>
      <p:ext uri="{BB962C8B-B14F-4D97-AF65-F5344CB8AC3E}">
        <p14:creationId xmlns:p14="http://schemas.microsoft.com/office/powerpoint/2010/main" val="40579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gure 6: Frequency And Types of NTRK gene fusion in Adult and Paediatric Cancers">
            <a:extLst>
              <a:ext uri="{FF2B5EF4-FFF2-40B4-BE49-F238E27FC236}">
                <a16:creationId xmlns:a16="http://schemas.microsoft.com/office/drawing/2014/main" id="{25D64BBA-0E42-7B46-8B54-43C50F8C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1" y="980728"/>
            <a:ext cx="4226107" cy="451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EEBDF4-E9AD-4054-9C37-AEE27BBE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i="1" dirty="0"/>
              <a:t>NTRK</a:t>
            </a:r>
            <a:r>
              <a:rPr lang="en-GB" dirty="0"/>
              <a:t> fusion prevalence among solid tumours INCLUDING GI TUMOURS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26B126-FB81-6B41-942F-DFB2F5DAD92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67071"/>
            <a:ext cx="9508264" cy="23028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Source: ESMO oncologyPRO module provided by NTRK Connect 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GI, gastrointestinal; GIST, gastrointestinal stromal tumours; MASC, mammary analogue secretory carcinoma; </a:t>
            </a:r>
            <a:r>
              <a:rPr lang="en-GB" sz="1200" dirty="0">
                <a:solidFill>
                  <a:schemeClr val="tx2"/>
                </a:solidFill>
              </a:rPr>
              <a:t>NTRK, neurotrophic receptor tyrosine kinase; </a:t>
            </a:r>
            <a:r>
              <a:rPr lang="en-GB" dirty="0">
                <a:solidFill>
                  <a:schemeClr val="tx2"/>
                </a:solidFill>
              </a:rPr>
              <a:t>Ph-like ALL, Philadelphia chromosome-like acute lymphoblastic leukaemia; </a:t>
            </a:r>
            <a:r>
              <a:rPr lang="en-GB" sz="1200" dirty="0">
                <a:solidFill>
                  <a:schemeClr val="tx2"/>
                </a:solidFill>
              </a:rPr>
              <a:t>TRK, tropomyosin receptor kinase</a:t>
            </a:r>
            <a:endParaRPr lang="en-GB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GB" dirty="0">
                <a:solidFill>
                  <a:schemeClr val="tx2"/>
                </a:solidFill>
              </a:rPr>
              <a:t>1. Chen Y and Chi P. J Hematol Oncol. 2018;11:78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DC01BDA-C48C-BE4E-BEE2-08DF030EBAFF}"/>
              </a:ext>
            </a:extLst>
          </p:cNvPr>
          <p:cNvSpPr txBox="1"/>
          <p:nvPr/>
        </p:nvSpPr>
        <p:spPr>
          <a:xfrm>
            <a:off x="7614028" y="5529091"/>
            <a:ext cx="340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As reported by Chen and Chi (2018)</a:t>
            </a:r>
            <a:r>
              <a:rPr lang="en-GB" sz="1200" baseline="30000" dirty="0">
                <a:solidFill>
                  <a:schemeClr val="tx2"/>
                </a:solidFill>
              </a:rPr>
              <a:t>1</a:t>
            </a:r>
            <a:endParaRPr lang="en-GB" sz="1200" baseline="30000" dirty="0">
              <a:solidFill>
                <a:schemeClr val="tx2"/>
              </a:solidFill>
              <a:latin typeface="Aileron" charset="0"/>
              <a:ea typeface="Aileron" charset="0"/>
              <a:cs typeface="Aileron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C5505-872B-D44D-8714-6E7E8F1467F3}"/>
              </a:ext>
            </a:extLst>
          </p:cNvPr>
          <p:cNvSpPr/>
          <p:nvPr/>
        </p:nvSpPr>
        <p:spPr>
          <a:xfrm>
            <a:off x="620184" y="5446749"/>
            <a:ext cx="6096000" cy="6463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GB" sz="1200" baseline="30000" dirty="0">
                <a:solidFill>
                  <a:schemeClr val="tx2"/>
                </a:solidFill>
              </a:rPr>
              <a:t>a </a:t>
            </a:r>
            <a:r>
              <a:rPr lang="en-GB" sz="1200" dirty="0">
                <a:solidFill>
                  <a:schemeClr val="tx2"/>
                </a:solidFill>
              </a:rPr>
              <a:t>Found in adult cancers only, unless indicated; </a:t>
            </a:r>
            <a:r>
              <a:rPr lang="en-GB" sz="1200" baseline="30000" dirty="0">
                <a:solidFill>
                  <a:schemeClr val="tx2"/>
                </a:solidFill>
              </a:rPr>
              <a:t>b </a:t>
            </a:r>
            <a:r>
              <a:rPr lang="en-GB" sz="1200" dirty="0">
                <a:solidFill>
                  <a:schemeClr val="tx2"/>
                </a:solidFill>
              </a:rPr>
              <a:t>found in adult and paediatric cases; 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baseline="30000" dirty="0">
                <a:solidFill>
                  <a:schemeClr val="tx2"/>
                </a:solidFill>
              </a:rPr>
              <a:t>c </a:t>
            </a:r>
            <a:r>
              <a:rPr lang="en-GB" sz="1200" dirty="0">
                <a:solidFill>
                  <a:schemeClr val="tx2"/>
                </a:solidFill>
              </a:rPr>
              <a:t>found in adult cases as thyroid cancer and papillary thyroid cancer in paediatric cases; </a:t>
            </a:r>
            <a:br>
              <a:rPr lang="en-GB" sz="1200" dirty="0">
                <a:solidFill>
                  <a:schemeClr val="tx2"/>
                </a:solidFill>
              </a:rPr>
            </a:br>
            <a:r>
              <a:rPr lang="en-GB" sz="1200" baseline="30000" dirty="0">
                <a:solidFill>
                  <a:schemeClr val="tx2"/>
                </a:solidFill>
              </a:rPr>
              <a:t>d </a:t>
            </a:r>
            <a:r>
              <a:rPr lang="en-GB" sz="1200" dirty="0">
                <a:solidFill>
                  <a:schemeClr val="tx2"/>
                </a:solidFill>
              </a:rPr>
              <a:t>found in paediatric cases only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44B56A-478C-EB40-862B-9632FE5E5E3C}"/>
              </a:ext>
            </a:extLst>
          </p:cNvPr>
          <p:cNvGrpSpPr/>
          <p:nvPr/>
        </p:nvGrpSpPr>
        <p:grpSpPr>
          <a:xfrm>
            <a:off x="442667" y="1052736"/>
            <a:ext cx="6090511" cy="4387293"/>
            <a:chOff x="1143000" y="1298961"/>
            <a:chExt cx="5385987" cy="3879790"/>
          </a:xfrm>
        </p:grpSpPr>
        <p:pic>
          <p:nvPicPr>
            <p:cNvPr id="1026" name="Picture 2" descr="Figure 5: Frequency And Sites of NTRK Gene Fusions in Adult and Paediatric Cancers">
              <a:extLst>
                <a:ext uri="{FF2B5EF4-FFF2-40B4-BE49-F238E27FC236}">
                  <a16:creationId xmlns:a16="http://schemas.microsoft.com/office/drawing/2014/main" id="{03D5B30E-4359-5B41-A154-57F8D1D1C1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38" r="3395" b="7148"/>
            <a:stretch/>
          </p:blipFill>
          <p:spPr bwMode="auto">
            <a:xfrm>
              <a:off x="1143000" y="1298961"/>
              <a:ext cx="5385987" cy="387979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C2E3F8E-3AEC-244F-865C-ED981AC3C4CA}"/>
                </a:ext>
              </a:extLst>
            </p:cNvPr>
            <p:cNvSpPr/>
            <p:nvPr/>
          </p:nvSpPr>
          <p:spPr>
            <a:xfrm>
              <a:off x="1271464" y="2737520"/>
              <a:ext cx="1977212" cy="141988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EE0BA1-06AA-F84E-9074-DD415F655185}"/>
                </a:ext>
              </a:extLst>
            </p:cNvPr>
            <p:cNvSpPr/>
            <p:nvPr/>
          </p:nvSpPr>
          <p:spPr>
            <a:xfrm>
              <a:off x="1271464" y="3935895"/>
              <a:ext cx="1977212" cy="113591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343DDEA-00ED-234B-B5B7-A9C5F673CC0A}"/>
                </a:ext>
              </a:extLst>
            </p:cNvPr>
            <p:cNvSpPr/>
            <p:nvPr/>
          </p:nvSpPr>
          <p:spPr>
            <a:xfrm>
              <a:off x="1271464" y="4049486"/>
              <a:ext cx="1977212" cy="14198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3AFAC2-EF6D-B84B-B786-7A9ED37B8F66}"/>
                </a:ext>
              </a:extLst>
            </p:cNvPr>
            <p:cNvSpPr/>
            <p:nvPr/>
          </p:nvSpPr>
          <p:spPr>
            <a:xfrm>
              <a:off x="1267271" y="4599937"/>
              <a:ext cx="1977212" cy="141987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9CCD3CF-4B57-DE4D-8294-64CADF83D241}"/>
              </a:ext>
            </a:extLst>
          </p:cNvPr>
          <p:cNvSpPr/>
          <p:nvPr/>
        </p:nvSpPr>
        <p:spPr>
          <a:xfrm>
            <a:off x="7614028" y="4725145"/>
            <a:ext cx="3409572" cy="1624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CE1879-D16F-5A47-9929-9FC45743E1B8}"/>
              </a:ext>
            </a:extLst>
          </p:cNvPr>
          <p:cNvSpPr/>
          <p:nvPr/>
        </p:nvSpPr>
        <p:spPr>
          <a:xfrm>
            <a:off x="7614028" y="3563436"/>
            <a:ext cx="3409572" cy="16241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B46F7-F3A1-AA45-A7A4-C9A2EA167041}"/>
              </a:ext>
            </a:extLst>
          </p:cNvPr>
          <p:cNvSpPr/>
          <p:nvPr/>
        </p:nvSpPr>
        <p:spPr>
          <a:xfrm>
            <a:off x="7612676" y="2708920"/>
            <a:ext cx="3409572" cy="2389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150694-C486-824B-A5F2-6BADC321EED0}"/>
              </a:ext>
            </a:extLst>
          </p:cNvPr>
          <p:cNvSpPr/>
          <p:nvPr/>
        </p:nvSpPr>
        <p:spPr>
          <a:xfrm>
            <a:off x="2444097" y="643563"/>
            <a:ext cx="2181347" cy="32007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B46F7EA-DDE1-2C47-95A7-574853003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3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DF8EF-505F-014D-B3AD-EC62AB533E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4921417" cy="4525200"/>
          </a:xfrm>
        </p:spPr>
        <p:txBody>
          <a:bodyPr/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Retrospective study of Flatiron Health‑Foundation Medicine Clinico-Genomic Database (CGDB) who had next-generation sequencing (NGS) between Jan 2011 and July 2018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Evaluable sample: 15,971 of 33,398 patients in the CGDB had one of 18 histologies where at least one </a:t>
            </a:r>
            <a:r>
              <a:rPr lang="en-GB" i="1" dirty="0">
                <a:solidFill>
                  <a:schemeClr val="tx2"/>
                </a:solidFill>
              </a:rPr>
              <a:t>NTRK</a:t>
            </a:r>
            <a:r>
              <a:rPr lang="en-GB" dirty="0">
                <a:solidFill>
                  <a:schemeClr val="tx2"/>
                </a:solidFill>
              </a:rPr>
              <a:t> fusion patient was identified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tx2"/>
                </a:solidFill>
              </a:rPr>
              <a:t>NTRK</a:t>
            </a:r>
            <a:r>
              <a:rPr lang="en-GB" dirty="0">
                <a:solidFill>
                  <a:schemeClr val="tx2"/>
                </a:solidFill>
              </a:rPr>
              <a:t> gene fusions identified in 29 patients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EBDF4-E9AD-4054-9C37-AEE27BBE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i="1" dirty="0"/>
              <a:t>NTRK</a:t>
            </a:r>
            <a:r>
              <a:rPr lang="en-GB" dirty="0"/>
              <a:t> fusion occurrence with other </a:t>
            </a:r>
            <a:br>
              <a:rPr lang="en-GB" dirty="0"/>
            </a:br>
            <a:r>
              <a:rPr lang="en-GB" dirty="0"/>
              <a:t>GENOMIC alterations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3FEEC-A797-B042-90B1-240789C64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6A9DA2-27D0-4688-B4B9-5040054FDB69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6DD982-4CFA-2D43-895B-5805354BD33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126662"/>
            <a:ext cx="9508264" cy="75364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ALK, anaplastic lymphoma kinase; BRAF, serine/threonine-kinase B-Raf/proto-oncogene B-Raf; EGFR, epidermal growth factor receptor; NTRK, neurotrophic receptor tyrosine kinase; MSI-H, microsatellite instability high; mut/mB, mutations per megabase; TMB, tumour mutation burden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Jiao X. et al. Ann Oncol. 2019;30 (Suppl_5):v-25-v54 </a:t>
            </a:r>
          </a:p>
        </p:txBody>
      </p:sp>
      <p:graphicFrame>
        <p:nvGraphicFramePr>
          <p:cNvPr id="9" name="Tableau 10">
            <a:extLst>
              <a:ext uri="{FF2B5EF4-FFF2-40B4-BE49-F238E27FC236}">
                <a16:creationId xmlns:a16="http://schemas.microsoft.com/office/drawing/2014/main" id="{47EEB74D-FF1F-3042-A44E-B2AC4635F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819891"/>
              </p:ext>
            </p:extLst>
          </p:nvPr>
        </p:nvGraphicFramePr>
        <p:xfrm>
          <a:off x="5569343" y="1070815"/>
          <a:ext cx="5998770" cy="3816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138">
                  <a:extLst>
                    <a:ext uri="{9D8B030D-6E8A-4147-A177-3AD203B41FA5}">
                      <a16:colId xmlns:a16="http://schemas.microsoft.com/office/drawing/2014/main" val="1173773986"/>
                    </a:ext>
                  </a:extLst>
                </a:gridCol>
                <a:gridCol w="1563316">
                  <a:extLst>
                    <a:ext uri="{9D8B030D-6E8A-4147-A177-3AD203B41FA5}">
                      <a16:colId xmlns:a16="http://schemas.microsoft.com/office/drawing/2014/main" val="2946348038"/>
                    </a:ext>
                  </a:extLst>
                </a:gridCol>
                <a:gridCol w="1563316">
                  <a:extLst>
                    <a:ext uri="{9D8B030D-6E8A-4147-A177-3AD203B41FA5}">
                      <a16:colId xmlns:a16="http://schemas.microsoft.com/office/drawing/2014/main" val="1224046854"/>
                    </a:ext>
                  </a:extLst>
                </a:gridCol>
              </a:tblGrid>
              <a:tr h="690712"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>
                          <a:latin typeface="+mn-lt"/>
                        </a:rPr>
                        <a:t>Co-occurring biomarkers</a:t>
                      </a:r>
                      <a:r>
                        <a:rPr lang="en-GB" sz="1600" baseline="30000" noProof="0" dirty="0">
                          <a:latin typeface="+mn-lt"/>
                        </a:rPr>
                        <a:t>*</a:t>
                      </a:r>
                      <a:r>
                        <a:rPr lang="en-GB" sz="1600" noProof="0" dirty="0">
                          <a:latin typeface="+mn-lt"/>
                        </a:rPr>
                        <a:t>,  (%) </a:t>
                      </a:r>
                    </a:p>
                  </a:txBody>
                  <a:tcPr marT="36000" marB="3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Cohort 1</a:t>
                      </a:r>
                    </a:p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 (</a:t>
                      </a:r>
                      <a:r>
                        <a:rPr lang="en-GB" sz="1600" i="1" noProof="0" dirty="0">
                          <a:latin typeface="+mn-lt"/>
                        </a:rPr>
                        <a:t>NTRK</a:t>
                      </a:r>
                      <a:r>
                        <a:rPr lang="en-GB" sz="1600" noProof="0" dirty="0">
                          <a:latin typeface="+mn-lt"/>
                        </a:rPr>
                        <a:t> fusion) (N=29)</a:t>
                      </a: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Cohort 2 </a:t>
                      </a:r>
                    </a:p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(</a:t>
                      </a:r>
                      <a:r>
                        <a:rPr lang="en-GB" sz="1600" i="1" noProof="0" dirty="0">
                          <a:latin typeface="+mn-lt"/>
                        </a:rPr>
                        <a:t>NTRK</a:t>
                      </a:r>
                      <a:r>
                        <a:rPr lang="en-GB" sz="1600" noProof="0" dirty="0">
                          <a:latin typeface="+mn-lt"/>
                        </a:rPr>
                        <a:t> wild-type) (N=12,456)</a:t>
                      </a:r>
                    </a:p>
                  </a:txBody>
                  <a:tcPr marL="36000" marR="36000" marT="36000" marB="36000" anchor="b"/>
                </a:tc>
                <a:extLst>
                  <a:ext uri="{0D108BD9-81ED-4DB2-BD59-A6C34878D82A}">
                    <a16:rowId xmlns:a16="http://schemas.microsoft.com/office/drawing/2014/main" val="4283638910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TMB high (≥20 mut/mB)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6 (20.7)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657 (5.3)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473470486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TMB medium (&lt;20, &gt;5 mut/mB)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3 (10.3)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3239 (26.0)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81009468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latin typeface="+mn-lt"/>
                        </a:rPr>
                        <a:t>MSI-H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3/17</a:t>
                      </a:r>
                      <a:r>
                        <a:rPr lang="en-GB" sz="1600" baseline="30000" noProof="0" dirty="0">
                          <a:latin typeface="+mn-lt"/>
                        </a:rPr>
                        <a:t>**</a:t>
                      </a:r>
                      <a:r>
                        <a:rPr lang="en-GB" sz="1600" noProof="0" dirty="0">
                          <a:latin typeface="+mn-lt"/>
                        </a:rPr>
                        <a:t> (17.6)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94/7961 (1.2)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938225736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latin typeface="+mn-lt"/>
                        </a:rPr>
                        <a:t>ALK</a:t>
                      </a:r>
                      <a:r>
                        <a:rPr lang="en-GB" sz="1600" noProof="0" dirty="0">
                          <a:latin typeface="+mn-lt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162 (1.3)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268373521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BRAF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1 (3.4)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820 (6.6)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22665937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ERBB2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470 (3.8)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50423819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1 (3.4)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962 (7.7)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790676115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ROS1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0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90 (.07)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0747525"/>
                  </a:ext>
                </a:extLst>
              </a:tr>
              <a:tr h="33475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KRAS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rearrangement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3 (10.3)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+mn-lt"/>
                        </a:rPr>
                        <a:t>4836 (38.8)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50529901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DB3C244-170B-8B49-9843-0FE4D84BBE56}"/>
              </a:ext>
            </a:extLst>
          </p:cNvPr>
          <p:cNvSpPr/>
          <p:nvPr/>
        </p:nvSpPr>
        <p:spPr>
          <a:xfrm>
            <a:off x="1710015" y="5441582"/>
            <a:ext cx="958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2"/>
                </a:solidFill>
              </a:rPr>
              <a:t>Co-occurrence of the biomarkers </a:t>
            </a:r>
            <a:r>
              <a:rPr lang="en-GB" sz="2000" b="1" i="1" dirty="0">
                <a:solidFill>
                  <a:schemeClr val="tx2"/>
                </a:solidFill>
              </a:rPr>
              <a:t>ALK</a:t>
            </a:r>
            <a:r>
              <a:rPr lang="en-GB" sz="2000" b="1" dirty="0">
                <a:solidFill>
                  <a:schemeClr val="tx2"/>
                </a:solidFill>
              </a:rPr>
              <a:t>, </a:t>
            </a:r>
            <a:r>
              <a:rPr lang="en-GB" sz="2000" b="1" i="1" dirty="0">
                <a:solidFill>
                  <a:schemeClr val="tx2"/>
                </a:solidFill>
              </a:rPr>
              <a:t>BRAF</a:t>
            </a:r>
            <a:r>
              <a:rPr lang="en-GB" sz="2000" b="1" dirty="0">
                <a:solidFill>
                  <a:schemeClr val="tx2"/>
                </a:solidFill>
              </a:rPr>
              <a:t>, </a:t>
            </a:r>
            <a:r>
              <a:rPr lang="en-GB" sz="2000" b="1" i="1" dirty="0">
                <a:solidFill>
                  <a:schemeClr val="tx2"/>
                </a:solidFill>
              </a:rPr>
              <a:t>ERBB2</a:t>
            </a:r>
            <a:r>
              <a:rPr lang="en-GB" sz="2000" b="1" dirty="0">
                <a:solidFill>
                  <a:schemeClr val="tx2"/>
                </a:solidFill>
              </a:rPr>
              <a:t>, </a:t>
            </a:r>
            <a:r>
              <a:rPr lang="en-GB" sz="2000" b="1" i="1" dirty="0">
                <a:solidFill>
                  <a:schemeClr val="tx2"/>
                </a:solidFill>
              </a:rPr>
              <a:t>EGFR</a:t>
            </a:r>
            <a:r>
              <a:rPr lang="en-GB" sz="2000" b="1" dirty="0">
                <a:solidFill>
                  <a:schemeClr val="tx2"/>
                </a:solidFill>
              </a:rPr>
              <a:t>, </a:t>
            </a:r>
            <a:r>
              <a:rPr lang="en-GB" sz="2000" b="1" i="1" dirty="0">
                <a:solidFill>
                  <a:schemeClr val="tx2"/>
                </a:solidFill>
              </a:rPr>
              <a:t>ROS1</a:t>
            </a:r>
            <a:r>
              <a:rPr lang="en-GB" sz="2000" b="1" dirty="0">
                <a:solidFill>
                  <a:schemeClr val="tx2"/>
                </a:solidFill>
              </a:rPr>
              <a:t>, or </a:t>
            </a:r>
            <a:r>
              <a:rPr lang="en-GB" sz="2000" b="1" i="1" dirty="0">
                <a:solidFill>
                  <a:schemeClr val="tx2"/>
                </a:solidFill>
              </a:rPr>
              <a:t>KRAS</a:t>
            </a:r>
            <a:r>
              <a:rPr lang="en-GB" sz="2000" b="1" dirty="0">
                <a:solidFill>
                  <a:schemeClr val="tx2"/>
                </a:solidFill>
              </a:rPr>
              <a:t> = uncommon </a:t>
            </a:r>
          </a:p>
          <a:p>
            <a:pPr>
              <a:lnSpc>
                <a:spcPct val="90000"/>
              </a:lnSpc>
            </a:pPr>
            <a:r>
              <a:rPr lang="en-GB" sz="2000" b="1" dirty="0">
                <a:solidFill>
                  <a:schemeClr val="tx2"/>
                </a:solidFill>
              </a:rPr>
              <a:t>What about MSI-H and tumour mutation burden high (TMB-H) tumours?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0CEB42-D440-F740-998E-708826983704}"/>
              </a:ext>
            </a:extLst>
          </p:cNvPr>
          <p:cNvSpPr/>
          <p:nvPr/>
        </p:nvSpPr>
        <p:spPr>
          <a:xfrm>
            <a:off x="5692005" y="4963470"/>
            <a:ext cx="4988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2"/>
                </a:solidFill>
              </a:rPr>
              <a:t>* Variants of “known” or “likely” functional status were included </a:t>
            </a:r>
          </a:p>
          <a:p>
            <a:r>
              <a:rPr lang="en-GB" sz="1200" dirty="0">
                <a:solidFill>
                  <a:schemeClr val="tx2"/>
                </a:solidFill>
              </a:rPr>
              <a:t>** MSI status missing for 12 patients</a:t>
            </a:r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94862FD9-60C9-A548-81A7-78E8BD03060A}"/>
              </a:ext>
            </a:extLst>
          </p:cNvPr>
          <p:cNvSpPr/>
          <p:nvPr/>
        </p:nvSpPr>
        <p:spPr>
          <a:xfrm>
            <a:off x="620184" y="5499909"/>
            <a:ext cx="1008112" cy="477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6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CRC has significant molecular heterogeneity</a:t>
            </a:r>
          </a:p>
          <a:p>
            <a:pPr marL="0" indent="0">
              <a:buNone/>
            </a:pPr>
            <a:r>
              <a:rPr lang="en-GB" i="1" dirty="0"/>
              <a:t>NTRK</a:t>
            </a:r>
            <a:r>
              <a:rPr lang="en-GB" dirty="0"/>
              <a:t> gene rearrangements are known to be enriched in certain CRC subpopulations, in particular microsatellite instability status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NTRK</a:t>
            </a:r>
            <a:r>
              <a:rPr lang="en-GB" dirty="0"/>
              <a:t> fusions in the molecular segmentation </a:t>
            </a:r>
            <a:br>
              <a:rPr lang="en-GB" dirty="0"/>
            </a:br>
            <a:r>
              <a:rPr lang="en-GB" dirty="0"/>
              <a:t>of CRC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EEC8BA2D-595A-154D-902F-883A94220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07E2413-4DBD-C542-B238-F40E86B755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250051"/>
            <a:ext cx="10180339" cy="484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ALK, anaplastic lymphoma kinase; Amp, amplification; BRAF, serine/threonine-kinase B-Raf/proto-oncogene B-Raf; CRC, colorectal cancer; ex, exon; fus, fusion; NTRK, neurotrophic receptor tyrosine kinase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1. Sartore-Bianchi A and Siena S. Handb Exp Pharmacol 2018;249:145-69</a:t>
            </a:r>
          </a:p>
        </p:txBody>
      </p:sp>
      <p:sp>
        <p:nvSpPr>
          <p:cNvPr id="4" name="Rectangle 3"/>
          <p:cNvSpPr/>
          <p:nvPr/>
        </p:nvSpPr>
        <p:spPr>
          <a:xfrm>
            <a:off x="3845486" y="2636912"/>
            <a:ext cx="4794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86"/>
            <a:r>
              <a:rPr lang="en-GB" sz="2000" b="1" dirty="0">
                <a:solidFill>
                  <a:srgbClr val="C00000"/>
                </a:solidFill>
                <a:cs typeface="Arial"/>
              </a:rPr>
              <a:t>Molecular heterogeneity in metastatic CRC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48E0ABB-9060-1B4C-8B4D-4B6502BAC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35106"/>
              </p:ext>
            </p:extLst>
          </p:nvPr>
        </p:nvGraphicFramePr>
        <p:xfrm>
          <a:off x="7791468" y="2722203"/>
          <a:ext cx="3794738" cy="252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653C58D-B6FD-A84D-B145-79174A661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370346"/>
              </p:ext>
            </p:extLst>
          </p:nvPr>
        </p:nvGraphicFramePr>
        <p:xfrm>
          <a:off x="5235742" y="3028072"/>
          <a:ext cx="2742229" cy="18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6390059E-C4FA-204A-B65D-9D7C4FE363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865512"/>
              </p:ext>
            </p:extLst>
          </p:nvPr>
        </p:nvGraphicFramePr>
        <p:xfrm>
          <a:off x="2817282" y="3028072"/>
          <a:ext cx="2742229" cy="18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C563580-A859-BB4E-807D-BACABD8C3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17327"/>
              </p:ext>
            </p:extLst>
          </p:nvPr>
        </p:nvGraphicFramePr>
        <p:xfrm>
          <a:off x="407368" y="3028072"/>
          <a:ext cx="2742229" cy="182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2B80807-85EE-FB44-8DFF-233092BCD6F8}"/>
              </a:ext>
            </a:extLst>
          </p:cNvPr>
          <p:cNvSpPr txBox="1"/>
          <p:nvPr/>
        </p:nvSpPr>
        <p:spPr>
          <a:xfrm>
            <a:off x="1617366" y="3091342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22CAB2-2BA6-AD45-B609-2DED446D5933}"/>
              </a:ext>
            </a:extLst>
          </p:cNvPr>
          <p:cNvSpPr txBox="1"/>
          <p:nvPr/>
        </p:nvSpPr>
        <p:spPr>
          <a:xfrm>
            <a:off x="4052917" y="3091342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2008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A5575D-4BAB-8445-9F71-919186987E5F}"/>
              </a:ext>
            </a:extLst>
          </p:cNvPr>
          <p:cNvSpPr txBox="1"/>
          <p:nvPr/>
        </p:nvSpPr>
        <p:spPr>
          <a:xfrm>
            <a:off x="6428648" y="3091342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27BABF-1151-F74D-96BF-F182ABBE159E}"/>
              </a:ext>
            </a:extLst>
          </p:cNvPr>
          <p:cNvSpPr txBox="1"/>
          <p:nvPr/>
        </p:nvSpPr>
        <p:spPr>
          <a:xfrm>
            <a:off x="8983840" y="3091342"/>
            <a:ext cx="31418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b="1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AFD05D-656F-D743-8C4E-EFCC5754DF5E}"/>
              </a:ext>
            </a:extLst>
          </p:cNvPr>
          <p:cNvSpPr txBox="1"/>
          <p:nvPr/>
        </p:nvSpPr>
        <p:spPr>
          <a:xfrm>
            <a:off x="3407342" y="5157192"/>
            <a:ext cx="165429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Di Nicolantonio, et al. J Clin Oncol. 2008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AA5023-322F-2F42-808B-3075B2846593}"/>
              </a:ext>
            </a:extLst>
          </p:cNvPr>
          <p:cNvSpPr txBox="1"/>
          <p:nvPr/>
        </p:nvSpPr>
        <p:spPr>
          <a:xfrm>
            <a:off x="5954109" y="5157192"/>
            <a:ext cx="142507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Douillard, et al. N Eng J Med. 2013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851875-B554-4E41-824D-AC0A43E4CC05}"/>
              </a:ext>
            </a:extLst>
          </p:cNvPr>
          <p:cNvSpPr txBox="1"/>
          <p:nvPr/>
        </p:nvSpPr>
        <p:spPr>
          <a:xfrm>
            <a:off x="1080253" y="5157192"/>
            <a:ext cx="15228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Laurent-Puig, et al. Cancer Res. 2006</a:t>
            </a:r>
            <a:b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Benvenuti, et al. Cancer Res. 2007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F61C9C-B1FD-2240-9071-CA710F42AFF5}"/>
              </a:ext>
            </a:extLst>
          </p:cNvPr>
          <p:cNvSpPr txBox="1"/>
          <p:nvPr/>
        </p:nvSpPr>
        <p:spPr>
          <a:xfrm>
            <a:off x="8124741" y="5157192"/>
            <a:ext cx="188032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Misale, et al. Cancer Discov. 2014</a:t>
            </a:r>
            <a:b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Aisner, et al. Mol Cancer Res. 2014</a:t>
            </a:r>
          </a:p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Valtorta, et al. Mod Pathol. 2015</a:t>
            </a:r>
          </a:p>
          <a:p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Amatu, et al. Br J Cancer. 2015</a:t>
            </a:r>
            <a:b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Sartore Bianchi, et al. J Natl Cancer Inst. 2015</a:t>
            </a:r>
            <a:b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</a:br>
            <a:r>
              <a:rPr lang="en-GB" sz="800" dirty="0">
                <a:solidFill>
                  <a:srgbClr val="505050"/>
                </a:solidFill>
                <a:latin typeface="Calibri" panose="020F0502020204030204" pitchFamily="34" charset="0"/>
                <a:ea typeface="Aileron" charset="0"/>
                <a:cs typeface="Calibri" panose="020F0502020204030204" pitchFamily="34" charset="0"/>
              </a:rPr>
              <a:t>Sartore Bianchi, et al. Lancet Oncol.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DB9AB-7DC7-45B6-88CA-A58947520747}"/>
              </a:ext>
            </a:extLst>
          </p:cNvPr>
          <p:cNvSpPr txBox="1"/>
          <p:nvPr/>
        </p:nvSpPr>
        <p:spPr>
          <a:xfrm>
            <a:off x="1575634" y="5557302"/>
            <a:ext cx="3927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chemeClr val="tx2"/>
                </a:solidFill>
              </a:rPr>
              <a:t>Adapted from </a:t>
            </a:r>
            <a:r>
              <a:rPr lang="en-GB" sz="1600" dirty="0">
                <a:solidFill>
                  <a:schemeClr val="tx2"/>
                </a:solidFill>
              </a:rPr>
              <a:t>Sartore-Bianchi A and Siena S</a:t>
            </a:r>
            <a:r>
              <a:rPr lang="en-GB" sz="1600" baseline="30000" dirty="0">
                <a:solidFill>
                  <a:schemeClr val="tx2"/>
                </a:solidFill>
              </a:rPr>
              <a:t>1</a:t>
            </a:r>
            <a:endParaRPr lang="en-GB" sz="2400" baseline="30000" dirty="0">
              <a:solidFill>
                <a:schemeClr val="tx2"/>
              </a:solidFill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6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65737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Around 21,000 CRC tissue specimens characterized by Foundation Gene panels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/>
              <a:t>18,107 patients tested for microsatellite instability (MSI) (4.5% of MSI CRC tumours)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prevalence of TARGETABLE FUSIONS IN </a:t>
            </a:r>
            <a:br>
              <a:rPr lang="en-GB" dirty="0"/>
            </a:br>
            <a:r>
              <a:rPr lang="en-GB" dirty="0"/>
              <a:t>COLON CANCER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7C01D-4FE8-9843-9A87-6D719075162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ALK, anaplastic lymphoma kinase; BRAF, serine/threonine-kinase B-Raf/proto-oncogene B-Raf; CRC, colorectal cancer; FGFR2, fibroblast growth factor receptor 2; MSI-H, microsatellite instability high; NTRK, neurotrophic receptor tyrosine kinase 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Source: Madison R. Ann Oncol. 2018;29 (Suppl_8):viii150-viii204</a:t>
            </a:r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33991FD5-45C1-4244-94CA-7DEC384526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76195"/>
              </p:ext>
            </p:extLst>
          </p:nvPr>
        </p:nvGraphicFramePr>
        <p:xfrm>
          <a:off x="2032001" y="2313523"/>
          <a:ext cx="81279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491676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7937950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28668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KINASE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 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(%) 18,107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% MSI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 (0.09%)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84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BRAF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 (0.12%)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67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FGFR2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 (0.02%)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6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>
                          <a:solidFill>
                            <a:srgbClr val="C00000"/>
                          </a:solidFill>
                        </a:rPr>
                        <a:t>NTRK1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26 (0.14%)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84.6%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455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i="1" dirty="0">
                          <a:solidFill>
                            <a:srgbClr val="C00000"/>
                          </a:solidFill>
                        </a:rPr>
                        <a:t>NTRK3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3 (0.0016%)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6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dirty="0"/>
                        <a:t>RET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 (0.15%)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450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101 (0.5%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31895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B3869253-DE4D-8A4A-BB71-39A11F146D27}"/>
              </a:ext>
            </a:extLst>
          </p:cNvPr>
          <p:cNvSpPr/>
          <p:nvPr/>
        </p:nvSpPr>
        <p:spPr>
          <a:xfrm>
            <a:off x="1703512" y="5476835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tx2"/>
                </a:solidFill>
              </a:rPr>
              <a:t>MSI-H enriched with </a:t>
            </a:r>
            <a:r>
              <a:rPr lang="en-GB" sz="2000" b="1" i="1" dirty="0">
                <a:solidFill>
                  <a:schemeClr val="tx2"/>
                </a:solidFill>
              </a:rPr>
              <a:t>NTRK</a:t>
            </a:r>
            <a:r>
              <a:rPr lang="en-GB" sz="2000" b="1" dirty="0">
                <a:solidFill>
                  <a:schemeClr val="tx2"/>
                </a:solidFill>
              </a:rPr>
              <a:t> gene fusions  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F7AEC318-D669-7B46-87FF-4A4D850B5692}"/>
              </a:ext>
            </a:extLst>
          </p:cNvPr>
          <p:cNvSpPr/>
          <p:nvPr/>
        </p:nvSpPr>
        <p:spPr>
          <a:xfrm>
            <a:off x="624417" y="5438347"/>
            <a:ext cx="1008112" cy="477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3448A-A08E-EA41-B788-2B8D122BA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 </a:t>
            </a:r>
            <a:r>
              <a:rPr lang="en-GB" cap="none" dirty="0" err="1"/>
              <a:t>d</a:t>
            </a:r>
            <a:r>
              <a:rPr lang="en-GB" dirty="0" err="1"/>
              <a:t>MMR</a:t>
            </a:r>
            <a:r>
              <a:rPr lang="en-GB" dirty="0"/>
              <a:t> CRC, gene fusions are enriched with </a:t>
            </a:r>
            <a:r>
              <a:rPr lang="en-GB" i="1" dirty="0"/>
              <a:t>MHL1</a:t>
            </a:r>
            <a:r>
              <a:rPr lang="en-GB" dirty="0"/>
              <a:t> hypermethylation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A072CE-5213-6C46-BF13-AD7DC2DD2F3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231263"/>
            <a:ext cx="7492040" cy="48416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BRAF, serine/threonine-kinase B-Raf/proto-oncogene B-Raf; CRC, colorectal cancer; dMMR, deficient mismatch repair; LOH, loss of heterozygosity; LS, Lynch syndrome; MLH1, MutL homolog 1; pMMR, mismatch repair proficient</a:t>
            </a:r>
          </a:p>
          <a:p>
            <a:pPr>
              <a:spcBef>
                <a:spcPts val="300"/>
              </a:spcBef>
            </a:pPr>
            <a:r>
              <a:rPr lang="en-GB" dirty="0">
                <a:solidFill>
                  <a:schemeClr val="tx2"/>
                </a:solidFill>
              </a:rPr>
              <a:t>Source: Wang J, et al. Mod Pathol. 2019;32:1053-64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69253-DE4D-8A4A-BB71-39A11F146D27}"/>
              </a:ext>
            </a:extLst>
          </p:cNvPr>
          <p:cNvSpPr/>
          <p:nvPr/>
        </p:nvSpPr>
        <p:spPr>
          <a:xfrm>
            <a:off x="1702800" y="5510682"/>
            <a:ext cx="8486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i="1" dirty="0">
                <a:solidFill>
                  <a:schemeClr val="tx2"/>
                </a:solidFill>
              </a:rPr>
              <a:t>NTRK</a:t>
            </a:r>
            <a:r>
              <a:rPr lang="en-GB" sz="2000" b="1" dirty="0">
                <a:solidFill>
                  <a:schemeClr val="tx2"/>
                </a:solidFill>
              </a:rPr>
              <a:t> gene fusions associated with </a:t>
            </a:r>
            <a:r>
              <a:rPr lang="en-GB" sz="2000" b="1" i="1" dirty="0">
                <a:solidFill>
                  <a:schemeClr val="tx2"/>
                </a:solidFill>
              </a:rPr>
              <a:t>MHL1</a:t>
            </a:r>
            <a:r>
              <a:rPr lang="en-GB" sz="2000" b="1" dirty="0">
                <a:solidFill>
                  <a:schemeClr val="tx2"/>
                </a:solidFill>
              </a:rPr>
              <a:t> hypermethylation and mutually exclusive with </a:t>
            </a:r>
            <a:r>
              <a:rPr lang="en-GB" sz="2000" b="1" i="1" dirty="0">
                <a:solidFill>
                  <a:schemeClr val="tx2"/>
                </a:solidFill>
              </a:rPr>
              <a:t>BRAF</a:t>
            </a:r>
            <a:r>
              <a:rPr lang="en-GB" sz="2000" b="1" dirty="0">
                <a:solidFill>
                  <a:schemeClr val="tx2"/>
                </a:solidFill>
              </a:rPr>
              <a:t> and </a:t>
            </a:r>
            <a:r>
              <a:rPr lang="en-GB" sz="2000" b="1" i="1" dirty="0">
                <a:solidFill>
                  <a:schemeClr val="tx2"/>
                </a:solidFill>
              </a:rPr>
              <a:t>KRAS</a:t>
            </a:r>
            <a:r>
              <a:rPr lang="en-GB" sz="2000" b="1" dirty="0">
                <a:solidFill>
                  <a:schemeClr val="tx2"/>
                </a:solidFill>
              </a:rPr>
              <a:t> mutations  </a:t>
            </a:r>
          </a:p>
        </p:txBody>
      </p:sp>
      <p:pic>
        <p:nvPicPr>
          <p:cNvPr id="9218" name="Picture 2" descr="Fig. 2">
            <a:extLst>
              <a:ext uri="{FF2B5EF4-FFF2-40B4-BE49-F238E27FC236}">
                <a16:creationId xmlns:a16="http://schemas.microsoft.com/office/drawing/2014/main" id="{54F6AB09-219E-0741-BC7D-908868F1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93"/>
          <a:stretch/>
        </p:blipFill>
        <p:spPr bwMode="auto">
          <a:xfrm>
            <a:off x="1775520" y="1019299"/>
            <a:ext cx="8424936" cy="4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9C2312E-3580-0F40-8015-D4CD82D09A05}"/>
              </a:ext>
            </a:extLst>
          </p:cNvPr>
          <p:cNvSpPr/>
          <p:nvPr/>
        </p:nvSpPr>
        <p:spPr>
          <a:xfrm>
            <a:off x="1775520" y="4470850"/>
            <a:ext cx="1656184" cy="1577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F74A4DA9-7AF0-A843-B6FE-4694E363387F}"/>
              </a:ext>
            </a:extLst>
          </p:cNvPr>
          <p:cNvSpPr/>
          <p:nvPr/>
        </p:nvSpPr>
        <p:spPr>
          <a:xfrm>
            <a:off x="1775520" y="2466872"/>
            <a:ext cx="1656184" cy="1577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DE9996A-BA3F-A34A-8514-CBEE7169FA9D}"/>
              </a:ext>
            </a:extLst>
          </p:cNvPr>
          <p:cNvSpPr/>
          <p:nvPr/>
        </p:nvSpPr>
        <p:spPr>
          <a:xfrm>
            <a:off x="1775520" y="1019300"/>
            <a:ext cx="1728192" cy="4424372"/>
          </a:xfrm>
          <a:prstGeom prst="roundRect">
            <a:avLst>
              <a:gd name="adj" fmla="val 9744"/>
            </a:avLst>
          </a:prstGeom>
          <a:solidFill>
            <a:srgbClr val="56378D">
              <a:alpha val="2902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lèche vers la droite 13">
            <a:extLst>
              <a:ext uri="{FF2B5EF4-FFF2-40B4-BE49-F238E27FC236}">
                <a16:creationId xmlns:a16="http://schemas.microsoft.com/office/drawing/2014/main" id="{754D5446-6937-6C4F-A67F-A7E1250C7E9D}"/>
              </a:ext>
            </a:extLst>
          </p:cNvPr>
          <p:cNvSpPr/>
          <p:nvPr/>
        </p:nvSpPr>
        <p:spPr>
          <a:xfrm>
            <a:off x="624417" y="5438347"/>
            <a:ext cx="1008112" cy="47708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C3C20A1-69B0-8E4D-81AF-6B2B44880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9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or2Ed - NTRK Connect Colour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56378D"/>
      </a:accent1>
      <a:accent2>
        <a:srgbClr val="C0504D"/>
      </a:accent2>
      <a:accent3>
        <a:srgbClr val="E9D0CD"/>
      </a:accent3>
      <a:accent4>
        <a:srgbClr val="F3EAE7"/>
      </a:accent4>
      <a:accent5>
        <a:srgbClr val="ECE6ED"/>
      </a:accent5>
      <a:accent6>
        <a:srgbClr val="8B878B"/>
      </a:accent6>
      <a:hlink>
        <a:srgbClr val="56378D"/>
      </a:hlink>
      <a:folHlink>
        <a:srgbClr val="5637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2324</Words>
  <Application>Microsoft Office PowerPoint</Application>
  <PresentationFormat>Widescreen</PresentationFormat>
  <Paragraphs>332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Aileron</vt:lpstr>
      <vt:lpstr>Arial</vt:lpstr>
      <vt:lpstr>Calibri</vt:lpstr>
      <vt:lpstr>Lucida Grande</vt:lpstr>
      <vt:lpstr>PT Sans Narrow</vt:lpstr>
      <vt:lpstr>Thème Office</vt:lpstr>
      <vt:lpstr>PowerPoint Presentation</vt:lpstr>
      <vt:lpstr>A review of NTRK gene fusions and trk inhibitor therapy in gastrointestinal tumours  Prof. Andrea Sartore-Bianchi Niguarda Cancer Center and University of Milano (La Statale) Milano, Italy   JANUARY 2021</vt:lpstr>
      <vt:lpstr>DISCLAIMER</vt:lpstr>
      <vt:lpstr>Executive summary</vt:lpstr>
      <vt:lpstr>NTRK fusion prevalence among solid tumours INCLUDING GI TUMOURS</vt:lpstr>
      <vt:lpstr>NTRK fusion occurrence with other  GENOMIC alterations</vt:lpstr>
      <vt:lpstr>NTRK fusions in the molecular segmentation  of CRC1</vt:lpstr>
      <vt:lpstr>prevalence of TARGETABLE FUSIONS IN  COLON CANCER</vt:lpstr>
      <vt:lpstr>in  dMMR CRC, gene fusions are enriched with MHL1 hypermethylation</vt:lpstr>
      <vt:lpstr>Prognostic significance of NTRK gene fusions  in dMMR mCRC</vt:lpstr>
      <vt:lpstr>TRK inhibitors: Entrectinib efficacy and safety  in NTRK fusion positive GI tumours </vt:lpstr>
      <vt:lpstr>TRK inhibitors: larotrectinib efficacy and safety in NTRK fusion positive GI tumours </vt:lpstr>
      <vt:lpstr>ConclusioNS</vt:lpstr>
      <vt:lpstr>REACH NTRK CONNECT VIA  TWITTER, LINKEDIN, VIMEO &amp; EMAIL OR VISIT THE GROUP’S WEBSITE http://www.ntrkconnect.info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Mahir Karababa</dc:creator>
  <cp:lastModifiedBy>Iain Murdoch</cp:lastModifiedBy>
  <cp:revision>116</cp:revision>
  <cp:lastPrinted>2021-01-22T08:52:18Z</cp:lastPrinted>
  <dcterms:created xsi:type="dcterms:W3CDTF">2020-12-13T19:35:12Z</dcterms:created>
  <dcterms:modified xsi:type="dcterms:W3CDTF">2021-01-22T10:56:37Z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iteId">
    <vt:lpwstr>fcb2b37b-5da0-466b-9b83-0014b67a7c78</vt:lpwstr>
  </property>
  <property fmtid="{D5CDD505-2E9C-101B-9397-08002B2CF9AE}" pid="4" name="MSIP_Label_2c76c141-ac86-40e5-abf2-c6f60e474cee_Owner">
    <vt:lpwstr>kristina.bundra@bayer.com</vt:lpwstr>
  </property>
  <property fmtid="{D5CDD505-2E9C-101B-9397-08002B2CF9AE}" pid="5" name="MSIP_Label_2c76c141-ac86-40e5-abf2-c6f60e474cee_SetDate">
    <vt:lpwstr>2021-01-20T01:03:20.7925222Z</vt:lpwstr>
  </property>
  <property fmtid="{D5CDD505-2E9C-101B-9397-08002B2CF9AE}" pid="6" name="MSIP_Label_2c76c141-ac86-40e5-abf2-c6f60e474cee_Name">
    <vt:lpwstr>RESTRICTED</vt:lpwstr>
  </property>
  <property fmtid="{D5CDD505-2E9C-101B-9397-08002B2CF9AE}" pid="7" name="MSIP_Label_2c76c141-ac86-40e5-abf2-c6f60e474cee_Application">
    <vt:lpwstr>Microsoft Azure Information Protection</vt:lpwstr>
  </property>
  <property fmtid="{D5CDD505-2E9C-101B-9397-08002B2CF9AE}" pid="8" name="MSIP_Label_2c76c141-ac86-40e5-abf2-c6f60e474cee_Extended_MSFT_Method">
    <vt:lpwstr>Automatic</vt:lpwstr>
  </property>
  <property fmtid="{D5CDD505-2E9C-101B-9397-08002B2CF9AE}" pid="9" name="Sensitivity">
    <vt:lpwstr>RESTRICTED</vt:lpwstr>
  </property>
</Properties>
</file>