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56" r:id="rId2"/>
    <p:sldId id="275" r:id="rId3"/>
    <p:sldId id="285" r:id="rId4"/>
    <p:sldId id="283" r:id="rId5"/>
    <p:sldId id="296" r:id="rId6"/>
    <p:sldId id="292" r:id="rId7"/>
    <p:sldId id="297" r:id="rId8"/>
    <p:sldId id="293"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286" r:id="rId24"/>
    <p:sldId id="288" r:id="rId25"/>
    <p:sldId id="289" r:id="rId26"/>
    <p:sldId id="290" r:id="rId27"/>
    <p:sldId id="278" r:id="rId28"/>
    <p:sldId id="280" r:id="rId2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41" userDrawn="1">
          <p15:clr>
            <a:srgbClr val="A4A3A4"/>
          </p15:clr>
        </p15:guide>
        <p15:guide id="2" pos="3424" userDrawn="1">
          <p15:clr>
            <a:srgbClr val="A4A3A4"/>
          </p15:clr>
        </p15:guide>
        <p15:guide id="3" pos="38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t Davies" initials="JD" lastIdx="18" clrIdx="0">
    <p:extLst>
      <p:ext uri="{19B8F6BF-5375-455C-9EA6-DF929625EA0E}">
        <p15:presenceInfo xmlns:p15="http://schemas.microsoft.com/office/powerpoint/2012/main" userId="bd82dc67ad9089f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A68"/>
    <a:srgbClr val="91438C"/>
    <a:srgbClr val="FF3F0D"/>
    <a:srgbClr val="F5DFD4"/>
    <a:srgbClr val="ECD1C0"/>
    <a:srgbClr val="FFF1E7"/>
    <a:srgbClr val="2E7B8E"/>
    <a:srgbClr val="FFA402"/>
    <a:srgbClr val="03C750"/>
    <a:srgbClr val="C757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53" autoAdjust="0"/>
    <p:restoredTop sz="96327" autoAdjust="0"/>
  </p:normalViewPr>
  <p:slideViewPr>
    <p:cSldViewPr snapToObjects="1">
      <p:cViewPr varScale="1">
        <p:scale>
          <a:sx n="85" d="100"/>
          <a:sy n="85" d="100"/>
        </p:scale>
        <p:origin x="1646" y="48"/>
      </p:cViewPr>
      <p:guideLst>
        <p:guide orient="horz" pos="2841"/>
        <p:guide pos="3424"/>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97" d="100"/>
          <a:sy n="97" d="100"/>
        </p:scale>
        <p:origin x="43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6/4/2020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6/4/2020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fr-FR" dirty="0"/>
          </a:p>
        </p:txBody>
      </p:sp>
      <p:sp>
        <p:nvSpPr>
          <p:cNvPr id="5" name="Slide Number Placeholder 4"/>
          <p:cNvSpPr>
            <a:spLocks noGrp="1"/>
          </p:cNvSpPr>
          <p:nvPr>
            <p:ph type="sldNum" sz="quarter" idx="5"/>
          </p:nvPr>
        </p:nvSpPr>
        <p:spPr/>
        <p:txBody>
          <a:bodyPr/>
          <a:lstStyle/>
          <a:p>
            <a:fld id="{3C53626E-BC0F-674C-9570-A9D62C09EB52}" type="slidenum">
              <a:rPr lang="fr-FR" smtClean="0"/>
              <a:pPr/>
              <a:t>1</a:t>
            </a:fld>
            <a:endParaRPr lang="fr-FR" dirty="0"/>
          </a:p>
        </p:txBody>
      </p:sp>
    </p:spTree>
    <p:extLst>
      <p:ext uri="{BB962C8B-B14F-4D97-AF65-F5344CB8AC3E}">
        <p14:creationId xmlns:p14="http://schemas.microsoft.com/office/powerpoint/2010/main" val="1445398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10</a:t>
            </a:fld>
            <a:endParaRPr lang="fr-FR"/>
          </a:p>
        </p:txBody>
      </p:sp>
    </p:spTree>
    <p:extLst>
      <p:ext uri="{BB962C8B-B14F-4D97-AF65-F5344CB8AC3E}">
        <p14:creationId xmlns:p14="http://schemas.microsoft.com/office/powerpoint/2010/main" val="1322390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11</a:t>
            </a:fld>
            <a:endParaRPr lang="fr-FR"/>
          </a:p>
        </p:txBody>
      </p:sp>
    </p:spTree>
    <p:extLst>
      <p:ext uri="{BB962C8B-B14F-4D97-AF65-F5344CB8AC3E}">
        <p14:creationId xmlns:p14="http://schemas.microsoft.com/office/powerpoint/2010/main" val="2978242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12</a:t>
            </a:fld>
            <a:endParaRPr lang="fr-FR"/>
          </a:p>
        </p:txBody>
      </p:sp>
    </p:spTree>
    <p:extLst>
      <p:ext uri="{BB962C8B-B14F-4D97-AF65-F5344CB8AC3E}">
        <p14:creationId xmlns:p14="http://schemas.microsoft.com/office/powerpoint/2010/main" val="2854607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13</a:t>
            </a:fld>
            <a:endParaRPr lang="fr-FR"/>
          </a:p>
        </p:txBody>
      </p:sp>
    </p:spTree>
    <p:extLst>
      <p:ext uri="{BB962C8B-B14F-4D97-AF65-F5344CB8AC3E}">
        <p14:creationId xmlns:p14="http://schemas.microsoft.com/office/powerpoint/2010/main" val="290376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14</a:t>
            </a:fld>
            <a:endParaRPr lang="fr-FR"/>
          </a:p>
        </p:txBody>
      </p:sp>
    </p:spTree>
    <p:extLst>
      <p:ext uri="{BB962C8B-B14F-4D97-AF65-F5344CB8AC3E}">
        <p14:creationId xmlns:p14="http://schemas.microsoft.com/office/powerpoint/2010/main" val="1627226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15</a:t>
            </a:fld>
            <a:endParaRPr lang="fr-FR"/>
          </a:p>
        </p:txBody>
      </p:sp>
    </p:spTree>
    <p:extLst>
      <p:ext uri="{BB962C8B-B14F-4D97-AF65-F5344CB8AC3E}">
        <p14:creationId xmlns:p14="http://schemas.microsoft.com/office/powerpoint/2010/main" val="3462286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16</a:t>
            </a:fld>
            <a:endParaRPr lang="fr-FR"/>
          </a:p>
        </p:txBody>
      </p:sp>
    </p:spTree>
    <p:extLst>
      <p:ext uri="{BB962C8B-B14F-4D97-AF65-F5344CB8AC3E}">
        <p14:creationId xmlns:p14="http://schemas.microsoft.com/office/powerpoint/2010/main" val="4152190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17</a:t>
            </a:fld>
            <a:endParaRPr lang="fr-FR"/>
          </a:p>
        </p:txBody>
      </p:sp>
    </p:spTree>
    <p:extLst>
      <p:ext uri="{BB962C8B-B14F-4D97-AF65-F5344CB8AC3E}">
        <p14:creationId xmlns:p14="http://schemas.microsoft.com/office/powerpoint/2010/main" val="2509733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18</a:t>
            </a:fld>
            <a:endParaRPr lang="fr-FR"/>
          </a:p>
        </p:txBody>
      </p:sp>
    </p:spTree>
    <p:extLst>
      <p:ext uri="{BB962C8B-B14F-4D97-AF65-F5344CB8AC3E}">
        <p14:creationId xmlns:p14="http://schemas.microsoft.com/office/powerpoint/2010/main" val="1441066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19</a:t>
            </a:fld>
            <a:endParaRPr lang="fr-FR"/>
          </a:p>
        </p:txBody>
      </p:sp>
    </p:spTree>
    <p:extLst>
      <p:ext uri="{BB962C8B-B14F-4D97-AF65-F5344CB8AC3E}">
        <p14:creationId xmlns:p14="http://schemas.microsoft.com/office/powerpoint/2010/main" val="4197425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a:t>
            </a:fld>
            <a:endParaRPr lang="fr-FR"/>
          </a:p>
        </p:txBody>
      </p:sp>
    </p:spTree>
    <p:extLst>
      <p:ext uri="{BB962C8B-B14F-4D97-AF65-F5344CB8AC3E}">
        <p14:creationId xmlns:p14="http://schemas.microsoft.com/office/powerpoint/2010/main" val="1621475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20</a:t>
            </a:fld>
            <a:endParaRPr lang="fr-FR"/>
          </a:p>
        </p:txBody>
      </p:sp>
    </p:spTree>
    <p:extLst>
      <p:ext uri="{BB962C8B-B14F-4D97-AF65-F5344CB8AC3E}">
        <p14:creationId xmlns:p14="http://schemas.microsoft.com/office/powerpoint/2010/main" val="2493365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21</a:t>
            </a:fld>
            <a:endParaRPr lang="fr-FR"/>
          </a:p>
        </p:txBody>
      </p:sp>
    </p:spTree>
    <p:extLst>
      <p:ext uri="{BB962C8B-B14F-4D97-AF65-F5344CB8AC3E}">
        <p14:creationId xmlns:p14="http://schemas.microsoft.com/office/powerpoint/2010/main" val="38487598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22</a:t>
            </a:fld>
            <a:endParaRPr lang="fr-FR"/>
          </a:p>
        </p:txBody>
      </p:sp>
    </p:spTree>
    <p:extLst>
      <p:ext uri="{BB962C8B-B14F-4D97-AF65-F5344CB8AC3E}">
        <p14:creationId xmlns:p14="http://schemas.microsoft.com/office/powerpoint/2010/main" val="41703016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23</a:t>
            </a:fld>
            <a:endParaRPr lang="fr-FR"/>
          </a:p>
        </p:txBody>
      </p:sp>
    </p:spTree>
    <p:extLst>
      <p:ext uri="{BB962C8B-B14F-4D97-AF65-F5344CB8AC3E}">
        <p14:creationId xmlns:p14="http://schemas.microsoft.com/office/powerpoint/2010/main" val="35561050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24</a:t>
            </a:fld>
            <a:endParaRPr lang="fr-FR"/>
          </a:p>
        </p:txBody>
      </p:sp>
    </p:spTree>
    <p:extLst>
      <p:ext uri="{BB962C8B-B14F-4D97-AF65-F5344CB8AC3E}">
        <p14:creationId xmlns:p14="http://schemas.microsoft.com/office/powerpoint/2010/main" val="1950830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25</a:t>
            </a:fld>
            <a:endParaRPr lang="fr-FR"/>
          </a:p>
        </p:txBody>
      </p:sp>
    </p:spTree>
    <p:extLst>
      <p:ext uri="{BB962C8B-B14F-4D97-AF65-F5344CB8AC3E}">
        <p14:creationId xmlns:p14="http://schemas.microsoft.com/office/powerpoint/2010/main" val="29357476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26</a:t>
            </a:fld>
            <a:endParaRPr lang="fr-FR"/>
          </a:p>
        </p:txBody>
      </p:sp>
    </p:spTree>
    <p:extLst>
      <p:ext uri="{BB962C8B-B14F-4D97-AF65-F5344CB8AC3E}">
        <p14:creationId xmlns:p14="http://schemas.microsoft.com/office/powerpoint/2010/main" val="1398004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27</a:t>
            </a:fld>
            <a:endParaRPr lang="fr-FR"/>
          </a:p>
        </p:txBody>
      </p:sp>
    </p:spTree>
    <p:extLst>
      <p:ext uri="{BB962C8B-B14F-4D97-AF65-F5344CB8AC3E}">
        <p14:creationId xmlns:p14="http://schemas.microsoft.com/office/powerpoint/2010/main" val="471172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28</a:t>
            </a:fld>
            <a:endParaRPr lang="fr-FR"/>
          </a:p>
        </p:txBody>
      </p:sp>
    </p:spTree>
    <p:extLst>
      <p:ext uri="{BB962C8B-B14F-4D97-AF65-F5344CB8AC3E}">
        <p14:creationId xmlns:p14="http://schemas.microsoft.com/office/powerpoint/2010/main" val="2936031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3</a:t>
            </a:fld>
            <a:endParaRPr lang="fr-FR"/>
          </a:p>
        </p:txBody>
      </p:sp>
    </p:spTree>
    <p:extLst>
      <p:ext uri="{BB962C8B-B14F-4D97-AF65-F5344CB8AC3E}">
        <p14:creationId xmlns:p14="http://schemas.microsoft.com/office/powerpoint/2010/main" val="3253477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4</a:t>
            </a:fld>
            <a:endParaRPr lang="fr-FR"/>
          </a:p>
        </p:txBody>
      </p:sp>
    </p:spTree>
    <p:extLst>
      <p:ext uri="{BB962C8B-B14F-4D97-AF65-F5344CB8AC3E}">
        <p14:creationId xmlns:p14="http://schemas.microsoft.com/office/powerpoint/2010/main" val="3066079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5</a:t>
            </a:fld>
            <a:endParaRPr lang="fr-FR"/>
          </a:p>
        </p:txBody>
      </p:sp>
    </p:spTree>
    <p:extLst>
      <p:ext uri="{BB962C8B-B14F-4D97-AF65-F5344CB8AC3E}">
        <p14:creationId xmlns:p14="http://schemas.microsoft.com/office/powerpoint/2010/main" val="1502046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6</a:t>
            </a:fld>
            <a:endParaRPr lang="fr-FR"/>
          </a:p>
        </p:txBody>
      </p:sp>
    </p:spTree>
    <p:extLst>
      <p:ext uri="{BB962C8B-B14F-4D97-AF65-F5344CB8AC3E}">
        <p14:creationId xmlns:p14="http://schemas.microsoft.com/office/powerpoint/2010/main" val="3502629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7</a:t>
            </a:fld>
            <a:endParaRPr lang="fr-FR"/>
          </a:p>
        </p:txBody>
      </p:sp>
    </p:spTree>
    <p:extLst>
      <p:ext uri="{BB962C8B-B14F-4D97-AF65-F5344CB8AC3E}">
        <p14:creationId xmlns:p14="http://schemas.microsoft.com/office/powerpoint/2010/main" val="977702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8</a:t>
            </a:fld>
            <a:endParaRPr lang="fr-FR"/>
          </a:p>
        </p:txBody>
      </p:sp>
    </p:spTree>
    <p:extLst>
      <p:ext uri="{BB962C8B-B14F-4D97-AF65-F5344CB8AC3E}">
        <p14:creationId xmlns:p14="http://schemas.microsoft.com/office/powerpoint/2010/main" val="2439493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9</a:t>
            </a:fld>
            <a:endParaRPr lang="fr-FR"/>
          </a:p>
        </p:txBody>
      </p:sp>
    </p:spTree>
    <p:extLst>
      <p:ext uri="{BB962C8B-B14F-4D97-AF65-F5344CB8AC3E}">
        <p14:creationId xmlns:p14="http://schemas.microsoft.com/office/powerpoint/2010/main" val="2639903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990" y="1962798"/>
            <a:ext cx="7040021" cy="2836102"/>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a:t>Drop an image or click on the icon to add one </a:t>
            </a:r>
          </a:p>
        </p:txBody>
      </p:sp>
      <p:sp>
        <p:nvSpPr>
          <p:cNvPr id="9" name="Content Placeholder 2">
            <a:extLst>
              <a:ext uri="{FF2B5EF4-FFF2-40B4-BE49-F238E27FC236}">
                <a16:creationId xmlns:a16="http://schemas.microsoft.com/office/drawing/2014/main" xmlns="" id="{7C4DDB2A-D091-4603-B954-F1F7415B5854}"/>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xmlns=""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xmlns=""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10" name="Content Placeholder 5">
            <a:extLst>
              <a:ext uri="{FF2B5EF4-FFF2-40B4-BE49-F238E27FC236}">
                <a16:creationId xmlns:a16="http://schemas.microsoft.com/office/drawing/2014/main" xmlns="" id="{4D298CBC-F818-F748-8D58-FD5CAB5A113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xmlns="" id="{3162B263-5EE9-4AEE-8654-DD3CA21ACE82}"/>
              </a:ext>
            </a:extLst>
          </p:cNvPr>
          <p:cNvSpPr>
            <a:spLocks noGrp="1"/>
          </p:cNvSpPr>
          <p:nvPr>
            <p:ph sz="quarter" idx="16"/>
          </p:nvPr>
        </p:nvSpPr>
        <p:spPr>
          <a:xfrm>
            <a:off x="465138"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xmlns="" id="{E81C97C1-EB70-41CB-8E10-ED8420DF6B37}"/>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xmlns=""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xmlns=""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9" name="Content Placeholder 5">
            <a:extLst>
              <a:ext uri="{FF2B5EF4-FFF2-40B4-BE49-F238E27FC236}">
                <a16:creationId xmlns:a16="http://schemas.microsoft.com/office/drawing/2014/main" xmlns="" id="{805D5687-F37B-4E43-AD33-262E08CDBAE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xmlns=""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xmlns=""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xmlns=""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rgbClr val="FFA402"/>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xmlns=""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rgbClr val="FFA402"/>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xmlns=""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xmlns=""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13" name="Content Placeholder 5">
            <a:extLst>
              <a:ext uri="{FF2B5EF4-FFF2-40B4-BE49-F238E27FC236}">
                <a16:creationId xmlns:a16="http://schemas.microsoft.com/office/drawing/2014/main" xmlns="" id="{69582100-F5ED-7948-8854-A4323A5817AE}"/>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10" name="Picture 9" descr="A necklace with a black background&#10;&#10;Description automatically generated">
            <a:extLst>
              <a:ext uri="{FF2B5EF4-FFF2-40B4-BE49-F238E27FC236}">
                <a16:creationId xmlns:a16="http://schemas.microsoft.com/office/drawing/2014/main" xmlns="" id="{D8A86D31-3F14-2D4C-A74C-1962E31D75E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979712" y="0"/>
            <a:ext cx="7164288" cy="6858000"/>
          </a:xfrm>
          <a:prstGeom prst="rect">
            <a:avLst/>
          </a:prstGeom>
        </p:spPr>
      </p:pic>
      <p:sp>
        <p:nvSpPr>
          <p:cNvPr id="11" name="Titre 1">
            <a:extLst>
              <a:ext uri="{FF2B5EF4-FFF2-40B4-BE49-F238E27FC236}">
                <a16:creationId xmlns:a16="http://schemas.microsoft.com/office/drawing/2014/main" xmlns="" id="{C488AAF1-240C-B84B-87CF-83FC51675693}"/>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err="1">
                <a:solidFill>
                  <a:schemeClr val="accent1"/>
                </a:solidFill>
                <a:latin typeface="Calibri" charset="0"/>
                <a:ea typeface="Calibri" charset="0"/>
                <a:cs typeface="Calibri" charset="0"/>
              </a:rPr>
              <a:t>Dr.</a:t>
            </a:r>
            <a:r>
              <a:rPr lang="en-GB" sz="1800" b="1" noProof="0">
                <a:solidFill>
                  <a:schemeClr val="accent1"/>
                </a:solidFill>
                <a:latin typeface="Calibri" charset="0"/>
                <a:ea typeface="Calibri" charset="0"/>
                <a:cs typeface="Calibri" charset="0"/>
              </a:rPr>
              <a:t> Antoine Lacombe </a:t>
            </a:r>
            <a:r>
              <a:rPr lang="en-GB" sz="1400" b="1" noProof="0">
                <a:solidFill>
                  <a:schemeClr val="accent1"/>
                </a:solidFill>
                <a:latin typeface="Calibri" charset="0"/>
                <a:ea typeface="Calibri" charset="0"/>
                <a:cs typeface="Calibri" charset="0"/>
              </a:rPr>
              <a:t>Pharm D, MBA</a:t>
            </a:r>
            <a:endParaRPr kumimoji="0" lang="en-GB" sz="1400" b="0" i="0" u="sng" strike="noStrike" kern="1200" cap="none" spc="0" normalizeH="0" baseline="0" noProof="0">
              <a:ln>
                <a:noFill/>
              </a:ln>
              <a:solidFill>
                <a:schemeClr val="accent1"/>
              </a:solidFill>
              <a:effectLst/>
              <a:uLnTx/>
              <a:uFillTx/>
              <a:latin typeface="Calibri" charset="0"/>
              <a:ea typeface="Calibri" charset="0"/>
              <a:cs typeface="Calibri" charset="0"/>
            </a:endParaRPr>
          </a:p>
        </p:txBody>
      </p:sp>
      <p:sp>
        <p:nvSpPr>
          <p:cNvPr id="12" name="Titre 1">
            <a:extLst>
              <a:ext uri="{FF2B5EF4-FFF2-40B4-BE49-F238E27FC236}">
                <a16:creationId xmlns:a16="http://schemas.microsoft.com/office/drawing/2014/main" xmlns="" id="{7DCCFD32-DEB0-F444-A75D-A7BE31F1680B}"/>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a:solidFill>
                  <a:srgbClr val="5D8298"/>
                </a:solidFill>
                <a:latin typeface="Calibri" charset="0"/>
                <a:ea typeface="Calibri" charset="0"/>
                <a:cs typeface="Calibri" charset="0"/>
              </a:rPr>
              <a:t>+41 79 529 42 79</a:t>
            </a:r>
            <a:endParaRPr kumimoji="0" lang="en-GB" sz="1800" b="0" i="0" u="sng" strike="noStrike" kern="1200" cap="none" spc="0" normalizeH="0" baseline="0" noProof="0">
              <a:ln>
                <a:noFill/>
              </a:ln>
              <a:solidFill>
                <a:srgbClr val="5D8298"/>
              </a:solidFill>
              <a:effectLst/>
              <a:uLnTx/>
              <a:uFillTx/>
              <a:latin typeface="Calibri" charset="0"/>
              <a:ea typeface="Calibri" charset="0"/>
              <a:cs typeface="Calibri" charset="0"/>
            </a:endParaRPr>
          </a:p>
        </p:txBody>
      </p:sp>
      <p:sp>
        <p:nvSpPr>
          <p:cNvPr id="13" name="Titre 1">
            <a:extLst>
              <a:ext uri="{FF2B5EF4-FFF2-40B4-BE49-F238E27FC236}">
                <a16:creationId xmlns:a16="http://schemas.microsoft.com/office/drawing/2014/main" xmlns="" id="{B46C4253-527A-6740-8CE9-0B0D75A8A93B}"/>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a:ln>
                <a:noFill/>
              </a:ln>
              <a:solidFill>
                <a:srgbClr val="5D8298"/>
              </a:solidFill>
              <a:effectLst/>
              <a:uLnTx/>
              <a:uFillTx/>
              <a:latin typeface="Calibri" charset="0"/>
              <a:ea typeface="Calibri" charset="0"/>
              <a:cs typeface="Calibri" charset="0"/>
            </a:endParaRPr>
          </a:p>
        </p:txBody>
      </p:sp>
      <p:sp>
        <p:nvSpPr>
          <p:cNvPr id="14" name="Titre 1">
            <a:extLst>
              <a:ext uri="{FF2B5EF4-FFF2-40B4-BE49-F238E27FC236}">
                <a16:creationId xmlns:a16="http://schemas.microsoft.com/office/drawing/2014/main" xmlns="" id="{C5672A71-D396-7B4A-9208-460B3EF00EEB}"/>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a:ln>
                  <a:noFill/>
                </a:ln>
                <a:solidFill>
                  <a:srgbClr val="5D8298"/>
                </a:solidFill>
                <a:effectLst/>
                <a:uLnTx/>
                <a:uFillTx/>
                <a:latin typeface="Calibri" charset="0"/>
                <a:ea typeface="Calibri" charset="0"/>
                <a:cs typeface="Calibri" charset="0"/>
              </a:rPr>
              <a:t>HCC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err="1">
                <a:ln>
                  <a:noFill/>
                </a:ln>
                <a:solidFill>
                  <a:srgbClr val="5D8298"/>
                </a:solidFill>
                <a:effectLst/>
                <a:uLnTx/>
                <a:uFillTx/>
                <a:latin typeface="Calibri" charset="0"/>
                <a:ea typeface="Calibri" charset="0"/>
                <a:cs typeface="Calibri" charset="0"/>
              </a:rPr>
              <a:t>Bodenackerstrasse</a:t>
            </a:r>
            <a:r>
              <a:rPr kumimoji="0" lang="fr-FR" sz="1800" b="0" i="0" u="none" strike="noStrike" kern="1200" cap="none" spc="0" normalizeH="0" baseline="0" noProof="0">
                <a:ln>
                  <a:noFill/>
                </a:ln>
                <a:solidFill>
                  <a:srgbClr val="5D8298"/>
                </a:solidFill>
                <a:effectLst/>
                <a:uLnTx/>
                <a:uFillTx/>
                <a:latin typeface="Calibri" charset="0"/>
                <a:ea typeface="Calibri" charset="0"/>
                <a:cs typeface="Calibri" charset="0"/>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a:ln>
                  <a:noFill/>
                </a:ln>
                <a:solidFill>
                  <a:srgbClr val="5D8298"/>
                </a:solidFill>
                <a:effectLst/>
                <a:uLnTx/>
                <a:uFillTx/>
                <a:latin typeface="Calibri" charset="0"/>
                <a:ea typeface="Calibri" charset="0"/>
                <a:cs typeface="Calibri" charset="0"/>
              </a:rPr>
              <a:t>SWITZERLAND</a:t>
            </a:r>
          </a:p>
        </p:txBody>
      </p:sp>
      <p:sp>
        <p:nvSpPr>
          <p:cNvPr id="16" name="Titre 1">
            <a:extLst>
              <a:ext uri="{FF2B5EF4-FFF2-40B4-BE49-F238E27FC236}">
                <a16:creationId xmlns:a16="http://schemas.microsoft.com/office/drawing/2014/main" xmlns="" id="{44059D6D-9F4D-4542-8C04-5C5152BEAC87}"/>
              </a:ext>
            </a:extLst>
          </p:cNvPr>
          <p:cNvSpPr txBox="1">
            <a:spLocks/>
          </p:cNvSpPr>
          <p:nvPr userDrawn="1"/>
        </p:nvSpPr>
        <p:spPr>
          <a:xfrm>
            <a:off x="2051720"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a:ln>
                <a:noFill/>
              </a:ln>
              <a:solidFill>
                <a:schemeClr val="accent1"/>
              </a:solidFill>
              <a:effectLst/>
              <a:uLnTx/>
              <a:uFillTx/>
              <a:latin typeface="Calibri" charset="0"/>
              <a:ea typeface="Calibri" charset="0"/>
              <a:cs typeface="Calibri" charset="0"/>
            </a:endParaRPr>
          </a:p>
        </p:txBody>
      </p:sp>
      <p:sp>
        <p:nvSpPr>
          <p:cNvPr id="17" name="Titre 1">
            <a:extLst>
              <a:ext uri="{FF2B5EF4-FFF2-40B4-BE49-F238E27FC236}">
                <a16:creationId xmlns:a16="http://schemas.microsoft.com/office/drawing/2014/main" xmlns="" id="{94D2C2A3-68DB-534D-B38A-FEBCC47B85B9}"/>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err="1">
                <a:solidFill>
                  <a:schemeClr val="accent1"/>
                </a:solidFill>
                <a:latin typeface="Calibri" charset="0"/>
                <a:ea typeface="Calibri" charset="0"/>
                <a:cs typeface="Calibri" charset="0"/>
              </a:rPr>
              <a:t>Dr.</a:t>
            </a:r>
            <a:r>
              <a:rPr lang="en-GB" sz="1800" b="1" noProof="0">
                <a:solidFill>
                  <a:schemeClr val="accent1"/>
                </a:solidFill>
                <a:latin typeface="Calibri" charset="0"/>
                <a:ea typeface="Calibri" charset="0"/>
                <a:cs typeface="Calibri" charset="0"/>
              </a:rPr>
              <a:t> </a:t>
            </a:r>
            <a:r>
              <a:rPr lang="en-GB" sz="1800" b="1" noProof="0" err="1">
                <a:solidFill>
                  <a:schemeClr val="accent1"/>
                </a:solidFill>
                <a:latin typeface="Calibri" charset="0"/>
                <a:ea typeface="Calibri" charset="0"/>
                <a:cs typeface="Calibri" charset="0"/>
              </a:rPr>
              <a:t>Froukje</a:t>
            </a:r>
            <a:r>
              <a:rPr lang="en-GB" sz="1800" b="1" noProof="0">
                <a:solidFill>
                  <a:schemeClr val="accent1"/>
                </a:solidFill>
                <a:latin typeface="Calibri" charset="0"/>
                <a:ea typeface="Calibri" charset="0"/>
                <a:cs typeface="Calibri" charset="0"/>
              </a:rPr>
              <a:t> </a:t>
            </a:r>
            <a:r>
              <a:rPr lang="en-GB" sz="1800" b="1" noProof="0" err="1">
                <a:solidFill>
                  <a:schemeClr val="accent1"/>
                </a:solidFill>
                <a:latin typeface="Calibri" charset="0"/>
                <a:ea typeface="Calibri" charset="0"/>
                <a:cs typeface="Calibri" charset="0"/>
              </a:rPr>
              <a:t>Sosef</a:t>
            </a:r>
            <a:r>
              <a:rPr lang="en-GB" sz="1800" b="1" noProof="0">
                <a:solidFill>
                  <a:schemeClr val="accent1"/>
                </a:solidFill>
                <a:latin typeface="Calibri" charset="0"/>
                <a:ea typeface="Calibri" charset="0"/>
                <a:cs typeface="Calibri" charset="0"/>
              </a:rPr>
              <a:t> </a:t>
            </a:r>
            <a:r>
              <a:rPr lang="en-GB" sz="1400" b="1" noProof="0">
                <a:solidFill>
                  <a:schemeClr val="accent1"/>
                </a:solidFill>
                <a:latin typeface="Calibri" charset="0"/>
                <a:ea typeface="Calibri" charset="0"/>
                <a:cs typeface="Calibri" charset="0"/>
              </a:rPr>
              <a:t>MD</a:t>
            </a:r>
            <a:endParaRPr kumimoji="0" lang="en-GB" sz="1400" b="0" i="0" u="sng" strike="noStrike" kern="1200" cap="none" spc="0" normalizeH="0" baseline="0" noProof="0">
              <a:ln>
                <a:noFill/>
              </a:ln>
              <a:solidFill>
                <a:schemeClr val="accent1"/>
              </a:solidFill>
              <a:effectLst/>
              <a:uLnTx/>
              <a:uFillTx/>
              <a:latin typeface="Calibri" charset="0"/>
              <a:ea typeface="Calibri" charset="0"/>
              <a:cs typeface="Calibri" charset="0"/>
            </a:endParaRPr>
          </a:p>
        </p:txBody>
      </p:sp>
      <p:sp>
        <p:nvSpPr>
          <p:cNvPr id="18" name="Titre 1">
            <a:extLst>
              <a:ext uri="{FF2B5EF4-FFF2-40B4-BE49-F238E27FC236}">
                <a16:creationId xmlns:a16="http://schemas.microsoft.com/office/drawing/2014/main" xmlns="" id="{1C1BED3B-E691-E348-9F00-1C7A3CDFBAF7}"/>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a:solidFill>
                  <a:srgbClr val="5D8298"/>
                </a:solidFill>
                <a:latin typeface="Calibri" charset="0"/>
                <a:ea typeface="Calibri" charset="0"/>
                <a:cs typeface="Calibri" charset="0"/>
              </a:rPr>
              <a:t>+31 6 2324 3636</a:t>
            </a:r>
            <a:endParaRPr kumimoji="0" lang="en-GB" sz="1800" b="0" i="0" u="sng" strike="noStrike" kern="1200" cap="none" spc="0" normalizeH="0" baseline="0" noProof="0">
              <a:ln>
                <a:noFill/>
              </a:ln>
              <a:solidFill>
                <a:srgbClr val="5D8298"/>
              </a:solidFill>
              <a:effectLst/>
              <a:uLnTx/>
              <a:uFillTx/>
              <a:latin typeface="Calibri" charset="0"/>
              <a:ea typeface="Calibri" charset="0"/>
              <a:cs typeface="Calibri" charset="0"/>
            </a:endParaRPr>
          </a:p>
        </p:txBody>
      </p:sp>
      <p:sp>
        <p:nvSpPr>
          <p:cNvPr id="19" name="Titre 1">
            <a:extLst>
              <a:ext uri="{FF2B5EF4-FFF2-40B4-BE49-F238E27FC236}">
                <a16:creationId xmlns:a16="http://schemas.microsoft.com/office/drawing/2014/main" xmlns="" id="{01D555C2-2743-E547-8E7A-C696E7202668}"/>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a:ln>
                <a:noFill/>
              </a:ln>
              <a:solidFill>
                <a:srgbClr val="5D8298"/>
              </a:solidFill>
              <a:effectLst/>
              <a:uLnTx/>
              <a:uFillTx/>
              <a:latin typeface="Calibri" charset="0"/>
              <a:ea typeface="Calibri" charset="0"/>
              <a:cs typeface="Calibri" charset="0"/>
            </a:endParaRPr>
          </a:p>
        </p:txBody>
      </p:sp>
      <p:grpSp>
        <p:nvGrpSpPr>
          <p:cNvPr id="20" name="Group 19">
            <a:extLst>
              <a:ext uri="{FF2B5EF4-FFF2-40B4-BE49-F238E27FC236}">
                <a16:creationId xmlns:a16="http://schemas.microsoft.com/office/drawing/2014/main" xmlns="" id="{940207C8-ABA6-D54E-A22D-43869B230CEB}"/>
              </a:ext>
            </a:extLst>
          </p:cNvPr>
          <p:cNvGrpSpPr/>
          <p:nvPr userDrawn="1"/>
        </p:nvGrpSpPr>
        <p:grpSpPr>
          <a:xfrm>
            <a:off x="418902" y="3378306"/>
            <a:ext cx="356400" cy="356400"/>
            <a:chOff x="761970" y="3386221"/>
            <a:chExt cx="356400" cy="356400"/>
          </a:xfrm>
        </p:grpSpPr>
        <p:sp>
          <p:nvSpPr>
            <p:cNvPr id="21" name="Oval 20">
              <a:extLst>
                <a:ext uri="{FF2B5EF4-FFF2-40B4-BE49-F238E27FC236}">
                  <a16:creationId xmlns:a16="http://schemas.microsoft.com/office/drawing/2014/main" xmlns="" id="{A16DB581-A141-844D-B1EC-C0FF20166DD9}"/>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Graphic 21" descr="Speaker Phone">
              <a:extLst>
                <a:ext uri="{FF2B5EF4-FFF2-40B4-BE49-F238E27FC236}">
                  <a16:creationId xmlns:a16="http://schemas.microsoft.com/office/drawing/2014/main" xmlns="" id="{1AB57080-C41A-444A-A3FB-71ADFB711C18}"/>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783725" y="3406712"/>
              <a:ext cx="310320" cy="310320"/>
            </a:xfrm>
            <a:prstGeom prst="rect">
              <a:avLst/>
            </a:prstGeom>
          </p:spPr>
        </p:pic>
      </p:grpSp>
      <p:sp>
        <p:nvSpPr>
          <p:cNvPr id="23" name="Oval 22">
            <a:extLst>
              <a:ext uri="{FF2B5EF4-FFF2-40B4-BE49-F238E27FC236}">
                <a16:creationId xmlns:a16="http://schemas.microsoft.com/office/drawing/2014/main" xmlns="" id="{FCFBD603-D6FE-3848-B9F3-FF3D3544D659}"/>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Graphic 23" descr="Envelope">
            <a:extLst>
              <a:ext uri="{FF2B5EF4-FFF2-40B4-BE49-F238E27FC236}">
                <a16:creationId xmlns:a16="http://schemas.microsoft.com/office/drawing/2014/main" xmlns="" id="{B1339907-A596-7B47-AF8A-0B6BC34FFD2B}"/>
              </a:ext>
            </a:extLst>
          </p:cNvPr>
          <p:cNvPicPr>
            <a:picLocks noChangeAspect="1"/>
          </p:cNvPicPr>
          <p:nvPr userDrawn="1"/>
        </p:nvPicPr>
        <p:blipFill>
          <a:blip r:embed="rId5">
            <a:extLst>
              <a:ext uri="{96DAC541-7B7A-43D3-8B79-37D633B846F1}">
                <asvg:svgBlip xmlns:asvg="http://schemas.microsoft.com/office/drawing/2016/SVG/main" xmlns="" r:embed="rId6"/>
              </a:ext>
            </a:extLst>
          </a:blip>
          <a:stretch>
            <a:fillRect/>
          </a:stretch>
        </p:blipFill>
        <p:spPr>
          <a:xfrm>
            <a:off x="475066" y="3867430"/>
            <a:ext cx="239704" cy="239704"/>
          </a:xfrm>
          <a:prstGeom prst="rect">
            <a:avLst/>
          </a:prstGeom>
        </p:spPr>
      </p:pic>
      <p:grpSp>
        <p:nvGrpSpPr>
          <p:cNvPr id="25" name="Group 24">
            <a:extLst>
              <a:ext uri="{FF2B5EF4-FFF2-40B4-BE49-F238E27FC236}">
                <a16:creationId xmlns:a16="http://schemas.microsoft.com/office/drawing/2014/main" xmlns="" id="{5F97E6EF-3CD7-AF41-8A46-38B7A7E319BE}"/>
              </a:ext>
            </a:extLst>
          </p:cNvPr>
          <p:cNvGrpSpPr/>
          <p:nvPr userDrawn="1"/>
        </p:nvGrpSpPr>
        <p:grpSpPr>
          <a:xfrm>
            <a:off x="423995" y="5024095"/>
            <a:ext cx="356400" cy="356400"/>
            <a:chOff x="761970" y="3386221"/>
            <a:chExt cx="356400" cy="356400"/>
          </a:xfrm>
        </p:grpSpPr>
        <p:sp>
          <p:nvSpPr>
            <p:cNvPr id="26" name="Oval 25">
              <a:extLst>
                <a:ext uri="{FF2B5EF4-FFF2-40B4-BE49-F238E27FC236}">
                  <a16:creationId xmlns:a16="http://schemas.microsoft.com/office/drawing/2014/main" xmlns="" id="{0C56FFC2-4675-7F45-8146-6967F7054B44}"/>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7" name="Graphic 26" descr="Speaker Phone">
              <a:extLst>
                <a:ext uri="{FF2B5EF4-FFF2-40B4-BE49-F238E27FC236}">
                  <a16:creationId xmlns:a16="http://schemas.microsoft.com/office/drawing/2014/main" xmlns="" id="{F96E57AB-1F3E-304D-8251-FE21630BBE4F}"/>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783725" y="3406712"/>
              <a:ext cx="310320" cy="310320"/>
            </a:xfrm>
            <a:prstGeom prst="rect">
              <a:avLst/>
            </a:prstGeom>
          </p:spPr>
        </p:pic>
      </p:grpSp>
      <p:sp>
        <p:nvSpPr>
          <p:cNvPr id="28" name="Oval 27">
            <a:extLst>
              <a:ext uri="{FF2B5EF4-FFF2-40B4-BE49-F238E27FC236}">
                <a16:creationId xmlns:a16="http://schemas.microsoft.com/office/drawing/2014/main" xmlns="" id="{CACFC983-3F1D-434E-A9F9-DA1B594FAB6A}"/>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Graphic 28" descr="Envelope">
            <a:extLst>
              <a:ext uri="{FF2B5EF4-FFF2-40B4-BE49-F238E27FC236}">
                <a16:creationId xmlns:a16="http://schemas.microsoft.com/office/drawing/2014/main" xmlns="" id="{BA86F077-489D-AC42-B629-AF4B55894738}"/>
              </a:ext>
            </a:extLst>
          </p:cNvPr>
          <p:cNvPicPr>
            <a:picLocks noChangeAspect="1"/>
          </p:cNvPicPr>
          <p:nvPr userDrawn="1"/>
        </p:nvPicPr>
        <p:blipFill>
          <a:blip r:embed="rId5">
            <a:extLst>
              <a:ext uri="{96DAC541-7B7A-43D3-8B79-37D633B846F1}">
                <asvg:svgBlip xmlns:asvg="http://schemas.microsoft.com/office/drawing/2016/SVG/main" xmlns="" r:embed="rId6"/>
              </a:ext>
            </a:extLst>
          </a:blip>
          <a:stretch>
            <a:fillRect/>
          </a:stretch>
        </p:blipFill>
        <p:spPr>
          <a:xfrm>
            <a:off x="482343" y="5512255"/>
            <a:ext cx="239704" cy="239704"/>
          </a:xfrm>
          <a:prstGeom prst="rect">
            <a:avLst/>
          </a:prstGeom>
        </p:spPr>
      </p:pic>
      <p:pic>
        <p:nvPicPr>
          <p:cNvPr id="31" name="Picture 30">
            <a:extLst>
              <a:ext uri="{FF2B5EF4-FFF2-40B4-BE49-F238E27FC236}">
                <a16:creationId xmlns:a16="http://schemas.microsoft.com/office/drawing/2014/main" xmlns="" id="{4D47A97F-363E-FE4F-B921-CAF16EBE580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33820" y="583862"/>
            <a:ext cx="2593828" cy="1044938"/>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C3052BEB-AD3A-4F45-A234-525696BEBE86}"/>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1885" t="4048" r="2637" b="7927"/>
          <a:stretch>
            <a:fillRect/>
          </a:stretch>
        </p:blipFill>
        <p:spPr>
          <a:xfrm>
            <a:off x="2" y="-1"/>
            <a:ext cx="9143999" cy="6858000"/>
          </a:xfrm>
          <a:custGeom>
            <a:avLst/>
            <a:gdLst>
              <a:gd name="connsiteX0" fmla="*/ 0 w 9143999"/>
              <a:gd name="connsiteY0" fmla="*/ 0 h 6858000"/>
              <a:gd name="connsiteX1" fmla="*/ 9143999 w 9143999"/>
              <a:gd name="connsiteY1" fmla="*/ 0 h 6858000"/>
              <a:gd name="connsiteX2" fmla="*/ 9143999 w 9143999"/>
              <a:gd name="connsiteY2" fmla="*/ 6858000 h 6858000"/>
              <a:gd name="connsiteX3" fmla="*/ 0 w 9143999"/>
              <a:gd name="connsiteY3" fmla="*/ 6858000 h 6858000"/>
              <a:gd name="connsiteX4" fmla="*/ 0 w 91439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3999" h="6858000">
                <a:moveTo>
                  <a:pt x="0" y="0"/>
                </a:moveTo>
                <a:lnTo>
                  <a:pt x="9143999" y="0"/>
                </a:lnTo>
                <a:lnTo>
                  <a:pt x="9143999" y="6858000"/>
                </a:lnTo>
                <a:lnTo>
                  <a:pt x="0" y="6858000"/>
                </a:lnTo>
                <a:lnTo>
                  <a:pt x="0" y="0"/>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rgbClr val="FFA402"/>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a16="http://schemas.microsoft.com/office/drawing/2014/main" xmlns=""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65D82CC2-AC77-4354-B2B0-843777176342}"/>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1885" t="4048" r="2637" b="7927"/>
          <a:stretch>
            <a:fillRect/>
          </a:stretch>
        </p:blipFill>
        <p:spPr>
          <a:xfrm>
            <a:off x="2" y="-1"/>
            <a:ext cx="9143999" cy="6858000"/>
          </a:xfrm>
          <a:custGeom>
            <a:avLst/>
            <a:gdLst>
              <a:gd name="connsiteX0" fmla="*/ 0 w 9143999"/>
              <a:gd name="connsiteY0" fmla="*/ 0 h 6858000"/>
              <a:gd name="connsiteX1" fmla="*/ 9143999 w 9143999"/>
              <a:gd name="connsiteY1" fmla="*/ 0 h 6858000"/>
              <a:gd name="connsiteX2" fmla="*/ 9143999 w 9143999"/>
              <a:gd name="connsiteY2" fmla="*/ 6858000 h 6858000"/>
              <a:gd name="connsiteX3" fmla="*/ 0 w 9143999"/>
              <a:gd name="connsiteY3" fmla="*/ 6858000 h 6858000"/>
              <a:gd name="connsiteX4" fmla="*/ 0 w 91439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3999" h="6858000">
                <a:moveTo>
                  <a:pt x="0" y="0"/>
                </a:moveTo>
                <a:lnTo>
                  <a:pt x="9143999" y="0"/>
                </a:lnTo>
                <a:lnTo>
                  <a:pt x="9143999" y="6858000"/>
                </a:lnTo>
                <a:lnTo>
                  <a:pt x="0" y="6858000"/>
                </a:lnTo>
                <a:lnTo>
                  <a:pt x="0" y="0"/>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rgbClr val="FFA402"/>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rgbClr val="FFA402"/>
                </a:solidFill>
                <a:latin typeface="+mj-lt"/>
              </a:defRPr>
            </a:lvl1pPr>
          </a:lstStyle>
          <a:p>
            <a:endParaRPr lang="en-GB" dirty="0"/>
          </a:p>
        </p:txBody>
      </p:sp>
      <p:sp>
        <p:nvSpPr>
          <p:cNvPr id="7" name="Espace réservé du numéro de diapositive 6">
            <a:extLst>
              <a:ext uri="{FF2B5EF4-FFF2-40B4-BE49-F238E27FC236}">
                <a16:creationId xmlns:a16="http://schemas.microsoft.com/office/drawing/2014/main" xmlns=""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rgbClr val="FFA402"/>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xmlns=""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rgbClr val="FFA402"/>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xmlns=""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xmlns=""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7" name="Content Placeholder 5">
            <a:extLst>
              <a:ext uri="{FF2B5EF4-FFF2-40B4-BE49-F238E27FC236}">
                <a16:creationId xmlns:a16="http://schemas.microsoft.com/office/drawing/2014/main" xmlns="" id="{ACBA9F61-283B-644B-9017-790928FBFEA2}"/>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xmlns=""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7" name="Title 4">
            <a:extLst>
              <a:ext uri="{FF2B5EF4-FFF2-40B4-BE49-F238E27FC236}">
                <a16:creationId xmlns:a16="http://schemas.microsoft.com/office/drawing/2014/main" xmlns=""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xmlns="" id="{75E09112-9AC8-054C-A7A5-15E0CB0DDB23}"/>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rgbClr val="FFA402"/>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xmlns=""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xmlns=""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10" name="Content Placeholder 5">
            <a:extLst>
              <a:ext uri="{FF2B5EF4-FFF2-40B4-BE49-F238E27FC236}">
                <a16:creationId xmlns:a16="http://schemas.microsoft.com/office/drawing/2014/main" xmlns="" id="{5FC85516-F55B-4944-8FDD-CA2F89A32E3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Drop an image or click on the </a:t>
            </a:r>
            <a:r>
              <a:rPr lang="en-GB" noProof="0"/>
              <a:t>icon</a:t>
            </a:r>
            <a:r>
              <a:rPr lang="en-GB"/>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xmlns=""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sp>
        <p:nvSpPr>
          <p:cNvPr id="6" name="Content Placeholder 5">
            <a:extLst>
              <a:ext uri="{FF2B5EF4-FFF2-40B4-BE49-F238E27FC236}">
                <a16:creationId xmlns:a16="http://schemas.microsoft.com/office/drawing/2014/main" xmlns="" id="{5C7E3FF6-8B61-2E45-A930-3423B02F8A62}"/>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rgbClr val="FFA402"/>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a:p>
        </p:txBody>
      </p:sp>
      <p:pic>
        <p:nvPicPr>
          <p:cNvPr id="10" name="Picture 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968282" y="269329"/>
            <a:ext cx="1877090" cy="75619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2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twitter.com/hccconnectinfo" TargetMode="External"/><Relationship Id="rId7" Type="http://schemas.openxmlformats.org/officeDocument/2006/relationships/hyperlink" Target="https://www.linkedin.com/company/23757084"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hyperlink" Target="http://www.hccconnect.info/" TargetMode="External"/><Relationship Id="rId5" Type="http://schemas.openxmlformats.org/officeDocument/2006/relationships/hyperlink" Target="mailto:froukje.sosef@cor2ed.com" TargetMode="Externa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hyperlink" Target="https://vimeo.com/channels/hccconnect"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 coins arrondis 11">
            <a:extLst>
              <a:ext uri="{FF2B5EF4-FFF2-40B4-BE49-F238E27FC236}">
                <a16:creationId xmlns:a16="http://schemas.microsoft.com/office/drawing/2014/main" xmlns="" id="{6B2E9180-0354-5245-94A3-145D00A9E986}"/>
              </a:ext>
            </a:extLst>
          </p:cNvPr>
          <p:cNvSpPr/>
          <p:nvPr/>
        </p:nvSpPr>
        <p:spPr>
          <a:xfrm>
            <a:off x="107504" y="4962511"/>
            <a:ext cx="8912360" cy="64807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a:solidFill>
                  <a:schemeClr val="tx2"/>
                </a:solidFill>
              </a:rPr>
              <a:t>Phase 2 randomized expansion cohorts of Study 22 provide the first head-to-head comparison of mono- versus combination therapy in patients with aHCC</a:t>
            </a:r>
          </a:p>
        </p:txBody>
      </p:sp>
      <p:sp>
        <p:nvSpPr>
          <p:cNvPr id="10" name="Rectangle : coins arrondis 9">
            <a:extLst>
              <a:ext uri="{FF2B5EF4-FFF2-40B4-BE49-F238E27FC236}">
                <a16:creationId xmlns:a16="http://schemas.microsoft.com/office/drawing/2014/main" xmlns="" id="{478EE6A9-610B-7F45-9808-4236673F8A89}"/>
              </a:ext>
            </a:extLst>
          </p:cNvPr>
          <p:cNvSpPr/>
          <p:nvPr/>
        </p:nvSpPr>
        <p:spPr>
          <a:xfrm>
            <a:off x="124136" y="2061648"/>
            <a:ext cx="8912360" cy="1006049"/>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fr-CH" sz="2000" b="1" spc="-20" dirty="0" err="1">
                <a:solidFill>
                  <a:schemeClr val="accent1"/>
                </a:solidFill>
              </a:rPr>
              <a:t>Antitumour</a:t>
            </a:r>
            <a:r>
              <a:rPr lang="fr-CH" sz="2000" b="1" spc="-20" dirty="0">
                <a:solidFill>
                  <a:schemeClr val="accent1"/>
                </a:solidFill>
              </a:rPr>
              <a:t> </a:t>
            </a:r>
            <a:r>
              <a:rPr lang="fr-CH" sz="2000" b="1" spc="-20" dirty="0" err="1">
                <a:solidFill>
                  <a:schemeClr val="accent1"/>
                </a:solidFill>
              </a:rPr>
              <a:t>activity</a:t>
            </a:r>
            <a:r>
              <a:rPr lang="fr-CH" sz="2000" b="1" spc="-20" dirty="0">
                <a:solidFill>
                  <a:schemeClr val="accent1"/>
                </a:solidFill>
              </a:rPr>
              <a:t> and durable immune </a:t>
            </a:r>
            <a:r>
              <a:rPr lang="fr-CH" sz="2000" b="1" spc="-20" dirty="0" err="1">
                <a:solidFill>
                  <a:schemeClr val="accent1"/>
                </a:solidFill>
              </a:rPr>
              <a:t>response</a:t>
            </a:r>
            <a:r>
              <a:rPr lang="fr-CH" sz="2000" b="1" spc="-20" dirty="0">
                <a:solidFill>
                  <a:schemeClr val="accent1"/>
                </a:solidFill>
              </a:rPr>
              <a:t> </a:t>
            </a:r>
            <a:r>
              <a:rPr lang="fr-CH" sz="2000" spc="-20" dirty="0">
                <a:solidFill>
                  <a:schemeClr val="tx2"/>
                </a:solidFill>
              </a:rPr>
              <a:t>in </a:t>
            </a:r>
            <a:r>
              <a:rPr lang="fr-CH" sz="2000" spc="-20" dirty="0" err="1">
                <a:solidFill>
                  <a:schemeClr val="tx2"/>
                </a:solidFill>
              </a:rPr>
              <a:t>subsets</a:t>
            </a:r>
            <a:r>
              <a:rPr lang="fr-CH" sz="2000" spc="-20" dirty="0">
                <a:solidFill>
                  <a:schemeClr val="tx2"/>
                </a:solidFill>
              </a:rPr>
              <a:t> of patients </a:t>
            </a:r>
            <a:r>
              <a:rPr lang="fr-CH" sz="2000" spc="-20" dirty="0" err="1">
                <a:solidFill>
                  <a:schemeClr val="tx2"/>
                </a:solidFill>
              </a:rPr>
              <a:t>with</a:t>
            </a:r>
            <a:r>
              <a:rPr lang="fr-CH" sz="2000" spc="-20" dirty="0">
                <a:solidFill>
                  <a:schemeClr val="tx2"/>
                </a:solidFill>
              </a:rPr>
              <a:t> </a:t>
            </a:r>
            <a:r>
              <a:rPr lang="fr-CH" sz="2000" spc="-20" dirty="0" err="1">
                <a:solidFill>
                  <a:schemeClr val="tx2"/>
                </a:solidFill>
              </a:rPr>
              <a:t>aHCC</a:t>
            </a:r>
            <a:endParaRPr lang="en-US" sz="2000" spc="-20" dirty="0">
              <a:solidFill>
                <a:schemeClr val="tx2"/>
              </a:solidFill>
            </a:endParaRPr>
          </a:p>
          <a:p>
            <a:pPr marL="446088" lvl="1" indent="-261938">
              <a:buClr>
                <a:schemeClr val="accent1"/>
              </a:buClr>
              <a:buFont typeface="System Font Regular"/>
              <a:buChar char="–"/>
            </a:pPr>
            <a:r>
              <a:rPr lang="en-GB" sz="2000" dirty="0" err="1">
                <a:solidFill>
                  <a:schemeClr val="tx2"/>
                </a:solidFill>
              </a:rPr>
              <a:t>durvalumab</a:t>
            </a:r>
            <a:r>
              <a:rPr lang="en-GB" sz="2000" dirty="0">
                <a:solidFill>
                  <a:schemeClr val="tx2"/>
                </a:solidFill>
              </a:rPr>
              <a:t> (anti-PD-L1):		ORR 10.0%; 	median OS 13.2 months</a:t>
            </a:r>
          </a:p>
          <a:p>
            <a:pPr marL="446088" lvl="1" indent="-261938">
              <a:buClr>
                <a:schemeClr val="accent1"/>
              </a:buClr>
              <a:buFont typeface="System Font Regular"/>
              <a:buChar char="–"/>
            </a:pPr>
            <a:r>
              <a:rPr lang="en-GB" sz="2000" dirty="0" err="1">
                <a:solidFill>
                  <a:schemeClr val="tx2"/>
                </a:solidFill>
              </a:rPr>
              <a:t>tremelimumab</a:t>
            </a:r>
            <a:r>
              <a:rPr lang="en-GB" sz="2000" dirty="0">
                <a:solidFill>
                  <a:schemeClr val="tx2"/>
                </a:solidFill>
              </a:rPr>
              <a:t> (anti-CTLA4):	ORR 17.6%; 	median OS 8.2 months</a:t>
            </a:r>
          </a:p>
        </p:txBody>
      </p:sp>
      <p:sp>
        <p:nvSpPr>
          <p:cNvPr id="2" name="Content Placeholder 1">
            <a:extLst>
              <a:ext uri="{FF2B5EF4-FFF2-40B4-BE49-F238E27FC236}">
                <a16:creationId xmlns:a16="http://schemas.microsoft.com/office/drawing/2014/main" xmlns="" id="{A09C7235-1601-4110-B808-BD18FA347F55}"/>
              </a:ext>
            </a:extLst>
          </p:cNvPr>
          <p:cNvSpPr>
            <a:spLocks noGrp="1"/>
          </p:cNvSpPr>
          <p:nvPr>
            <p:ph sz="quarter" idx="12"/>
          </p:nvPr>
        </p:nvSpPr>
        <p:spPr>
          <a:xfrm>
            <a:off x="465138" y="1182206"/>
            <a:ext cx="8222400" cy="347216"/>
          </a:xfrm>
        </p:spPr>
        <p:txBody>
          <a:bodyPr/>
          <a:lstStyle/>
          <a:p>
            <a:pPr marL="0" indent="0" algn="ctr">
              <a:buNone/>
            </a:pPr>
            <a:r>
              <a:rPr lang="fr-CH" dirty="0"/>
              <a:t>Anti-PD-(L)1 and anti-CTLA4 </a:t>
            </a:r>
            <a:r>
              <a:rPr lang="fr-CH" dirty="0" err="1"/>
              <a:t>antibodies</a:t>
            </a:r>
            <a:endParaRPr lang="en-GB" dirty="0"/>
          </a:p>
          <a:p>
            <a:endParaRPr lang="en-GB" dirty="0"/>
          </a:p>
        </p:txBody>
      </p:sp>
      <p:sp>
        <p:nvSpPr>
          <p:cNvPr id="3" name="Title 2">
            <a:extLst>
              <a:ext uri="{FF2B5EF4-FFF2-40B4-BE49-F238E27FC236}">
                <a16:creationId xmlns:a16="http://schemas.microsoft.com/office/drawing/2014/main" xmlns="" id="{75F1A2E3-911C-4E12-831B-42FF626604DE}"/>
              </a:ext>
            </a:extLst>
          </p:cNvPr>
          <p:cNvSpPr>
            <a:spLocks noGrp="1"/>
          </p:cNvSpPr>
          <p:nvPr>
            <p:ph type="title"/>
          </p:nvPr>
        </p:nvSpPr>
        <p:spPr/>
        <p:txBody>
          <a:bodyPr/>
          <a:lstStyle/>
          <a:p>
            <a:r>
              <a:rPr lang="en-GB"/>
              <a:t>Background</a:t>
            </a:r>
          </a:p>
        </p:txBody>
      </p:sp>
      <p:sp>
        <p:nvSpPr>
          <p:cNvPr id="5" name="Slide Number Placeholder 4">
            <a:extLst>
              <a:ext uri="{FF2B5EF4-FFF2-40B4-BE49-F238E27FC236}">
                <a16:creationId xmlns:a16="http://schemas.microsoft.com/office/drawing/2014/main" xmlns="" id="{92EF3EC2-6381-4222-8910-80A90730CD31}"/>
              </a:ext>
            </a:extLst>
          </p:cNvPr>
          <p:cNvSpPr>
            <a:spLocks noGrp="1"/>
          </p:cNvSpPr>
          <p:nvPr>
            <p:ph type="sldNum" sz="quarter" idx="4"/>
          </p:nvPr>
        </p:nvSpPr>
        <p:spPr/>
        <p:txBody>
          <a:bodyPr/>
          <a:lstStyle/>
          <a:p>
            <a:fld id="{FCE43C0F-8A7B-3A4B-9DB5-B3472E36E833}" type="slidenum">
              <a:rPr lang="en-GB" smtClean="0"/>
              <a:pPr/>
              <a:t>10</a:t>
            </a:fld>
            <a:endParaRPr lang="en-GB"/>
          </a:p>
        </p:txBody>
      </p:sp>
      <p:sp>
        <p:nvSpPr>
          <p:cNvPr id="9" name="Content Placeholder 8">
            <a:extLst>
              <a:ext uri="{FF2B5EF4-FFF2-40B4-BE49-F238E27FC236}">
                <a16:creationId xmlns:a16="http://schemas.microsoft.com/office/drawing/2014/main" xmlns="" id="{60D4228A-0313-184E-ABB2-298860EEBC38}"/>
              </a:ext>
            </a:extLst>
          </p:cNvPr>
          <p:cNvSpPr>
            <a:spLocks noGrp="1"/>
          </p:cNvSpPr>
          <p:nvPr>
            <p:ph sz="quarter" idx="15"/>
          </p:nvPr>
        </p:nvSpPr>
        <p:spPr>
          <a:xfrm>
            <a:off x="465138" y="6309320"/>
            <a:ext cx="7923286" cy="365125"/>
          </a:xfrm>
        </p:spPr>
        <p:txBody>
          <a:bodyPr/>
          <a:lstStyle/>
          <a:p>
            <a:r>
              <a:rPr lang="fr-CH"/>
              <a:t>a</a:t>
            </a:r>
            <a:r>
              <a:rPr lang="en-US"/>
              <a:t>HCC, advanced hepatocellular carcinoma; CTLA4, </a:t>
            </a:r>
            <a:r>
              <a:rPr lang="fr-CH" err="1"/>
              <a:t>cytotoxic</a:t>
            </a:r>
            <a:r>
              <a:rPr lang="fr-CH"/>
              <a:t> </a:t>
            </a:r>
            <a:r>
              <a:rPr lang="fr-CH" err="1"/>
              <a:t>T</a:t>
            </a:r>
            <a:r>
              <a:rPr lang="fr-CH"/>
              <a:t>-lymphocyte-</a:t>
            </a:r>
            <a:r>
              <a:rPr lang="fr-CH" err="1"/>
              <a:t>associated</a:t>
            </a:r>
            <a:r>
              <a:rPr lang="fr-CH"/>
              <a:t> </a:t>
            </a:r>
            <a:r>
              <a:rPr lang="fr-CH" err="1"/>
              <a:t>protein</a:t>
            </a:r>
            <a:r>
              <a:rPr lang="fr-CH"/>
              <a:t> 4; </a:t>
            </a:r>
            <a:r>
              <a:rPr lang="en-US"/>
              <a:t>ORR, objective response rate; </a:t>
            </a:r>
            <a:br>
              <a:rPr lang="en-US"/>
            </a:br>
            <a:r>
              <a:rPr lang="en-US"/>
              <a:t>OS, overall survival; </a:t>
            </a:r>
            <a:r>
              <a:rPr lang="en-GB"/>
              <a:t>PD-(L)1, programmed death (ligand) 1</a:t>
            </a:r>
            <a:endParaRPr lang="en-US"/>
          </a:p>
        </p:txBody>
      </p:sp>
      <p:sp>
        <p:nvSpPr>
          <p:cNvPr id="4" name="Flèche vers le bas 3">
            <a:extLst>
              <a:ext uri="{FF2B5EF4-FFF2-40B4-BE49-F238E27FC236}">
                <a16:creationId xmlns:a16="http://schemas.microsoft.com/office/drawing/2014/main" xmlns="" id="{2853D485-0D71-024A-B5DA-409CC2390750}"/>
              </a:ext>
            </a:extLst>
          </p:cNvPr>
          <p:cNvSpPr/>
          <p:nvPr/>
        </p:nvSpPr>
        <p:spPr>
          <a:xfrm>
            <a:off x="4329684" y="1511085"/>
            <a:ext cx="484632" cy="477755"/>
          </a:xfrm>
          <a:prstGeom prst="down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Rectangle : coins arrondis 11">
            <a:extLst>
              <a:ext uri="{FF2B5EF4-FFF2-40B4-BE49-F238E27FC236}">
                <a16:creationId xmlns:a16="http://schemas.microsoft.com/office/drawing/2014/main" xmlns="" id="{94BF323B-4F49-0E44-947F-A196694E127D}"/>
              </a:ext>
            </a:extLst>
          </p:cNvPr>
          <p:cNvSpPr/>
          <p:nvPr/>
        </p:nvSpPr>
        <p:spPr>
          <a:xfrm>
            <a:off x="107504" y="3691068"/>
            <a:ext cx="8912360" cy="64807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accent1"/>
                </a:solidFill>
              </a:rPr>
              <a:t>Combination of anti-PD-(L)1 + anti-CTLA4 </a:t>
            </a:r>
            <a:r>
              <a:rPr lang="en-GB" sz="2000" dirty="0">
                <a:solidFill>
                  <a:schemeClr val="tx2"/>
                </a:solidFill>
              </a:rPr>
              <a:t>may</a:t>
            </a:r>
            <a:r>
              <a:rPr lang="en-GB" sz="2000" dirty="0"/>
              <a:t> </a:t>
            </a:r>
            <a:r>
              <a:rPr lang="en-GB" sz="2000" b="1" dirty="0">
                <a:solidFill>
                  <a:schemeClr val="accent1"/>
                </a:solidFill>
              </a:rPr>
              <a:t>improve clinical outcomes </a:t>
            </a:r>
            <a:br>
              <a:rPr lang="en-GB" sz="2000" b="1" dirty="0">
                <a:solidFill>
                  <a:schemeClr val="accent1"/>
                </a:solidFill>
              </a:rPr>
            </a:br>
            <a:r>
              <a:rPr lang="en-GB" sz="2000" dirty="0">
                <a:solidFill>
                  <a:schemeClr val="tx2"/>
                </a:solidFill>
              </a:rPr>
              <a:t>as shown in the initial cohort of “Study 22” (phase 1)</a:t>
            </a:r>
          </a:p>
        </p:txBody>
      </p:sp>
      <p:sp>
        <p:nvSpPr>
          <p:cNvPr id="17" name="Flèche vers le bas 3">
            <a:extLst>
              <a:ext uri="{FF2B5EF4-FFF2-40B4-BE49-F238E27FC236}">
                <a16:creationId xmlns:a16="http://schemas.microsoft.com/office/drawing/2014/main" xmlns="" id="{A16A2E4B-4187-FC4E-8507-3C04BC8CC6D9}"/>
              </a:ext>
            </a:extLst>
          </p:cNvPr>
          <p:cNvSpPr/>
          <p:nvPr/>
        </p:nvSpPr>
        <p:spPr>
          <a:xfrm>
            <a:off x="4329684" y="3140505"/>
            <a:ext cx="484632" cy="477755"/>
          </a:xfrm>
          <a:prstGeom prst="down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Flèche vers le bas 3">
            <a:extLst>
              <a:ext uri="{FF2B5EF4-FFF2-40B4-BE49-F238E27FC236}">
                <a16:creationId xmlns:a16="http://schemas.microsoft.com/office/drawing/2014/main" xmlns="" id="{50766C15-634C-474A-A98F-C52DCD1B776C}"/>
              </a:ext>
            </a:extLst>
          </p:cNvPr>
          <p:cNvSpPr/>
          <p:nvPr/>
        </p:nvSpPr>
        <p:spPr>
          <a:xfrm>
            <a:off x="4329684" y="4411948"/>
            <a:ext cx="484632" cy="477755"/>
          </a:xfrm>
          <a:prstGeom prst="down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0914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 coins arrondis 29">
            <a:extLst>
              <a:ext uri="{FF2B5EF4-FFF2-40B4-BE49-F238E27FC236}">
                <a16:creationId xmlns:a16="http://schemas.microsoft.com/office/drawing/2014/main" xmlns="" id="{ADD5AB44-088C-1740-95E4-E874283EE50B}"/>
              </a:ext>
            </a:extLst>
          </p:cNvPr>
          <p:cNvSpPr/>
          <p:nvPr/>
        </p:nvSpPr>
        <p:spPr>
          <a:xfrm>
            <a:off x="464400" y="1628800"/>
            <a:ext cx="2372070" cy="3409354"/>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chemeClr val="accent1"/>
                </a:solidFill>
                <a:ea typeface="Aileron" charset="0"/>
                <a:cs typeface="Aileron" charset="0"/>
              </a:rPr>
              <a:t>Key </a:t>
            </a:r>
            <a:r>
              <a:rPr lang="fr-FR" sz="1600" b="1" dirty="0" err="1">
                <a:solidFill>
                  <a:schemeClr val="accent1"/>
                </a:solidFill>
                <a:ea typeface="Aileron" charset="0"/>
                <a:cs typeface="Aileron" charset="0"/>
              </a:rPr>
              <a:t>eligibility</a:t>
            </a:r>
            <a:r>
              <a:rPr lang="fr-FR" sz="1600" b="1" dirty="0">
                <a:solidFill>
                  <a:schemeClr val="accent1"/>
                </a:solidFill>
                <a:ea typeface="Aileron" charset="0"/>
                <a:cs typeface="Aileron" charset="0"/>
              </a:rPr>
              <a:t> </a:t>
            </a:r>
            <a:r>
              <a:rPr lang="fr-FR" sz="1600" b="1" dirty="0" err="1">
                <a:solidFill>
                  <a:schemeClr val="accent1"/>
                </a:solidFill>
                <a:ea typeface="Aileron" charset="0"/>
                <a:cs typeface="Aileron" charset="0"/>
              </a:rPr>
              <a:t>criteria</a:t>
            </a:r>
            <a:endParaRPr lang="fr-FR" sz="1600" b="1" dirty="0">
              <a:solidFill>
                <a:schemeClr val="accent1"/>
              </a:solidFill>
              <a:ea typeface="Aileron" charset="0"/>
              <a:cs typeface="Aileron" charset="0"/>
            </a:endParaRPr>
          </a:p>
          <a:p>
            <a:pPr algn="ctr"/>
            <a:endParaRPr lang="fr-FR" sz="1600" b="1" dirty="0">
              <a:solidFill>
                <a:schemeClr val="accent1"/>
              </a:solidFill>
              <a:ea typeface="Aileron" charset="0"/>
              <a:cs typeface="Aileron" charset="0"/>
            </a:endParaRPr>
          </a:p>
          <a:p>
            <a:pPr marL="184150" indent="-184150">
              <a:buClr>
                <a:schemeClr val="accent1"/>
              </a:buClr>
              <a:buFont typeface="Arial" panose="020B0604020202020204" pitchFamily="34" charset="0"/>
              <a:buChar char="•"/>
            </a:pPr>
            <a:r>
              <a:rPr lang="fr-FR" sz="1400" dirty="0" err="1">
                <a:solidFill>
                  <a:schemeClr val="tx1"/>
                </a:solidFill>
                <a:ea typeface="Aileron" charset="0"/>
                <a:cs typeface="Aileron" charset="0"/>
              </a:rPr>
              <a:t>Unresectable</a:t>
            </a:r>
            <a:r>
              <a:rPr lang="fr-FR" sz="1400" dirty="0">
                <a:solidFill>
                  <a:schemeClr val="tx1"/>
                </a:solidFill>
                <a:ea typeface="Aileron" charset="0"/>
                <a:cs typeface="Aileron" charset="0"/>
              </a:rPr>
              <a:t> HCC</a:t>
            </a:r>
          </a:p>
          <a:p>
            <a:pPr marL="184150" indent="-184150">
              <a:buClr>
                <a:schemeClr val="accent1"/>
              </a:buClr>
              <a:buFont typeface="Arial" panose="020B0604020202020204" pitchFamily="34" charset="0"/>
              <a:buChar char="•"/>
            </a:pPr>
            <a:endParaRPr lang="fr-FR" sz="1400" dirty="0">
              <a:solidFill>
                <a:schemeClr val="tx1"/>
              </a:solidFill>
              <a:ea typeface="Aileron" charset="0"/>
              <a:cs typeface="Aileron" charset="0"/>
            </a:endParaRPr>
          </a:p>
          <a:p>
            <a:pPr marL="184150" indent="-184150">
              <a:buClr>
                <a:schemeClr val="accent1"/>
              </a:buClr>
              <a:buFont typeface="Arial" panose="020B0604020202020204" pitchFamily="34" charset="0"/>
              <a:buChar char="•"/>
            </a:pPr>
            <a:r>
              <a:rPr lang="fr-CH" sz="1400" dirty="0" err="1">
                <a:solidFill>
                  <a:schemeClr val="tx1"/>
                </a:solidFill>
              </a:rPr>
              <a:t>Immunotherapy</a:t>
            </a:r>
            <a:r>
              <a:rPr lang="fr-CH" sz="1400" dirty="0">
                <a:solidFill>
                  <a:schemeClr val="tx1"/>
                </a:solidFill>
              </a:rPr>
              <a:t> naïve</a:t>
            </a:r>
          </a:p>
          <a:p>
            <a:pPr marL="184150" indent="-184150">
              <a:buClr>
                <a:schemeClr val="accent1"/>
              </a:buClr>
              <a:buFont typeface="Arial" panose="020B0604020202020204" pitchFamily="34" charset="0"/>
              <a:buChar char="•"/>
            </a:pPr>
            <a:endParaRPr lang="fr-CH" sz="1400" dirty="0">
              <a:solidFill>
                <a:schemeClr val="tx1"/>
              </a:solidFill>
            </a:endParaRPr>
          </a:p>
          <a:p>
            <a:pPr marL="184150" indent="-184150">
              <a:buClr>
                <a:schemeClr val="accent1"/>
              </a:buClr>
              <a:buFont typeface="Arial" panose="020B0604020202020204" pitchFamily="34" charset="0"/>
              <a:buChar char="•"/>
            </a:pPr>
            <a:r>
              <a:rPr lang="fr-CH" sz="1400" dirty="0" err="1">
                <a:solidFill>
                  <a:schemeClr val="tx1"/>
                </a:solidFill>
              </a:rPr>
              <a:t>Either</a:t>
            </a:r>
            <a:r>
              <a:rPr lang="fr-CH" sz="1400" dirty="0">
                <a:solidFill>
                  <a:schemeClr val="tx1"/>
                </a:solidFill>
              </a:rPr>
              <a:t> </a:t>
            </a:r>
            <a:r>
              <a:rPr lang="fr-CH" sz="1400" dirty="0" err="1">
                <a:solidFill>
                  <a:schemeClr val="tx1"/>
                </a:solidFill>
              </a:rPr>
              <a:t>progressed</a:t>
            </a:r>
            <a:r>
              <a:rPr lang="fr-CH" sz="1400" dirty="0">
                <a:solidFill>
                  <a:schemeClr val="tx1"/>
                </a:solidFill>
              </a:rPr>
              <a:t> on, </a:t>
            </a:r>
            <a:r>
              <a:rPr lang="fr-CH" sz="1400" dirty="0" err="1">
                <a:solidFill>
                  <a:schemeClr val="tx1"/>
                </a:solidFill>
              </a:rPr>
              <a:t>intolerant</a:t>
            </a:r>
            <a:r>
              <a:rPr lang="fr-CH" sz="1400" dirty="0">
                <a:solidFill>
                  <a:schemeClr val="tx1"/>
                </a:solidFill>
              </a:rPr>
              <a:t> to, or </a:t>
            </a:r>
            <a:r>
              <a:rPr lang="fr-CH" sz="1400" dirty="0" err="1">
                <a:solidFill>
                  <a:schemeClr val="tx1"/>
                </a:solidFill>
              </a:rPr>
              <a:t>refused</a:t>
            </a:r>
            <a:r>
              <a:rPr lang="fr-CH" sz="1400" dirty="0">
                <a:solidFill>
                  <a:schemeClr val="tx1"/>
                </a:solidFill>
              </a:rPr>
              <a:t> </a:t>
            </a:r>
            <a:r>
              <a:rPr lang="fr-CH" sz="1400" dirty="0" err="1">
                <a:solidFill>
                  <a:schemeClr val="tx1"/>
                </a:solidFill>
              </a:rPr>
              <a:t>treatment</a:t>
            </a:r>
            <a:r>
              <a:rPr lang="fr-CH" sz="1400" dirty="0">
                <a:solidFill>
                  <a:schemeClr val="tx1"/>
                </a:solidFill>
              </a:rPr>
              <a:t> </a:t>
            </a:r>
            <a:r>
              <a:rPr lang="fr-CH" sz="1400" dirty="0" err="1">
                <a:solidFill>
                  <a:schemeClr val="tx1"/>
                </a:solidFill>
              </a:rPr>
              <a:t>with</a:t>
            </a:r>
            <a:r>
              <a:rPr lang="fr-CH" sz="1400" dirty="0">
                <a:solidFill>
                  <a:schemeClr val="tx1"/>
                </a:solidFill>
              </a:rPr>
              <a:t> </a:t>
            </a:r>
            <a:r>
              <a:rPr lang="fr-CH" sz="1400" dirty="0" err="1">
                <a:solidFill>
                  <a:schemeClr val="tx1"/>
                </a:solidFill>
              </a:rPr>
              <a:t>sorafenib</a:t>
            </a:r>
            <a:r>
              <a:rPr lang="fr-CH" sz="1400" dirty="0">
                <a:solidFill>
                  <a:schemeClr val="tx1"/>
                </a:solidFill>
              </a:rPr>
              <a:t> or </a:t>
            </a:r>
            <a:r>
              <a:rPr lang="fr-CH" sz="1400" dirty="0" err="1">
                <a:solidFill>
                  <a:schemeClr val="tx1"/>
                </a:solidFill>
              </a:rPr>
              <a:t>another</a:t>
            </a:r>
            <a:r>
              <a:rPr lang="fr-CH" sz="1400" dirty="0">
                <a:solidFill>
                  <a:schemeClr val="tx1"/>
                </a:solidFill>
              </a:rPr>
              <a:t> </a:t>
            </a:r>
            <a:r>
              <a:rPr lang="fr-CH" sz="1400" dirty="0" err="1">
                <a:solidFill>
                  <a:schemeClr val="tx1"/>
                </a:solidFill>
              </a:rPr>
              <a:t>approved</a:t>
            </a:r>
            <a:r>
              <a:rPr lang="fr-CH" sz="1400" dirty="0">
                <a:solidFill>
                  <a:schemeClr val="tx1"/>
                </a:solidFill>
              </a:rPr>
              <a:t> TKI</a:t>
            </a:r>
          </a:p>
        </p:txBody>
      </p:sp>
      <p:sp>
        <p:nvSpPr>
          <p:cNvPr id="31" name="Rectangle : coins arrondis 30">
            <a:extLst>
              <a:ext uri="{FF2B5EF4-FFF2-40B4-BE49-F238E27FC236}">
                <a16:creationId xmlns:a16="http://schemas.microsoft.com/office/drawing/2014/main" xmlns="" id="{2C13AC06-E185-5742-8A4B-83CB49DBB759}"/>
              </a:ext>
            </a:extLst>
          </p:cNvPr>
          <p:cNvSpPr/>
          <p:nvPr/>
        </p:nvSpPr>
        <p:spPr>
          <a:xfrm>
            <a:off x="2950548" y="3765175"/>
            <a:ext cx="2988000" cy="1235511"/>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xmlns="" id="{8B6DECE4-8356-674F-B0E8-415413FFDBAE}"/>
              </a:ext>
            </a:extLst>
          </p:cNvPr>
          <p:cNvSpPr/>
          <p:nvPr/>
        </p:nvSpPr>
        <p:spPr>
          <a:xfrm>
            <a:off x="2950548" y="1652271"/>
            <a:ext cx="2988000" cy="1874639"/>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Rectangle : coins arrondis 32">
            <a:extLst>
              <a:ext uri="{FF2B5EF4-FFF2-40B4-BE49-F238E27FC236}">
                <a16:creationId xmlns:a16="http://schemas.microsoft.com/office/drawing/2014/main" xmlns="" id="{6B85A540-F5E8-BB43-9690-04AB5F48EA0F}"/>
              </a:ext>
            </a:extLst>
          </p:cNvPr>
          <p:cNvSpPr/>
          <p:nvPr/>
        </p:nvSpPr>
        <p:spPr>
          <a:xfrm>
            <a:off x="6084168" y="1643120"/>
            <a:ext cx="2560178" cy="3357566"/>
          </a:xfrm>
          <a:prstGeom prst="roundRect">
            <a:avLst>
              <a:gd name="adj" fmla="val 12127"/>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11</a:t>
            </a:fld>
            <a:endParaRPr lang="en-GB"/>
          </a:p>
        </p:txBody>
      </p:sp>
      <p:sp>
        <p:nvSpPr>
          <p:cNvPr id="3" name="Title 2"/>
          <p:cNvSpPr>
            <a:spLocks noGrp="1"/>
          </p:cNvSpPr>
          <p:nvPr>
            <p:ph type="title"/>
          </p:nvPr>
        </p:nvSpPr>
        <p:spPr/>
        <p:txBody>
          <a:bodyPr/>
          <a:lstStyle/>
          <a:p>
            <a:r>
              <a:rPr lang="en-GB" noProof="0"/>
              <a:t>Trial design</a:t>
            </a:r>
          </a:p>
        </p:txBody>
      </p:sp>
      <p:sp>
        <p:nvSpPr>
          <p:cNvPr id="6" name="Content Placeholder 5">
            <a:extLst>
              <a:ext uri="{FF2B5EF4-FFF2-40B4-BE49-F238E27FC236}">
                <a16:creationId xmlns:a16="http://schemas.microsoft.com/office/drawing/2014/main" xmlns="" id="{71B0EC18-27DC-FA4A-AFB9-A32AFE02D918}"/>
              </a:ext>
            </a:extLst>
          </p:cNvPr>
          <p:cNvSpPr>
            <a:spLocks noGrp="1"/>
          </p:cNvSpPr>
          <p:nvPr>
            <p:ph sz="quarter" idx="15"/>
          </p:nvPr>
        </p:nvSpPr>
        <p:spPr>
          <a:xfrm>
            <a:off x="465138" y="6309320"/>
            <a:ext cx="7995294" cy="365125"/>
          </a:xfrm>
        </p:spPr>
        <p:txBody>
          <a:bodyPr/>
          <a:lstStyle/>
          <a:p>
            <a:r>
              <a:rPr lang="en-US"/>
              <a:t>D, </a:t>
            </a:r>
            <a:r>
              <a:rPr lang="en-US" err="1"/>
              <a:t>durvalumab</a:t>
            </a:r>
            <a:r>
              <a:rPr lang="en-US"/>
              <a:t>; </a:t>
            </a:r>
            <a:r>
              <a:rPr lang="en-US" err="1"/>
              <a:t>DoR</a:t>
            </a:r>
            <a:r>
              <a:rPr lang="en-US"/>
              <a:t>, duration of response; HCC, hepatocellular carcinoma; ORR, objective response rate; OS, overall survival; q4w, every 4 weeks; q12w, every 12 weeks; T, </a:t>
            </a:r>
            <a:r>
              <a:rPr lang="en-US" err="1"/>
              <a:t>tremelimumab</a:t>
            </a:r>
            <a:r>
              <a:rPr lang="en-US"/>
              <a:t>; TKI, tyrosine kinase inhibitor</a:t>
            </a:r>
          </a:p>
        </p:txBody>
      </p:sp>
      <p:sp>
        <p:nvSpPr>
          <p:cNvPr id="8" name="ZoneTexte 7">
            <a:extLst>
              <a:ext uri="{FF2B5EF4-FFF2-40B4-BE49-F238E27FC236}">
                <a16:creationId xmlns:a16="http://schemas.microsoft.com/office/drawing/2014/main" xmlns="" id="{D774A4A8-67D6-F242-994F-1EB322907661}"/>
              </a:ext>
            </a:extLst>
          </p:cNvPr>
          <p:cNvSpPr txBox="1"/>
          <p:nvPr/>
        </p:nvSpPr>
        <p:spPr>
          <a:xfrm>
            <a:off x="3890358" y="3755919"/>
            <a:ext cx="1108380" cy="461665"/>
          </a:xfrm>
          <a:prstGeom prst="rect">
            <a:avLst/>
          </a:prstGeom>
          <a:noFill/>
        </p:spPr>
        <p:txBody>
          <a:bodyPr wrap="none" rtlCol="0">
            <a:spAutoFit/>
          </a:bodyPr>
          <a:lstStyle/>
          <a:p>
            <a:r>
              <a:rPr lang="fr-FR" sz="2400" b="1">
                <a:solidFill>
                  <a:schemeClr val="accent1"/>
                </a:solidFill>
                <a:ea typeface="Aileron" charset="0"/>
                <a:cs typeface="Aileron" charset="0"/>
              </a:rPr>
              <a:t>Part 2B</a:t>
            </a:r>
          </a:p>
        </p:txBody>
      </p:sp>
      <p:sp>
        <p:nvSpPr>
          <p:cNvPr id="9" name="Rectangle 8">
            <a:extLst>
              <a:ext uri="{FF2B5EF4-FFF2-40B4-BE49-F238E27FC236}">
                <a16:creationId xmlns:a16="http://schemas.microsoft.com/office/drawing/2014/main" xmlns="" id="{8C33D507-3FBE-3140-8E67-1A847C94C5B5}"/>
              </a:ext>
            </a:extLst>
          </p:cNvPr>
          <p:cNvSpPr/>
          <p:nvPr/>
        </p:nvSpPr>
        <p:spPr>
          <a:xfrm>
            <a:off x="464400" y="1156682"/>
            <a:ext cx="8356072" cy="400110"/>
          </a:xfrm>
          <a:prstGeom prst="rect">
            <a:avLst/>
          </a:prstGeom>
        </p:spPr>
        <p:txBody>
          <a:bodyPr wrap="square" lIns="0">
            <a:spAutoFit/>
          </a:bodyPr>
          <a:lstStyle/>
          <a:p>
            <a:r>
              <a:rPr lang="en-GB" sz="2000" b="1" dirty="0">
                <a:solidFill>
                  <a:schemeClr val="accent1"/>
                </a:solidFill>
                <a:latin typeface="+mj-lt"/>
              </a:rPr>
              <a:t>Study 22 (NCT02519348): </a:t>
            </a:r>
            <a:r>
              <a:rPr lang="en-GB" sz="2000" dirty="0">
                <a:solidFill>
                  <a:srgbClr val="5D8298"/>
                </a:solidFill>
                <a:latin typeface="+mj-lt"/>
              </a:rPr>
              <a:t>randomized, open-label, stratified phase 2 study </a:t>
            </a:r>
          </a:p>
        </p:txBody>
      </p:sp>
      <p:sp>
        <p:nvSpPr>
          <p:cNvPr id="10" name="ZoneTexte 9">
            <a:extLst>
              <a:ext uri="{FF2B5EF4-FFF2-40B4-BE49-F238E27FC236}">
                <a16:creationId xmlns:a16="http://schemas.microsoft.com/office/drawing/2014/main" xmlns="" id="{BEECC38B-91C2-B142-B64D-002649563F43}"/>
              </a:ext>
            </a:extLst>
          </p:cNvPr>
          <p:cNvSpPr txBox="1"/>
          <p:nvPr/>
        </p:nvSpPr>
        <p:spPr>
          <a:xfrm>
            <a:off x="3883946" y="1671191"/>
            <a:ext cx="1121204" cy="461665"/>
          </a:xfrm>
          <a:prstGeom prst="rect">
            <a:avLst/>
          </a:prstGeom>
          <a:noFill/>
        </p:spPr>
        <p:txBody>
          <a:bodyPr wrap="none" rtlCol="0">
            <a:spAutoFit/>
          </a:bodyPr>
          <a:lstStyle/>
          <a:p>
            <a:r>
              <a:rPr lang="fr-FR" sz="2400" b="1">
                <a:solidFill>
                  <a:schemeClr val="accent1"/>
                </a:solidFill>
                <a:ea typeface="Aileron" charset="0"/>
                <a:cs typeface="Aileron" charset="0"/>
              </a:rPr>
              <a:t>Part 2A</a:t>
            </a:r>
          </a:p>
        </p:txBody>
      </p:sp>
      <p:sp>
        <p:nvSpPr>
          <p:cNvPr id="11" name="ZoneTexte 10">
            <a:extLst>
              <a:ext uri="{FF2B5EF4-FFF2-40B4-BE49-F238E27FC236}">
                <a16:creationId xmlns:a16="http://schemas.microsoft.com/office/drawing/2014/main" xmlns="" id="{E2D5306E-405C-FD47-A142-8B0B80C0B911}"/>
              </a:ext>
            </a:extLst>
          </p:cNvPr>
          <p:cNvSpPr txBox="1"/>
          <p:nvPr/>
        </p:nvSpPr>
        <p:spPr>
          <a:xfrm>
            <a:off x="6878482" y="1671191"/>
            <a:ext cx="935256" cy="461665"/>
          </a:xfrm>
          <a:prstGeom prst="rect">
            <a:avLst/>
          </a:prstGeom>
          <a:noFill/>
        </p:spPr>
        <p:txBody>
          <a:bodyPr wrap="none" rtlCol="0">
            <a:spAutoFit/>
          </a:bodyPr>
          <a:lstStyle/>
          <a:p>
            <a:r>
              <a:rPr lang="fr-FR" sz="2400" b="1">
                <a:solidFill>
                  <a:schemeClr val="accent1"/>
                </a:solidFill>
                <a:ea typeface="Aileron" charset="0"/>
                <a:cs typeface="Aileron" charset="0"/>
              </a:rPr>
              <a:t>Part 3</a:t>
            </a:r>
          </a:p>
        </p:txBody>
      </p:sp>
      <p:sp>
        <p:nvSpPr>
          <p:cNvPr id="5" name="ZoneTexte 4">
            <a:extLst>
              <a:ext uri="{FF2B5EF4-FFF2-40B4-BE49-F238E27FC236}">
                <a16:creationId xmlns:a16="http://schemas.microsoft.com/office/drawing/2014/main" xmlns="" id="{E99FE1E4-486C-FB4D-BE56-6229847365EB}"/>
              </a:ext>
            </a:extLst>
          </p:cNvPr>
          <p:cNvSpPr txBox="1"/>
          <p:nvPr/>
        </p:nvSpPr>
        <p:spPr>
          <a:xfrm>
            <a:off x="3421055" y="2132856"/>
            <a:ext cx="1000595" cy="369332"/>
          </a:xfrm>
          <a:prstGeom prst="rect">
            <a:avLst/>
          </a:prstGeom>
          <a:solidFill>
            <a:schemeClr val="bg1">
              <a:lumMod val="95000"/>
            </a:schemeClr>
          </a:solidFill>
        </p:spPr>
        <p:txBody>
          <a:bodyPr wrap="none" rtlCol="0">
            <a:spAutoFit/>
          </a:bodyPr>
          <a:lstStyle/>
          <a:p>
            <a:r>
              <a:rPr lang="en-GB" b="1"/>
              <a:t>D (n=40)</a:t>
            </a:r>
          </a:p>
        </p:txBody>
      </p:sp>
      <p:sp>
        <p:nvSpPr>
          <p:cNvPr id="14" name="ZoneTexte 13">
            <a:extLst>
              <a:ext uri="{FF2B5EF4-FFF2-40B4-BE49-F238E27FC236}">
                <a16:creationId xmlns:a16="http://schemas.microsoft.com/office/drawing/2014/main" xmlns="" id="{389FA8BE-8AD0-9E4D-920D-E837FE062FD4}"/>
              </a:ext>
            </a:extLst>
          </p:cNvPr>
          <p:cNvSpPr txBox="1"/>
          <p:nvPr/>
        </p:nvSpPr>
        <p:spPr>
          <a:xfrm>
            <a:off x="3421055" y="2555563"/>
            <a:ext cx="968535" cy="369332"/>
          </a:xfrm>
          <a:prstGeom prst="rect">
            <a:avLst/>
          </a:prstGeom>
          <a:solidFill>
            <a:schemeClr val="bg1">
              <a:lumMod val="95000"/>
            </a:schemeClr>
          </a:solidFill>
        </p:spPr>
        <p:txBody>
          <a:bodyPr wrap="none" rtlCol="0">
            <a:spAutoFit/>
          </a:bodyPr>
          <a:lstStyle/>
          <a:p>
            <a:r>
              <a:rPr lang="en-GB" b="1"/>
              <a:t>T (n=36)</a:t>
            </a:r>
          </a:p>
        </p:txBody>
      </p:sp>
      <p:sp>
        <p:nvSpPr>
          <p:cNvPr id="15" name="ZoneTexte 14">
            <a:extLst>
              <a:ext uri="{FF2B5EF4-FFF2-40B4-BE49-F238E27FC236}">
                <a16:creationId xmlns:a16="http://schemas.microsoft.com/office/drawing/2014/main" xmlns="" id="{57A1E432-DCE7-DA4B-B239-7C4F7ACB7D1C}"/>
              </a:ext>
            </a:extLst>
          </p:cNvPr>
          <p:cNvSpPr txBox="1"/>
          <p:nvPr/>
        </p:nvSpPr>
        <p:spPr>
          <a:xfrm>
            <a:off x="3421055" y="2978269"/>
            <a:ext cx="1569660" cy="369332"/>
          </a:xfrm>
          <a:prstGeom prst="rect">
            <a:avLst/>
          </a:prstGeom>
          <a:solidFill>
            <a:schemeClr val="bg1">
              <a:lumMod val="95000"/>
            </a:schemeClr>
          </a:solidFill>
        </p:spPr>
        <p:txBody>
          <a:bodyPr wrap="none" rtlCol="0">
            <a:spAutoFit/>
          </a:bodyPr>
          <a:lstStyle/>
          <a:p>
            <a:r>
              <a:rPr lang="en-GB" b="1"/>
              <a:t>T75 + D (n=39)</a:t>
            </a:r>
          </a:p>
        </p:txBody>
      </p:sp>
      <p:sp>
        <p:nvSpPr>
          <p:cNvPr id="16" name="ZoneTexte 15">
            <a:extLst>
              <a:ext uri="{FF2B5EF4-FFF2-40B4-BE49-F238E27FC236}">
                <a16:creationId xmlns:a16="http://schemas.microsoft.com/office/drawing/2014/main" xmlns="" id="{CB153BE3-6B26-9F48-97AA-FE4C0F5CBB91}"/>
              </a:ext>
            </a:extLst>
          </p:cNvPr>
          <p:cNvSpPr txBox="1"/>
          <p:nvPr/>
        </p:nvSpPr>
        <p:spPr>
          <a:xfrm>
            <a:off x="6679252" y="2481531"/>
            <a:ext cx="1686680" cy="369332"/>
          </a:xfrm>
          <a:prstGeom prst="rect">
            <a:avLst/>
          </a:prstGeom>
          <a:solidFill>
            <a:schemeClr val="bg1">
              <a:lumMod val="85000"/>
            </a:schemeClr>
          </a:solidFill>
        </p:spPr>
        <p:txBody>
          <a:bodyPr wrap="none" rtlCol="0">
            <a:spAutoFit/>
          </a:bodyPr>
          <a:lstStyle/>
          <a:p>
            <a:r>
              <a:rPr lang="en-GB" b="1"/>
              <a:t>T300 + D (n=65)</a:t>
            </a:r>
          </a:p>
        </p:txBody>
      </p:sp>
      <p:sp>
        <p:nvSpPr>
          <p:cNvPr id="17" name="ZoneTexte 16">
            <a:extLst>
              <a:ext uri="{FF2B5EF4-FFF2-40B4-BE49-F238E27FC236}">
                <a16:creationId xmlns:a16="http://schemas.microsoft.com/office/drawing/2014/main" xmlns="" id="{4ECF8C10-5D8C-C840-B1A6-8FB5D8D47A3E}"/>
              </a:ext>
            </a:extLst>
          </p:cNvPr>
          <p:cNvSpPr txBox="1"/>
          <p:nvPr/>
        </p:nvSpPr>
        <p:spPr>
          <a:xfrm>
            <a:off x="6679252" y="3347009"/>
            <a:ext cx="968535" cy="369332"/>
          </a:xfrm>
          <a:prstGeom prst="rect">
            <a:avLst/>
          </a:prstGeom>
          <a:solidFill>
            <a:schemeClr val="bg1">
              <a:lumMod val="85000"/>
            </a:schemeClr>
          </a:solidFill>
        </p:spPr>
        <p:txBody>
          <a:bodyPr wrap="none" rtlCol="0">
            <a:spAutoFit/>
          </a:bodyPr>
          <a:lstStyle/>
          <a:p>
            <a:r>
              <a:rPr lang="en-GB" b="1"/>
              <a:t>T (n=33)</a:t>
            </a:r>
          </a:p>
        </p:txBody>
      </p:sp>
      <p:sp>
        <p:nvSpPr>
          <p:cNvPr id="18" name="ZoneTexte 17">
            <a:extLst>
              <a:ext uri="{FF2B5EF4-FFF2-40B4-BE49-F238E27FC236}">
                <a16:creationId xmlns:a16="http://schemas.microsoft.com/office/drawing/2014/main" xmlns="" id="{C001E088-FE26-DF45-B2C9-A4555DAB4ECA}"/>
              </a:ext>
            </a:extLst>
          </p:cNvPr>
          <p:cNvSpPr txBox="1"/>
          <p:nvPr/>
        </p:nvSpPr>
        <p:spPr>
          <a:xfrm>
            <a:off x="6679252" y="3779748"/>
            <a:ext cx="1569660" cy="369332"/>
          </a:xfrm>
          <a:prstGeom prst="rect">
            <a:avLst/>
          </a:prstGeom>
          <a:solidFill>
            <a:schemeClr val="bg1">
              <a:lumMod val="85000"/>
            </a:schemeClr>
          </a:solidFill>
        </p:spPr>
        <p:txBody>
          <a:bodyPr wrap="none" rtlCol="0">
            <a:spAutoFit/>
          </a:bodyPr>
          <a:lstStyle/>
          <a:p>
            <a:r>
              <a:rPr lang="en-GB" b="1"/>
              <a:t>T75 + D (n=45)</a:t>
            </a:r>
          </a:p>
        </p:txBody>
      </p:sp>
      <p:sp>
        <p:nvSpPr>
          <p:cNvPr id="19" name="ZoneTexte 18">
            <a:extLst>
              <a:ext uri="{FF2B5EF4-FFF2-40B4-BE49-F238E27FC236}">
                <a16:creationId xmlns:a16="http://schemas.microsoft.com/office/drawing/2014/main" xmlns="" id="{85CFE9DB-9C65-0647-838B-7921781E5E52}"/>
              </a:ext>
            </a:extLst>
          </p:cNvPr>
          <p:cNvSpPr txBox="1"/>
          <p:nvPr/>
        </p:nvSpPr>
        <p:spPr>
          <a:xfrm>
            <a:off x="6679252" y="2914270"/>
            <a:ext cx="1000595" cy="369332"/>
          </a:xfrm>
          <a:prstGeom prst="rect">
            <a:avLst/>
          </a:prstGeom>
          <a:solidFill>
            <a:schemeClr val="bg1">
              <a:lumMod val="85000"/>
            </a:schemeClr>
          </a:solidFill>
        </p:spPr>
        <p:txBody>
          <a:bodyPr wrap="none" rtlCol="0">
            <a:spAutoFit/>
          </a:bodyPr>
          <a:lstStyle/>
          <a:p>
            <a:r>
              <a:rPr lang="en-GB" b="1"/>
              <a:t>D (n=64)</a:t>
            </a:r>
          </a:p>
        </p:txBody>
      </p:sp>
      <p:sp>
        <p:nvSpPr>
          <p:cNvPr id="12" name="ZoneTexte 11">
            <a:extLst>
              <a:ext uri="{FF2B5EF4-FFF2-40B4-BE49-F238E27FC236}">
                <a16:creationId xmlns:a16="http://schemas.microsoft.com/office/drawing/2014/main" xmlns="" id="{45554688-712E-414A-8E84-4348D89A5A94}"/>
              </a:ext>
            </a:extLst>
          </p:cNvPr>
          <p:cNvSpPr txBox="1"/>
          <p:nvPr/>
        </p:nvSpPr>
        <p:spPr>
          <a:xfrm>
            <a:off x="3059832" y="4328810"/>
            <a:ext cx="926143" cy="307777"/>
          </a:xfrm>
          <a:prstGeom prst="rect">
            <a:avLst/>
          </a:prstGeom>
          <a:solidFill>
            <a:schemeClr val="bg1">
              <a:lumMod val="95000"/>
            </a:schemeClr>
          </a:solidFill>
        </p:spPr>
        <p:txBody>
          <a:bodyPr wrap="square" rtlCol="0">
            <a:spAutoFit/>
          </a:bodyPr>
          <a:lstStyle/>
          <a:p>
            <a:r>
              <a:rPr lang="en-GB" sz="1400" b="1"/>
              <a:t>Allocated</a:t>
            </a:r>
            <a:r>
              <a:rPr lang="en-GB" sz="1400" b="1">
                <a:ea typeface="Aileron" charset="0"/>
                <a:cs typeface="Aileron" charset="0"/>
              </a:rPr>
              <a:t> </a:t>
            </a:r>
          </a:p>
        </p:txBody>
      </p:sp>
      <p:sp>
        <p:nvSpPr>
          <p:cNvPr id="20" name="ZoneTexte 19">
            <a:extLst>
              <a:ext uri="{FF2B5EF4-FFF2-40B4-BE49-F238E27FC236}">
                <a16:creationId xmlns:a16="http://schemas.microsoft.com/office/drawing/2014/main" xmlns="" id="{C892D5B1-F42D-F64C-B555-2EA643C0F036}"/>
              </a:ext>
            </a:extLst>
          </p:cNvPr>
          <p:cNvSpPr txBox="1"/>
          <p:nvPr/>
        </p:nvSpPr>
        <p:spPr>
          <a:xfrm>
            <a:off x="4534256" y="4221088"/>
            <a:ext cx="1441036" cy="523220"/>
          </a:xfrm>
          <a:prstGeom prst="rect">
            <a:avLst/>
          </a:prstGeom>
          <a:solidFill>
            <a:schemeClr val="bg1">
              <a:lumMod val="95000"/>
            </a:schemeClr>
          </a:solidFill>
        </p:spPr>
        <p:txBody>
          <a:bodyPr wrap="square" rtlCol="0">
            <a:spAutoFit/>
          </a:bodyPr>
          <a:lstStyle/>
          <a:p>
            <a:r>
              <a:rPr lang="en-GB" sz="1400" b="1"/>
              <a:t>Safety run-in</a:t>
            </a:r>
          </a:p>
          <a:p>
            <a:r>
              <a:rPr lang="en-GB" sz="1400" b="1"/>
              <a:t>T300 + D (n=10)</a:t>
            </a:r>
          </a:p>
        </p:txBody>
      </p:sp>
      <p:sp>
        <p:nvSpPr>
          <p:cNvPr id="21" name="ZoneTexte 20">
            <a:extLst>
              <a:ext uri="{FF2B5EF4-FFF2-40B4-BE49-F238E27FC236}">
                <a16:creationId xmlns:a16="http://schemas.microsoft.com/office/drawing/2014/main" xmlns="" id="{05E4BFA5-0AAA-914B-B845-7370EF8017F8}"/>
              </a:ext>
            </a:extLst>
          </p:cNvPr>
          <p:cNvSpPr txBox="1"/>
          <p:nvPr/>
        </p:nvSpPr>
        <p:spPr>
          <a:xfrm rot="16200000">
            <a:off x="2459669" y="2444989"/>
            <a:ext cx="1569660" cy="369332"/>
          </a:xfrm>
          <a:prstGeom prst="rect">
            <a:avLst/>
          </a:prstGeom>
          <a:noFill/>
        </p:spPr>
        <p:txBody>
          <a:bodyPr wrap="none" rtlCol="0">
            <a:spAutoFit/>
          </a:bodyPr>
          <a:lstStyle/>
          <a:p>
            <a:r>
              <a:rPr lang="en-GB" b="1" dirty="0">
                <a:latin typeface="Aileron" charset="0"/>
                <a:ea typeface="Aileron" charset="0"/>
                <a:cs typeface="Aileron" charset="0"/>
              </a:rPr>
              <a:t>Randomised</a:t>
            </a:r>
          </a:p>
        </p:txBody>
      </p:sp>
      <p:sp>
        <p:nvSpPr>
          <p:cNvPr id="22" name="ZoneTexte 21">
            <a:extLst>
              <a:ext uri="{FF2B5EF4-FFF2-40B4-BE49-F238E27FC236}">
                <a16:creationId xmlns:a16="http://schemas.microsoft.com/office/drawing/2014/main" xmlns="" id="{1675EFA4-6FF6-904D-9B97-9F703EE14814}"/>
              </a:ext>
            </a:extLst>
          </p:cNvPr>
          <p:cNvSpPr txBox="1"/>
          <p:nvPr/>
        </p:nvSpPr>
        <p:spPr>
          <a:xfrm rot="16200000">
            <a:off x="5752919" y="3190265"/>
            <a:ext cx="1368195" cy="369332"/>
          </a:xfrm>
          <a:prstGeom prst="rect">
            <a:avLst/>
          </a:prstGeom>
          <a:noFill/>
        </p:spPr>
        <p:txBody>
          <a:bodyPr wrap="none" rtlCol="0">
            <a:spAutoFit/>
          </a:bodyPr>
          <a:lstStyle/>
          <a:p>
            <a:r>
              <a:rPr lang="en-GB" b="1">
                <a:latin typeface="Aileron" charset="0"/>
                <a:ea typeface="Aileron" charset="0"/>
                <a:cs typeface="Aileron" charset="0"/>
              </a:rPr>
              <a:t>Randomized</a:t>
            </a:r>
          </a:p>
        </p:txBody>
      </p:sp>
      <p:cxnSp>
        <p:nvCxnSpPr>
          <p:cNvPr id="24" name="Connecteur droit avec flèche 23">
            <a:extLst>
              <a:ext uri="{FF2B5EF4-FFF2-40B4-BE49-F238E27FC236}">
                <a16:creationId xmlns:a16="http://schemas.microsoft.com/office/drawing/2014/main" xmlns="" id="{B918CB65-DFBC-044A-8C0B-2E01BAF680AC}"/>
              </a:ext>
            </a:extLst>
          </p:cNvPr>
          <p:cNvCxnSpPr>
            <a:cxnSpLocks/>
            <a:stCxn id="12" idx="3"/>
            <a:endCxn id="20" idx="1"/>
          </p:cNvCxnSpPr>
          <p:nvPr/>
        </p:nvCxnSpPr>
        <p:spPr>
          <a:xfrm flipV="1">
            <a:off x="3985975" y="4482698"/>
            <a:ext cx="548281" cy="1"/>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sp>
        <p:nvSpPr>
          <p:cNvPr id="34" name="Rectangle 33">
            <a:extLst>
              <a:ext uri="{FF2B5EF4-FFF2-40B4-BE49-F238E27FC236}">
                <a16:creationId xmlns:a16="http://schemas.microsoft.com/office/drawing/2014/main" xmlns="" id="{A9582C8E-13BA-4443-8356-1C237649D0F2}"/>
              </a:ext>
            </a:extLst>
          </p:cNvPr>
          <p:cNvSpPr/>
          <p:nvPr/>
        </p:nvSpPr>
        <p:spPr>
          <a:xfrm>
            <a:off x="360040" y="5157192"/>
            <a:ext cx="4427984" cy="707886"/>
          </a:xfrm>
          <a:prstGeom prst="rect">
            <a:avLst/>
          </a:prstGeom>
        </p:spPr>
        <p:txBody>
          <a:bodyPr wrap="square">
            <a:spAutoFit/>
          </a:bodyPr>
          <a:lstStyle/>
          <a:p>
            <a:r>
              <a:rPr lang="fr-CH" sz="2000" b="1" err="1">
                <a:solidFill>
                  <a:schemeClr val="accent1"/>
                </a:solidFill>
                <a:latin typeface="+mj-lt"/>
              </a:rPr>
              <a:t>Primary</a:t>
            </a:r>
            <a:r>
              <a:rPr lang="fr-CH" sz="2000" b="1">
                <a:solidFill>
                  <a:schemeClr val="accent1"/>
                </a:solidFill>
                <a:latin typeface="+mj-lt"/>
              </a:rPr>
              <a:t> </a:t>
            </a:r>
            <a:r>
              <a:rPr lang="fr-CH" sz="2000" b="1" err="1">
                <a:solidFill>
                  <a:schemeClr val="accent1"/>
                </a:solidFill>
                <a:latin typeface="+mj-lt"/>
              </a:rPr>
              <a:t>endpoint</a:t>
            </a:r>
            <a:r>
              <a:rPr lang="fr-CH" sz="2000" b="1">
                <a:solidFill>
                  <a:schemeClr val="accent1"/>
                </a:solidFill>
                <a:latin typeface="+mj-lt"/>
              </a:rPr>
              <a:t>: </a:t>
            </a:r>
            <a:r>
              <a:rPr lang="fr-CH" sz="2000" err="1">
                <a:solidFill>
                  <a:schemeClr val="tx2"/>
                </a:solidFill>
                <a:latin typeface="+mj-lt"/>
              </a:rPr>
              <a:t>safety</a:t>
            </a:r>
            <a:r>
              <a:rPr lang="fr-CH" sz="2000" b="1">
                <a:solidFill>
                  <a:schemeClr val="accent1"/>
                </a:solidFill>
                <a:latin typeface="+mj-lt"/>
              </a:rPr>
              <a:t> </a:t>
            </a:r>
          </a:p>
          <a:p>
            <a:r>
              <a:rPr lang="fr-CH" sz="2000" b="1">
                <a:solidFill>
                  <a:schemeClr val="accent1"/>
                </a:solidFill>
                <a:latin typeface="+mj-lt"/>
              </a:rPr>
              <a:t>Key </a:t>
            </a:r>
            <a:r>
              <a:rPr lang="fr-CH" sz="2000" b="1" err="1">
                <a:solidFill>
                  <a:schemeClr val="accent1"/>
                </a:solidFill>
                <a:latin typeface="+mj-lt"/>
              </a:rPr>
              <a:t>secondary</a:t>
            </a:r>
            <a:r>
              <a:rPr lang="fr-CH" sz="2000" b="1">
                <a:solidFill>
                  <a:schemeClr val="accent1"/>
                </a:solidFill>
                <a:latin typeface="+mj-lt"/>
              </a:rPr>
              <a:t> </a:t>
            </a:r>
            <a:r>
              <a:rPr lang="fr-CH" sz="2000" b="1" err="1">
                <a:solidFill>
                  <a:schemeClr val="accent1"/>
                </a:solidFill>
                <a:latin typeface="+mj-lt"/>
              </a:rPr>
              <a:t>endpoints</a:t>
            </a:r>
            <a:r>
              <a:rPr lang="fr-CH" sz="2000" b="1">
                <a:solidFill>
                  <a:schemeClr val="accent1"/>
                </a:solidFill>
                <a:latin typeface="+mj-lt"/>
              </a:rPr>
              <a:t>: </a:t>
            </a:r>
            <a:r>
              <a:rPr lang="fr-CH" sz="2000">
                <a:solidFill>
                  <a:schemeClr val="tx2"/>
                </a:solidFill>
                <a:latin typeface="+mj-lt"/>
              </a:rPr>
              <a:t>OS, ORR, </a:t>
            </a:r>
            <a:r>
              <a:rPr lang="fr-CH" sz="2000" err="1">
                <a:solidFill>
                  <a:schemeClr val="tx2"/>
                </a:solidFill>
                <a:latin typeface="+mj-lt"/>
              </a:rPr>
              <a:t>DoR</a:t>
            </a:r>
            <a:endParaRPr lang="fr-FR" sz="2000">
              <a:solidFill>
                <a:srgbClr val="5D8298"/>
              </a:solidFill>
              <a:latin typeface="+mj-lt"/>
            </a:endParaRPr>
          </a:p>
        </p:txBody>
      </p:sp>
      <p:sp>
        <p:nvSpPr>
          <p:cNvPr id="35" name="Rectangle 34">
            <a:extLst>
              <a:ext uri="{FF2B5EF4-FFF2-40B4-BE49-F238E27FC236}">
                <a16:creationId xmlns:a16="http://schemas.microsoft.com/office/drawing/2014/main" xmlns="" id="{A2368333-0177-3847-BCAE-E1C42B7C4C80}"/>
              </a:ext>
            </a:extLst>
          </p:cNvPr>
          <p:cNvSpPr/>
          <p:nvPr/>
        </p:nvSpPr>
        <p:spPr>
          <a:xfrm>
            <a:off x="4788024" y="5121042"/>
            <a:ext cx="4032448" cy="900246"/>
          </a:xfrm>
          <a:prstGeom prst="rect">
            <a:avLst/>
          </a:prstGeom>
          <a:noFill/>
          <a:ln>
            <a:noFill/>
          </a:ln>
        </p:spPr>
        <p:txBody>
          <a:bodyPr wrap="square">
            <a:spAutoFit/>
          </a:bodyPr>
          <a:lstStyle/>
          <a:p>
            <a:pPr>
              <a:spcBef>
                <a:spcPts val="0"/>
              </a:spcBef>
            </a:pPr>
            <a:r>
              <a:rPr lang="en-US" sz="1050" b="1"/>
              <a:t>Treatments and regimens</a:t>
            </a:r>
            <a:endParaRPr lang="en-US" sz="1050"/>
          </a:p>
          <a:p>
            <a:pPr>
              <a:spcBef>
                <a:spcPts val="0"/>
              </a:spcBef>
            </a:pPr>
            <a:r>
              <a:rPr lang="en-US" sz="1050" b="1"/>
              <a:t>T300 + D: </a:t>
            </a:r>
            <a:r>
              <a:rPr lang="en-US" sz="1050" err="1"/>
              <a:t>tremelimumab</a:t>
            </a:r>
            <a:r>
              <a:rPr lang="en-US" sz="1050"/>
              <a:t> 300 mg, 1 dose + </a:t>
            </a:r>
            <a:r>
              <a:rPr lang="en-US" sz="1050" err="1"/>
              <a:t>durvalumab</a:t>
            </a:r>
            <a:r>
              <a:rPr lang="en-US" sz="1050"/>
              <a:t> 1,500 mg q4w</a:t>
            </a:r>
          </a:p>
          <a:p>
            <a:pPr>
              <a:spcBef>
                <a:spcPts val="0"/>
              </a:spcBef>
            </a:pPr>
            <a:r>
              <a:rPr lang="en-US" sz="1050" b="1"/>
              <a:t>T75 + D:</a:t>
            </a:r>
            <a:r>
              <a:rPr lang="en-US" sz="1050"/>
              <a:t> </a:t>
            </a:r>
            <a:r>
              <a:rPr lang="en-US" sz="1050" err="1"/>
              <a:t>tremelimumab</a:t>
            </a:r>
            <a:r>
              <a:rPr lang="en-US" sz="1050"/>
              <a:t> 75 mg x 4 doses + </a:t>
            </a:r>
            <a:r>
              <a:rPr lang="en-US" sz="1050" err="1"/>
              <a:t>durvalumab</a:t>
            </a:r>
            <a:r>
              <a:rPr lang="en-US" sz="1050"/>
              <a:t> 1,500 mg q4w</a:t>
            </a:r>
          </a:p>
          <a:p>
            <a:r>
              <a:rPr lang="en-US" sz="1050" b="1"/>
              <a:t>D: </a:t>
            </a:r>
            <a:r>
              <a:rPr lang="en-US" sz="1050" err="1"/>
              <a:t>durvalumab</a:t>
            </a:r>
            <a:r>
              <a:rPr lang="en-US" sz="1050"/>
              <a:t> 1,500 mg q4w</a:t>
            </a:r>
          </a:p>
          <a:p>
            <a:pPr>
              <a:spcBef>
                <a:spcPts val="0"/>
              </a:spcBef>
            </a:pPr>
            <a:r>
              <a:rPr lang="en-US" sz="1050" b="1"/>
              <a:t>T:</a:t>
            </a:r>
            <a:r>
              <a:rPr lang="en-US" sz="1050"/>
              <a:t> </a:t>
            </a:r>
            <a:r>
              <a:rPr lang="en-US" sz="1050" err="1"/>
              <a:t>tremelimumab</a:t>
            </a:r>
            <a:r>
              <a:rPr lang="en-US" sz="1050"/>
              <a:t> 750 mg q4w, 7 doses; q12w thereafter</a:t>
            </a:r>
          </a:p>
        </p:txBody>
      </p:sp>
    </p:spTree>
    <p:extLst>
      <p:ext uri="{BB962C8B-B14F-4D97-AF65-F5344CB8AC3E}">
        <p14:creationId xmlns:p14="http://schemas.microsoft.com/office/powerpoint/2010/main" val="63918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12</a:t>
            </a:fld>
            <a:endParaRPr lang="en-GB"/>
          </a:p>
        </p:txBody>
      </p:sp>
      <p:sp>
        <p:nvSpPr>
          <p:cNvPr id="3" name="Title 2"/>
          <p:cNvSpPr>
            <a:spLocks noGrp="1"/>
          </p:cNvSpPr>
          <p:nvPr>
            <p:ph type="title"/>
          </p:nvPr>
        </p:nvSpPr>
        <p:spPr>
          <a:xfrm>
            <a:off x="464400" y="246565"/>
            <a:ext cx="6555600" cy="807285"/>
          </a:xfrm>
        </p:spPr>
        <p:txBody>
          <a:bodyPr/>
          <a:lstStyle/>
          <a:p>
            <a:r>
              <a:rPr lang="en-GB" noProof="0"/>
              <a:t>Results: primary endpoint </a:t>
            </a:r>
            <a:br>
              <a:rPr lang="en-GB" noProof="0"/>
            </a:br>
            <a:r>
              <a:rPr lang="en-GB" noProof="0"/>
              <a:t>(safety)</a:t>
            </a:r>
          </a:p>
        </p:txBody>
      </p:sp>
      <p:sp>
        <p:nvSpPr>
          <p:cNvPr id="9" name="Rectangle 8">
            <a:extLst>
              <a:ext uri="{FF2B5EF4-FFF2-40B4-BE49-F238E27FC236}">
                <a16:creationId xmlns:a16="http://schemas.microsoft.com/office/drawing/2014/main" xmlns="" id="{AC304A8C-468C-EE4E-8EE1-93F60D888BDE}"/>
              </a:ext>
            </a:extLst>
          </p:cNvPr>
          <p:cNvSpPr/>
          <p:nvPr/>
        </p:nvSpPr>
        <p:spPr>
          <a:xfrm>
            <a:off x="4788024" y="5121042"/>
            <a:ext cx="4032448" cy="900246"/>
          </a:xfrm>
          <a:prstGeom prst="rect">
            <a:avLst/>
          </a:prstGeom>
          <a:ln>
            <a:noFill/>
          </a:ln>
        </p:spPr>
        <p:txBody>
          <a:bodyPr wrap="square">
            <a:spAutoFit/>
          </a:bodyPr>
          <a:lstStyle/>
          <a:p>
            <a:pPr>
              <a:spcBef>
                <a:spcPts val="0"/>
              </a:spcBef>
            </a:pPr>
            <a:r>
              <a:rPr lang="en-US" sz="1050" b="1"/>
              <a:t>Treatments and regimens</a:t>
            </a:r>
            <a:endParaRPr lang="en-US" sz="1050"/>
          </a:p>
          <a:p>
            <a:pPr>
              <a:spcBef>
                <a:spcPts val="0"/>
              </a:spcBef>
            </a:pPr>
            <a:r>
              <a:rPr lang="en-US" sz="1050" b="1"/>
              <a:t>T300 + D: </a:t>
            </a:r>
            <a:r>
              <a:rPr lang="en-US" sz="1050" err="1"/>
              <a:t>tremelimumab</a:t>
            </a:r>
            <a:r>
              <a:rPr lang="en-US" sz="1050"/>
              <a:t> 300 mg, 1 dose + </a:t>
            </a:r>
            <a:r>
              <a:rPr lang="en-US" sz="1050" err="1"/>
              <a:t>durvalumab</a:t>
            </a:r>
            <a:r>
              <a:rPr lang="en-US" sz="1050"/>
              <a:t> 1,500 mg q4w</a:t>
            </a:r>
          </a:p>
          <a:p>
            <a:pPr>
              <a:spcBef>
                <a:spcPts val="0"/>
              </a:spcBef>
            </a:pPr>
            <a:r>
              <a:rPr lang="en-US" sz="1050" b="1"/>
              <a:t>T75 + D: </a:t>
            </a:r>
            <a:r>
              <a:rPr lang="en-US" sz="1050" err="1"/>
              <a:t>tremelimumab</a:t>
            </a:r>
            <a:r>
              <a:rPr lang="en-US" sz="1050"/>
              <a:t> 75 mg x 4 doses + </a:t>
            </a:r>
            <a:r>
              <a:rPr lang="en-US" sz="1050" err="1"/>
              <a:t>durvalumab</a:t>
            </a:r>
            <a:r>
              <a:rPr lang="en-US" sz="1050"/>
              <a:t> 1,500 mg q4w</a:t>
            </a:r>
          </a:p>
          <a:p>
            <a:r>
              <a:rPr lang="en-US" sz="1050" b="1"/>
              <a:t>D: </a:t>
            </a:r>
            <a:r>
              <a:rPr lang="en-US" sz="1050" err="1"/>
              <a:t>durvalumab</a:t>
            </a:r>
            <a:r>
              <a:rPr lang="en-US" sz="1050"/>
              <a:t> 1,500 mg q4w</a:t>
            </a:r>
          </a:p>
          <a:p>
            <a:pPr>
              <a:spcBef>
                <a:spcPts val="0"/>
              </a:spcBef>
            </a:pPr>
            <a:r>
              <a:rPr lang="en-US" sz="1050" b="1"/>
              <a:t>T:</a:t>
            </a:r>
            <a:r>
              <a:rPr lang="en-US" sz="1050"/>
              <a:t> </a:t>
            </a:r>
            <a:r>
              <a:rPr lang="en-US" sz="1050" err="1"/>
              <a:t>tremelimumab</a:t>
            </a:r>
            <a:r>
              <a:rPr lang="en-US" sz="1050"/>
              <a:t> 750 mg q4w, 7 doses; q12w thereafter</a:t>
            </a:r>
          </a:p>
        </p:txBody>
      </p:sp>
      <p:sp>
        <p:nvSpPr>
          <p:cNvPr id="10" name="Content Placeholder 5">
            <a:extLst>
              <a:ext uri="{FF2B5EF4-FFF2-40B4-BE49-F238E27FC236}">
                <a16:creationId xmlns:a16="http://schemas.microsoft.com/office/drawing/2014/main" xmlns="" id="{8AD74EAA-1D70-344F-8C75-7A1C4C84147E}"/>
              </a:ext>
            </a:extLst>
          </p:cNvPr>
          <p:cNvSpPr txBox="1">
            <a:spLocks/>
          </p:cNvSpPr>
          <p:nvPr/>
        </p:nvSpPr>
        <p:spPr>
          <a:xfrm>
            <a:off x="464400" y="4221088"/>
            <a:ext cx="8136135" cy="378965"/>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139700" indent="-139700">
              <a:spcBef>
                <a:spcPts val="0"/>
              </a:spcBef>
              <a:spcAft>
                <a:spcPts val="300"/>
              </a:spcAft>
            </a:pPr>
            <a:r>
              <a:rPr lang="en-US" sz="1600" dirty="0"/>
              <a:t>*	T300 + D arm: pneumonia; D arm: pneumonia, hepatic failure, abnormal hepatic function; </a:t>
            </a:r>
            <a:br>
              <a:rPr lang="en-US" sz="1600" dirty="0"/>
            </a:br>
            <a:r>
              <a:rPr lang="en-US" sz="1600" dirty="0"/>
              <a:t>T75 + D arm: hepatic failure</a:t>
            </a:r>
          </a:p>
        </p:txBody>
      </p:sp>
      <p:sp>
        <p:nvSpPr>
          <p:cNvPr id="15" name="Content Placeholder 14">
            <a:extLst>
              <a:ext uri="{FF2B5EF4-FFF2-40B4-BE49-F238E27FC236}">
                <a16:creationId xmlns:a16="http://schemas.microsoft.com/office/drawing/2014/main" xmlns="" id="{9C50CD3E-D8DF-274C-955D-8372B8DAA575}"/>
              </a:ext>
            </a:extLst>
          </p:cNvPr>
          <p:cNvSpPr>
            <a:spLocks noGrp="1"/>
          </p:cNvSpPr>
          <p:nvPr>
            <p:ph sz="quarter" idx="15"/>
          </p:nvPr>
        </p:nvSpPr>
        <p:spPr>
          <a:xfrm>
            <a:off x="465138" y="6309320"/>
            <a:ext cx="7923286" cy="365125"/>
          </a:xfrm>
        </p:spPr>
        <p:txBody>
          <a:bodyPr/>
          <a:lstStyle/>
          <a:p>
            <a:r>
              <a:rPr lang="en-US"/>
              <a:t>D, </a:t>
            </a:r>
            <a:r>
              <a:rPr lang="en-US" err="1"/>
              <a:t>durvalumab</a:t>
            </a:r>
            <a:r>
              <a:rPr lang="en-US"/>
              <a:t>; q4w, every 4 weeks; q12w, every 12 weeks; T, </a:t>
            </a:r>
            <a:r>
              <a:rPr lang="en-US" err="1"/>
              <a:t>tremelimumab</a:t>
            </a:r>
            <a:r>
              <a:rPr lang="en-US"/>
              <a:t>; TRAE, treatment-related adverse event; </a:t>
            </a:r>
            <a:br>
              <a:rPr lang="en-US"/>
            </a:br>
            <a:r>
              <a:rPr lang="en-US"/>
              <a:t>TRSAE, treatment-related severe adverse event</a:t>
            </a:r>
          </a:p>
        </p:txBody>
      </p:sp>
      <p:graphicFrame>
        <p:nvGraphicFramePr>
          <p:cNvPr id="16" name="Espace réservé du contenu 3">
            <a:extLst>
              <a:ext uri="{FF2B5EF4-FFF2-40B4-BE49-F238E27FC236}">
                <a16:creationId xmlns:a16="http://schemas.microsoft.com/office/drawing/2014/main" xmlns="" id="{A6EFC99F-033D-5043-90B6-D36F44BF50CF}"/>
              </a:ext>
            </a:extLst>
          </p:cNvPr>
          <p:cNvGraphicFramePr>
            <a:graphicFrameLocks/>
          </p:cNvGraphicFramePr>
          <p:nvPr/>
        </p:nvGraphicFramePr>
        <p:xfrm>
          <a:off x="468312" y="1408717"/>
          <a:ext cx="8233360" cy="2661920"/>
        </p:xfrm>
        <a:graphic>
          <a:graphicData uri="http://schemas.openxmlformats.org/drawingml/2006/table">
            <a:tbl>
              <a:tblPr firstRow="1" bandRow="1">
                <a:tableStyleId>{5C22544A-7EE6-4342-B048-85BDC9FD1C3A}</a:tableStyleId>
              </a:tblPr>
              <a:tblGrid>
                <a:gridCol w="3383608">
                  <a:extLst>
                    <a:ext uri="{9D8B030D-6E8A-4147-A177-3AD203B41FA5}">
                      <a16:colId xmlns:a16="http://schemas.microsoft.com/office/drawing/2014/main" xmlns="" val="3984806242"/>
                    </a:ext>
                  </a:extLst>
                </a:gridCol>
                <a:gridCol w="1212438">
                  <a:extLst>
                    <a:ext uri="{9D8B030D-6E8A-4147-A177-3AD203B41FA5}">
                      <a16:colId xmlns:a16="http://schemas.microsoft.com/office/drawing/2014/main" xmlns="" val="2244850329"/>
                    </a:ext>
                  </a:extLst>
                </a:gridCol>
                <a:gridCol w="1212438">
                  <a:extLst>
                    <a:ext uri="{9D8B030D-6E8A-4147-A177-3AD203B41FA5}">
                      <a16:colId xmlns:a16="http://schemas.microsoft.com/office/drawing/2014/main" xmlns="" val="686690277"/>
                    </a:ext>
                  </a:extLst>
                </a:gridCol>
                <a:gridCol w="1212438">
                  <a:extLst>
                    <a:ext uri="{9D8B030D-6E8A-4147-A177-3AD203B41FA5}">
                      <a16:colId xmlns:a16="http://schemas.microsoft.com/office/drawing/2014/main" xmlns="" val="2810915798"/>
                    </a:ext>
                  </a:extLst>
                </a:gridCol>
                <a:gridCol w="1212438">
                  <a:extLst>
                    <a:ext uri="{9D8B030D-6E8A-4147-A177-3AD203B41FA5}">
                      <a16:colId xmlns:a16="http://schemas.microsoft.com/office/drawing/2014/main" xmlns="" val="1465512847"/>
                    </a:ext>
                  </a:extLst>
                </a:gridCol>
              </a:tblGrid>
              <a:tr h="370840">
                <a:tc>
                  <a:txBody>
                    <a:bodyPr/>
                    <a:lstStyle/>
                    <a:p>
                      <a:pPr algn="l"/>
                      <a:r>
                        <a:rPr lang="en-GB" noProof="0">
                          <a:latin typeface="+mn-lt"/>
                          <a:ea typeface="PT Sans Narrow" charset="0"/>
                          <a:cs typeface="PT Sans Narrow" charset="0"/>
                        </a:rPr>
                        <a:t>Event, n (%)</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T300 + D</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(n=74)</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D</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(n=101)</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T</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(n=69)</a:t>
                      </a:r>
                    </a:p>
                  </a:txBody>
                  <a:tcPr anchor="ctr"/>
                </a:tc>
                <a:tc>
                  <a:txBody>
                    <a:bodyPr/>
                    <a:lstStyle/>
                    <a:p>
                      <a:pPr algn="ctr"/>
                      <a:r>
                        <a:rPr lang="en-GB" noProof="0">
                          <a:latin typeface="+mn-lt"/>
                          <a:ea typeface="PT Sans Narrow" charset="0"/>
                          <a:cs typeface="PT Sans Narrow" charset="0"/>
                        </a:rPr>
                        <a:t>T75 + D</a:t>
                      </a:r>
                    </a:p>
                    <a:p>
                      <a:pPr algn="ctr"/>
                      <a:r>
                        <a:rPr lang="en-GB" noProof="0">
                          <a:latin typeface="+mn-lt"/>
                          <a:ea typeface="PT Sans Narrow" charset="0"/>
                          <a:cs typeface="PT Sans Narrow" charset="0"/>
                        </a:rPr>
                        <a:t>(n=82)</a:t>
                      </a:r>
                    </a:p>
                  </a:txBody>
                  <a:tcPr anchor="ctr"/>
                </a:tc>
                <a:extLst>
                  <a:ext uri="{0D108BD9-81ED-4DB2-BD59-A6C34878D82A}">
                    <a16:rowId xmlns:a16="http://schemas.microsoft.com/office/drawing/2014/main" xmlns="" val="99491391"/>
                  </a:ext>
                </a:extLst>
              </a:tr>
              <a:tr h="370840">
                <a:tc>
                  <a:txBody>
                    <a:bodyPr/>
                    <a:lstStyle/>
                    <a:p>
                      <a:pPr algn="l"/>
                      <a:r>
                        <a:rPr lang="en-GB" b="1" noProof="0">
                          <a:solidFill>
                            <a:schemeClr val="tx1"/>
                          </a:solidFill>
                          <a:latin typeface="+mn-lt"/>
                          <a:ea typeface="PT Sans Narrow" charset="0"/>
                          <a:cs typeface="PT Sans Narrow" charset="0"/>
                        </a:rPr>
                        <a:t>TRSAE (including events with outcome of death)</a:t>
                      </a:r>
                    </a:p>
                  </a:txBody>
                  <a:tcPr anchor="ctr"/>
                </a:tc>
                <a:tc>
                  <a:txBody>
                    <a:bodyPr/>
                    <a:lstStyle/>
                    <a:p>
                      <a:pPr algn="ctr"/>
                      <a:r>
                        <a:rPr lang="en-GB" sz="1800" b="0" kern="1200" noProof="0">
                          <a:solidFill>
                            <a:schemeClr val="tx1"/>
                          </a:solidFill>
                          <a:latin typeface="+mn-lt"/>
                          <a:ea typeface="PT Sans Narrow" charset="0"/>
                          <a:cs typeface="PT Sans Narrow" charset="0"/>
                        </a:rPr>
                        <a:t>12 (16.2)</a:t>
                      </a:r>
                    </a:p>
                  </a:txBody>
                  <a:tcPr anchor="ctr"/>
                </a:tc>
                <a:tc>
                  <a:txBody>
                    <a:bodyPr/>
                    <a:lstStyle/>
                    <a:p>
                      <a:pPr algn="ctr"/>
                      <a:r>
                        <a:rPr lang="en-GB" sz="1800" b="0" kern="1200" noProof="0">
                          <a:solidFill>
                            <a:schemeClr val="tx1"/>
                          </a:solidFill>
                          <a:latin typeface="+mn-lt"/>
                          <a:ea typeface="PT Sans Narrow" charset="0"/>
                          <a:cs typeface="PT Sans Narrow" charset="0"/>
                        </a:rPr>
                        <a:t>11 (10.9)</a:t>
                      </a:r>
                    </a:p>
                  </a:txBody>
                  <a:tcPr anchor="ctr"/>
                </a:tc>
                <a:tc>
                  <a:txBody>
                    <a:bodyPr/>
                    <a:lstStyle/>
                    <a:p>
                      <a:pPr algn="ctr"/>
                      <a:r>
                        <a:rPr lang="en-GB" sz="1800" b="0" kern="1200" noProof="0">
                          <a:solidFill>
                            <a:schemeClr val="tx1"/>
                          </a:solidFill>
                          <a:latin typeface="+mn-lt"/>
                          <a:ea typeface="PT Sans Narrow" charset="0"/>
                          <a:cs typeface="PT Sans Narrow" charset="0"/>
                        </a:rPr>
                        <a:t>17 (24.6)</a:t>
                      </a:r>
                    </a:p>
                  </a:txBody>
                  <a:tcPr anchor="ctr"/>
                </a:tc>
                <a:tc>
                  <a:txBody>
                    <a:bodyPr/>
                    <a:lstStyle/>
                    <a:p>
                      <a:pPr algn="ctr"/>
                      <a:r>
                        <a:rPr lang="en-GB" sz="1800" b="0" kern="1200" noProof="0">
                          <a:solidFill>
                            <a:schemeClr val="tx1"/>
                          </a:solidFill>
                          <a:latin typeface="+mn-lt"/>
                          <a:ea typeface="PT Sans Narrow" charset="0"/>
                          <a:cs typeface="PT Sans Narrow" charset="0"/>
                        </a:rPr>
                        <a:t>12 (14.6)</a:t>
                      </a:r>
                    </a:p>
                  </a:txBody>
                  <a:tcPr anchor="ctr"/>
                </a:tc>
                <a:extLst>
                  <a:ext uri="{0D108BD9-81ED-4DB2-BD59-A6C34878D82A}">
                    <a16:rowId xmlns:a16="http://schemas.microsoft.com/office/drawing/2014/main" xmlns="" val="1425028168"/>
                  </a:ext>
                </a:extLst>
              </a:tr>
              <a:tr h="370840">
                <a:tc>
                  <a:txBody>
                    <a:bodyPr/>
                    <a:lstStyle/>
                    <a:p>
                      <a:pPr algn="l"/>
                      <a:r>
                        <a:rPr lang="en-GB" b="1" noProof="0">
                          <a:solidFill>
                            <a:schemeClr val="tx1"/>
                          </a:solidFill>
                          <a:latin typeface="+mn-lt"/>
                          <a:ea typeface="PT Sans Narrow" charset="0"/>
                          <a:cs typeface="PT Sans Narrow" charset="0"/>
                        </a:rPr>
                        <a:t>TRAE with outcome of death*</a:t>
                      </a:r>
                    </a:p>
                  </a:txBody>
                  <a:tcPr anchor="ctr"/>
                </a:tc>
                <a:tc>
                  <a:txBody>
                    <a:bodyPr/>
                    <a:lstStyle/>
                    <a:p>
                      <a:pPr algn="ctr"/>
                      <a:r>
                        <a:rPr lang="en-GB" sz="1800" b="0" kern="1200" noProof="0">
                          <a:solidFill>
                            <a:schemeClr val="tx1"/>
                          </a:solidFill>
                          <a:latin typeface="+mn-lt"/>
                          <a:ea typeface="PT Sans Narrow" charset="0"/>
                          <a:cs typeface="PT Sans Narrow" charset="0"/>
                        </a:rPr>
                        <a:t>1 (1.4)</a:t>
                      </a:r>
                    </a:p>
                  </a:txBody>
                  <a:tcPr anchor="ctr"/>
                </a:tc>
                <a:tc>
                  <a:txBody>
                    <a:bodyPr/>
                    <a:lstStyle/>
                    <a:p>
                      <a:pPr algn="ctr"/>
                      <a:r>
                        <a:rPr lang="en-GB" sz="1800" b="0" kern="1200" noProof="0">
                          <a:solidFill>
                            <a:schemeClr val="tx1"/>
                          </a:solidFill>
                          <a:latin typeface="+mn-lt"/>
                          <a:ea typeface="PT Sans Narrow" charset="0"/>
                          <a:cs typeface="PT Sans Narrow" charset="0"/>
                        </a:rPr>
                        <a:t>3 (3.0)</a:t>
                      </a:r>
                    </a:p>
                  </a:txBody>
                  <a:tcPr anchor="ctr"/>
                </a:tc>
                <a:tc>
                  <a:txBody>
                    <a:bodyPr/>
                    <a:lstStyle/>
                    <a:p>
                      <a:pPr algn="ctr"/>
                      <a:r>
                        <a:rPr lang="en-GB" sz="1800" b="0" kern="1200" noProof="0">
                          <a:solidFill>
                            <a:schemeClr val="tx1"/>
                          </a:solidFill>
                          <a:latin typeface="+mn-lt"/>
                          <a:ea typeface="PT Sans Narrow" charset="0"/>
                          <a:cs typeface="PT Sans Narrow" charset="0"/>
                        </a:rPr>
                        <a:t>0</a:t>
                      </a:r>
                    </a:p>
                  </a:txBody>
                  <a:tcPr anchor="ctr"/>
                </a:tc>
                <a:tc>
                  <a:txBody>
                    <a:bodyPr/>
                    <a:lstStyle/>
                    <a:p>
                      <a:pPr algn="ctr"/>
                      <a:r>
                        <a:rPr lang="en-GB" sz="1800" b="0" kern="1200" noProof="0">
                          <a:solidFill>
                            <a:schemeClr val="tx1"/>
                          </a:solidFill>
                          <a:latin typeface="+mn-lt"/>
                          <a:ea typeface="PT Sans Narrow" charset="0"/>
                          <a:cs typeface="PT Sans Narrow" charset="0"/>
                        </a:rPr>
                        <a:t>1 (1.2)</a:t>
                      </a:r>
                    </a:p>
                  </a:txBody>
                  <a:tcPr anchor="ctr"/>
                </a:tc>
                <a:extLst>
                  <a:ext uri="{0D108BD9-81ED-4DB2-BD59-A6C34878D82A}">
                    <a16:rowId xmlns:a16="http://schemas.microsoft.com/office/drawing/2014/main" xmlns="" val="3211591855"/>
                  </a:ext>
                </a:extLst>
              </a:tr>
              <a:tr h="370840">
                <a:tc>
                  <a:txBody>
                    <a:bodyPr/>
                    <a:lstStyle/>
                    <a:p>
                      <a:pPr algn="l"/>
                      <a:r>
                        <a:rPr lang="en-GB" b="1" noProof="0">
                          <a:solidFill>
                            <a:schemeClr val="tx1"/>
                          </a:solidFill>
                          <a:latin typeface="+mn-lt"/>
                          <a:ea typeface="PT Sans Narrow" charset="0"/>
                          <a:cs typeface="PT Sans Narrow" charset="0"/>
                        </a:rPr>
                        <a:t>TRAE leading to discontinuation of study treatment</a:t>
                      </a:r>
                    </a:p>
                  </a:txBody>
                  <a:tcPr anchor="ctr"/>
                </a:tc>
                <a:tc>
                  <a:txBody>
                    <a:bodyPr/>
                    <a:lstStyle/>
                    <a:p>
                      <a:pPr algn="ctr"/>
                      <a:r>
                        <a:rPr lang="fr-FR" sz="1800" b="0" kern="1200">
                          <a:solidFill>
                            <a:schemeClr val="tx1"/>
                          </a:solidFill>
                          <a:latin typeface="+mn-lt"/>
                        </a:rPr>
                        <a:t>8 (10.8)</a:t>
                      </a:r>
                    </a:p>
                  </a:txBody>
                  <a:tcPr anchor="ctr"/>
                </a:tc>
                <a:tc>
                  <a:txBody>
                    <a:bodyPr/>
                    <a:lstStyle/>
                    <a:p>
                      <a:pPr algn="ctr"/>
                      <a:r>
                        <a:rPr lang="en-GB" sz="1800" b="0" kern="1200" noProof="0">
                          <a:solidFill>
                            <a:schemeClr val="tx1"/>
                          </a:solidFill>
                          <a:latin typeface="+mn-lt"/>
                          <a:ea typeface="PT Sans Narrow" charset="0"/>
                          <a:cs typeface="PT Sans Narrow" charset="0"/>
                        </a:rPr>
                        <a:t>8 (7.9)</a:t>
                      </a:r>
                    </a:p>
                  </a:txBody>
                  <a:tcPr anchor="ctr"/>
                </a:tc>
                <a:tc>
                  <a:txBody>
                    <a:bodyPr/>
                    <a:lstStyle/>
                    <a:p>
                      <a:pPr algn="ctr"/>
                      <a:r>
                        <a:rPr lang="en-GB" sz="1800" b="0" kern="1200" noProof="0">
                          <a:solidFill>
                            <a:schemeClr val="tx1"/>
                          </a:solidFill>
                          <a:latin typeface="+mn-lt"/>
                          <a:ea typeface="PT Sans Narrow" charset="0"/>
                          <a:cs typeface="PT Sans Narrow" charset="0"/>
                        </a:rPr>
                        <a:t>9 (13.0)</a:t>
                      </a:r>
                    </a:p>
                  </a:txBody>
                  <a:tcPr anchor="ctr"/>
                </a:tc>
                <a:tc>
                  <a:txBody>
                    <a:bodyPr/>
                    <a:lstStyle/>
                    <a:p>
                      <a:pPr algn="ctr"/>
                      <a:r>
                        <a:rPr lang="en-GB" sz="1800" b="0" kern="1200" noProof="0">
                          <a:solidFill>
                            <a:schemeClr val="tx1"/>
                          </a:solidFill>
                          <a:latin typeface="+mn-lt"/>
                          <a:ea typeface="PT Sans Narrow" charset="0"/>
                          <a:cs typeface="PT Sans Narrow" charset="0"/>
                        </a:rPr>
                        <a:t>5 (6.1)</a:t>
                      </a:r>
                    </a:p>
                  </a:txBody>
                  <a:tcPr anchor="ctr"/>
                </a:tc>
                <a:extLst>
                  <a:ext uri="{0D108BD9-81ED-4DB2-BD59-A6C34878D82A}">
                    <a16:rowId xmlns:a16="http://schemas.microsoft.com/office/drawing/2014/main" xmlns="" val="67565668"/>
                  </a:ext>
                </a:extLst>
              </a:tr>
              <a:tr h="370840">
                <a:tc>
                  <a:txBody>
                    <a:bodyPr/>
                    <a:lstStyle/>
                    <a:p>
                      <a:pPr algn="l"/>
                      <a:r>
                        <a:rPr lang="en-GB" b="1" noProof="0">
                          <a:solidFill>
                            <a:schemeClr val="tx1"/>
                          </a:solidFill>
                          <a:latin typeface="+mn-lt"/>
                          <a:ea typeface="PT Sans Narrow" charset="0"/>
                          <a:cs typeface="PT Sans Narrow" charset="0"/>
                        </a:rPr>
                        <a:t>TRAE requiring systemic steroids</a:t>
                      </a:r>
                    </a:p>
                  </a:txBody>
                  <a:tcPr anchor="ctr"/>
                </a:tc>
                <a:tc>
                  <a:txBody>
                    <a:bodyPr/>
                    <a:lstStyle/>
                    <a:p>
                      <a:pPr algn="ctr"/>
                      <a:r>
                        <a:rPr lang="fr-FR" sz="1800" b="0" kern="1200">
                          <a:solidFill>
                            <a:schemeClr val="tx1"/>
                          </a:solidFill>
                          <a:latin typeface="+mn-lt"/>
                        </a:rPr>
                        <a:t>18 (24.3)</a:t>
                      </a:r>
                    </a:p>
                  </a:txBody>
                  <a:tcPr anchor="ctr"/>
                </a:tc>
                <a:tc>
                  <a:txBody>
                    <a:bodyPr/>
                    <a:lstStyle/>
                    <a:p>
                      <a:pPr algn="ctr"/>
                      <a:r>
                        <a:rPr lang="en-GB" sz="1800" b="0" kern="1200" noProof="0">
                          <a:solidFill>
                            <a:schemeClr val="tx1"/>
                          </a:solidFill>
                          <a:latin typeface="+mn-lt"/>
                          <a:ea typeface="PT Sans Narrow" charset="0"/>
                          <a:cs typeface="PT Sans Narrow" charset="0"/>
                        </a:rPr>
                        <a:t>10 (9.9)</a:t>
                      </a:r>
                    </a:p>
                  </a:txBody>
                  <a:tcPr anchor="ctr"/>
                </a:tc>
                <a:tc>
                  <a:txBody>
                    <a:bodyPr/>
                    <a:lstStyle/>
                    <a:p>
                      <a:pPr algn="ctr"/>
                      <a:r>
                        <a:rPr lang="en-GB" sz="1800" b="0" kern="1200" noProof="0">
                          <a:solidFill>
                            <a:schemeClr val="tx1"/>
                          </a:solidFill>
                          <a:latin typeface="+mn-lt"/>
                          <a:ea typeface="PT Sans Narrow" charset="0"/>
                          <a:cs typeface="PT Sans Narrow" charset="0"/>
                        </a:rPr>
                        <a:t>18 (26.1)</a:t>
                      </a:r>
                    </a:p>
                  </a:txBody>
                  <a:tcPr anchor="ctr"/>
                </a:tc>
                <a:tc>
                  <a:txBody>
                    <a:bodyPr/>
                    <a:lstStyle/>
                    <a:p>
                      <a:pPr algn="ctr"/>
                      <a:r>
                        <a:rPr lang="en-GB" sz="1800" b="0" kern="1200" noProof="0">
                          <a:solidFill>
                            <a:schemeClr val="tx1"/>
                          </a:solidFill>
                          <a:latin typeface="+mn-lt"/>
                          <a:ea typeface="PT Sans Narrow" charset="0"/>
                          <a:cs typeface="PT Sans Narrow" charset="0"/>
                        </a:rPr>
                        <a:t>20 (24.4)</a:t>
                      </a:r>
                    </a:p>
                  </a:txBody>
                  <a:tcPr anchor="ctr"/>
                </a:tc>
                <a:extLst>
                  <a:ext uri="{0D108BD9-81ED-4DB2-BD59-A6C34878D82A}">
                    <a16:rowId xmlns:a16="http://schemas.microsoft.com/office/drawing/2014/main" xmlns="" val="1939192315"/>
                  </a:ext>
                </a:extLst>
              </a:tr>
            </a:tbl>
          </a:graphicData>
        </a:graphic>
      </p:graphicFrame>
    </p:spTree>
    <p:extLst>
      <p:ext uri="{BB962C8B-B14F-4D97-AF65-F5344CB8AC3E}">
        <p14:creationId xmlns:p14="http://schemas.microsoft.com/office/powerpoint/2010/main" val="3582396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13</a:t>
            </a:fld>
            <a:endParaRPr lang="en-GB"/>
          </a:p>
        </p:txBody>
      </p:sp>
      <p:sp>
        <p:nvSpPr>
          <p:cNvPr id="3" name="Title 2"/>
          <p:cNvSpPr>
            <a:spLocks noGrp="1"/>
          </p:cNvSpPr>
          <p:nvPr>
            <p:ph type="title"/>
          </p:nvPr>
        </p:nvSpPr>
        <p:spPr>
          <a:xfrm>
            <a:off x="464400" y="246565"/>
            <a:ext cx="6555600" cy="807285"/>
          </a:xfrm>
        </p:spPr>
        <p:txBody>
          <a:bodyPr/>
          <a:lstStyle/>
          <a:p>
            <a:r>
              <a:rPr lang="en-GB" noProof="0"/>
              <a:t>Results: secondary endpoints (efficacy)</a:t>
            </a:r>
          </a:p>
        </p:txBody>
      </p:sp>
      <p:sp>
        <p:nvSpPr>
          <p:cNvPr id="6" name="Content Placeholder 5">
            <a:extLst>
              <a:ext uri="{FF2B5EF4-FFF2-40B4-BE49-F238E27FC236}">
                <a16:creationId xmlns:a16="http://schemas.microsoft.com/office/drawing/2014/main" xmlns="" id="{71B0EC18-27DC-FA4A-AFB9-A32AFE02D918}"/>
              </a:ext>
            </a:extLst>
          </p:cNvPr>
          <p:cNvSpPr>
            <a:spLocks noGrp="1"/>
          </p:cNvSpPr>
          <p:nvPr>
            <p:ph sz="quarter" idx="15"/>
          </p:nvPr>
        </p:nvSpPr>
        <p:spPr>
          <a:xfrm>
            <a:off x="465138" y="6309320"/>
            <a:ext cx="7707262" cy="365125"/>
          </a:xfrm>
        </p:spPr>
        <p:txBody>
          <a:bodyPr/>
          <a:lstStyle/>
          <a:p>
            <a:r>
              <a:rPr lang="en-US"/>
              <a:t>CI, confidence interval; D, </a:t>
            </a:r>
            <a:r>
              <a:rPr lang="en-US" err="1"/>
              <a:t>durvalumab</a:t>
            </a:r>
            <a:r>
              <a:rPr lang="en-US"/>
              <a:t>; </a:t>
            </a:r>
            <a:r>
              <a:rPr lang="en-US" err="1"/>
              <a:t>DoR</a:t>
            </a:r>
            <a:r>
              <a:rPr lang="en-US"/>
              <a:t>, duration of response; NR, not </a:t>
            </a:r>
            <a:r>
              <a:rPr lang="en-US" err="1"/>
              <a:t>reched</a:t>
            </a:r>
            <a:r>
              <a:rPr lang="en-US"/>
              <a:t>; ORR; objective response rate; </a:t>
            </a:r>
            <a:br>
              <a:rPr lang="en-US"/>
            </a:br>
            <a:r>
              <a:rPr lang="en-US"/>
              <a:t>OS, overall survival; PFS, progression-free survival; q4w, every 4 weeks; q12w, every 12 weeks; T, </a:t>
            </a:r>
            <a:r>
              <a:rPr lang="en-US" err="1"/>
              <a:t>tremelimumab</a:t>
            </a:r>
            <a:r>
              <a:rPr lang="en-US"/>
              <a:t> </a:t>
            </a:r>
          </a:p>
        </p:txBody>
      </p:sp>
      <p:graphicFrame>
        <p:nvGraphicFramePr>
          <p:cNvPr id="7" name="Espace réservé du contenu 3">
            <a:extLst>
              <a:ext uri="{FF2B5EF4-FFF2-40B4-BE49-F238E27FC236}">
                <a16:creationId xmlns:a16="http://schemas.microsoft.com/office/drawing/2014/main" xmlns="" id="{85E9E265-72C5-B949-9BA1-F4B46FF7D7CB}"/>
              </a:ext>
            </a:extLst>
          </p:cNvPr>
          <p:cNvGraphicFramePr>
            <a:graphicFrameLocks/>
          </p:cNvGraphicFramePr>
          <p:nvPr/>
        </p:nvGraphicFramePr>
        <p:xfrm>
          <a:off x="464400" y="1268760"/>
          <a:ext cx="8237280" cy="4277360"/>
        </p:xfrm>
        <a:graphic>
          <a:graphicData uri="http://schemas.openxmlformats.org/drawingml/2006/table">
            <a:tbl>
              <a:tblPr firstRow="1" bandRow="1">
                <a:tableStyleId>{5C22544A-7EE6-4342-B048-85BDC9FD1C3A}</a:tableStyleId>
              </a:tblPr>
              <a:tblGrid>
                <a:gridCol w="2091376">
                  <a:extLst>
                    <a:ext uri="{9D8B030D-6E8A-4147-A177-3AD203B41FA5}">
                      <a16:colId xmlns:a16="http://schemas.microsoft.com/office/drawing/2014/main" xmlns="" val="3984806242"/>
                    </a:ext>
                  </a:extLst>
                </a:gridCol>
                <a:gridCol w="1536476">
                  <a:extLst>
                    <a:ext uri="{9D8B030D-6E8A-4147-A177-3AD203B41FA5}">
                      <a16:colId xmlns:a16="http://schemas.microsoft.com/office/drawing/2014/main" xmlns="" val="2244850329"/>
                    </a:ext>
                  </a:extLst>
                </a:gridCol>
                <a:gridCol w="1536476">
                  <a:extLst>
                    <a:ext uri="{9D8B030D-6E8A-4147-A177-3AD203B41FA5}">
                      <a16:colId xmlns:a16="http://schemas.microsoft.com/office/drawing/2014/main" xmlns="" val="686690277"/>
                    </a:ext>
                  </a:extLst>
                </a:gridCol>
                <a:gridCol w="1536476">
                  <a:extLst>
                    <a:ext uri="{9D8B030D-6E8A-4147-A177-3AD203B41FA5}">
                      <a16:colId xmlns:a16="http://schemas.microsoft.com/office/drawing/2014/main" xmlns="" val="2810915798"/>
                    </a:ext>
                  </a:extLst>
                </a:gridCol>
                <a:gridCol w="1536476">
                  <a:extLst>
                    <a:ext uri="{9D8B030D-6E8A-4147-A177-3AD203B41FA5}">
                      <a16:colId xmlns:a16="http://schemas.microsoft.com/office/drawing/2014/main" xmlns="" val="1465512847"/>
                    </a:ext>
                  </a:extLst>
                </a:gridCol>
              </a:tblGrid>
              <a:tr h="370840">
                <a:tc>
                  <a:txBody>
                    <a:bodyPr/>
                    <a:lstStyle/>
                    <a:p>
                      <a:pPr algn="l"/>
                      <a:endParaRPr lang="en-GB" noProof="0">
                        <a:latin typeface="+mn-lt"/>
                        <a:ea typeface="PT Sans Narrow" charset="0"/>
                        <a:cs typeface="PT Sans Narrow" charset="0"/>
                      </a:endParaRPr>
                    </a:p>
                  </a:txBody>
                  <a:tcPr marL="36000" marR="3600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T300 + D</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(n=75)</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D</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(n=104)</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T</a:t>
                      </a:r>
                    </a:p>
                    <a:p>
                      <a:pPr marL="0" marR="0" indent="0" algn="ctr" defTabSz="457200" rtl="0" eaLnBrk="1" fontAlgn="auto" latinLnBrk="0" hangingPunct="1">
                        <a:lnSpc>
                          <a:spcPct val="100000"/>
                        </a:lnSpc>
                        <a:spcBef>
                          <a:spcPts val="0"/>
                        </a:spcBef>
                        <a:spcAft>
                          <a:spcPts val="0"/>
                        </a:spcAft>
                        <a:buClrTx/>
                        <a:buSzTx/>
                        <a:buFontTx/>
                        <a:buNone/>
                        <a:tabLst/>
                        <a:defRPr/>
                      </a:pPr>
                      <a:r>
                        <a:rPr lang="en-GB" noProof="0">
                          <a:latin typeface="+mn-lt"/>
                          <a:ea typeface="PT Sans Narrow" charset="0"/>
                          <a:cs typeface="PT Sans Narrow" charset="0"/>
                        </a:rPr>
                        <a:t>(n=69)</a:t>
                      </a:r>
                    </a:p>
                  </a:txBody>
                  <a:tcPr anchor="ctr"/>
                </a:tc>
                <a:tc>
                  <a:txBody>
                    <a:bodyPr/>
                    <a:lstStyle/>
                    <a:p>
                      <a:pPr algn="ctr"/>
                      <a:r>
                        <a:rPr lang="en-GB" noProof="0">
                          <a:latin typeface="+mn-lt"/>
                          <a:ea typeface="PT Sans Narrow" charset="0"/>
                          <a:cs typeface="PT Sans Narrow" charset="0"/>
                        </a:rPr>
                        <a:t>T75 + D</a:t>
                      </a:r>
                    </a:p>
                    <a:p>
                      <a:pPr algn="ctr"/>
                      <a:r>
                        <a:rPr lang="en-GB" noProof="0">
                          <a:latin typeface="+mn-lt"/>
                          <a:ea typeface="PT Sans Narrow" charset="0"/>
                          <a:cs typeface="PT Sans Narrow" charset="0"/>
                        </a:rPr>
                        <a:t>(n=84)</a:t>
                      </a:r>
                    </a:p>
                  </a:txBody>
                  <a:tcPr anchor="ctr"/>
                </a:tc>
                <a:extLst>
                  <a:ext uri="{0D108BD9-81ED-4DB2-BD59-A6C34878D82A}">
                    <a16:rowId xmlns:a16="http://schemas.microsoft.com/office/drawing/2014/main" xmlns="" val="99491391"/>
                  </a:ext>
                </a:extLst>
              </a:tr>
              <a:tr h="370840">
                <a:tc>
                  <a:txBody>
                    <a:bodyPr/>
                    <a:lstStyle/>
                    <a:p>
                      <a:pPr algn="l"/>
                      <a:r>
                        <a:rPr lang="en-GB" sz="1600" b="1" noProof="0">
                          <a:solidFill>
                            <a:schemeClr val="tx1"/>
                          </a:solidFill>
                          <a:latin typeface="+mn-lt"/>
                          <a:ea typeface="PT Sans Narrow" charset="0"/>
                          <a:cs typeface="PT Sans Narrow" charset="0"/>
                        </a:rPr>
                        <a:t>OS, median (95% CI), months</a:t>
                      </a:r>
                    </a:p>
                  </a:txBody>
                  <a:tcPr marL="72000" marR="36000" anchor="ctr"/>
                </a:tc>
                <a:tc>
                  <a:txBody>
                    <a:bodyPr/>
                    <a:lstStyle/>
                    <a:p>
                      <a:pPr algn="ctr"/>
                      <a:r>
                        <a:rPr lang="en-GB" sz="1600" b="1" kern="1200" noProof="0">
                          <a:solidFill>
                            <a:schemeClr val="tx1"/>
                          </a:solidFill>
                          <a:latin typeface="+mn-lt"/>
                          <a:ea typeface="PT Sans Narrow" charset="0"/>
                          <a:cs typeface="PT Sans Narrow" charset="0"/>
                        </a:rPr>
                        <a:t>18.73</a:t>
                      </a:r>
                    </a:p>
                    <a:p>
                      <a:pPr algn="ctr"/>
                      <a:r>
                        <a:rPr lang="en-GB" sz="1600" kern="1200" noProof="0">
                          <a:solidFill>
                            <a:schemeClr val="tx1"/>
                          </a:solidFill>
                          <a:latin typeface="+mn-lt"/>
                          <a:ea typeface="PT Sans Narrow" charset="0"/>
                          <a:cs typeface="PT Sans Narrow" charset="0"/>
                        </a:rPr>
                        <a:t>(10.78-27.27)</a:t>
                      </a:r>
                    </a:p>
                  </a:txBody>
                  <a:tcPr anchor="ctr"/>
                </a:tc>
                <a:tc>
                  <a:txBody>
                    <a:bodyPr/>
                    <a:lstStyle/>
                    <a:p>
                      <a:pPr algn="ctr"/>
                      <a:r>
                        <a:rPr lang="en-GB" sz="1600" kern="1200" noProof="0">
                          <a:solidFill>
                            <a:schemeClr val="tx1"/>
                          </a:solidFill>
                          <a:latin typeface="+mn-lt"/>
                          <a:ea typeface="PT Sans Narrow" charset="0"/>
                          <a:cs typeface="PT Sans Narrow" charset="0"/>
                        </a:rPr>
                        <a:t>13.57</a:t>
                      </a:r>
                    </a:p>
                    <a:p>
                      <a:pPr algn="ctr"/>
                      <a:r>
                        <a:rPr lang="en-GB" sz="1600" kern="1200" noProof="0">
                          <a:solidFill>
                            <a:schemeClr val="tx1"/>
                          </a:solidFill>
                          <a:latin typeface="+mn-lt"/>
                          <a:ea typeface="PT Sans Narrow" charset="0"/>
                          <a:cs typeface="PT Sans Narrow" charset="0"/>
                        </a:rPr>
                        <a:t>(8.74-17.64)</a:t>
                      </a:r>
                    </a:p>
                  </a:txBody>
                  <a:tcPr anchor="ctr"/>
                </a:tc>
                <a:tc>
                  <a:txBody>
                    <a:bodyPr/>
                    <a:lstStyle/>
                    <a:p>
                      <a:pPr algn="ctr"/>
                      <a:r>
                        <a:rPr lang="en-GB" sz="1600" kern="1200" noProof="0">
                          <a:solidFill>
                            <a:schemeClr val="tx1"/>
                          </a:solidFill>
                          <a:latin typeface="+mn-lt"/>
                          <a:ea typeface="PT Sans Narrow" charset="0"/>
                          <a:cs typeface="PT Sans Narrow" charset="0"/>
                        </a:rPr>
                        <a:t>15.11</a:t>
                      </a:r>
                    </a:p>
                    <a:p>
                      <a:pPr algn="ctr"/>
                      <a:r>
                        <a:rPr lang="en-GB" sz="1600" kern="1200" noProof="0">
                          <a:solidFill>
                            <a:schemeClr val="tx1"/>
                          </a:solidFill>
                          <a:latin typeface="+mn-lt"/>
                          <a:ea typeface="PT Sans Narrow" charset="0"/>
                          <a:cs typeface="PT Sans Narrow" charset="0"/>
                        </a:rPr>
                        <a:t>(11.33-20.50)</a:t>
                      </a:r>
                    </a:p>
                  </a:txBody>
                  <a:tcPr anchor="ctr"/>
                </a:tc>
                <a:tc>
                  <a:txBody>
                    <a:bodyPr/>
                    <a:lstStyle/>
                    <a:p>
                      <a:pPr algn="ctr"/>
                      <a:r>
                        <a:rPr lang="en-GB" sz="1600" kern="1200" noProof="0">
                          <a:solidFill>
                            <a:schemeClr val="tx1"/>
                          </a:solidFill>
                          <a:latin typeface="+mn-lt"/>
                          <a:ea typeface="PT Sans Narrow" charset="0"/>
                          <a:cs typeface="PT Sans Narrow" charset="0"/>
                        </a:rPr>
                        <a:t>11.30</a:t>
                      </a:r>
                    </a:p>
                    <a:p>
                      <a:pPr algn="ctr"/>
                      <a:r>
                        <a:rPr lang="en-GB" sz="1600" kern="1200" noProof="0">
                          <a:solidFill>
                            <a:schemeClr val="tx1"/>
                          </a:solidFill>
                          <a:latin typeface="+mn-lt"/>
                          <a:ea typeface="PT Sans Narrow" charset="0"/>
                          <a:cs typeface="PT Sans Narrow" charset="0"/>
                        </a:rPr>
                        <a:t>(8.38-14.95)</a:t>
                      </a:r>
                    </a:p>
                  </a:txBody>
                  <a:tcPr anchor="ctr"/>
                </a:tc>
                <a:extLst>
                  <a:ext uri="{0D108BD9-81ED-4DB2-BD59-A6C34878D82A}">
                    <a16:rowId xmlns:a16="http://schemas.microsoft.com/office/drawing/2014/main" xmlns="" val="1425028168"/>
                  </a:ext>
                </a:extLst>
              </a:tr>
              <a:tr h="370840">
                <a:tc gridSpan="5">
                  <a:txBody>
                    <a:bodyPr/>
                    <a:lstStyle/>
                    <a:p>
                      <a:pPr algn="l"/>
                      <a:r>
                        <a:rPr lang="en-GB" sz="1600" b="1" noProof="0">
                          <a:solidFill>
                            <a:schemeClr val="tx1"/>
                          </a:solidFill>
                          <a:latin typeface="+mn-lt"/>
                          <a:ea typeface="PT Sans Narrow" charset="0"/>
                          <a:cs typeface="PT Sans Narrow" charset="0"/>
                        </a:rPr>
                        <a:t>Survival rate</a:t>
                      </a:r>
                    </a:p>
                  </a:txBody>
                  <a:tcPr marL="72000" marR="36000" anchor="ctr"/>
                </a:tc>
                <a:tc hMerge="1">
                  <a:txBody>
                    <a:bodyPr/>
                    <a:lstStyle/>
                    <a:p>
                      <a:pPr algn="ctr"/>
                      <a:endParaRPr lang="en-GB" sz="1600" kern="1200" noProof="0" dirty="0">
                        <a:solidFill>
                          <a:schemeClr val="tx1"/>
                        </a:solidFill>
                        <a:latin typeface="+mn-lt"/>
                        <a:ea typeface="PT Sans Narrow" charset="0"/>
                        <a:cs typeface="PT Sans Narrow" charset="0"/>
                      </a:endParaRPr>
                    </a:p>
                  </a:txBody>
                  <a:tcPr anchor="ctr"/>
                </a:tc>
                <a:tc hMerge="1">
                  <a:txBody>
                    <a:bodyPr/>
                    <a:lstStyle/>
                    <a:p>
                      <a:pPr algn="ctr"/>
                      <a:endParaRPr lang="en-GB" sz="1600" kern="1200" noProof="0" dirty="0">
                        <a:solidFill>
                          <a:schemeClr val="tx1"/>
                        </a:solidFill>
                        <a:latin typeface="+mn-lt"/>
                        <a:ea typeface="PT Sans Narrow" charset="0"/>
                        <a:cs typeface="PT Sans Narrow" charset="0"/>
                      </a:endParaRPr>
                    </a:p>
                  </a:txBody>
                  <a:tcPr anchor="ctr"/>
                </a:tc>
                <a:tc hMerge="1">
                  <a:txBody>
                    <a:bodyPr/>
                    <a:lstStyle/>
                    <a:p>
                      <a:pPr algn="ctr"/>
                      <a:endParaRPr lang="en-GB" sz="1600" kern="1200" noProof="0" dirty="0">
                        <a:solidFill>
                          <a:schemeClr val="tx1"/>
                        </a:solidFill>
                        <a:latin typeface="+mn-lt"/>
                        <a:ea typeface="PT Sans Narrow" charset="0"/>
                        <a:cs typeface="PT Sans Narrow" charset="0"/>
                      </a:endParaRPr>
                    </a:p>
                  </a:txBody>
                  <a:tcPr anchor="ctr"/>
                </a:tc>
                <a:tc hMerge="1">
                  <a:txBody>
                    <a:bodyPr/>
                    <a:lstStyle/>
                    <a:p>
                      <a:pPr algn="ctr"/>
                      <a:endParaRPr lang="en-GB" sz="1600" kern="1200" noProof="0" dirty="0">
                        <a:solidFill>
                          <a:schemeClr val="tx1"/>
                        </a:solidFill>
                        <a:latin typeface="+mn-lt"/>
                        <a:ea typeface="PT Sans Narrow" charset="0"/>
                        <a:cs typeface="PT Sans Narrow" charset="0"/>
                      </a:endParaRPr>
                    </a:p>
                  </a:txBody>
                  <a:tcPr anchor="ctr"/>
                </a:tc>
                <a:extLst>
                  <a:ext uri="{0D108BD9-81ED-4DB2-BD59-A6C34878D82A}">
                    <a16:rowId xmlns:a16="http://schemas.microsoft.com/office/drawing/2014/main" xmlns="" val="3211591855"/>
                  </a:ext>
                </a:extLst>
              </a:tr>
              <a:tr h="370840">
                <a:tc>
                  <a:txBody>
                    <a:bodyPr/>
                    <a:lstStyle/>
                    <a:p>
                      <a:pPr marL="139700" indent="0" algn="l">
                        <a:tabLst/>
                      </a:pPr>
                      <a:r>
                        <a:rPr lang="en-GB" sz="1600" noProof="0">
                          <a:solidFill>
                            <a:schemeClr val="tx1"/>
                          </a:solidFill>
                          <a:latin typeface="+mn-lt"/>
                          <a:ea typeface="PT Sans Narrow" charset="0"/>
                          <a:cs typeface="PT Sans Narrow" charset="0"/>
                        </a:rPr>
                        <a:t>12 months (95% CI), %</a:t>
                      </a:r>
                    </a:p>
                  </a:txBody>
                  <a:tcPr marL="36000" marR="36000" anchor="ctr"/>
                </a:tc>
                <a:tc>
                  <a:txBody>
                    <a:bodyPr/>
                    <a:lstStyle/>
                    <a:p>
                      <a:pPr algn="ctr"/>
                      <a:r>
                        <a:rPr lang="fr-FR" sz="1600" b="1" kern="1200">
                          <a:solidFill>
                            <a:schemeClr val="tx1"/>
                          </a:solidFill>
                          <a:latin typeface="+mn-lt"/>
                        </a:rPr>
                        <a:t>60.3 </a:t>
                      </a:r>
                    </a:p>
                    <a:p>
                      <a:pPr algn="ctr"/>
                      <a:r>
                        <a:rPr lang="fr-FR" sz="1600" kern="1200">
                          <a:solidFill>
                            <a:schemeClr val="tx1"/>
                          </a:solidFill>
                          <a:latin typeface="+mn-lt"/>
                        </a:rPr>
                        <a:t>(47.9-70.6)</a:t>
                      </a:r>
                    </a:p>
                  </a:txBody>
                  <a:tcPr anchor="ctr"/>
                </a:tc>
                <a:tc>
                  <a:txBody>
                    <a:bodyPr/>
                    <a:lstStyle/>
                    <a:p>
                      <a:pPr algn="ctr"/>
                      <a:r>
                        <a:rPr lang="en-GB" sz="1600" kern="1200" noProof="0">
                          <a:solidFill>
                            <a:schemeClr val="tx1"/>
                          </a:solidFill>
                          <a:latin typeface="+mn-lt"/>
                          <a:ea typeface="PT Sans Narrow" charset="0"/>
                          <a:cs typeface="PT Sans Narrow" charset="0"/>
                        </a:rPr>
                        <a:t>51.2</a:t>
                      </a:r>
                    </a:p>
                    <a:p>
                      <a:pPr algn="ctr"/>
                      <a:r>
                        <a:rPr lang="en-GB" sz="1600" kern="1200" noProof="0">
                          <a:solidFill>
                            <a:schemeClr val="tx1"/>
                          </a:solidFill>
                          <a:latin typeface="+mn-lt"/>
                          <a:ea typeface="PT Sans Narrow" charset="0"/>
                          <a:cs typeface="PT Sans Narrow" charset="0"/>
                        </a:rPr>
                        <a:t>(40.8-60.8)</a:t>
                      </a:r>
                    </a:p>
                  </a:txBody>
                  <a:tcPr anchor="ctr"/>
                </a:tc>
                <a:tc>
                  <a:txBody>
                    <a:bodyPr/>
                    <a:lstStyle/>
                    <a:p>
                      <a:pPr algn="ctr"/>
                      <a:r>
                        <a:rPr lang="en-GB" sz="1600" kern="1200" noProof="0">
                          <a:solidFill>
                            <a:schemeClr val="tx1"/>
                          </a:solidFill>
                          <a:latin typeface="+mn-lt"/>
                          <a:ea typeface="PT Sans Narrow" charset="0"/>
                          <a:cs typeface="PT Sans Narrow" charset="0"/>
                        </a:rPr>
                        <a:t>60.2</a:t>
                      </a:r>
                    </a:p>
                    <a:p>
                      <a:pPr algn="ctr"/>
                      <a:r>
                        <a:rPr lang="en-GB" sz="1600" kern="1200" noProof="0">
                          <a:solidFill>
                            <a:schemeClr val="tx1"/>
                          </a:solidFill>
                          <a:latin typeface="+mn-lt"/>
                          <a:ea typeface="PT Sans Narrow" charset="0"/>
                          <a:cs typeface="PT Sans Narrow" charset="0"/>
                        </a:rPr>
                        <a:t>(47.3-70.9)</a:t>
                      </a:r>
                    </a:p>
                  </a:txBody>
                  <a:tcPr anchor="ctr"/>
                </a:tc>
                <a:tc>
                  <a:txBody>
                    <a:bodyPr/>
                    <a:lstStyle/>
                    <a:p>
                      <a:pPr algn="ctr"/>
                      <a:r>
                        <a:rPr lang="en-GB" sz="1600" kern="1200" noProof="0">
                          <a:solidFill>
                            <a:schemeClr val="tx1"/>
                          </a:solidFill>
                          <a:latin typeface="+mn-lt"/>
                          <a:ea typeface="PT Sans Narrow" charset="0"/>
                          <a:cs typeface="PT Sans Narrow" charset="0"/>
                        </a:rPr>
                        <a:t>49.2 </a:t>
                      </a:r>
                    </a:p>
                    <a:p>
                      <a:pPr algn="ctr"/>
                      <a:r>
                        <a:rPr lang="en-GB" sz="1600" kern="1200" noProof="0">
                          <a:solidFill>
                            <a:schemeClr val="tx1"/>
                          </a:solidFill>
                          <a:latin typeface="+mn-lt"/>
                          <a:ea typeface="PT Sans Narrow" charset="0"/>
                          <a:cs typeface="PT Sans Narrow" charset="0"/>
                        </a:rPr>
                        <a:t>(37.9-59.6)</a:t>
                      </a:r>
                    </a:p>
                  </a:txBody>
                  <a:tcPr anchor="ctr"/>
                </a:tc>
                <a:extLst>
                  <a:ext uri="{0D108BD9-81ED-4DB2-BD59-A6C34878D82A}">
                    <a16:rowId xmlns:a16="http://schemas.microsoft.com/office/drawing/2014/main" xmlns="" val="67565668"/>
                  </a:ext>
                </a:extLst>
              </a:tr>
              <a:tr h="370840">
                <a:tc>
                  <a:txBody>
                    <a:bodyPr/>
                    <a:lstStyle/>
                    <a:p>
                      <a:pPr marL="139700" marR="0" lvl="0" indent="0" algn="l" defTabSz="457200" rtl="0" eaLnBrk="1" fontAlgn="auto" latinLnBrk="0" hangingPunct="1">
                        <a:lnSpc>
                          <a:spcPct val="100000"/>
                        </a:lnSpc>
                        <a:spcBef>
                          <a:spcPts val="0"/>
                        </a:spcBef>
                        <a:spcAft>
                          <a:spcPts val="0"/>
                        </a:spcAft>
                        <a:buClrTx/>
                        <a:buSzTx/>
                        <a:buFontTx/>
                        <a:buNone/>
                        <a:tabLst/>
                        <a:defRPr/>
                      </a:pPr>
                      <a:r>
                        <a:rPr lang="en-GB" sz="1600" noProof="0">
                          <a:solidFill>
                            <a:schemeClr val="tx1"/>
                          </a:solidFill>
                          <a:latin typeface="+mn-lt"/>
                          <a:ea typeface="PT Sans Narrow" charset="0"/>
                          <a:cs typeface="PT Sans Narrow" charset="0"/>
                        </a:rPr>
                        <a:t>18 months (95% CI), %</a:t>
                      </a:r>
                    </a:p>
                  </a:txBody>
                  <a:tcPr marL="36000" marR="36000" anchor="ctr"/>
                </a:tc>
                <a:tc>
                  <a:txBody>
                    <a:bodyPr/>
                    <a:lstStyle/>
                    <a:p>
                      <a:pPr algn="ctr"/>
                      <a:r>
                        <a:rPr lang="fr-FR" sz="1600" b="1" kern="1200">
                          <a:solidFill>
                            <a:schemeClr val="tx1"/>
                          </a:solidFill>
                          <a:latin typeface="+mn-lt"/>
                        </a:rPr>
                        <a:t>52.0</a:t>
                      </a:r>
                    </a:p>
                    <a:p>
                      <a:pPr algn="ctr"/>
                      <a:r>
                        <a:rPr lang="fr-FR" sz="1600" kern="1200">
                          <a:solidFill>
                            <a:schemeClr val="tx1"/>
                          </a:solidFill>
                          <a:latin typeface="+mn-lt"/>
                        </a:rPr>
                        <a:t>(38.9-63.6)</a:t>
                      </a:r>
                    </a:p>
                  </a:txBody>
                  <a:tcPr anchor="ctr"/>
                </a:tc>
                <a:tc>
                  <a:txBody>
                    <a:bodyPr/>
                    <a:lstStyle/>
                    <a:p>
                      <a:pPr algn="ctr"/>
                      <a:r>
                        <a:rPr lang="en-GB" sz="1600" kern="1200" noProof="0">
                          <a:solidFill>
                            <a:schemeClr val="tx1"/>
                          </a:solidFill>
                          <a:latin typeface="+mn-lt"/>
                          <a:ea typeface="PT Sans Narrow" charset="0"/>
                          <a:cs typeface="PT Sans Narrow" charset="0"/>
                        </a:rPr>
                        <a:t>35.3</a:t>
                      </a:r>
                    </a:p>
                    <a:p>
                      <a:pPr algn="ctr"/>
                      <a:r>
                        <a:rPr lang="en-GB" sz="1600" kern="1200" noProof="0">
                          <a:solidFill>
                            <a:schemeClr val="tx1"/>
                          </a:solidFill>
                          <a:latin typeface="+mn-lt"/>
                          <a:ea typeface="PT Sans Narrow" charset="0"/>
                          <a:cs typeface="PT Sans Narrow" charset="0"/>
                        </a:rPr>
                        <a:t>(25.0-45.8)</a:t>
                      </a:r>
                    </a:p>
                  </a:txBody>
                  <a:tcPr anchor="ctr"/>
                </a:tc>
                <a:tc>
                  <a:txBody>
                    <a:bodyPr/>
                    <a:lstStyle/>
                    <a:p>
                      <a:pPr algn="ctr"/>
                      <a:r>
                        <a:rPr lang="en-GB" sz="1600" kern="1200" noProof="0">
                          <a:solidFill>
                            <a:schemeClr val="tx1"/>
                          </a:solidFill>
                          <a:latin typeface="+mn-lt"/>
                          <a:ea typeface="PT Sans Narrow" charset="0"/>
                          <a:cs typeface="PT Sans Narrow" charset="0"/>
                        </a:rPr>
                        <a:t>45.7</a:t>
                      </a:r>
                    </a:p>
                    <a:p>
                      <a:pPr algn="ctr"/>
                      <a:r>
                        <a:rPr lang="en-GB" sz="1600" kern="1200" noProof="0">
                          <a:solidFill>
                            <a:schemeClr val="tx1"/>
                          </a:solidFill>
                          <a:latin typeface="+mn-lt"/>
                          <a:ea typeface="PT Sans Narrow" charset="0"/>
                          <a:cs typeface="PT Sans Narrow" charset="0"/>
                        </a:rPr>
                        <a:t>(32.8-57.7)</a:t>
                      </a:r>
                    </a:p>
                  </a:txBody>
                  <a:tcPr anchor="ctr"/>
                </a:tc>
                <a:tc>
                  <a:txBody>
                    <a:bodyPr/>
                    <a:lstStyle/>
                    <a:p>
                      <a:pPr algn="ctr"/>
                      <a:r>
                        <a:rPr lang="en-GB" sz="1600" kern="1200" noProof="0">
                          <a:solidFill>
                            <a:schemeClr val="tx1"/>
                          </a:solidFill>
                          <a:latin typeface="+mn-lt"/>
                          <a:ea typeface="PT Sans Narrow" charset="0"/>
                          <a:cs typeface="PT Sans Narrow" charset="0"/>
                        </a:rPr>
                        <a:t>34.7</a:t>
                      </a:r>
                    </a:p>
                    <a:p>
                      <a:pPr algn="ctr"/>
                      <a:r>
                        <a:rPr lang="en-GB" sz="1600" kern="1200" noProof="0">
                          <a:solidFill>
                            <a:schemeClr val="tx1"/>
                          </a:solidFill>
                          <a:latin typeface="+mn-lt"/>
                          <a:ea typeface="PT Sans Narrow" charset="0"/>
                          <a:cs typeface="PT Sans Narrow" charset="0"/>
                        </a:rPr>
                        <a:t>(24.4-45.2)</a:t>
                      </a:r>
                    </a:p>
                  </a:txBody>
                  <a:tcPr anchor="ctr"/>
                </a:tc>
                <a:extLst>
                  <a:ext uri="{0D108BD9-81ED-4DB2-BD59-A6C34878D82A}">
                    <a16:rowId xmlns:a16="http://schemas.microsoft.com/office/drawing/2014/main" xmlns="" val="193919231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noProof="0">
                          <a:solidFill>
                            <a:schemeClr val="tx1"/>
                          </a:solidFill>
                          <a:latin typeface="+mn-lt"/>
                          <a:ea typeface="PT Sans Narrow" charset="0"/>
                          <a:cs typeface="PT Sans Narrow" charset="0"/>
                        </a:rPr>
                        <a:t>ORR (95% CI), %</a:t>
                      </a:r>
                    </a:p>
                  </a:txBody>
                  <a:tcPr marL="72000" marR="36000" anchor="ctr"/>
                </a:tc>
                <a:tc>
                  <a:txBody>
                    <a:bodyPr/>
                    <a:lstStyle/>
                    <a:p>
                      <a:pPr algn="ctr"/>
                      <a:r>
                        <a:rPr lang="fr-FR" sz="1600" b="1" kern="1200">
                          <a:solidFill>
                            <a:schemeClr val="tx1"/>
                          </a:solidFill>
                          <a:latin typeface="+mn-lt"/>
                        </a:rPr>
                        <a:t>24.0</a:t>
                      </a:r>
                    </a:p>
                    <a:p>
                      <a:pPr algn="ctr"/>
                      <a:r>
                        <a:rPr lang="fr-FR" sz="1600" kern="1200">
                          <a:solidFill>
                            <a:schemeClr val="tx1"/>
                          </a:solidFill>
                          <a:latin typeface="+mn-lt"/>
                        </a:rPr>
                        <a:t>(14.9-35.3)</a:t>
                      </a:r>
                    </a:p>
                  </a:txBody>
                  <a:tcPr anchor="ctr"/>
                </a:tc>
                <a:tc>
                  <a:txBody>
                    <a:bodyPr/>
                    <a:lstStyle/>
                    <a:p>
                      <a:pPr algn="ctr"/>
                      <a:r>
                        <a:rPr lang="en-GB" sz="1600" b="1" kern="1200" noProof="0">
                          <a:solidFill>
                            <a:schemeClr val="tx1"/>
                          </a:solidFill>
                          <a:latin typeface="+mn-lt"/>
                          <a:ea typeface="PT Sans Narrow" charset="0"/>
                          <a:cs typeface="PT Sans Narrow" charset="0"/>
                        </a:rPr>
                        <a:t>10.6</a:t>
                      </a:r>
                    </a:p>
                    <a:p>
                      <a:pPr algn="ctr"/>
                      <a:r>
                        <a:rPr lang="en-GB" sz="1600" kern="1200" noProof="0">
                          <a:solidFill>
                            <a:schemeClr val="tx1"/>
                          </a:solidFill>
                          <a:latin typeface="+mn-lt"/>
                          <a:ea typeface="PT Sans Narrow" charset="0"/>
                          <a:cs typeface="PT Sans Narrow" charset="0"/>
                        </a:rPr>
                        <a:t>(5.4-18.1)</a:t>
                      </a:r>
                    </a:p>
                  </a:txBody>
                  <a:tcPr anchor="ctr"/>
                </a:tc>
                <a:tc>
                  <a:txBody>
                    <a:bodyPr/>
                    <a:lstStyle/>
                    <a:p>
                      <a:pPr algn="ctr"/>
                      <a:r>
                        <a:rPr lang="en-GB" sz="1600" b="1" kern="1200" noProof="0">
                          <a:solidFill>
                            <a:schemeClr val="tx1"/>
                          </a:solidFill>
                          <a:latin typeface="+mn-lt"/>
                          <a:ea typeface="PT Sans Narrow" charset="0"/>
                          <a:cs typeface="PT Sans Narrow" charset="0"/>
                        </a:rPr>
                        <a:t>7.2</a:t>
                      </a:r>
                    </a:p>
                    <a:p>
                      <a:pPr algn="ctr"/>
                      <a:r>
                        <a:rPr lang="en-GB" sz="1600" kern="1200" noProof="0">
                          <a:solidFill>
                            <a:schemeClr val="tx1"/>
                          </a:solidFill>
                          <a:latin typeface="+mn-lt"/>
                          <a:ea typeface="PT Sans Narrow" charset="0"/>
                          <a:cs typeface="PT Sans Narrow" charset="0"/>
                        </a:rPr>
                        <a:t>(2.4-16.1)</a:t>
                      </a:r>
                    </a:p>
                  </a:txBody>
                  <a:tcPr anchor="ctr"/>
                </a:tc>
                <a:tc>
                  <a:txBody>
                    <a:bodyPr/>
                    <a:lstStyle/>
                    <a:p>
                      <a:pPr algn="ctr"/>
                      <a:r>
                        <a:rPr lang="en-GB" sz="1600" b="1" kern="1200" noProof="0">
                          <a:solidFill>
                            <a:schemeClr val="tx1"/>
                          </a:solidFill>
                          <a:latin typeface="+mn-lt"/>
                          <a:ea typeface="PT Sans Narrow" charset="0"/>
                          <a:cs typeface="PT Sans Narrow" charset="0"/>
                        </a:rPr>
                        <a:t>9.5</a:t>
                      </a:r>
                    </a:p>
                    <a:p>
                      <a:pPr algn="ctr"/>
                      <a:r>
                        <a:rPr lang="en-GB" sz="1600" kern="1200" noProof="0">
                          <a:solidFill>
                            <a:schemeClr val="tx1"/>
                          </a:solidFill>
                          <a:latin typeface="+mn-lt"/>
                          <a:ea typeface="PT Sans Narrow" charset="0"/>
                          <a:cs typeface="PT Sans Narrow" charset="0"/>
                        </a:rPr>
                        <a:t>(4.2-17.9)</a:t>
                      </a:r>
                    </a:p>
                  </a:txBody>
                  <a:tcPr anchor="ctr"/>
                </a:tc>
                <a:extLst>
                  <a:ext uri="{0D108BD9-81ED-4DB2-BD59-A6C34878D82A}">
                    <a16:rowId xmlns:a16="http://schemas.microsoft.com/office/drawing/2014/main" xmlns="" val="281032111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noProof="0">
                          <a:solidFill>
                            <a:schemeClr val="tx1"/>
                          </a:solidFill>
                          <a:latin typeface="+mn-lt"/>
                          <a:ea typeface="PT Sans Narrow" charset="0"/>
                          <a:cs typeface="PT Sans Narrow" charset="0"/>
                        </a:rPr>
                        <a:t>Median </a:t>
                      </a:r>
                      <a:r>
                        <a:rPr lang="en-GB" sz="1600" b="1" noProof="0" err="1">
                          <a:solidFill>
                            <a:schemeClr val="tx1"/>
                          </a:solidFill>
                          <a:latin typeface="+mn-lt"/>
                          <a:ea typeface="PT Sans Narrow" charset="0"/>
                          <a:cs typeface="PT Sans Narrow" charset="0"/>
                        </a:rPr>
                        <a:t>DoR</a:t>
                      </a:r>
                      <a:r>
                        <a:rPr lang="en-GB" sz="1600" b="1" noProof="0">
                          <a:solidFill>
                            <a:schemeClr val="tx1"/>
                          </a:solidFill>
                          <a:latin typeface="+mn-lt"/>
                          <a:ea typeface="PT Sans Narrow" charset="0"/>
                          <a:cs typeface="PT Sans Narrow" charset="0"/>
                        </a:rPr>
                        <a:t>, months</a:t>
                      </a:r>
                    </a:p>
                  </a:txBody>
                  <a:tcPr marL="72000" marR="36000" anchor="ctr"/>
                </a:tc>
                <a:tc>
                  <a:txBody>
                    <a:bodyPr/>
                    <a:lstStyle/>
                    <a:p>
                      <a:pPr algn="ctr"/>
                      <a:r>
                        <a:rPr lang="fr-FR" sz="1600" b="1" kern="1200">
                          <a:solidFill>
                            <a:schemeClr val="tx1"/>
                          </a:solidFill>
                          <a:latin typeface="+mn-lt"/>
                        </a:rPr>
                        <a:t>NR</a:t>
                      </a:r>
                    </a:p>
                  </a:txBody>
                  <a:tcPr anchor="ctr"/>
                </a:tc>
                <a:tc>
                  <a:txBody>
                    <a:bodyPr/>
                    <a:lstStyle/>
                    <a:p>
                      <a:pPr algn="ctr"/>
                      <a:r>
                        <a:rPr lang="en-GB" sz="1600" b="1" kern="1200" noProof="0">
                          <a:solidFill>
                            <a:schemeClr val="tx1"/>
                          </a:solidFill>
                          <a:latin typeface="+mn-lt"/>
                          <a:ea typeface="PT Sans Narrow" charset="0"/>
                          <a:cs typeface="PT Sans Narrow" charset="0"/>
                        </a:rPr>
                        <a:t>11.17</a:t>
                      </a:r>
                    </a:p>
                  </a:txBody>
                  <a:tcPr anchor="ctr"/>
                </a:tc>
                <a:tc>
                  <a:txBody>
                    <a:bodyPr/>
                    <a:lstStyle/>
                    <a:p>
                      <a:pPr algn="ctr"/>
                      <a:r>
                        <a:rPr lang="en-GB" sz="1600" b="1" kern="1200" noProof="0">
                          <a:solidFill>
                            <a:schemeClr val="tx1"/>
                          </a:solidFill>
                          <a:latin typeface="+mn-lt"/>
                          <a:ea typeface="PT Sans Narrow" charset="0"/>
                          <a:cs typeface="PT Sans Narrow" charset="0"/>
                        </a:rPr>
                        <a:t>23.95</a:t>
                      </a:r>
                    </a:p>
                  </a:txBody>
                  <a:tcPr anchor="ctr"/>
                </a:tc>
                <a:tc>
                  <a:txBody>
                    <a:bodyPr/>
                    <a:lstStyle/>
                    <a:p>
                      <a:pPr algn="ctr"/>
                      <a:r>
                        <a:rPr lang="en-GB" sz="1600" b="1" kern="1200" noProof="0">
                          <a:solidFill>
                            <a:schemeClr val="tx1"/>
                          </a:solidFill>
                          <a:latin typeface="+mn-lt"/>
                          <a:ea typeface="PT Sans Narrow" charset="0"/>
                          <a:cs typeface="PT Sans Narrow" charset="0"/>
                        </a:rPr>
                        <a:t>13.21</a:t>
                      </a:r>
                    </a:p>
                  </a:txBody>
                  <a:tcPr anchor="ctr"/>
                </a:tc>
                <a:extLst>
                  <a:ext uri="{0D108BD9-81ED-4DB2-BD59-A6C34878D82A}">
                    <a16:rowId xmlns:a16="http://schemas.microsoft.com/office/drawing/2014/main" xmlns="" val="196550738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noProof="0">
                          <a:solidFill>
                            <a:schemeClr val="tx1"/>
                          </a:solidFill>
                          <a:latin typeface="+mn-lt"/>
                          <a:ea typeface="PT Sans Narrow" charset="0"/>
                          <a:cs typeface="PT Sans Narrow" charset="0"/>
                        </a:rPr>
                        <a:t>PFS, median (95% CI), months</a:t>
                      </a:r>
                    </a:p>
                  </a:txBody>
                  <a:tcPr marL="72000" marR="36000" anchor="ctr"/>
                </a:tc>
                <a:tc>
                  <a:txBody>
                    <a:bodyPr/>
                    <a:lstStyle/>
                    <a:p>
                      <a:pPr algn="ctr"/>
                      <a:r>
                        <a:rPr lang="fr-FR" sz="1600" kern="1200">
                          <a:solidFill>
                            <a:schemeClr val="tx1"/>
                          </a:solidFill>
                          <a:latin typeface="+mn-lt"/>
                        </a:rPr>
                        <a:t>2.17 (1.91-5.42)</a:t>
                      </a:r>
                    </a:p>
                  </a:txBody>
                  <a:tcPr anchor="ctr"/>
                </a:tc>
                <a:tc>
                  <a:txBody>
                    <a:bodyPr/>
                    <a:lstStyle/>
                    <a:p>
                      <a:pPr algn="ctr"/>
                      <a:r>
                        <a:rPr lang="en-GB" sz="1600" kern="1200" noProof="0">
                          <a:solidFill>
                            <a:schemeClr val="tx1"/>
                          </a:solidFill>
                          <a:latin typeface="+mn-lt"/>
                          <a:ea typeface="PT Sans Narrow" charset="0"/>
                          <a:cs typeface="PT Sans Narrow" charset="0"/>
                        </a:rPr>
                        <a:t>2.07 (1.84-2.83)</a:t>
                      </a:r>
                    </a:p>
                  </a:txBody>
                  <a:tcPr anchor="ctr"/>
                </a:tc>
                <a:tc>
                  <a:txBody>
                    <a:bodyPr/>
                    <a:lstStyle/>
                    <a:p>
                      <a:pPr algn="ctr"/>
                      <a:r>
                        <a:rPr lang="en-GB" sz="1600" kern="1200" noProof="0">
                          <a:solidFill>
                            <a:schemeClr val="tx1"/>
                          </a:solidFill>
                          <a:latin typeface="+mn-lt"/>
                          <a:ea typeface="PT Sans Narrow" charset="0"/>
                          <a:cs typeface="PT Sans Narrow" charset="0"/>
                        </a:rPr>
                        <a:t>2.69 (1.87-5.29)</a:t>
                      </a:r>
                    </a:p>
                  </a:txBody>
                  <a:tcPr anchor="ctr"/>
                </a:tc>
                <a:tc>
                  <a:txBody>
                    <a:bodyPr/>
                    <a:lstStyle/>
                    <a:p>
                      <a:pPr algn="ctr"/>
                      <a:r>
                        <a:rPr lang="en-GB" sz="1600" kern="1200" noProof="0">
                          <a:solidFill>
                            <a:schemeClr val="tx1"/>
                          </a:solidFill>
                          <a:latin typeface="+mn-lt"/>
                          <a:ea typeface="PT Sans Narrow" charset="0"/>
                          <a:cs typeface="PT Sans Narrow" charset="0"/>
                        </a:rPr>
                        <a:t>1.87 (1.77-2.43)</a:t>
                      </a:r>
                    </a:p>
                  </a:txBody>
                  <a:tcPr anchor="ctr"/>
                </a:tc>
                <a:extLst>
                  <a:ext uri="{0D108BD9-81ED-4DB2-BD59-A6C34878D82A}">
                    <a16:rowId xmlns:a16="http://schemas.microsoft.com/office/drawing/2014/main" xmlns="" val="1079975395"/>
                  </a:ext>
                </a:extLst>
              </a:tr>
            </a:tbl>
          </a:graphicData>
        </a:graphic>
      </p:graphicFrame>
      <p:grpSp>
        <p:nvGrpSpPr>
          <p:cNvPr id="4" name="Group 3">
            <a:extLst>
              <a:ext uri="{FF2B5EF4-FFF2-40B4-BE49-F238E27FC236}">
                <a16:creationId xmlns:a16="http://schemas.microsoft.com/office/drawing/2014/main" xmlns="" id="{0B5D415C-AE16-4F42-AD6C-D6C219C11C1E}"/>
              </a:ext>
            </a:extLst>
          </p:cNvPr>
          <p:cNvGrpSpPr/>
          <p:nvPr/>
        </p:nvGrpSpPr>
        <p:grpSpPr>
          <a:xfrm>
            <a:off x="539552" y="5516215"/>
            <a:ext cx="7989744" cy="577081"/>
            <a:chOff x="686712" y="5445224"/>
            <a:chExt cx="7989744" cy="577081"/>
          </a:xfrm>
        </p:grpSpPr>
        <p:sp>
          <p:nvSpPr>
            <p:cNvPr id="10" name="Rectangle 9">
              <a:extLst>
                <a:ext uri="{FF2B5EF4-FFF2-40B4-BE49-F238E27FC236}">
                  <a16:creationId xmlns:a16="http://schemas.microsoft.com/office/drawing/2014/main" xmlns="" id="{6E96770B-D334-224C-B797-BC2683C1ED2E}"/>
                </a:ext>
              </a:extLst>
            </p:cNvPr>
            <p:cNvSpPr/>
            <p:nvPr/>
          </p:nvSpPr>
          <p:spPr>
            <a:xfrm>
              <a:off x="686712" y="5445224"/>
              <a:ext cx="4032448" cy="577081"/>
            </a:xfrm>
            <a:prstGeom prst="rect">
              <a:avLst/>
            </a:prstGeom>
            <a:ln>
              <a:noFill/>
            </a:ln>
          </p:spPr>
          <p:txBody>
            <a:bodyPr wrap="square" lIns="0">
              <a:spAutoFit/>
            </a:bodyPr>
            <a:lstStyle/>
            <a:p>
              <a:pPr>
                <a:spcBef>
                  <a:spcPts val="0"/>
                </a:spcBef>
              </a:pPr>
              <a:r>
                <a:rPr lang="en-US" sz="1050" b="1"/>
                <a:t>Treatments and regimens</a:t>
              </a:r>
              <a:endParaRPr lang="en-US" sz="1050"/>
            </a:p>
            <a:p>
              <a:pPr>
                <a:spcBef>
                  <a:spcPts val="0"/>
                </a:spcBef>
              </a:pPr>
              <a:r>
                <a:rPr lang="en-US" sz="1050" b="1"/>
                <a:t>T300 + D: </a:t>
              </a:r>
              <a:r>
                <a:rPr lang="en-US" sz="1050" err="1"/>
                <a:t>tremelimumab</a:t>
              </a:r>
              <a:r>
                <a:rPr lang="en-US" sz="1050"/>
                <a:t> 300 mg, 1 dose + </a:t>
              </a:r>
              <a:r>
                <a:rPr lang="en-US" sz="1050" err="1"/>
                <a:t>durvalumab</a:t>
              </a:r>
              <a:r>
                <a:rPr lang="en-US" sz="1050"/>
                <a:t> 1,500 mg q4w</a:t>
              </a:r>
            </a:p>
            <a:p>
              <a:pPr>
                <a:spcBef>
                  <a:spcPts val="0"/>
                </a:spcBef>
              </a:pPr>
              <a:r>
                <a:rPr lang="en-US" sz="1050" b="1"/>
                <a:t>T75 + D: </a:t>
              </a:r>
              <a:r>
                <a:rPr lang="en-US" sz="1050" err="1"/>
                <a:t>tremelimumab</a:t>
              </a:r>
              <a:r>
                <a:rPr lang="en-US" sz="1050"/>
                <a:t> 75 mg x 4 doses + </a:t>
              </a:r>
              <a:r>
                <a:rPr lang="en-US" sz="1050" err="1"/>
                <a:t>durvalumab</a:t>
              </a:r>
              <a:r>
                <a:rPr lang="en-US" sz="1050"/>
                <a:t> 1,500 mg q4w</a:t>
              </a:r>
            </a:p>
          </p:txBody>
        </p:sp>
        <p:sp>
          <p:nvSpPr>
            <p:cNvPr id="11" name="Rectangle 10">
              <a:extLst>
                <a:ext uri="{FF2B5EF4-FFF2-40B4-BE49-F238E27FC236}">
                  <a16:creationId xmlns:a16="http://schemas.microsoft.com/office/drawing/2014/main" xmlns="" id="{73FC1066-23FF-A848-9565-67ED3619577B}"/>
                </a:ext>
              </a:extLst>
            </p:cNvPr>
            <p:cNvSpPr/>
            <p:nvPr/>
          </p:nvSpPr>
          <p:spPr>
            <a:xfrm>
              <a:off x="4644008" y="5606807"/>
              <a:ext cx="4032448" cy="415498"/>
            </a:xfrm>
            <a:prstGeom prst="rect">
              <a:avLst/>
            </a:prstGeom>
            <a:ln>
              <a:noFill/>
            </a:ln>
          </p:spPr>
          <p:txBody>
            <a:bodyPr wrap="square">
              <a:spAutoFit/>
            </a:bodyPr>
            <a:lstStyle/>
            <a:p>
              <a:r>
                <a:rPr lang="en-US" sz="1050" b="1"/>
                <a:t>D: </a:t>
              </a:r>
              <a:r>
                <a:rPr lang="en-US" sz="1050" err="1"/>
                <a:t>durvalumab</a:t>
              </a:r>
              <a:r>
                <a:rPr lang="en-US" sz="1050"/>
                <a:t> 1,500 mg q4w</a:t>
              </a:r>
            </a:p>
            <a:p>
              <a:pPr>
                <a:spcBef>
                  <a:spcPts val="0"/>
                </a:spcBef>
              </a:pPr>
              <a:r>
                <a:rPr lang="en-US" sz="1050" b="1"/>
                <a:t>T: </a:t>
              </a:r>
              <a:r>
                <a:rPr lang="en-US" sz="1050" err="1"/>
                <a:t>tremelimumab</a:t>
              </a:r>
              <a:r>
                <a:rPr lang="en-US" sz="1050"/>
                <a:t> 750 mg q4w, 7 doses; q12w thereafter</a:t>
              </a:r>
            </a:p>
          </p:txBody>
        </p:sp>
      </p:grpSp>
    </p:spTree>
    <p:extLst>
      <p:ext uri="{BB962C8B-B14F-4D97-AF65-F5344CB8AC3E}">
        <p14:creationId xmlns:p14="http://schemas.microsoft.com/office/powerpoint/2010/main" val="69208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xmlns="" id="{E9DD17BC-2664-4EBB-94C8-269D69889DAC}"/>
              </a:ext>
            </a:extLst>
          </p:cNvPr>
          <p:cNvSpPr>
            <a:spLocks noGrp="1"/>
          </p:cNvSpPr>
          <p:nvPr>
            <p:ph sz="quarter" idx="12"/>
          </p:nvPr>
        </p:nvSpPr>
        <p:spPr>
          <a:xfrm>
            <a:off x="465138" y="1196752"/>
            <a:ext cx="8222400" cy="3168352"/>
          </a:xfrm>
        </p:spPr>
        <p:txBody>
          <a:bodyPr/>
          <a:lstStyle/>
          <a:p>
            <a:r>
              <a:rPr lang="en-GB" dirty="0"/>
              <a:t>Safety profile acceptable in all arms</a:t>
            </a:r>
          </a:p>
          <a:p>
            <a:r>
              <a:rPr lang="en-GB" dirty="0"/>
              <a:t>T300 + D provides promising clinical activity in a predominantly second-line setting in HCC</a:t>
            </a:r>
          </a:p>
          <a:p>
            <a:pPr lvl="1"/>
            <a:r>
              <a:rPr lang="en-GB" dirty="0"/>
              <a:t>ORR per RECIST v1.1: 24% in T300 + D arm</a:t>
            </a:r>
          </a:p>
          <a:p>
            <a:pPr lvl="1"/>
            <a:r>
              <a:rPr lang="en-GB" dirty="0"/>
              <a:t>Median OS (95% CI): 18.73 (10.78-27.27) months</a:t>
            </a:r>
          </a:p>
          <a:p>
            <a:endParaRPr lang="en-GB" dirty="0"/>
          </a:p>
          <a:p>
            <a:r>
              <a:rPr lang="en-GB" dirty="0"/>
              <a:t>T300 + D and D are under evaluation versus sorafenib in the ongoing </a:t>
            </a:r>
            <a:br>
              <a:rPr lang="en-GB" dirty="0"/>
            </a:br>
            <a:r>
              <a:rPr lang="en-GB" dirty="0"/>
              <a:t>phase 3 HIMALAYA study (NCT03298451)</a:t>
            </a:r>
          </a:p>
        </p:txBody>
      </p:sp>
      <p:sp>
        <p:nvSpPr>
          <p:cNvPr id="4" name="Title 3">
            <a:extLst>
              <a:ext uri="{FF2B5EF4-FFF2-40B4-BE49-F238E27FC236}">
                <a16:creationId xmlns:a16="http://schemas.microsoft.com/office/drawing/2014/main" xmlns="" id="{53D4A09B-8521-459A-90F5-7AFEEE8D3295}"/>
              </a:ext>
            </a:extLst>
          </p:cNvPr>
          <p:cNvSpPr>
            <a:spLocks noGrp="1"/>
          </p:cNvSpPr>
          <p:nvPr>
            <p:ph type="title"/>
          </p:nvPr>
        </p:nvSpPr>
        <p:spPr>
          <a:xfrm>
            <a:off x="464400" y="246565"/>
            <a:ext cx="6555600" cy="807285"/>
          </a:xfrm>
        </p:spPr>
        <p:txBody>
          <a:bodyPr/>
          <a:lstStyle/>
          <a:p>
            <a:r>
              <a:rPr lang="en-GB"/>
              <a:t>conclusion</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14</a:t>
            </a:fld>
            <a:endParaRPr lang="en-GB" noProof="0"/>
          </a:p>
        </p:txBody>
      </p:sp>
      <p:sp>
        <p:nvSpPr>
          <p:cNvPr id="10" name="Content Placeholder 9">
            <a:extLst>
              <a:ext uri="{FF2B5EF4-FFF2-40B4-BE49-F238E27FC236}">
                <a16:creationId xmlns:a16="http://schemas.microsoft.com/office/drawing/2014/main" xmlns="" id="{CE9FFC7A-AE0C-7A49-A248-E8FAE2F90B65}"/>
              </a:ext>
            </a:extLst>
          </p:cNvPr>
          <p:cNvSpPr>
            <a:spLocks noGrp="1"/>
          </p:cNvSpPr>
          <p:nvPr>
            <p:ph sz="quarter" idx="15"/>
          </p:nvPr>
        </p:nvSpPr>
        <p:spPr>
          <a:xfrm>
            <a:off x="465138" y="6309320"/>
            <a:ext cx="7851278" cy="365125"/>
          </a:xfrm>
        </p:spPr>
        <p:txBody>
          <a:bodyPr/>
          <a:lstStyle/>
          <a:p>
            <a:r>
              <a:rPr lang="en-US"/>
              <a:t>CI, confidence interval; D, </a:t>
            </a:r>
            <a:r>
              <a:rPr lang="en-US" err="1"/>
              <a:t>durvalumab</a:t>
            </a:r>
            <a:r>
              <a:rPr lang="en-US"/>
              <a:t>; HCC, hepatocellular carcinoma; ORR; objective response rate; OS, overall survival; </a:t>
            </a:r>
            <a:br>
              <a:rPr lang="en-US"/>
            </a:br>
            <a:r>
              <a:rPr lang="en-US"/>
              <a:t>q4w, every 4 weeks; RECIST</a:t>
            </a:r>
            <a:r>
              <a:rPr lang="fr-CH"/>
              <a:t>, </a:t>
            </a:r>
            <a:r>
              <a:rPr lang="fr-CH" err="1"/>
              <a:t>Response</a:t>
            </a:r>
            <a:r>
              <a:rPr lang="fr-CH"/>
              <a:t> Evaluation </a:t>
            </a:r>
            <a:r>
              <a:rPr lang="fr-CH" err="1"/>
              <a:t>Criteria</a:t>
            </a:r>
            <a:r>
              <a:rPr lang="fr-CH"/>
              <a:t> in Solid </a:t>
            </a:r>
            <a:r>
              <a:rPr lang="fr-CH" err="1"/>
              <a:t>Tumours</a:t>
            </a:r>
            <a:r>
              <a:rPr lang="fr-CH"/>
              <a:t>;</a:t>
            </a:r>
            <a:r>
              <a:rPr lang="en-US"/>
              <a:t> T, </a:t>
            </a:r>
            <a:r>
              <a:rPr lang="en-US" err="1"/>
              <a:t>tremelimumab</a:t>
            </a:r>
            <a:endParaRPr lang="en-US"/>
          </a:p>
        </p:txBody>
      </p:sp>
      <p:sp>
        <p:nvSpPr>
          <p:cNvPr id="9" name="Rectangle 8">
            <a:extLst>
              <a:ext uri="{FF2B5EF4-FFF2-40B4-BE49-F238E27FC236}">
                <a16:creationId xmlns:a16="http://schemas.microsoft.com/office/drawing/2014/main" xmlns="" id="{00567DE5-CB26-8F46-9F2F-1DD054E59D0F}"/>
              </a:ext>
            </a:extLst>
          </p:cNvPr>
          <p:cNvSpPr/>
          <p:nvPr/>
        </p:nvSpPr>
        <p:spPr>
          <a:xfrm>
            <a:off x="464400" y="5516215"/>
            <a:ext cx="4032448" cy="577081"/>
          </a:xfrm>
          <a:prstGeom prst="rect">
            <a:avLst/>
          </a:prstGeom>
          <a:ln>
            <a:noFill/>
          </a:ln>
        </p:spPr>
        <p:txBody>
          <a:bodyPr wrap="square" lIns="0">
            <a:noAutofit/>
          </a:bodyPr>
          <a:lstStyle/>
          <a:p>
            <a:pPr>
              <a:spcBef>
                <a:spcPts val="0"/>
              </a:spcBef>
            </a:pPr>
            <a:r>
              <a:rPr lang="en-US" sz="1050" b="1"/>
              <a:t>Treatments and regimens</a:t>
            </a:r>
            <a:endParaRPr lang="en-US" sz="1050"/>
          </a:p>
          <a:p>
            <a:pPr>
              <a:spcBef>
                <a:spcPts val="0"/>
              </a:spcBef>
            </a:pPr>
            <a:r>
              <a:rPr lang="en-US" sz="1050" b="1"/>
              <a:t>T300 + D: </a:t>
            </a:r>
            <a:r>
              <a:rPr lang="en-US" sz="1050" err="1"/>
              <a:t>tremelimumab</a:t>
            </a:r>
            <a:r>
              <a:rPr lang="en-US" sz="1050"/>
              <a:t> 300 mg, 1 dose + </a:t>
            </a:r>
            <a:r>
              <a:rPr lang="en-US" sz="1050" err="1"/>
              <a:t>durvalumab</a:t>
            </a:r>
            <a:r>
              <a:rPr lang="en-US" sz="1050"/>
              <a:t> 1,500 mg q4w</a:t>
            </a:r>
          </a:p>
          <a:p>
            <a:r>
              <a:rPr lang="en-US" sz="1050" b="1"/>
              <a:t>D: </a:t>
            </a:r>
            <a:r>
              <a:rPr lang="en-US" sz="1050" err="1"/>
              <a:t>durvalumab</a:t>
            </a:r>
            <a:r>
              <a:rPr lang="en-US" sz="1050"/>
              <a:t> 1,500 mg q4w</a:t>
            </a:r>
          </a:p>
        </p:txBody>
      </p:sp>
      <p:sp>
        <p:nvSpPr>
          <p:cNvPr id="12" name="Text Placeholder 8">
            <a:extLst>
              <a:ext uri="{FF2B5EF4-FFF2-40B4-BE49-F238E27FC236}">
                <a16:creationId xmlns:a16="http://schemas.microsoft.com/office/drawing/2014/main" xmlns="" id="{866D357E-D6AA-8541-88B4-97532DB72CFE}"/>
              </a:ext>
            </a:extLst>
          </p:cNvPr>
          <p:cNvSpPr txBox="1">
            <a:spLocks/>
          </p:cNvSpPr>
          <p:nvPr/>
        </p:nvSpPr>
        <p:spPr>
          <a:xfrm>
            <a:off x="466850" y="4517416"/>
            <a:ext cx="8229600" cy="702470"/>
          </a:xfrm>
          <a:prstGeom prst="rect">
            <a:avLst/>
          </a:prstGeom>
        </p:spPr>
        <p:txBody>
          <a:bodyPr vert="horz" wrap="square" lIns="0" tIns="0" rIns="0" bIns="0" rtlCol="0" anchor="t">
            <a:normAutofit fontScale="92500" lnSpcReduction="20000"/>
          </a:bodyPr>
          <a:lstStyle>
            <a:lvl1pPr marL="0" indent="0" algn="l" defTabSz="457200" rtl="0" eaLnBrk="1" latinLnBrk="0" hangingPunct="1">
              <a:spcBef>
                <a:spcPts val="1200"/>
              </a:spcBef>
              <a:buClr>
                <a:schemeClr val="accent1"/>
              </a:buClr>
              <a:buFont typeface="Arial"/>
              <a:buNone/>
              <a:defRPr sz="2000" b="1" i="0" kern="1200" cap="all" spc="100" baseline="0">
                <a:solidFill>
                  <a:srgbClr val="FFA402"/>
                </a:solidFill>
                <a:latin typeface="+mj-lt"/>
                <a:ea typeface="Verdana" panose="020B0604030504040204" pitchFamily="34" charset="0"/>
                <a:cs typeface="Verdana" panose="020B0604030504040204" pitchFamily="34" charset="0"/>
              </a:defRPr>
            </a:lvl1pPr>
            <a:lvl2pPr marL="457200" indent="0" algn="l" defTabSz="457200" rtl="0" eaLnBrk="1" latinLnBrk="0" hangingPunct="1">
              <a:spcBef>
                <a:spcPts val="600"/>
              </a:spcBef>
              <a:buClr>
                <a:schemeClr val="accent1"/>
              </a:buClr>
              <a:buFont typeface="Lucida Grande"/>
              <a:buNone/>
              <a:defRPr sz="2000" b="1" i="0" kern="1200">
                <a:solidFill>
                  <a:srgbClr val="5D8298"/>
                </a:solidFill>
                <a:latin typeface="+mj-lt"/>
                <a:ea typeface="+mn-ea"/>
                <a:cs typeface="PT Sans"/>
              </a:defRPr>
            </a:lvl2pPr>
            <a:lvl3pPr marL="914400" indent="0" algn="l" defTabSz="457200" rtl="0" eaLnBrk="1" latinLnBrk="0" hangingPunct="1">
              <a:spcBef>
                <a:spcPts val="400"/>
              </a:spcBef>
              <a:buClr>
                <a:schemeClr val="accent1"/>
              </a:buClr>
              <a:buFont typeface="Arial"/>
              <a:buNone/>
              <a:defRPr sz="1800" b="1" i="0" kern="1200">
                <a:solidFill>
                  <a:srgbClr val="5D8298"/>
                </a:solidFill>
                <a:latin typeface="+mj-lt"/>
                <a:ea typeface="+mn-ea"/>
                <a:cs typeface="PT Sans"/>
              </a:defRPr>
            </a:lvl3pPr>
            <a:lvl4pPr marL="13716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4pPr>
            <a:lvl5pPr marL="18288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n-GB" spc="70"/>
              <a:t>If HIMALAYA confirms these results, this combination could become a new first-Line systemic therapy option for patients with advanced HCC</a:t>
            </a:r>
            <a:endParaRPr lang="en-US" spc="70" dirty="0"/>
          </a:p>
        </p:txBody>
      </p:sp>
    </p:spTree>
    <p:extLst>
      <p:ext uri="{BB962C8B-B14F-4D97-AF65-F5344CB8AC3E}">
        <p14:creationId xmlns:p14="http://schemas.microsoft.com/office/powerpoint/2010/main" val="402489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1C903-EB03-4C5A-984B-750C2EB65CA1}"/>
              </a:ext>
            </a:extLst>
          </p:cNvPr>
          <p:cNvSpPr>
            <a:spLocks noGrp="1"/>
          </p:cNvSpPr>
          <p:nvPr>
            <p:ph type="title"/>
          </p:nvPr>
        </p:nvSpPr>
        <p:spPr/>
        <p:txBody>
          <a:bodyPr>
            <a:normAutofit/>
          </a:bodyPr>
          <a:lstStyle/>
          <a:p>
            <a:r>
              <a:rPr lang="en-GB" dirty="0" err="1"/>
              <a:t>Donafenib</a:t>
            </a:r>
            <a:r>
              <a:rPr lang="en-GB" dirty="0"/>
              <a:t> versus sorafenib as first-line therapy in advanced hepatocellular carcinoma: </a:t>
            </a:r>
            <a:br>
              <a:rPr lang="en-GB" dirty="0"/>
            </a:br>
            <a:r>
              <a:rPr lang="en-GB" dirty="0"/>
              <a:t>An open-label, randomized, </a:t>
            </a:r>
            <a:r>
              <a:rPr lang="en-GB" dirty="0" err="1"/>
              <a:t>multicenter</a:t>
            </a:r>
            <a:r>
              <a:rPr lang="en-GB" dirty="0"/>
              <a:t> phase II/III trial</a:t>
            </a:r>
            <a:br>
              <a:rPr lang="en-GB" dirty="0"/>
            </a:br>
            <a:r>
              <a:rPr lang="en-GB" dirty="0"/>
              <a:t/>
            </a:r>
            <a:br>
              <a:rPr lang="en-GB" dirty="0"/>
            </a:br>
            <a:r>
              <a:rPr lang="en-GB" sz="2200" cap="none" dirty="0"/>
              <a:t>Bi F, et al. </a:t>
            </a:r>
            <a:br>
              <a:rPr lang="en-GB" sz="2200" cap="none" dirty="0"/>
            </a:br>
            <a:r>
              <a:rPr lang="en-GB" sz="2200" cap="none" dirty="0"/>
              <a:t>ASCO 2020, Abstract #4506. Oral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15</a:t>
            </a:fld>
            <a:endParaRPr lang="en-GB" dirty="0"/>
          </a:p>
        </p:txBody>
      </p:sp>
    </p:spTree>
    <p:extLst>
      <p:ext uri="{BB962C8B-B14F-4D97-AF65-F5344CB8AC3E}">
        <p14:creationId xmlns:p14="http://schemas.microsoft.com/office/powerpoint/2010/main" val="2223156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 coins arrondis 56">
            <a:extLst>
              <a:ext uri="{FF2B5EF4-FFF2-40B4-BE49-F238E27FC236}">
                <a16:creationId xmlns:a16="http://schemas.microsoft.com/office/drawing/2014/main" xmlns="" id="{8DB8DEBE-85CB-FC49-8F9E-6C07D08A97D7}"/>
              </a:ext>
            </a:extLst>
          </p:cNvPr>
          <p:cNvSpPr/>
          <p:nvPr/>
        </p:nvSpPr>
        <p:spPr>
          <a:xfrm>
            <a:off x="251520" y="2708920"/>
            <a:ext cx="8640960" cy="1156356"/>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Content Placeholder 1">
            <a:extLst>
              <a:ext uri="{FF2B5EF4-FFF2-40B4-BE49-F238E27FC236}">
                <a16:creationId xmlns:a16="http://schemas.microsoft.com/office/drawing/2014/main" xmlns="" id="{534807F2-B79B-6549-96C3-ECF90FF61704}"/>
              </a:ext>
            </a:extLst>
          </p:cNvPr>
          <p:cNvSpPr txBox="1">
            <a:spLocks/>
          </p:cNvSpPr>
          <p:nvPr/>
        </p:nvSpPr>
        <p:spPr>
          <a:xfrm>
            <a:off x="251520" y="2757488"/>
            <a:ext cx="8640960" cy="1080120"/>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buFont typeface="Arial"/>
              <a:buNone/>
            </a:pPr>
            <a:r>
              <a:rPr lang="en-GB" b="1" dirty="0" err="1">
                <a:solidFill>
                  <a:schemeClr val="accent1"/>
                </a:solidFill>
              </a:rPr>
              <a:t>D</a:t>
            </a:r>
            <a:r>
              <a:rPr lang="en-GB" b="1" dirty="0" err="1" smtClean="0">
                <a:solidFill>
                  <a:schemeClr val="accent1"/>
                </a:solidFill>
              </a:rPr>
              <a:t>onafenib</a:t>
            </a:r>
            <a:r>
              <a:rPr lang="en-GB" b="1" dirty="0" smtClean="0">
                <a:solidFill>
                  <a:schemeClr val="accent1"/>
                </a:solidFill>
              </a:rPr>
              <a:t> </a:t>
            </a:r>
            <a:r>
              <a:rPr lang="en-GB" dirty="0"/>
              <a:t>= deuterated derivative of sorafenib</a:t>
            </a:r>
          </a:p>
          <a:p>
            <a:pPr marL="0" indent="0" algn="ctr">
              <a:spcBef>
                <a:spcPts val="600"/>
              </a:spcBef>
              <a:buFont typeface="Arial"/>
              <a:buNone/>
            </a:pPr>
            <a:r>
              <a:rPr lang="en-GB" dirty="0"/>
              <a:t>In a phase 1b study, </a:t>
            </a:r>
            <a:r>
              <a:rPr lang="en-GB" b="1" dirty="0" err="1">
                <a:solidFill>
                  <a:schemeClr val="accent1"/>
                </a:solidFill>
              </a:rPr>
              <a:t>donafenib</a:t>
            </a:r>
            <a:r>
              <a:rPr lang="en-GB" b="1" dirty="0">
                <a:solidFill>
                  <a:schemeClr val="accent1"/>
                </a:solidFill>
              </a:rPr>
              <a:t> 200 mg BID was well tolerated</a:t>
            </a:r>
          </a:p>
          <a:p>
            <a:pPr marL="0" indent="0" algn="ctr">
              <a:spcBef>
                <a:spcPts val="600"/>
              </a:spcBef>
              <a:buFont typeface="Arial"/>
              <a:buNone/>
            </a:pPr>
            <a:r>
              <a:rPr lang="en-GB" dirty="0">
                <a:solidFill>
                  <a:schemeClr val="tx2"/>
                </a:solidFill>
              </a:rPr>
              <a:t>Phase 2-3 trial </a:t>
            </a:r>
            <a:r>
              <a:rPr lang="en-GB" b="1" dirty="0">
                <a:solidFill>
                  <a:schemeClr val="accent1"/>
                </a:solidFill>
              </a:rPr>
              <a:t>assessing non-inferiority or superiority </a:t>
            </a:r>
            <a:r>
              <a:rPr lang="en-GB" dirty="0">
                <a:solidFill>
                  <a:schemeClr val="tx2"/>
                </a:solidFill>
              </a:rPr>
              <a:t>of </a:t>
            </a:r>
            <a:r>
              <a:rPr lang="en-GB" dirty="0" err="1">
                <a:solidFill>
                  <a:schemeClr val="tx2"/>
                </a:solidFill>
              </a:rPr>
              <a:t>donafenib</a:t>
            </a:r>
            <a:r>
              <a:rPr lang="en-GB" dirty="0">
                <a:solidFill>
                  <a:schemeClr val="tx2"/>
                </a:solidFill>
              </a:rPr>
              <a:t> vs sorafenib</a:t>
            </a:r>
          </a:p>
        </p:txBody>
      </p:sp>
      <p:sp>
        <p:nvSpPr>
          <p:cNvPr id="4" name="Flèche vers le bas 3">
            <a:extLst>
              <a:ext uri="{FF2B5EF4-FFF2-40B4-BE49-F238E27FC236}">
                <a16:creationId xmlns:a16="http://schemas.microsoft.com/office/drawing/2014/main" xmlns="" id="{40714083-82D0-6146-B956-29930956F4D2}"/>
              </a:ext>
            </a:extLst>
          </p:cNvPr>
          <p:cNvSpPr/>
          <p:nvPr/>
        </p:nvSpPr>
        <p:spPr>
          <a:xfrm>
            <a:off x="4329684" y="2204864"/>
            <a:ext cx="484632" cy="479138"/>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 coins arrondis 57">
            <a:extLst>
              <a:ext uri="{FF2B5EF4-FFF2-40B4-BE49-F238E27FC236}">
                <a16:creationId xmlns:a16="http://schemas.microsoft.com/office/drawing/2014/main" xmlns="" id="{0D7A6195-A2EC-DE46-9637-48767F39E99D}"/>
              </a:ext>
            </a:extLst>
          </p:cNvPr>
          <p:cNvSpPr/>
          <p:nvPr/>
        </p:nvSpPr>
        <p:spPr>
          <a:xfrm>
            <a:off x="251520" y="980727"/>
            <a:ext cx="8640960" cy="1190447"/>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Content Placeholder 1">
            <a:extLst>
              <a:ext uri="{FF2B5EF4-FFF2-40B4-BE49-F238E27FC236}">
                <a16:creationId xmlns:a16="http://schemas.microsoft.com/office/drawing/2014/main" xmlns="" id="{A09C7235-1601-4110-B808-BD18FA347F55}"/>
              </a:ext>
            </a:extLst>
          </p:cNvPr>
          <p:cNvSpPr>
            <a:spLocks noGrp="1"/>
          </p:cNvSpPr>
          <p:nvPr>
            <p:ph sz="quarter" idx="12"/>
          </p:nvPr>
        </p:nvSpPr>
        <p:spPr>
          <a:xfrm>
            <a:off x="251520" y="1041017"/>
            <a:ext cx="8640960" cy="1235856"/>
          </a:xfrm>
        </p:spPr>
        <p:txBody>
          <a:bodyPr/>
          <a:lstStyle/>
          <a:p>
            <a:pPr marL="0" indent="0" algn="ctr">
              <a:spcBef>
                <a:spcPts val="600"/>
              </a:spcBef>
              <a:buNone/>
            </a:pPr>
            <a:r>
              <a:rPr lang="en-GB" b="1" dirty="0" err="1">
                <a:solidFill>
                  <a:schemeClr val="accent1"/>
                </a:solidFill>
              </a:rPr>
              <a:t>S</a:t>
            </a:r>
            <a:r>
              <a:rPr lang="en-GB" b="1" dirty="0" err="1" smtClean="0">
                <a:solidFill>
                  <a:schemeClr val="accent1"/>
                </a:solidFill>
              </a:rPr>
              <a:t>orafenib</a:t>
            </a:r>
            <a:r>
              <a:rPr lang="en-GB" dirty="0" smtClean="0"/>
              <a:t> </a:t>
            </a:r>
            <a:r>
              <a:rPr lang="en-GB" dirty="0"/>
              <a:t>= standard of care in first line for advanced HCC</a:t>
            </a:r>
          </a:p>
          <a:p>
            <a:pPr marL="0" indent="0" algn="ctr">
              <a:spcBef>
                <a:spcPts val="600"/>
              </a:spcBef>
              <a:buNone/>
            </a:pPr>
            <a:r>
              <a:rPr lang="en-GB" b="1" dirty="0" err="1">
                <a:solidFill>
                  <a:schemeClr val="accent1"/>
                </a:solidFill>
              </a:rPr>
              <a:t>L</a:t>
            </a:r>
            <a:r>
              <a:rPr lang="en-GB" b="1" dirty="0" err="1" smtClean="0">
                <a:solidFill>
                  <a:schemeClr val="accent1"/>
                </a:solidFill>
              </a:rPr>
              <a:t>envatinib</a:t>
            </a:r>
            <a:r>
              <a:rPr lang="en-GB" dirty="0" smtClean="0"/>
              <a:t> </a:t>
            </a:r>
            <a:r>
              <a:rPr lang="en-GB" dirty="0"/>
              <a:t>approved in first-line setting based on non-inferiority to </a:t>
            </a:r>
            <a:r>
              <a:rPr lang="en-GB" dirty="0" err="1"/>
              <a:t>sorafenib</a:t>
            </a:r>
            <a:endParaRPr lang="en-GB" dirty="0"/>
          </a:p>
          <a:p>
            <a:pPr marL="0" indent="0" algn="ctr">
              <a:spcBef>
                <a:spcPts val="600"/>
              </a:spcBef>
              <a:buNone/>
            </a:pPr>
            <a:r>
              <a:rPr lang="en-GB" dirty="0"/>
              <a:t>No other monotherapy treatment option improves OS vs </a:t>
            </a:r>
            <a:r>
              <a:rPr lang="en-GB" dirty="0" err="1"/>
              <a:t>sorafenib</a:t>
            </a:r>
            <a:r>
              <a:rPr lang="en-GB" dirty="0"/>
              <a:t> </a:t>
            </a:r>
          </a:p>
        </p:txBody>
      </p:sp>
      <p:sp>
        <p:nvSpPr>
          <p:cNvPr id="3" name="Title 2">
            <a:extLst>
              <a:ext uri="{FF2B5EF4-FFF2-40B4-BE49-F238E27FC236}">
                <a16:creationId xmlns:a16="http://schemas.microsoft.com/office/drawing/2014/main" xmlns="" id="{75F1A2E3-911C-4E12-831B-42FF626604DE}"/>
              </a:ext>
            </a:extLst>
          </p:cNvPr>
          <p:cNvSpPr>
            <a:spLocks noGrp="1"/>
          </p:cNvSpPr>
          <p:nvPr>
            <p:ph type="title"/>
          </p:nvPr>
        </p:nvSpPr>
        <p:spPr/>
        <p:txBody>
          <a:bodyPr/>
          <a:lstStyle/>
          <a:p>
            <a:r>
              <a:rPr lang="en-GB"/>
              <a:t>Background</a:t>
            </a:r>
            <a:endParaRPr lang="en-GB" dirty="0"/>
          </a:p>
        </p:txBody>
      </p:sp>
      <p:sp>
        <p:nvSpPr>
          <p:cNvPr id="5" name="Slide Number Placeholder 4">
            <a:extLst>
              <a:ext uri="{FF2B5EF4-FFF2-40B4-BE49-F238E27FC236}">
                <a16:creationId xmlns:a16="http://schemas.microsoft.com/office/drawing/2014/main" xmlns="" id="{92EF3EC2-6381-4222-8910-80A90730CD31}"/>
              </a:ext>
            </a:extLst>
          </p:cNvPr>
          <p:cNvSpPr>
            <a:spLocks noGrp="1"/>
          </p:cNvSpPr>
          <p:nvPr>
            <p:ph type="sldNum" sz="quarter" idx="4"/>
          </p:nvPr>
        </p:nvSpPr>
        <p:spPr/>
        <p:txBody>
          <a:bodyPr/>
          <a:lstStyle/>
          <a:p>
            <a:fld id="{FCE43C0F-8A7B-3A4B-9DB5-B3472E36E833}" type="slidenum">
              <a:rPr lang="en-GB" smtClean="0"/>
              <a:pPr/>
              <a:t>16</a:t>
            </a:fld>
            <a:endParaRPr lang="en-GB" dirty="0"/>
          </a:p>
        </p:txBody>
      </p:sp>
      <p:sp>
        <p:nvSpPr>
          <p:cNvPr id="9" name="Content Placeholder 8">
            <a:extLst>
              <a:ext uri="{FF2B5EF4-FFF2-40B4-BE49-F238E27FC236}">
                <a16:creationId xmlns:a16="http://schemas.microsoft.com/office/drawing/2014/main" xmlns="" id="{60D4228A-0313-184E-ABB2-298860EEBC38}"/>
              </a:ext>
            </a:extLst>
          </p:cNvPr>
          <p:cNvSpPr>
            <a:spLocks noGrp="1"/>
          </p:cNvSpPr>
          <p:nvPr>
            <p:ph sz="quarter" idx="15"/>
          </p:nvPr>
        </p:nvSpPr>
        <p:spPr>
          <a:xfrm>
            <a:off x="465138" y="6252810"/>
            <a:ext cx="8067302" cy="504056"/>
          </a:xfrm>
        </p:spPr>
        <p:txBody>
          <a:bodyPr/>
          <a:lstStyle/>
          <a:p>
            <a:r>
              <a:rPr lang="en-US" dirty="0"/>
              <a:t>BID, twice a day; DCR, disease control rate; ECOG PS, Eastern Cooperative Oncology Group performance status; </a:t>
            </a:r>
            <a:br>
              <a:rPr lang="en-US" dirty="0"/>
            </a:br>
            <a:r>
              <a:rPr lang="en-US" dirty="0"/>
              <a:t>HCC, hepatocellular carcinoma; ORR, objective response rate; OS, overall survival; PD, progression of disease; </a:t>
            </a:r>
            <a:br>
              <a:rPr lang="en-US" dirty="0"/>
            </a:br>
            <a:r>
              <a:rPr lang="en-US" dirty="0"/>
              <a:t>PFS, progression-free survival; RECIST, Response Evaluation Criteria in Solid </a:t>
            </a:r>
            <a:r>
              <a:rPr lang="en-US" dirty="0" err="1"/>
              <a:t>Tumours</a:t>
            </a:r>
            <a:endParaRPr lang="en-US" dirty="0"/>
          </a:p>
        </p:txBody>
      </p:sp>
      <p:sp>
        <p:nvSpPr>
          <p:cNvPr id="6" name="ZoneTexte 5">
            <a:extLst>
              <a:ext uri="{FF2B5EF4-FFF2-40B4-BE49-F238E27FC236}">
                <a16:creationId xmlns:a16="http://schemas.microsoft.com/office/drawing/2014/main" xmlns="" id="{80F33527-F6C9-FE49-8255-8C5BE39BC34C}"/>
              </a:ext>
            </a:extLst>
          </p:cNvPr>
          <p:cNvSpPr txBox="1"/>
          <p:nvPr/>
        </p:nvSpPr>
        <p:spPr>
          <a:xfrm>
            <a:off x="271326" y="4220922"/>
            <a:ext cx="1996637" cy="1292662"/>
          </a:xfrm>
          <a:prstGeom prst="rect">
            <a:avLst/>
          </a:prstGeom>
          <a:noFill/>
          <a:ln w="25400">
            <a:solidFill>
              <a:schemeClr val="accent1"/>
            </a:solidFill>
          </a:ln>
        </p:spPr>
        <p:txBody>
          <a:bodyPr wrap="none" rtlCol="0">
            <a:spAutoFit/>
          </a:bodyPr>
          <a:lstStyle/>
          <a:p>
            <a:r>
              <a:rPr lang="en-GB" sz="1600" b="1">
                <a:ea typeface="Aileron" charset="0"/>
                <a:cs typeface="Aileron" charset="0"/>
              </a:rPr>
              <a:t>Key eligibility criteria</a:t>
            </a:r>
          </a:p>
          <a:p>
            <a:r>
              <a:rPr lang="en-GB" sz="1600">
                <a:ea typeface="Aileron" charset="0"/>
                <a:cs typeface="Aileron" charset="0"/>
              </a:rPr>
              <a:t>Advanced HCC</a:t>
            </a:r>
          </a:p>
          <a:p>
            <a:r>
              <a:rPr lang="en-GB" sz="1600">
                <a:ea typeface="Aileron" charset="0"/>
                <a:cs typeface="Aileron" charset="0"/>
              </a:rPr>
              <a:t>ECOG PS 0 or 1</a:t>
            </a:r>
          </a:p>
          <a:p>
            <a:r>
              <a:rPr lang="en-GB" sz="1600">
                <a:ea typeface="Aileron" charset="0"/>
                <a:cs typeface="Aileron" charset="0"/>
              </a:rPr>
              <a:t>≥ 1 measurable lesion</a:t>
            </a:r>
          </a:p>
          <a:p>
            <a:endParaRPr lang="en-GB" sz="1400">
              <a:ea typeface="Aileron" charset="0"/>
              <a:cs typeface="Aileron" charset="0"/>
            </a:endParaRPr>
          </a:p>
        </p:txBody>
      </p:sp>
      <p:sp>
        <p:nvSpPr>
          <p:cNvPr id="63" name="ZoneTexte 62">
            <a:extLst>
              <a:ext uri="{FF2B5EF4-FFF2-40B4-BE49-F238E27FC236}">
                <a16:creationId xmlns:a16="http://schemas.microsoft.com/office/drawing/2014/main" xmlns="" id="{C7D96088-D00A-F449-BA7B-9693C52AE841}"/>
              </a:ext>
            </a:extLst>
          </p:cNvPr>
          <p:cNvSpPr txBox="1"/>
          <p:nvPr/>
        </p:nvSpPr>
        <p:spPr>
          <a:xfrm>
            <a:off x="2934242" y="4204987"/>
            <a:ext cx="1282723" cy="584775"/>
          </a:xfrm>
          <a:prstGeom prst="rect">
            <a:avLst/>
          </a:prstGeom>
          <a:noFill/>
          <a:ln w="25400">
            <a:solidFill>
              <a:schemeClr val="accent1"/>
            </a:solidFill>
          </a:ln>
        </p:spPr>
        <p:txBody>
          <a:bodyPr wrap="none" rtlCol="0">
            <a:spAutoFit/>
          </a:bodyPr>
          <a:lstStyle/>
          <a:p>
            <a:r>
              <a:rPr lang="en-GB" sz="1600" b="1">
                <a:ea typeface="Aileron" charset="0"/>
                <a:cs typeface="Aileron" charset="0"/>
              </a:rPr>
              <a:t>donafenib</a:t>
            </a:r>
          </a:p>
          <a:p>
            <a:r>
              <a:rPr lang="en-GB" sz="1600" b="1">
                <a:ea typeface="Aileron" charset="0"/>
                <a:cs typeface="Aileron" charset="0"/>
              </a:rPr>
              <a:t>(200 mg BID)</a:t>
            </a:r>
            <a:endParaRPr lang="en-GB" sz="1400">
              <a:ea typeface="Aileron" charset="0"/>
              <a:cs typeface="Aileron" charset="0"/>
            </a:endParaRPr>
          </a:p>
        </p:txBody>
      </p:sp>
      <p:sp>
        <p:nvSpPr>
          <p:cNvPr id="64" name="ZoneTexte 63">
            <a:extLst>
              <a:ext uri="{FF2B5EF4-FFF2-40B4-BE49-F238E27FC236}">
                <a16:creationId xmlns:a16="http://schemas.microsoft.com/office/drawing/2014/main" xmlns="" id="{515C80F3-642D-BD49-8BEC-92BB5E9647EC}"/>
              </a:ext>
            </a:extLst>
          </p:cNvPr>
          <p:cNvSpPr txBox="1"/>
          <p:nvPr/>
        </p:nvSpPr>
        <p:spPr>
          <a:xfrm>
            <a:off x="2934242" y="5028858"/>
            <a:ext cx="1282723" cy="584775"/>
          </a:xfrm>
          <a:prstGeom prst="rect">
            <a:avLst/>
          </a:prstGeom>
          <a:noFill/>
          <a:ln w="25400">
            <a:solidFill>
              <a:schemeClr val="accent1"/>
            </a:solidFill>
          </a:ln>
        </p:spPr>
        <p:txBody>
          <a:bodyPr wrap="none" rtlCol="0">
            <a:spAutoFit/>
          </a:bodyPr>
          <a:lstStyle/>
          <a:p>
            <a:r>
              <a:rPr lang="en-GB" sz="1600" b="1">
                <a:ea typeface="Aileron" charset="0"/>
                <a:cs typeface="Aileron" charset="0"/>
              </a:rPr>
              <a:t>sorafenib</a:t>
            </a:r>
          </a:p>
          <a:p>
            <a:r>
              <a:rPr lang="en-GB" sz="1600" b="1">
                <a:ea typeface="Aileron" charset="0"/>
                <a:cs typeface="Aileron" charset="0"/>
              </a:rPr>
              <a:t>(400 mg BID)</a:t>
            </a:r>
            <a:endParaRPr lang="en-GB" sz="1400">
              <a:ea typeface="Aileron" charset="0"/>
              <a:cs typeface="Aileron" charset="0"/>
            </a:endParaRPr>
          </a:p>
        </p:txBody>
      </p:sp>
      <p:sp>
        <p:nvSpPr>
          <p:cNvPr id="65" name="ZoneTexte 64">
            <a:extLst>
              <a:ext uri="{FF2B5EF4-FFF2-40B4-BE49-F238E27FC236}">
                <a16:creationId xmlns:a16="http://schemas.microsoft.com/office/drawing/2014/main" xmlns="" id="{9DFAEB33-AA24-5C41-8CAA-80EDB57A9392}"/>
              </a:ext>
            </a:extLst>
          </p:cNvPr>
          <p:cNvSpPr txBox="1"/>
          <p:nvPr/>
        </p:nvSpPr>
        <p:spPr>
          <a:xfrm>
            <a:off x="4530136" y="4374396"/>
            <a:ext cx="1853877" cy="1077218"/>
          </a:xfrm>
          <a:prstGeom prst="rect">
            <a:avLst/>
          </a:prstGeom>
          <a:noFill/>
          <a:ln w="25400">
            <a:solidFill>
              <a:schemeClr val="accent1"/>
            </a:solidFill>
          </a:ln>
        </p:spPr>
        <p:txBody>
          <a:bodyPr wrap="square" rtlCol="0">
            <a:spAutoFit/>
          </a:bodyPr>
          <a:lstStyle/>
          <a:p>
            <a:pPr algn="ctr"/>
            <a:r>
              <a:rPr lang="en-GB" sz="1600" b="1">
                <a:ea typeface="Aileron" charset="0"/>
                <a:cs typeface="Aileron" charset="0"/>
              </a:rPr>
              <a:t>Until </a:t>
            </a:r>
          </a:p>
          <a:p>
            <a:pPr algn="ctr"/>
            <a:r>
              <a:rPr lang="en-GB" sz="1600" b="1">
                <a:ea typeface="Aileron" charset="0"/>
                <a:cs typeface="Aileron" charset="0"/>
              </a:rPr>
              <a:t>intolerable toxicity </a:t>
            </a:r>
          </a:p>
          <a:p>
            <a:pPr algn="ctr"/>
            <a:r>
              <a:rPr lang="en-GB" sz="1600" b="1">
                <a:ea typeface="Aileron" charset="0"/>
                <a:cs typeface="Aileron" charset="0"/>
              </a:rPr>
              <a:t>or </a:t>
            </a:r>
          </a:p>
          <a:p>
            <a:pPr algn="ctr"/>
            <a:r>
              <a:rPr lang="en-GB" sz="1600" b="1">
                <a:ea typeface="Aileron" charset="0"/>
                <a:cs typeface="Aileron" charset="0"/>
              </a:rPr>
              <a:t>PD (RECIST v1.1)</a:t>
            </a:r>
            <a:endParaRPr lang="en-GB" sz="1400">
              <a:ea typeface="Aileron" charset="0"/>
              <a:cs typeface="Aileron" charset="0"/>
            </a:endParaRPr>
          </a:p>
        </p:txBody>
      </p:sp>
      <p:sp>
        <p:nvSpPr>
          <p:cNvPr id="66" name="ZoneTexte 65">
            <a:extLst>
              <a:ext uri="{FF2B5EF4-FFF2-40B4-BE49-F238E27FC236}">
                <a16:creationId xmlns:a16="http://schemas.microsoft.com/office/drawing/2014/main" xmlns="" id="{4AAF0490-EA50-0B4E-A9D4-269999753D9D}"/>
              </a:ext>
            </a:extLst>
          </p:cNvPr>
          <p:cNvSpPr txBox="1"/>
          <p:nvPr/>
        </p:nvSpPr>
        <p:spPr>
          <a:xfrm>
            <a:off x="6804248" y="4005064"/>
            <a:ext cx="2028253" cy="1815882"/>
          </a:xfrm>
          <a:prstGeom prst="rect">
            <a:avLst/>
          </a:prstGeom>
          <a:noFill/>
          <a:ln w="25400">
            <a:solidFill>
              <a:schemeClr val="accent1"/>
            </a:solidFill>
          </a:ln>
        </p:spPr>
        <p:txBody>
          <a:bodyPr wrap="square" rtlCol="0">
            <a:spAutoFit/>
          </a:bodyPr>
          <a:lstStyle/>
          <a:p>
            <a:r>
              <a:rPr lang="en-GB" sz="1600" b="1">
                <a:ea typeface="Aileron" charset="0"/>
                <a:cs typeface="Aileron" charset="0"/>
              </a:rPr>
              <a:t>Primary endpoint </a:t>
            </a:r>
          </a:p>
          <a:p>
            <a:pPr marL="139700"/>
            <a:r>
              <a:rPr lang="en-GB" sz="1600">
                <a:ea typeface="Aileron" charset="0"/>
                <a:cs typeface="Aileron" charset="0"/>
              </a:rPr>
              <a:t>OS</a:t>
            </a:r>
          </a:p>
          <a:p>
            <a:pPr marL="9525"/>
            <a:r>
              <a:rPr lang="en-GB" sz="1600" b="1">
                <a:ea typeface="Aileron" charset="0"/>
                <a:cs typeface="Aileron" charset="0"/>
              </a:rPr>
              <a:t>Secondary endpoints</a:t>
            </a:r>
          </a:p>
          <a:p>
            <a:pPr marL="139700"/>
            <a:r>
              <a:rPr lang="en-GB" sz="1600">
                <a:ea typeface="Aileron" charset="0"/>
                <a:cs typeface="Aileron" charset="0"/>
              </a:rPr>
              <a:t>PFS</a:t>
            </a:r>
          </a:p>
          <a:p>
            <a:pPr marL="139700"/>
            <a:r>
              <a:rPr lang="en-GB" sz="1600">
                <a:ea typeface="Aileron" charset="0"/>
                <a:cs typeface="Aileron" charset="0"/>
              </a:rPr>
              <a:t>ORR</a:t>
            </a:r>
          </a:p>
          <a:p>
            <a:pPr marL="139700"/>
            <a:r>
              <a:rPr lang="en-GB" sz="1600">
                <a:ea typeface="Aileron" charset="0"/>
                <a:cs typeface="Aileron" charset="0"/>
              </a:rPr>
              <a:t>DCR</a:t>
            </a:r>
          </a:p>
          <a:p>
            <a:pPr marL="139700"/>
            <a:r>
              <a:rPr lang="en-GB" sz="1600">
                <a:ea typeface="Aileron" charset="0"/>
                <a:cs typeface="Aileron" charset="0"/>
              </a:rPr>
              <a:t>and Safety</a:t>
            </a:r>
            <a:endParaRPr lang="en-GB" sz="1400">
              <a:ea typeface="Aileron" charset="0"/>
              <a:cs typeface="Aileron" charset="0"/>
            </a:endParaRPr>
          </a:p>
        </p:txBody>
      </p:sp>
      <p:sp>
        <p:nvSpPr>
          <p:cNvPr id="7" name="Rectangle 6">
            <a:extLst>
              <a:ext uri="{FF2B5EF4-FFF2-40B4-BE49-F238E27FC236}">
                <a16:creationId xmlns:a16="http://schemas.microsoft.com/office/drawing/2014/main" xmlns="" id="{0D112A90-8D8C-5045-B659-E8F1BC455361}"/>
              </a:ext>
            </a:extLst>
          </p:cNvPr>
          <p:cNvSpPr/>
          <p:nvPr/>
        </p:nvSpPr>
        <p:spPr>
          <a:xfrm>
            <a:off x="464400" y="5729193"/>
            <a:ext cx="1548501" cy="307777"/>
          </a:xfrm>
          <a:prstGeom prst="rect">
            <a:avLst/>
          </a:prstGeom>
        </p:spPr>
        <p:txBody>
          <a:bodyPr wrap="none">
            <a:spAutoFit/>
          </a:bodyPr>
          <a:lstStyle/>
          <a:p>
            <a:r>
              <a:rPr lang="fr-FR" sz="1400" dirty="0">
                <a:ea typeface="Aileron" charset="0"/>
                <a:cs typeface="Aileron" charset="0"/>
              </a:rPr>
              <a:t>In 37 sites in China</a:t>
            </a:r>
            <a:endParaRPr lang="fr-FR" sz="1400" dirty="0"/>
          </a:p>
        </p:txBody>
      </p:sp>
      <p:sp>
        <p:nvSpPr>
          <p:cNvPr id="8" name="ZoneTexte 7">
            <a:extLst>
              <a:ext uri="{FF2B5EF4-FFF2-40B4-BE49-F238E27FC236}">
                <a16:creationId xmlns:a16="http://schemas.microsoft.com/office/drawing/2014/main" xmlns="" id="{6CEB3BFF-D536-4B42-A51E-ABD75A79B2AA}"/>
              </a:ext>
            </a:extLst>
          </p:cNvPr>
          <p:cNvSpPr txBox="1"/>
          <p:nvPr/>
        </p:nvSpPr>
        <p:spPr>
          <a:xfrm>
            <a:off x="853505" y="5358776"/>
            <a:ext cx="832279" cy="338554"/>
          </a:xfrm>
          <a:prstGeom prst="rect">
            <a:avLst/>
          </a:prstGeom>
          <a:solidFill>
            <a:schemeClr val="accent1"/>
          </a:solidFill>
        </p:spPr>
        <p:txBody>
          <a:bodyPr wrap="none" rtlCol="0">
            <a:spAutoFit/>
          </a:bodyPr>
          <a:lstStyle/>
          <a:p>
            <a:r>
              <a:rPr lang="fr-FR" sz="1600" b="1" dirty="0">
                <a:solidFill>
                  <a:schemeClr val="bg1"/>
                </a:solidFill>
                <a:ea typeface="Aileron" charset="0"/>
                <a:cs typeface="Aileron" charset="0"/>
              </a:rPr>
              <a:t>(n=668)</a:t>
            </a:r>
          </a:p>
        </p:txBody>
      </p:sp>
      <p:cxnSp>
        <p:nvCxnSpPr>
          <p:cNvPr id="67" name="Connecteur droit 66">
            <a:extLst>
              <a:ext uri="{FF2B5EF4-FFF2-40B4-BE49-F238E27FC236}">
                <a16:creationId xmlns:a16="http://schemas.microsoft.com/office/drawing/2014/main" xmlns="" id="{53C85CEC-E84D-7C40-820C-322BD5891C45}"/>
              </a:ext>
            </a:extLst>
          </p:cNvPr>
          <p:cNvCxnSpPr>
            <a:cxnSpLocks/>
          </p:cNvCxnSpPr>
          <p:nvPr/>
        </p:nvCxnSpPr>
        <p:spPr>
          <a:xfrm>
            <a:off x="2574098" y="4486275"/>
            <a:ext cx="0" cy="84772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69" name="Connecteur droit avec flèche 68">
            <a:extLst>
              <a:ext uri="{FF2B5EF4-FFF2-40B4-BE49-F238E27FC236}">
                <a16:creationId xmlns:a16="http://schemas.microsoft.com/office/drawing/2014/main" xmlns="" id="{80E6560F-3B45-E048-8A30-401617804D0E}"/>
              </a:ext>
            </a:extLst>
          </p:cNvPr>
          <p:cNvCxnSpPr/>
          <p:nvPr/>
        </p:nvCxnSpPr>
        <p:spPr>
          <a:xfrm>
            <a:off x="2574098" y="4496213"/>
            <a:ext cx="341718" cy="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70" name="Connecteur droit avec flèche 69">
            <a:extLst>
              <a:ext uri="{FF2B5EF4-FFF2-40B4-BE49-F238E27FC236}">
                <a16:creationId xmlns:a16="http://schemas.microsoft.com/office/drawing/2014/main" xmlns="" id="{FF7FF159-5138-724A-ADBE-5295793C23D0}"/>
              </a:ext>
            </a:extLst>
          </p:cNvPr>
          <p:cNvCxnSpPr>
            <a:cxnSpLocks/>
            <a:endCxn id="64" idx="1"/>
          </p:cNvCxnSpPr>
          <p:nvPr/>
        </p:nvCxnSpPr>
        <p:spPr>
          <a:xfrm>
            <a:off x="2582426" y="5321246"/>
            <a:ext cx="351816" cy="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71" name="Connecteur droit 70">
            <a:extLst>
              <a:ext uri="{FF2B5EF4-FFF2-40B4-BE49-F238E27FC236}">
                <a16:creationId xmlns:a16="http://schemas.microsoft.com/office/drawing/2014/main" xmlns="" id="{665B0560-097C-D542-86C5-2062651E0EAF}"/>
              </a:ext>
            </a:extLst>
          </p:cNvPr>
          <p:cNvCxnSpPr/>
          <p:nvPr/>
        </p:nvCxnSpPr>
        <p:spPr>
          <a:xfrm flipV="1">
            <a:off x="4211960" y="4514786"/>
            <a:ext cx="317373" cy="1"/>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72" name="Connecteur droit 71">
            <a:extLst>
              <a:ext uri="{FF2B5EF4-FFF2-40B4-BE49-F238E27FC236}">
                <a16:creationId xmlns:a16="http://schemas.microsoft.com/office/drawing/2014/main" xmlns="" id="{A160E0D6-A40F-6A4E-9799-FF5B514272E1}"/>
              </a:ext>
            </a:extLst>
          </p:cNvPr>
          <p:cNvCxnSpPr/>
          <p:nvPr/>
        </p:nvCxnSpPr>
        <p:spPr>
          <a:xfrm flipV="1">
            <a:off x="4211960" y="5301208"/>
            <a:ext cx="317373" cy="1"/>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73" name="Connecteur droit avec flèche 72">
            <a:extLst>
              <a:ext uri="{FF2B5EF4-FFF2-40B4-BE49-F238E27FC236}">
                <a16:creationId xmlns:a16="http://schemas.microsoft.com/office/drawing/2014/main" xmlns="" id="{86E82D01-395C-BC4A-BCE2-56A7C172B299}"/>
              </a:ext>
            </a:extLst>
          </p:cNvPr>
          <p:cNvCxnSpPr>
            <a:cxnSpLocks/>
            <a:stCxn id="65" idx="3"/>
            <a:endCxn id="66" idx="1"/>
          </p:cNvCxnSpPr>
          <p:nvPr/>
        </p:nvCxnSpPr>
        <p:spPr>
          <a:xfrm>
            <a:off x="6384013" y="4913005"/>
            <a:ext cx="420235" cy="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74" name="ZoneTexte 73">
            <a:extLst>
              <a:ext uri="{FF2B5EF4-FFF2-40B4-BE49-F238E27FC236}">
                <a16:creationId xmlns:a16="http://schemas.microsoft.com/office/drawing/2014/main" xmlns="" id="{7BFD9C62-C349-7C4C-8073-3C5D83A08CF3}"/>
              </a:ext>
            </a:extLst>
          </p:cNvPr>
          <p:cNvSpPr txBox="1"/>
          <p:nvPr/>
        </p:nvSpPr>
        <p:spPr>
          <a:xfrm>
            <a:off x="2556846" y="4725408"/>
            <a:ext cx="482824" cy="369332"/>
          </a:xfrm>
          <a:prstGeom prst="rect">
            <a:avLst/>
          </a:prstGeom>
          <a:noFill/>
        </p:spPr>
        <p:txBody>
          <a:bodyPr wrap="none" rtlCol="0">
            <a:spAutoFit/>
          </a:bodyPr>
          <a:lstStyle/>
          <a:p>
            <a:r>
              <a:rPr lang="fr-FR" b="1" dirty="0">
                <a:solidFill>
                  <a:schemeClr val="accent1"/>
                </a:solidFill>
                <a:latin typeface="Aileron" charset="0"/>
                <a:ea typeface="Aileron" charset="0"/>
                <a:cs typeface="Aileron" charset="0"/>
              </a:rPr>
              <a:t>1:1</a:t>
            </a:r>
          </a:p>
        </p:txBody>
      </p:sp>
      <p:cxnSp>
        <p:nvCxnSpPr>
          <p:cNvPr id="36" name="Connecteur droit 40">
            <a:extLst>
              <a:ext uri="{FF2B5EF4-FFF2-40B4-BE49-F238E27FC236}">
                <a16:creationId xmlns:a16="http://schemas.microsoft.com/office/drawing/2014/main" xmlns="" id="{6988F945-61DE-9847-8B46-827545B645C1}"/>
              </a:ext>
            </a:extLst>
          </p:cNvPr>
          <p:cNvCxnSpPr>
            <a:cxnSpLocks/>
          </p:cNvCxnSpPr>
          <p:nvPr/>
        </p:nvCxnSpPr>
        <p:spPr>
          <a:xfrm>
            <a:off x="2267963" y="4905998"/>
            <a:ext cx="300612"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4447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17</a:t>
            </a:fld>
            <a:endParaRPr lang="en-GB" dirty="0"/>
          </a:p>
        </p:txBody>
      </p:sp>
      <p:sp>
        <p:nvSpPr>
          <p:cNvPr id="3" name="Title 2"/>
          <p:cNvSpPr>
            <a:spLocks noGrp="1"/>
          </p:cNvSpPr>
          <p:nvPr>
            <p:ph type="title"/>
          </p:nvPr>
        </p:nvSpPr>
        <p:spPr>
          <a:xfrm>
            <a:off x="464400" y="246565"/>
            <a:ext cx="6555600" cy="807285"/>
          </a:xfrm>
        </p:spPr>
        <p:txBody>
          <a:bodyPr/>
          <a:lstStyle/>
          <a:p>
            <a:r>
              <a:rPr lang="en-GB"/>
              <a:t>results</a:t>
            </a:r>
            <a:endParaRPr lang="en-GB" noProof="0" dirty="0"/>
          </a:p>
        </p:txBody>
      </p:sp>
      <p:sp>
        <p:nvSpPr>
          <p:cNvPr id="8" name="Espace réservé du contenu 7">
            <a:extLst>
              <a:ext uri="{FF2B5EF4-FFF2-40B4-BE49-F238E27FC236}">
                <a16:creationId xmlns:a16="http://schemas.microsoft.com/office/drawing/2014/main" xmlns="" id="{379AF9B3-E222-134E-912E-F3E6A5CF41CD}"/>
              </a:ext>
            </a:extLst>
          </p:cNvPr>
          <p:cNvSpPr>
            <a:spLocks noGrp="1"/>
          </p:cNvSpPr>
          <p:nvPr>
            <p:ph sz="quarter" idx="15"/>
          </p:nvPr>
        </p:nvSpPr>
        <p:spPr>
          <a:xfrm>
            <a:off x="465138" y="6309320"/>
            <a:ext cx="7995294" cy="365125"/>
          </a:xfrm>
        </p:spPr>
        <p:txBody>
          <a:bodyPr/>
          <a:lstStyle/>
          <a:p>
            <a:r>
              <a:rPr lang="en-US" dirty="0"/>
              <a:t>AEs, adverse events; BCLC, Barcelona Clinic Liver Cancer; CI, confidence interval; DCR, disease control rate; </a:t>
            </a:r>
            <a:br>
              <a:rPr lang="en-US" dirty="0"/>
            </a:br>
            <a:r>
              <a:rPr lang="en-US" dirty="0"/>
              <a:t>HBV, hepatitis B virus; ORR, objective response rate; OS, overall survival; PFS, progression-free survival</a:t>
            </a:r>
          </a:p>
        </p:txBody>
      </p:sp>
      <p:graphicFrame>
        <p:nvGraphicFramePr>
          <p:cNvPr id="11" name="Espace réservé du contenu 3">
            <a:extLst>
              <a:ext uri="{FF2B5EF4-FFF2-40B4-BE49-F238E27FC236}">
                <a16:creationId xmlns:a16="http://schemas.microsoft.com/office/drawing/2014/main" xmlns="" id="{E911257E-0F9D-9B4F-9F6D-BF76932A58EE}"/>
              </a:ext>
            </a:extLst>
          </p:cNvPr>
          <p:cNvGraphicFramePr>
            <a:graphicFrameLocks/>
          </p:cNvGraphicFramePr>
          <p:nvPr>
            <p:extLst>
              <p:ext uri="{D42A27DB-BD31-4B8C-83A1-F6EECF244321}">
                <p14:modId xmlns:p14="http://schemas.microsoft.com/office/powerpoint/2010/main" val="2340025648"/>
              </p:ext>
            </p:extLst>
          </p:nvPr>
        </p:nvGraphicFramePr>
        <p:xfrm>
          <a:off x="464400" y="1767761"/>
          <a:ext cx="8254722" cy="4216400"/>
        </p:xfrm>
        <a:graphic>
          <a:graphicData uri="http://schemas.openxmlformats.org/drawingml/2006/table">
            <a:tbl>
              <a:tblPr firstRow="1" bandRow="1">
                <a:tableStyleId>{5C22544A-7EE6-4342-B048-85BDC9FD1C3A}</a:tableStyleId>
              </a:tblPr>
              <a:tblGrid>
                <a:gridCol w="1998978">
                  <a:extLst>
                    <a:ext uri="{9D8B030D-6E8A-4147-A177-3AD203B41FA5}">
                      <a16:colId xmlns:a16="http://schemas.microsoft.com/office/drawing/2014/main" xmlns="" val="3984806242"/>
                    </a:ext>
                  </a:extLst>
                </a:gridCol>
                <a:gridCol w="1563936">
                  <a:extLst>
                    <a:ext uri="{9D8B030D-6E8A-4147-A177-3AD203B41FA5}">
                      <a16:colId xmlns:a16="http://schemas.microsoft.com/office/drawing/2014/main" xmlns="" val="2244850329"/>
                    </a:ext>
                  </a:extLst>
                </a:gridCol>
                <a:gridCol w="1563936">
                  <a:extLst>
                    <a:ext uri="{9D8B030D-6E8A-4147-A177-3AD203B41FA5}">
                      <a16:colId xmlns:a16="http://schemas.microsoft.com/office/drawing/2014/main" xmlns="" val="686690277"/>
                    </a:ext>
                  </a:extLst>
                </a:gridCol>
                <a:gridCol w="1563936">
                  <a:extLst>
                    <a:ext uri="{9D8B030D-6E8A-4147-A177-3AD203B41FA5}">
                      <a16:colId xmlns:a16="http://schemas.microsoft.com/office/drawing/2014/main" xmlns="" val="2166179750"/>
                    </a:ext>
                  </a:extLst>
                </a:gridCol>
                <a:gridCol w="1563936">
                  <a:extLst>
                    <a:ext uri="{9D8B030D-6E8A-4147-A177-3AD203B41FA5}">
                      <a16:colId xmlns:a16="http://schemas.microsoft.com/office/drawing/2014/main" xmlns="" val="912516209"/>
                    </a:ext>
                  </a:extLst>
                </a:gridCol>
              </a:tblGrid>
              <a:tr h="370840">
                <a:tc>
                  <a:txBody>
                    <a:bodyPr/>
                    <a:lstStyle/>
                    <a:p>
                      <a:pPr algn="l"/>
                      <a:r>
                        <a:rPr lang="en-GB" sz="1600" noProof="0" dirty="0">
                          <a:latin typeface="+mn-lt"/>
                          <a:ea typeface="PT Sans Narrow" charset="0"/>
                          <a:cs typeface="PT Sans Narrow" charset="0"/>
                        </a:rPr>
                        <a:t>Efficacy parameters</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noProof="0" dirty="0" err="1">
                          <a:latin typeface="+mn-lt"/>
                          <a:ea typeface="PT Sans Narrow" charset="0"/>
                          <a:cs typeface="PT Sans Narrow" charset="0"/>
                        </a:rPr>
                        <a:t>donafenib</a:t>
                      </a:r>
                      <a:r>
                        <a:rPr lang="en-GB" sz="1600" noProof="0" dirty="0">
                          <a:latin typeface="+mn-lt"/>
                          <a:ea typeface="PT Sans Narrow" charset="0"/>
                          <a:cs typeface="PT Sans Narrow" charset="0"/>
                        </a:rPr>
                        <a:t> </a:t>
                      </a:r>
                      <a:br>
                        <a:rPr lang="en-GB" sz="1600" noProof="0" dirty="0">
                          <a:latin typeface="+mn-lt"/>
                          <a:ea typeface="PT Sans Narrow" charset="0"/>
                          <a:cs typeface="PT Sans Narrow" charset="0"/>
                        </a:rPr>
                      </a:br>
                      <a:r>
                        <a:rPr lang="en-GB" sz="1600" noProof="0" dirty="0">
                          <a:latin typeface="+mn-lt"/>
                          <a:ea typeface="PT Sans Narrow" charset="0"/>
                          <a:cs typeface="PT Sans Narrow" charset="0"/>
                        </a:rPr>
                        <a:t>(n=328)</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noProof="0" dirty="0">
                          <a:latin typeface="+mn-lt"/>
                          <a:ea typeface="PT Sans Narrow" charset="0"/>
                          <a:cs typeface="PT Sans Narrow" charset="0"/>
                        </a:rPr>
                        <a:t>sorafenib </a:t>
                      </a:r>
                      <a:br>
                        <a:rPr lang="en-GB" sz="1600" noProof="0" dirty="0">
                          <a:latin typeface="+mn-lt"/>
                          <a:ea typeface="PT Sans Narrow" charset="0"/>
                          <a:cs typeface="PT Sans Narrow" charset="0"/>
                        </a:rPr>
                      </a:br>
                      <a:r>
                        <a:rPr lang="en-GB" sz="1600" noProof="0" dirty="0">
                          <a:latin typeface="+mn-lt"/>
                          <a:ea typeface="PT Sans Narrow" charset="0"/>
                          <a:cs typeface="PT Sans Narrow" charset="0"/>
                        </a:rPr>
                        <a:t>(n=331)</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noProof="0" dirty="0">
                          <a:latin typeface="+mn-lt"/>
                          <a:ea typeface="PT Sans Narrow" charset="0"/>
                          <a:cs typeface="PT Sans Narrow" charset="0"/>
                        </a:rPr>
                        <a:t>HR (95% CI)</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noProof="0" dirty="0">
                          <a:latin typeface="+mn-lt"/>
                          <a:ea typeface="PT Sans Narrow" charset="0"/>
                          <a:cs typeface="PT Sans Narrow" charset="0"/>
                        </a:rPr>
                        <a:t>P value</a:t>
                      </a:r>
                    </a:p>
                  </a:txBody>
                  <a:tcPr anchor="ctr"/>
                </a:tc>
                <a:extLst>
                  <a:ext uri="{0D108BD9-81ED-4DB2-BD59-A6C34878D82A}">
                    <a16:rowId xmlns:a16="http://schemas.microsoft.com/office/drawing/2014/main" xmlns="" val="99491391"/>
                  </a:ext>
                </a:extLst>
              </a:tr>
              <a:tr h="370840">
                <a:tc>
                  <a:txBody>
                    <a:bodyPr/>
                    <a:lstStyle/>
                    <a:p>
                      <a:pPr algn="l"/>
                      <a:r>
                        <a:rPr lang="en-GB" sz="1600" b="1" noProof="0" dirty="0">
                          <a:solidFill>
                            <a:schemeClr val="tx1"/>
                          </a:solidFill>
                          <a:latin typeface="+mn-lt"/>
                          <a:ea typeface="PT Sans Narrow" charset="0"/>
                          <a:cs typeface="PT Sans Narrow" charset="0"/>
                        </a:rPr>
                        <a:t>Median OS (95% CI), months </a:t>
                      </a:r>
                    </a:p>
                  </a:txBody>
                  <a:tcPr anchor="ctr"/>
                </a:tc>
                <a:tc>
                  <a:txBody>
                    <a:bodyPr/>
                    <a:lstStyle/>
                    <a:p>
                      <a:pPr algn="ctr"/>
                      <a:r>
                        <a:rPr lang="en-GB" sz="1600" b="0" kern="1200" noProof="0" dirty="0">
                          <a:solidFill>
                            <a:schemeClr val="tx1"/>
                          </a:solidFill>
                          <a:latin typeface="+mn-lt"/>
                          <a:ea typeface="PT Sans Narrow" charset="0"/>
                          <a:cs typeface="PT Sans Narrow" charset="0"/>
                        </a:rPr>
                        <a:t>12.1</a:t>
                      </a:r>
                    </a:p>
                    <a:p>
                      <a:pPr algn="ctr"/>
                      <a:r>
                        <a:rPr lang="en-GB" sz="1600" b="0" kern="1200" noProof="0" dirty="0">
                          <a:solidFill>
                            <a:schemeClr val="tx1"/>
                          </a:solidFill>
                          <a:latin typeface="+mn-lt"/>
                          <a:ea typeface="PT Sans Narrow" charset="0"/>
                          <a:cs typeface="PT Sans Narrow" charset="0"/>
                        </a:rPr>
                        <a:t>(10.3-13.4)</a:t>
                      </a:r>
                    </a:p>
                  </a:txBody>
                  <a:tcPr anchor="ctr"/>
                </a:tc>
                <a:tc>
                  <a:txBody>
                    <a:bodyPr/>
                    <a:lstStyle/>
                    <a:p>
                      <a:pPr algn="ctr"/>
                      <a:r>
                        <a:rPr lang="en-GB" sz="1600" b="0" kern="1200" noProof="0" dirty="0">
                          <a:solidFill>
                            <a:schemeClr val="tx1"/>
                          </a:solidFill>
                          <a:latin typeface="+mn-lt"/>
                          <a:ea typeface="PT Sans Narrow" charset="0"/>
                          <a:cs typeface="PT Sans Narrow" charset="0"/>
                        </a:rPr>
                        <a:t>10.3</a:t>
                      </a:r>
                    </a:p>
                    <a:p>
                      <a:pPr algn="ctr"/>
                      <a:r>
                        <a:rPr lang="en-GB" sz="1600" b="0" kern="1200" noProof="0" dirty="0">
                          <a:solidFill>
                            <a:schemeClr val="tx1"/>
                          </a:solidFill>
                          <a:latin typeface="+mn-lt"/>
                          <a:ea typeface="PT Sans Narrow" charset="0"/>
                          <a:cs typeface="PT Sans Narrow" charset="0"/>
                        </a:rPr>
                        <a:t>(9.2-12.0)</a:t>
                      </a:r>
                    </a:p>
                  </a:txBody>
                  <a:tcPr anchor="ctr"/>
                </a:tc>
                <a:tc>
                  <a:txBody>
                    <a:bodyPr/>
                    <a:lstStyle/>
                    <a:p>
                      <a:pPr algn="ctr"/>
                      <a:r>
                        <a:rPr lang="en-GB" sz="1600" b="0" kern="1200" noProof="0" dirty="0">
                          <a:solidFill>
                            <a:schemeClr val="tx1"/>
                          </a:solidFill>
                          <a:latin typeface="+mn-lt"/>
                          <a:ea typeface="PT Sans Narrow" charset="0"/>
                          <a:cs typeface="PT Sans Narrow" charset="0"/>
                        </a:rPr>
                        <a:t>0.831</a:t>
                      </a:r>
                    </a:p>
                    <a:p>
                      <a:pPr algn="ctr"/>
                      <a:r>
                        <a:rPr lang="en-GB" sz="1600" b="0" kern="1200" noProof="0" dirty="0">
                          <a:solidFill>
                            <a:schemeClr val="tx1"/>
                          </a:solidFill>
                          <a:latin typeface="+mn-lt"/>
                          <a:ea typeface="PT Sans Narrow" charset="0"/>
                          <a:cs typeface="PT Sans Narrow" charset="0"/>
                        </a:rPr>
                        <a:t>(0.699-0.988)</a:t>
                      </a:r>
                    </a:p>
                  </a:txBody>
                  <a:tcPr anchor="ctr"/>
                </a:tc>
                <a:tc>
                  <a:txBody>
                    <a:bodyPr/>
                    <a:lstStyle/>
                    <a:p>
                      <a:pPr algn="ctr"/>
                      <a:r>
                        <a:rPr lang="en-GB" sz="1600" b="0" kern="1200" noProof="0" dirty="0">
                          <a:solidFill>
                            <a:schemeClr val="tx1"/>
                          </a:solidFill>
                          <a:latin typeface="+mn-lt"/>
                          <a:ea typeface="PT Sans Narrow" charset="0"/>
                          <a:cs typeface="PT Sans Narrow" charset="0"/>
                        </a:rPr>
                        <a:t>0.0363</a:t>
                      </a:r>
                    </a:p>
                  </a:txBody>
                  <a:tcPr anchor="ctr"/>
                </a:tc>
                <a:extLst>
                  <a:ext uri="{0D108BD9-81ED-4DB2-BD59-A6C34878D82A}">
                    <a16:rowId xmlns:a16="http://schemas.microsoft.com/office/drawing/2014/main" xmlns="" val="1425028168"/>
                  </a:ext>
                </a:extLst>
              </a:tr>
              <a:tr h="370840">
                <a:tc>
                  <a:txBody>
                    <a:bodyPr/>
                    <a:lstStyle/>
                    <a:p>
                      <a:pPr algn="l"/>
                      <a:r>
                        <a:rPr lang="en-GB" sz="1600" b="1" noProof="0" dirty="0">
                          <a:solidFill>
                            <a:schemeClr val="tx1"/>
                          </a:solidFill>
                          <a:latin typeface="+mn-lt"/>
                          <a:ea typeface="PT Sans Narrow" charset="0"/>
                          <a:cs typeface="PT Sans Narrow" charset="0"/>
                        </a:rPr>
                        <a:t>Median PFS (95% CI), months</a:t>
                      </a:r>
                    </a:p>
                  </a:txBody>
                  <a:tcPr anchor="ctr"/>
                </a:tc>
                <a:tc>
                  <a:txBody>
                    <a:bodyPr/>
                    <a:lstStyle/>
                    <a:p>
                      <a:pPr algn="ctr"/>
                      <a:r>
                        <a:rPr lang="en-GB" sz="1600" b="0" kern="1200" noProof="0" dirty="0">
                          <a:solidFill>
                            <a:schemeClr val="tx1"/>
                          </a:solidFill>
                          <a:latin typeface="+mn-lt"/>
                          <a:ea typeface="PT Sans Narrow" charset="0"/>
                          <a:cs typeface="PT Sans Narrow" charset="0"/>
                        </a:rPr>
                        <a:t>3.7</a:t>
                      </a:r>
                    </a:p>
                    <a:p>
                      <a:pPr algn="ctr"/>
                      <a:r>
                        <a:rPr lang="en-GB" sz="1600" b="0" kern="1200" noProof="0" dirty="0">
                          <a:solidFill>
                            <a:schemeClr val="tx1"/>
                          </a:solidFill>
                          <a:latin typeface="+mn-lt"/>
                          <a:ea typeface="PT Sans Narrow" charset="0"/>
                          <a:cs typeface="PT Sans Narrow" charset="0"/>
                        </a:rPr>
                        <a:t>(3.0-3.7)</a:t>
                      </a:r>
                    </a:p>
                  </a:txBody>
                  <a:tcPr anchor="ctr"/>
                </a:tc>
                <a:tc>
                  <a:txBody>
                    <a:bodyPr/>
                    <a:lstStyle/>
                    <a:p>
                      <a:pPr algn="ctr"/>
                      <a:r>
                        <a:rPr lang="en-GB" sz="1600" b="0" kern="1200" noProof="0" dirty="0">
                          <a:solidFill>
                            <a:schemeClr val="tx1"/>
                          </a:solidFill>
                          <a:latin typeface="+mn-lt"/>
                          <a:ea typeface="PT Sans Narrow" charset="0"/>
                          <a:cs typeface="PT Sans Narrow" charset="0"/>
                        </a:rPr>
                        <a:t>3.6</a:t>
                      </a:r>
                    </a:p>
                    <a:p>
                      <a:pPr algn="ctr"/>
                      <a:r>
                        <a:rPr lang="en-GB" sz="1600" b="0" kern="1200" noProof="0" dirty="0">
                          <a:solidFill>
                            <a:schemeClr val="tx1"/>
                          </a:solidFill>
                          <a:latin typeface="+mn-lt"/>
                          <a:ea typeface="PT Sans Narrow" charset="0"/>
                          <a:cs typeface="PT Sans Narrow" charset="0"/>
                        </a:rPr>
                        <a:t>(2.4-3.7)</a:t>
                      </a:r>
                    </a:p>
                  </a:txBody>
                  <a:tcPr anchor="ctr"/>
                </a:tc>
                <a:tc>
                  <a:txBody>
                    <a:bodyPr/>
                    <a:lstStyle/>
                    <a:p>
                      <a:pPr algn="ctr"/>
                      <a:r>
                        <a:rPr lang="en-GB" sz="1600" b="0" kern="1200" noProof="0" dirty="0">
                          <a:solidFill>
                            <a:schemeClr val="tx1"/>
                          </a:solidFill>
                          <a:latin typeface="+mn-lt"/>
                          <a:ea typeface="PT Sans Narrow" charset="0"/>
                          <a:cs typeface="PT Sans Narrow" charset="0"/>
                        </a:rPr>
                        <a:t>0.909</a:t>
                      </a:r>
                    </a:p>
                    <a:p>
                      <a:pPr algn="ctr"/>
                      <a:r>
                        <a:rPr lang="en-GB" sz="1600" b="0" kern="1200" noProof="0" dirty="0">
                          <a:solidFill>
                            <a:schemeClr val="tx1"/>
                          </a:solidFill>
                          <a:latin typeface="+mn-lt"/>
                          <a:ea typeface="PT Sans Narrow" charset="0"/>
                          <a:cs typeface="PT Sans Narrow" charset="0"/>
                        </a:rPr>
                        <a:t>(0.763-1.082)</a:t>
                      </a:r>
                    </a:p>
                  </a:txBody>
                  <a:tcPr anchor="ctr"/>
                </a:tc>
                <a:tc>
                  <a:txBody>
                    <a:bodyPr/>
                    <a:lstStyle/>
                    <a:p>
                      <a:pPr algn="ctr"/>
                      <a:r>
                        <a:rPr lang="en-GB" sz="1600" b="0" kern="1200" noProof="0" dirty="0">
                          <a:solidFill>
                            <a:schemeClr val="tx1"/>
                          </a:solidFill>
                          <a:latin typeface="+mn-lt"/>
                          <a:ea typeface="PT Sans Narrow" charset="0"/>
                          <a:cs typeface="PT Sans Narrow" charset="0"/>
                        </a:rPr>
                        <a:t>0.2824</a:t>
                      </a:r>
                    </a:p>
                  </a:txBody>
                  <a:tcPr anchor="ctr"/>
                </a:tc>
                <a:extLst>
                  <a:ext uri="{0D108BD9-81ED-4DB2-BD59-A6C34878D82A}">
                    <a16:rowId xmlns:a16="http://schemas.microsoft.com/office/drawing/2014/main" xmlns="" val="3211591855"/>
                  </a:ext>
                </a:extLst>
              </a:tr>
              <a:tr h="370840">
                <a:tc>
                  <a:txBody>
                    <a:bodyPr/>
                    <a:lstStyle/>
                    <a:p>
                      <a:pPr algn="l"/>
                      <a:r>
                        <a:rPr lang="en-GB" sz="1600" b="1" noProof="0" dirty="0">
                          <a:solidFill>
                            <a:schemeClr val="tx1"/>
                          </a:solidFill>
                          <a:latin typeface="+mn-lt"/>
                          <a:ea typeface="PT Sans Narrow" charset="0"/>
                          <a:cs typeface="PT Sans Narrow" charset="0"/>
                        </a:rPr>
                        <a:t>ORR, n (%)</a:t>
                      </a:r>
                    </a:p>
                    <a:p>
                      <a:pPr algn="l"/>
                      <a:r>
                        <a:rPr lang="en-GB" sz="1600" b="1" noProof="0" dirty="0">
                          <a:solidFill>
                            <a:schemeClr val="tx1"/>
                          </a:solidFill>
                          <a:latin typeface="+mn-lt"/>
                          <a:ea typeface="PT Sans Narrow" charset="0"/>
                          <a:cs typeface="PT Sans Narrow" charset="0"/>
                        </a:rPr>
                        <a:t>(95% CI), %</a:t>
                      </a:r>
                    </a:p>
                  </a:txBody>
                  <a:tcPr anchor="ctr"/>
                </a:tc>
                <a:tc>
                  <a:txBody>
                    <a:bodyPr/>
                    <a:lstStyle/>
                    <a:p>
                      <a:pPr algn="ctr"/>
                      <a:r>
                        <a:rPr lang="fr-FR" sz="1600" b="0" kern="1200" dirty="0">
                          <a:solidFill>
                            <a:schemeClr val="tx1"/>
                          </a:solidFill>
                          <a:latin typeface="+mn-lt"/>
                        </a:rPr>
                        <a:t>15 (4.6)</a:t>
                      </a:r>
                    </a:p>
                    <a:p>
                      <a:pPr algn="ctr"/>
                      <a:r>
                        <a:rPr lang="fr-FR" sz="1600" b="0" kern="1200" dirty="0">
                          <a:solidFill>
                            <a:schemeClr val="tx1"/>
                          </a:solidFill>
                          <a:latin typeface="+mn-lt"/>
                        </a:rPr>
                        <a:t>(2.6-7.4)</a:t>
                      </a:r>
                    </a:p>
                  </a:txBody>
                  <a:tcPr anchor="ctr"/>
                </a:tc>
                <a:tc>
                  <a:txBody>
                    <a:bodyPr/>
                    <a:lstStyle/>
                    <a:p>
                      <a:pPr algn="ctr"/>
                      <a:r>
                        <a:rPr lang="en-GB" sz="1600" b="0" kern="1200" noProof="0" dirty="0">
                          <a:solidFill>
                            <a:schemeClr val="tx1"/>
                          </a:solidFill>
                          <a:latin typeface="+mn-lt"/>
                          <a:ea typeface="PT Sans Narrow" charset="0"/>
                          <a:cs typeface="PT Sans Narrow" charset="0"/>
                        </a:rPr>
                        <a:t>9 (2.7)</a:t>
                      </a:r>
                    </a:p>
                    <a:p>
                      <a:pPr algn="ctr"/>
                      <a:r>
                        <a:rPr lang="en-GB" sz="1600" b="0" kern="1200" noProof="0" dirty="0">
                          <a:solidFill>
                            <a:schemeClr val="tx1"/>
                          </a:solidFill>
                          <a:latin typeface="+mn-lt"/>
                          <a:ea typeface="PT Sans Narrow" charset="0"/>
                          <a:cs typeface="PT Sans Narrow" charset="0"/>
                        </a:rPr>
                        <a:t>(1.3-5.1)</a:t>
                      </a:r>
                    </a:p>
                  </a:txBody>
                  <a:tcPr anchor="ctr"/>
                </a:tc>
                <a:tc>
                  <a:txBody>
                    <a:bodyPr/>
                    <a:lstStyle/>
                    <a:p>
                      <a:pPr algn="ctr"/>
                      <a:endParaRPr lang="en-GB" sz="1600" b="0" kern="1200" noProof="0" dirty="0">
                        <a:solidFill>
                          <a:schemeClr val="tx1"/>
                        </a:solidFill>
                        <a:latin typeface="+mn-lt"/>
                        <a:ea typeface="PT Sans Narrow" charset="0"/>
                        <a:cs typeface="PT Sans Narrow" charset="0"/>
                      </a:endParaRPr>
                    </a:p>
                  </a:txBody>
                  <a:tcPr anchor="ctr"/>
                </a:tc>
                <a:tc>
                  <a:txBody>
                    <a:bodyPr/>
                    <a:lstStyle/>
                    <a:p>
                      <a:pPr algn="ctr"/>
                      <a:r>
                        <a:rPr lang="en-GB" sz="1600" b="0" kern="1200" noProof="0" dirty="0">
                          <a:solidFill>
                            <a:schemeClr val="tx1"/>
                          </a:solidFill>
                          <a:latin typeface="+mn-lt"/>
                          <a:ea typeface="PT Sans Narrow" charset="0"/>
                          <a:cs typeface="PT Sans Narrow" charset="0"/>
                        </a:rPr>
                        <a:t>0.2448</a:t>
                      </a:r>
                    </a:p>
                  </a:txBody>
                  <a:tcPr anchor="ctr"/>
                </a:tc>
                <a:extLst>
                  <a:ext uri="{0D108BD9-81ED-4DB2-BD59-A6C34878D82A}">
                    <a16:rowId xmlns:a16="http://schemas.microsoft.com/office/drawing/2014/main" xmlns="" val="67565668"/>
                  </a:ext>
                </a:extLst>
              </a:tr>
              <a:tr h="370840">
                <a:tc>
                  <a:txBody>
                    <a:bodyPr/>
                    <a:lstStyle/>
                    <a:p>
                      <a:pPr algn="l"/>
                      <a:r>
                        <a:rPr lang="en-GB" sz="1600" b="1" noProof="0" dirty="0">
                          <a:solidFill>
                            <a:schemeClr val="tx1"/>
                          </a:solidFill>
                          <a:latin typeface="+mn-lt"/>
                          <a:ea typeface="PT Sans Narrow" charset="0"/>
                          <a:cs typeface="PT Sans Narrow" charset="0"/>
                        </a:rPr>
                        <a:t>DCR, n (%)</a:t>
                      </a:r>
                    </a:p>
                    <a:p>
                      <a:pPr algn="l"/>
                      <a:r>
                        <a:rPr lang="en-GB" sz="1600" b="1" noProof="0" dirty="0">
                          <a:solidFill>
                            <a:schemeClr val="tx1"/>
                          </a:solidFill>
                          <a:latin typeface="+mn-lt"/>
                          <a:ea typeface="PT Sans Narrow" charset="0"/>
                          <a:cs typeface="PT Sans Narrow" charset="0"/>
                        </a:rPr>
                        <a:t>(95% CI), %</a:t>
                      </a:r>
                    </a:p>
                  </a:txBody>
                  <a:tcPr anchor="ctr"/>
                </a:tc>
                <a:tc>
                  <a:txBody>
                    <a:bodyPr/>
                    <a:lstStyle/>
                    <a:p>
                      <a:pPr algn="ctr"/>
                      <a:r>
                        <a:rPr lang="fr-FR" sz="1600" b="0" kern="1200" dirty="0">
                          <a:solidFill>
                            <a:schemeClr val="tx1"/>
                          </a:solidFill>
                          <a:latin typeface="+mn-lt"/>
                        </a:rPr>
                        <a:t>101 (30.8)</a:t>
                      </a:r>
                    </a:p>
                    <a:p>
                      <a:pPr algn="ctr"/>
                      <a:r>
                        <a:rPr lang="fr-FR" sz="1600" b="0" kern="1200" dirty="0">
                          <a:solidFill>
                            <a:schemeClr val="tx1"/>
                          </a:solidFill>
                          <a:latin typeface="+mn-lt"/>
                        </a:rPr>
                        <a:t>(25.8-36.1)</a:t>
                      </a:r>
                    </a:p>
                  </a:txBody>
                  <a:tcPr anchor="ctr"/>
                </a:tc>
                <a:tc>
                  <a:txBody>
                    <a:bodyPr/>
                    <a:lstStyle/>
                    <a:p>
                      <a:pPr algn="ctr"/>
                      <a:r>
                        <a:rPr lang="en-GB" sz="1600" b="0" kern="1200" noProof="0" dirty="0">
                          <a:solidFill>
                            <a:schemeClr val="tx1"/>
                          </a:solidFill>
                          <a:latin typeface="+mn-lt"/>
                          <a:ea typeface="PT Sans Narrow" charset="0"/>
                          <a:cs typeface="PT Sans Narrow" charset="0"/>
                        </a:rPr>
                        <a:t>95 (28.7)</a:t>
                      </a:r>
                    </a:p>
                    <a:p>
                      <a:pPr algn="ctr"/>
                      <a:r>
                        <a:rPr lang="en-GB" sz="1600" b="0" kern="1200" noProof="0" dirty="0">
                          <a:solidFill>
                            <a:schemeClr val="tx1"/>
                          </a:solidFill>
                          <a:latin typeface="+mn-lt"/>
                          <a:ea typeface="PT Sans Narrow" charset="0"/>
                          <a:cs typeface="PT Sans Narrow" charset="0"/>
                        </a:rPr>
                        <a:t>(23.9-33.9)</a:t>
                      </a:r>
                    </a:p>
                  </a:txBody>
                  <a:tcPr anchor="ctr"/>
                </a:tc>
                <a:tc>
                  <a:txBody>
                    <a:bodyPr/>
                    <a:lstStyle/>
                    <a:p>
                      <a:pPr algn="ctr"/>
                      <a:endParaRPr lang="en-GB" sz="1600" b="0" kern="1200" noProof="0" dirty="0">
                        <a:solidFill>
                          <a:schemeClr val="tx1"/>
                        </a:solidFill>
                        <a:latin typeface="+mn-lt"/>
                        <a:ea typeface="PT Sans Narrow" charset="0"/>
                        <a:cs typeface="PT Sans Narrow" charset="0"/>
                      </a:endParaRPr>
                    </a:p>
                  </a:txBody>
                  <a:tcPr anchor="ctr"/>
                </a:tc>
                <a:tc>
                  <a:txBody>
                    <a:bodyPr/>
                    <a:lstStyle/>
                    <a:p>
                      <a:pPr algn="ctr"/>
                      <a:r>
                        <a:rPr lang="en-GB" sz="1600" b="0" kern="1200" noProof="0" dirty="0">
                          <a:solidFill>
                            <a:schemeClr val="tx1"/>
                          </a:solidFill>
                          <a:latin typeface="+mn-lt"/>
                          <a:ea typeface="PT Sans Narrow" charset="0"/>
                          <a:cs typeface="PT Sans Narrow" charset="0"/>
                        </a:rPr>
                        <a:t>0.5532</a:t>
                      </a:r>
                    </a:p>
                  </a:txBody>
                  <a:tcPr anchor="ctr"/>
                </a:tc>
                <a:extLst>
                  <a:ext uri="{0D108BD9-81ED-4DB2-BD59-A6C34878D82A}">
                    <a16:rowId xmlns:a16="http://schemas.microsoft.com/office/drawing/2014/main" xmlns="" val="1939192315"/>
                  </a:ext>
                </a:extLst>
              </a:tr>
              <a:tr h="370840">
                <a:tc>
                  <a:txBody>
                    <a:bodyPr/>
                    <a:lstStyle/>
                    <a:p>
                      <a:pPr algn="l"/>
                      <a:r>
                        <a:rPr lang="en-GB" sz="1600" b="1" noProof="0" dirty="0">
                          <a:solidFill>
                            <a:schemeClr val="bg1"/>
                          </a:solidFill>
                          <a:latin typeface="+mn-lt"/>
                          <a:ea typeface="PT Sans Narrow" charset="0"/>
                          <a:cs typeface="PT Sans Narrow" charset="0"/>
                        </a:rPr>
                        <a:t>Safety parameters</a:t>
                      </a:r>
                    </a:p>
                  </a:txBody>
                  <a:tcPr anchor="ctr">
                    <a:solidFill>
                      <a:schemeClr val="accent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noProof="0" dirty="0" err="1">
                          <a:solidFill>
                            <a:schemeClr val="bg1"/>
                          </a:solidFill>
                          <a:latin typeface="+mn-lt"/>
                          <a:ea typeface="PT Sans Narrow" charset="0"/>
                          <a:cs typeface="PT Sans Narrow" charset="0"/>
                        </a:rPr>
                        <a:t>donafenib</a:t>
                      </a:r>
                      <a:r>
                        <a:rPr lang="en-GB" sz="1600" b="1" noProof="0" dirty="0">
                          <a:solidFill>
                            <a:schemeClr val="bg1"/>
                          </a:solidFill>
                          <a:latin typeface="+mn-lt"/>
                          <a:ea typeface="PT Sans Narrow" charset="0"/>
                          <a:cs typeface="PT Sans Narrow" charset="0"/>
                        </a:rPr>
                        <a:t> </a:t>
                      </a:r>
                      <a:br>
                        <a:rPr lang="en-GB" sz="1600" b="1" noProof="0" dirty="0">
                          <a:solidFill>
                            <a:schemeClr val="bg1"/>
                          </a:solidFill>
                          <a:latin typeface="+mn-lt"/>
                          <a:ea typeface="PT Sans Narrow" charset="0"/>
                          <a:cs typeface="PT Sans Narrow" charset="0"/>
                        </a:rPr>
                      </a:br>
                      <a:r>
                        <a:rPr lang="en-GB" sz="1600" b="1" noProof="0" dirty="0">
                          <a:solidFill>
                            <a:schemeClr val="bg1"/>
                          </a:solidFill>
                          <a:latin typeface="+mn-lt"/>
                          <a:ea typeface="PT Sans Narrow" charset="0"/>
                          <a:cs typeface="PT Sans Narrow" charset="0"/>
                        </a:rPr>
                        <a:t>(n=333)</a:t>
                      </a:r>
                    </a:p>
                  </a:txBody>
                  <a:tcPr anchor="ctr">
                    <a:solidFill>
                      <a:schemeClr val="accent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noProof="0" dirty="0">
                          <a:solidFill>
                            <a:schemeClr val="bg1"/>
                          </a:solidFill>
                          <a:latin typeface="+mn-lt"/>
                          <a:ea typeface="PT Sans Narrow" charset="0"/>
                          <a:cs typeface="PT Sans Narrow" charset="0"/>
                        </a:rPr>
                        <a:t>sorafenib </a:t>
                      </a:r>
                      <a:br>
                        <a:rPr lang="en-GB" sz="1600" b="1" noProof="0" dirty="0">
                          <a:solidFill>
                            <a:schemeClr val="bg1"/>
                          </a:solidFill>
                          <a:latin typeface="+mn-lt"/>
                          <a:ea typeface="PT Sans Narrow" charset="0"/>
                          <a:cs typeface="PT Sans Narrow" charset="0"/>
                        </a:rPr>
                      </a:br>
                      <a:r>
                        <a:rPr lang="en-GB" sz="1600" b="1" noProof="0" dirty="0">
                          <a:solidFill>
                            <a:schemeClr val="bg1"/>
                          </a:solidFill>
                          <a:latin typeface="+mn-lt"/>
                          <a:ea typeface="PT Sans Narrow" charset="0"/>
                          <a:cs typeface="PT Sans Narrow" charset="0"/>
                        </a:rPr>
                        <a:t>(n=332)</a:t>
                      </a:r>
                    </a:p>
                  </a:txBody>
                  <a:tcPr anchor="ctr">
                    <a:solidFill>
                      <a:schemeClr val="accent1"/>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noProof="0" dirty="0">
                          <a:solidFill>
                            <a:schemeClr val="bg1"/>
                          </a:solidFill>
                          <a:latin typeface="+mn-lt"/>
                          <a:ea typeface="PT Sans Narrow" charset="0"/>
                          <a:cs typeface="PT Sans Narrow" charset="0"/>
                        </a:rPr>
                        <a:t>P value</a:t>
                      </a:r>
                    </a:p>
                  </a:txBody>
                  <a:tcPr anchor="ctr">
                    <a:solidFill>
                      <a:schemeClr val="accent1"/>
                    </a:solidFill>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sz="1600" b="1" noProof="0" dirty="0">
                        <a:solidFill>
                          <a:schemeClr val="bg1"/>
                        </a:solidFill>
                        <a:latin typeface="+mn-lt"/>
                        <a:ea typeface="PT Sans Narrow" charset="0"/>
                        <a:cs typeface="PT Sans Narrow" charset="0"/>
                      </a:endParaRPr>
                    </a:p>
                  </a:txBody>
                  <a:tcPr anchor="ctr">
                    <a:solidFill>
                      <a:schemeClr val="accent1"/>
                    </a:solidFill>
                  </a:tcPr>
                </a:tc>
                <a:extLst>
                  <a:ext uri="{0D108BD9-81ED-4DB2-BD59-A6C34878D82A}">
                    <a16:rowId xmlns:a16="http://schemas.microsoft.com/office/drawing/2014/main" xmlns="" val="2995186938"/>
                  </a:ext>
                </a:extLst>
              </a:tr>
              <a:tr h="370840">
                <a:tc>
                  <a:txBody>
                    <a:bodyPr/>
                    <a:lstStyle/>
                    <a:p>
                      <a:pPr algn="l"/>
                      <a:r>
                        <a:rPr lang="en-GB" sz="1600" b="1" noProof="0" dirty="0">
                          <a:solidFill>
                            <a:schemeClr val="tx1"/>
                          </a:solidFill>
                          <a:latin typeface="+mn-lt"/>
                          <a:ea typeface="PT Sans Narrow" charset="0"/>
                          <a:cs typeface="PT Sans Narrow" charset="0"/>
                        </a:rPr>
                        <a:t>AEs grade ≥3, n (%)</a:t>
                      </a:r>
                    </a:p>
                  </a:txBody>
                  <a:tcPr anchor="ctr"/>
                </a:tc>
                <a:tc>
                  <a:txBody>
                    <a:bodyPr/>
                    <a:lstStyle/>
                    <a:p>
                      <a:pPr algn="ctr"/>
                      <a:r>
                        <a:rPr lang="fr-FR" sz="1600" b="0" kern="1200" dirty="0">
                          <a:solidFill>
                            <a:schemeClr val="tx1"/>
                          </a:solidFill>
                          <a:latin typeface="+mn-lt"/>
                        </a:rPr>
                        <a:t>191 (57.4)</a:t>
                      </a:r>
                    </a:p>
                  </a:txBody>
                  <a:tcPr anchor="ctr"/>
                </a:tc>
                <a:tc>
                  <a:txBody>
                    <a:bodyPr/>
                    <a:lstStyle/>
                    <a:p>
                      <a:pPr algn="ctr"/>
                      <a:r>
                        <a:rPr lang="en-GB" sz="1600" b="0" kern="1200" noProof="0" dirty="0">
                          <a:solidFill>
                            <a:schemeClr val="tx1"/>
                          </a:solidFill>
                          <a:latin typeface="+mn-lt"/>
                          <a:ea typeface="PT Sans Narrow" charset="0"/>
                          <a:cs typeface="PT Sans Narrow" charset="0"/>
                        </a:rPr>
                        <a:t>224 (67.5)</a:t>
                      </a:r>
                    </a:p>
                  </a:txBody>
                  <a:tcPr anchor="ctr"/>
                </a:tc>
                <a:tc gridSpan="2">
                  <a:txBody>
                    <a:bodyPr/>
                    <a:lstStyle/>
                    <a:p>
                      <a:pPr algn="ctr"/>
                      <a:r>
                        <a:rPr lang="en-GB" sz="1600" b="0" kern="1200" noProof="0" dirty="0">
                          <a:solidFill>
                            <a:schemeClr val="tx1"/>
                          </a:solidFill>
                          <a:latin typeface="+mn-lt"/>
                          <a:ea typeface="PT Sans Narrow" charset="0"/>
                          <a:cs typeface="PT Sans Narrow" charset="0"/>
                        </a:rPr>
                        <a:t>0.0082</a:t>
                      </a:r>
                    </a:p>
                  </a:txBody>
                  <a:tcPr anchor="ctr"/>
                </a:tc>
                <a:tc hMerge="1">
                  <a:txBody>
                    <a:bodyPr/>
                    <a:lstStyle/>
                    <a:p>
                      <a:pPr algn="ctr"/>
                      <a:endParaRPr lang="en-GB" sz="1600" b="0" kern="1200" noProof="0" dirty="0">
                        <a:solidFill>
                          <a:schemeClr val="tx1"/>
                        </a:solidFill>
                        <a:latin typeface="+mn-lt"/>
                        <a:ea typeface="PT Sans Narrow" charset="0"/>
                        <a:cs typeface="PT Sans Narrow" charset="0"/>
                      </a:endParaRPr>
                    </a:p>
                  </a:txBody>
                  <a:tcPr anchor="ctr"/>
                </a:tc>
                <a:extLst>
                  <a:ext uri="{0D108BD9-81ED-4DB2-BD59-A6C34878D82A}">
                    <a16:rowId xmlns:a16="http://schemas.microsoft.com/office/drawing/2014/main" xmlns="" val="4025852230"/>
                  </a:ext>
                </a:extLst>
              </a:tr>
              <a:tr h="370840">
                <a:tc>
                  <a:txBody>
                    <a:bodyPr/>
                    <a:lstStyle/>
                    <a:p>
                      <a:pPr marL="179388" indent="0" algn="l">
                        <a:tabLst/>
                      </a:pPr>
                      <a:r>
                        <a:rPr lang="en-GB" sz="1600" noProof="0" dirty="0">
                          <a:solidFill>
                            <a:schemeClr val="tx1"/>
                          </a:solidFill>
                          <a:latin typeface="+mn-lt"/>
                          <a:ea typeface="PT Sans Narrow" charset="0"/>
                          <a:cs typeface="PT Sans Narrow" charset="0"/>
                        </a:rPr>
                        <a:t>Drug-related</a:t>
                      </a:r>
                    </a:p>
                  </a:txBody>
                  <a:tcPr anchor="ctr"/>
                </a:tc>
                <a:tc>
                  <a:txBody>
                    <a:bodyPr/>
                    <a:lstStyle/>
                    <a:p>
                      <a:pPr algn="ctr"/>
                      <a:r>
                        <a:rPr lang="fr-FR" sz="1600" b="0" kern="1200" dirty="0">
                          <a:solidFill>
                            <a:schemeClr val="tx1"/>
                          </a:solidFill>
                          <a:latin typeface="+mn-lt"/>
                        </a:rPr>
                        <a:t>125 (37.5)</a:t>
                      </a:r>
                    </a:p>
                  </a:txBody>
                  <a:tcPr anchor="ctr"/>
                </a:tc>
                <a:tc>
                  <a:txBody>
                    <a:bodyPr/>
                    <a:lstStyle/>
                    <a:p>
                      <a:pPr algn="ctr"/>
                      <a:r>
                        <a:rPr lang="en-GB" sz="1600" b="0" kern="1200" noProof="0" dirty="0">
                          <a:solidFill>
                            <a:schemeClr val="tx1"/>
                          </a:solidFill>
                          <a:latin typeface="+mn-lt"/>
                          <a:ea typeface="PT Sans Narrow" charset="0"/>
                          <a:cs typeface="PT Sans Narrow" charset="0"/>
                        </a:rPr>
                        <a:t>165 (49.7)</a:t>
                      </a:r>
                    </a:p>
                  </a:txBody>
                  <a:tcPr anchor="ctr"/>
                </a:tc>
                <a:tc gridSpan="2">
                  <a:txBody>
                    <a:bodyPr/>
                    <a:lstStyle/>
                    <a:p>
                      <a:pPr algn="ctr"/>
                      <a:r>
                        <a:rPr lang="en-GB" sz="1600" b="0" kern="1200" noProof="0" dirty="0">
                          <a:solidFill>
                            <a:schemeClr val="tx1"/>
                          </a:solidFill>
                          <a:latin typeface="+mn-lt"/>
                          <a:ea typeface="PT Sans Narrow" charset="0"/>
                          <a:cs typeface="PT Sans Narrow" charset="0"/>
                        </a:rPr>
                        <a:t>0.0018</a:t>
                      </a:r>
                    </a:p>
                  </a:txBody>
                  <a:tcPr anchor="ctr"/>
                </a:tc>
                <a:tc hMerge="1">
                  <a:txBody>
                    <a:bodyPr/>
                    <a:lstStyle/>
                    <a:p>
                      <a:pPr algn="ctr"/>
                      <a:endParaRPr lang="en-GB" sz="1600" b="0" kern="1200" noProof="0" dirty="0">
                        <a:solidFill>
                          <a:schemeClr val="tx1"/>
                        </a:solidFill>
                        <a:latin typeface="+mn-lt"/>
                        <a:ea typeface="PT Sans Narrow" charset="0"/>
                        <a:cs typeface="PT Sans Narrow" charset="0"/>
                      </a:endParaRPr>
                    </a:p>
                  </a:txBody>
                  <a:tcPr anchor="ctr"/>
                </a:tc>
                <a:extLst>
                  <a:ext uri="{0D108BD9-81ED-4DB2-BD59-A6C34878D82A}">
                    <a16:rowId xmlns:a16="http://schemas.microsoft.com/office/drawing/2014/main" xmlns="" val="581317844"/>
                  </a:ext>
                </a:extLst>
              </a:tr>
            </a:tbl>
          </a:graphicData>
        </a:graphic>
      </p:graphicFrame>
      <p:sp>
        <p:nvSpPr>
          <p:cNvPr id="12" name="ZoneTexte 11">
            <a:extLst>
              <a:ext uri="{FF2B5EF4-FFF2-40B4-BE49-F238E27FC236}">
                <a16:creationId xmlns:a16="http://schemas.microsoft.com/office/drawing/2014/main" xmlns="" id="{BFC1E12D-4EDF-9445-BB72-1F7491C4C7FE}"/>
              </a:ext>
            </a:extLst>
          </p:cNvPr>
          <p:cNvSpPr txBox="1"/>
          <p:nvPr/>
        </p:nvSpPr>
        <p:spPr>
          <a:xfrm>
            <a:off x="361741" y="1124744"/>
            <a:ext cx="8314715" cy="584775"/>
          </a:xfrm>
          <a:prstGeom prst="rect">
            <a:avLst/>
          </a:prstGeom>
          <a:noFill/>
        </p:spPr>
        <p:txBody>
          <a:bodyPr wrap="square" rtlCol="0">
            <a:spAutoFit/>
          </a:bodyPr>
          <a:lstStyle/>
          <a:p>
            <a:r>
              <a:rPr lang="en-GB" sz="1600" b="1" dirty="0">
                <a:solidFill>
                  <a:schemeClr val="accent1"/>
                </a:solidFill>
                <a:ea typeface="Aileron" charset="0"/>
                <a:cs typeface="Aileron" charset="0"/>
              </a:rPr>
              <a:t>Baseline characteristics: </a:t>
            </a:r>
            <a:r>
              <a:rPr lang="en-GB" sz="1600" dirty="0">
                <a:solidFill>
                  <a:schemeClr val="tx2"/>
                </a:solidFill>
                <a:ea typeface="Aileron" charset="0"/>
                <a:cs typeface="Aileron" charset="0"/>
              </a:rPr>
              <a:t>Most patients were BCLC stage C (87.2% of </a:t>
            </a:r>
            <a:r>
              <a:rPr lang="en-GB" sz="1600" dirty="0" err="1">
                <a:solidFill>
                  <a:schemeClr val="tx2"/>
                </a:solidFill>
                <a:ea typeface="Aileron" charset="0"/>
                <a:cs typeface="Aileron" charset="0"/>
              </a:rPr>
              <a:t>donafenib</a:t>
            </a:r>
            <a:r>
              <a:rPr lang="en-GB" sz="1600" dirty="0">
                <a:solidFill>
                  <a:schemeClr val="tx2"/>
                </a:solidFill>
                <a:ea typeface="Aileron" charset="0"/>
                <a:cs typeface="Aileron" charset="0"/>
              </a:rPr>
              <a:t> and 87.6% of sorafenib group) and had HBV (89.3% of </a:t>
            </a:r>
            <a:r>
              <a:rPr lang="en-GB" sz="1600" dirty="0" err="1">
                <a:solidFill>
                  <a:schemeClr val="tx2"/>
                </a:solidFill>
                <a:ea typeface="Aileron" charset="0"/>
                <a:cs typeface="Aileron" charset="0"/>
              </a:rPr>
              <a:t>donafenib</a:t>
            </a:r>
            <a:r>
              <a:rPr lang="en-GB" sz="1600" dirty="0">
                <a:solidFill>
                  <a:schemeClr val="tx2"/>
                </a:solidFill>
                <a:ea typeface="Aileron" charset="0"/>
                <a:cs typeface="Aileron" charset="0"/>
              </a:rPr>
              <a:t> and 90.9% of sorafenib group) </a:t>
            </a:r>
          </a:p>
        </p:txBody>
      </p:sp>
    </p:spTree>
    <p:extLst>
      <p:ext uri="{BB962C8B-B14F-4D97-AF65-F5344CB8AC3E}">
        <p14:creationId xmlns:p14="http://schemas.microsoft.com/office/powerpoint/2010/main" val="387903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30386"/>
            <a:ext cx="8222400" cy="702470"/>
          </a:xfrm>
        </p:spPr>
        <p:txBody>
          <a:bodyPr>
            <a:noAutofit/>
          </a:bodyPr>
          <a:lstStyle/>
          <a:p>
            <a:r>
              <a:rPr lang="en-GB" dirty="0" err="1"/>
              <a:t>Donafenib</a:t>
            </a:r>
            <a:r>
              <a:rPr lang="en-GB" dirty="0"/>
              <a:t> could become an optimal first-line </a:t>
            </a:r>
            <a:br>
              <a:rPr lang="en-GB" dirty="0"/>
            </a:br>
            <a:r>
              <a:rPr lang="en-GB" dirty="0"/>
              <a:t>monotherapy for advanced HCC where combination </a:t>
            </a:r>
            <a:br>
              <a:rPr lang="en-GB" dirty="0"/>
            </a:br>
            <a:r>
              <a:rPr lang="en-GB" dirty="0"/>
              <a:t>options are not available</a:t>
            </a:r>
          </a:p>
        </p:txBody>
      </p:sp>
      <p:sp>
        <p:nvSpPr>
          <p:cNvPr id="6" name="Content Placeholder 5">
            <a:extLst>
              <a:ext uri="{FF2B5EF4-FFF2-40B4-BE49-F238E27FC236}">
                <a16:creationId xmlns:a16="http://schemas.microsoft.com/office/drawing/2014/main" xmlns="" id="{E9DD17BC-2664-4EBB-94C8-269D69889DAC}"/>
              </a:ext>
            </a:extLst>
          </p:cNvPr>
          <p:cNvSpPr>
            <a:spLocks noGrp="1"/>
          </p:cNvSpPr>
          <p:nvPr>
            <p:ph sz="quarter" idx="12"/>
          </p:nvPr>
        </p:nvSpPr>
        <p:spPr>
          <a:xfrm>
            <a:off x="465138" y="2276872"/>
            <a:ext cx="8222400" cy="3816424"/>
          </a:xfrm>
        </p:spPr>
        <p:txBody>
          <a:bodyPr/>
          <a:lstStyle/>
          <a:p>
            <a:endParaRPr lang="en-GB" dirty="0"/>
          </a:p>
          <a:p>
            <a:r>
              <a:rPr lang="en-GB" dirty="0" err="1"/>
              <a:t>D</a:t>
            </a:r>
            <a:r>
              <a:rPr lang="en-GB" dirty="0" err="1" smtClean="0"/>
              <a:t>onafenib</a:t>
            </a:r>
            <a:r>
              <a:rPr lang="en-GB" dirty="0" smtClean="0"/>
              <a:t> </a:t>
            </a:r>
            <a:r>
              <a:rPr lang="en-GB" dirty="0"/>
              <a:t>demonstrated OS superiority versus sorafenib in patients with advanced HCC (12.1 versus 10.3 months)</a:t>
            </a:r>
          </a:p>
          <a:p>
            <a:r>
              <a:rPr lang="en-GB" dirty="0" err="1"/>
              <a:t>D</a:t>
            </a:r>
            <a:r>
              <a:rPr lang="en-GB" dirty="0" err="1" smtClean="0"/>
              <a:t>onafenib</a:t>
            </a:r>
            <a:r>
              <a:rPr lang="en-GB" dirty="0" smtClean="0"/>
              <a:t> </a:t>
            </a:r>
            <a:r>
              <a:rPr lang="en-GB" dirty="0"/>
              <a:t>versus sorafenib in PFS, ORR, and DCR: no significant differences</a:t>
            </a:r>
          </a:p>
          <a:p>
            <a:r>
              <a:rPr lang="en-GB" dirty="0"/>
              <a:t>Safety profile of </a:t>
            </a:r>
            <a:r>
              <a:rPr lang="en-GB" dirty="0" err="1"/>
              <a:t>donafenib</a:t>
            </a:r>
            <a:r>
              <a:rPr lang="en-GB" dirty="0"/>
              <a:t>, compared with sorafenib, is favourable</a:t>
            </a:r>
          </a:p>
        </p:txBody>
      </p:sp>
      <p:sp>
        <p:nvSpPr>
          <p:cNvPr id="4" name="Title 3">
            <a:extLst>
              <a:ext uri="{FF2B5EF4-FFF2-40B4-BE49-F238E27FC236}">
                <a16:creationId xmlns:a16="http://schemas.microsoft.com/office/drawing/2014/main" xmlns="" id="{53D4A09B-8521-459A-90F5-7AFEEE8D3295}"/>
              </a:ext>
            </a:extLst>
          </p:cNvPr>
          <p:cNvSpPr>
            <a:spLocks noGrp="1"/>
          </p:cNvSpPr>
          <p:nvPr>
            <p:ph type="title"/>
          </p:nvPr>
        </p:nvSpPr>
        <p:spPr/>
        <p:txBody>
          <a:bodyPr/>
          <a:lstStyle/>
          <a:p>
            <a:r>
              <a:rPr lang="en-GB"/>
              <a:t>conclusion</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18</a:t>
            </a:fld>
            <a:endParaRPr lang="en-GB" noProof="0" dirty="0"/>
          </a:p>
        </p:txBody>
      </p:sp>
      <p:sp>
        <p:nvSpPr>
          <p:cNvPr id="10" name="Content Placeholder 9">
            <a:extLst>
              <a:ext uri="{FF2B5EF4-FFF2-40B4-BE49-F238E27FC236}">
                <a16:creationId xmlns:a16="http://schemas.microsoft.com/office/drawing/2014/main" xmlns="" id="{CE9FFC7A-AE0C-7A49-A248-E8FAE2F90B65}"/>
              </a:ext>
            </a:extLst>
          </p:cNvPr>
          <p:cNvSpPr>
            <a:spLocks noGrp="1"/>
          </p:cNvSpPr>
          <p:nvPr>
            <p:ph sz="quarter" idx="15"/>
          </p:nvPr>
        </p:nvSpPr>
        <p:spPr>
          <a:xfrm>
            <a:off x="465138" y="6309320"/>
            <a:ext cx="7779270" cy="365125"/>
          </a:xfrm>
        </p:spPr>
        <p:txBody>
          <a:bodyPr/>
          <a:lstStyle/>
          <a:p>
            <a:r>
              <a:rPr lang="en-US" dirty="0"/>
              <a:t>DCR, disease control rate; HCC, hepatocellular carcinoma; ORR, objective response rate; OS, overall survival; </a:t>
            </a:r>
            <a:br>
              <a:rPr lang="en-US" dirty="0"/>
            </a:br>
            <a:r>
              <a:rPr lang="en-US" dirty="0"/>
              <a:t>PFS, progression-free survival</a:t>
            </a:r>
          </a:p>
        </p:txBody>
      </p:sp>
    </p:spTree>
    <p:extLst>
      <p:ext uri="{BB962C8B-B14F-4D97-AF65-F5344CB8AC3E}">
        <p14:creationId xmlns:p14="http://schemas.microsoft.com/office/powerpoint/2010/main" val="250822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1C903-EB03-4C5A-984B-750C2EB65CA1}"/>
              </a:ext>
            </a:extLst>
          </p:cNvPr>
          <p:cNvSpPr>
            <a:spLocks noGrp="1"/>
          </p:cNvSpPr>
          <p:nvPr>
            <p:ph type="title"/>
          </p:nvPr>
        </p:nvSpPr>
        <p:spPr/>
        <p:txBody>
          <a:bodyPr>
            <a:noAutofit/>
          </a:bodyPr>
          <a:lstStyle/>
          <a:p>
            <a:r>
              <a:rPr lang="en-GB"/>
              <a:t>A phase Ib study of</a:t>
            </a:r>
            <a:br>
              <a:rPr lang="en-GB"/>
            </a:br>
            <a:r>
              <a:rPr lang="en-GB"/>
              <a:t>lenvatinib (LEN) plus pembrolizumab (PEMBRO) in unresectable hepatocellular carcinoma (</a:t>
            </a:r>
            <a:r>
              <a:rPr lang="en-GB" cap="none"/>
              <a:t>u</a:t>
            </a:r>
            <a:r>
              <a:rPr lang="en-GB"/>
              <a:t>HCC)</a:t>
            </a:r>
            <a:br>
              <a:rPr lang="en-GB"/>
            </a:br>
            <a:r>
              <a:rPr lang="en-GB"/>
              <a:t/>
            </a:r>
            <a:br>
              <a:rPr lang="en-GB"/>
            </a:br>
            <a:r>
              <a:rPr lang="en-GB" sz="2200" cap="none"/>
              <a:t>Zhu AX, et al.</a:t>
            </a:r>
            <a:br>
              <a:rPr lang="en-GB" sz="2200" cap="none"/>
            </a:br>
            <a:r>
              <a:rPr lang="en-GB" sz="2200" cap="none"/>
              <a:t>ASCO 2020. Abstract #4519. Poster Presentation</a:t>
            </a:r>
            <a:endParaRPr lang="en-GB" sz="2200"/>
          </a:p>
        </p:txBody>
      </p:sp>
      <p:sp>
        <p:nvSpPr>
          <p:cNvPr id="4" name="Slide Number Placeholder 3"/>
          <p:cNvSpPr>
            <a:spLocks noGrp="1"/>
          </p:cNvSpPr>
          <p:nvPr>
            <p:ph type="sldNum" sz="quarter" idx="4"/>
          </p:nvPr>
        </p:nvSpPr>
        <p:spPr/>
        <p:txBody>
          <a:bodyPr/>
          <a:lstStyle/>
          <a:p>
            <a:fld id="{FCE43C0F-8A7B-3A4B-9DB5-B3472E36E833}" type="slidenum">
              <a:rPr lang="en-GB" smtClean="0"/>
              <a:pPr/>
              <a:t>19</a:t>
            </a:fld>
            <a:endParaRPr lang="en-GB" dirty="0"/>
          </a:p>
        </p:txBody>
      </p:sp>
    </p:spTree>
    <p:extLst>
      <p:ext uri="{BB962C8B-B14F-4D97-AF65-F5344CB8AC3E}">
        <p14:creationId xmlns:p14="http://schemas.microsoft.com/office/powerpoint/2010/main" val="1375654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solidFill>
                  <a:schemeClr val="accent1"/>
                </a:solidFill>
              </a:rPr>
              <a:t>Meeting summary</a:t>
            </a:r>
            <a:br>
              <a:rPr lang="en-GB" dirty="0">
                <a:solidFill>
                  <a:schemeClr val="accent1"/>
                </a:solidFill>
              </a:rPr>
            </a:br>
            <a:r>
              <a:rPr lang="en-GB" dirty="0" err="1">
                <a:solidFill>
                  <a:schemeClr val="accent1"/>
                </a:solidFill>
              </a:rPr>
              <a:t>asco</a:t>
            </a:r>
            <a:r>
              <a:rPr lang="en-GB">
                <a:solidFill>
                  <a:schemeClr val="accent1"/>
                </a:solidFill>
              </a:rPr>
              <a:t> 2020, virtual meeting</a:t>
            </a:r>
            <a:br>
              <a:rPr lang="en-GB">
                <a:solidFill>
                  <a:schemeClr val="accent1"/>
                </a:solidFill>
              </a:rPr>
            </a:br>
            <a:r>
              <a:rPr lang="en-GB">
                <a:solidFill>
                  <a:schemeClr val="accent1"/>
                </a:solidFill>
              </a:rPr>
              <a:t/>
            </a:r>
            <a:br>
              <a:rPr lang="en-GB">
                <a:solidFill>
                  <a:schemeClr val="accent1"/>
                </a:solidFill>
              </a:rPr>
            </a:br>
            <a:r>
              <a:rPr lang="en-GB" sz="3200" cap="none">
                <a:solidFill>
                  <a:schemeClr val="accent1"/>
                </a:solidFill>
              </a:rPr>
              <a:t>Dr Amit </a:t>
            </a:r>
            <a:r>
              <a:rPr lang="en-GB" sz="3200" cap="none" err="1">
                <a:solidFill>
                  <a:schemeClr val="accent1"/>
                </a:solidFill>
              </a:rPr>
              <a:t>Singal</a:t>
            </a:r>
            <a:r>
              <a:rPr lang="en-GB" sz="3200" cap="none">
                <a:solidFill>
                  <a:schemeClr val="accent1"/>
                </a:solidFill>
              </a:rPr>
              <a:t>, MD, MS</a:t>
            </a:r>
            <a:br>
              <a:rPr lang="en-GB" sz="3200" cap="none">
                <a:solidFill>
                  <a:schemeClr val="accent1"/>
                </a:solidFill>
              </a:rPr>
            </a:br>
            <a:r>
              <a:rPr lang="en-GB" sz="2200" cap="none">
                <a:solidFill>
                  <a:schemeClr val="accent1"/>
                </a:solidFill>
              </a:rPr>
              <a:t>UT Southwestern Medical </a:t>
            </a:r>
            <a:r>
              <a:rPr lang="en-GB" sz="2200" cap="none" err="1">
                <a:solidFill>
                  <a:schemeClr val="accent1"/>
                </a:solidFill>
              </a:rPr>
              <a:t>Center</a:t>
            </a:r>
            <a:r>
              <a:rPr lang="en-GB" sz="2200" cap="none">
                <a:solidFill>
                  <a:schemeClr val="accent1"/>
                </a:solidFill>
              </a:rPr>
              <a:t> – </a:t>
            </a:r>
            <a:br>
              <a:rPr lang="en-GB" sz="2200" cap="none">
                <a:solidFill>
                  <a:schemeClr val="accent1"/>
                </a:solidFill>
              </a:rPr>
            </a:br>
            <a:r>
              <a:rPr lang="en-GB" sz="2200" cap="none">
                <a:solidFill>
                  <a:schemeClr val="accent1"/>
                </a:solidFill>
              </a:rPr>
              <a:t>University Hospital Surgical Oncology Clinic,</a:t>
            </a:r>
            <a:br>
              <a:rPr lang="en-GB" sz="2200" cap="none">
                <a:solidFill>
                  <a:schemeClr val="accent1"/>
                </a:solidFill>
              </a:rPr>
            </a:br>
            <a:r>
              <a:rPr lang="en-GB" sz="2200" cap="none">
                <a:solidFill>
                  <a:schemeClr val="accent1"/>
                </a:solidFill>
              </a:rPr>
              <a:t>Dallas, Texas, USA</a:t>
            </a:r>
            <a:br>
              <a:rPr lang="en-GB" sz="2200" cap="none">
                <a:solidFill>
                  <a:schemeClr val="accent1"/>
                </a:solidFill>
              </a:rPr>
            </a:br>
            <a:r>
              <a:rPr lang="en-GB" sz="2200" cap="none">
                <a:solidFill>
                  <a:schemeClr val="accent1"/>
                </a:solidFill>
              </a:rPr>
              <a:t/>
            </a:r>
            <a:br>
              <a:rPr lang="en-GB" sz="2200" cap="none">
                <a:solidFill>
                  <a:schemeClr val="accent1"/>
                </a:solidFill>
              </a:rPr>
            </a:br>
            <a:r>
              <a:rPr lang="en-GB" sz="3200" cap="none">
                <a:solidFill>
                  <a:schemeClr val="accent1"/>
                </a:solidFill>
              </a:rPr>
              <a:t>HIGHLIGHTS FROM HCC CONNECT</a:t>
            </a:r>
            <a:br>
              <a:rPr lang="en-GB" sz="3200" cap="none">
                <a:solidFill>
                  <a:schemeClr val="accent1"/>
                </a:solidFill>
              </a:rPr>
            </a:br>
            <a:r>
              <a:rPr lang="en-GB" sz="3200" cap="none">
                <a:solidFill>
                  <a:schemeClr val="accent1"/>
                </a:solidFill>
              </a:rPr>
              <a:t>May 2020</a:t>
            </a:r>
          </a:p>
        </p:txBody>
      </p:sp>
      <p:sp>
        <p:nvSpPr>
          <p:cNvPr id="4" name="Slide Number Placeholder 3"/>
          <p:cNvSpPr>
            <a:spLocks noGrp="1"/>
          </p:cNvSpPr>
          <p:nvPr>
            <p:ph type="sldNum" sz="quarter" idx="4"/>
          </p:nvPr>
        </p:nvSpPr>
        <p:spPr/>
        <p:txBody>
          <a:bodyPr/>
          <a:lstStyle/>
          <a:p>
            <a:fld id="{FCE43C0F-8A7B-3A4B-9DB5-B3472E36E833}" type="slidenum">
              <a:rPr lang="en-GB" smtClean="0"/>
              <a:pPr/>
              <a:t>2</a:t>
            </a:fld>
            <a:endParaRPr lang="en-GB"/>
          </a:p>
        </p:txBody>
      </p:sp>
    </p:spTree>
    <p:extLst>
      <p:ext uri="{BB962C8B-B14F-4D97-AF65-F5344CB8AC3E}">
        <p14:creationId xmlns:p14="http://schemas.microsoft.com/office/powerpoint/2010/main" val="1926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 coins arrondis 57">
            <a:extLst>
              <a:ext uri="{FF2B5EF4-FFF2-40B4-BE49-F238E27FC236}">
                <a16:creationId xmlns:a16="http://schemas.microsoft.com/office/drawing/2014/main" xmlns="" id="{0D7A6195-A2EC-DE46-9637-48767F39E99D}"/>
              </a:ext>
            </a:extLst>
          </p:cNvPr>
          <p:cNvSpPr/>
          <p:nvPr/>
        </p:nvSpPr>
        <p:spPr>
          <a:xfrm>
            <a:off x="251520" y="1283498"/>
            <a:ext cx="8640960"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7" name="Rectangle : coins arrondis 56">
            <a:extLst>
              <a:ext uri="{FF2B5EF4-FFF2-40B4-BE49-F238E27FC236}">
                <a16:creationId xmlns:a16="http://schemas.microsoft.com/office/drawing/2014/main" xmlns="" id="{8DB8DEBE-85CB-FC49-8F9E-6C07D08A97D7}"/>
              </a:ext>
            </a:extLst>
          </p:cNvPr>
          <p:cNvSpPr/>
          <p:nvPr/>
        </p:nvSpPr>
        <p:spPr>
          <a:xfrm>
            <a:off x="251520" y="2867674"/>
            <a:ext cx="8640960" cy="64807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Content Placeholder 1">
            <a:extLst>
              <a:ext uri="{FF2B5EF4-FFF2-40B4-BE49-F238E27FC236}">
                <a16:creationId xmlns:a16="http://schemas.microsoft.com/office/drawing/2014/main" xmlns="" id="{A09C7235-1601-4110-B808-BD18FA347F55}"/>
              </a:ext>
            </a:extLst>
          </p:cNvPr>
          <p:cNvSpPr>
            <a:spLocks noGrp="1"/>
          </p:cNvSpPr>
          <p:nvPr>
            <p:ph sz="quarter" idx="12"/>
          </p:nvPr>
        </p:nvSpPr>
        <p:spPr>
          <a:xfrm>
            <a:off x="251520" y="1291876"/>
            <a:ext cx="8640960" cy="1033030"/>
          </a:xfrm>
        </p:spPr>
        <p:txBody>
          <a:bodyPr/>
          <a:lstStyle/>
          <a:p>
            <a:pPr marL="0" indent="0" algn="ctr">
              <a:spcBef>
                <a:spcPts val="600"/>
              </a:spcBef>
              <a:buNone/>
            </a:pPr>
            <a:r>
              <a:rPr lang="en-GB" b="1" dirty="0" err="1">
                <a:solidFill>
                  <a:schemeClr val="accent1"/>
                </a:solidFill>
              </a:rPr>
              <a:t>L</a:t>
            </a:r>
            <a:r>
              <a:rPr lang="en-GB" b="1" dirty="0" err="1" smtClean="0">
                <a:solidFill>
                  <a:schemeClr val="accent1"/>
                </a:solidFill>
              </a:rPr>
              <a:t>envatinib</a:t>
            </a:r>
            <a:r>
              <a:rPr lang="en-GB" dirty="0" smtClean="0"/>
              <a:t> </a:t>
            </a:r>
            <a:r>
              <a:rPr lang="en-GB" dirty="0"/>
              <a:t>(TKI) is approved for the first-line treatment of advanced HCC</a:t>
            </a:r>
          </a:p>
          <a:p>
            <a:pPr marL="0" indent="0" algn="ctr">
              <a:spcBef>
                <a:spcPts val="600"/>
              </a:spcBef>
              <a:buNone/>
            </a:pPr>
            <a:r>
              <a:rPr lang="en-GB" b="1" dirty="0" err="1">
                <a:solidFill>
                  <a:schemeClr val="accent1"/>
                </a:solidFill>
              </a:rPr>
              <a:t>P</a:t>
            </a:r>
            <a:r>
              <a:rPr lang="en-GB" b="1" dirty="0" err="1" smtClean="0">
                <a:solidFill>
                  <a:schemeClr val="accent1"/>
                </a:solidFill>
              </a:rPr>
              <a:t>embrolizumab</a:t>
            </a:r>
            <a:r>
              <a:rPr lang="en-GB" dirty="0" smtClean="0"/>
              <a:t> </a:t>
            </a:r>
            <a:r>
              <a:rPr lang="en-GB" dirty="0"/>
              <a:t>(anti-PD-1) is approved as second-line therapy after sorafenib </a:t>
            </a:r>
            <a:br>
              <a:rPr lang="en-GB" dirty="0"/>
            </a:br>
            <a:r>
              <a:rPr lang="en-GB" dirty="0"/>
              <a:t>for advanced HCC (only in the US)</a:t>
            </a:r>
          </a:p>
        </p:txBody>
      </p:sp>
      <p:sp>
        <p:nvSpPr>
          <p:cNvPr id="3" name="Title 2">
            <a:extLst>
              <a:ext uri="{FF2B5EF4-FFF2-40B4-BE49-F238E27FC236}">
                <a16:creationId xmlns:a16="http://schemas.microsoft.com/office/drawing/2014/main" xmlns="" id="{75F1A2E3-911C-4E12-831B-42FF626604DE}"/>
              </a:ext>
            </a:extLst>
          </p:cNvPr>
          <p:cNvSpPr>
            <a:spLocks noGrp="1"/>
          </p:cNvSpPr>
          <p:nvPr>
            <p:ph type="title"/>
          </p:nvPr>
        </p:nvSpPr>
        <p:spPr>
          <a:xfrm>
            <a:off x="464400" y="246565"/>
            <a:ext cx="6555600" cy="807285"/>
          </a:xfrm>
        </p:spPr>
        <p:txBody>
          <a:bodyPr/>
          <a:lstStyle/>
          <a:p>
            <a:r>
              <a:rPr lang="en-GB" dirty="0"/>
              <a:t>Background</a:t>
            </a:r>
          </a:p>
        </p:txBody>
      </p:sp>
      <p:sp>
        <p:nvSpPr>
          <p:cNvPr id="5" name="Slide Number Placeholder 4">
            <a:extLst>
              <a:ext uri="{FF2B5EF4-FFF2-40B4-BE49-F238E27FC236}">
                <a16:creationId xmlns:a16="http://schemas.microsoft.com/office/drawing/2014/main" xmlns="" id="{92EF3EC2-6381-4222-8910-80A90730CD31}"/>
              </a:ext>
            </a:extLst>
          </p:cNvPr>
          <p:cNvSpPr>
            <a:spLocks noGrp="1"/>
          </p:cNvSpPr>
          <p:nvPr>
            <p:ph type="sldNum" sz="quarter" idx="4"/>
          </p:nvPr>
        </p:nvSpPr>
        <p:spPr/>
        <p:txBody>
          <a:bodyPr/>
          <a:lstStyle/>
          <a:p>
            <a:fld id="{FCE43C0F-8A7B-3A4B-9DB5-B3472E36E833}" type="slidenum">
              <a:rPr lang="en-GB" smtClean="0"/>
              <a:pPr/>
              <a:t>20</a:t>
            </a:fld>
            <a:endParaRPr lang="en-GB" dirty="0"/>
          </a:p>
        </p:txBody>
      </p:sp>
      <p:sp>
        <p:nvSpPr>
          <p:cNvPr id="9" name="Content Placeholder 8">
            <a:extLst>
              <a:ext uri="{FF2B5EF4-FFF2-40B4-BE49-F238E27FC236}">
                <a16:creationId xmlns:a16="http://schemas.microsoft.com/office/drawing/2014/main" xmlns="" id="{60D4228A-0313-184E-ABB2-298860EEBC38}"/>
              </a:ext>
            </a:extLst>
          </p:cNvPr>
          <p:cNvSpPr>
            <a:spLocks noGrp="1"/>
          </p:cNvSpPr>
          <p:nvPr>
            <p:ph sz="quarter" idx="15"/>
          </p:nvPr>
        </p:nvSpPr>
        <p:spPr>
          <a:xfrm>
            <a:off x="465138" y="6245061"/>
            <a:ext cx="8067302" cy="504056"/>
          </a:xfrm>
        </p:spPr>
        <p:txBody>
          <a:bodyPr/>
          <a:lstStyle/>
          <a:p>
            <a:r>
              <a:rPr lang="en-GB"/>
              <a:t>BCLC, Barcelona Clinic Liver Cancer; DLT, dose-limiting toxicity; DoR, duration of response; ECOG PS, Eastern Cooperative Oncology Group performance status; HCC, hepatocellular carcinoma; IV, intravenously; ORR, objective response rate; OS, overall survival; PD-1, programmed death 1; PFS, progression-free survival; TKI, tyrosine kinase inhibitor; TTP, time to progression</a:t>
            </a:r>
          </a:p>
        </p:txBody>
      </p:sp>
      <p:sp>
        <p:nvSpPr>
          <p:cNvPr id="40" name="ZoneTexte 39">
            <a:extLst>
              <a:ext uri="{FF2B5EF4-FFF2-40B4-BE49-F238E27FC236}">
                <a16:creationId xmlns:a16="http://schemas.microsoft.com/office/drawing/2014/main" xmlns="" id="{89BC8BAB-2A7A-CC45-8CF5-696882423C8F}"/>
              </a:ext>
            </a:extLst>
          </p:cNvPr>
          <p:cNvSpPr txBox="1"/>
          <p:nvPr/>
        </p:nvSpPr>
        <p:spPr>
          <a:xfrm>
            <a:off x="464401" y="5544202"/>
            <a:ext cx="8211288" cy="338554"/>
          </a:xfrm>
          <a:prstGeom prst="rect">
            <a:avLst/>
          </a:prstGeom>
          <a:solidFill>
            <a:schemeClr val="accent1"/>
          </a:solidFill>
          <a:ln w="25400">
            <a:solidFill>
              <a:schemeClr val="accent1"/>
            </a:solidFill>
          </a:ln>
        </p:spPr>
        <p:txBody>
          <a:bodyPr wrap="square" rtlCol="0">
            <a:spAutoFit/>
          </a:bodyPr>
          <a:lstStyle/>
          <a:p>
            <a:pPr algn="ctr"/>
            <a:r>
              <a:rPr lang="en-GB" sz="1600" b="1" spc="-20" dirty="0">
                <a:solidFill>
                  <a:schemeClr val="bg1"/>
                </a:solidFill>
                <a:ea typeface="Aileron" charset="0"/>
                <a:cs typeface="Aileron" charset="0"/>
              </a:rPr>
              <a:t>Treatment: </a:t>
            </a:r>
            <a:r>
              <a:rPr lang="en-GB" sz="1600" b="1" spc="-20" dirty="0" err="1">
                <a:solidFill>
                  <a:schemeClr val="bg1"/>
                </a:solidFill>
                <a:ea typeface="Aileron" charset="0"/>
                <a:cs typeface="Aileron" charset="0"/>
              </a:rPr>
              <a:t>lenvatinib</a:t>
            </a:r>
            <a:r>
              <a:rPr lang="en-GB" sz="1600" b="1" spc="-20" dirty="0">
                <a:solidFill>
                  <a:schemeClr val="bg1"/>
                </a:solidFill>
                <a:ea typeface="Aileron" charset="0"/>
                <a:cs typeface="Aileron" charset="0"/>
              </a:rPr>
              <a:t> 12 or 8 mg daily orally + pembrolizumab 200 mg IV on day 1 (21-day cycle)</a:t>
            </a:r>
            <a:endParaRPr lang="en-GB" sz="1600" spc="-20" dirty="0">
              <a:solidFill>
                <a:schemeClr val="bg1"/>
              </a:solidFill>
              <a:ea typeface="Aileron" charset="0"/>
              <a:cs typeface="Aileron" charset="0"/>
            </a:endParaRPr>
          </a:p>
        </p:txBody>
      </p:sp>
      <p:sp>
        <p:nvSpPr>
          <p:cNvPr id="55" name="ZoneTexte 54">
            <a:extLst>
              <a:ext uri="{FF2B5EF4-FFF2-40B4-BE49-F238E27FC236}">
                <a16:creationId xmlns:a16="http://schemas.microsoft.com/office/drawing/2014/main" xmlns="" id="{091F1C21-5301-4146-AC60-BFE61FD39CC9}"/>
              </a:ext>
            </a:extLst>
          </p:cNvPr>
          <p:cNvSpPr txBox="1"/>
          <p:nvPr/>
        </p:nvSpPr>
        <p:spPr>
          <a:xfrm>
            <a:off x="6099349" y="3729689"/>
            <a:ext cx="2793131" cy="1643527"/>
          </a:xfrm>
          <a:prstGeom prst="rect">
            <a:avLst/>
          </a:prstGeom>
          <a:noFill/>
          <a:ln w="25400">
            <a:solidFill>
              <a:schemeClr val="accent1"/>
            </a:solidFill>
          </a:ln>
        </p:spPr>
        <p:txBody>
          <a:bodyPr wrap="square" rtlCol="0">
            <a:spAutoFit/>
          </a:bodyPr>
          <a:lstStyle/>
          <a:p>
            <a:pPr>
              <a:lnSpc>
                <a:spcPct val="90000"/>
              </a:lnSpc>
            </a:pPr>
            <a:r>
              <a:rPr lang="en-GB" sz="1600" b="1" dirty="0">
                <a:solidFill>
                  <a:schemeClr val="accent1"/>
                </a:solidFill>
                <a:latin typeface="+mj-lt"/>
              </a:rPr>
              <a:t>Primary endpoints:</a:t>
            </a:r>
            <a:endParaRPr lang="en-GB" sz="1600" dirty="0">
              <a:solidFill>
                <a:srgbClr val="5D8298"/>
              </a:solidFill>
              <a:latin typeface="+mj-lt"/>
            </a:endParaRPr>
          </a:p>
          <a:p>
            <a:pPr marL="184150" indent="-177800">
              <a:lnSpc>
                <a:spcPct val="90000"/>
              </a:lnSpc>
              <a:buClr>
                <a:schemeClr val="accent1"/>
              </a:buClr>
              <a:buFont typeface="Arial" panose="020B0604020202020204" pitchFamily="34" charset="0"/>
              <a:buChar char="•"/>
            </a:pPr>
            <a:r>
              <a:rPr lang="en-GB" sz="1600" spc="-20" dirty="0">
                <a:latin typeface="+mj-lt"/>
              </a:rPr>
              <a:t>Safety and tolerability (part 1)</a:t>
            </a:r>
          </a:p>
          <a:p>
            <a:pPr marL="184150" indent="-177800">
              <a:lnSpc>
                <a:spcPct val="90000"/>
              </a:lnSpc>
              <a:buClr>
                <a:schemeClr val="accent1"/>
              </a:buClr>
              <a:buFont typeface="Arial" panose="020B0604020202020204" pitchFamily="34" charset="0"/>
              <a:buChar char="•"/>
            </a:pPr>
            <a:r>
              <a:rPr lang="en-GB" sz="1600" dirty="0">
                <a:latin typeface="+mj-lt"/>
              </a:rPr>
              <a:t>ORR and </a:t>
            </a:r>
            <a:r>
              <a:rPr lang="en-GB" sz="1600" dirty="0" err="1">
                <a:latin typeface="+mj-lt"/>
              </a:rPr>
              <a:t>DoR</a:t>
            </a:r>
            <a:r>
              <a:rPr lang="en-GB" sz="1600" dirty="0">
                <a:latin typeface="+mj-lt"/>
              </a:rPr>
              <a:t> (part 2)</a:t>
            </a:r>
          </a:p>
          <a:p>
            <a:pPr>
              <a:lnSpc>
                <a:spcPct val="90000"/>
              </a:lnSpc>
            </a:pPr>
            <a:r>
              <a:rPr lang="en-GB" sz="1600" b="1" dirty="0">
                <a:solidFill>
                  <a:schemeClr val="accent1"/>
                </a:solidFill>
                <a:latin typeface="+mj-lt"/>
              </a:rPr>
              <a:t>Key secondary endpoints:</a:t>
            </a:r>
            <a:r>
              <a:rPr lang="en-GB" sz="1600" dirty="0">
                <a:solidFill>
                  <a:srgbClr val="5D8298"/>
                </a:solidFill>
                <a:latin typeface="+mj-lt"/>
              </a:rPr>
              <a:t> </a:t>
            </a:r>
          </a:p>
          <a:p>
            <a:pPr marL="184150" indent="-177800">
              <a:lnSpc>
                <a:spcPct val="90000"/>
              </a:lnSpc>
              <a:buClr>
                <a:schemeClr val="accent1"/>
              </a:buClr>
              <a:buFont typeface="Arial" panose="020B0604020202020204" pitchFamily="34" charset="0"/>
              <a:buChar char="•"/>
            </a:pPr>
            <a:r>
              <a:rPr lang="en-GB" sz="1600" dirty="0">
                <a:latin typeface="+mj-lt"/>
              </a:rPr>
              <a:t>PFS</a:t>
            </a:r>
          </a:p>
          <a:p>
            <a:pPr marL="184150" indent="-177800">
              <a:lnSpc>
                <a:spcPct val="90000"/>
              </a:lnSpc>
              <a:buClr>
                <a:schemeClr val="accent1"/>
              </a:buClr>
              <a:buFont typeface="Arial" panose="020B0604020202020204" pitchFamily="34" charset="0"/>
              <a:buChar char="•"/>
            </a:pPr>
            <a:r>
              <a:rPr lang="en-GB" sz="1600" dirty="0">
                <a:latin typeface="+mj-lt"/>
              </a:rPr>
              <a:t>TTP</a:t>
            </a:r>
          </a:p>
          <a:p>
            <a:pPr marL="184150" indent="-177800">
              <a:lnSpc>
                <a:spcPct val="90000"/>
              </a:lnSpc>
              <a:buClr>
                <a:schemeClr val="accent1"/>
              </a:buClr>
              <a:buFont typeface="Arial" panose="020B0604020202020204" pitchFamily="34" charset="0"/>
              <a:buChar char="•"/>
            </a:pPr>
            <a:r>
              <a:rPr lang="en-GB" sz="1600" dirty="0">
                <a:latin typeface="+mj-lt"/>
              </a:rPr>
              <a:t>OS</a:t>
            </a:r>
          </a:p>
        </p:txBody>
      </p:sp>
      <p:sp>
        <p:nvSpPr>
          <p:cNvPr id="59" name="Content Placeholder 1">
            <a:extLst>
              <a:ext uri="{FF2B5EF4-FFF2-40B4-BE49-F238E27FC236}">
                <a16:creationId xmlns:a16="http://schemas.microsoft.com/office/drawing/2014/main" xmlns="" id="{534807F2-B79B-6549-96C3-ECF90FF61704}"/>
              </a:ext>
            </a:extLst>
          </p:cNvPr>
          <p:cNvSpPr txBox="1">
            <a:spLocks/>
          </p:cNvSpPr>
          <p:nvPr/>
        </p:nvSpPr>
        <p:spPr>
          <a:xfrm>
            <a:off x="251520" y="2867674"/>
            <a:ext cx="8640960" cy="648072"/>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buFont typeface="Arial"/>
              <a:buNone/>
            </a:pPr>
            <a:r>
              <a:rPr lang="en-GB" dirty="0"/>
              <a:t>Phase 1b trial of </a:t>
            </a:r>
            <a:r>
              <a:rPr lang="en-GB" b="1" dirty="0" err="1">
                <a:solidFill>
                  <a:schemeClr val="accent1"/>
                </a:solidFill>
              </a:rPr>
              <a:t>lenvatinib</a:t>
            </a:r>
            <a:r>
              <a:rPr lang="en-GB" b="1" dirty="0">
                <a:solidFill>
                  <a:schemeClr val="accent1"/>
                </a:solidFill>
              </a:rPr>
              <a:t> and pembrolizumab in combination </a:t>
            </a:r>
            <a:r>
              <a:rPr lang="en-GB" dirty="0">
                <a:solidFill>
                  <a:schemeClr val="tx2"/>
                </a:solidFill>
              </a:rPr>
              <a:t>in advanced HCC (n=104)</a:t>
            </a:r>
          </a:p>
        </p:txBody>
      </p:sp>
      <p:sp>
        <p:nvSpPr>
          <p:cNvPr id="8" name="ZoneTexte 7">
            <a:extLst>
              <a:ext uri="{FF2B5EF4-FFF2-40B4-BE49-F238E27FC236}">
                <a16:creationId xmlns:a16="http://schemas.microsoft.com/office/drawing/2014/main" xmlns="" id="{B7479125-D125-DD4E-B5A5-227E85E05F82}"/>
              </a:ext>
            </a:extLst>
          </p:cNvPr>
          <p:cNvSpPr txBox="1"/>
          <p:nvPr/>
        </p:nvSpPr>
        <p:spPr>
          <a:xfrm>
            <a:off x="436270" y="4107308"/>
            <a:ext cx="1967077" cy="1077218"/>
          </a:xfrm>
          <a:prstGeom prst="rect">
            <a:avLst/>
          </a:prstGeom>
          <a:noFill/>
          <a:ln w="25400">
            <a:solidFill>
              <a:schemeClr val="accent1"/>
            </a:solidFill>
          </a:ln>
        </p:spPr>
        <p:txBody>
          <a:bodyPr wrap="none" rtlCol="0">
            <a:spAutoFit/>
          </a:bodyPr>
          <a:lstStyle/>
          <a:p>
            <a:r>
              <a:rPr lang="en-GB" sz="1600" b="1">
                <a:solidFill>
                  <a:schemeClr val="accent1"/>
                </a:solidFill>
                <a:ea typeface="Aileron" charset="0"/>
                <a:cs typeface="Aileron" charset="0"/>
              </a:rPr>
              <a:t>Key eligibility criteria</a:t>
            </a:r>
          </a:p>
          <a:p>
            <a:pPr marL="184150" indent="-177800">
              <a:buClr>
                <a:schemeClr val="accent1"/>
              </a:buClr>
              <a:buFont typeface="Arial" panose="020B0604020202020204" pitchFamily="34" charset="0"/>
              <a:buChar char="•"/>
            </a:pPr>
            <a:r>
              <a:rPr lang="en-GB" sz="1600">
                <a:ea typeface="Aileron" charset="0"/>
                <a:cs typeface="Aileron" charset="0"/>
              </a:rPr>
              <a:t>Advanced HCC</a:t>
            </a:r>
          </a:p>
          <a:p>
            <a:pPr marL="184150" indent="-177800">
              <a:buClr>
                <a:schemeClr val="accent1"/>
              </a:buClr>
              <a:buFont typeface="Arial" panose="020B0604020202020204" pitchFamily="34" charset="0"/>
              <a:buChar char="•"/>
            </a:pPr>
            <a:r>
              <a:rPr lang="en-GB" sz="1600">
                <a:ea typeface="Aileron" charset="0"/>
                <a:cs typeface="Aileron" charset="0"/>
              </a:rPr>
              <a:t>BCLC stage B or C</a:t>
            </a:r>
          </a:p>
          <a:p>
            <a:pPr marL="184150" indent="-177800">
              <a:buClr>
                <a:schemeClr val="accent1"/>
              </a:buClr>
              <a:buFont typeface="Arial" panose="020B0604020202020204" pitchFamily="34" charset="0"/>
              <a:buChar char="•"/>
            </a:pPr>
            <a:r>
              <a:rPr lang="en-GB" sz="1600">
                <a:ea typeface="Aileron" charset="0"/>
                <a:cs typeface="Aileron" charset="0"/>
              </a:rPr>
              <a:t>ECOG PS 0 or 1</a:t>
            </a:r>
          </a:p>
        </p:txBody>
      </p:sp>
      <p:sp>
        <p:nvSpPr>
          <p:cNvPr id="60" name="ZoneTexte 59">
            <a:extLst>
              <a:ext uri="{FF2B5EF4-FFF2-40B4-BE49-F238E27FC236}">
                <a16:creationId xmlns:a16="http://schemas.microsoft.com/office/drawing/2014/main" xmlns="" id="{3F9D5472-3981-2B43-B2FA-8390737C8A41}"/>
              </a:ext>
            </a:extLst>
          </p:cNvPr>
          <p:cNvSpPr txBox="1"/>
          <p:nvPr/>
        </p:nvSpPr>
        <p:spPr>
          <a:xfrm>
            <a:off x="2541984" y="3729689"/>
            <a:ext cx="3408007" cy="769441"/>
          </a:xfrm>
          <a:prstGeom prst="rect">
            <a:avLst/>
          </a:prstGeom>
          <a:noFill/>
          <a:ln w="25400">
            <a:solidFill>
              <a:schemeClr val="accent1"/>
            </a:solidFill>
          </a:ln>
        </p:spPr>
        <p:txBody>
          <a:bodyPr wrap="square" rtlCol="0">
            <a:spAutoFit/>
          </a:bodyPr>
          <a:lstStyle/>
          <a:p>
            <a:pPr algn="ctr"/>
            <a:r>
              <a:rPr lang="en-GB" sz="1600" b="1" dirty="0">
                <a:solidFill>
                  <a:schemeClr val="accent1"/>
                </a:solidFill>
                <a:ea typeface="Aileron" charset="0"/>
                <a:cs typeface="Aileron" charset="0"/>
              </a:rPr>
              <a:t>Part 1: DLT evaluation (n=6)</a:t>
            </a:r>
          </a:p>
          <a:p>
            <a:r>
              <a:rPr lang="en-GB" sz="1400" dirty="0">
                <a:ea typeface="Aileron" charset="0"/>
                <a:cs typeface="Aileron" charset="0"/>
              </a:rPr>
              <a:t>Patients ineligible for other therapies</a:t>
            </a:r>
          </a:p>
          <a:p>
            <a:r>
              <a:rPr lang="en-GB" sz="1400" dirty="0">
                <a:ea typeface="Aileron" charset="0"/>
                <a:cs typeface="Aileron" charset="0"/>
              </a:rPr>
              <a:t>Tolerability evaluated by DLTs during cycle 1</a:t>
            </a:r>
          </a:p>
        </p:txBody>
      </p:sp>
      <p:sp>
        <p:nvSpPr>
          <p:cNvPr id="61" name="ZoneTexte 60">
            <a:extLst>
              <a:ext uri="{FF2B5EF4-FFF2-40B4-BE49-F238E27FC236}">
                <a16:creationId xmlns:a16="http://schemas.microsoft.com/office/drawing/2014/main" xmlns="" id="{AEFA9783-C4A6-6C4E-8C4D-8E9711FFDEF1}"/>
              </a:ext>
            </a:extLst>
          </p:cNvPr>
          <p:cNvSpPr txBox="1"/>
          <p:nvPr/>
        </p:nvSpPr>
        <p:spPr>
          <a:xfrm>
            <a:off x="2541983" y="4819218"/>
            <a:ext cx="3408007" cy="553998"/>
          </a:xfrm>
          <a:prstGeom prst="rect">
            <a:avLst/>
          </a:prstGeom>
          <a:noFill/>
          <a:ln w="25400">
            <a:solidFill>
              <a:schemeClr val="accent1"/>
            </a:solidFill>
          </a:ln>
        </p:spPr>
        <p:txBody>
          <a:bodyPr wrap="square" rtlCol="0">
            <a:spAutoFit/>
          </a:bodyPr>
          <a:lstStyle/>
          <a:p>
            <a:pPr algn="ctr"/>
            <a:r>
              <a:rPr lang="en-GB" sz="1600" b="1" dirty="0">
                <a:solidFill>
                  <a:schemeClr val="accent1"/>
                </a:solidFill>
                <a:ea typeface="Aileron" charset="0"/>
                <a:cs typeface="Aileron" charset="0"/>
              </a:rPr>
              <a:t>Part 2: expansion (n=98)</a:t>
            </a:r>
          </a:p>
          <a:p>
            <a:r>
              <a:rPr lang="en-GB" sz="1400" dirty="0">
                <a:ea typeface="Aileron" charset="0"/>
                <a:cs typeface="Aileron" charset="0"/>
              </a:rPr>
              <a:t>No prior systemic therapy for advanced HCC</a:t>
            </a:r>
          </a:p>
        </p:txBody>
      </p:sp>
      <p:sp>
        <p:nvSpPr>
          <p:cNvPr id="15" name="Flèche vers le bas 3">
            <a:extLst>
              <a:ext uri="{FF2B5EF4-FFF2-40B4-BE49-F238E27FC236}">
                <a16:creationId xmlns:a16="http://schemas.microsoft.com/office/drawing/2014/main" xmlns="" id="{B867C0F3-1EFE-874D-8DC3-6C947123381C}"/>
              </a:ext>
            </a:extLst>
          </p:cNvPr>
          <p:cNvSpPr/>
          <p:nvPr/>
        </p:nvSpPr>
        <p:spPr>
          <a:xfrm>
            <a:off x="4329684" y="2363618"/>
            <a:ext cx="484632" cy="479138"/>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6" name="Flèche vers le bas 3">
            <a:extLst>
              <a:ext uri="{FF2B5EF4-FFF2-40B4-BE49-F238E27FC236}">
                <a16:creationId xmlns:a16="http://schemas.microsoft.com/office/drawing/2014/main" xmlns="" id="{AF982D48-2F7E-2842-8613-ADE0B8B0114E}"/>
              </a:ext>
            </a:extLst>
          </p:cNvPr>
          <p:cNvSpPr/>
          <p:nvPr/>
        </p:nvSpPr>
        <p:spPr>
          <a:xfrm>
            <a:off x="4003670" y="4557583"/>
            <a:ext cx="484632" cy="239569"/>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996095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21</a:t>
            </a:fld>
            <a:endParaRPr lang="en-GB" dirty="0"/>
          </a:p>
        </p:txBody>
      </p:sp>
      <p:sp>
        <p:nvSpPr>
          <p:cNvPr id="3" name="Title 2"/>
          <p:cNvSpPr>
            <a:spLocks noGrp="1"/>
          </p:cNvSpPr>
          <p:nvPr>
            <p:ph type="title"/>
          </p:nvPr>
        </p:nvSpPr>
        <p:spPr>
          <a:xfrm>
            <a:off x="464400" y="246565"/>
            <a:ext cx="6555600" cy="807285"/>
          </a:xfrm>
        </p:spPr>
        <p:txBody>
          <a:bodyPr/>
          <a:lstStyle/>
          <a:p>
            <a:r>
              <a:rPr lang="en-GB"/>
              <a:t>results</a:t>
            </a:r>
            <a:endParaRPr lang="en-GB" noProof="0" dirty="0"/>
          </a:p>
        </p:txBody>
      </p:sp>
      <p:sp>
        <p:nvSpPr>
          <p:cNvPr id="11" name="Content Placeholder 6">
            <a:extLst>
              <a:ext uri="{FF2B5EF4-FFF2-40B4-BE49-F238E27FC236}">
                <a16:creationId xmlns:a16="http://schemas.microsoft.com/office/drawing/2014/main" xmlns="" id="{2FE87EE7-8EFF-184D-98A4-03089BD47304}"/>
              </a:ext>
            </a:extLst>
          </p:cNvPr>
          <p:cNvSpPr txBox="1">
            <a:spLocks/>
          </p:cNvSpPr>
          <p:nvPr/>
        </p:nvSpPr>
        <p:spPr>
          <a:xfrm>
            <a:off x="467545" y="1052736"/>
            <a:ext cx="8568951" cy="5045374"/>
          </a:xfrm>
          <a:prstGeom prst="rect">
            <a:avLst/>
          </a:prstGeom>
        </p:spPr>
        <p:txBody>
          <a:bodyPr lIns="0"/>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b="1" dirty="0">
                <a:solidFill>
                  <a:schemeClr val="accent1"/>
                </a:solidFill>
              </a:rPr>
              <a:t>Data cut-off date:</a:t>
            </a:r>
            <a:r>
              <a:rPr lang="en-GB" dirty="0"/>
              <a:t> 31 October 2019; 100 patients included in the first analysis</a:t>
            </a:r>
          </a:p>
          <a:p>
            <a:pPr marL="0" indent="0">
              <a:buNone/>
            </a:pPr>
            <a:r>
              <a:rPr lang="en-GB" b="1" dirty="0"/>
              <a:t>Safety</a:t>
            </a:r>
            <a:endParaRPr lang="en-GB" dirty="0"/>
          </a:p>
          <a:p>
            <a:pPr marL="0" indent="0">
              <a:buNone/>
            </a:pPr>
            <a:endParaRPr lang="en-GB" sz="1600" dirty="0">
              <a:sym typeface="Wingdings" pitchFamily="2" charset="2"/>
            </a:endParaRPr>
          </a:p>
          <a:p>
            <a:pPr marL="0" indent="0">
              <a:buNone/>
            </a:pPr>
            <a:endParaRPr lang="en-GB" sz="1600" dirty="0">
              <a:sym typeface="Wingdings" pitchFamily="2" charset="2"/>
            </a:endParaRPr>
          </a:p>
          <a:p>
            <a:pPr marL="0" indent="0">
              <a:buNone/>
            </a:pPr>
            <a:endParaRPr lang="en-GB" sz="1600" dirty="0">
              <a:sym typeface="Wingdings" pitchFamily="2" charset="2"/>
            </a:endParaRPr>
          </a:p>
          <a:p>
            <a:pPr marL="0" indent="0">
              <a:buNone/>
            </a:pPr>
            <a:r>
              <a:rPr lang="en-GB" b="1" dirty="0">
                <a:solidFill>
                  <a:schemeClr val="tx2"/>
                </a:solidFill>
                <a:sym typeface="Wingdings" pitchFamily="2" charset="2"/>
              </a:rPr>
              <a:t>Efficacy</a:t>
            </a:r>
            <a:endParaRPr lang="en-GB" dirty="0">
              <a:sym typeface="Wingdings" pitchFamily="2" charset="2"/>
            </a:endParaRPr>
          </a:p>
        </p:txBody>
      </p:sp>
      <p:graphicFrame>
        <p:nvGraphicFramePr>
          <p:cNvPr id="14" name="Tableau 13">
            <a:extLst>
              <a:ext uri="{FF2B5EF4-FFF2-40B4-BE49-F238E27FC236}">
                <a16:creationId xmlns:a16="http://schemas.microsoft.com/office/drawing/2014/main" xmlns="" id="{0D3EC46E-E2F0-A04A-9E2F-4CCCEE8CC1F2}"/>
              </a:ext>
            </a:extLst>
          </p:cNvPr>
          <p:cNvGraphicFramePr>
            <a:graphicFrameLocks noGrp="1"/>
          </p:cNvGraphicFramePr>
          <p:nvPr>
            <p:extLst>
              <p:ext uri="{D42A27DB-BD31-4B8C-83A1-F6EECF244321}">
                <p14:modId xmlns:p14="http://schemas.microsoft.com/office/powerpoint/2010/main" val="929698476"/>
              </p:ext>
            </p:extLst>
          </p:nvPr>
        </p:nvGraphicFramePr>
        <p:xfrm>
          <a:off x="1403648" y="3068960"/>
          <a:ext cx="7278128" cy="2684008"/>
        </p:xfrm>
        <a:graphic>
          <a:graphicData uri="http://schemas.openxmlformats.org/drawingml/2006/table">
            <a:tbl>
              <a:tblPr firstRow="1" bandRow="1">
                <a:tableStyleId>{5C22544A-7EE6-4342-B048-85BDC9FD1C3A}</a:tableStyleId>
              </a:tblPr>
              <a:tblGrid>
                <a:gridCol w="3019931">
                  <a:extLst>
                    <a:ext uri="{9D8B030D-6E8A-4147-A177-3AD203B41FA5}">
                      <a16:colId xmlns:a16="http://schemas.microsoft.com/office/drawing/2014/main" xmlns="" val="2941376719"/>
                    </a:ext>
                  </a:extLst>
                </a:gridCol>
                <a:gridCol w="2061093">
                  <a:extLst>
                    <a:ext uri="{9D8B030D-6E8A-4147-A177-3AD203B41FA5}">
                      <a16:colId xmlns:a16="http://schemas.microsoft.com/office/drawing/2014/main" xmlns="" val="3913684728"/>
                    </a:ext>
                  </a:extLst>
                </a:gridCol>
                <a:gridCol w="2197104">
                  <a:extLst>
                    <a:ext uri="{9D8B030D-6E8A-4147-A177-3AD203B41FA5}">
                      <a16:colId xmlns:a16="http://schemas.microsoft.com/office/drawing/2014/main" xmlns="" val="278503386"/>
                    </a:ext>
                  </a:extLst>
                </a:gridCol>
              </a:tblGrid>
              <a:tr h="312862">
                <a:tc>
                  <a:txBody>
                    <a:bodyPr/>
                    <a:lstStyle/>
                    <a:p>
                      <a:r>
                        <a:rPr lang="en-GB" sz="1400" noProof="0" dirty="0"/>
                        <a:t>Parameter (for confirmed responders) (n=100)</a:t>
                      </a:r>
                    </a:p>
                  </a:txBody>
                  <a:tcPr/>
                </a:tc>
                <a:tc>
                  <a:txBody>
                    <a:bodyPr/>
                    <a:lstStyle/>
                    <a:p>
                      <a:pPr algn="ctr"/>
                      <a:r>
                        <a:rPr lang="en-GB" sz="1400" noProof="0" dirty="0" err="1"/>
                        <a:t>mRECIST</a:t>
                      </a:r>
                      <a:r>
                        <a:rPr lang="en-GB" sz="1400" noProof="0" dirty="0"/>
                        <a:t> per IIR</a:t>
                      </a:r>
                    </a:p>
                  </a:txBody>
                  <a:tcPr/>
                </a:tc>
                <a:tc>
                  <a:txBody>
                    <a:bodyPr/>
                    <a:lstStyle/>
                    <a:p>
                      <a:pPr algn="ctr"/>
                      <a:r>
                        <a:rPr lang="en-GB" sz="1400" noProof="0"/>
                        <a:t>RECIST v1.1 per IIR</a:t>
                      </a:r>
                    </a:p>
                  </a:txBody>
                  <a:tcPr/>
                </a:tc>
                <a:extLst>
                  <a:ext uri="{0D108BD9-81ED-4DB2-BD59-A6C34878D82A}">
                    <a16:rowId xmlns:a16="http://schemas.microsoft.com/office/drawing/2014/main" xmlns="" val="3874638470"/>
                  </a:ext>
                </a:extLst>
              </a:tr>
              <a:tr h="312862">
                <a:tc>
                  <a:txBody>
                    <a:bodyPr/>
                    <a:lstStyle/>
                    <a:p>
                      <a:r>
                        <a:rPr lang="en-GB" sz="1400" b="1" noProof="0" dirty="0"/>
                        <a:t>ORR, n (%) / (95% CI)</a:t>
                      </a:r>
                    </a:p>
                  </a:txBody>
                  <a:tcPr/>
                </a:tc>
                <a:tc>
                  <a:txBody>
                    <a:bodyPr/>
                    <a:lstStyle/>
                    <a:p>
                      <a:pPr algn="ctr"/>
                      <a:r>
                        <a:rPr lang="en-GB" sz="1400" b="1" noProof="0" dirty="0"/>
                        <a:t>46 (46) / (36.0-56.3)</a:t>
                      </a:r>
                    </a:p>
                  </a:txBody>
                  <a:tcPr/>
                </a:tc>
                <a:tc>
                  <a:txBody>
                    <a:bodyPr/>
                    <a:lstStyle/>
                    <a:p>
                      <a:pPr algn="ctr"/>
                      <a:r>
                        <a:rPr lang="en-GB" sz="1400" b="1" noProof="0" dirty="0"/>
                        <a:t>36 (36) / (26.6-46.2)</a:t>
                      </a:r>
                    </a:p>
                  </a:txBody>
                  <a:tcPr/>
                </a:tc>
                <a:extLst>
                  <a:ext uri="{0D108BD9-81ED-4DB2-BD59-A6C34878D82A}">
                    <a16:rowId xmlns:a16="http://schemas.microsoft.com/office/drawing/2014/main" xmlns="" val="1955011310"/>
                  </a:ext>
                </a:extLst>
              </a:tr>
              <a:tr h="178778">
                <a:tc>
                  <a:txBody>
                    <a:bodyPr/>
                    <a:lstStyle/>
                    <a:p>
                      <a:r>
                        <a:rPr lang="en-GB" sz="1400" b="1" noProof="0" dirty="0"/>
                        <a:t>Median </a:t>
                      </a:r>
                      <a:r>
                        <a:rPr lang="en-GB" sz="1400" b="1" noProof="0" dirty="0" err="1"/>
                        <a:t>DoR</a:t>
                      </a:r>
                      <a:r>
                        <a:rPr lang="en-GB" sz="1400" b="1" noProof="0" dirty="0"/>
                        <a:t> (95% CI), months</a:t>
                      </a:r>
                    </a:p>
                  </a:txBody>
                  <a:tcPr/>
                </a:tc>
                <a:tc>
                  <a:txBody>
                    <a:bodyPr/>
                    <a:lstStyle/>
                    <a:p>
                      <a:pPr algn="ctr"/>
                      <a:r>
                        <a:rPr lang="en-GB" sz="1400" noProof="0"/>
                        <a:t>8.6 (6.9-NE)</a:t>
                      </a:r>
                    </a:p>
                  </a:txBody>
                  <a:tcPr/>
                </a:tc>
                <a:tc>
                  <a:txBody>
                    <a:bodyPr/>
                    <a:lstStyle/>
                    <a:p>
                      <a:pPr algn="ctr"/>
                      <a:r>
                        <a:rPr lang="en-GB" sz="1400" noProof="0" dirty="0"/>
                        <a:t>12.6 (6.9-NE)</a:t>
                      </a:r>
                    </a:p>
                  </a:txBody>
                  <a:tcPr/>
                </a:tc>
                <a:extLst>
                  <a:ext uri="{0D108BD9-81ED-4DB2-BD59-A6C34878D82A}">
                    <a16:rowId xmlns:a16="http://schemas.microsoft.com/office/drawing/2014/main" xmlns="" val="711976055"/>
                  </a:ext>
                </a:extLst>
              </a:tr>
              <a:tr h="178778">
                <a:tc>
                  <a:txBody>
                    <a:bodyPr/>
                    <a:lstStyle/>
                    <a:p>
                      <a:r>
                        <a:rPr lang="en-GB" sz="1400" b="1" noProof="0" dirty="0"/>
                        <a:t>Median PFS, months / (95% CI)</a:t>
                      </a:r>
                    </a:p>
                  </a:txBody>
                  <a:tcPr/>
                </a:tc>
                <a:tc>
                  <a:txBody>
                    <a:bodyPr/>
                    <a:lstStyle/>
                    <a:p>
                      <a:pPr algn="ctr"/>
                      <a:r>
                        <a:rPr lang="en-GB" sz="1400" noProof="0" dirty="0"/>
                        <a:t>9.3 / (5.6-9.7)</a:t>
                      </a:r>
                    </a:p>
                  </a:txBody>
                  <a:tcPr/>
                </a:tc>
                <a:tc>
                  <a:txBody>
                    <a:bodyPr/>
                    <a:lstStyle/>
                    <a:p>
                      <a:pPr algn="ctr"/>
                      <a:r>
                        <a:rPr lang="en-GB" sz="1400" noProof="0" dirty="0"/>
                        <a:t>8.6 / (7.1-9.7)</a:t>
                      </a:r>
                    </a:p>
                  </a:txBody>
                  <a:tcPr/>
                </a:tc>
                <a:extLst>
                  <a:ext uri="{0D108BD9-81ED-4DB2-BD59-A6C34878D82A}">
                    <a16:rowId xmlns:a16="http://schemas.microsoft.com/office/drawing/2014/main" xmlns="" val="3466646215"/>
                  </a:ext>
                </a:extLst>
              </a:tr>
              <a:tr h="178778">
                <a:tc>
                  <a:txBody>
                    <a:bodyPr/>
                    <a:lstStyle/>
                    <a:p>
                      <a:r>
                        <a:rPr lang="en-GB" sz="1400" b="1" noProof="0" dirty="0"/>
                        <a:t>Median TTR (range), months </a:t>
                      </a:r>
                    </a:p>
                  </a:txBody>
                  <a:tcPr/>
                </a:tc>
                <a:tc>
                  <a:txBody>
                    <a:bodyPr/>
                    <a:lstStyle/>
                    <a:p>
                      <a:pPr algn="ctr"/>
                      <a:r>
                        <a:rPr lang="en-GB" sz="1400" noProof="0"/>
                        <a:t>1.9 (1.2-5.5)</a:t>
                      </a:r>
                    </a:p>
                  </a:txBody>
                  <a:tcPr/>
                </a:tc>
                <a:tc>
                  <a:txBody>
                    <a:bodyPr/>
                    <a:lstStyle/>
                    <a:p>
                      <a:pPr algn="ctr"/>
                      <a:r>
                        <a:rPr lang="en-GB" sz="1400" noProof="0"/>
                        <a:t>2.8 (1.2-7.7)</a:t>
                      </a:r>
                    </a:p>
                  </a:txBody>
                  <a:tcPr/>
                </a:tc>
                <a:extLst>
                  <a:ext uri="{0D108BD9-81ED-4DB2-BD59-A6C34878D82A}">
                    <a16:rowId xmlns:a16="http://schemas.microsoft.com/office/drawing/2014/main" xmlns="" val="3704569444"/>
                  </a:ext>
                </a:extLst>
              </a:tr>
              <a:tr h="312862">
                <a:tc>
                  <a:txBody>
                    <a:bodyPr/>
                    <a:lstStyle/>
                    <a:p>
                      <a:r>
                        <a:rPr lang="en-GB" sz="1400" b="1" noProof="0" dirty="0"/>
                        <a:t>Disease control rate, n (%) / (95% CI)</a:t>
                      </a:r>
                    </a:p>
                  </a:txBody>
                  <a:tcPr/>
                </a:tc>
                <a:tc>
                  <a:txBody>
                    <a:bodyPr/>
                    <a:lstStyle/>
                    <a:p>
                      <a:pPr algn="ctr"/>
                      <a:r>
                        <a:rPr lang="en-GB" sz="1400" b="1" noProof="0" dirty="0"/>
                        <a:t>88 (88) / (80.0-93.6)</a:t>
                      </a:r>
                    </a:p>
                  </a:txBody>
                  <a:tcPr/>
                </a:tc>
                <a:tc>
                  <a:txBody>
                    <a:bodyPr/>
                    <a:lstStyle/>
                    <a:p>
                      <a:pPr algn="ctr"/>
                      <a:r>
                        <a:rPr lang="en-GB" sz="1400" b="1" noProof="0" dirty="0"/>
                        <a:t>88 (88) / (80.0-93.6)</a:t>
                      </a:r>
                    </a:p>
                  </a:txBody>
                  <a:tcPr/>
                </a:tc>
                <a:extLst>
                  <a:ext uri="{0D108BD9-81ED-4DB2-BD59-A6C34878D82A}">
                    <a16:rowId xmlns:a16="http://schemas.microsoft.com/office/drawing/2014/main" xmlns="" val="3801373239"/>
                  </a:ext>
                </a:extLst>
              </a:tr>
              <a:tr h="312862">
                <a:tc>
                  <a:txBody>
                    <a:bodyPr/>
                    <a:lstStyle/>
                    <a:p>
                      <a:endParaRPr lang="en-GB" sz="1400" b="1" noProof="0" dirty="0"/>
                    </a:p>
                  </a:txBody>
                  <a:tcPr/>
                </a:tc>
                <a:tc gridSpan="2">
                  <a:txBody>
                    <a:bodyPr/>
                    <a:lstStyle/>
                    <a:p>
                      <a:pPr algn="ctr"/>
                      <a:r>
                        <a:rPr lang="en-GB" sz="1400" b="1" noProof="0" dirty="0">
                          <a:solidFill>
                            <a:schemeClr val="bg1"/>
                          </a:solidFill>
                        </a:rPr>
                        <a:t>Efficacy analysis set</a:t>
                      </a:r>
                    </a:p>
                  </a:txBody>
                  <a:tcPr>
                    <a:solidFill>
                      <a:schemeClr val="accent1"/>
                    </a:solidFill>
                  </a:tcPr>
                </a:tc>
                <a:tc hMerge="1">
                  <a:txBody>
                    <a:bodyPr/>
                    <a:lstStyle/>
                    <a:p>
                      <a:pPr algn="ctr"/>
                      <a:endParaRPr lang="en-GB" sz="1400" b="1" noProof="0" dirty="0"/>
                    </a:p>
                  </a:txBody>
                  <a:tcPr/>
                </a:tc>
                <a:extLst>
                  <a:ext uri="{0D108BD9-81ED-4DB2-BD59-A6C34878D82A}">
                    <a16:rowId xmlns:a16="http://schemas.microsoft.com/office/drawing/2014/main" xmlns="" val="3608526264"/>
                  </a:ext>
                </a:extLst>
              </a:tr>
              <a:tr h="3128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400" b="1" kern="1200" dirty="0" err="1">
                          <a:solidFill>
                            <a:schemeClr val="dk1"/>
                          </a:solidFill>
                          <a:latin typeface="+mn-lt"/>
                          <a:ea typeface="+mn-ea"/>
                          <a:cs typeface="+mn-cs"/>
                        </a:rPr>
                        <a:t>Median</a:t>
                      </a:r>
                      <a:r>
                        <a:rPr lang="fr-FR" sz="1400" b="1" kern="1200" dirty="0">
                          <a:solidFill>
                            <a:schemeClr val="dk1"/>
                          </a:solidFill>
                          <a:latin typeface="+mn-lt"/>
                          <a:ea typeface="+mn-ea"/>
                          <a:cs typeface="+mn-cs"/>
                        </a:rPr>
                        <a:t> OS, </a:t>
                      </a:r>
                      <a:r>
                        <a:rPr lang="fr-FR" sz="1400" b="1" kern="1200" dirty="0" err="1">
                          <a:solidFill>
                            <a:schemeClr val="dk1"/>
                          </a:solidFill>
                          <a:latin typeface="+mn-lt"/>
                          <a:ea typeface="+mn-ea"/>
                          <a:cs typeface="+mn-cs"/>
                        </a:rPr>
                        <a:t>months</a:t>
                      </a:r>
                      <a:r>
                        <a:rPr lang="fr-FR" sz="1400" b="1" kern="1200" dirty="0">
                          <a:solidFill>
                            <a:schemeClr val="dk1"/>
                          </a:solidFill>
                          <a:latin typeface="+mn-lt"/>
                          <a:ea typeface="+mn-ea"/>
                          <a:cs typeface="+mn-cs"/>
                        </a:rPr>
                        <a:t> (95% CI)</a:t>
                      </a:r>
                    </a:p>
                  </a:txBody>
                  <a:tcPr/>
                </a:tc>
                <a:tc gridSpan="2">
                  <a:txBody>
                    <a:bodyPr/>
                    <a:lstStyle/>
                    <a:p>
                      <a:pPr algn="ctr"/>
                      <a:r>
                        <a:rPr lang="en-GB" sz="1400" b="1" noProof="0" dirty="0"/>
                        <a:t>22.0 (20.4-NE)</a:t>
                      </a:r>
                    </a:p>
                  </a:txBody>
                  <a:tcPr/>
                </a:tc>
                <a:tc hMerge="1">
                  <a:txBody>
                    <a:bodyPr/>
                    <a:lstStyle/>
                    <a:p>
                      <a:pPr algn="ctr"/>
                      <a:endParaRPr lang="en-GB" sz="1400" b="1" noProof="0" dirty="0"/>
                    </a:p>
                  </a:txBody>
                  <a:tcPr/>
                </a:tc>
                <a:extLst>
                  <a:ext uri="{0D108BD9-81ED-4DB2-BD59-A6C34878D82A}">
                    <a16:rowId xmlns:a16="http://schemas.microsoft.com/office/drawing/2014/main" xmlns="" val="3341994364"/>
                  </a:ext>
                </a:extLst>
              </a:tr>
            </a:tbl>
          </a:graphicData>
        </a:graphic>
      </p:graphicFrame>
      <p:sp>
        <p:nvSpPr>
          <p:cNvPr id="4" name="Rectangle 3">
            <a:extLst>
              <a:ext uri="{FF2B5EF4-FFF2-40B4-BE49-F238E27FC236}">
                <a16:creationId xmlns:a16="http://schemas.microsoft.com/office/drawing/2014/main" xmlns="" id="{55FAA6D2-57F8-DC4C-A9B7-CF449F264867}"/>
              </a:ext>
            </a:extLst>
          </p:cNvPr>
          <p:cNvSpPr/>
          <p:nvPr/>
        </p:nvSpPr>
        <p:spPr>
          <a:xfrm>
            <a:off x="1708224" y="2204864"/>
            <a:ext cx="6270168" cy="784830"/>
          </a:xfrm>
          <a:prstGeom prst="rect">
            <a:avLst/>
          </a:prstGeom>
        </p:spPr>
        <p:txBody>
          <a:bodyPr wrap="square">
            <a:spAutoFit/>
          </a:bodyPr>
          <a:lstStyle/>
          <a:p>
            <a:pPr marL="269875" lvl="0" indent="-269875"/>
            <a:r>
              <a:rPr lang="en-GB" sz="1500" dirty="0">
                <a:solidFill>
                  <a:schemeClr val="tx2"/>
                </a:solidFill>
                <a:sym typeface="Wingdings" pitchFamily="2" charset="2"/>
              </a:rPr>
              <a:t>*	TRAE grade 4: leukopenia or neutropenia</a:t>
            </a:r>
          </a:p>
          <a:p>
            <a:pPr marL="269875" lvl="0" indent="-269875"/>
            <a:r>
              <a:rPr lang="en-GB" sz="1500" dirty="0">
                <a:solidFill>
                  <a:schemeClr val="tx2"/>
                </a:solidFill>
                <a:sym typeface="Wingdings" pitchFamily="2" charset="2"/>
              </a:rPr>
              <a:t>**	TRAE grade 5: acute respiratory failure or acute respiratory distress syndrome (1), abnormal hepatic function (1), and intestinal perforation (1)</a:t>
            </a:r>
            <a:endParaRPr lang="en-US" sz="1500" dirty="0">
              <a:solidFill>
                <a:schemeClr val="tx2"/>
              </a:solidFill>
            </a:endParaRPr>
          </a:p>
        </p:txBody>
      </p:sp>
      <p:sp>
        <p:nvSpPr>
          <p:cNvPr id="16" name="Content Placeholder 15">
            <a:extLst>
              <a:ext uri="{FF2B5EF4-FFF2-40B4-BE49-F238E27FC236}">
                <a16:creationId xmlns:a16="http://schemas.microsoft.com/office/drawing/2014/main" xmlns="" id="{AAEC9E30-A51C-3D47-A1B7-20C950DE6577}"/>
              </a:ext>
            </a:extLst>
          </p:cNvPr>
          <p:cNvSpPr>
            <a:spLocks noGrp="1"/>
          </p:cNvSpPr>
          <p:nvPr>
            <p:ph sz="quarter" idx="15"/>
          </p:nvPr>
        </p:nvSpPr>
        <p:spPr>
          <a:xfrm>
            <a:off x="465138" y="6309320"/>
            <a:ext cx="7923286" cy="365125"/>
          </a:xfrm>
        </p:spPr>
        <p:txBody>
          <a:bodyPr/>
          <a:lstStyle/>
          <a:p>
            <a:r>
              <a:rPr lang="en-GB" dirty="0"/>
              <a:t>CI, confidence interval; </a:t>
            </a:r>
            <a:r>
              <a:rPr lang="en-GB" dirty="0" err="1"/>
              <a:t>DoR</a:t>
            </a:r>
            <a:r>
              <a:rPr lang="en-GB" dirty="0"/>
              <a:t>, duration of response; IIR, independent imaging review; (m)RECIST, (modified) Response Evaluation Criteria in Solid Tumours; NE, not estimable; ORR, objective response rate; OS; overall survival; PFS, progression-free survival; TRAE, treatment-related adverse event; TTR, time to response</a:t>
            </a:r>
          </a:p>
        </p:txBody>
      </p:sp>
      <p:graphicFrame>
        <p:nvGraphicFramePr>
          <p:cNvPr id="17" name="Espace réservé du contenu 12">
            <a:extLst>
              <a:ext uri="{FF2B5EF4-FFF2-40B4-BE49-F238E27FC236}">
                <a16:creationId xmlns:a16="http://schemas.microsoft.com/office/drawing/2014/main" xmlns="" id="{94B8D783-3552-7649-8920-2ECFE64E90F8}"/>
              </a:ext>
            </a:extLst>
          </p:cNvPr>
          <p:cNvGraphicFramePr>
            <a:graphicFrameLocks/>
          </p:cNvGraphicFramePr>
          <p:nvPr>
            <p:extLst>
              <p:ext uri="{D42A27DB-BD31-4B8C-83A1-F6EECF244321}">
                <p14:modId xmlns:p14="http://schemas.microsoft.com/office/powerpoint/2010/main" val="1040086489"/>
              </p:ext>
            </p:extLst>
          </p:nvPr>
        </p:nvGraphicFramePr>
        <p:xfrm>
          <a:off x="1709216" y="1484784"/>
          <a:ext cx="6966472" cy="741680"/>
        </p:xfrm>
        <a:graphic>
          <a:graphicData uri="http://schemas.openxmlformats.org/drawingml/2006/table">
            <a:tbl>
              <a:tblPr firstRow="1" bandRow="1">
                <a:tableStyleId>{5C22544A-7EE6-4342-B048-85BDC9FD1C3A}</a:tableStyleId>
              </a:tblPr>
              <a:tblGrid>
                <a:gridCol w="1741618">
                  <a:extLst>
                    <a:ext uri="{9D8B030D-6E8A-4147-A177-3AD203B41FA5}">
                      <a16:colId xmlns:a16="http://schemas.microsoft.com/office/drawing/2014/main" xmlns="" val="2703750632"/>
                    </a:ext>
                  </a:extLst>
                </a:gridCol>
                <a:gridCol w="1741618">
                  <a:extLst>
                    <a:ext uri="{9D8B030D-6E8A-4147-A177-3AD203B41FA5}">
                      <a16:colId xmlns:a16="http://schemas.microsoft.com/office/drawing/2014/main" xmlns="" val="254239837"/>
                    </a:ext>
                  </a:extLst>
                </a:gridCol>
                <a:gridCol w="1741618">
                  <a:extLst>
                    <a:ext uri="{9D8B030D-6E8A-4147-A177-3AD203B41FA5}">
                      <a16:colId xmlns:a16="http://schemas.microsoft.com/office/drawing/2014/main" xmlns="" val="1064982667"/>
                    </a:ext>
                  </a:extLst>
                </a:gridCol>
                <a:gridCol w="1741618">
                  <a:extLst>
                    <a:ext uri="{9D8B030D-6E8A-4147-A177-3AD203B41FA5}">
                      <a16:colId xmlns:a16="http://schemas.microsoft.com/office/drawing/2014/main" xmlns="" val="465594790"/>
                    </a:ext>
                  </a:extLst>
                </a:gridCol>
              </a:tblGrid>
              <a:tr h="370840">
                <a:tc>
                  <a:txBody>
                    <a:bodyPr/>
                    <a:lstStyle/>
                    <a:p>
                      <a:r>
                        <a:rPr lang="fr-FR" sz="1400" dirty="0"/>
                        <a:t>n (%)</a:t>
                      </a:r>
                    </a:p>
                  </a:txBody>
                  <a:tcPr anchor="ctr"/>
                </a:tc>
                <a:tc>
                  <a:txBody>
                    <a:bodyPr/>
                    <a:lstStyle/>
                    <a:p>
                      <a:pPr algn="ctr"/>
                      <a:r>
                        <a:rPr lang="fr-FR" sz="1400" dirty="0"/>
                        <a:t>Grade 3</a:t>
                      </a:r>
                    </a:p>
                  </a:txBody>
                  <a:tcPr anchor="ctr"/>
                </a:tc>
                <a:tc>
                  <a:txBody>
                    <a:bodyPr/>
                    <a:lstStyle/>
                    <a:p>
                      <a:pPr algn="ctr"/>
                      <a:r>
                        <a:rPr lang="fr-FR" sz="1400" dirty="0"/>
                        <a:t>Grade 4</a:t>
                      </a:r>
                    </a:p>
                  </a:txBody>
                  <a:tcPr anchor="ctr"/>
                </a:tc>
                <a:tc>
                  <a:txBody>
                    <a:bodyPr/>
                    <a:lstStyle/>
                    <a:p>
                      <a:pPr algn="ctr"/>
                      <a:r>
                        <a:rPr lang="fr-FR" sz="1400" dirty="0"/>
                        <a:t>Grade 5</a:t>
                      </a:r>
                    </a:p>
                  </a:txBody>
                  <a:tcPr anchor="ctr"/>
                </a:tc>
                <a:extLst>
                  <a:ext uri="{0D108BD9-81ED-4DB2-BD59-A6C34878D82A}">
                    <a16:rowId xmlns:a16="http://schemas.microsoft.com/office/drawing/2014/main" xmlns="" val="37897028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b="1" dirty="0"/>
                        <a:t>TRAE (n=100)</a:t>
                      </a:r>
                    </a:p>
                  </a:txBody>
                  <a:tcPr anchor="ctr"/>
                </a:tc>
                <a:tc>
                  <a:txBody>
                    <a:bodyPr/>
                    <a:lstStyle/>
                    <a:p>
                      <a:pPr algn="ctr"/>
                      <a:r>
                        <a:rPr lang="fr-FR" sz="1400" dirty="0"/>
                        <a:t>63 (63)</a:t>
                      </a:r>
                    </a:p>
                  </a:txBody>
                  <a:tcPr anchor="ctr"/>
                </a:tc>
                <a:tc>
                  <a:txBody>
                    <a:bodyPr/>
                    <a:lstStyle/>
                    <a:p>
                      <a:pPr algn="ctr"/>
                      <a:r>
                        <a:rPr lang="fr-FR" sz="1400" dirty="0"/>
                        <a:t>1* (1)</a:t>
                      </a:r>
                    </a:p>
                  </a:txBody>
                  <a:tcPr anchor="ctr"/>
                </a:tc>
                <a:tc>
                  <a:txBody>
                    <a:bodyPr/>
                    <a:lstStyle/>
                    <a:p>
                      <a:pPr algn="ctr"/>
                      <a:r>
                        <a:rPr lang="fr-FR" sz="1400" dirty="0"/>
                        <a:t>3** (3)</a:t>
                      </a:r>
                    </a:p>
                  </a:txBody>
                  <a:tcPr anchor="ctr"/>
                </a:tc>
                <a:extLst>
                  <a:ext uri="{0D108BD9-81ED-4DB2-BD59-A6C34878D82A}">
                    <a16:rowId xmlns:a16="http://schemas.microsoft.com/office/drawing/2014/main" xmlns="" val="1503041999"/>
                  </a:ext>
                </a:extLst>
              </a:tr>
            </a:tbl>
          </a:graphicData>
        </a:graphic>
      </p:graphicFrame>
    </p:spTree>
    <p:extLst>
      <p:ext uri="{BB962C8B-B14F-4D97-AF65-F5344CB8AC3E}">
        <p14:creationId xmlns:p14="http://schemas.microsoft.com/office/powerpoint/2010/main" val="83518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30386"/>
            <a:ext cx="8229600" cy="1566566"/>
          </a:xfrm>
        </p:spPr>
        <p:txBody>
          <a:bodyPr>
            <a:normAutofit/>
          </a:bodyPr>
          <a:lstStyle/>
          <a:p>
            <a:r>
              <a:rPr lang="en-GB" dirty="0"/>
              <a:t>If the ongoing phase 3 trial (LEAP-002, NCT03713593) of </a:t>
            </a:r>
            <a:r>
              <a:rPr lang="en-GB" dirty="0" err="1"/>
              <a:t>lenvatinib</a:t>
            </a:r>
            <a:r>
              <a:rPr lang="en-GB" dirty="0"/>
              <a:t> + pembrolizumab versus </a:t>
            </a:r>
            <a:r>
              <a:rPr lang="en-GB" dirty="0" err="1"/>
              <a:t>lenvatinib</a:t>
            </a:r>
            <a:r>
              <a:rPr lang="en-GB" dirty="0"/>
              <a:t> monotherapy as first-line therapy for advanced HCC provides compelling results, this combination could become a new combination treatment option in the first-line setting</a:t>
            </a:r>
            <a:endParaRPr lang="en-US" dirty="0"/>
          </a:p>
        </p:txBody>
      </p:sp>
      <p:sp>
        <p:nvSpPr>
          <p:cNvPr id="6" name="Content Placeholder 5">
            <a:extLst>
              <a:ext uri="{FF2B5EF4-FFF2-40B4-BE49-F238E27FC236}">
                <a16:creationId xmlns:a16="http://schemas.microsoft.com/office/drawing/2014/main" xmlns="" id="{E9DD17BC-2664-4EBB-94C8-269D69889DAC}"/>
              </a:ext>
            </a:extLst>
          </p:cNvPr>
          <p:cNvSpPr>
            <a:spLocks noGrp="1"/>
          </p:cNvSpPr>
          <p:nvPr>
            <p:ph sz="quarter" idx="12"/>
          </p:nvPr>
        </p:nvSpPr>
        <p:spPr>
          <a:xfrm>
            <a:off x="465138" y="3284984"/>
            <a:ext cx="8222400" cy="2664296"/>
          </a:xfrm>
        </p:spPr>
        <p:txBody>
          <a:bodyPr/>
          <a:lstStyle/>
          <a:p>
            <a:r>
              <a:rPr lang="en-GB" dirty="0" err="1"/>
              <a:t>L</a:t>
            </a:r>
            <a:r>
              <a:rPr lang="en-GB" dirty="0" err="1" smtClean="0"/>
              <a:t>envatinib</a:t>
            </a:r>
            <a:r>
              <a:rPr lang="en-GB" dirty="0" smtClean="0"/>
              <a:t> </a:t>
            </a:r>
            <a:r>
              <a:rPr lang="en-GB" dirty="0"/>
              <a:t>+ pembrolizumab results in</a:t>
            </a:r>
          </a:p>
          <a:p>
            <a:pPr marL="630900" lvl="1" indent="-342900">
              <a:buFont typeface="+mj-lt"/>
              <a:buAutoNum type="arabicPeriod"/>
            </a:pPr>
            <a:r>
              <a:rPr lang="en-GB" dirty="0"/>
              <a:t>Promising </a:t>
            </a:r>
            <a:r>
              <a:rPr lang="en-GB" dirty="0" err="1"/>
              <a:t>antitumour</a:t>
            </a:r>
            <a:r>
              <a:rPr lang="en-GB" dirty="0"/>
              <a:t> activity</a:t>
            </a:r>
          </a:p>
          <a:p>
            <a:pPr lvl="3"/>
            <a:r>
              <a:rPr lang="en-GB" dirty="0"/>
              <a:t>ORR 46% (by </a:t>
            </a:r>
            <a:r>
              <a:rPr lang="en-GB" dirty="0" err="1"/>
              <a:t>mRECIST</a:t>
            </a:r>
            <a:r>
              <a:rPr lang="en-GB" dirty="0"/>
              <a:t>) and 36% (by RECIST v1.1)</a:t>
            </a:r>
          </a:p>
          <a:p>
            <a:pPr lvl="3"/>
            <a:r>
              <a:rPr lang="en-GB" dirty="0"/>
              <a:t>Disease control rate 88% (</a:t>
            </a:r>
            <a:r>
              <a:rPr lang="en-GB" dirty="0" err="1"/>
              <a:t>mRECIST</a:t>
            </a:r>
            <a:r>
              <a:rPr lang="en-GB" dirty="0"/>
              <a:t> and RECIST v1.1)</a:t>
            </a:r>
          </a:p>
          <a:p>
            <a:pPr marL="630900" lvl="1" indent="-342900">
              <a:buFont typeface="+mj-lt"/>
              <a:buAutoNum type="arabicPeriod"/>
            </a:pPr>
            <a:r>
              <a:rPr lang="en-GB" dirty="0"/>
              <a:t>No new or unexpected toxicities</a:t>
            </a:r>
          </a:p>
        </p:txBody>
      </p:sp>
      <p:sp>
        <p:nvSpPr>
          <p:cNvPr id="4" name="Title 3">
            <a:extLst>
              <a:ext uri="{FF2B5EF4-FFF2-40B4-BE49-F238E27FC236}">
                <a16:creationId xmlns:a16="http://schemas.microsoft.com/office/drawing/2014/main" xmlns="" id="{53D4A09B-8521-459A-90F5-7AFEEE8D3295}"/>
              </a:ext>
            </a:extLst>
          </p:cNvPr>
          <p:cNvSpPr>
            <a:spLocks noGrp="1"/>
          </p:cNvSpPr>
          <p:nvPr>
            <p:ph type="title"/>
          </p:nvPr>
        </p:nvSpPr>
        <p:spPr/>
        <p:txBody>
          <a:bodyPr/>
          <a:lstStyle/>
          <a:p>
            <a:r>
              <a:rPr lang="en-GB"/>
              <a:t>conclusion</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22</a:t>
            </a:fld>
            <a:endParaRPr lang="en-GB" noProof="0" dirty="0"/>
          </a:p>
        </p:txBody>
      </p:sp>
      <p:sp>
        <p:nvSpPr>
          <p:cNvPr id="10" name="Content Placeholder 9">
            <a:extLst>
              <a:ext uri="{FF2B5EF4-FFF2-40B4-BE49-F238E27FC236}">
                <a16:creationId xmlns:a16="http://schemas.microsoft.com/office/drawing/2014/main" xmlns="" id="{CE9FFC7A-AE0C-7A49-A248-E8FAE2F90B65}"/>
              </a:ext>
            </a:extLst>
          </p:cNvPr>
          <p:cNvSpPr>
            <a:spLocks noGrp="1"/>
          </p:cNvSpPr>
          <p:nvPr>
            <p:ph sz="quarter" idx="15"/>
          </p:nvPr>
        </p:nvSpPr>
        <p:spPr>
          <a:xfrm>
            <a:off x="465138" y="6309320"/>
            <a:ext cx="7059190" cy="365125"/>
          </a:xfrm>
        </p:spPr>
        <p:txBody>
          <a:bodyPr/>
          <a:lstStyle/>
          <a:p>
            <a:r>
              <a:rPr lang="en-GB"/>
              <a:t>HCC, hepatocellular carcinoma; (m)RECIST, (modified) Response Evaluation Criteria in Solid Tumours; </a:t>
            </a:r>
            <a:br>
              <a:rPr lang="en-GB"/>
            </a:br>
            <a:r>
              <a:rPr lang="en-GB"/>
              <a:t>ORR, objective response rate</a:t>
            </a:r>
          </a:p>
        </p:txBody>
      </p:sp>
    </p:spTree>
    <p:extLst>
      <p:ext uri="{BB962C8B-B14F-4D97-AF65-F5344CB8AC3E}">
        <p14:creationId xmlns:p14="http://schemas.microsoft.com/office/powerpoint/2010/main" val="2241764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1C903-EB03-4C5A-984B-750C2EB65CA1}"/>
              </a:ext>
            </a:extLst>
          </p:cNvPr>
          <p:cNvSpPr>
            <a:spLocks noGrp="1"/>
          </p:cNvSpPr>
          <p:nvPr>
            <p:ph type="title"/>
          </p:nvPr>
        </p:nvSpPr>
        <p:spPr/>
        <p:txBody>
          <a:bodyPr>
            <a:normAutofit/>
          </a:bodyPr>
          <a:lstStyle/>
          <a:p>
            <a:r>
              <a:rPr lang="en-GB" dirty="0"/>
              <a:t>Final results of a randomized, open label, perioperative phase II study evaluating nivolumab alone or </a:t>
            </a:r>
            <a:br>
              <a:rPr lang="en-GB" dirty="0"/>
            </a:br>
            <a:r>
              <a:rPr lang="en-GB" dirty="0"/>
              <a:t>nivolumab plus ipilimumab in patients with </a:t>
            </a:r>
            <a:r>
              <a:rPr lang="en-GB" dirty="0" err="1"/>
              <a:t>resectable</a:t>
            </a:r>
            <a:r>
              <a:rPr lang="en-GB" dirty="0"/>
              <a:t> HCC</a:t>
            </a:r>
            <a:br>
              <a:rPr lang="en-GB" dirty="0"/>
            </a:br>
            <a:r>
              <a:rPr lang="en-GB" dirty="0"/>
              <a:t/>
            </a:r>
            <a:br>
              <a:rPr lang="en-GB" dirty="0"/>
            </a:br>
            <a:r>
              <a:rPr lang="en-GB" sz="2200" cap="none" dirty="0" err="1"/>
              <a:t>Kaseb</a:t>
            </a:r>
            <a:r>
              <a:rPr lang="en-GB" sz="2200" cap="none" dirty="0"/>
              <a:t> AO, et al. </a:t>
            </a:r>
            <a:br>
              <a:rPr lang="en-GB" sz="2200" cap="none" dirty="0"/>
            </a:br>
            <a:r>
              <a:rPr lang="en-GB" sz="2200" cap="none" dirty="0"/>
              <a:t>ASCO 2020. Abstract #4599. Poster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23</a:t>
            </a:fld>
            <a:endParaRPr lang="en-GB"/>
          </a:p>
        </p:txBody>
      </p:sp>
      <p:sp>
        <p:nvSpPr>
          <p:cNvPr id="5" name="Rectangle 4">
            <a:extLst>
              <a:ext uri="{FF2B5EF4-FFF2-40B4-BE49-F238E27FC236}">
                <a16:creationId xmlns:a16="http://schemas.microsoft.com/office/drawing/2014/main" xmlns="" id="{D7CD2021-F26E-5E4F-9FF1-A27EA09D37E4}"/>
              </a:ext>
            </a:extLst>
          </p:cNvPr>
          <p:cNvSpPr/>
          <p:nvPr/>
        </p:nvSpPr>
        <p:spPr>
          <a:xfrm>
            <a:off x="425256" y="6392361"/>
            <a:ext cx="2097947" cy="276999"/>
          </a:xfrm>
          <a:prstGeom prst="rect">
            <a:avLst/>
          </a:prstGeom>
        </p:spPr>
        <p:txBody>
          <a:bodyPr wrap="none">
            <a:spAutoFit/>
          </a:bodyPr>
          <a:lstStyle/>
          <a:p>
            <a:r>
              <a:rPr lang="fr-CH" sz="1200">
                <a:solidFill>
                  <a:schemeClr val="bg1"/>
                </a:solidFill>
              </a:rPr>
              <a:t>HCC, </a:t>
            </a:r>
            <a:r>
              <a:rPr lang="fr-CH" sz="1200" err="1">
                <a:solidFill>
                  <a:schemeClr val="bg1"/>
                </a:solidFill>
              </a:rPr>
              <a:t>hepatocellular</a:t>
            </a:r>
            <a:r>
              <a:rPr lang="fr-CH" sz="1200">
                <a:solidFill>
                  <a:schemeClr val="bg1"/>
                </a:solidFill>
              </a:rPr>
              <a:t> </a:t>
            </a:r>
            <a:r>
              <a:rPr lang="fr-CH" sz="1200" err="1">
                <a:solidFill>
                  <a:schemeClr val="bg1"/>
                </a:solidFill>
              </a:rPr>
              <a:t>carcinoma</a:t>
            </a:r>
            <a:endParaRPr lang="fr-FR" sz="1200">
              <a:solidFill>
                <a:schemeClr val="bg1"/>
              </a:solidFill>
            </a:endParaRPr>
          </a:p>
        </p:txBody>
      </p:sp>
    </p:spTree>
    <p:extLst>
      <p:ext uri="{BB962C8B-B14F-4D97-AF65-F5344CB8AC3E}">
        <p14:creationId xmlns:p14="http://schemas.microsoft.com/office/powerpoint/2010/main" val="34701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èche vers le bas 3">
            <a:extLst>
              <a:ext uri="{FF2B5EF4-FFF2-40B4-BE49-F238E27FC236}">
                <a16:creationId xmlns:a16="http://schemas.microsoft.com/office/drawing/2014/main" xmlns="" id="{40714083-82D0-6146-B956-29930956F4D2}"/>
              </a:ext>
            </a:extLst>
          </p:cNvPr>
          <p:cNvSpPr/>
          <p:nvPr/>
        </p:nvSpPr>
        <p:spPr>
          <a:xfrm>
            <a:off x="4329684" y="2204864"/>
            <a:ext cx="484632" cy="335122"/>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 coins arrondis 57">
            <a:extLst>
              <a:ext uri="{FF2B5EF4-FFF2-40B4-BE49-F238E27FC236}">
                <a16:creationId xmlns:a16="http://schemas.microsoft.com/office/drawing/2014/main" xmlns="" id="{0D7A6195-A2EC-DE46-9637-48767F39E99D}"/>
              </a:ext>
            </a:extLst>
          </p:cNvPr>
          <p:cNvSpPr/>
          <p:nvPr/>
        </p:nvSpPr>
        <p:spPr>
          <a:xfrm>
            <a:off x="251520" y="1196751"/>
            <a:ext cx="8640960"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Rectangle : coins arrondis 56">
            <a:extLst>
              <a:ext uri="{FF2B5EF4-FFF2-40B4-BE49-F238E27FC236}">
                <a16:creationId xmlns:a16="http://schemas.microsoft.com/office/drawing/2014/main" xmlns="" id="{8DB8DEBE-85CB-FC49-8F9E-6C07D08A97D7}"/>
              </a:ext>
            </a:extLst>
          </p:cNvPr>
          <p:cNvSpPr/>
          <p:nvPr/>
        </p:nvSpPr>
        <p:spPr>
          <a:xfrm>
            <a:off x="251520" y="2564904"/>
            <a:ext cx="8640960" cy="10081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Content Placeholder 1">
            <a:extLst>
              <a:ext uri="{FF2B5EF4-FFF2-40B4-BE49-F238E27FC236}">
                <a16:creationId xmlns:a16="http://schemas.microsoft.com/office/drawing/2014/main" xmlns="" id="{A09C7235-1601-4110-B808-BD18FA347F55}"/>
              </a:ext>
            </a:extLst>
          </p:cNvPr>
          <p:cNvSpPr>
            <a:spLocks noGrp="1"/>
          </p:cNvSpPr>
          <p:nvPr>
            <p:ph sz="quarter" idx="12"/>
          </p:nvPr>
        </p:nvSpPr>
        <p:spPr>
          <a:xfrm>
            <a:off x="251520" y="1196752"/>
            <a:ext cx="8640960" cy="1368152"/>
          </a:xfrm>
        </p:spPr>
        <p:txBody>
          <a:bodyPr/>
          <a:lstStyle/>
          <a:p>
            <a:pPr marL="0" indent="0" algn="ctr">
              <a:spcBef>
                <a:spcPts val="600"/>
              </a:spcBef>
              <a:buNone/>
            </a:pPr>
            <a:r>
              <a:rPr lang="en-GB"/>
              <a:t>In </a:t>
            </a:r>
            <a:r>
              <a:rPr lang="en-GB" err="1"/>
              <a:t>resectable</a:t>
            </a:r>
            <a:r>
              <a:rPr lang="en-GB"/>
              <a:t> HCC, surgical resection is associated with </a:t>
            </a:r>
            <a:r>
              <a:rPr lang="en-GB" b="1">
                <a:solidFill>
                  <a:schemeClr val="accent1"/>
                </a:solidFill>
              </a:rPr>
              <a:t>high recurrence rates</a:t>
            </a:r>
            <a:endParaRPr lang="en-GB"/>
          </a:p>
          <a:p>
            <a:pPr marL="0" indent="0" algn="ctr">
              <a:spcBef>
                <a:spcPts val="600"/>
              </a:spcBef>
              <a:buNone/>
            </a:pPr>
            <a:r>
              <a:rPr lang="en-GB" b="1">
                <a:solidFill>
                  <a:schemeClr val="accent1"/>
                </a:solidFill>
              </a:rPr>
              <a:t>No approved neoadjuvant or adjuvant therapies exist, </a:t>
            </a:r>
            <a:r>
              <a:rPr lang="en-GB"/>
              <a:t>and effects of</a:t>
            </a:r>
            <a:br>
              <a:rPr lang="en-GB"/>
            </a:br>
            <a:r>
              <a:rPr lang="en-GB"/>
              <a:t>neoadjuvant immunotherapy have never been reported in this setting in HCC</a:t>
            </a:r>
          </a:p>
        </p:txBody>
      </p:sp>
      <p:sp>
        <p:nvSpPr>
          <p:cNvPr id="3" name="Title 2">
            <a:extLst>
              <a:ext uri="{FF2B5EF4-FFF2-40B4-BE49-F238E27FC236}">
                <a16:creationId xmlns:a16="http://schemas.microsoft.com/office/drawing/2014/main" xmlns="" id="{75F1A2E3-911C-4E12-831B-42FF626604DE}"/>
              </a:ext>
            </a:extLst>
          </p:cNvPr>
          <p:cNvSpPr>
            <a:spLocks noGrp="1"/>
          </p:cNvSpPr>
          <p:nvPr>
            <p:ph type="title"/>
          </p:nvPr>
        </p:nvSpPr>
        <p:spPr/>
        <p:txBody>
          <a:bodyPr/>
          <a:lstStyle/>
          <a:p>
            <a:r>
              <a:rPr lang="en-GB"/>
              <a:t>Background</a:t>
            </a:r>
          </a:p>
        </p:txBody>
      </p:sp>
      <p:sp>
        <p:nvSpPr>
          <p:cNvPr id="5" name="Slide Number Placeholder 4">
            <a:extLst>
              <a:ext uri="{FF2B5EF4-FFF2-40B4-BE49-F238E27FC236}">
                <a16:creationId xmlns:a16="http://schemas.microsoft.com/office/drawing/2014/main" xmlns="" id="{92EF3EC2-6381-4222-8910-80A90730CD31}"/>
              </a:ext>
            </a:extLst>
          </p:cNvPr>
          <p:cNvSpPr>
            <a:spLocks noGrp="1"/>
          </p:cNvSpPr>
          <p:nvPr>
            <p:ph type="sldNum" sz="quarter" idx="4"/>
          </p:nvPr>
        </p:nvSpPr>
        <p:spPr/>
        <p:txBody>
          <a:bodyPr/>
          <a:lstStyle/>
          <a:p>
            <a:fld id="{FCE43C0F-8A7B-3A4B-9DB5-B3472E36E833}" type="slidenum">
              <a:rPr lang="en-GB" smtClean="0"/>
              <a:pPr/>
              <a:t>24</a:t>
            </a:fld>
            <a:endParaRPr lang="en-GB"/>
          </a:p>
        </p:txBody>
      </p:sp>
      <p:sp>
        <p:nvSpPr>
          <p:cNvPr id="9" name="Content Placeholder 8">
            <a:extLst>
              <a:ext uri="{FF2B5EF4-FFF2-40B4-BE49-F238E27FC236}">
                <a16:creationId xmlns:a16="http://schemas.microsoft.com/office/drawing/2014/main" xmlns="" id="{60D4228A-0313-184E-ABB2-298860EEBC38}"/>
              </a:ext>
            </a:extLst>
          </p:cNvPr>
          <p:cNvSpPr>
            <a:spLocks noGrp="1"/>
          </p:cNvSpPr>
          <p:nvPr>
            <p:ph sz="quarter" idx="15"/>
          </p:nvPr>
        </p:nvSpPr>
        <p:spPr>
          <a:xfrm>
            <a:off x="465138" y="6237312"/>
            <a:ext cx="8067302" cy="504056"/>
          </a:xfrm>
        </p:spPr>
        <p:txBody>
          <a:bodyPr/>
          <a:lstStyle/>
          <a:p>
            <a:r>
              <a:rPr lang="en-US"/>
              <a:t>CTLA4, </a:t>
            </a:r>
            <a:r>
              <a:rPr lang="fr-CH" err="1"/>
              <a:t>cytotoxic</a:t>
            </a:r>
            <a:r>
              <a:rPr lang="fr-CH"/>
              <a:t> </a:t>
            </a:r>
            <a:r>
              <a:rPr lang="fr-CH" err="1"/>
              <a:t>T</a:t>
            </a:r>
            <a:r>
              <a:rPr lang="fr-CH"/>
              <a:t>-lymphocyte-</a:t>
            </a:r>
            <a:r>
              <a:rPr lang="fr-CH" err="1"/>
              <a:t>associated</a:t>
            </a:r>
            <a:r>
              <a:rPr lang="fr-CH"/>
              <a:t> </a:t>
            </a:r>
            <a:r>
              <a:rPr lang="fr-CH" err="1"/>
              <a:t>protein</a:t>
            </a:r>
            <a:r>
              <a:rPr lang="fr-CH"/>
              <a:t> 4; </a:t>
            </a:r>
            <a:r>
              <a:rPr lang="en-US"/>
              <a:t>HCC, hepatocellular carcinoma; IV, intravenously; </a:t>
            </a:r>
            <a:br>
              <a:rPr lang="en-US"/>
            </a:br>
            <a:r>
              <a:rPr lang="en-US"/>
              <a:t>ORR, overall response rate; </a:t>
            </a:r>
            <a:r>
              <a:rPr lang="en-US" err="1"/>
              <a:t>pCR</a:t>
            </a:r>
            <a:r>
              <a:rPr lang="en-US"/>
              <a:t>, pathologic complete response; PD-1, programmed death 1; q2w, every 2 weeks; </a:t>
            </a:r>
            <a:br>
              <a:rPr lang="en-US"/>
            </a:br>
            <a:r>
              <a:rPr lang="en-US"/>
              <a:t>q6w, every 6 weeks; TTP, time to progression</a:t>
            </a:r>
          </a:p>
        </p:txBody>
      </p:sp>
      <p:cxnSp>
        <p:nvCxnSpPr>
          <p:cNvPr id="10" name="Connecteur droit 9">
            <a:extLst>
              <a:ext uri="{FF2B5EF4-FFF2-40B4-BE49-F238E27FC236}">
                <a16:creationId xmlns:a16="http://schemas.microsoft.com/office/drawing/2014/main" xmlns="" id="{99B5BAB5-0CE5-2841-8965-F4C42A9378C5}"/>
              </a:ext>
            </a:extLst>
          </p:cNvPr>
          <p:cNvCxnSpPr/>
          <p:nvPr/>
        </p:nvCxnSpPr>
        <p:spPr>
          <a:xfrm>
            <a:off x="638206" y="3933056"/>
            <a:ext cx="763802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Connecteur droit 11">
            <a:extLst>
              <a:ext uri="{FF2B5EF4-FFF2-40B4-BE49-F238E27FC236}">
                <a16:creationId xmlns:a16="http://schemas.microsoft.com/office/drawing/2014/main" xmlns="" id="{74FC2C12-4A8A-8E4E-9F8A-D72D81C94ACD}"/>
              </a:ext>
            </a:extLst>
          </p:cNvPr>
          <p:cNvCxnSpPr/>
          <p:nvPr/>
        </p:nvCxnSpPr>
        <p:spPr>
          <a:xfrm flipV="1">
            <a:off x="926238"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Connecteur droit 12">
            <a:extLst>
              <a:ext uri="{FF2B5EF4-FFF2-40B4-BE49-F238E27FC236}">
                <a16:creationId xmlns:a16="http://schemas.microsoft.com/office/drawing/2014/main" xmlns="" id="{644ED226-CF63-8149-A9F1-56A63C19EB4D}"/>
              </a:ext>
            </a:extLst>
          </p:cNvPr>
          <p:cNvCxnSpPr/>
          <p:nvPr/>
        </p:nvCxnSpPr>
        <p:spPr>
          <a:xfrm flipV="1">
            <a:off x="1472299"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Connecteur droit 13">
            <a:extLst>
              <a:ext uri="{FF2B5EF4-FFF2-40B4-BE49-F238E27FC236}">
                <a16:creationId xmlns:a16="http://schemas.microsoft.com/office/drawing/2014/main" xmlns="" id="{B48EA534-FED6-4443-AA09-00AC415617E1}"/>
              </a:ext>
            </a:extLst>
          </p:cNvPr>
          <p:cNvCxnSpPr/>
          <p:nvPr/>
        </p:nvCxnSpPr>
        <p:spPr>
          <a:xfrm flipV="1">
            <a:off x="2018360"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a:extLst>
              <a:ext uri="{FF2B5EF4-FFF2-40B4-BE49-F238E27FC236}">
                <a16:creationId xmlns:a16="http://schemas.microsoft.com/office/drawing/2014/main" xmlns="" id="{332A2081-476D-8344-959C-BAEC47B2CB8D}"/>
              </a:ext>
            </a:extLst>
          </p:cNvPr>
          <p:cNvCxnSpPr/>
          <p:nvPr/>
        </p:nvCxnSpPr>
        <p:spPr>
          <a:xfrm flipV="1">
            <a:off x="2564421"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Connecteur droit 15">
            <a:extLst>
              <a:ext uri="{FF2B5EF4-FFF2-40B4-BE49-F238E27FC236}">
                <a16:creationId xmlns:a16="http://schemas.microsoft.com/office/drawing/2014/main" xmlns="" id="{AD9C86C4-3753-E54B-AFC9-4406B94873B8}"/>
              </a:ext>
            </a:extLst>
          </p:cNvPr>
          <p:cNvCxnSpPr/>
          <p:nvPr/>
        </p:nvCxnSpPr>
        <p:spPr>
          <a:xfrm flipV="1">
            <a:off x="3110482"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Connecteur droit 16">
            <a:extLst>
              <a:ext uri="{FF2B5EF4-FFF2-40B4-BE49-F238E27FC236}">
                <a16:creationId xmlns:a16="http://schemas.microsoft.com/office/drawing/2014/main" xmlns="" id="{BCC88D7C-E8C2-854D-81AC-10DEC5D7B427}"/>
              </a:ext>
            </a:extLst>
          </p:cNvPr>
          <p:cNvCxnSpPr/>
          <p:nvPr/>
        </p:nvCxnSpPr>
        <p:spPr>
          <a:xfrm flipV="1">
            <a:off x="3656543"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Connecteur droit 17">
            <a:extLst>
              <a:ext uri="{FF2B5EF4-FFF2-40B4-BE49-F238E27FC236}">
                <a16:creationId xmlns:a16="http://schemas.microsoft.com/office/drawing/2014/main" xmlns="" id="{BC35133A-F2B0-524C-9F4B-8A8D1C034BF7}"/>
              </a:ext>
            </a:extLst>
          </p:cNvPr>
          <p:cNvCxnSpPr/>
          <p:nvPr/>
        </p:nvCxnSpPr>
        <p:spPr>
          <a:xfrm flipV="1">
            <a:off x="4202604"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Connecteur droit 18">
            <a:extLst>
              <a:ext uri="{FF2B5EF4-FFF2-40B4-BE49-F238E27FC236}">
                <a16:creationId xmlns:a16="http://schemas.microsoft.com/office/drawing/2014/main" xmlns="" id="{68D5908E-5FB5-9F44-92CA-8C8643722C8F}"/>
              </a:ext>
            </a:extLst>
          </p:cNvPr>
          <p:cNvCxnSpPr/>
          <p:nvPr/>
        </p:nvCxnSpPr>
        <p:spPr>
          <a:xfrm flipV="1">
            <a:off x="4748665"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Connecteur droit 19">
            <a:extLst>
              <a:ext uri="{FF2B5EF4-FFF2-40B4-BE49-F238E27FC236}">
                <a16:creationId xmlns:a16="http://schemas.microsoft.com/office/drawing/2014/main" xmlns="" id="{1910861C-87B8-CE48-8E49-44B70DB27DBD}"/>
              </a:ext>
            </a:extLst>
          </p:cNvPr>
          <p:cNvCxnSpPr/>
          <p:nvPr/>
        </p:nvCxnSpPr>
        <p:spPr>
          <a:xfrm flipV="1">
            <a:off x="5294726"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Connecteur droit 20">
            <a:extLst>
              <a:ext uri="{FF2B5EF4-FFF2-40B4-BE49-F238E27FC236}">
                <a16:creationId xmlns:a16="http://schemas.microsoft.com/office/drawing/2014/main" xmlns="" id="{589A92F7-F2F2-3E4C-8C35-0744D4E29379}"/>
              </a:ext>
            </a:extLst>
          </p:cNvPr>
          <p:cNvCxnSpPr/>
          <p:nvPr/>
        </p:nvCxnSpPr>
        <p:spPr>
          <a:xfrm flipV="1">
            <a:off x="5840787"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Connecteur droit 21">
            <a:extLst>
              <a:ext uri="{FF2B5EF4-FFF2-40B4-BE49-F238E27FC236}">
                <a16:creationId xmlns:a16="http://schemas.microsoft.com/office/drawing/2014/main" xmlns="" id="{38EFC25C-FC5D-FB43-A535-82D151D3AFF5}"/>
              </a:ext>
            </a:extLst>
          </p:cNvPr>
          <p:cNvCxnSpPr/>
          <p:nvPr/>
        </p:nvCxnSpPr>
        <p:spPr>
          <a:xfrm flipV="1">
            <a:off x="6386848"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Connecteur droit 22">
            <a:extLst>
              <a:ext uri="{FF2B5EF4-FFF2-40B4-BE49-F238E27FC236}">
                <a16:creationId xmlns:a16="http://schemas.microsoft.com/office/drawing/2014/main" xmlns="" id="{2A5E825E-4DF8-CB40-B889-09709DC7BB15}"/>
              </a:ext>
            </a:extLst>
          </p:cNvPr>
          <p:cNvCxnSpPr/>
          <p:nvPr/>
        </p:nvCxnSpPr>
        <p:spPr>
          <a:xfrm flipV="1">
            <a:off x="7478966"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Connecteur droit 23">
            <a:extLst>
              <a:ext uri="{FF2B5EF4-FFF2-40B4-BE49-F238E27FC236}">
                <a16:creationId xmlns:a16="http://schemas.microsoft.com/office/drawing/2014/main" xmlns="" id="{EA4F7F12-B306-8A45-870F-3EEF6ACCBFE7}"/>
              </a:ext>
            </a:extLst>
          </p:cNvPr>
          <p:cNvCxnSpPr/>
          <p:nvPr/>
        </p:nvCxnSpPr>
        <p:spPr>
          <a:xfrm flipV="1">
            <a:off x="6932909" y="3717032"/>
            <a:ext cx="0" cy="21602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ZoneTexte 24">
            <a:extLst>
              <a:ext uri="{FF2B5EF4-FFF2-40B4-BE49-F238E27FC236}">
                <a16:creationId xmlns:a16="http://schemas.microsoft.com/office/drawing/2014/main" xmlns="" id="{F36D504A-E204-414D-893A-29AAB05B3506}"/>
              </a:ext>
            </a:extLst>
          </p:cNvPr>
          <p:cNvSpPr txBox="1"/>
          <p:nvPr/>
        </p:nvSpPr>
        <p:spPr>
          <a:xfrm>
            <a:off x="755576" y="3933056"/>
            <a:ext cx="288862" cy="338554"/>
          </a:xfrm>
          <a:prstGeom prst="rect">
            <a:avLst/>
          </a:prstGeom>
          <a:noFill/>
        </p:spPr>
        <p:txBody>
          <a:bodyPr wrap="none" rtlCol="0">
            <a:spAutoFit/>
          </a:bodyPr>
          <a:lstStyle/>
          <a:p>
            <a:pPr algn="ctr"/>
            <a:r>
              <a:rPr lang="fr-FR" sz="1600" b="1">
                <a:ea typeface="Aileron" charset="0"/>
                <a:cs typeface="Aileron" charset="0"/>
              </a:rPr>
              <a:t>0</a:t>
            </a:r>
          </a:p>
        </p:txBody>
      </p:sp>
      <p:sp>
        <p:nvSpPr>
          <p:cNvPr id="26" name="ZoneTexte 25">
            <a:extLst>
              <a:ext uri="{FF2B5EF4-FFF2-40B4-BE49-F238E27FC236}">
                <a16:creationId xmlns:a16="http://schemas.microsoft.com/office/drawing/2014/main" xmlns="" id="{43D2D64F-1779-9143-AAF8-DF58BC33E9D0}"/>
              </a:ext>
            </a:extLst>
          </p:cNvPr>
          <p:cNvSpPr txBox="1"/>
          <p:nvPr/>
        </p:nvSpPr>
        <p:spPr>
          <a:xfrm>
            <a:off x="1330810" y="3933056"/>
            <a:ext cx="288862" cy="338554"/>
          </a:xfrm>
          <a:prstGeom prst="rect">
            <a:avLst/>
          </a:prstGeom>
          <a:noFill/>
        </p:spPr>
        <p:txBody>
          <a:bodyPr wrap="none" rtlCol="0">
            <a:spAutoFit/>
          </a:bodyPr>
          <a:lstStyle/>
          <a:p>
            <a:pPr algn="ctr"/>
            <a:r>
              <a:rPr lang="fr-FR" sz="1600" b="1">
                <a:ea typeface="Aileron" charset="0"/>
                <a:cs typeface="Aileron" charset="0"/>
              </a:rPr>
              <a:t>2</a:t>
            </a:r>
          </a:p>
        </p:txBody>
      </p:sp>
      <p:sp>
        <p:nvSpPr>
          <p:cNvPr id="27" name="ZoneTexte 26">
            <a:extLst>
              <a:ext uri="{FF2B5EF4-FFF2-40B4-BE49-F238E27FC236}">
                <a16:creationId xmlns:a16="http://schemas.microsoft.com/office/drawing/2014/main" xmlns="" id="{ACF1DF84-0234-114A-A3DD-A5F91C1A2289}"/>
              </a:ext>
            </a:extLst>
          </p:cNvPr>
          <p:cNvSpPr txBox="1"/>
          <p:nvPr/>
        </p:nvSpPr>
        <p:spPr>
          <a:xfrm>
            <a:off x="1861512" y="3933056"/>
            <a:ext cx="288862" cy="338554"/>
          </a:xfrm>
          <a:prstGeom prst="rect">
            <a:avLst/>
          </a:prstGeom>
          <a:noFill/>
        </p:spPr>
        <p:txBody>
          <a:bodyPr wrap="none" rtlCol="0">
            <a:spAutoFit/>
          </a:bodyPr>
          <a:lstStyle/>
          <a:p>
            <a:pPr algn="ctr"/>
            <a:r>
              <a:rPr lang="fr-FR" sz="1600" b="1">
                <a:ea typeface="Aileron" charset="0"/>
                <a:cs typeface="Aileron" charset="0"/>
              </a:rPr>
              <a:t>4</a:t>
            </a:r>
          </a:p>
        </p:txBody>
      </p:sp>
      <p:sp>
        <p:nvSpPr>
          <p:cNvPr id="28" name="ZoneTexte 27">
            <a:extLst>
              <a:ext uri="{FF2B5EF4-FFF2-40B4-BE49-F238E27FC236}">
                <a16:creationId xmlns:a16="http://schemas.microsoft.com/office/drawing/2014/main" xmlns="" id="{4D05B8C1-2AE7-0D45-BA1C-2BE9617948A6}"/>
              </a:ext>
            </a:extLst>
          </p:cNvPr>
          <p:cNvSpPr txBox="1"/>
          <p:nvPr/>
        </p:nvSpPr>
        <p:spPr>
          <a:xfrm>
            <a:off x="2437576" y="3933056"/>
            <a:ext cx="288862" cy="338554"/>
          </a:xfrm>
          <a:prstGeom prst="rect">
            <a:avLst/>
          </a:prstGeom>
          <a:noFill/>
        </p:spPr>
        <p:txBody>
          <a:bodyPr wrap="none" rtlCol="0">
            <a:spAutoFit/>
          </a:bodyPr>
          <a:lstStyle/>
          <a:p>
            <a:pPr algn="ctr"/>
            <a:r>
              <a:rPr lang="fr-FR" sz="1600" b="1">
                <a:ea typeface="Aileron" charset="0"/>
                <a:cs typeface="Aileron" charset="0"/>
              </a:rPr>
              <a:t>6</a:t>
            </a:r>
          </a:p>
        </p:txBody>
      </p:sp>
      <p:sp>
        <p:nvSpPr>
          <p:cNvPr id="29" name="ZoneTexte 28">
            <a:extLst>
              <a:ext uri="{FF2B5EF4-FFF2-40B4-BE49-F238E27FC236}">
                <a16:creationId xmlns:a16="http://schemas.microsoft.com/office/drawing/2014/main" xmlns="" id="{FBAC4198-E141-2048-A20E-1E8822D7A2DF}"/>
              </a:ext>
            </a:extLst>
          </p:cNvPr>
          <p:cNvSpPr txBox="1"/>
          <p:nvPr/>
        </p:nvSpPr>
        <p:spPr>
          <a:xfrm>
            <a:off x="3466429" y="3933056"/>
            <a:ext cx="393056" cy="338554"/>
          </a:xfrm>
          <a:prstGeom prst="rect">
            <a:avLst/>
          </a:prstGeom>
          <a:noFill/>
        </p:spPr>
        <p:txBody>
          <a:bodyPr wrap="none" rtlCol="0">
            <a:spAutoFit/>
          </a:bodyPr>
          <a:lstStyle/>
          <a:p>
            <a:pPr algn="ctr"/>
            <a:r>
              <a:rPr lang="fr-FR" sz="1600" b="1">
                <a:ea typeface="Aileron" charset="0"/>
                <a:cs typeface="Aileron" charset="0"/>
              </a:rPr>
              <a:t>10</a:t>
            </a:r>
          </a:p>
        </p:txBody>
      </p:sp>
      <p:sp>
        <p:nvSpPr>
          <p:cNvPr id="30" name="ZoneTexte 29">
            <a:extLst>
              <a:ext uri="{FF2B5EF4-FFF2-40B4-BE49-F238E27FC236}">
                <a16:creationId xmlns:a16="http://schemas.microsoft.com/office/drawing/2014/main" xmlns="" id="{A315FFB9-E135-AA4D-A981-318EC3D856EA}"/>
              </a:ext>
            </a:extLst>
          </p:cNvPr>
          <p:cNvSpPr txBox="1"/>
          <p:nvPr/>
        </p:nvSpPr>
        <p:spPr>
          <a:xfrm>
            <a:off x="4041663" y="3933056"/>
            <a:ext cx="393056" cy="338554"/>
          </a:xfrm>
          <a:prstGeom prst="rect">
            <a:avLst/>
          </a:prstGeom>
          <a:noFill/>
        </p:spPr>
        <p:txBody>
          <a:bodyPr wrap="none" rtlCol="0">
            <a:spAutoFit/>
          </a:bodyPr>
          <a:lstStyle/>
          <a:p>
            <a:pPr algn="ctr"/>
            <a:r>
              <a:rPr lang="fr-FR" sz="1600" b="1">
                <a:ea typeface="Aileron" charset="0"/>
                <a:cs typeface="Aileron" charset="0"/>
              </a:rPr>
              <a:t>12</a:t>
            </a:r>
          </a:p>
        </p:txBody>
      </p:sp>
      <p:sp>
        <p:nvSpPr>
          <p:cNvPr id="31" name="ZoneTexte 30">
            <a:extLst>
              <a:ext uri="{FF2B5EF4-FFF2-40B4-BE49-F238E27FC236}">
                <a16:creationId xmlns:a16="http://schemas.microsoft.com/office/drawing/2014/main" xmlns="" id="{F4B99EFB-16ED-7B44-8C72-7C1A6005A6E5}"/>
              </a:ext>
            </a:extLst>
          </p:cNvPr>
          <p:cNvSpPr txBox="1"/>
          <p:nvPr/>
        </p:nvSpPr>
        <p:spPr>
          <a:xfrm>
            <a:off x="4546549" y="3933056"/>
            <a:ext cx="393056" cy="338554"/>
          </a:xfrm>
          <a:prstGeom prst="rect">
            <a:avLst/>
          </a:prstGeom>
          <a:noFill/>
        </p:spPr>
        <p:txBody>
          <a:bodyPr wrap="none" rtlCol="0">
            <a:spAutoFit/>
          </a:bodyPr>
          <a:lstStyle/>
          <a:p>
            <a:pPr algn="ctr"/>
            <a:r>
              <a:rPr lang="fr-FR" sz="1600" b="1">
                <a:ea typeface="Aileron" charset="0"/>
                <a:cs typeface="Aileron" charset="0"/>
              </a:rPr>
              <a:t>14</a:t>
            </a:r>
          </a:p>
        </p:txBody>
      </p:sp>
      <p:sp>
        <p:nvSpPr>
          <p:cNvPr id="32" name="ZoneTexte 31">
            <a:extLst>
              <a:ext uri="{FF2B5EF4-FFF2-40B4-BE49-F238E27FC236}">
                <a16:creationId xmlns:a16="http://schemas.microsoft.com/office/drawing/2014/main" xmlns="" id="{C355FF54-5B7D-274E-BD3C-C714BE5926EA}"/>
              </a:ext>
            </a:extLst>
          </p:cNvPr>
          <p:cNvSpPr txBox="1"/>
          <p:nvPr/>
        </p:nvSpPr>
        <p:spPr>
          <a:xfrm>
            <a:off x="5121783" y="3933056"/>
            <a:ext cx="393056" cy="338554"/>
          </a:xfrm>
          <a:prstGeom prst="rect">
            <a:avLst/>
          </a:prstGeom>
          <a:noFill/>
        </p:spPr>
        <p:txBody>
          <a:bodyPr wrap="none" rtlCol="0">
            <a:spAutoFit/>
          </a:bodyPr>
          <a:lstStyle/>
          <a:p>
            <a:pPr algn="ctr"/>
            <a:r>
              <a:rPr lang="fr-FR" sz="1600" b="1">
                <a:ea typeface="Aileron" charset="0"/>
                <a:cs typeface="Aileron" charset="0"/>
              </a:rPr>
              <a:t>16</a:t>
            </a:r>
          </a:p>
        </p:txBody>
      </p:sp>
      <p:sp>
        <p:nvSpPr>
          <p:cNvPr id="33" name="ZoneTexte 32">
            <a:extLst>
              <a:ext uri="{FF2B5EF4-FFF2-40B4-BE49-F238E27FC236}">
                <a16:creationId xmlns:a16="http://schemas.microsoft.com/office/drawing/2014/main" xmlns="" id="{D71C8D13-F3DF-B042-B987-F9328257765C}"/>
              </a:ext>
            </a:extLst>
          </p:cNvPr>
          <p:cNvSpPr txBox="1"/>
          <p:nvPr/>
        </p:nvSpPr>
        <p:spPr>
          <a:xfrm>
            <a:off x="5626669" y="3933056"/>
            <a:ext cx="393056" cy="338554"/>
          </a:xfrm>
          <a:prstGeom prst="rect">
            <a:avLst/>
          </a:prstGeom>
          <a:noFill/>
        </p:spPr>
        <p:txBody>
          <a:bodyPr wrap="none" rtlCol="0">
            <a:spAutoFit/>
          </a:bodyPr>
          <a:lstStyle/>
          <a:p>
            <a:pPr algn="ctr"/>
            <a:r>
              <a:rPr lang="fr-FR" sz="1600" b="1">
                <a:ea typeface="Aileron" charset="0"/>
                <a:cs typeface="Aileron" charset="0"/>
              </a:rPr>
              <a:t>18</a:t>
            </a:r>
          </a:p>
        </p:txBody>
      </p:sp>
      <p:sp>
        <p:nvSpPr>
          <p:cNvPr id="34" name="ZoneTexte 33">
            <a:extLst>
              <a:ext uri="{FF2B5EF4-FFF2-40B4-BE49-F238E27FC236}">
                <a16:creationId xmlns:a16="http://schemas.microsoft.com/office/drawing/2014/main" xmlns="" id="{37472AD8-9145-3B4B-B2D4-925883869BA8}"/>
              </a:ext>
            </a:extLst>
          </p:cNvPr>
          <p:cNvSpPr txBox="1"/>
          <p:nvPr/>
        </p:nvSpPr>
        <p:spPr>
          <a:xfrm>
            <a:off x="6201903" y="3933056"/>
            <a:ext cx="393056" cy="338554"/>
          </a:xfrm>
          <a:prstGeom prst="rect">
            <a:avLst/>
          </a:prstGeom>
          <a:noFill/>
        </p:spPr>
        <p:txBody>
          <a:bodyPr wrap="none" rtlCol="0">
            <a:spAutoFit/>
          </a:bodyPr>
          <a:lstStyle/>
          <a:p>
            <a:pPr algn="ctr"/>
            <a:r>
              <a:rPr lang="fr-FR" sz="1600" b="1">
                <a:ea typeface="Aileron" charset="0"/>
                <a:cs typeface="Aileron" charset="0"/>
              </a:rPr>
              <a:t>20</a:t>
            </a:r>
          </a:p>
        </p:txBody>
      </p:sp>
      <p:sp>
        <p:nvSpPr>
          <p:cNvPr id="35" name="ZoneTexte 34">
            <a:extLst>
              <a:ext uri="{FF2B5EF4-FFF2-40B4-BE49-F238E27FC236}">
                <a16:creationId xmlns:a16="http://schemas.microsoft.com/office/drawing/2014/main" xmlns="" id="{796B687B-3168-2045-AEDB-4F3B76ADEC13}"/>
              </a:ext>
            </a:extLst>
          </p:cNvPr>
          <p:cNvSpPr txBox="1"/>
          <p:nvPr/>
        </p:nvSpPr>
        <p:spPr>
          <a:xfrm>
            <a:off x="6777967" y="3933056"/>
            <a:ext cx="393056" cy="338554"/>
          </a:xfrm>
          <a:prstGeom prst="rect">
            <a:avLst/>
          </a:prstGeom>
          <a:noFill/>
        </p:spPr>
        <p:txBody>
          <a:bodyPr wrap="none" rtlCol="0">
            <a:spAutoFit/>
          </a:bodyPr>
          <a:lstStyle/>
          <a:p>
            <a:pPr algn="ctr"/>
            <a:r>
              <a:rPr lang="fr-FR" sz="1600" b="1">
                <a:ea typeface="Aileron" charset="0"/>
                <a:cs typeface="Aileron" charset="0"/>
              </a:rPr>
              <a:t>22</a:t>
            </a:r>
          </a:p>
        </p:txBody>
      </p:sp>
      <p:sp>
        <p:nvSpPr>
          <p:cNvPr id="36" name="ZoneTexte 35">
            <a:extLst>
              <a:ext uri="{FF2B5EF4-FFF2-40B4-BE49-F238E27FC236}">
                <a16:creationId xmlns:a16="http://schemas.microsoft.com/office/drawing/2014/main" xmlns="" id="{A2CC3BE7-8F41-3746-A2C6-375AA7C614F3}"/>
              </a:ext>
            </a:extLst>
          </p:cNvPr>
          <p:cNvSpPr txBox="1"/>
          <p:nvPr/>
        </p:nvSpPr>
        <p:spPr>
          <a:xfrm>
            <a:off x="7282023" y="3933056"/>
            <a:ext cx="393056" cy="338554"/>
          </a:xfrm>
          <a:prstGeom prst="rect">
            <a:avLst/>
          </a:prstGeom>
          <a:noFill/>
        </p:spPr>
        <p:txBody>
          <a:bodyPr wrap="none" rtlCol="0">
            <a:spAutoFit/>
          </a:bodyPr>
          <a:lstStyle/>
          <a:p>
            <a:pPr algn="ctr"/>
            <a:r>
              <a:rPr lang="fr-FR" sz="1600" b="1">
                <a:ea typeface="Aileron" charset="0"/>
                <a:cs typeface="Aileron" charset="0"/>
              </a:rPr>
              <a:t>24</a:t>
            </a:r>
          </a:p>
        </p:txBody>
      </p:sp>
      <p:sp>
        <p:nvSpPr>
          <p:cNvPr id="37" name="ZoneTexte 36">
            <a:extLst>
              <a:ext uri="{FF2B5EF4-FFF2-40B4-BE49-F238E27FC236}">
                <a16:creationId xmlns:a16="http://schemas.microsoft.com/office/drawing/2014/main" xmlns="" id="{879A66B5-C424-D044-8D19-29F8BFB87FA0}"/>
              </a:ext>
            </a:extLst>
          </p:cNvPr>
          <p:cNvSpPr txBox="1"/>
          <p:nvPr/>
        </p:nvSpPr>
        <p:spPr>
          <a:xfrm>
            <a:off x="7905198" y="3933056"/>
            <a:ext cx="797904" cy="584775"/>
          </a:xfrm>
          <a:prstGeom prst="rect">
            <a:avLst/>
          </a:prstGeom>
          <a:noFill/>
        </p:spPr>
        <p:txBody>
          <a:bodyPr wrap="square" rtlCol="0">
            <a:spAutoFit/>
          </a:bodyPr>
          <a:lstStyle/>
          <a:p>
            <a:pPr algn="ctr"/>
            <a:r>
              <a:rPr lang="fr-FR" sz="1600" b="1">
                <a:ea typeface="Aileron" charset="0"/>
                <a:cs typeface="Aileron" charset="0"/>
              </a:rPr>
              <a:t>Up to 2 </a:t>
            </a:r>
            <a:r>
              <a:rPr lang="fr-FR" sz="1600" b="1" err="1">
                <a:ea typeface="Aileron" charset="0"/>
                <a:cs typeface="Aileron" charset="0"/>
              </a:rPr>
              <a:t>years</a:t>
            </a:r>
            <a:endParaRPr lang="fr-FR" sz="1600" b="1">
              <a:ea typeface="Aileron" charset="0"/>
              <a:cs typeface="Aileron" charset="0"/>
            </a:endParaRPr>
          </a:p>
        </p:txBody>
      </p:sp>
      <p:sp>
        <p:nvSpPr>
          <p:cNvPr id="38" name="ZoneTexte 37">
            <a:extLst>
              <a:ext uri="{FF2B5EF4-FFF2-40B4-BE49-F238E27FC236}">
                <a16:creationId xmlns:a16="http://schemas.microsoft.com/office/drawing/2014/main" xmlns="" id="{94914FC4-ADEA-4248-AE3A-DB7CE5669AB2}"/>
              </a:ext>
            </a:extLst>
          </p:cNvPr>
          <p:cNvSpPr txBox="1"/>
          <p:nvPr/>
        </p:nvSpPr>
        <p:spPr>
          <a:xfrm>
            <a:off x="2195736" y="4558664"/>
            <a:ext cx="864096" cy="400110"/>
          </a:xfrm>
          <a:prstGeom prst="rect">
            <a:avLst/>
          </a:prstGeom>
          <a:solidFill>
            <a:schemeClr val="accent1"/>
          </a:solidFill>
        </p:spPr>
        <p:txBody>
          <a:bodyPr wrap="square" lIns="36000" rIns="36000" rtlCol="0">
            <a:spAutoFit/>
          </a:bodyPr>
          <a:lstStyle/>
          <a:p>
            <a:pPr algn="ctr"/>
            <a:r>
              <a:rPr lang="en-GB" sz="2000">
                <a:solidFill>
                  <a:schemeClr val="bg1"/>
                </a:solidFill>
                <a:ea typeface="Aileron" charset="0"/>
                <a:cs typeface="Aileron" charset="0"/>
              </a:rPr>
              <a:t>Surgery</a:t>
            </a:r>
          </a:p>
        </p:txBody>
      </p:sp>
      <p:sp>
        <p:nvSpPr>
          <p:cNvPr id="39" name="Flèche vers le haut 38">
            <a:extLst>
              <a:ext uri="{FF2B5EF4-FFF2-40B4-BE49-F238E27FC236}">
                <a16:creationId xmlns:a16="http://schemas.microsoft.com/office/drawing/2014/main" xmlns="" id="{D28D953E-92C9-694F-BADB-54FF7C3D3474}"/>
              </a:ext>
            </a:extLst>
          </p:cNvPr>
          <p:cNvSpPr/>
          <p:nvPr/>
        </p:nvSpPr>
        <p:spPr>
          <a:xfrm>
            <a:off x="2509989" y="4221088"/>
            <a:ext cx="143186" cy="280841"/>
          </a:xfrm>
          <a:prstGeom prst="up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ZoneTexte 39">
            <a:extLst>
              <a:ext uri="{FF2B5EF4-FFF2-40B4-BE49-F238E27FC236}">
                <a16:creationId xmlns:a16="http://schemas.microsoft.com/office/drawing/2014/main" xmlns="" id="{89BC8BAB-2A7A-CC45-8CF5-696882423C8F}"/>
              </a:ext>
            </a:extLst>
          </p:cNvPr>
          <p:cNvSpPr txBox="1"/>
          <p:nvPr/>
        </p:nvSpPr>
        <p:spPr>
          <a:xfrm>
            <a:off x="698162" y="4365104"/>
            <a:ext cx="1425566" cy="1569660"/>
          </a:xfrm>
          <a:prstGeom prst="rect">
            <a:avLst/>
          </a:prstGeom>
          <a:noFill/>
          <a:ln w="25400">
            <a:solidFill>
              <a:schemeClr val="accent1"/>
            </a:solidFill>
          </a:ln>
        </p:spPr>
        <p:txBody>
          <a:bodyPr wrap="square" rtlCol="0">
            <a:spAutoFit/>
          </a:bodyPr>
          <a:lstStyle/>
          <a:p>
            <a:pPr algn="ctr"/>
            <a:r>
              <a:rPr lang="fr-FR" sz="1600" b="1" err="1">
                <a:ea typeface="Aileron" charset="0"/>
                <a:cs typeface="Aileron" charset="0"/>
              </a:rPr>
              <a:t>Preoperative</a:t>
            </a:r>
            <a:endParaRPr lang="fr-FR" sz="1600" b="1">
              <a:ea typeface="Aileron" charset="0"/>
              <a:cs typeface="Aileron" charset="0"/>
            </a:endParaRPr>
          </a:p>
          <a:p>
            <a:pPr algn="ctr"/>
            <a:r>
              <a:rPr lang="fr-FR" sz="1600" err="1">
                <a:ea typeface="Aileron" charset="0"/>
                <a:cs typeface="Aileron" charset="0"/>
              </a:rPr>
              <a:t>nivolumab</a:t>
            </a:r>
            <a:r>
              <a:rPr lang="fr-FR" sz="1600">
                <a:ea typeface="Aileron" charset="0"/>
                <a:cs typeface="Aileron" charset="0"/>
              </a:rPr>
              <a:t> </a:t>
            </a:r>
            <a:br>
              <a:rPr lang="fr-FR" sz="1600">
                <a:ea typeface="Aileron" charset="0"/>
                <a:cs typeface="Aileron" charset="0"/>
              </a:rPr>
            </a:br>
            <a:r>
              <a:rPr lang="fr-FR" sz="1600">
                <a:ea typeface="Aileron" charset="0"/>
                <a:cs typeface="Aileron" charset="0"/>
              </a:rPr>
              <a:t>240 mg IV q2w</a:t>
            </a:r>
          </a:p>
          <a:p>
            <a:pPr algn="ctr"/>
            <a:r>
              <a:rPr lang="fr-FR" sz="1600">
                <a:ea typeface="Aileron" charset="0"/>
                <a:cs typeface="Aileron" charset="0"/>
              </a:rPr>
              <a:t>±</a:t>
            </a:r>
          </a:p>
          <a:p>
            <a:pPr algn="ctr"/>
            <a:r>
              <a:rPr lang="fr-FR" sz="1600" err="1">
                <a:ea typeface="Aileron" charset="0"/>
                <a:cs typeface="Aileron" charset="0"/>
              </a:rPr>
              <a:t>ipilimumab</a:t>
            </a:r>
            <a:r>
              <a:rPr lang="fr-FR" sz="1600">
                <a:ea typeface="Aileron" charset="0"/>
                <a:cs typeface="Aileron" charset="0"/>
              </a:rPr>
              <a:t> </a:t>
            </a:r>
            <a:br>
              <a:rPr lang="fr-FR" sz="1600">
                <a:ea typeface="Aileron" charset="0"/>
                <a:cs typeface="Aileron" charset="0"/>
              </a:rPr>
            </a:br>
            <a:r>
              <a:rPr lang="fr-FR" sz="1600">
                <a:ea typeface="Aileron" charset="0"/>
                <a:cs typeface="Aileron" charset="0"/>
              </a:rPr>
              <a:t>1 mg/kg </a:t>
            </a:r>
            <a:r>
              <a:rPr lang="fr-FR" sz="1600" err="1">
                <a:ea typeface="Aileron" charset="0"/>
                <a:cs typeface="Aileron" charset="0"/>
              </a:rPr>
              <a:t>day</a:t>
            </a:r>
            <a:r>
              <a:rPr lang="fr-FR" sz="1600">
                <a:ea typeface="Aileron" charset="0"/>
                <a:cs typeface="Aileron" charset="0"/>
              </a:rPr>
              <a:t> 1</a:t>
            </a:r>
          </a:p>
        </p:txBody>
      </p:sp>
      <p:cxnSp>
        <p:nvCxnSpPr>
          <p:cNvPr id="42" name="Connecteur droit avec flèche 41">
            <a:extLst>
              <a:ext uri="{FF2B5EF4-FFF2-40B4-BE49-F238E27FC236}">
                <a16:creationId xmlns:a16="http://schemas.microsoft.com/office/drawing/2014/main" xmlns="" id="{A555B9DB-BAC7-1D46-B82F-F96543C81707}"/>
              </a:ext>
            </a:extLst>
          </p:cNvPr>
          <p:cNvCxnSpPr>
            <a:cxnSpLocks/>
          </p:cNvCxnSpPr>
          <p:nvPr/>
        </p:nvCxnSpPr>
        <p:spPr>
          <a:xfrm flipV="1">
            <a:off x="926238"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4" name="Connecteur droit avec flèche 43">
            <a:extLst>
              <a:ext uri="{FF2B5EF4-FFF2-40B4-BE49-F238E27FC236}">
                <a16:creationId xmlns:a16="http://schemas.microsoft.com/office/drawing/2014/main" xmlns="" id="{07FC5F76-B80C-2B45-9791-03B336BF499C}"/>
              </a:ext>
            </a:extLst>
          </p:cNvPr>
          <p:cNvCxnSpPr>
            <a:cxnSpLocks/>
          </p:cNvCxnSpPr>
          <p:nvPr/>
        </p:nvCxnSpPr>
        <p:spPr>
          <a:xfrm flipV="1">
            <a:off x="1475656"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5" name="Connecteur droit avec flèche 44">
            <a:extLst>
              <a:ext uri="{FF2B5EF4-FFF2-40B4-BE49-F238E27FC236}">
                <a16:creationId xmlns:a16="http://schemas.microsoft.com/office/drawing/2014/main" xmlns="" id="{C0724906-0324-3F4E-B56F-5349B2750A34}"/>
              </a:ext>
            </a:extLst>
          </p:cNvPr>
          <p:cNvCxnSpPr>
            <a:cxnSpLocks/>
          </p:cNvCxnSpPr>
          <p:nvPr/>
        </p:nvCxnSpPr>
        <p:spPr>
          <a:xfrm flipV="1">
            <a:off x="1979712"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46" name="ZoneTexte 45">
            <a:extLst>
              <a:ext uri="{FF2B5EF4-FFF2-40B4-BE49-F238E27FC236}">
                <a16:creationId xmlns:a16="http://schemas.microsoft.com/office/drawing/2014/main" xmlns="" id="{0FCBB186-7778-624D-ACCE-ADCBDCA8DE0D}"/>
              </a:ext>
            </a:extLst>
          </p:cNvPr>
          <p:cNvSpPr txBox="1"/>
          <p:nvPr/>
        </p:nvSpPr>
        <p:spPr>
          <a:xfrm>
            <a:off x="3311115" y="4371053"/>
            <a:ext cx="4226996" cy="1323439"/>
          </a:xfrm>
          <a:prstGeom prst="rect">
            <a:avLst/>
          </a:prstGeom>
          <a:noFill/>
          <a:ln w="25400">
            <a:solidFill>
              <a:schemeClr val="accent1"/>
            </a:solidFill>
          </a:ln>
        </p:spPr>
        <p:txBody>
          <a:bodyPr wrap="square" rtlCol="0">
            <a:spAutoFit/>
          </a:bodyPr>
          <a:lstStyle/>
          <a:p>
            <a:pPr algn="ctr"/>
            <a:r>
              <a:rPr lang="fr-FR" sz="1600" b="1" err="1">
                <a:ea typeface="Aileron" charset="0"/>
                <a:cs typeface="Aileron" charset="0"/>
              </a:rPr>
              <a:t>Postoperative</a:t>
            </a:r>
            <a:endParaRPr lang="fr-FR" sz="1600" b="1">
              <a:ea typeface="Aileron" charset="0"/>
              <a:cs typeface="Aileron" charset="0"/>
            </a:endParaRPr>
          </a:p>
          <a:p>
            <a:pPr algn="ctr"/>
            <a:r>
              <a:rPr lang="fr-FR" sz="1600" err="1">
                <a:ea typeface="Aileron" charset="0"/>
                <a:cs typeface="Aileron" charset="0"/>
              </a:rPr>
              <a:t>nivolumab</a:t>
            </a:r>
            <a:r>
              <a:rPr lang="fr-FR" sz="1600">
                <a:ea typeface="Aileron" charset="0"/>
                <a:cs typeface="Aileron" charset="0"/>
              </a:rPr>
              <a:t> 240 mg IV q2w</a:t>
            </a:r>
          </a:p>
          <a:p>
            <a:pPr algn="ctr"/>
            <a:r>
              <a:rPr lang="fr-FR" sz="1600">
                <a:ea typeface="Aileron" charset="0"/>
                <a:cs typeface="Aileron" charset="0"/>
              </a:rPr>
              <a:t>±</a:t>
            </a:r>
          </a:p>
          <a:p>
            <a:pPr algn="ctr"/>
            <a:r>
              <a:rPr lang="fr-FR" sz="1600" err="1">
                <a:ea typeface="Aileron" charset="0"/>
                <a:cs typeface="Aileron" charset="0"/>
              </a:rPr>
              <a:t>ipilimumab</a:t>
            </a:r>
            <a:r>
              <a:rPr lang="fr-FR" sz="1600">
                <a:ea typeface="Aileron" charset="0"/>
                <a:cs typeface="Aileron" charset="0"/>
              </a:rPr>
              <a:t> 1 mg/kg q6w (4 doses)</a:t>
            </a:r>
          </a:p>
          <a:p>
            <a:pPr algn="ctr"/>
            <a:r>
              <a:rPr lang="fr-FR" sz="1600">
                <a:ea typeface="Aileron" charset="0"/>
                <a:cs typeface="Aileron" charset="0"/>
              </a:rPr>
              <a:t>Surveillance </a:t>
            </a:r>
            <a:r>
              <a:rPr lang="fr-FR" sz="1600" err="1">
                <a:ea typeface="Aileron" charset="0"/>
                <a:cs typeface="Aileron" charset="0"/>
              </a:rPr>
              <a:t>every</a:t>
            </a:r>
            <a:r>
              <a:rPr lang="fr-FR" sz="1600">
                <a:ea typeface="Aileron" charset="0"/>
                <a:cs typeface="Aileron" charset="0"/>
              </a:rPr>
              <a:t> 12 </a:t>
            </a:r>
            <a:r>
              <a:rPr lang="fr-FR" sz="1600" err="1">
                <a:ea typeface="Aileron" charset="0"/>
                <a:cs typeface="Aileron" charset="0"/>
              </a:rPr>
              <a:t>weeks</a:t>
            </a:r>
            <a:r>
              <a:rPr lang="fr-FR" sz="1600">
                <a:ea typeface="Aileron" charset="0"/>
                <a:cs typeface="Aileron" charset="0"/>
              </a:rPr>
              <a:t> </a:t>
            </a:r>
            <a:r>
              <a:rPr lang="fr-FR" sz="1600" err="1">
                <a:ea typeface="Aileron" charset="0"/>
                <a:cs typeface="Aileron" charset="0"/>
              </a:rPr>
              <a:t>until</a:t>
            </a:r>
            <a:r>
              <a:rPr lang="fr-FR" sz="1600">
                <a:ea typeface="Aileron" charset="0"/>
                <a:cs typeface="Aileron" charset="0"/>
              </a:rPr>
              <a:t> </a:t>
            </a:r>
            <a:r>
              <a:rPr lang="fr-FR" sz="1600" err="1">
                <a:ea typeface="Aileron" charset="0"/>
                <a:cs typeface="Aileron" charset="0"/>
              </a:rPr>
              <a:t>recurrence</a:t>
            </a:r>
            <a:endParaRPr lang="fr-FR" sz="1600">
              <a:ea typeface="Aileron" charset="0"/>
              <a:cs typeface="Aileron" charset="0"/>
            </a:endParaRPr>
          </a:p>
        </p:txBody>
      </p:sp>
      <p:cxnSp>
        <p:nvCxnSpPr>
          <p:cNvPr id="47" name="Connecteur droit avec flèche 46">
            <a:extLst>
              <a:ext uri="{FF2B5EF4-FFF2-40B4-BE49-F238E27FC236}">
                <a16:creationId xmlns:a16="http://schemas.microsoft.com/office/drawing/2014/main" xmlns="" id="{D98A5BE1-FFD5-2A41-B5D5-BECF3BC518BF}"/>
              </a:ext>
            </a:extLst>
          </p:cNvPr>
          <p:cNvCxnSpPr>
            <a:cxnSpLocks/>
          </p:cNvCxnSpPr>
          <p:nvPr/>
        </p:nvCxnSpPr>
        <p:spPr>
          <a:xfrm flipV="1">
            <a:off x="3635896"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8" name="Connecteur droit avec flèche 47">
            <a:extLst>
              <a:ext uri="{FF2B5EF4-FFF2-40B4-BE49-F238E27FC236}">
                <a16:creationId xmlns:a16="http://schemas.microsoft.com/office/drawing/2014/main" xmlns="" id="{FFB603A3-2D94-134D-9459-3CAF1F79FCF3}"/>
              </a:ext>
            </a:extLst>
          </p:cNvPr>
          <p:cNvCxnSpPr>
            <a:cxnSpLocks/>
          </p:cNvCxnSpPr>
          <p:nvPr/>
        </p:nvCxnSpPr>
        <p:spPr>
          <a:xfrm flipV="1">
            <a:off x="4211960"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9" name="Connecteur droit avec flèche 48">
            <a:extLst>
              <a:ext uri="{FF2B5EF4-FFF2-40B4-BE49-F238E27FC236}">
                <a16:creationId xmlns:a16="http://schemas.microsoft.com/office/drawing/2014/main" xmlns="" id="{E9D03682-C8DB-9D48-9904-62AD1CB49620}"/>
              </a:ext>
            </a:extLst>
          </p:cNvPr>
          <p:cNvCxnSpPr>
            <a:cxnSpLocks/>
          </p:cNvCxnSpPr>
          <p:nvPr/>
        </p:nvCxnSpPr>
        <p:spPr>
          <a:xfrm flipV="1">
            <a:off x="4716016"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50" name="Connecteur droit avec flèche 49">
            <a:extLst>
              <a:ext uri="{FF2B5EF4-FFF2-40B4-BE49-F238E27FC236}">
                <a16:creationId xmlns:a16="http://schemas.microsoft.com/office/drawing/2014/main" xmlns="" id="{1C616521-1261-144E-AC06-C75434EB8913}"/>
              </a:ext>
            </a:extLst>
          </p:cNvPr>
          <p:cNvCxnSpPr>
            <a:cxnSpLocks/>
          </p:cNvCxnSpPr>
          <p:nvPr/>
        </p:nvCxnSpPr>
        <p:spPr>
          <a:xfrm flipV="1">
            <a:off x="5292080"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51" name="Connecteur droit avec flèche 50">
            <a:extLst>
              <a:ext uri="{FF2B5EF4-FFF2-40B4-BE49-F238E27FC236}">
                <a16:creationId xmlns:a16="http://schemas.microsoft.com/office/drawing/2014/main" xmlns="" id="{6E5936E3-F77A-9742-9FF5-02CB97EB0DEC}"/>
              </a:ext>
            </a:extLst>
          </p:cNvPr>
          <p:cNvCxnSpPr>
            <a:cxnSpLocks/>
          </p:cNvCxnSpPr>
          <p:nvPr/>
        </p:nvCxnSpPr>
        <p:spPr>
          <a:xfrm flipV="1">
            <a:off x="5868144"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52" name="Connecteur droit avec flèche 51">
            <a:extLst>
              <a:ext uri="{FF2B5EF4-FFF2-40B4-BE49-F238E27FC236}">
                <a16:creationId xmlns:a16="http://schemas.microsoft.com/office/drawing/2014/main" xmlns="" id="{E56988C4-6330-304A-89A5-0048C2458BD7}"/>
              </a:ext>
            </a:extLst>
          </p:cNvPr>
          <p:cNvCxnSpPr>
            <a:cxnSpLocks/>
          </p:cNvCxnSpPr>
          <p:nvPr/>
        </p:nvCxnSpPr>
        <p:spPr>
          <a:xfrm flipV="1">
            <a:off x="6372200"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53" name="Connecteur droit avec flèche 52">
            <a:extLst>
              <a:ext uri="{FF2B5EF4-FFF2-40B4-BE49-F238E27FC236}">
                <a16:creationId xmlns:a16="http://schemas.microsoft.com/office/drawing/2014/main" xmlns="" id="{FD039EC1-5408-EA46-9548-BE50A918EB50}"/>
              </a:ext>
            </a:extLst>
          </p:cNvPr>
          <p:cNvCxnSpPr>
            <a:cxnSpLocks/>
          </p:cNvCxnSpPr>
          <p:nvPr/>
        </p:nvCxnSpPr>
        <p:spPr>
          <a:xfrm flipV="1">
            <a:off x="6948264"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54" name="Connecteur droit avec flèche 53">
            <a:extLst>
              <a:ext uri="{FF2B5EF4-FFF2-40B4-BE49-F238E27FC236}">
                <a16:creationId xmlns:a16="http://schemas.microsoft.com/office/drawing/2014/main" xmlns="" id="{813E4455-53B3-0842-B91B-8D91EBF8CF87}"/>
              </a:ext>
            </a:extLst>
          </p:cNvPr>
          <p:cNvCxnSpPr>
            <a:cxnSpLocks/>
          </p:cNvCxnSpPr>
          <p:nvPr/>
        </p:nvCxnSpPr>
        <p:spPr>
          <a:xfrm flipV="1">
            <a:off x="7452320" y="4182769"/>
            <a:ext cx="0" cy="16927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55" name="ZoneTexte 54">
            <a:extLst>
              <a:ext uri="{FF2B5EF4-FFF2-40B4-BE49-F238E27FC236}">
                <a16:creationId xmlns:a16="http://schemas.microsoft.com/office/drawing/2014/main" xmlns="" id="{091F1C21-5301-4146-AC60-BFE61FD39CC9}"/>
              </a:ext>
            </a:extLst>
          </p:cNvPr>
          <p:cNvSpPr txBox="1"/>
          <p:nvPr/>
        </p:nvSpPr>
        <p:spPr>
          <a:xfrm>
            <a:off x="2483768" y="5754742"/>
            <a:ext cx="6348982" cy="338554"/>
          </a:xfrm>
          <a:prstGeom prst="rect">
            <a:avLst/>
          </a:prstGeom>
          <a:noFill/>
        </p:spPr>
        <p:txBody>
          <a:bodyPr wrap="none" rtlCol="0">
            <a:spAutoFit/>
          </a:bodyPr>
          <a:lstStyle/>
          <a:p>
            <a:r>
              <a:rPr lang="en-GB" sz="1600" b="1">
                <a:solidFill>
                  <a:schemeClr val="accent1"/>
                </a:solidFill>
                <a:latin typeface="+mj-lt"/>
              </a:rPr>
              <a:t>Primary endpoint: </a:t>
            </a:r>
            <a:r>
              <a:rPr lang="en-GB" sz="1600">
                <a:solidFill>
                  <a:srgbClr val="5D8298"/>
                </a:solidFill>
                <a:latin typeface="+mj-lt"/>
              </a:rPr>
              <a:t>safety	</a:t>
            </a:r>
            <a:r>
              <a:rPr lang="en-GB" sz="1600" b="1">
                <a:solidFill>
                  <a:schemeClr val="accent1"/>
                </a:solidFill>
                <a:latin typeface="+mj-lt"/>
              </a:rPr>
              <a:t>	Secondary endpoints: </a:t>
            </a:r>
            <a:r>
              <a:rPr lang="en-GB" sz="1600">
                <a:solidFill>
                  <a:srgbClr val="5D8298"/>
                </a:solidFill>
                <a:latin typeface="+mj-lt"/>
              </a:rPr>
              <a:t>ORR, </a:t>
            </a:r>
            <a:r>
              <a:rPr lang="en-GB" sz="1600" err="1">
                <a:solidFill>
                  <a:srgbClr val="5D8298"/>
                </a:solidFill>
                <a:latin typeface="+mj-lt"/>
              </a:rPr>
              <a:t>pCR</a:t>
            </a:r>
            <a:r>
              <a:rPr lang="en-GB" sz="1600">
                <a:solidFill>
                  <a:srgbClr val="5D8298"/>
                </a:solidFill>
                <a:latin typeface="+mj-lt"/>
              </a:rPr>
              <a:t>, and TTP</a:t>
            </a:r>
          </a:p>
        </p:txBody>
      </p:sp>
      <p:sp>
        <p:nvSpPr>
          <p:cNvPr id="56" name="ZoneTexte 55">
            <a:extLst>
              <a:ext uri="{FF2B5EF4-FFF2-40B4-BE49-F238E27FC236}">
                <a16:creationId xmlns:a16="http://schemas.microsoft.com/office/drawing/2014/main" xmlns="" id="{709F7000-7A52-F646-AE8C-5708DB948226}"/>
              </a:ext>
            </a:extLst>
          </p:cNvPr>
          <p:cNvSpPr txBox="1"/>
          <p:nvPr/>
        </p:nvSpPr>
        <p:spPr>
          <a:xfrm>
            <a:off x="27684" y="3890076"/>
            <a:ext cx="727892" cy="369332"/>
          </a:xfrm>
          <a:prstGeom prst="rect">
            <a:avLst/>
          </a:prstGeom>
          <a:noFill/>
        </p:spPr>
        <p:txBody>
          <a:bodyPr wrap="none" rtlCol="0">
            <a:spAutoFit/>
          </a:bodyPr>
          <a:lstStyle/>
          <a:p>
            <a:r>
              <a:rPr lang="fr-FR" b="1" err="1">
                <a:ea typeface="Aileron" charset="0"/>
                <a:cs typeface="Aileron" charset="0"/>
              </a:rPr>
              <a:t>Week</a:t>
            </a:r>
            <a:endParaRPr lang="fr-FR" b="1">
              <a:ea typeface="Aileron" charset="0"/>
              <a:cs typeface="Aileron" charset="0"/>
            </a:endParaRPr>
          </a:p>
        </p:txBody>
      </p:sp>
      <p:sp>
        <p:nvSpPr>
          <p:cNvPr id="59" name="Content Placeholder 1">
            <a:extLst>
              <a:ext uri="{FF2B5EF4-FFF2-40B4-BE49-F238E27FC236}">
                <a16:creationId xmlns:a16="http://schemas.microsoft.com/office/drawing/2014/main" xmlns="" id="{534807F2-B79B-6549-96C3-ECF90FF61704}"/>
              </a:ext>
            </a:extLst>
          </p:cNvPr>
          <p:cNvSpPr txBox="1">
            <a:spLocks/>
          </p:cNvSpPr>
          <p:nvPr/>
        </p:nvSpPr>
        <p:spPr>
          <a:xfrm>
            <a:off x="251520" y="2564904"/>
            <a:ext cx="8640960" cy="1008112"/>
          </a:xfrm>
          <a:prstGeom prst="rect">
            <a:avLst/>
          </a:prstGeom>
        </p:spPr>
        <p:txBody>
          <a:bodyPr vert="horz" lIns="0" tIns="0" rIns="0" bIns="0" rtlCol="0" anchor="ctr" anchorCtr="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600"/>
              </a:spcBef>
              <a:buFont typeface="Arial"/>
              <a:buNone/>
            </a:pPr>
            <a:r>
              <a:rPr lang="en-US"/>
              <a:t>Phase 2 open-label randomized trial to evaluate </a:t>
            </a:r>
            <a:r>
              <a:rPr lang="en-US" b="1">
                <a:solidFill>
                  <a:schemeClr val="accent1"/>
                </a:solidFill>
              </a:rPr>
              <a:t>nivolumab (anti-PD-1) alone </a:t>
            </a:r>
            <a:br>
              <a:rPr lang="en-US" b="1">
                <a:solidFill>
                  <a:schemeClr val="accent1"/>
                </a:solidFill>
              </a:rPr>
            </a:br>
            <a:r>
              <a:rPr lang="en-US" b="1">
                <a:solidFill>
                  <a:schemeClr val="accent1"/>
                </a:solidFill>
              </a:rPr>
              <a:t>(arm A) </a:t>
            </a:r>
            <a:r>
              <a:rPr lang="en-US"/>
              <a:t>or </a:t>
            </a:r>
            <a:r>
              <a:rPr lang="en-US" b="1">
                <a:solidFill>
                  <a:schemeClr val="accent1"/>
                </a:solidFill>
              </a:rPr>
              <a:t>with ipilimumab (anti-CTLA4) (arm B) </a:t>
            </a:r>
            <a:r>
              <a:rPr lang="en-US"/>
              <a:t>as perioperative treatment for HCC in patients eligible for surgical resection (</a:t>
            </a:r>
            <a:r>
              <a:rPr lang="fr-CH" b="1"/>
              <a:t>NCT03222076</a:t>
            </a:r>
            <a:r>
              <a:rPr lang="fr-CH"/>
              <a:t>)</a:t>
            </a:r>
            <a:endParaRPr lang="en-US"/>
          </a:p>
        </p:txBody>
      </p:sp>
    </p:spTree>
    <p:extLst>
      <p:ext uri="{BB962C8B-B14F-4D97-AF65-F5344CB8AC3E}">
        <p14:creationId xmlns:p14="http://schemas.microsoft.com/office/powerpoint/2010/main" val="1793270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 coins arrondis 9">
            <a:extLst>
              <a:ext uri="{FF2B5EF4-FFF2-40B4-BE49-F238E27FC236}">
                <a16:creationId xmlns:a16="http://schemas.microsoft.com/office/drawing/2014/main" xmlns="" id="{3D1DE833-556B-3248-A35D-948EBABB5ECC}"/>
              </a:ext>
            </a:extLst>
          </p:cNvPr>
          <p:cNvSpPr/>
          <p:nvPr/>
        </p:nvSpPr>
        <p:spPr>
          <a:xfrm>
            <a:off x="464400" y="1421985"/>
            <a:ext cx="5760640" cy="835357"/>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25</a:t>
            </a:fld>
            <a:endParaRPr lang="en-GB"/>
          </a:p>
        </p:txBody>
      </p:sp>
      <p:sp>
        <p:nvSpPr>
          <p:cNvPr id="3" name="Title 2"/>
          <p:cNvSpPr>
            <a:spLocks noGrp="1"/>
          </p:cNvSpPr>
          <p:nvPr>
            <p:ph type="title"/>
          </p:nvPr>
        </p:nvSpPr>
        <p:spPr>
          <a:xfrm>
            <a:off x="464400" y="246565"/>
            <a:ext cx="6555600" cy="807285"/>
          </a:xfrm>
        </p:spPr>
        <p:txBody>
          <a:bodyPr/>
          <a:lstStyle/>
          <a:p>
            <a:r>
              <a:rPr lang="en-GB"/>
              <a:t>results</a:t>
            </a:r>
            <a:endParaRPr lang="en-GB" noProof="0"/>
          </a:p>
        </p:txBody>
      </p:sp>
      <p:graphicFrame>
        <p:nvGraphicFramePr>
          <p:cNvPr id="5" name="Espace réservé du contenu 4">
            <a:extLst>
              <a:ext uri="{FF2B5EF4-FFF2-40B4-BE49-F238E27FC236}">
                <a16:creationId xmlns:a16="http://schemas.microsoft.com/office/drawing/2014/main" xmlns="" id="{85623E27-4333-2A40-8C82-799700E57E15}"/>
              </a:ext>
            </a:extLst>
          </p:cNvPr>
          <p:cNvGraphicFramePr>
            <a:graphicFrameLocks noGrp="1"/>
          </p:cNvGraphicFramePr>
          <p:nvPr>
            <p:ph sz="quarter" idx="15"/>
            <p:extLst>
              <p:ext uri="{D42A27DB-BD31-4B8C-83A1-F6EECF244321}">
                <p14:modId xmlns:p14="http://schemas.microsoft.com/office/powerpoint/2010/main" val="3193192069"/>
              </p:ext>
            </p:extLst>
          </p:nvPr>
        </p:nvGraphicFramePr>
        <p:xfrm>
          <a:off x="464400" y="2356976"/>
          <a:ext cx="8211288" cy="2296160"/>
        </p:xfrm>
        <a:graphic>
          <a:graphicData uri="http://schemas.openxmlformats.org/drawingml/2006/table">
            <a:tbl>
              <a:tblPr firstRow="1" bandRow="1">
                <a:tableStyleId>{5C22544A-7EE6-4342-B048-85BDC9FD1C3A}</a:tableStyleId>
              </a:tblPr>
              <a:tblGrid>
                <a:gridCol w="3209103">
                  <a:extLst>
                    <a:ext uri="{9D8B030D-6E8A-4147-A177-3AD203B41FA5}">
                      <a16:colId xmlns:a16="http://schemas.microsoft.com/office/drawing/2014/main" xmlns="" val="667022683"/>
                    </a:ext>
                  </a:extLst>
                </a:gridCol>
                <a:gridCol w="1141014">
                  <a:extLst>
                    <a:ext uri="{9D8B030D-6E8A-4147-A177-3AD203B41FA5}">
                      <a16:colId xmlns:a16="http://schemas.microsoft.com/office/drawing/2014/main" xmlns="" val="3774224400"/>
                    </a:ext>
                  </a:extLst>
                </a:gridCol>
                <a:gridCol w="1354954">
                  <a:extLst>
                    <a:ext uri="{9D8B030D-6E8A-4147-A177-3AD203B41FA5}">
                      <a16:colId xmlns:a16="http://schemas.microsoft.com/office/drawing/2014/main" xmlns="" val="4067451598"/>
                    </a:ext>
                  </a:extLst>
                </a:gridCol>
                <a:gridCol w="2506217">
                  <a:extLst>
                    <a:ext uri="{9D8B030D-6E8A-4147-A177-3AD203B41FA5}">
                      <a16:colId xmlns:a16="http://schemas.microsoft.com/office/drawing/2014/main" xmlns="" val="1206479152"/>
                    </a:ext>
                  </a:extLst>
                </a:gridCol>
              </a:tblGrid>
              <a:tr h="370840">
                <a:tc>
                  <a:txBody>
                    <a:bodyPr/>
                    <a:lstStyle/>
                    <a:p>
                      <a:endParaRPr lang="fr-FR"/>
                    </a:p>
                  </a:txBody>
                  <a:tcPr/>
                </a:tc>
                <a:tc>
                  <a:txBody>
                    <a:bodyPr/>
                    <a:lstStyle/>
                    <a:p>
                      <a:pPr algn="ctr"/>
                      <a:r>
                        <a:rPr lang="fr-FR" err="1"/>
                        <a:t>Overall</a:t>
                      </a:r>
                      <a:endParaRPr lang="fr-FR"/>
                    </a:p>
                    <a:p>
                      <a:pPr algn="ctr"/>
                      <a:r>
                        <a:rPr lang="fr-FR"/>
                        <a:t>n=27</a:t>
                      </a:r>
                    </a:p>
                  </a:txBody>
                  <a:tcPr/>
                </a:tc>
                <a:tc>
                  <a:txBody>
                    <a:bodyPr/>
                    <a:lstStyle/>
                    <a:p>
                      <a:pPr algn="ctr"/>
                      <a:r>
                        <a:rPr lang="fr-FR" err="1"/>
                        <a:t>nivolumab</a:t>
                      </a:r>
                      <a:endParaRPr lang="fr-FR"/>
                    </a:p>
                    <a:p>
                      <a:pPr algn="ctr"/>
                      <a:r>
                        <a:rPr lang="fr-FR"/>
                        <a:t>(arm A)</a:t>
                      </a:r>
                    </a:p>
                    <a:p>
                      <a:pPr algn="ctr"/>
                      <a:r>
                        <a:rPr lang="fr-FR"/>
                        <a:t>n=13</a:t>
                      </a:r>
                    </a:p>
                  </a:txBody>
                  <a:tcPr/>
                </a:tc>
                <a:tc>
                  <a:txBody>
                    <a:bodyPr/>
                    <a:lstStyle/>
                    <a:p>
                      <a:pPr algn="ctr"/>
                      <a:r>
                        <a:rPr lang="fr-FR" err="1"/>
                        <a:t>nivolumab</a:t>
                      </a:r>
                      <a:r>
                        <a:rPr lang="fr-FR"/>
                        <a:t> + </a:t>
                      </a:r>
                      <a:r>
                        <a:rPr lang="fr-FR" err="1"/>
                        <a:t>ipilimumab</a:t>
                      </a:r>
                      <a:endParaRPr lang="fr-FR"/>
                    </a:p>
                    <a:p>
                      <a:pPr algn="ctr"/>
                      <a:r>
                        <a:rPr lang="fr-FR"/>
                        <a:t>(arm B)</a:t>
                      </a:r>
                    </a:p>
                    <a:p>
                      <a:pPr algn="ctr"/>
                      <a:r>
                        <a:rPr lang="fr-FR"/>
                        <a:t> n=14</a:t>
                      </a:r>
                    </a:p>
                  </a:txBody>
                  <a:tcPr/>
                </a:tc>
                <a:extLst>
                  <a:ext uri="{0D108BD9-81ED-4DB2-BD59-A6C34878D82A}">
                    <a16:rowId xmlns:a16="http://schemas.microsoft.com/office/drawing/2014/main" xmlns="" val="1424246738"/>
                  </a:ext>
                </a:extLst>
              </a:tr>
              <a:tr h="370840">
                <a:tc>
                  <a:txBody>
                    <a:bodyPr/>
                    <a:lstStyle/>
                    <a:p>
                      <a:r>
                        <a:rPr lang="fr-FR" b="1" dirty="0" err="1"/>
                        <a:t>pCR</a:t>
                      </a:r>
                      <a:r>
                        <a:rPr lang="fr-FR" b="1" dirty="0"/>
                        <a:t>, n (%)</a:t>
                      </a:r>
                    </a:p>
                  </a:txBody>
                  <a:tcPr/>
                </a:tc>
                <a:tc>
                  <a:txBody>
                    <a:bodyPr/>
                    <a:lstStyle/>
                    <a:p>
                      <a:pPr algn="ctr"/>
                      <a:r>
                        <a:rPr lang="fr-FR"/>
                        <a:t>5 (19)</a:t>
                      </a:r>
                    </a:p>
                  </a:txBody>
                  <a:tcPr/>
                </a:tc>
                <a:tc>
                  <a:txBody>
                    <a:bodyPr/>
                    <a:lstStyle/>
                    <a:p>
                      <a:pPr algn="ctr"/>
                      <a:r>
                        <a:rPr lang="fr-FR"/>
                        <a:t>2 (15)</a:t>
                      </a:r>
                    </a:p>
                  </a:txBody>
                  <a:tcPr/>
                </a:tc>
                <a:tc>
                  <a:txBody>
                    <a:bodyPr/>
                    <a:lstStyle/>
                    <a:p>
                      <a:pPr algn="ctr"/>
                      <a:r>
                        <a:rPr lang="fr-FR"/>
                        <a:t>3 (21)</a:t>
                      </a:r>
                    </a:p>
                  </a:txBody>
                  <a:tcPr/>
                </a:tc>
                <a:extLst>
                  <a:ext uri="{0D108BD9-81ED-4DB2-BD59-A6C34878D82A}">
                    <a16:rowId xmlns:a16="http://schemas.microsoft.com/office/drawing/2014/main" xmlns="" val="2349207603"/>
                  </a:ext>
                </a:extLst>
              </a:tr>
              <a:tr h="370840">
                <a:tc>
                  <a:txBody>
                    <a:bodyPr/>
                    <a:lstStyle/>
                    <a:p>
                      <a:r>
                        <a:rPr lang="fr-FR" b="1"/>
                        <a:t>Major </a:t>
                      </a:r>
                      <a:r>
                        <a:rPr lang="fr-FR" b="1" err="1"/>
                        <a:t>pathologic</a:t>
                      </a:r>
                      <a:r>
                        <a:rPr lang="fr-FR" b="1"/>
                        <a:t> </a:t>
                      </a:r>
                      <a:r>
                        <a:rPr lang="fr-FR" b="1" err="1"/>
                        <a:t>response</a:t>
                      </a:r>
                      <a:r>
                        <a:rPr lang="fr-FR" b="1"/>
                        <a:t> (</a:t>
                      </a:r>
                      <a:r>
                        <a:rPr lang="fr-FR" b="1" err="1"/>
                        <a:t>necrosis</a:t>
                      </a:r>
                      <a:r>
                        <a:rPr lang="fr-FR" b="1"/>
                        <a:t> </a:t>
                      </a:r>
                      <a:r>
                        <a:rPr lang="fr-FR" b="1" err="1"/>
                        <a:t>effect</a:t>
                      </a:r>
                      <a:r>
                        <a:rPr lang="fr-FR" b="1"/>
                        <a:t> 50–99%), n (%)</a:t>
                      </a:r>
                    </a:p>
                  </a:txBody>
                  <a:tcPr/>
                </a:tc>
                <a:tc>
                  <a:txBody>
                    <a:bodyPr/>
                    <a:lstStyle/>
                    <a:p>
                      <a:pPr algn="ctr"/>
                      <a:r>
                        <a:rPr lang="fr-FR"/>
                        <a:t>3 (11)</a:t>
                      </a:r>
                    </a:p>
                  </a:txBody>
                  <a:tcPr/>
                </a:tc>
                <a:tc>
                  <a:txBody>
                    <a:bodyPr/>
                    <a:lstStyle/>
                    <a:p>
                      <a:pPr algn="ctr"/>
                      <a:r>
                        <a:rPr lang="fr-FR"/>
                        <a:t>1 (8)</a:t>
                      </a:r>
                    </a:p>
                  </a:txBody>
                  <a:tcPr/>
                </a:tc>
                <a:tc>
                  <a:txBody>
                    <a:bodyPr/>
                    <a:lstStyle/>
                    <a:p>
                      <a:pPr algn="ctr"/>
                      <a:r>
                        <a:rPr lang="fr-FR"/>
                        <a:t>2 (14)</a:t>
                      </a:r>
                    </a:p>
                  </a:txBody>
                  <a:tcPr/>
                </a:tc>
                <a:extLst>
                  <a:ext uri="{0D108BD9-81ED-4DB2-BD59-A6C34878D82A}">
                    <a16:rowId xmlns:a16="http://schemas.microsoft.com/office/drawing/2014/main" xmlns="" val="1256538650"/>
                  </a:ext>
                </a:extLst>
              </a:tr>
              <a:tr h="370840">
                <a:tc>
                  <a:txBody>
                    <a:bodyPr/>
                    <a:lstStyle/>
                    <a:p>
                      <a:r>
                        <a:rPr lang="fr-FR" b="1"/>
                        <a:t>Adverse </a:t>
                      </a:r>
                      <a:r>
                        <a:rPr lang="fr-FR" b="1" err="1"/>
                        <a:t>events</a:t>
                      </a:r>
                      <a:r>
                        <a:rPr lang="fr-FR" b="1"/>
                        <a:t> (grade ≥3)*</a:t>
                      </a:r>
                    </a:p>
                  </a:txBody>
                  <a:tcPr/>
                </a:tc>
                <a:tc>
                  <a:txBody>
                    <a:bodyPr/>
                    <a:lstStyle/>
                    <a:p>
                      <a:pPr algn="ctr"/>
                      <a:r>
                        <a:rPr lang="fr-FR"/>
                        <a:t>6</a:t>
                      </a:r>
                    </a:p>
                  </a:txBody>
                  <a:tcPr/>
                </a:tc>
                <a:tc>
                  <a:txBody>
                    <a:bodyPr/>
                    <a:lstStyle/>
                    <a:p>
                      <a:pPr algn="ctr"/>
                      <a:r>
                        <a:rPr lang="fr-FR"/>
                        <a:t>2</a:t>
                      </a:r>
                    </a:p>
                  </a:txBody>
                  <a:tcPr/>
                </a:tc>
                <a:tc>
                  <a:txBody>
                    <a:bodyPr/>
                    <a:lstStyle/>
                    <a:p>
                      <a:pPr algn="ctr"/>
                      <a:r>
                        <a:rPr lang="fr-FR" dirty="0"/>
                        <a:t>4</a:t>
                      </a:r>
                    </a:p>
                  </a:txBody>
                  <a:tcPr/>
                </a:tc>
                <a:extLst>
                  <a:ext uri="{0D108BD9-81ED-4DB2-BD59-A6C34878D82A}">
                    <a16:rowId xmlns:a16="http://schemas.microsoft.com/office/drawing/2014/main" xmlns="" val="430880156"/>
                  </a:ext>
                </a:extLst>
              </a:tr>
            </a:tbl>
          </a:graphicData>
        </a:graphic>
      </p:graphicFrame>
      <p:sp>
        <p:nvSpPr>
          <p:cNvPr id="4" name="ZoneTexte 3">
            <a:extLst>
              <a:ext uri="{FF2B5EF4-FFF2-40B4-BE49-F238E27FC236}">
                <a16:creationId xmlns:a16="http://schemas.microsoft.com/office/drawing/2014/main" xmlns="" id="{79471591-467B-EA48-A726-43988111E132}"/>
              </a:ext>
            </a:extLst>
          </p:cNvPr>
          <p:cNvSpPr txBox="1"/>
          <p:nvPr/>
        </p:nvSpPr>
        <p:spPr>
          <a:xfrm>
            <a:off x="611560" y="1505740"/>
            <a:ext cx="4878580" cy="707886"/>
          </a:xfrm>
          <a:prstGeom prst="rect">
            <a:avLst/>
          </a:prstGeom>
          <a:noFill/>
        </p:spPr>
        <p:txBody>
          <a:bodyPr wrap="none" rtlCol="0">
            <a:spAutoFit/>
          </a:bodyPr>
          <a:lstStyle/>
          <a:p>
            <a:r>
              <a:rPr lang="en-GB" sz="2000" b="1">
                <a:solidFill>
                  <a:schemeClr val="tx2"/>
                </a:solidFill>
                <a:ea typeface="Aileron" charset="0"/>
                <a:cs typeface="Aileron" charset="0"/>
              </a:rPr>
              <a:t>27 patients with </a:t>
            </a:r>
            <a:r>
              <a:rPr lang="en-GB" sz="2000" b="1" err="1">
                <a:solidFill>
                  <a:schemeClr val="tx2"/>
                </a:solidFill>
                <a:ea typeface="Aileron" charset="0"/>
                <a:cs typeface="Aileron" charset="0"/>
              </a:rPr>
              <a:t>resectable</a:t>
            </a:r>
            <a:r>
              <a:rPr lang="en-GB" sz="2000" b="1">
                <a:solidFill>
                  <a:schemeClr val="tx2"/>
                </a:solidFill>
                <a:ea typeface="Aileron" charset="0"/>
                <a:cs typeface="Aileron" charset="0"/>
              </a:rPr>
              <a:t> HCC randomized</a:t>
            </a:r>
          </a:p>
          <a:p>
            <a:r>
              <a:rPr lang="en-GB" sz="2000" b="1">
                <a:solidFill>
                  <a:schemeClr val="tx2"/>
                </a:solidFill>
                <a:ea typeface="Aileron" charset="0"/>
                <a:cs typeface="Aileron" charset="0"/>
              </a:rPr>
              <a:t>21 patients underwent resection as planned</a:t>
            </a:r>
          </a:p>
        </p:txBody>
      </p:sp>
      <p:sp>
        <p:nvSpPr>
          <p:cNvPr id="7" name="ZoneTexte 6">
            <a:extLst>
              <a:ext uri="{FF2B5EF4-FFF2-40B4-BE49-F238E27FC236}">
                <a16:creationId xmlns:a16="http://schemas.microsoft.com/office/drawing/2014/main" xmlns="" id="{3188B039-7789-4B46-BA66-E1000363816B}"/>
              </a:ext>
            </a:extLst>
          </p:cNvPr>
          <p:cNvSpPr txBox="1"/>
          <p:nvPr/>
        </p:nvSpPr>
        <p:spPr>
          <a:xfrm>
            <a:off x="395536" y="4708882"/>
            <a:ext cx="8280920" cy="1600438"/>
          </a:xfrm>
          <a:prstGeom prst="rect">
            <a:avLst/>
          </a:prstGeom>
          <a:noFill/>
        </p:spPr>
        <p:txBody>
          <a:bodyPr wrap="square" rtlCol="0">
            <a:spAutoFit/>
          </a:bodyPr>
          <a:lstStyle/>
          <a:p>
            <a:pPr marL="134938" indent="-134938"/>
            <a:r>
              <a:rPr lang="en-GB" sz="1600" dirty="0">
                <a:solidFill>
                  <a:schemeClr val="tx2"/>
                </a:solidFill>
              </a:rPr>
              <a:t>*	Preoperatively: grade ≥3 ALT or AST elevation (n=2) in arm B</a:t>
            </a:r>
            <a:br>
              <a:rPr lang="en-GB" sz="1600" dirty="0">
                <a:solidFill>
                  <a:schemeClr val="tx2"/>
                </a:solidFill>
              </a:rPr>
            </a:br>
            <a:r>
              <a:rPr lang="en-GB" sz="1600" dirty="0">
                <a:solidFill>
                  <a:schemeClr val="tx2"/>
                </a:solidFill>
              </a:rPr>
              <a:t>Postoperatively</a:t>
            </a:r>
          </a:p>
          <a:p>
            <a:pPr marL="363538"/>
            <a:r>
              <a:rPr lang="en-GB" sz="1600" dirty="0">
                <a:solidFill>
                  <a:schemeClr val="tx2"/>
                </a:solidFill>
              </a:rPr>
              <a:t>Grade 3: lipase (n=1) or amylase (n=1) elevation in arm A and colitis definite </a:t>
            </a:r>
          </a:p>
          <a:p>
            <a:pPr marL="363538"/>
            <a:r>
              <a:rPr lang="en-GB" sz="1600" dirty="0">
                <a:solidFill>
                  <a:schemeClr val="tx2"/>
                </a:solidFill>
              </a:rPr>
              <a:t>(n=1) in arm B</a:t>
            </a:r>
          </a:p>
          <a:p>
            <a:pPr marL="363538"/>
            <a:r>
              <a:rPr lang="en-GB" sz="1600" dirty="0">
                <a:solidFill>
                  <a:schemeClr val="tx2"/>
                </a:solidFill>
              </a:rPr>
              <a:t>Grade 4: respiratory failure (n=1) in arm B</a:t>
            </a:r>
          </a:p>
          <a:p>
            <a:r>
              <a:rPr lang="en-GB" dirty="0">
                <a:solidFill>
                  <a:srgbClr val="505050"/>
                </a:solidFill>
                <a:ea typeface="Aileron" charset="0"/>
                <a:cs typeface="Aileron" charset="0"/>
              </a:rPr>
              <a:t> </a:t>
            </a:r>
          </a:p>
        </p:txBody>
      </p:sp>
      <p:sp>
        <p:nvSpPr>
          <p:cNvPr id="9" name="Content Placeholder 8">
            <a:extLst>
              <a:ext uri="{FF2B5EF4-FFF2-40B4-BE49-F238E27FC236}">
                <a16:creationId xmlns:a16="http://schemas.microsoft.com/office/drawing/2014/main" xmlns="" id="{6FC12956-7FB3-CD45-9052-B84B6F27EE76}"/>
              </a:ext>
            </a:extLst>
          </p:cNvPr>
          <p:cNvSpPr txBox="1">
            <a:spLocks/>
          </p:cNvSpPr>
          <p:nvPr/>
        </p:nvSpPr>
        <p:spPr>
          <a:xfrm>
            <a:off x="465138" y="6310800"/>
            <a:ext cx="6195094" cy="596884"/>
          </a:xfrm>
          <a:prstGeom prst="rect">
            <a:avLst/>
          </a:prstGeom>
        </p:spPr>
        <p:txBody>
          <a:bodyPr vert="horz" lIns="0" tIns="0" rIns="0" bIns="0" rtlCol="0" anchor="t"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t>ALT, alanine aminotransferase; AST, aspartate aminotransferase; HCC, hepatocellular carcinoma; </a:t>
            </a:r>
            <a:r>
              <a:rPr lang="en-GB" err="1"/>
              <a:t>pCR</a:t>
            </a:r>
            <a:r>
              <a:rPr lang="en-GB"/>
              <a:t>, pathologic complete response</a:t>
            </a:r>
          </a:p>
        </p:txBody>
      </p:sp>
    </p:spTree>
    <p:extLst>
      <p:ext uri="{BB962C8B-B14F-4D97-AF65-F5344CB8AC3E}">
        <p14:creationId xmlns:p14="http://schemas.microsoft.com/office/powerpoint/2010/main" val="275067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r>
              <a:rPr lang="en-GB"/>
              <a:t>If confirmed, these data may contribute to a paradigm shift in the perioperative treatment of resectable HCC</a:t>
            </a:r>
            <a:endParaRPr lang="en-US"/>
          </a:p>
        </p:txBody>
      </p:sp>
      <p:sp>
        <p:nvSpPr>
          <p:cNvPr id="6" name="Content Placeholder 5">
            <a:extLst>
              <a:ext uri="{FF2B5EF4-FFF2-40B4-BE49-F238E27FC236}">
                <a16:creationId xmlns:a16="http://schemas.microsoft.com/office/drawing/2014/main" xmlns="" id="{E9DD17BC-2664-4EBB-94C8-269D69889DAC}"/>
              </a:ext>
            </a:extLst>
          </p:cNvPr>
          <p:cNvSpPr>
            <a:spLocks noGrp="1"/>
          </p:cNvSpPr>
          <p:nvPr>
            <p:ph sz="quarter" idx="12"/>
          </p:nvPr>
        </p:nvSpPr>
        <p:spPr/>
        <p:txBody>
          <a:bodyPr/>
          <a:lstStyle/>
          <a:p>
            <a:endParaRPr lang="en-GB" dirty="0"/>
          </a:p>
          <a:p>
            <a:r>
              <a:rPr lang="en-GB" dirty="0"/>
              <a:t>The phase 2 open-label randomized trial’s primary endpoint (safety) is met</a:t>
            </a:r>
          </a:p>
          <a:p>
            <a:r>
              <a:rPr lang="en-GB" dirty="0"/>
              <a:t>Secondary objectives including </a:t>
            </a:r>
            <a:r>
              <a:rPr lang="en-GB" dirty="0" err="1"/>
              <a:t>pCR</a:t>
            </a:r>
            <a:r>
              <a:rPr lang="en-GB" dirty="0"/>
              <a:t> rate and TTP showed interesting results to be further investigated and validated</a:t>
            </a:r>
          </a:p>
        </p:txBody>
      </p:sp>
      <p:sp>
        <p:nvSpPr>
          <p:cNvPr id="4" name="Title 3">
            <a:extLst>
              <a:ext uri="{FF2B5EF4-FFF2-40B4-BE49-F238E27FC236}">
                <a16:creationId xmlns:a16="http://schemas.microsoft.com/office/drawing/2014/main" xmlns="" id="{53D4A09B-8521-459A-90F5-7AFEEE8D3295}"/>
              </a:ext>
            </a:extLst>
          </p:cNvPr>
          <p:cNvSpPr>
            <a:spLocks noGrp="1"/>
          </p:cNvSpPr>
          <p:nvPr>
            <p:ph type="title"/>
          </p:nvPr>
        </p:nvSpPr>
        <p:spPr/>
        <p:txBody>
          <a:bodyPr/>
          <a:lstStyle/>
          <a:p>
            <a:r>
              <a:rPr lang="en-GB"/>
              <a:t>conclusion</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26</a:t>
            </a:fld>
            <a:endParaRPr lang="en-GB" noProof="0"/>
          </a:p>
        </p:txBody>
      </p:sp>
      <p:sp>
        <p:nvSpPr>
          <p:cNvPr id="10" name="Content Placeholder 9">
            <a:extLst>
              <a:ext uri="{FF2B5EF4-FFF2-40B4-BE49-F238E27FC236}">
                <a16:creationId xmlns:a16="http://schemas.microsoft.com/office/drawing/2014/main" xmlns="" id="{CE9FFC7A-AE0C-7A49-A248-E8FAE2F90B65}"/>
              </a:ext>
            </a:extLst>
          </p:cNvPr>
          <p:cNvSpPr>
            <a:spLocks noGrp="1"/>
          </p:cNvSpPr>
          <p:nvPr>
            <p:ph sz="quarter" idx="15"/>
          </p:nvPr>
        </p:nvSpPr>
        <p:spPr/>
        <p:txBody>
          <a:bodyPr/>
          <a:lstStyle/>
          <a:p>
            <a:r>
              <a:rPr lang="en-US" dirty="0"/>
              <a:t>HCC, hepatocellular carcinoma; </a:t>
            </a:r>
            <a:r>
              <a:rPr lang="en-US" dirty="0" err="1"/>
              <a:t>pCR</a:t>
            </a:r>
            <a:r>
              <a:rPr lang="en-US" dirty="0"/>
              <a:t>, pathologic complete response; TTP, time to progression</a:t>
            </a:r>
          </a:p>
        </p:txBody>
      </p:sp>
    </p:spTree>
    <p:extLst>
      <p:ext uri="{BB962C8B-B14F-4D97-AF65-F5344CB8AC3E}">
        <p14:creationId xmlns:p14="http://schemas.microsoft.com/office/powerpoint/2010/main" val="3818070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graphics, drawing&#10;&#10;Description automatically generated">
            <a:hlinkClick r:id="rId3"/>
            <a:extLst>
              <a:ext uri="{FF2B5EF4-FFF2-40B4-BE49-F238E27FC236}">
                <a16:creationId xmlns:a16="http://schemas.microsoft.com/office/drawing/2014/main" xmlns="" id="{C2C4BD9F-05FC-447B-8775-4EEC938150EC}"/>
              </a:ext>
            </a:extLst>
          </p:cNvPr>
          <p:cNvPicPr>
            <a:picLocks noChangeAspect="1"/>
          </p:cNvPicPr>
          <p:nvPr/>
        </p:nvPicPr>
        <p:blipFill>
          <a:blip r:embed="rId4"/>
          <a:stretch>
            <a:fillRect/>
          </a:stretch>
        </p:blipFill>
        <p:spPr>
          <a:xfrm>
            <a:off x="620366" y="3995203"/>
            <a:ext cx="1224136" cy="1228047"/>
          </a:xfrm>
          <a:prstGeom prst="rect">
            <a:avLst/>
          </a:prstGeom>
        </p:spPr>
      </p:pic>
      <p:pic>
        <p:nvPicPr>
          <p:cNvPr id="23" name="Picture 22" descr="A close up of a sign&#10;&#10;Description automatically generated">
            <a:hlinkClick r:id="rId5"/>
            <a:extLst>
              <a:ext uri="{FF2B5EF4-FFF2-40B4-BE49-F238E27FC236}">
                <a16:creationId xmlns:a16="http://schemas.microsoft.com/office/drawing/2014/main" xmlns="" id="{EA8CD275-AF84-4BF9-B0A1-3E9782430023}"/>
              </a:ext>
            </a:extLst>
          </p:cNvPr>
          <p:cNvPicPr>
            <a:picLocks noChangeAspect="1"/>
          </p:cNvPicPr>
          <p:nvPr/>
        </p:nvPicPr>
        <p:blipFill>
          <a:blip r:embed="rId6"/>
          <a:stretch>
            <a:fillRect/>
          </a:stretch>
        </p:blipFill>
        <p:spPr>
          <a:xfrm>
            <a:off x="6966037" y="3995203"/>
            <a:ext cx="1220099" cy="1224000"/>
          </a:xfrm>
          <a:prstGeom prst="rect">
            <a:avLst/>
          </a:prstGeom>
        </p:spPr>
      </p:pic>
      <p:pic>
        <p:nvPicPr>
          <p:cNvPr id="25" name="Picture 24" descr="A picture containing drawing&#10;&#10;Description automatically generated">
            <a:hlinkClick r:id="rId7"/>
            <a:extLst>
              <a:ext uri="{FF2B5EF4-FFF2-40B4-BE49-F238E27FC236}">
                <a16:creationId xmlns:a16="http://schemas.microsoft.com/office/drawing/2014/main" xmlns="" id="{B652715D-27E4-4F4C-B758-686BF072429F}"/>
              </a:ext>
            </a:extLst>
          </p:cNvPr>
          <p:cNvPicPr>
            <a:picLocks noChangeAspect="1"/>
          </p:cNvPicPr>
          <p:nvPr/>
        </p:nvPicPr>
        <p:blipFill>
          <a:blip r:embed="rId8"/>
          <a:stretch>
            <a:fillRect/>
          </a:stretch>
        </p:blipFill>
        <p:spPr>
          <a:xfrm>
            <a:off x="2739579" y="3995203"/>
            <a:ext cx="1220099" cy="1224000"/>
          </a:xfrm>
          <a:prstGeom prst="rect">
            <a:avLst/>
          </a:prstGeom>
        </p:spPr>
      </p:pic>
      <p:pic>
        <p:nvPicPr>
          <p:cNvPr id="27" name="Picture 26" descr="A picture containing graphics, drawing&#10;&#10;Description automatically generated">
            <a:hlinkClick r:id="rId9"/>
            <a:extLst>
              <a:ext uri="{FF2B5EF4-FFF2-40B4-BE49-F238E27FC236}">
                <a16:creationId xmlns:a16="http://schemas.microsoft.com/office/drawing/2014/main" xmlns="" id="{118E5ACB-BCEB-4BCF-8FE7-B7B73C552F49}"/>
              </a:ext>
            </a:extLst>
          </p:cNvPr>
          <p:cNvPicPr>
            <a:picLocks noChangeAspect="1"/>
          </p:cNvPicPr>
          <p:nvPr/>
        </p:nvPicPr>
        <p:blipFill>
          <a:blip r:embed="rId10"/>
          <a:stretch>
            <a:fillRect/>
          </a:stretch>
        </p:blipFill>
        <p:spPr>
          <a:xfrm>
            <a:off x="4854755" y="3995203"/>
            <a:ext cx="1216206" cy="1224000"/>
          </a:xfrm>
          <a:prstGeom prst="rect">
            <a:avLst/>
          </a:prstGeom>
        </p:spPr>
      </p:pic>
      <p:sp>
        <p:nvSpPr>
          <p:cNvPr id="16" name="TextBox 15"/>
          <p:cNvSpPr txBox="1"/>
          <p:nvPr/>
        </p:nvSpPr>
        <p:spPr>
          <a:xfrm>
            <a:off x="209727" y="5336166"/>
            <a:ext cx="2114681" cy="553998"/>
          </a:xfrm>
          <a:prstGeom prst="rect">
            <a:avLst/>
          </a:prstGeom>
          <a:noFill/>
        </p:spPr>
        <p:txBody>
          <a:bodyPr wrap="none" rtlCol="0">
            <a:spAutoFit/>
          </a:bodyPr>
          <a:lstStyle/>
          <a:p>
            <a:pPr algn="ctr"/>
            <a:r>
              <a:rPr lang="en-GB" sz="1400">
                <a:solidFill>
                  <a:schemeClr val="tx2"/>
                </a:solidFill>
                <a:ea typeface="Aileron" charset="0"/>
                <a:cs typeface="PT Sans Narrow"/>
              </a:rPr>
              <a:t>Follow us on Twitter </a:t>
            </a:r>
            <a:r>
              <a:rPr lang="en-GB" sz="1600">
                <a:solidFill>
                  <a:schemeClr val="tx2"/>
                </a:solidFill>
                <a:ea typeface="Aileron" charset="0"/>
                <a:cs typeface="PT Sans Narrow"/>
              </a:rPr>
              <a:t/>
            </a:r>
            <a:br>
              <a:rPr lang="en-GB" sz="1600">
                <a:solidFill>
                  <a:schemeClr val="tx2"/>
                </a:solidFill>
                <a:ea typeface="Aileron" charset="0"/>
                <a:cs typeface="PT Sans Narrow"/>
              </a:rPr>
            </a:br>
            <a:r>
              <a:rPr lang="en-GB" sz="1600" b="1" u="sng">
                <a:solidFill>
                  <a:schemeClr val="accent1"/>
                </a:solidFill>
                <a:ea typeface="Aileron" charset="0"/>
                <a:cs typeface="PT Sans Narrow"/>
                <a:hlinkClick r:id="rId3">
                  <a:extLst>
                    <a:ext uri="{A12FA001-AC4F-418D-AE19-62706E023703}">
                      <ahyp:hlinkClr xmlns:ahyp="http://schemas.microsoft.com/office/drawing/2018/hyperlinkcolor" xmlns="" val="tx"/>
                    </a:ext>
                  </a:extLst>
                </a:hlinkClick>
              </a:rPr>
              <a:t>@</a:t>
            </a:r>
            <a:r>
              <a:rPr lang="en-GB" sz="1600" b="1" u="sng" err="1">
                <a:solidFill>
                  <a:schemeClr val="accent1"/>
                </a:solidFill>
                <a:ea typeface="Aileron" charset="0"/>
                <a:cs typeface="PT Sans Narrow"/>
                <a:hlinkClick r:id="rId3">
                  <a:extLst>
                    <a:ext uri="{A12FA001-AC4F-418D-AE19-62706E023703}">
                      <ahyp:hlinkClr xmlns:ahyp="http://schemas.microsoft.com/office/drawing/2018/hyperlinkcolor" xmlns="" val="tx"/>
                    </a:ext>
                  </a:extLst>
                </a:hlinkClick>
              </a:rPr>
              <a:t>hccconnectinfo</a:t>
            </a:r>
            <a:endParaRPr lang="en-GB" sz="1600" b="1" u="sng">
              <a:solidFill>
                <a:schemeClr val="accent1"/>
              </a:solidFill>
              <a:ea typeface="Aileron" charset="0"/>
              <a:cs typeface="PT Sans Narrow"/>
            </a:endParaRPr>
          </a:p>
        </p:txBody>
      </p:sp>
      <p:sp>
        <p:nvSpPr>
          <p:cNvPr id="17" name="TextBox 16"/>
          <p:cNvSpPr txBox="1"/>
          <p:nvPr/>
        </p:nvSpPr>
        <p:spPr>
          <a:xfrm>
            <a:off x="2343169" y="5336166"/>
            <a:ext cx="2084815" cy="701731"/>
          </a:xfrm>
          <a:prstGeom prst="rect">
            <a:avLst/>
          </a:prstGeom>
          <a:noFill/>
        </p:spPr>
        <p:txBody>
          <a:bodyPr wrap="square" rtlCol="0">
            <a:spAutoFit/>
          </a:bodyPr>
          <a:lstStyle/>
          <a:p>
            <a:pPr algn="ctr">
              <a:lnSpc>
                <a:spcPct val="90000"/>
              </a:lnSpc>
            </a:pPr>
            <a:r>
              <a:rPr lang="en-GB" sz="1400">
                <a:solidFill>
                  <a:schemeClr val="tx2"/>
                </a:solidFill>
                <a:ea typeface="Aileron" charset="0"/>
                <a:cs typeface="PT Sans Narrow"/>
              </a:rPr>
              <a:t>Follow the </a:t>
            </a:r>
            <a:r>
              <a:rPr lang="en-GB" sz="1600">
                <a:solidFill>
                  <a:schemeClr val="tx2"/>
                </a:solidFill>
                <a:ea typeface="Aileron" charset="0"/>
                <a:cs typeface="PT Sans Narrow"/>
              </a:rPr>
              <a:t/>
            </a:r>
            <a:br>
              <a:rPr lang="en-GB" sz="1600">
                <a:solidFill>
                  <a:schemeClr val="tx2"/>
                </a:solidFill>
                <a:ea typeface="Aileron" charset="0"/>
                <a:cs typeface="PT Sans Narrow"/>
              </a:rPr>
            </a:br>
            <a:r>
              <a:rPr lang="en-GB" sz="1600" b="1" u="sng">
                <a:solidFill>
                  <a:schemeClr val="accent1"/>
                </a:solidFill>
                <a:ea typeface="Aileron" charset="0"/>
                <a:cs typeface="PT Sans Narrow"/>
                <a:hlinkClick r:id="rId7">
                  <a:extLst>
                    <a:ext uri="{A12FA001-AC4F-418D-AE19-62706E023703}">
                      <ahyp:hlinkClr xmlns:ahyp="http://schemas.microsoft.com/office/drawing/2018/hyperlinkcolor" xmlns="" val="tx"/>
                    </a:ext>
                  </a:extLst>
                </a:hlinkClick>
              </a:rPr>
              <a:t>HCC CONNECT</a:t>
            </a:r>
            <a:r>
              <a:rPr lang="en-GB" sz="1600" b="1">
                <a:solidFill>
                  <a:schemeClr val="tx2"/>
                </a:solidFill>
                <a:ea typeface="Aileron" charset="0"/>
                <a:cs typeface="PT Sans Narrow"/>
              </a:rPr>
              <a:t/>
            </a:r>
            <a:br>
              <a:rPr lang="en-GB" sz="1600" b="1">
                <a:solidFill>
                  <a:schemeClr val="tx2"/>
                </a:solidFill>
                <a:ea typeface="Aileron" charset="0"/>
                <a:cs typeface="PT Sans Narrow"/>
              </a:rPr>
            </a:br>
            <a:r>
              <a:rPr lang="en-GB" sz="1400">
                <a:solidFill>
                  <a:schemeClr val="tx2"/>
                </a:solidFill>
                <a:ea typeface="Aileron" charset="0"/>
                <a:cs typeface="PT Sans Narrow"/>
              </a:rPr>
              <a:t>group on LinkedIn</a:t>
            </a:r>
            <a:endParaRPr lang="en-GB" sz="1600">
              <a:solidFill>
                <a:schemeClr val="tx2"/>
              </a:solidFill>
              <a:ea typeface="Aileron" charset="0"/>
              <a:cs typeface="PT Sans Narrow"/>
            </a:endParaRPr>
          </a:p>
        </p:txBody>
      </p:sp>
      <p:sp>
        <p:nvSpPr>
          <p:cNvPr id="18" name="TextBox 17"/>
          <p:cNvSpPr txBox="1"/>
          <p:nvPr/>
        </p:nvSpPr>
        <p:spPr>
          <a:xfrm>
            <a:off x="6372200" y="5336166"/>
            <a:ext cx="2486466" cy="507831"/>
          </a:xfrm>
          <a:prstGeom prst="rect">
            <a:avLst/>
          </a:prstGeom>
          <a:noFill/>
        </p:spPr>
        <p:txBody>
          <a:bodyPr wrap="square" rtlCol="0">
            <a:spAutoFit/>
          </a:bodyPr>
          <a:lstStyle/>
          <a:p>
            <a:pPr algn="ctr">
              <a:lnSpc>
                <a:spcPct val="90000"/>
              </a:lnSpc>
            </a:pPr>
            <a:r>
              <a:rPr lang="en-US" sz="1400">
                <a:solidFill>
                  <a:schemeClr val="tx2"/>
                </a:solidFill>
                <a:cs typeface="PT Sans Narrow"/>
              </a:rPr>
              <a:t>Email</a:t>
            </a:r>
            <a:r>
              <a:rPr lang="en-US" sz="1600">
                <a:solidFill>
                  <a:schemeClr val="tx2"/>
                </a:solidFill>
                <a:cs typeface="PT Sans Narrow"/>
              </a:rPr>
              <a:t/>
            </a:r>
            <a:br>
              <a:rPr lang="en-US" sz="1600">
                <a:solidFill>
                  <a:schemeClr val="tx2"/>
                </a:solidFill>
                <a:cs typeface="PT Sans Narrow"/>
              </a:rPr>
            </a:br>
            <a:r>
              <a:rPr lang="en-US" sz="1600" b="1">
                <a:solidFill>
                  <a:schemeClr val="accent1"/>
                </a:solidFill>
                <a:cs typeface="PT Sans Narrow"/>
                <a:hlinkClick r:id="rId5">
                  <a:extLst>
                    <a:ext uri="{A12FA001-AC4F-418D-AE19-62706E023703}">
                      <ahyp:hlinkClr xmlns:ahyp="http://schemas.microsoft.com/office/drawing/2018/hyperlinkcolor" xmlns="" val="tx"/>
                    </a:ext>
                  </a:extLst>
                </a:hlinkClick>
              </a:rPr>
              <a:t>froukje.sosef@cor2ed.com</a:t>
            </a:r>
            <a:endParaRPr lang="en-GB" sz="1600" b="1">
              <a:solidFill>
                <a:schemeClr val="accent1"/>
              </a:solidFill>
              <a:ea typeface="Aileron" charset="0"/>
              <a:cs typeface="PT Sans Narrow"/>
            </a:endParaRPr>
          </a:p>
        </p:txBody>
      </p:sp>
      <p:sp>
        <p:nvSpPr>
          <p:cNvPr id="19" name="TextBox 18"/>
          <p:cNvSpPr txBox="1"/>
          <p:nvPr/>
        </p:nvSpPr>
        <p:spPr>
          <a:xfrm>
            <a:off x="4431401" y="5336166"/>
            <a:ext cx="2084815" cy="757130"/>
          </a:xfrm>
          <a:prstGeom prst="rect">
            <a:avLst/>
          </a:prstGeom>
          <a:noFill/>
        </p:spPr>
        <p:txBody>
          <a:bodyPr wrap="square" rtlCol="0">
            <a:spAutoFit/>
          </a:bodyPr>
          <a:lstStyle/>
          <a:p>
            <a:pPr algn="ctr">
              <a:lnSpc>
                <a:spcPct val="90000"/>
              </a:lnSpc>
            </a:pPr>
            <a:r>
              <a:rPr lang="en-GB" sz="1400">
                <a:solidFill>
                  <a:schemeClr val="tx2"/>
                </a:solidFill>
                <a:ea typeface="Aileron" charset="0"/>
                <a:cs typeface="PT Sans Narrow"/>
              </a:rPr>
              <a:t>Watch us on the</a:t>
            </a:r>
            <a:br>
              <a:rPr lang="en-GB" sz="1400">
                <a:solidFill>
                  <a:schemeClr val="tx2"/>
                </a:solidFill>
                <a:ea typeface="Aileron" charset="0"/>
                <a:cs typeface="PT Sans Narrow"/>
              </a:rPr>
            </a:br>
            <a:r>
              <a:rPr lang="en-GB" sz="1400">
                <a:solidFill>
                  <a:schemeClr val="tx2"/>
                </a:solidFill>
                <a:ea typeface="Aileron" charset="0"/>
                <a:cs typeface="PT Sans Narrow"/>
              </a:rPr>
              <a:t>Vimeo Channe</a:t>
            </a:r>
            <a:r>
              <a:rPr lang="en-GB" sz="1600">
                <a:solidFill>
                  <a:schemeClr val="tx2"/>
                </a:solidFill>
                <a:ea typeface="Aileron" charset="0"/>
                <a:cs typeface="PT Sans Narrow"/>
              </a:rPr>
              <a:t>l</a:t>
            </a:r>
            <a:br>
              <a:rPr lang="en-GB" sz="1600">
                <a:solidFill>
                  <a:schemeClr val="tx2"/>
                </a:solidFill>
                <a:ea typeface="Aileron" charset="0"/>
                <a:cs typeface="PT Sans Narrow"/>
              </a:rPr>
            </a:br>
            <a:r>
              <a:rPr lang="en-GB" sz="1600" b="1">
                <a:solidFill>
                  <a:schemeClr val="accent1"/>
                </a:solidFill>
                <a:ea typeface="Aileron" charset="0"/>
                <a:cs typeface="PT Sans Narrow"/>
                <a:hlinkClick r:id="rId9">
                  <a:extLst>
                    <a:ext uri="{A12FA001-AC4F-418D-AE19-62706E023703}">
                      <ahyp:hlinkClr xmlns:ahyp="http://schemas.microsoft.com/office/drawing/2018/hyperlinkcolor" xmlns="" val="tx"/>
                    </a:ext>
                  </a:extLst>
                </a:hlinkClick>
              </a:rPr>
              <a:t>HCC CONNECT</a:t>
            </a:r>
            <a:endParaRPr lang="en-GB" sz="1600" b="1">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xmlns=""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a:solidFill>
                  <a:schemeClr val="tx2"/>
                </a:solidFill>
              </a:rPr>
              <a:t>REACH </a:t>
            </a:r>
            <a:r>
              <a:rPr lang="en-US" sz="3600" cap="none">
                <a:solidFill>
                  <a:schemeClr val="accent1"/>
                </a:solidFill>
              </a:rPr>
              <a:t>HCC CONNECT </a:t>
            </a:r>
            <a:r>
              <a:rPr lang="en-US" sz="3600" cap="none">
                <a:solidFill>
                  <a:schemeClr val="tx2"/>
                </a:solidFill>
              </a:rPr>
              <a:t>VIA </a:t>
            </a:r>
            <a:br>
              <a:rPr lang="en-US" sz="3600" cap="none">
                <a:solidFill>
                  <a:schemeClr val="tx2"/>
                </a:solidFill>
              </a:rPr>
            </a:br>
            <a:r>
              <a:rPr lang="en-US" sz="3600" cap="none" spc="-50">
                <a:solidFill>
                  <a:schemeClr val="tx2"/>
                </a:solidFill>
              </a:rPr>
              <a:t>TWITTER, LINKEDIN, VIMEO, OR EMAIL</a:t>
            </a:r>
            <a:r>
              <a:rPr lang="en-US" sz="3600" cap="none">
                <a:solidFill>
                  <a:schemeClr val="tx2"/>
                </a:solidFill>
              </a:rPr>
              <a:t/>
            </a:r>
            <a:br>
              <a:rPr lang="en-US" sz="3600" cap="none">
                <a:solidFill>
                  <a:schemeClr val="tx2"/>
                </a:solidFill>
              </a:rPr>
            </a:br>
            <a:r>
              <a:rPr lang="en-US" sz="3600" cap="none">
                <a:solidFill>
                  <a:schemeClr val="tx2"/>
                </a:solidFill>
              </a:rPr>
              <a:t>OR VISIT THE GROUP’S WEBSITE</a:t>
            </a:r>
            <a:br>
              <a:rPr lang="en-US" sz="3600" cap="none">
                <a:solidFill>
                  <a:schemeClr val="tx2"/>
                </a:solidFill>
              </a:rPr>
            </a:br>
            <a:r>
              <a:rPr lang="en-US" sz="3600" u="sng" cap="none">
                <a:solidFill>
                  <a:schemeClr val="accent1"/>
                </a:solidFill>
                <a:hlinkClick r:id="rId11">
                  <a:extLst>
                    <a:ext uri="{A12FA001-AC4F-418D-AE19-62706E023703}">
                      <ahyp:hlinkClr xmlns:ahyp="http://schemas.microsoft.com/office/drawing/2018/hyperlinkcolor" xmlns="" val="tx"/>
                    </a:ext>
                  </a:extLst>
                </a:hlinkClick>
              </a:rPr>
              <a:t>http://www.hccconnect.info</a:t>
            </a:r>
            <a:endParaRPr lang="en-US" sz="3600" cap="none">
              <a:solidFill>
                <a:schemeClr val="accent1"/>
              </a:solidFill>
            </a:endParaRPr>
          </a:p>
        </p:txBody>
      </p:sp>
      <p:sp>
        <p:nvSpPr>
          <p:cNvPr id="2" name="Slide Number Placeholder 1"/>
          <p:cNvSpPr>
            <a:spLocks noGrp="1"/>
          </p:cNvSpPr>
          <p:nvPr>
            <p:ph type="sldNum" sz="quarter" idx="4"/>
          </p:nvPr>
        </p:nvSpPr>
        <p:spPr/>
        <p:txBody>
          <a:bodyPr/>
          <a:lstStyle/>
          <a:p>
            <a:fld id="{FCE43C0F-8A7B-3A4B-9DB5-B3472E36E833}" type="slidenum">
              <a:rPr lang="en-GB" smtClean="0"/>
              <a:pPr/>
              <a:t>27</a:t>
            </a:fld>
            <a:endParaRPr lang="en-GB"/>
          </a:p>
        </p:txBody>
      </p:sp>
    </p:spTree>
    <p:extLst>
      <p:ext uri="{BB962C8B-B14F-4D97-AF65-F5344CB8AC3E}">
        <p14:creationId xmlns:p14="http://schemas.microsoft.com/office/powerpoint/2010/main" val="146845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09C7235-1601-4110-B808-BD18FA347F55}"/>
              </a:ext>
            </a:extLst>
          </p:cNvPr>
          <p:cNvSpPr>
            <a:spLocks noGrp="1"/>
          </p:cNvSpPr>
          <p:nvPr>
            <p:ph sz="quarter" idx="12"/>
          </p:nvPr>
        </p:nvSpPr>
        <p:spPr/>
        <p:txBody>
          <a:bodyPr/>
          <a:lstStyle/>
          <a:p>
            <a:pPr marL="0" indent="0">
              <a:buNone/>
            </a:pPr>
            <a:endParaRPr lang="en-GB" b="1" dirty="0"/>
          </a:p>
          <a:p>
            <a:pPr marL="0" indent="0">
              <a:buNone/>
            </a:pPr>
            <a:r>
              <a:rPr lang="en-GB" b="1" dirty="0"/>
              <a:t>Please note: </a:t>
            </a:r>
            <a:r>
              <a:rPr lang="en-GB" dirty="0"/>
              <a:t>Views expressed within this presentation are the personal opinions of the author. They do not necessarily represent the views of the author’s academic institution or the rest of HCC Connect group.</a:t>
            </a:r>
          </a:p>
          <a:p>
            <a:pPr marL="0" indent="0">
              <a:buNone/>
            </a:pPr>
            <a:r>
              <a:rPr lang="en-GB" dirty="0"/>
              <a:t>This content is supported by an independent educational grant from Bayer.</a:t>
            </a:r>
            <a:r>
              <a:rPr lang="en-GB" i="1" dirty="0"/>
              <a:t> </a:t>
            </a:r>
            <a:endParaRPr lang="en-GB" dirty="0"/>
          </a:p>
          <a:p>
            <a:pPr marL="0" indent="0">
              <a:buNone/>
            </a:pPr>
            <a:endParaRPr lang="en-GB" dirty="0"/>
          </a:p>
          <a:p>
            <a:pPr marL="0" indent="0">
              <a:buNone/>
            </a:pPr>
            <a:r>
              <a:rPr lang="en-GB" b="1" dirty="0"/>
              <a:t>Disclosures: </a:t>
            </a:r>
            <a:r>
              <a:rPr lang="en-GB" dirty="0"/>
              <a:t>Dr Amit </a:t>
            </a:r>
            <a:r>
              <a:rPr lang="en-GB" dirty="0" err="1"/>
              <a:t>Singal</a:t>
            </a:r>
            <a:r>
              <a:rPr lang="en-GB" dirty="0"/>
              <a:t> has received honoraria from the following: Bayer, Eisai, BMS, </a:t>
            </a:r>
            <a:r>
              <a:rPr lang="en-GB" dirty="0" err="1"/>
              <a:t>Exelixis</a:t>
            </a:r>
            <a:r>
              <a:rPr lang="en-GB" dirty="0"/>
              <a:t>, Genentech, Merck, Roche, Exact Sciences, </a:t>
            </a:r>
            <a:r>
              <a:rPr lang="en-GB" dirty="0" err="1"/>
              <a:t>Glycotest</a:t>
            </a:r>
            <a:r>
              <a:rPr lang="en-GB" dirty="0"/>
              <a:t>, TARGET </a:t>
            </a:r>
            <a:r>
              <a:rPr lang="en-GB" dirty="0" err="1"/>
              <a:t>Pharmasolutions</a:t>
            </a:r>
            <a:r>
              <a:rPr lang="en-GB" dirty="0"/>
              <a:t>.</a:t>
            </a:r>
          </a:p>
          <a:p>
            <a:pPr marL="0" indent="0">
              <a:buNone/>
            </a:pPr>
            <a:endParaRPr lang="en-GB" dirty="0"/>
          </a:p>
        </p:txBody>
      </p:sp>
      <p:sp>
        <p:nvSpPr>
          <p:cNvPr id="3" name="Title 2">
            <a:extLst>
              <a:ext uri="{FF2B5EF4-FFF2-40B4-BE49-F238E27FC236}">
                <a16:creationId xmlns:a16="http://schemas.microsoft.com/office/drawing/2014/main" xmlns="" id="{75F1A2E3-911C-4E12-831B-42FF626604DE}"/>
              </a:ext>
            </a:extLst>
          </p:cNvPr>
          <p:cNvSpPr>
            <a:spLocks noGrp="1"/>
          </p:cNvSpPr>
          <p:nvPr>
            <p:ph type="title"/>
          </p:nvPr>
        </p:nvSpPr>
        <p:spPr/>
        <p:txBody>
          <a:bodyPr/>
          <a:lstStyle/>
          <a:p>
            <a:r>
              <a:rPr lang="en-GB"/>
              <a:t>DISCLAIMER</a:t>
            </a:r>
          </a:p>
        </p:txBody>
      </p:sp>
      <p:sp>
        <p:nvSpPr>
          <p:cNvPr id="5" name="Slide Number Placeholder 4">
            <a:extLst>
              <a:ext uri="{FF2B5EF4-FFF2-40B4-BE49-F238E27FC236}">
                <a16:creationId xmlns:a16="http://schemas.microsoft.com/office/drawing/2014/main" xmlns="" id="{92EF3EC2-6381-4222-8910-80A90730CD31}"/>
              </a:ext>
            </a:extLst>
          </p:cNvPr>
          <p:cNvSpPr>
            <a:spLocks noGrp="1"/>
          </p:cNvSpPr>
          <p:nvPr>
            <p:ph type="sldNum" sz="quarter" idx="4"/>
          </p:nvPr>
        </p:nvSpPr>
        <p:spPr/>
        <p:txBody>
          <a:bodyPr/>
          <a:lstStyle/>
          <a:p>
            <a:fld id="{FCE43C0F-8A7B-3A4B-9DB5-B3472E36E833}" type="slidenum">
              <a:rPr lang="en-GB" smtClean="0"/>
              <a:pPr/>
              <a:t>3</a:t>
            </a:fld>
            <a:endParaRPr lang="en-GB"/>
          </a:p>
        </p:txBody>
      </p:sp>
    </p:spTree>
    <p:extLst>
      <p:ext uri="{BB962C8B-B14F-4D97-AF65-F5344CB8AC3E}">
        <p14:creationId xmlns:p14="http://schemas.microsoft.com/office/powerpoint/2010/main" val="357751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1C903-EB03-4C5A-984B-750C2EB65CA1}"/>
              </a:ext>
            </a:extLst>
          </p:cNvPr>
          <p:cNvSpPr>
            <a:spLocks noGrp="1"/>
          </p:cNvSpPr>
          <p:nvPr>
            <p:ph type="title"/>
          </p:nvPr>
        </p:nvSpPr>
        <p:spPr/>
        <p:txBody>
          <a:bodyPr>
            <a:noAutofit/>
          </a:bodyPr>
          <a:lstStyle/>
          <a:p>
            <a:r>
              <a:rPr lang="en-GB" dirty="0"/>
              <a:t>Complete responses (CR) in patients receiving </a:t>
            </a:r>
            <a:r>
              <a:rPr lang="en-GB" dirty="0" err="1"/>
              <a:t>atezolizumab</a:t>
            </a:r>
            <a:r>
              <a:rPr lang="en-GB" dirty="0"/>
              <a:t> (</a:t>
            </a:r>
            <a:r>
              <a:rPr lang="en-GB" dirty="0" err="1"/>
              <a:t>atezo</a:t>
            </a:r>
            <a:r>
              <a:rPr lang="en-GB" dirty="0"/>
              <a:t>) + bevacizumab (</a:t>
            </a:r>
            <a:r>
              <a:rPr lang="en-GB" dirty="0" err="1"/>
              <a:t>bev</a:t>
            </a:r>
            <a:r>
              <a:rPr lang="en-GB" dirty="0"/>
              <a:t>) versus </a:t>
            </a:r>
            <a:r>
              <a:rPr lang="en-GB" dirty="0" err="1"/>
              <a:t>sorafenib</a:t>
            </a:r>
            <a:r>
              <a:rPr lang="en-GB" dirty="0"/>
              <a:t> (</a:t>
            </a:r>
            <a:r>
              <a:rPr lang="en-GB" dirty="0" err="1"/>
              <a:t>sor</a:t>
            </a:r>
            <a:r>
              <a:rPr lang="en-GB" dirty="0"/>
              <a:t>) in IMbrave150: A phase III clinical trial for </a:t>
            </a:r>
            <a:r>
              <a:rPr lang="en-GB" dirty="0" err="1"/>
              <a:t>unresectable</a:t>
            </a:r>
            <a:r>
              <a:rPr lang="en-GB" dirty="0"/>
              <a:t> hepatocellular carcinoma (HCC)</a:t>
            </a:r>
            <a:br>
              <a:rPr lang="en-GB" dirty="0"/>
            </a:br>
            <a:r>
              <a:rPr lang="en-GB" dirty="0"/>
              <a:t/>
            </a:r>
            <a:br>
              <a:rPr lang="en-GB" dirty="0"/>
            </a:br>
            <a:r>
              <a:rPr lang="en-GB" sz="2200" cap="none" dirty="0"/>
              <a:t>Finn RS, et al. </a:t>
            </a:r>
            <a:br>
              <a:rPr lang="en-GB" sz="2200" cap="none" dirty="0"/>
            </a:br>
            <a:r>
              <a:rPr lang="en-GB" sz="2200" cap="none" dirty="0"/>
              <a:t>ASCO 2020. Abstract #4596. Poster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4</a:t>
            </a:fld>
            <a:endParaRPr lang="en-GB"/>
          </a:p>
        </p:txBody>
      </p:sp>
    </p:spTree>
    <p:extLst>
      <p:ext uri="{BB962C8B-B14F-4D97-AF65-F5344CB8AC3E}">
        <p14:creationId xmlns:p14="http://schemas.microsoft.com/office/powerpoint/2010/main" val="126970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13CD1583-C1C0-C641-B22D-946AF87B7602}"/>
              </a:ext>
            </a:extLst>
          </p:cNvPr>
          <p:cNvSpPr>
            <a:spLocks noGrp="1"/>
          </p:cNvSpPr>
          <p:nvPr>
            <p:ph type="title"/>
          </p:nvPr>
        </p:nvSpPr>
        <p:spPr>
          <a:xfrm>
            <a:off x="464400" y="246565"/>
            <a:ext cx="6206451" cy="807285"/>
          </a:xfrm>
        </p:spPr>
        <p:txBody>
          <a:bodyPr/>
          <a:lstStyle/>
          <a:p>
            <a:r>
              <a:rPr lang="fr-FR"/>
              <a:t>Trial design</a:t>
            </a:r>
          </a:p>
        </p:txBody>
      </p:sp>
      <p:sp>
        <p:nvSpPr>
          <p:cNvPr id="4" name="Espace réservé du numéro de diapositive 3">
            <a:extLst>
              <a:ext uri="{FF2B5EF4-FFF2-40B4-BE49-F238E27FC236}">
                <a16:creationId xmlns:a16="http://schemas.microsoft.com/office/drawing/2014/main" xmlns="" id="{F42B5A58-0026-1B4F-A002-3787F66329C4}"/>
              </a:ext>
            </a:extLst>
          </p:cNvPr>
          <p:cNvSpPr>
            <a:spLocks noGrp="1"/>
          </p:cNvSpPr>
          <p:nvPr>
            <p:ph type="sldNum" sz="quarter" idx="4"/>
          </p:nvPr>
        </p:nvSpPr>
        <p:spPr/>
        <p:txBody>
          <a:bodyPr/>
          <a:lstStyle/>
          <a:p>
            <a:fld id="{FCE43C0F-8A7B-3A4B-9DB5-B3472E36E833}" type="slidenum">
              <a:rPr lang="en-GB" smtClean="0"/>
              <a:pPr/>
              <a:t>5</a:t>
            </a:fld>
            <a:endParaRPr lang="en-GB"/>
          </a:p>
        </p:txBody>
      </p:sp>
      <p:sp>
        <p:nvSpPr>
          <p:cNvPr id="6" name="Rectangle : coins arrondis 5">
            <a:extLst>
              <a:ext uri="{FF2B5EF4-FFF2-40B4-BE49-F238E27FC236}">
                <a16:creationId xmlns:a16="http://schemas.microsoft.com/office/drawing/2014/main" xmlns="" id="{660FCF57-B2C0-6545-8C81-6D2017F177D1}"/>
              </a:ext>
            </a:extLst>
          </p:cNvPr>
          <p:cNvSpPr/>
          <p:nvPr/>
        </p:nvSpPr>
        <p:spPr>
          <a:xfrm>
            <a:off x="465138" y="4723453"/>
            <a:ext cx="1728192" cy="864000"/>
          </a:xfrm>
          <a:prstGeom prst="roundRect">
            <a:avLst/>
          </a:prstGeom>
          <a:solidFill>
            <a:srgbClr val="FFFFFF">
              <a:alpha val="0"/>
            </a:srgb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 coins arrondis 6">
            <a:extLst>
              <a:ext uri="{FF2B5EF4-FFF2-40B4-BE49-F238E27FC236}">
                <a16:creationId xmlns:a16="http://schemas.microsoft.com/office/drawing/2014/main" xmlns="" id="{C747B549-7B54-5E49-9D7A-E2855BE4D87F}"/>
              </a:ext>
            </a:extLst>
          </p:cNvPr>
          <p:cNvSpPr/>
          <p:nvPr/>
        </p:nvSpPr>
        <p:spPr>
          <a:xfrm>
            <a:off x="2500159" y="4723453"/>
            <a:ext cx="2445655" cy="864000"/>
          </a:xfrm>
          <a:prstGeom prst="roundRect">
            <a:avLst/>
          </a:prstGeom>
          <a:solidFill>
            <a:srgbClr val="FFFFFF">
              <a:alpha val="0"/>
            </a:srgb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 coins arrondis 7">
            <a:extLst>
              <a:ext uri="{FF2B5EF4-FFF2-40B4-BE49-F238E27FC236}">
                <a16:creationId xmlns:a16="http://schemas.microsoft.com/office/drawing/2014/main" xmlns="" id="{54F5A8AF-4B33-3C49-AF1C-B07F8294660E}"/>
              </a:ext>
            </a:extLst>
          </p:cNvPr>
          <p:cNvSpPr/>
          <p:nvPr/>
        </p:nvSpPr>
        <p:spPr>
          <a:xfrm>
            <a:off x="5226792" y="4723453"/>
            <a:ext cx="3460992" cy="864000"/>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Rectangle : coins arrondis 8">
            <a:extLst>
              <a:ext uri="{FF2B5EF4-FFF2-40B4-BE49-F238E27FC236}">
                <a16:creationId xmlns:a16="http://schemas.microsoft.com/office/drawing/2014/main" xmlns="" id="{19CC8011-A843-5646-8C39-8C27107F04BD}"/>
              </a:ext>
            </a:extLst>
          </p:cNvPr>
          <p:cNvSpPr/>
          <p:nvPr/>
        </p:nvSpPr>
        <p:spPr>
          <a:xfrm>
            <a:off x="464400" y="2060848"/>
            <a:ext cx="8222400" cy="2527087"/>
          </a:xfrm>
          <a:prstGeom prst="roundRect">
            <a:avLst>
              <a:gd name="adj" fmla="val 7468"/>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Content Placeholder 9">
            <a:extLst>
              <a:ext uri="{FF2B5EF4-FFF2-40B4-BE49-F238E27FC236}">
                <a16:creationId xmlns:a16="http://schemas.microsoft.com/office/drawing/2014/main" xmlns="" id="{2E09A693-BAAA-A447-83B7-138635B39129}"/>
              </a:ext>
            </a:extLst>
          </p:cNvPr>
          <p:cNvSpPr txBox="1">
            <a:spLocks/>
          </p:cNvSpPr>
          <p:nvPr/>
        </p:nvSpPr>
        <p:spPr>
          <a:xfrm>
            <a:off x="494049" y="6165304"/>
            <a:ext cx="8136904" cy="692696"/>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80000"/>
              </a:lnSpc>
              <a:spcBef>
                <a:spcPts val="0"/>
              </a:spcBef>
              <a:spcAft>
                <a:spcPts val="200"/>
              </a:spcAft>
            </a:pPr>
            <a:r>
              <a:rPr lang="en-GB" sz="1050" dirty="0"/>
              <a:t>AFP, alpha-fetoprotein; BID, twice a day; CR, completer response; ECOG PS; Eastern Cooperative Oncology Group performance status; HCC; hepatocellular carcinoma; IRF, independent review facility; IV, intravenous; (m)RECIST, (modified) Response Evaluation Criteria In Solid Tumours; ORR, objective response rate; OS, overall survival; PD-L1, programmed death-ligand 1; PFS, progression-free survival; PRO, patient-reported outcome; q3w, every 3 weeks; QoL, quality of life; R, randomization; VEGF, vascular endothelial growth factor</a:t>
            </a:r>
          </a:p>
          <a:p>
            <a:pPr>
              <a:lnSpc>
                <a:spcPct val="80000"/>
              </a:lnSpc>
              <a:spcBef>
                <a:spcPts val="0"/>
              </a:spcBef>
            </a:pPr>
            <a:r>
              <a:rPr lang="en-GB" sz="1050" dirty="0"/>
              <a:t>Finn RS, et al.</a:t>
            </a:r>
            <a:r>
              <a:rPr lang="fr-CH" sz="1050" dirty="0"/>
              <a:t> N </a:t>
            </a:r>
            <a:r>
              <a:rPr lang="fr-CH" sz="1050" dirty="0" err="1"/>
              <a:t>Engl</a:t>
            </a:r>
            <a:r>
              <a:rPr lang="fr-CH" sz="1050" dirty="0"/>
              <a:t> J Med 2020;382:1894-905</a:t>
            </a:r>
            <a:endParaRPr lang="en-GB" sz="1050" dirty="0"/>
          </a:p>
        </p:txBody>
      </p:sp>
      <p:sp>
        <p:nvSpPr>
          <p:cNvPr id="11" name="TextBox 18">
            <a:extLst>
              <a:ext uri="{FF2B5EF4-FFF2-40B4-BE49-F238E27FC236}">
                <a16:creationId xmlns:a16="http://schemas.microsoft.com/office/drawing/2014/main" xmlns="" id="{426232C8-DCD0-F144-B72D-3CF4FC4D6DC4}"/>
              </a:ext>
            </a:extLst>
          </p:cNvPr>
          <p:cNvSpPr txBox="1"/>
          <p:nvPr/>
        </p:nvSpPr>
        <p:spPr>
          <a:xfrm>
            <a:off x="5024795" y="3278732"/>
            <a:ext cx="957313" cy="276999"/>
          </a:xfrm>
          <a:prstGeom prst="rect">
            <a:avLst/>
          </a:prstGeom>
          <a:noFill/>
        </p:spPr>
        <p:txBody>
          <a:bodyPr wrap="none" rtlCol="0">
            <a:spAutoFit/>
          </a:bodyPr>
          <a:lstStyle/>
          <a:p>
            <a:pPr algn="ctr"/>
            <a:r>
              <a:rPr lang="en-GB" sz="1200">
                <a:solidFill>
                  <a:schemeClr val="tx1"/>
                </a:solidFill>
                <a:cs typeface="Calibri" panose="020F0502020204030204" pitchFamily="34" charset="0"/>
              </a:rPr>
              <a:t>(Open label)</a:t>
            </a:r>
          </a:p>
        </p:txBody>
      </p:sp>
      <p:cxnSp>
        <p:nvCxnSpPr>
          <p:cNvPr id="12" name="Straight Arrow Connector 68">
            <a:extLst>
              <a:ext uri="{FF2B5EF4-FFF2-40B4-BE49-F238E27FC236}">
                <a16:creationId xmlns:a16="http://schemas.microsoft.com/office/drawing/2014/main" xmlns="" id="{04A37717-32E9-444A-8C95-14B95F00B8AE}"/>
              </a:ext>
            </a:extLst>
          </p:cNvPr>
          <p:cNvCxnSpPr>
            <a:cxnSpLocks noChangeShapeType="1"/>
          </p:cNvCxnSpPr>
          <p:nvPr/>
        </p:nvCxnSpPr>
        <p:spPr bwMode="auto">
          <a:xfrm>
            <a:off x="4283968" y="3330657"/>
            <a:ext cx="232658" cy="0"/>
          </a:xfrm>
          <a:prstGeom prst="straightConnector1">
            <a:avLst/>
          </a:prstGeom>
          <a:noFill/>
          <a:ln w="22225" cap="rnd">
            <a:solidFill>
              <a:schemeClr val="tx1"/>
            </a:solidFill>
            <a:round/>
            <a:headEnd/>
            <a:tailEnd/>
          </a:ln>
          <a:extLst>
            <a:ext uri="{909E8E84-426E-40DD-AFC4-6F175D3DCCD1}">
              <a14:hiddenFill xmlns:a14="http://schemas.microsoft.com/office/drawing/2010/main">
                <a:noFill/>
              </a14:hiddenFill>
            </a:ext>
          </a:extLst>
        </p:spPr>
      </p:cxnSp>
      <p:sp>
        <p:nvSpPr>
          <p:cNvPr id="13" name="Rectangle 12">
            <a:extLst>
              <a:ext uri="{FF2B5EF4-FFF2-40B4-BE49-F238E27FC236}">
                <a16:creationId xmlns:a16="http://schemas.microsoft.com/office/drawing/2014/main" xmlns="" id="{6E70D2B2-702C-3E43-818C-BD0AD5BFDF97}"/>
              </a:ext>
            </a:extLst>
          </p:cNvPr>
          <p:cNvSpPr/>
          <p:nvPr/>
        </p:nvSpPr>
        <p:spPr>
          <a:xfrm>
            <a:off x="497227" y="4713001"/>
            <a:ext cx="1595890"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GB" sz="1200" b="1" dirty="0">
                <a:solidFill>
                  <a:schemeClr val="accent1"/>
                </a:solidFill>
                <a:ea typeface="Arial Unicode MS" charset="-128"/>
                <a:cs typeface="Calibri" panose="020F0502020204030204" pitchFamily="34" charset="0"/>
              </a:rPr>
              <a:t>Co-primary endpoints</a:t>
            </a:r>
          </a:p>
          <a:p>
            <a:pPr marL="117475" indent="-117475">
              <a:buClr>
                <a:schemeClr val="accent1"/>
              </a:buClr>
              <a:buFont typeface="Arial" panose="020B0604020202020204" pitchFamily="34" charset="0"/>
              <a:buChar char="•"/>
              <a:defRPr/>
            </a:pPr>
            <a:r>
              <a:rPr lang="en-GB" sz="1200" dirty="0">
                <a:ea typeface="Arial Unicode MS" charset="-128"/>
                <a:cs typeface="Calibri" panose="020F0502020204030204" pitchFamily="34" charset="0"/>
              </a:rPr>
              <a:t>OS</a:t>
            </a:r>
          </a:p>
          <a:p>
            <a:pPr marL="117475" indent="-117475">
              <a:buClr>
                <a:schemeClr val="accent1"/>
              </a:buClr>
              <a:buFont typeface="Arial" panose="020B0604020202020204" pitchFamily="34" charset="0"/>
              <a:buChar char="•"/>
              <a:defRPr/>
            </a:pPr>
            <a:r>
              <a:rPr lang="en-GB" altLang="zh-CN" sz="1200" dirty="0">
                <a:cs typeface="Calibri" panose="020F0502020204030204" pitchFamily="34" charset="0"/>
              </a:rPr>
              <a:t>IRF-assessed</a:t>
            </a:r>
            <a:r>
              <a:rPr lang="en-GB" sz="1200" dirty="0">
                <a:cs typeface="Calibri" panose="020F0502020204030204" pitchFamily="34" charset="0"/>
              </a:rPr>
              <a:t> PFS </a:t>
            </a:r>
            <a:br>
              <a:rPr lang="en-GB" sz="1200" dirty="0">
                <a:cs typeface="Calibri" panose="020F0502020204030204" pitchFamily="34" charset="0"/>
              </a:rPr>
            </a:br>
            <a:r>
              <a:rPr lang="en-GB" sz="1200" dirty="0">
                <a:cs typeface="Calibri" panose="020F0502020204030204" pitchFamily="34" charset="0"/>
              </a:rPr>
              <a:t>per RECIST 1.1</a:t>
            </a:r>
            <a:endParaRPr lang="en-GB" sz="2800" dirty="0">
              <a:ea typeface="Arial Unicode MS" charset="-128"/>
              <a:cs typeface="Calibri" panose="020F0502020204030204" pitchFamily="34" charset="0"/>
            </a:endParaRPr>
          </a:p>
        </p:txBody>
      </p:sp>
      <p:sp>
        <p:nvSpPr>
          <p:cNvPr id="14" name="Rectangle 13">
            <a:extLst>
              <a:ext uri="{FF2B5EF4-FFF2-40B4-BE49-F238E27FC236}">
                <a16:creationId xmlns:a16="http://schemas.microsoft.com/office/drawing/2014/main" xmlns="" id="{096ECFD0-98AB-2440-8460-3AE080C11639}"/>
              </a:ext>
            </a:extLst>
          </p:cNvPr>
          <p:cNvSpPr/>
          <p:nvPr/>
        </p:nvSpPr>
        <p:spPr>
          <a:xfrm>
            <a:off x="2540274" y="4717593"/>
            <a:ext cx="2405539"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61092" indent="-161092">
              <a:defRPr/>
            </a:pPr>
            <a:r>
              <a:rPr lang="en-GB" sz="1200" b="1" dirty="0">
                <a:solidFill>
                  <a:schemeClr val="accent1"/>
                </a:solidFill>
                <a:ea typeface="Arial Unicode MS" charset="-128"/>
                <a:cs typeface="Calibri" panose="020F0502020204030204" pitchFamily="34" charset="0"/>
              </a:rPr>
              <a:t>Secondary endpoints include</a:t>
            </a:r>
          </a:p>
          <a:p>
            <a:pPr marL="171450" indent="-171450">
              <a:buClr>
                <a:schemeClr val="accent1"/>
              </a:buClr>
              <a:buFont typeface="Arial" panose="020B0604020202020204" pitchFamily="34" charset="0"/>
              <a:buChar char="•"/>
              <a:defRPr/>
            </a:pPr>
            <a:r>
              <a:rPr lang="en-GB" altLang="zh-CN" sz="1200" dirty="0">
                <a:cs typeface="Calibri" panose="020F0502020204030204" pitchFamily="34" charset="0"/>
              </a:rPr>
              <a:t>IRF-assessed ORR per RECIST 1.1 </a:t>
            </a:r>
            <a:br>
              <a:rPr lang="en-GB" altLang="zh-CN" sz="1200" dirty="0">
                <a:cs typeface="Calibri" panose="020F0502020204030204" pitchFamily="34" charset="0"/>
              </a:rPr>
            </a:br>
            <a:r>
              <a:rPr lang="en-GB" altLang="zh-CN" sz="1200" dirty="0">
                <a:cs typeface="Calibri" panose="020F0502020204030204" pitchFamily="34" charset="0"/>
              </a:rPr>
              <a:t>and HCC </a:t>
            </a:r>
            <a:r>
              <a:rPr lang="en-GB" altLang="zh-CN" sz="1200" dirty="0" err="1">
                <a:cs typeface="Calibri" panose="020F0502020204030204" pitchFamily="34" charset="0"/>
              </a:rPr>
              <a:t>mRECIST</a:t>
            </a:r>
            <a:endParaRPr lang="en-GB" altLang="zh-CN" sz="1200" dirty="0">
              <a:cs typeface="Calibri" panose="020F0502020204030204" pitchFamily="34" charset="0"/>
            </a:endParaRPr>
          </a:p>
          <a:p>
            <a:pPr marL="171450" indent="-171450">
              <a:buClr>
                <a:schemeClr val="accent1"/>
              </a:buClr>
              <a:buFont typeface="Arial" panose="020B0604020202020204" pitchFamily="34" charset="0"/>
              <a:buChar char="•"/>
              <a:defRPr/>
            </a:pPr>
            <a:r>
              <a:rPr lang="en-GB" altLang="zh-CN" sz="1200" dirty="0">
                <a:cs typeface="Calibri" panose="020F0502020204030204" pitchFamily="34" charset="0"/>
              </a:rPr>
              <a:t>PROs</a:t>
            </a:r>
          </a:p>
        </p:txBody>
      </p:sp>
      <p:sp>
        <p:nvSpPr>
          <p:cNvPr id="15" name="Rectangle 14">
            <a:extLst>
              <a:ext uri="{FF2B5EF4-FFF2-40B4-BE49-F238E27FC236}">
                <a16:creationId xmlns:a16="http://schemas.microsoft.com/office/drawing/2014/main" xmlns="" id="{42A8D7C0-7629-D047-8B55-93FA87E8C7C8}"/>
              </a:ext>
            </a:extLst>
          </p:cNvPr>
          <p:cNvSpPr/>
          <p:nvPr/>
        </p:nvSpPr>
        <p:spPr>
          <a:xfrm>
            <a:off x="5231400" y="4737811"/>
            <a:ext cx="3460993"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GB" altLang="zh-CN" sz="1200" b="1" dirty="0">
                <a:solidFill>
                  <a:schemeClr val="accent1"/>
                </a:solidFill>
                <a:cs typeface="Calibri" panose="020F0502020204030204" pitchFamily="34" charset="0"/>
              </a:rPr>
              <a:t>Exploratory PRO endpoints</a:t>
            </a:r>
          </a:p>
          <a:p>
            <a:pPr marL="173038" indent="-173038">
              <a:buClr>
                <a:schemeClr val="accent1"/>
              </a:buClr>
              <a:buFont typeface="Arial" panose="020B0604020202020204" pitchFamily="34" charset="0"/>
              <a:buChar char="•"/>
              <a:defRPr/>
            </a:pPr>
            <a:r>
              <a:rPr lang="en-GB" altLang="zh-CN" sz="1200" dirty="0">
                <a:cs typeface="Calibri" panose="020F0502020204030204" pitchFamily="34" charset="0"/>
              </a:rPr>
              <a:t>Time to deterioration of symptoms</a:t>
            </a:r>
          </a:p>
          <a:p>
            <a:pPr marL="173038" indent="-173038">
              <a:buClr>
                <a:schemeClr val="accent1"/>
              </a:buClr>
              <a:buFont typeface="Arial" panose="020B0604020202020204" pitchFamily="34" charset="0"/>
              <a:buChar char="•"/>
              <a:defRPr/>
            </a:pPr>
            <a:r>
              <a:rPr lang="en-GB" altLang="zh-CN" sz="1200" dirty="0">
                <a:cs typeface="Calibri" panose="020F0502020204030204" pitchFamily="34" charset="0"/>
              </a:rPr>
              <a:t>Patients (%) with clinically meaningful change in QoL and physical and role functioning</a:t>
            </a:r>
          </a:p>
        </p:txBody>
      </p:sp>
      <p:cxnSp>
        <p:nvCxnSpPr>
          <p:cNvPr id="16" name="Straight Connector 40">
            <a:extLst>
              <a:ext uri="{FF2B5EF4-FFF2-40B4-BE49-F238E27FC236}">
                <a16:creationId xmlns:a16="http://schemas.microsoft.com/office/drawing/2014/main" xmlns="" id="{7B6F40CE-2432-3E4B-8D0E-997C03A3ADF3}"/>
              </a:ext>
            </a:extLst>
          </p:cNvPr>
          <p:cNvCxnSpPr>
            <a:cxnSpLocks/>
          </p:cNvCxnSpPr>
          <p:nvPr/>
        </p:nvCxnSpPr>
        <p:spPr>
          <a:xfrm>
            <a:off x="1947654" y="3324391"/>
            <a:ext cx="569827" cy="0"/>
          </a:xfrm>
          <a:prstGeom prst="line">
            <a:avLst/>
          </a:prstGeom>
          <a:ln w="22225">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7" name="TextBox 28">
            <a:extLst>
              <a:ext uri="{FF2B5EF4-FFF2-40B4-BE49-F238E27FC236}">
                <a16:creationId xmlns:a16="http://schemas.microsoft.com/office/drawing/2014/main" xmlns="" id="{502FDE73-D12F-EB48-B0B8-8284AA1E3393}"/>
              </a:ext>
            </a:extLst>
          </p:cNvPr>
          <p:cNvSpPr txBox="1">
            <a:spLocks noChangeArrowheads="1"/>
          </p:cNvSpPr>
          <p:nvPr/>
        </p:nvSpPr>
        <p:spPr bwMode="auto">
          <a:xfrm>
            <a:off x="580193" y="2132856"/>
            <a:ext cx="1595890" cy="2363873"/>
          </a:xfrm>
          <a:prstGeom prst="roundRect">
            <a:avLst>
              <a:gd name="adj" fmla="val 12782"/>
            </a:avLst>
          </a:prstGeom>
          <a:solidFill>
            <a:schemeClr val="accent4">
              <a:lumMod val="20000"/>
              <a:lumOff val="80000"/>
            </a:schemeClr>
          </a:solidFill>
          <a:ln w="12700">
            <a:solidFill>
              <a:schemeClr val="tx1"/>
            </a:solidFill>
          </a:ln>
        </p:spPr>
        <p:txBody>
          <a:bodyPr lIns="45720" tIns="45720" rIns="45720" bIns="45720" anchor="ctr"/>
          <a:lstStyle>
            <a:lvl1pPr defTabSz="519113">
              <a:lnSpc>
                <a:spcPct val="93000"/>
              </a:lnSpc>
              <a:spcAft>
                <a:spcPts val="725"/>
              </a:spcAft>
              <a:buClr>
                <a:srgbClr val="000000"/>
              </a:buClr>
              <a:buSzPct val="100000"/>
              <a:buFont typeface="Times New Roman" panose="02020603050405020304" pitchFamily="18" charset="0"/>
              <a:defRPr sz="1700">
                <a:solidFill>
                  <a:srgbClr val="000000"/>
                </a:solidFill>
                <a:latin typeface="Arial" panose="020B0604020202020204" pitchFamily="34" charset="0"/>
                <a:ea typeface="Arial Unicode MS"/>
                <a:cs typeface="Arial Unicode MS"/>
              </a:defRPr>
            </a:lvl1pPr>
            <a:lvl2pPr marL="104775" indent="-104775" defTabSz="519113">
              <a:lnSpc>
                <a:spcPct val="93000"/>
              </a:lnSpc>
              <a:spcAft>
                <a:spcPts val="588"/>
              </a:spcAft>
              <a:buClr>
                <a:srgbClr val="000000"/>
              </a:buClr>
              <a:buSzPct val="100000"/>
              <a:buFont typeface="Times New Roman" panose="02020603050405020304" pitchFamily="18" charset="0"/>
              <a:defRPr sz="1400">
                <a:solidFill>
                  <a:srgbClr val="000000"/>
                </a:solidFill>
                <a:latin typeface="Arial" panose="020B0604020202020204" pitchFamily="34" charset="0"/>
                <a:ea typeface="Arial Unicode MS"/>
                <a:cs typeface="Arial Unicode MS"/>
              </a:defRPr>
            </a:lvl2pPr>
            <a:lvl3pPr defTabSz="519113">
              <a:lnSpc>
                <a:spcPct val="93000"/>
              </a:lnSpc>
              <a:spcAft>
                <a:spcPts val="438"/>
              </a:spcAft>
              <a:buClr>
                <a:srgbClr val="000000"/>
              </a:buClr>
              <a:buSzPct val="100000"/>
              <a:buFont typeface="Times New Roman" panose="02020603050405020304" pitchFamily="18" charset="0"/>
              <a:defRPr sz="1200">
                <a:solidFill>
                  <a:srgbClr val="000000"/>
                </a:solidFill>
                <a:latin typeface="Arial" panose="020B0604020202020204" pitchFamily="34" charset="0"/>
                <a:ea typeface="Arial Unicode MS"/>
                <a:cs typeface="Arial Unicode MS"/>
              </a:defRPr>
            </a:lvl3pPr>
            <a:lvl4pPr defTabSz="519113">
              <a:lnSpc>
                <a:spcPct val="93000"/>
              </a:lnSpc>
              <a:spcAft>
                <a:spcPts val="288"/>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4pPr>
            <a:lvl5pPr defTabSz="519113">
              <a:lnSpc>
                <a:spcPct val="93000"/>
              </a:lnSpc>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5pPr>
            <a:lvl6pPr marL="25146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6pPr>
            <a:lvl7pPr marL="29718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7pPr>
            <a:lvl8pPr marL="34290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8pPr>
            <a:lvl9pPr marL="38862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9pPr>
          </a:lstStyle>
          <a:p>
            <a:pPr algn="ctr">
              <a:lnSpc>
                <a:spcPts val="1400"/>
              </a:lnSpc>
              <a:spcAft>
                <a:spcPct val="0"/>
              </a:spcAft>
              <a:buClr>
                <a:srgbClr val="FFFFFF"/>
              </a:buClr>
              <a:buSzTx/>
              <a:buFont typeface="Arial" panose="020B0604020202020204" pitchFamily="34" charset="0"/>
              <a:buNone/>
            </a:pPr>
            <a:r>
              <a:rPr lang="en-GB" altLang="zh-CN" sz="1200" b="1" dirty="0">
                <a:solidFill>
                  <a:schemeClr val="accent1"/>
                </a:solidFill>
                <a:latin typeface="+mn-lt"/>
                <a:ea typeface="MS PGothic" panose="020B0600070205080204" pitchFamily="34" charset="-128"/>
                <a:cs typeface="Calibri" panose="020F0502020204030204" pitchFamily="34" charset="0"/>
              </a:rPr>
              <a:t>Key eligibility criteria</a:t>
            </a:r>
          </a:p>
          <a:p>
            <a:pPr algn="ctr">
              <a:lnSpc>
                <a:spcPts val="1400"/>
              </a:lnSpc>
              <a:spcAft>
                <a:spcPct val="0"/>
              </a:spcAft>
              <a:buClr>
                <a:srgbClr val="FFFFFF"/>
              </a:buClr>
              <a:buSzTx/>
              <a:buFont typeface="Arial" panose="020B0604020202020204" pitchFamily="34" charset="0"/>
              <a:buNone/>
            </a:pPr>
            <a:endParaRPr lang="en-GB" altLang="zh-CN" sz="1200" b="1" dirty="0">
              <a:solidFill>
                <a:schemeClr val="tx1"/>
              </a:solidFill>
              <a:latin typeface="+mn-lt"/>
              <a:ea typeface="MS PGothic" panose="020B0600070205080204" pitchFamily="34" charset="-128"/>
              <a:cs typeface="Calibri" panose="020F0502020204030204" pitchFamily="34" charset="0"/>
            </a:endParaRPr>
          </a:p>
          <a:p>
            <a:pPr marL="117475" lvl="1" indent="-117475">
              <a:lnSpc>
                <a:spcPts val="1400"/>
              </a:lnSpc>
              <a:spcBef>
                <a:spcPts val="100"/>
              </a:spcBef>
              <a:spcAft>
                <a:spcPts val="450"/>
              </a:spcAft>
              <a:buClr>
                <a:schemeClr val="accent1"/>
              </a:buClr>
              <a:buSzTx/>
              <a:buFont typeface="Arial" panose="020B0604020202020204" pitchFamily="34" charset="0"/>
              <a:buChar char="•"/>
            </a:pPr>
            <a:r>
              <a:rPr lang="en-GB" altLang="en-US" sz="1200" dirty="0">
                <a:solidFill>
                  <a:schemeClr val="tx1"/>
                </a:solidFill>
                <a:latin typeface="+mn-lt"/>
                <a:ea typeface="MS PGothic" panose="020B0600070205080204" pitchFamily="34" charset="-128"/>
                <a:cs typeface="Calibri" panose="020F0502020204030204" pitchFamily="34" charset="0"/>
              </a:rPr>
              <a:t>Locally advanced metastatic or unresectable HCC</a:t>
            </a:r>
          </a:p>
          <a:p>
            <a:pPr marL="117475" lvl="1" indent="-117475">
              <a:lnSpc>
                <a:spcPts val="1400"/>
              </a:lnSpc>
              <a:spcBef>
                <a:spcPts val="100"/>
              </a:spcBef>
              <a:spcAft>
                <a:spcPts val="450"/>
              </a:spcAft>
              <a:buClr>
                <a:schemeClr val="accent1"/>
              </a:buClr>
              <a:buSzTx/>
              <a:buFont typeface="Arial" panose="020B0604020202020204" pitchFamily="34" charset="0"/>
              <a:buChar char="•"/>
            </a:pPr>
            <a:r>
              <a:rPr lang="en-GB" altLang="en-US" sz="1200" dirty="0">
                <a:solidFill>
                  <a:schemeClr val="tx1"/>
                </a:solidFill>
                <a:latin typeface="+mn-lt"/>
                <a:ea typeface="MS PGothic" panose="020B0600070205080204" pitchFamily="34" charset="-128"/>
                <a:cs typeface="Calibri" panose="020F0502020204030204" pitchFamily="34" charset="0"/>
              </a:rPr>
              <a:t>ECOG PS 0-1</a:t>
            </a:r>
          </a:p>
          <a:p>
            <a:pPr marL="117475" lvl="1" indent="-117475">
              <a:lnSpc>
                <a:spcPts val="1400"/>
              </a:lnSpc>
              <a:spcBef>
                <a:spcPts val="100"/>
              </a:spcBef>
              <a:spcAft>
                <a:spcPts val="450"/>
              </a:spcAft>
              <a:buClr>
                <a:schemeClr val="accent1"/>
              </a:buClr>
              <a:buSzTx/>
              <a:buFont typeface="Arial" panose="020B0604020202020204" pitchFamily="34" charset="0"/>
              <a:buChar char="•"/>
            </a:pPr>
            <a:r>
              <a:rPr lang="en-GB" altLang="zh-CN" sz="1200" dirty="0">
                <a:solidFill>
                  <a:schemeClr val="tx1"/>
                </a:solidFill>
                <a:latin typeface="+mn-lt"/>
                <a:ea typeface="MS PGothic" panose="020B0600070205080204" pitchFamily="34" charset="-128"/>
                <a:cs typeface="Calibri" panose="020F0502020204030204" pitchFamily="34" charset="0"/>
              </a:rPr>
              <a:t>No prior systemic therapy</a:t>
            </a:r>
          </a:p>
          <a:p>
            <a:pPr marL="117475" lvl="1" indent="-117475">
              <a:lnSpc>
                <a:spcPts val="1400"/>
              </a:lnSpc>
              <a:spcBef>
                <a:spcPts val="100"/>
              </a:spcBef>
              <a:spcAft>
                <a:spcPts val="450"/>
              </a:spcAft>
              <a:buClr>
                <a:schemeClr val="accent1"/>
              </a:buClr>
              <a:buSzTx/>
              <a:buFont typeface="Arial" panose="020B0604020202020204" pitchFamily="34" charset="0"/>
              <a:buChar char="•"/>
            </a:pPr>
            <a:r>
              <a:rPr lang="en-GB" altLang="zh-CN" sz="1200" dirty="0">
                <a:solidFill>
                  <a:schemeClr val="tx1"/>
                </a:solidFill>
                <a:latin typeface="+mn-lt"/>
                <a:ea typeface="MS PGothic" panose="020B0600070205080204" pitchFamily="34" charset="-128"/>
                <a:cs typeface="Calibri" panose="020F0502020204030204" pitchFamily="34" charset="0"/>
              </a:rPr>
              <a:t>No bleeding or high risk of bleeding</a:t>
            </a:r>
          </a:p>
          <a:p>
            <a:pPr marL="0" lvl="1" indent="0" algn="ctr">
              <a:lnSpc>
                <a:spcPct val="100000"/>
              </a:lnSpc>
              <a:spcBef>
                <a:spcPts val="100"/>
              </a:spcBef>
              <a:spcAft>
                <a:spcPts val="450"/>
              </a:spcAft>
              <a:buClr>
                <a:schemeClr val="tx1"/>
              </a:buClr>
              <a:buSzTx/>
            </a:pPr>
            <a:r>
              <a:rPr lang="en-GB" altLang="zh-CN" sz="1200" dirty="0">
                <a:solidFill>
                  <a:schemeClr val="tx1"/>
                </a:solidFill>
                <a:latin typeface="+mn-lt"/>
                <a:ea typeface="MS PGothic" panose="020B0600070205080204" pitchFamily="34" charset="-128"/>
                <a:cs typeface="Calibri" panose="020F0502020204030204" pitchFamily="34" charset="0"/>
              </a:rPr>
              <a:t>(n = 501)</a:t>
            </a:r>
          </a:p>
        </p:txBody>
      </p:sp>
      <p:sp>
        <p:nvSpPr>
          <p:cNvPr id="18" name="TextBox 28">
            <a:extLst>
              <a:ext uri="{FF2B5EF4-FFF2-40B4-BE49-F238E27FC236}">
                <a16:creationId xmlns:a16="http://schemas.microsoft.com/office/drawing/2014/main" xmlns="" id="{C1832752-A56E-5649-8E15-65DD666FC417}"/>
              </a:ext>
            </a:extLst>
          </p:cNvPr>
          <p:cNvSpPr txBox="1">
            <a:spLocks noChangeArrowheads="1"/>
          </p:cNvSpPr>
          <p:nvPr/>
        </p:nvSpPr>
        <p:spPr bwMode="auto">
          <a:xfrm>
            <a:off x="2265856" y="2224062"/>
            <a:ext cx="2094318" cy="2200658"/>
          </a:xfrm>
          <a:prstGeom prst="roundRect">
            <a:avLst>
              <a:gd name="adj" fmla="val 8387"/>
            </a:avLst>
          </a:prstGeom>
          <a:solidFill>
            <a:schemeClr val="tx2">
              <a:lumMod val="20000"/>
              <a:lumOff val="80000"/>
            </a:schemeClr>
          </a:solidFill>
          <a:ln w="12700">
            <a:solidFill>
              <a:schemeClr val="tx1"/>
            </a:solidFill>
          </a:ln>
        </p:spPr>
        <p:txBody>
          <a:bodyPr lIns="45720" tIns="45720" rIns="45720" bIns="45720" anchor="ctr"/>
          <a:lstStyle>
            <a:lvl1pPr defTabSz="519113">
              <a:lnSpc>
                <a:spcPct val="93000"/>
              </a:lnSpc>
              <a:spcAft>
                <a:spcPts val="725"/>
              </a:spcAft>
              <a:buClr>
                <a:srgbClr val="000000"/>
              </a:buClr>
              <a:buSzPct val="100000"/>
              <a:buFont typeface="Times New Roman" panose="02020603050405020304" pitchFamily="18" charset="0"/>
              <a:defRPr sz="1700">
                <a:solidFill>
                  <a:srgbClr val="000000"/>
                </a:solidFill>
                <a:latin typeface="Arial" panose="020B0604020202020204" pitchFamily="34" charset="0"/>
                <a:ea typeface="Arial Unicode MS"/>
                <a:cs typeface="Arial Unicode MS"/>
              </a:defRPr>
            </a:lvl1pPr>
            <a:lvl2pPr marL="104775" indent="-104775" defTabSz="519113">
              <a:lnSpc>
                <a:spcPct val="93000"/>
              </a:lnSpc>
              <a:spcAft>
                <a:spcPts val="588"/>
              </a:spcAft>
              <a:buClr>
                <a:srgbClr val="000000"/>
              </a:buClr>
              <a:buSzPct val="100000"/>
              <a:buFont typeface="Times New Roman" panose="02020603050405020304" pitchFamily="18" charset="0"/>
              <a:defRPr sz="1400">
                <a:solidFill>
                  <a:srgbClr val="000000"/>
                </a:solidFill>
                <a:latin typeface="Arial" panose="020B0604020202020204" pitchFamily="34" charset="0"/>
                <a:ea typeface="Arial Unicode MS"/>
                <a:cs typeface="Arial Unicode MS"/>
              </a:defRPr>
            </a:lvl2pPr>
            <a:lvl3pPr defTabSz="519113">
              <a:lnSpc>
                <a:spcPct val="93000"/>
              </a:lnSpc>
              <a:spcAft>
                <a:spcPts val="438"/>
              </a:spcAft>
              <a:buClr>
                <a:srgbClr val="000000"/>
              </a:buClr>
              <a:buSzPct val="100000"/>
              <a:buFont typeface="Times New Roman" panose="02020603050405020304" pitchFamily="18" charset="0"/>
              <a:defRPr sz="1200">
                <a:solidFill>
                  <a:srgbClr val="000000"/>
                </a:solidFill>
                <a:latin typeface="Arial" panose="020B0604020202020204" pitchFamily="34" charset="0"/>
                <a:ea typeface="Arial Unicode MS"/>
                <a:cs typeface="Arial Unicode MS"/>
              </a:defRPr>
            </a:lvl3pPr>
            <a:lvl4pPr defTabSz="519113">
              <a:lnSpc>
                <a:spcPct val="93000"/>
              </a:lnSpc>
              <a:spcAft>
                <a:spcPts val="288"/>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4pPr>
            <a:lvl5pPr defTabSz="519113">
              <a:lnSpc>
                <a:spcPct val="93000"/>
              </a:lnSpc>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5pPr>
            <a:lvl6pPr marL="25146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6pPr>
            <a:lvl7pPr marL="29718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7pPr>
            <a:lvl8pPr marL="34290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8pPr>
            <a:lvl9pPr marL="3886200" indent="-228600" defTabSz="519113" eaLnBrk="0" fontAlgn="base" hangingPunct="0">
              <a:lnSpc>
                <a:spcPct val="93000"/>
              </a:lnSpc>
              <a:spcBef>
                <a:spcPct val="0"/>
              </a:spcBef>
              <a:spcAft>
                <a:spcPts val="150"/>
              </a:spcAft>
              <a:buClr>
                <a:srgbClr val="000000"/>
              </a:buClr>
              <a:buSzPct val="100000"/>
              <a:buFont typeface="Times New Roman" panose="02020603050405020304" pitchFamily="18" charset="0"/>
              <a:defRPr sz="1000">
                <a:solidFill>
                  <a:srgbClr val="000000"/>
                </a:solidFill>
                <a:latin typeface="Arial" panose="020B0604020202020204" pitchFamily="34" charset="0"/>
                <a:ea typeface="Arial Unicode MS"/>
                <a:cs typeface="Arial Unicode MS"/>
              </a:defRPr>
            </a:lvl9pPr>
          </a:lstStyle>
          <a:p>
            <a:pPr algn="ctr">
              <a:lnSpc>
                <a:spcPct val="100000"/>
              </a:lnSpc>
              <a:spcAft>
                <a:spcPct val="0"/>
              </a:spcAft>
              <a:buClr>
                <a:srgbClr val="FFFFFF"/>
              </a:buClr>
              <a:buSzTx/>
              <a:buFont typeface="Arial" panose="020B0604020202020204" pitchFamily="34" charset="0"/>
              <a:buNone/>
            </a:pPr>
            <a:r>
              <a:rPr lang="en-GB" altLang="zh-CN" sz="1200" b="1">
                <a:solidFill>
                  <a:schemeClr val="accent1"/>
                </a:solidFill>
                <a:latin typeface="+mn-lt"/>
                <a:ea typeface="MS PGothic" panose="020B0600070205080204" pitchFamily="34" charset="-128"/>
                <a:cs typeface="Calibri" panose="020F0502020204030204" pitchFamily="34" charset="0"/>
              </a:rPr>
              <a:t>Stratification criteria</a:t>
            </a:r>
            <a:endParaRPr lang="en-GB" altLang="zh-CN" sz="1200">
              <a:solidFill>
                <a:schemeClr val="accent1"/>
              </a:solidFill>
              <a:latin typeface="+mn-lt"/>
              <a:ea typeface="MS PGothic" panose="020B0600070205080204" pitchFamily="34" charset="-128"/>
              <a:cs typeface="Calibri" panose="020F0502020204030204" pitchFamily="34" charset="0"/>
            </a:endParaRPr>
          </a:p>
          <a:p>
            <a:pPr marL="117475" lvl="1" indent="-117475">
              <a:lnSpc>
                <a:spcPct val="100000"/>
              </a:lnSpc>
              <a:spcBef>
                <a:spcPct val="20000"/>
              </a:spcBef>
              <a:spcAft>
                <a:spcPts val="450"/>
              </a:spcAft>
              <a:buClr>
                <a:schemeClr val="accent1"/>
              </a:buClr>
              <a:buSzTx/>
              <a:buFont typeface="Arial" panose="020B0604020202020204" pitchFamily="34" charset="0"/>
              <a:buChar char="•"/>
            </a:pPr>
            <a:r>
              <a:rPr lang="en-GB" altLang="en-US" sz="1200" b="1">
                <a:solidFill>
                  <a:schemeClr val="tx1"/>
                </a:solidFill>
                <a:latin typeface="+mn-lt"/>
                <a:ea typeface="MS PGothic" panose="020B0600070205080204" pitchFamily="34" charset="-128"/>
                <a:cs typeface="Calibri" panose="020F0502020204030204" pitchFamily="34" charset="0"/>
              </a:rPr>
              <a:t>Region:</a:t>
            </a:r>
            <a:r>
              <a:rPr lang="en-GB" altLang="en-US" sz="1200">
                <a:solidFill>
                  <a:schemeClr val="tx1"/>
                </a:solidFill>
                <a:latin typeface="+mn-lt"/>
                <a:ea typeface="MS PGothic" panose="020B0600070205080204" pitchFamily="34" charset="-128"/>
                <a:cs typeface="Calibri" panose="020F0502020204030204" pitchFamily="34" charset="0"/>
              </a:rPr>
              <a:t> Asia (excluding </a:t>
            </a:r>
            <a:br>
              <a:rPr lang="en-GB" altLang="en-US" sz="1200">
                <a:solidFill>
                  <a:schemeClr val="tx1"/>
                </a:solidFill>
                <a:latin typeface="+mn-lt"/>
                <a:ea typeface="MS PGothic" panose="020B0600070205080204" pitchFamily="34" charset="-128"/>
                <a:cs typeface="Calibri" panose="020F0502020204030204" pitchFamily="34" charset="0"/>
              </a:rPr>
            </a:br>
            <a:r>
              <a:rPr lang="en-GB" altLang="en-US" sz="1200">
                <a:solidFill>
                  <a:schemeClr val="tx1"/>
                </a:solidFill>
                <a:latin typeface="+mn-lt"/>
                <a:ea typeface="MS PGothic" panose="020B0600070205080204" pitchFamily="34" charset="-128"/>
                <a:cs typeface="Calibri" panose="020F0502020204030204" pitchFamily="34" charset="0"/>
              </a:rPr>
              <a:t>Japan) or rest of world</a:t>
            </a:r>
            <a:r>
              <a:rPr lang="en-GB" altLang="zh-CN" sz="1200" b="1">
                <a:solidFill>
                  <a:schemeClr val="tx1"/>
                </a:solidFill>
                <a:latin typeface="+mn-lt"/>
                <a:ea typeface="MS PGothic" panose="020B0600070205080204" pitchFamily="34" charset="-128"/>
                <a:cs typeface="Calibri" panose="020F0502020204030204" pitchFamily="34" charset="0"/>
              </a:rPr>
              <a:t> </a:t>
            </a:r>
          </a:p>
          <a:p>
            <a:pPr marL="117475" lvl="1" indent="-117475">
              <a:lnSpc>
                <a:spcPct val="100000"/>
              </a:lnSpc>
              <a:spcBef>
                <a:spcPct val="20000"/>
              </a:spcBef>
              <a:spcAft>
                <a:spcPts val="450"/>
              </a:spcAft>
              <a:buClr>
                <a:schemeClr val="accent1"/>
              </a:buClr>
              <a:buSzTx/>
              <a:buFont typeface="Arial" panose="020B0604020202020204" pitchFamily="34" charset="0"/>
              <a:buChar char="•"/>
            </a:pPr>
            <a:r>
              <a:rPr lang="en-GB" altLang="zh-CN" sz="1200" b="1">
                <a:solidFill>
                  <a:schemeClr val="tx1"/>
                </a:solidFill>
                <a:latin typeface="+mn-lt"/>
                <a:ea typeface="MS PGothic" panose="020B0600070205080204" pitchFamily="34" charset="-128"/>
                <a:cs typeface="Calibri" panose="020F0502020204030204" pitchFamily="34" charset="0"/>
              </a:rPr>
              <a:t>ECOG</a:t>
            </a:r>
            <a:r>
              <a:rPr lang="en-GB" altLang="zh-CN" sz="1200">
                <a:solidFill>
                  <a:schemeClr val="tx1"/>
                </a:solidFill>
                <a:latin typeface="+mn-lt"/>
                <a:ea typeface="MS PGothic" panose="020B0600070205080204" pitchFamily="34" charset="-128"/>
                <a:cs typeface="Calibri" panose="020F0502020204030204" pitchFamily="34" charset="0"/>
              </a:rPr>
              <a:t> </a:t>
            </a:r>
            <a:r>
              <a:rPr lang="en-GB" altLang="zh-CN" sz="1200" b="1">
                <a:solidFill>
                  <a:schemeClr val="tx1"/>
                </a:solidFill>
                <a:latin typeface="+mn-lt"/>
                <a:ea typeface="MS PGothic" panose="020B0600070205080204" pitchFamily="34" charset="-128"/>
                <a:cs typeface="Calibri" panose="020F0502020204030204" pitchFamily="34" charset="0"/>
              </a:rPr>
              <a:t>PS</a:t>
            </a:r>
            <a:r>
              <a:rPr lang="en-GB" altLang="zh-CN" sz="1200">
                <a:solidFill>
                  <a:schemeClr val="tx1"/>
                </a:solidFill>
                <a:latin typeface="+mn-lt"/>
                <a:ea typeface="MS PGothic" panose="020B0600070205080204" pitchFamily="34" charset="-128"/>
                <a:cs typeface="Calibri" panose="020F0502020204030204" pitchFamily="34" charset="0"/>
              </a:rPr>
              <a:t> 0 or 1</a:t>
            </a:r>
          </a:p>
          <a:p>
            <a:pPr marL="117475" lvl="1" indent="-117475">
              <a:lnSpc>
                <a:spcPct val="100000"/>
              </a:lnSpc>
              <a:spcBef>
                <a:spcPct val="20000"/>
              </a:spcBef>
              <a:spcAft>
                <a:spcPts val="450"/>
              </a:spcAft>
              <a:buClr>
                <a:schemeClr val="accent1"/>
              </a:buClr>
              <a:buSzTx/>
              <a:buFont typeface="Arial" panose="020B0604020202020204" pitchFamily="34" charset="0"/>
              <a:buChar char="•"/>
            </a:pPr>
            <a:r>
              <a:rPr lang="en-GB" altLang="en-US" sz="1200">
                <a:solidFill>
                  <a:schemeClr val="tx1"/>
                </a:solidFill>
                <a:latin typeface="+mn-lt"/>
                <a:ea typeface="MS PGothic" panose="020B0600070205080204" pitchFamily="34" charset="-128"/>
                <a:cs typeface="Calibri" panose="020F0502020204030204" pitchFamily="34" charset="0"/>
              </a:rPr>
              <a:t>Presence or absence of </a:t>
            </a:r>
            <a:r>
              <a:rPr lang="en-GB" altLang="en-US" sz="1200" b="1">
                <a:solidFill>
                  <a:schemeClr val="tx1"/>
                </a:solidFill>
                <a:latin typeface="+mn-lt"/>
                <a:ea typeface="MS PGothic" panose="020B0600070205080204" pitchFamily="34" charset="-128"/>
                <a:cs typeface="Calibri" panose="020F0502020204030204" pitchFamily="34" charset="0"/>
              </a:rPr>
              <a:t>macrovascular invasion </a:t>
            </a:r>
            <a:br>
              <a:rPr lang="en-GB" altLang="en-US" sz="1200" b="1">
                <a:solidFill>
                  <a:schemeClr val="tx1"/>
                </a:solidFill>
                <a:latin typeface="+mn-lt"/>
                <a:ea typeface="MS PGothic" panose="020B0600070205080204" pitchFamily="34" charset="-128"/>
                <a:cs typeface="Calibri" panose="020F0502020204030204" pitchFamily="34" charset="0"/>
              </a:rPr>
            </a:br>
            <a:r>
              <a:rPr lang="en-GB" altLang="en-US" sz="1200">
                <a:solidFill>
                  <a:schemeClr val="tx1"/>
                </a:solidFill>
                <a:latin typeface="+mn-lt"/>
                <a:ea typeface="MS PGothic" panose="020B0600070205080204" pitchFamily="34" charset="-128"/>
                <a:cs typeface="Calibri" panose="020F0502020204030204" pitchFamily="34" charset="0"/>
              </a:rPr>
              <a:t>or </a:t>
            </a:r>
            <a:r>
              <a:rPr lang="en-GB" altLang="en-US" sz="1200" b="1">
                <a:solidFill>
                  <a:schemeClr val="tx1"/>
                </a:solidFill>
                <a:latin typeface="+mn-lt"/>
                <a:ea typeface="MS PGothic" panose="020B0600070205080204" pitchFamily="34" charset="-128"/>
                <a:cs typeface="Calibri" panose="020F0502020204030204" pitchFamily="34" charset="0"/>
              </a:rPr>
              <a:t>extrahepatic spread</a:t>
            </a:r>
            <a:endParaRPr lang="en-GB" altLang="en-US" sz="1200">
              <a:solidFill>
                <a:schemeClr val="tx1"/>
              </a:solidFill>
              <a:latin typeface="+mn-lt"/>
              <a:ea typeface="MS PGothic" panose="020B0600070205080204" pitchFamily="34" charset="-128"/>
              <a:cs typeface="Calibri" panose="020F0502020204030204" pitchFamily="34" charset="0"/>
            </a:endParaRPr>
          </a:p>
          <a:p>
            <a:pPr marL="117475" lvl="1" indent="-117475">
              <a:lnSpc>
                <a:spcPct val="100000"/>
              </a:lnSpc>
              <a:spcBef>
                <a:spcPct val="20000"/>
              </a:spcBef>
              <a:spcAft>
                <a:spcPts val="450"/>
              </a:spcAft>
              <a:buClr>
                <a:schemeClr val="accent1"/>
              </a:buClr>
              <a:buSzTx/>
              <a:buFont typeface="Arial" panose="020B0604020202020204" pitchFamily="34" charset="0"/>
              <a:buChar char="•"/>
            </a:pPr>
            <a:r>
              <a:rPr lang="en-GB" altLang="en-US" sz="1200" b="1">
                <a:solidFill>
                  <a:schemeClr val="tx1"/>
                </a:solidFill>
                <a:latin typeface="+mn-lt"/>
                <a:ea typeface="MS PGothic" panose="020B0600070205080204" pitchFamily="34" charset="-128"/>
                <a:cs typeface="Calibri" panose="020F0502020204030204" pitchFamily="34" charset="0"/>
              </a:rPr>
              <a:t>Baseline AFP </a:t>
            </a:r>
            <a:br>
              <a:rPr lang="en-GB" altLang="en-US" sz="1200" b="1">
                <a:solidFill>
                  <a:schemeClr val="tx1"/>
                </a:solidFill>
                <a:latin typeface="+mn-lt"/>
                <a:ea typeface="MS PGothic" panose="020B0600070205080204" pitchFamily="34" charset="-128"/>
                <a:cs typeface="Calibri" panose="020F0502020204030204" pitchFamily="34" charset="0"/>
              </a:rPr>
            </a:br>
            <a:r>
              <a:rPr lang="en-GB" altLang="en-US" sz="1200">
                <a:solidFill>
                  <a:schemeClr val="tx1"/>
                </a:solidFill>
                <a:latin typeface="+mn-lt"/>
                <a:ea typeface="MS PGothic" panose="020B0600070205080204" pitchFamily="34" charset="-128"/>
                <a:cs typeface="Calibri" panose="020F0502020204030204" pitchFamily="34" charset="0"/>
              </a:rPr>
              <a:t>&lt; 400 or ≥ 400 ng/mL</a:t>
            </a:r>
          </a:p>
        </p:txBody>
      </p:sp>
      <p:cxnSp>
        <p:nvCxnSpPr>
          <p:cNvPr id="19" name="Straight Connector 47">
            <a:extLst>
              <a:ext uri="{FF2B5EF4-FFF2-40B4-BE49-F238E27FC236}">
                <a16:creationId xmlns:a16="http://schemas.microsoft.com/office/drawing/2014/main" xmlns="" id="{198C162D-EE80-D04D-8E61-9B47E8C74EB4}"/>
              </a:ext>
            </a:extLst>
          </p:cNvPr>
          <p:cNvCxnSpPr>
            <a:cxnSpLocks/>
          </p:cNvCxnSpPr>
          <p:nvPr/>
        </p:nvCxnSpPr>
        <p:spPr>
          <a:xfrm>
            <a:off x="7555324" y="3324113"/>
            <a:ext cx="209787" cy="0"/>
          </a:xfrm>
          <a:prstGeom prst="line">
            <a:avLst/>
          </a:prstGeom>
          <a:ln w="2222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20" name="Straight Connector 48">
            <a:extLst>
              <a:ext uri="{FF2B5EF4-FFF2-40B4-BE49-F238E27FC236}">
                <a16:creationId xmlns:a16="http://schemas.microsoft.com/office/drawing/2014/main" xmlns="" id="{AD6CF124-805A-3642-8C4E-89EC2F3244A5}"/>
              </a:ext>
            </a:extLst>
          </p:cNvPr>
          <p:cNvCxnSpPr>
            <a:cxnSpLocks/>
          </p:cNvCxnSpPr>
          <p:nvPr/>
        </p:nvCxnSpPr>
        <p:spPr>
          <a:xfrm>
            <a:off x="6237675" y="3324113"/>
            <a:ext cx="209787" cy="0"/>
          </a:xfrm>
          <a:prstGeom prst="line">
            <a:avLst/>
          </a:prstGeom>
          <a:ln w="2222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1" name="Shape 612">
            <a:extLst>
              <a:ext uri="{FF2B5EF4-FFF2-40B4-BE49-F238E27FC236}">
                <a16:creationId xmlns:a16="http://schemas.microsoft.com/office/drawing/2014/main" xmlns="" id="{5189CABB-C032-B94A-9984-5D9B0940D92D}"/>
              </a:ext>
            </a:extLst>
          </p:cNvPr>
          <p:cNvSpPr/>
          <p:nvPr/>
        </p:nvSpPr>
        <p:spPr>
          <a:xfrm>
            <a:off x="7768862" y="3026047"/>
            <a:ext cx="802298" cy="617899"/>
          </a:xfrm>
          <a:prstGeom prst="roundRect">
            <a:avLst>
              <a:gd name="adj" fmla="val 6601"/>
            </a:avLst>
          </a:prstGeom>
          <a:solidFill>
            <a:schemeClr val="bg1">
              <a:lumMod val="85000"/>
            </a:schemeClr>
          </a:solidFill>
          <a:ln>
            <a:noFill/>
          </a:ln>
        </p:spPr>
        <p:txBody>
          <a:bodyPr spcFirstLastPara="1" lIns="45720" tIns="45720" rIns="45720" bIns="45720" anchor="ctr"/>
          <a:lstStyle/>
          <a:p>
            <a:pPr algn="ctr">
              <a:lnSpc>
                <a:spcPct val="95000"/>
              </a:lnSpc>
              <a:spcBef>
                <a:spcPts val="0"/>
              </a:spcBef>
              <a:spcAft>
                <a:spcPts val="0"/>
              </a:spcAft>
              <a:defRPr/>
            </a:pPr>
            <a:r>
              <a:rPr lang="en-GB" sz="1200">
                <a:solidFill>
                  <a:schemeClr val="tx1"/>
                </a:solidFill>
                <a:ea typeface="Arial"/>
                <a:cs typeface="Calibri" panose="020F0502020204030204" pitchFamily="34" charset="0"/>
                <a:sym typeface="Arial"/>
              </a:rPr>
              <a:t>Survival follow-up</a:t>
            </a:r>
            <a:endParaRPr lang="en-GB" sz="1200">
              <a:solidFill>
                <a:schemeClr val="tx1"/>
              </a:solidFill>
              <a:ea typeface="Arial Unicode MS" charset="-128"/>
              <a:cs typeface="Calibri" panose="020F0502020204030204" pitchFamily="34" charset="0"/>
            </a:endParaRPr>
          </a:p>
        </p:txBody>
      </p:sp>
      <p:sp>
        <p:nvSpPr>
          <p:cNvPr id="22" name="Shape 612">
            <a:extLst>
              <a:ext uri="{FF2B5EF4-FFF2-40B4-BE49-F238E27FC236}">
                <a16:creationId xmlns:a16="http://schemas.microsoft.com/office/drawing/2014/main" xmlns="" id="{AAB19D37-728B-7741-BB4A-E9572EC6D4A7}"/>
              </a:ext>
            </a:extLst>
          </p:cNvPr>
          <p:cNvSpPr/>
          <p:nvPr/>
        </p:nvSpPr>
        <p:spPr>
          <a:xfrm>
            <a:off x="6437166" y="2698880"/>
            <a:ext cx="1147299" cy="1272233"/>
          </a:xfrm>
          <a:prstGeom prst="roundRect">
            <a:avLst>
              <a:gd name="adj" fmla="val 6601"/>
            </a:avLst>
          </a:prstGeom>
          <a:solidFill>
            <a:schemeClr val="bg1"/>
          </a:solidFill>
          <a:ln>
            <a:noFill/>
          </a:ln>
        </p:spPr>
        <p:txBody>
          <a:bodyPr spcFirstLastPara="1" lIns="45720" tIns="45720" rIns="45720" bIns="45720" anchor="ctr"/>
          <a:lstStyle/>
          <a:p>
            <a:pPr algn="ctr">
              <a:lnSpc>
                <a:spcPct val="95000"/>
              </a:lnSpc>
              <a:spcBef>
                <a:spcPts val="0"/>
              </a:spcBef>
              <a:spcAft>
                <a:spcPts val="0"/>
              </a:spcAft>
              <a:defRPr/>
            </a:pPr>
            <a:r>
              <a:rPr lang="en-GB" sz="1200">
                <a:solidFill>
                  <a:schemeClr val="tx1"/>
                </a:solidFill>
                <a:ea typeface="Arial"/>
                <a:cs typeface="Calibri" panose="020F0502020204030204" pitchFamily="34" charset="0"/>
                <a:sym typeface="Arial"/>
              </a:rPr>
              <a:t>Until loss of clinical benefit </a:t>
            </a:r>
            <a:br>
              <a:rPr lang="en-GB" sz="1200">
                <a:solidFill>
                  <a:schemeClr val="tx1"/>
                </a:solidFill>
                <a:ea typeface="Arial"/>
                <a:cs typeface="Calibri" panose="020F0502020204030204" pitchFamily="34" charset="0"/>
                <a:sym typeface="Arial"/>
              </a:rPr>
            </a:br>
            <a:r>
              <a:rPr lang="en-GB" sz="1200">
                <a:solidFill>
                  <a:schemeClr val="tx1"/>
                </a:solidFill>
                <a:ea typeface="Arial"/>
                <a:cs typeface="Calibri" panose="020F0502020204030204" pitchFamily="34" charset="0"/>
                <a:sym typeface="Arial"/>
              </a:rPr>
              <a:t>or unacceptable toxicity</a:t>
            </a:r>
            <a:endParaRPr lang="en-GB" sz="1200">
              <a:solidFill>
                <a:schemeClr val="tx1"/>
              </a:solidFill>
              <a:ea typeface="Arial Unicode MS" charset="-128"/>
              <a:cs typeface="Calibri" panose="020F0502020204030204" pitchFamily="34" charset="0"/>
            </a:endParaRPr>
          </a:p>
        </p:txBody>
      </p:sp>
      <p:cxnSp>
        <p:nvCxnSpPr>
          <p:cNvPr id="23" name="Straight Connector 49">
            <a:extLst>
              <a:ext uri="{FF2B5EF4-FFF2-40B4-BE49-F238E27FC236}">
                <a16:creationId xmlns:a16="http://schemas.microsoft.com/office/drawing/2014/main" xmlns="" id="{AB2C3527-2CC3-6848-B5F7-BB8296E47629}"/>
              </a:ext>
            </a:extLst>
          </p:cNvPr>
          <p:cNvCxnSpPr>
            <a:cxnSpLocks/>
          </p:cNvCxnSpPr>
          <p:nvPr/>
        </p:nvCxnSpPr>
        <p:spPr>
          <a:xfrm>
            <a:off x="6036197" y="2781673"/>
            <a:ext cx="209787" cy="0"/>
          </a:xfrm>
          <a:prstGeom prst="line">
            <a:avLst/>
          </a:prstGeom>
          <a:ln w="22225">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50">
            <a:extLst>
              <a:ext uri="{FF2B5EF4-FFF2-40B4-BE49-F238E27FC236}">
                <a16:creationId xmlns:a16="http://schemas.microsoft.com/office/drawing/2014/main" xmlns="" id="{E380EA59-F6BE-954E-A679-2C0AF80DC6C7}"/>
              </a:ext>
            </a:extLst>
          </p:cNvPr>
          <p:cNvCxnSpPr>
            <a:cxnSpLocks/>
          </p:cNvCxnSpPr>
          <p:nvPr/>
        </p:nvCxnSpPr>
        <p:spPr>
          <a:xfrm flipV="1">
            <a:off x="4676502" y="2777520"/>
            <a:ext cx="0" cy="1176931"/>
          </a:xfrm>
          <a:prstGeom prst="line">
            <a:avLst/>
          </a:prstGeom>
          <a:ln w="22225">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Straight Connector 51">
            <a:extLst>
              <a:ext uri="{FF2B5EF4-FFF2-40B4-BE49-F238E27FC236}">
                <a16:creationId xmlns:a16="http://schemas.microsoft.com/office/drawing/2014/main" xmlns="" id="{BB5886E2-BBAC-5D41-B8ED-9C745DD73230}"/>
              </a:ext>
            </a:extLst>
          </p:cNvPr>
          <p:cNvCxnSpPr>
            <a:cxnSpLocks/>
          </p:cNvCxnSpPr>
          <p:nvPr/>
        </p:nvCxnSpPr>
        <p:spPr>
          <a:xfrm>
            <a:off x="6036197" y="3944046"/>
            <a:ext cx="209787" cy="0"/>
          </a:xfrm>
          <a:prstGeom prst="line">
            <a:avLst/>
          </a:prstGeom>
          <a:ln w="22225">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Oval 77">
            <a:extLst>
              <a:ext uri="{FF2B5EF4-FFF2-40B4-BE49-F238E27FC236}">
                <a16:creationId xmlns:a16="http://schemas.microsoft.com/office/drawing/2014/main" xmlns="" id="{1A828DD1-9F3E-7540-8CD6-E1FF0C52F128}"/>
              </a:ext>
            </a:extLst>
          </p:cNvPr>
          <p:cNvSpPr>
            <a:spLocks noChangeArrowheads="1"/>
          </p:cNvSpPr>
          <p:nvPr/>
        </p:nvSpPr>
        <p:spPr bwMode="auto">
          <a:xfrm>
            <a:off x="4438245" y="3128987"/>
            <a:ext cx="457200" cy="457200"/>
          </a:xfrm>
          <a:prstGeom prst="ellipse">
            <a:avLst/>
          </a:prstGeom>
          <a:solidFill>
            <a:schemeClr val="bg1"/>
          </a:solidFill>
          <a:ln w="19050" cap="rnd" algn="ctr">
            <a:solidFill>
              <a:schemeClr val="tx1"/>
            </a:solidFill>
            <a:round/>
            <a:headEnd/>
            <a:tailEnd/>
          </a:ln>
        </p:spPr>
        <p:txBody>
          <a:bodyPr lIns="0" tIns="0" rIns="0" bIns="0"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algn="ctr" eaLnBrk="1" hangingPunct="1">
              <a:lnSpc>
                <a:spcPct val="90000"/>
              </a:lnSpc>
              <a:defRPr/>
            </a:pPr>
            <a:r>
              <a:rPr lang="en-GB" altLang="en-US" sz="1200" b="1" kern="0">
                <a:solidFill>
                  <a:schemeClr val="tx1"/>
                </a:solidFill>
                <a:latin typeface="+mn-lt"/>
                <a:ea typeface="Arial Unicode MS" charset="-128"/>
                <a:cs typeface="Calibri" panose="020F0502020204030204" pitchFamily="34" charset="0"/>
              </a:rPr>
              <a:t>R </a:t>
            </a:r>
            <a:br>
              <a:rPr lang="en-GB" altLang="en-US" sz="1200" b="1" kern="0">
                <a:solidFill>
                  <a:schemeClr val="tx1"/>
                </a:solidFill>
                <a:latin typeface="+mn-lt"/>
                <a:ea typeface="Arial Unicode MS" charset="-128"/>
                <a:cs typeface="Calibri" panose="020F0502020204030204" pitchFamily="34" charset="0"/>
              </a:rPr>
            </a:br>
            <a:r>
              <a:rPr lang="en-GB" altLang="en-US" sz="1200" b="1" kern="0">
                <a:solidFill>
                  <a:schemeClr val="tx1"/>
                </a:solidFill>
                <a:latin typeface="+mn-lt"/>
                <a:ea typeface="Arial Unicode MS" charset="-128"/>
                <a:cs typeface="Calibri" panose="020F0502020204030204" pitchFamily="34" charset="0"/>
              </a:rPr>
              <a:t>2:1</a:t>
            </a:r>
          </a:p>
        </p:txBody>
      </p:sp>
      <p:sp>
        <p:nvSpPr>
          <p:cNvPr id="27" name="TextBox 7">
            <a:extLst>
              <a:ext uri="{FF2B5EF4-FFF2-40B4-BE49-F238E27FC236}">
                <a16:creationId xmlns:a16="http://schemas.microsoft.com/office/drawing/2014/main" xmlns="" id="{5D57C202-143C-6040-A61F-9920043D6648}"/>
              </a:ext>
            </a:extLst>
          </p:cNvPr>
          <p:cNvSpPr txBox="1"/>
          <p:nvPr/>
        </p:nvSpPr>
        <p:spPr bwMode="auto">
          <a:xfrm>
            <a:off x="4867610" y="3690861"/>
            <a:ext cx="1260000" cy="512942"/>
          </a:xfrm>
          <a:prstGeom prst="roundRect">
            <a:avLst/>
          </a:prstGeom>
          <a:solidFill>
            <a:schemeClr val="accent1"/>
          </a:solidFill>
          <a:ln w="9525">
            <a:noFill/>
            <a:miter lim="800000"/>
            <a:headEnd/>
            <a:tailEnd/>
          </a:ln>
          <a:effectLst/>
        </p:spPr>
        <p:txBody>
          <a:bodyPr lIns="45720" tIns="45720" rIns="45720" bIns="45720" anchor="ctr"/>
          <a:lstStyle/>
          <a:p>
            <a:pPr algn="ctr" defTabSz="689388">
              <a:defRPr/>
            </a:pPr>
            <a:r>
              <a:rPr lang="en-GB" altLang="zh-CN" sz="1200" b="1" kern="0">
                <a:solidFill>
                  <a:schemeClr val="bg1"/>
                </a:solidFill>
                <a:cs typeface="Calibri" panose="020F0502020204030204" pitchFamily="34" charset="0"/>
              </a:rPr>
              <a:t>sorafenib </a:t>
            </a:r>
            <a:br>
              <a:rPr lang="en-GB" altLang="zh-CN" sz="1200" b="1" kern="0">
                <a:solidFill>
                  <a:schemeClr val="bg1"/>
                </a:solidFill>
                <a:cs typeface="Calibri" panose="020F0502020204030204" pitchFamily="34" charset="0"/>
              </a:rPr>
            </a:br>
            <a:r>
              <a:rPr lang="en-GB" altLang="zh-CN" sz="1200" b="1" kern="0">
                <a:solidFill>
                  <a:schemeClr val="bg1"/>
                </a:solidFill>
                <a:cs typeface="Calibri" panose="020F0502020204030204" pitchFamily="34" charset="0"/>
              </a:rPr>
              <a:t>400 mg BID</a:t>
            </a:r>
            <a:endParaRPr lang="en-GB" altLang="zh-CN" sz="1200" b="1" kern="0">
              <a:solidFill>
                <a:schemeClr val="bg1"/>
              </a:solidFill>
              <a:effectLst>
                <a:outerShdw blurRad="127000" dist="38100" dir="2700000" algn="tl" rotWithShape="0">
                  <a:schemeClr val="bg1">
                    <a:alpha val="40000"/>
                  </a:schemeClr>
                </a:outerShdw>
              </a:effectLst>
              <a:ea typeface="MS PGothic" charset="0"/>
              <a:cs typeface="Calibri" panose="020F0502020204030204" pitchFamily="34" charset="0"/>
            </a:endParaRPr>
          </a:p>
        </p:txBody>
      </p:sp>
      <p:sp>
        <p:nvSpPr>
          <p:cNvPr id="28" name="TextBox 20">
            <a:extLst>
              <a:ext uri="{FF2B5EF4-FFF2-40B4-BE49-F238E27FC236}">
                <a16:creationId xmlns:a16="http://schemas.microsoft.com/office/drawing/2014/main" xmlns="" id="{A7C82AF4-4C7B-8A46-A7AF-352312DAC7D3}"/>
              </a:ext>
            </a:extLst>
          </p:cNvPr>
          <p:cNvSpPr txBox="1"/>
          <p:nvPr/>
        </p:nvSpPr>
        <p:spPr bwMode="auto">
          <a:xfrm>
            <a:off x="4867612" y="2369684"/>
            <a:ext cx="1260000" cy="908720"/>
          </a:xfrm>
          <a:prstGeom prst="roundRect">
            <a:avLst/>
          </a:prstGeom>
          <a:solidFill>
            <a:schemeClr val="tx2"/>
          </a:solidFill>
          <a:ln w="9525">
            <a:noFill/>
            <a:miter lim="800000"/>
            <a:headEnd/>
            <a:tailEnd/>
          </a:ln>
          <a:effectLst/>
        </p:spPr>
        <p:txBody>
          <a:bodyPr lIns="0" tIns="45720" rIns="0" bIns="45720" anchor="ctr"/>
          <a:lstStyle>
            <a:defPPr>
              <a:defRPr lang="en-US"/>
            </a:defPPr>
            <a:lvl1pPr algn="ctr" fontAlgn="base">
              <a:lnSpc>
                <a:spcPct val="90000"/>
              </a:lnSpc>
              <a:spcBef>
                <a:spcPts val="600"/>
              </a:spcBef>
              <a:spcAft>
                <a:spcPct val="0"/>
              </a:spcAft>
              <a:defRPr sz="1200" b="1">
                <a:solidFill>
                  <a:prstClr val="white"/>
                </a:solidFill>
                <a:ea typeface="Arial Unicode MS" panose="020B0604020202020204" pitchFamily="34" charset="-128"/>
                <a:cs typeface="Arial" panose="020B0604020202020204" pitchFamily="34" charset="0"/>
              </a:defRPr>
            </a:lvl1pPr>
          </a:lstStyle>
          <a:p>
            <a:pPr>
              <a:spcBef>
                <a:spcPts val="0"/>
              </a:spcBef>
              <a:spcAft>
                <a:spcPts val="0"/>
              </a:spcAft>
              <a:defRPr/>
            </a:pPr>
            <a:r>
              <a:rPr lang="en-GB" altLang="zh-CN" kern="0" err="1">
                <a:solidFill>
                  <a:schemeClr val="bg1"/>
                </a:solidFill>
                <a:cs typeface="Calibri" panose="020F0502020204030204" pitchFamily="34" charset="0"/>
              </a:rPr>
              <a:t>atezolizumab</a:t>
            </a:r>
            <a:r>
              <a:rPr lang="en-GB" altLang="zh-CN" kern="0">
                <a:solidFill>
                  <a:srgbClr val="00B050"/>
                </a:solidFill>
                <a:cs typeface="Calibri" panose="020F0502020204030204" pitchFamily="34" charset="0"/>
              </a:rPr>
              <a:t> </a:t>
            </a:r>
            <a:r>
              <a:rPr lang="en-GB" altLang="zh-CN" kern="0">
                <a:solidFill>
                  <a:schemeClr val="bg1"/>
                </a:solidFill>
                <a:cs typeface="Calibri" panose="020F0502020204030204" pitchFamily="34" charset="0"/>
              </a:rPr>
              <a:t/>
            </a:r>
            <a:br>
              <a:rPr lang="en-GB" altLang="zh-CN" kern="0">
                <a:solidFill>
                  <a:schemeClr val="bg1"/>
                </a:solidFill>
                <a:cs typeface="Calibri" panose="020F0502020204030204" pitchFamily="34" charset="0"/>
              </a:rPr>
            </a:br>
            <a:r>
              <a:rPr lang="en-GB" altLang="zh-CN" kern="0">
                <a:solidFill>
                  <a:schemeClr val="bg1"/>
                </a:solidFill>
                <a:cs typeface="Calibri" panose="020F0502020204030204" pitchFamily="34" charset="0"/>
              </a:rPr>
              <a:t>1,200 mg IV q3w </a:t>
            </a:r>
            <a:br>
              <a:rPr lang="en-GB" altLang="zh-CN" kern="0">
                <a:solidFill>
                  <a:schemeClr val="bg1"/>
                </a:solidFill>
                <a:cs typeface="Calibri" panose="020F0502020204030204" pitchFamily="34" charset="0"/>
              </a:rPr>
            </a:br>
            <a:r>
              <a:rPr lang="en-GB" altLang="zh-CN" kern="0">
                <a:solidFill>
                  <a:schemeClr val="bg1"/>
                </a:solidFill>
                <a:cs typeface="Calibri" panose="020F0502020204030204" pitchFamily="34" charset="0"/>
              </a:rPr>
              <a:t>+ bevacizumab </a:t>
            </a:r>
            <a:br>
              <a:rPr lang="en-GB" altLang="zh-CN" kern="0">
                <a:solidFill>
                  <a:schemeClr val="bg1"/>
                </a:solidFill>
                <a:cs typeface="Calibri" panose="020F0502020204030204" pitchFamily="34" charset="0"/>
              </a:rPr>
            </a:br>
            <a:r>
              <a:rPr lang="en-GB" altLang="zh-CN" kern="0">
                <a:solidFill>
                  <a:schemeClr val="bg1"/>
                </a:solidFill>
                <a:cs typeface="Calibri" panose="020F0502020204030204" pitchFamily="34" charset="0"/>
              </a:rPr>
              <a:t>15 mg/kg IV q3w</a:t>
            </a:r>
          </a:p>
        </p:txBody>
      </p:sp>
      <p:cxnSp>
        <p:nvCxnSpPr>
          <p:cNvPr id="29" name="Straight Connector 52">
            <a:extLst>
              <a:ext uri="{FF2B5EF4-FFF2-40B4-BE49-F238E27FC236}">
                <a16:creationId xmlns:a16="http://schemas.microsoft.com/office/drawing/2014/main" xmlns="" id="{38399B19-D1D0-994D-AC26-4A45DC545DF7}"/>
              </a:ext>
            </a:extLst>
          </p:cNvPr>
          <p:cNvCxnSpPr>
            <a:cxnSpLocks/>
          </p:cNvCxnSpPr>
          <p:nvPr/>
        </p:nvCxnSpPr>
        <p:spPr>
          <a:xfrm>
            <a:off x="4672346" y="2781673"/>
            <a:ext cx="209787" cy="0"/>
          </a:xfrm>
          <a:prstGeom prst="line">
            <a:avLst/>
          </a:prstGeom>
          <a:ln w="2222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53">
            <a:extLst>
              <a:ext uri="{FF2B5EF4-FFF2-40B4-BE49-F238E27FC236}">
                <a16:creationId xmlns:a16="http://schemas.microsoft.com/office/drawing/2014/main" xmlns="" id="{5ECA83DF-FA08-AC45-BFF6-1C05D48122D3}"/>
              </a:ext>
            </a:extLst>
          </p:cNvPr>
          <p:cNvCxnSpPr>
            <a:cxnSpLocks/>
          </p:cNvCxnSpPr>
          <p:nvPr/>
        </p:nvCxnSpPr>
        <p:spPr>
          <a:xfrm>
            <a:off x="4672346" y="3944046"/>
            <a:ext cx="209787" cy="0"/>
          </a:xfrm>
          <a:prstGeom prst="line">
            <a:avLst/>
          </a:prstGeom>
          <a:ln w="2222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1" name="Straight Connector 54">
            <a:extLst>
              <a:ext uri="{FF2B5EF4-FFF2-40B4-BE49-F238E27FC236}">
                <a16:creationId xmlns:a16="http://schemas.microsoft.com/office/drawing/2014/main" xmlns="" id="{AD4FD1FF-45BD-4948-9578-2A0004E45619}"/>
              </a:ext>
            </a:extLst>
          </p:cNvPr>
          <p:cNvCxnSpPr>
            <a:cxnSpLocks/>
          </p:cNvCxnSpPr>
          <p:nvPr/>
        </p:nvCxnSpPr>
        <p:spPr>
          <a:xfrm flipV="1">
            <a:off x="6241831" y="2777520"/>
            <a:ext cx="0" cy="1176931"/>
          </a:xfrm>
          <a:prstGeom prst="line">
            <a:avLst/>
          </a:prstGeom>
          <a:ln w="22225">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xmlns="" id="{71E61963-2880-244C-8C03-D3800E1BE962}"/>
              </a:ext>
            </a:extLst>
          </p:cNvPr>
          <p:cNvSpPr/>
          <p:nvPr/>
        </p:nvSpPr>
        <p:spPr>
          <a:xfrm>
            <a:off x="464400" y="980728"/>
            <a:ext cx="8356072" cy="1015663"/>
          </a:xfrm>
          <a:prstGeom prst="rect">
            <a:avLst/>
          </a:prstGeom>
        </p:spPr>
        <p:txBody>
          <a:bodyPr wrap="square" lIns="0">
            <a:spAutoFit/>
          </a:bodyPr>
          <a:lstStyle/>
          <a:p>
            <a:r>
              <a:rPr lang="en-GB" sz="2000" b="1" dirty="0">
                <a:solidFill>
                  <a:schemeClr val="accent1"/>
                </a:solidFill>
                <a:latin typeface="+mj-lt"/>
              </a:rPr>
              <a:t>IMbrave150 (NCT03434379): </a:t>
            </a:r>
            <a:r>
              <a:rPr lang="en-GB" sz="2000" dirty="0">
                <a:solidFill>
                  <a:srgbClr val="5D8298"/>
                </a:solidFill>
                <a:latin typeface="+mj-lt"/>
              </a:rPr>
              <a:t>Randomized phase 3 trial assessing combination therapy with the PD-L1 inhibitor </a:t>
            </a:r>
            <a:r>
              <a:rPr lang="en-GB" sz="2000" dirty="0" err="1">
                <a:solidFill>
                  <a:srgbClr val="5D8298"/>
                </a:solidFill>
                <a:latin typeface="+mj-lt"/>
              </a:rPr>
              <a:t>atezolizumab</a:t>
            </a:r>
            <a:r>
              <a:rPr lang="en-GB" sz="2000" dirty="0">
                <a:solidFill>
                  <a:srgbClr val="5D8298"/>
                </a:solidFill>
                <a:latin typeface="+mj-lt"/>
              </a:rPr>
              <a:t> and the VEGF inhibitor bevacizumab versus standard-of-care sorafenib in first line for advanced HCC</a:t>
            </a:r>
          </a:p>
        </p:txBody>
      </p:sp>
      <p:sp>
        <p:nvSpPr>
          <p:cNvPr id="32" name="ZoneTexte 31">
            <a:extLst>
              <a:ext uri="{FF2B5EF4-FFF2-40B4-BE49-F238E27FC236}">
                <a16:creationId xmlns:a16="http://schemas.microsoft.com/office/drawing/2014/main" xmlns="" id="{B75EB901-B9E9-D64B-BB00-0407927934A8}"/>
              </a:ext>
            </a:extLst>
          </p:cNvPr>
          <p:cNvSpPr txBox="1"/>
          <p:nvPr/>
        </p:nvSpPr>
        <p:spPr>
          <a:xfrm>
            <a:off x="1547664" y="5589240"/>
            <a:ext cx="7144612" cy="584775"/>
          </a:xfrm>
          <a:prstGeom prst="rect">
            <a:avLst/>
          </a:prstGeom>
          <a:noFill/>
        </p:spPr>
        <p:txBody>
          <a:bodyPr wrap="square" rtlCol="0">
            <a:spAutoFit/>
          </a:bodyPr>
          <a:lstStyle/>
          <a:p>
            <a:r>
              <a:rPr lang="en-GB" sz="1600" dirty="0">
                <a:solidFill>
                  <a:schemeClr val="tx2"/>
                </a:solidFill>
                <a:ea typeface="Aileron" charset="0"/>
                <a:cs typeface="Aileron" charset="0"/>
              </a:rPr>
              <a:t>The abstract covers the description of responders who had a confirmed CR to </a:t>
            </a:r>
            <a:r>
              <a:rPr lang="en-GB" sz="1600" dirty="0" err="1">
                <a:solidFill>
                  <a:schemeClr val="tx2"/>
                </a:solidFill>
                <a:ea typeface="Aileron" charset="0"/>
                <a:cs typeface="Aileron" charset="0"/>
              </a:rPr>
              <a:t>atezolizumab</a:t>
            </a:r>
            <a:r>
              <a:rPr lang="en-GB" sz="1600" dirty="0">
                <a:solidFill>
                  <a:schemeClr val="tx2"/>
                </a:solidFill>
                <a:ea typeface="Aileron" charset="0"/>
                <a:cs typeface="Aileron" charset="0"/>
              </a:rPr>
              <a:t> + bevacizumab</a:t>
            </a:r>
          </a:p>
        </p:txBody>
      </p:sp>
      <p:sp>
        <p:nvSpPr>
          <p:cNvPr id="5" name="Flèche vers la droite 4">
            <a:extLst>
              <a:ext uri="{FF2B5EF4-FFF2-40B4-BE49-F238E27FC236}">
                <a16:creationId xmlns:a16="http://schemas.microsoft.com/office/drawing/2014/main" xmlns="" id="{94BB8E14-5C09-EB44-9E09-8A361321E0DB}"/>
              </a:ext>
            </a:extLst>
          </p:cNvPr>
          <p:cNvSpPr/>
          <p:nvPr/>
        </p:nvSpPr>
        <p:spPr>
          <a:xfrm>
            <a:off x="580193" y="5613055"/>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7152581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xmlns="" id="{96D4508C-DED4-6944-960E-CD5DE4F9F0EB}"/>
              </a:ext>
            </a:extLst>
          </p:cNvPr>
          <p:cNvSpPr>
            <a:spLocks noGrp="1"/>
          </p:cNvSpPr>
          <p:nvPr>
            <p:ph sz="quarter" idx="12"/>
          </p:nvPr>
        </p:nvSpPr>
        <p:spPr>
          <a:xfrm>
            <a:off x="465138" y="1196752"/>
            <a:ext cx="8222400" cy="4525200"/>
          </a:xfrm>
        </p:spPr>
        <p:txBody>
          <a:bodyPr/>
          <a:lstStyle/>
          <a:p>
            <a:r>
              <a:rPr lang="en-GB"/>
              <a:t>Data cut-off date: 29 August 2019; </a:t>
            </a:r>
            <a:r>
              <a:rPr lang="en-GB" altLang="zh-CN">
                <a:sym typeface="Arial" panose="020B0604020202020204" pitchFamily="34" charset="0"/>
              </a:rPr>
              <a:t>median survival follow-up: 8.6 months</a:t>
            </a:r>
            <a:endParaRPr lang="en-GB"/>
          </a:p>
          <a:p>
            <a:pPr marL="0" indent="0">
              <a:buNone/>
            </a:pPr>
            <a:endParaRPr lang="en-GB"/>
          </a:p>
        </p:txBody>
      </p:sp>
      <p:sp>
        <p:nvSpPr>
          <p:cNvPr id="3" name="Title 2"/>
          <p:cNvSpPr>
            <a:spLocks noGrp="1"/>
          </p:cNvSpPr>
          <p:nvPr>
            <p:ph type="title"/>
          </p:nvPr>
        </p:nvSpPr>
        <p:spPr/>
        <p:txBody>
          <a:bodyPr/>
          <a:lstStyle/>
          <a:p>
            <a:r>
              <a:rPr lang="en-GB"/>
              <a:t>Results: in the ITT population</a:t>
            </a:r>
            <a:endParaRPr lang="en-GB" noProof="0"/>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6</a:t>
            </a:fld>
            <a:endParaRPr lang="en-GB"/>
          </a:p>
        </p:txBody>
      </p:sp>
      <p:sp>
        <p:nvSpPr>
          <p:cNvPr id="11" name="Content Placeholder 10">
            <a:extLst>
              <a:ext uri="{FF2B5EF4-FFF2-40B4-BE49-F238E27FC236}">
                <a16:creationId xmlns:a16="http://schemas.microsoft.com/office/drawing/2014/main" xmlns="" id="{E9B66296-A8FF-4F42-A4B6-48BE08E2167F}"/>
              </a:ext>
            </a:extLst>
          </p:cNvPr>
          <p:cNvSpPr>
            <a:spLocks noGrp="1"/>
          </p:cNvSpPr>
          <p:nvPr>
            <p:ph sz="quarter" idx="15"/>
          </p:nvPr>
        </p:nvSpPr>
        <p:spPr>
          <a:xfrm>
            <a:off x="465138" y="6356350"/>
            <a:ext cx="8067302" cy="365125"/>
          </a:xfrm>
        </p:spPr>
        <p:txBody>
          <a:bodyPr/>
          <a:lstStyle/>
          <a:p>
            <a:pPr>
              <a:lnSpc>
                <a:spcPct val="80000"/>
              </a:lnSpc>
              <a:spcBef>
                <a:spcPts val="0"/>
              </a:spcBef>
            </a:pPr>
            <a:r>
              <a:rPr lang="en-GB" dirty="0"/>
              <a:t>CI, confidence interval; HR, hazard ratio; IRF, independent review facility; ITT, intention to treat; NE, not evaluable; ORR, objective response rate; OS, overall survival; PFS, progression-free survival; RECIST, Response Evaluation Criteria in Solid Tumours</a:t>
            </a:r>
          </a:p>
          <a:p>
            <a:pPr>
              <a:lnSpc>
                <a:spcPct val="80000"/>
              </a:lnSpc>
              <a:spcBef>
                <a:spcPts val="0"/>
              </a:spcBef>
            </a:pPr>
            <a:r>
              <a:rPr lang="en-GB" altLang="en-US" dirty="0"/>
              <a:t>Cheng A-L, et al. Ann Oncol 2019;30(</a:t>
            </a:r>
            <a:r>
              <a:rPr lang="en-GB" altLang="en-US" dirty="0" err="1"/>
              <a:t>suppl</a:t>
            </a:r>
            <a:r>
              <a:rPr lang="en-GB" altLang="en-US" dirty="0"/>
              <a:t> 9):abstract LBA3;  </a:t>
            </a:r>
            <a:r>
              <a:rPr lang="en-GB" dirty="0"/>
              <a:t>Finn RS, et al.</a:t>
            </a:r>
            <a:r>
              <a:rPr lang="fr-CH" dirty="0"/>
              <a:t> N </a:t>
            </a:r>
            <a:r>
              <a:rPr lang="fr-CH" dirty="0" err="1"/>
              <a:t>Engl</a:t>
            </a:r>
            <a:r>
              <a:rPr lang="fr-CH" dirty="0"/>
              <a:t> J Med 2020;382:1894-905; </a:t>
            </a:r>
            <a:br>
              <a:rPr lang="fr-CH" dirty="0"/>
            </a:br>
            <a:r>
              <a:rPr lang="en-GB" altLang="en-US" dirty="0"/>
              <a:t>Galle PR, et al. J Clin Oncol 2020;38(</a:t>
            </a:r>
            <a:r>
              <a:rPr lang="en-GB" altLang="en-US" dirty="0" err="1"/>
              <a:t>suppl</a:t>
            </a:r>
            <a:r>
              <a:rPr lang="en-GB" altLang="en-US" dirty="0"/>
              <a:t> 4):abstract 476</a:t>
            </a:r>
            <a:endParaRPr lang="en-GB" dirty="0"/>
          </a:p>
        </p:txBody>
      </p:sp>
      <p:graphicFrame>
        <p:nvGraphicFramePr>
          <p:cNvPr id="9" name="Tableau 8">
            <a:extLst>
              <a:ext uri="{FF2B5EF4-FFF2-40B4-BE49-F238E27FC236}">
                <a16:creationId xmlns:a16="http://schemas.microsoft.com/office/drawing/2014/main" xmlns="" id="{D0ADF05C-7914-8149-BD8B-31FEC33DCD7D}"/>
              </a:ext>
            </a:extLst>
          </p:cNvPr>
          <p:cNvGraphicFramePr>
            <a:graphicFrameLocks noGrp="1"/>
          </p:cNvGraphicFramePr>
          <p:nvPr>
            <p:extLst>
              <p:ext uri="{D42A27DB-BD31-4B8C-83A1-F6EECF244321}">
                <p14:modId xmlns:p14="http://schemas.microsoft.com/office/powerpoint/2010/main" val="1561809049"/>
              </p:ext>
            </p:extLst>
          </p:nvPr>
        </p:nvGraphicFramePr>
        <p:xfrm>
          <a:off x="456462" y="1617417"/>
          <a:ext cx="8222400" cy="4086960"/>
        </p:xfrm>
        <a:graphic>
          <a:graphicData uri="http://schemas.openxmlformats.org/drawingml/2006/table">
            <a:tbl>
              <a:tblPr firstRow="1" bandRow="1">
                <a:tableStyleId>{5C22544A-7EE6-4342-B048-85BDC9FD1C3A}</a:tableStyleId>
              </a:tblPr>
              <a:tblGrid>
                <a:gridCol w="3061096">
                  <a:extLst>
                    <a:ext uri="{9D8B030D-6E8A-4147-A177-3AD203B41FA5}">
                      <a16:colId xmlns:a16="http://schemas.microsoft.com/office/drawing/2014/main" xmlns="" val="2272621371"/>
                    </a:ext>
                  </a:extLst>
                </a:gridCol>
                <a:gridCol w="2580652">
                  <a:extLst>
                    <a:ext uri="{9D8B030D-6E8A-4147-A177-3AD203B41FA5}">
                      <a16:colId xmlns:a16="http://schemas.microsoft.com/office/drawing/2014/main" xmlns="" val="3943599300"/>
                    </a:ext>
                  </a:extLst>
                </a:gridCol>
                <a:gridCol w="2580652">
                  <a:extLst>
                    <a:ext uri="{9D8B030D-6E8A-4147-A177-3AD203B41FA5}">
                      <a16:colId xmlns:a16="http://schemas.microsoft.com/office/drawing/2014/main" xmlns="" val="225429010"/>
                    </a:ext>
                  </a:extLst>
                </a:gridCol>
              </a:tblGrid>
              <a:tr h="370840">
                <a:tc>
                  <a:txBody>
                    <a:bodyPr/>
                    <a:lstStyle/>
                    <a:p>
                      <a:endParaRPr lang="en-GB" noProof="0"/>
                    </a:p>
                  </a:txBody>
                  <a:tcPr marT="36000" marB="36000"/>
                </a:tc>
                <a:tc>
                  <a:txBody>
                    <a:bodyPr/>
                    <a:lstStyle/>
                    <a:p>
                      <a:pPr algn="ctr"/>
                      <a:r>
                        <a:rPr lang="en-GB" noProof="0" err="1"/>
                        <a:t>atezolizumab</a:t>
                      </a:r>
                      <a:r>
                        <a:rPr lang="en-GB" noProof="0"/>
                        <a:t> + bevacizumab (</a:t>
                      </a:r>
                      <a:r>
                        <a:rPr lang="fr-FR"/>
                        <a:t>n=</a:t>
                      </a:r>
                      <a:r>
                        <a:rPr lang="en-GB" noProof="0"/>
                        <a:t>336)</a:t>
                      </a:r>
                      <a:endParaRPr lang="en-GB" noProof="0">
                        <a:solidFill>
                          <a:schemeClr val="bg1"/>
                        </a:solidFill>
                      </a:endParaRPr>
                    </a:p>
                  </a:txBody>
                  <a:tcPr marT="36000" marB="36000" anchor="ctr"/>
                </a:tc>
                <a:tc>
                  <a:txBody>
                    <a:bodyPr/>
                    <a:lstStyle/>
                    <a:p>
                      <a:pPr algn="ctr"/>
                      <a:r>
                        <a:rPr lang="en-GB" noProof="0"/>
                        <a:t>sorafenib (n=165)</a:t>
                      </a:r>
                      <a:endParaRPr lang="en-GB" noProof="0">
                        <a:solidFill>
                          <a:schemeClr val="bg1"/>
                        </a:solidFill>
                      </a:endParaRPr>
                    </a:p>
                  </a:txBody>
                  <a:tcPr marT="36000" marB="36000" anchor="ctr"/>
                </a:tc>
                <a:extLst>
                  <a:ext uri="{0D108BD9-81ED-4DB2-BD59-A6C34878D82A}">
                    <a16:rowId xmlns:a16="http://schemas.microsoft.com/office/drawing/2014/main" xmlns="" val="3395294584"/>
                  </a:ext>
                </a:extLst>
              </a:tr>
              <a:tr h="370840">
                <a:tc>
                  <a:txBody>
                    <a:bodyPr/>
                    <a:lstStyle/>
                    <a:p>
                      <a:r>
                        <a:rPr lang="en-GB" b="1" noProof="0"/>
                        <a:t>Median OS (95% CI), months</a:t>
                      </a:r>
                    </a:p>
                  </a:txBody>
                  <a:tcPr marT="36000" marB="36000"/>
                </a:tc>
                <a:tc>
                  <a:txBody>
                    <a:bodyPr/>
                    <a:lstStyle/>
                    <a:p>
                      <a:pPr algn="ctr"/>
                      <a:r>
                        <a:rPr lang="en-GB" noProof="0"/>
                        <a:t>NE</a:t>
                      </a:r>
                    </a:p>
                  </a:txBody>
                  <a:tcPr marT="36000" marB="36000"/>
                </a:tc>
                <a:tc>
                  <a:txBody>
                    <a:bodyPr/>
                    <a:lstStyle/>
                    <a:p>
                      <a:pPr algn="ctr"/>
                      <a:r>
                        <a:rPr lang="en-GB" noProof="0"/>
                        <a:t>13.2 </a:t>
                      </a:r>
                    </a:p>
                    <a:p>
                      <a:pPr algn="ctr"/>
                      <a:r>
                        <a:rPr lang="en-GB" noProof="0"/>
                        <a:t>(10.4-NE)</a:t>
                      </a:r>
                    </a:p>
                  </a:txBody>
                  <a:tcPr marT="36000" marB="36000"/>
                </a:tc>
                <a:extLst>
                  <a:ext uri="{0D108BD9-81ED-4DB2-BD59-A6C34878D82A}">
                    <a16:rowId xmlns:a16="http://schemas.microsoft.com/office/drawing/2014/main" xmlns="" val="3950539081"/>
                  </a:ext>
                </a:extLst>
              </a:tr>
              <a:tr h="370840">
                <a:tc>
                  <a:txBody>
                    <a:bodyPr/>
                    <a:lstStyle/>
                    <a:p>
                      <a:r>
                        <a:rPr lang="en-GB" b="1" noProof="0"/>
                        <a:t>OS, HR (95% CI)</a:t>
                      </a:r>
                    </a:p>
                  </a:txBody>
                  <a:tcPr marT="36000" marB="36000"/>
                </a:tc>
                <a:tc gridSpan="2">
                  <a:txBody>
                    <a:bodyPr/>
                    <a:lstStyle/>
                    <a:p>
                      <a:pPr algn="ctr"/>
                      <a:r>
                        <a:rPr lang="en-GB" noProof="0"/>
                        <a:t>0.58 (0.42-0.79)</a:t>
                      </a:r>
                    </a:p>
                  </a:txBody>
                  <a:tcPr marT="36000" marB="36000" anchor="ctr"/>
                </a:tc>
                <a:tc hMerge="1">
                  <a:txBody>
                    <a:bodyPr/>
                    <a:lstStyle/>
                    <a:p>
                      <a:endParaRPr lang="fr-FR" dirty="0"/>
                    </a:p>
                  </a:txBody>
                  <a:tcPr/>
                </a:tc>
                <a:extLst>
                  <a:ext uri="{0D108BD9-81ED-4DB2-BD59-A6C34878D82A}">
                    <a16:rowId xmlns:a16="http://schemas.microsoft.com/office/drawing/2014/main" xmlns="" val="3069742388"/>
                  </a:ext>
                </a:extLst>
              </a:tr>
              <a:tr h="370840">
                <a:tc>
                  <a:txBody>
                    <a:bodyPr/>
                    <a:lstStyle/>
                    <a:p>
                      <a:r>
                        <a:rPr lang="en-GB" b="1" noProof="0"/>
                        <a:t>P value</a:t>
                      </a:r>
                    </a:p>
                  </a:txBody>
                  <a:tcPr marT="36000" marB="36000"/>
                </a:tc>
                <a:tc gridSpan="2">
                  <a:txBody>
                    <a:bodyPr/>
                    <a:lstStyle/>
                    <a:p>
                      <a:pPr algn="ctr"/>
                      <a:r>
                        <a:rPr lang="en-GB" noProof="0" dirty="0"/>
                        <a:t>&lt;0.001</a:t>
                      </a:r>
                    </a:p>
                  </a:txBody>
                  <a:tcPr marT="36000" marB="36000" anchor="ctr"/>
                </a:tc>
                <a:tc hMerge="1">
                  <a:txBody>
                    <a:bodyPr/>
                    <a:lstStyle/>
                    <a:p>
                      <a:endParaRPr lang="fr-FR" dirty="0"/>
                    </a:p>
                  </a:txBody>
                  <a:tcPr/>
                </a:tc>
                <a:extLst>
                  <a:ext uri="{0D108BD9-81ED-4DB2-BD59-A6C34878D82A}">
                    <a16:rowId xmlns:a16="http://schemas.microsoft.com/office/drawing/2014/main" xmlns="" val="217793971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noProof="0"/>
                        <a:t>Median PFS (95% CI) per </a:t>
                      </a:r>
                      <a:br>
                        <a:rPr lang="en-GB" b="1" noProof="0"/>
                      </a:br>
                      <a:r>
                        <a:rPr lang="en-GB" b="1" noProof="0"/>
                        <a:t>IRF RECIST v1.1, months </a:t>
                      </a:r>
                    </a:p>
                  </a:txBody>
                  <a:tcPr marT="36000" marB="36000"/>
                </a:tc>
                <a:tc>
                  <a:txBody>
                    <a:bodyPr/>
                    <a:lstStyle/>
                    <a:p>
                      <a:pPr algn="ctr"/>
                      <a:r>
                        <a:rPr lang="en-GB" noProof="0"/>
                        <a:t>6.8</a:t>
                      </a:r>
                    </a:p>
                    <a:p>
                      <a:pPr algn="ctr"/>
                      <a:r>
                        <a:rPr lang="en-GB" noProof="0"/>
                        <a:t>(5.7-8.3)</a:t>
                      </a:r>
                    </a:p>
                  </a:txBody>
                  <a:tcPr marT="36000" marB="36000" anchor="ctr"/>
                </a:tc>
                <a:tc>
                  <a:txBody>
                    <a:bodyPr/>
                    <a:lstStyle/>
                    <a:p>
                      <a:pPr algn="ctr"/>
                      <a:r>
                        <a:rPr lang="en-GB" noProof="0"/>
                        <a:t>4.3</a:t>
                      </a:r>
                    </a:p>
                    <a:p>
                      <a:pPr algn="ctr"/>
                      <a:r>
                        <a:rPr lang="en-GB" noProof="0"/>
                        <a:t>(4.0-5.6)</a:t>
                      </a:r>
                    </a:p>
                  </a:txBody>
                  <a:tcPr marT="36000" marB="36000" anchor="ctr"/>
                </a:tc>
                <a:extLst>
                  <a:ext uri="{0D108BD9-81ED-4DB2-BD59-A6C34878D82A}">
                    <a16:rowId xmlns:a16="http://schemas.microsoft.com/office/drawing/2014/main" xmlns="" val="3422283247"/>
                  </a:ext>
                </a:extLst>
              </a:tr>
              <a:tr h="370840">
                <a:tc>
                  <a:txBody>
                    <a:bodyPr/>
                    <a:lstStyle/>
                    <a:p>
                      <a:r>
                        <a:rPr lang="en-GB" b="1" noProof="0"/>
                        <a:t>PFS, HR (95% CI)</a:t>
                      </a:r>
                    </a:p>
                  </a:txBody>
                  <a:tcPr marT="36000" marB="36000"/>
                </a:tc>
                <a:tc gridSpan="2">
                  <a:txBody>
                    <a:bodyPr/>
                    <a:lstStyle/>
                    <a:p>
                      <a:pPr algn="ctr"/>
                      <a:r>
                        <a:rPr lang="en-GB" noProof="0"/>
                        <a:t>0.59 (0.47-0.76)</a:t>
                      </a:r>
                    </a:p>
                  </a:txBody>
                  <a:tcPr marT="36000" marB="36000" anchor="ctr"/>
                </a:tc>
                <a:tc hMerge="1">
                  <a:txBody>
                    <a:bodyPr/>
                    <a:lstStyle/>
                    <a:p>
                      <a:endParaRPr lang="fr-FR" dirty="0"/>
                    </a:p>
                  </a:txBody>
                  <a:tcPr/>
                </a:tc>
                <a:extLst>
                  <a:ext uri="{0D108BD9-81ED-4DB2-BD59-A6C34878D82A}">
                    <a16:rowId xmlns:a16="http://schemas.microsoft.com/office/drawing/2014/main" xmlns="" val="838544765"/>
                  </a:ext>
                </a:extLst>
              </a:tr>
              <a:tr h="370840">
                <a:tc>
                  <a:txBody>
                    <a:bodyPr/>
                    <a:lstStyle/>
                    <a:p>
                      <a:r>
                        <a:rPr lang="en-GB" b="1" noProof="0"/>
                        <a:t>P value</a:t>
                      </a:r>
                    </a:p>
                  </a:txBody>
                  <a:tcPr marT="36000" marB="36000"/>
                </a:tc>
                <a:tc gridSpan="2">
                  <a:txBody>
                    <a:bodyPr/>
                    <a:lstStyle/>
                    <a:p>
                      <a:pPr algn="ctr"/>
                      <a:r>
                        <a:rPr lang="en-GB" noProof="0" dirty="0"/>
                        <a:t>&lt;0.001</a:t>
                      </a:r>
                    </a:p>
                  </a:txBody>
                  <a:tcPr marT="36000" marB="36000" anchor="ctr"/>
                </a:tc>
                <a:tc hMerge="1">
                  <a:txBody>
                    <a:bodyPr/>
                    <a:lstStyle/>
                    <a:p>
                      <a:endParaRPr lang="fr-FR" dirty="0"/>
                    </a:p>
                  </a:txBody>
                  <a:tcPr/>
                </a:tc>
                <a:extLst>
                  <a:ext uri="{0D108BD9-81ED-4DB2-BD59-A6C34878D82A}">
                    <a16:rowId xmlns:a16="http://schemas.microsoft.com/office/drawing/2014/main" xmlns="" val="306690686"/>
                  </a:ext>
                </a:extLst>
              </a:tr>
              <a:tr h="370840">
                <a:tc>
                  <a:txBody>
                    <a:bodyPr/>
                    <a:lstStyle/>
                    <a:p>
                      <a:r>
                        <a:rPr lang="en-GB" b="1" noProof="0"/>
                        <a:t>ORR per IRF RECIST v1.1, %</a:t>
                      </a:r>
                    </a:p>
                  </a:txBody>
                  <a:tcPr marT="36000" marB="36000"/>
                </a:tc>
                <a:tc>
                  <a:txBody>
                    <a:bodyPr/>
                    <a:lstStyle/>
                    <a:p>
                      <a:pPr algn="ctr"/>
                      <a:r>
                        <a:rPr lang="en-GB" noProof="0"/>
                        <a:t>27</a:t>
                      </a:r>
                    </a:p>
                  </a:txBody>
                  <a:tcPr marT="36000" marB="36000" anchor="ctr"/>
                </a:tc>
                <a:tc>
                  <a:txBody>
                    <a:bodyPr/>
                    <a:lstStyle/>
                    <a:p>
                      <a:pPr algn="ctr"/>
                      <a:r>
                        <a:rPr lang="en-GB" noProof="0"/>
                        <a:t>12</a:t>
                      </a:r>
                    </a:p>
                  </a:txBody>
                  <a:tcPr marT="36000" marB="36000" anchor="ctr"/>
                </a:tc>
                <a:extLst>
                  <a:ext uri="{0D108BD9-81ED-4DB2-BD59-A6C34878D82A}">
                    <a16:rowId xmlns:a16="http://schemas.microsoft.com/office/drawing/2014/main" xmlns="" val="1191485405"/>
                  </a:ext>
                </a:extLst>
              </a:tr>
              <a:tr h="370840">
                <a:tc>
                  <a:txBody>
                    <a:bodyPr/>
                    <a:lstStyle/>
                    <a:p>
                      <a:r>
                        <a:rPr lang="en-GB" b="1" noProof="0"/>
                        <a:t>P value</a:t>
                      </a:r>
                    </a:p>
                  </a:txBody>
                  <a:tcPr marT="36000" marB="36000"/>
                </a:tc>
                <a:tc gridSpan="2">
                  <a:txBody>
                    <a:bodyPr/>
                    <a:lstStyle/>
                    <a:p>
                      <a:pPr algn="ctr"/>
                      <a:r>
                        <a:rPr lang="en-GB" noProof="0" dirty="0"/>
                        <a:t>&lt;0.001</a:t>
                      </a:r>
                    </a:p>
                  </a:txBody>
                  <a:tcPr marT="36000" marB="36000" anchor="ctr"/>
                </a:tc>
                <a:tc hMerge="1">
                  <a:txBody>
                    <a:bodyPr/>
                    <a:lstStyle/>
                    <a:p>
                      <a:pPr algn="ctr"/>
                      <a:endParaRPr lang="fr-FR" dirty="0"/>
                    </a:p>
                  </a:txBody>
                  <a:tcPr anchor="ctr"/>
                </a:tc>
                <a:extLst>
                  <a:ext uri="{0D108BD9-81ED-4DB2-BD59-A6C34878D82A}">
                    <a16:rowId xmlns:a16="http://schemas.microsoft.com/office/drawing/2014/main" xmlns="" val="367594405"/>
                  </a:ext>
                </a:extLst>
              </a:tr>
            </a:tbl>
          </a:graphicData>
        </a:graphic>
      </p:graphicFrame>
    </p:spTree>
    <p:extLst>
      <p:ext uri="{BB962C8B-B14F-4D97-AF65-F5344CB8AC3E}">
        <p14:creationId xmlns:p14="http://schemas.microsoft.com/office/powerpoint/2010/main" val="38088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7</a:t>
            </a:fld>
            <a:endParaRPr lang="en-GB"/>
          </a:p>
        </p:txBody>
      </p:sp>
      <p:sp>
        <p:nvSpPr>
          <p:cNvPr id="3" name="Title 2"/>
          <p:cNvSpPr>
            <a:spLocks noGrp="1"/>
          </p:cNvSpPr>
          <p:nvPr>
            <p:ph type="title"/>
          </p:nvPr>
        </p:nvSpPr>
        <p:spPr/>
        <p:txBody>
          <a:bodyPr/>
          <a:lstStyle/>
          <a:p>
            <a:r>
              <a:rPr lang="en-GB"/>
              <a:t>Results: in patients who had </a:t>
            </a:r>
            <a:br>
              <a:rPr lang="en-GB"/>
            </a:br>
            <a:r>
              <a:rPr lang="en-GB"/>
              <a:t>A complete response</a:t>
            </a:r>
            <a:endParaRPr lang="en-GB" noProof="0"/>
          </a:p>
        </p:txBody>
      </p:sp>
      <p:sp>
        <p:nvSpPr>
          <p:cNvPr id="6" name="Content Placeholder 5">
            <a:extLst>
              <a:ext uri="{FF2B5EF4-FFF2-40B4-BE49-F238E27FC236}">
                <a16:creationId xmlns:a16="http://schemas.microsoft.com/office/drawing/2014/main" xmlns="" id="{0469C6C7-19DF-0742-9227-D5880A6FDB4D}"/>
              </a:ext>
            </a:extLst>
          </p:cNvPr>
          <p:cNvSpPr>
            <a:spLocks noGrp="1"/>
          </p:cNvSpPr>
          <p:nvPr>
            <p:ph sz="quarter" idx="15"/>
          </p:nvPr>
        </p:nvSpPr>
        <p:spPr>
          <a:xfrm>
            <a:off x="465138" y="6309320"/>
            <a:ext cx="7995294" cy="365125"/>
          </a:xfrm>
        </p:spPr>
        <p:txBody>
          <a:bodyPr/>
          <a:lstStyle/>
          <a:p>
            <a:r>
              <a:rPr lang="en-GB"/>
              <a:t>CI, confidence interval; CR, complete response; HCC, hepatocellular carcinoma; IRF, independent review facility; </a:t>
            </a:r>
            <a:br>
              <a:rPr lang="en-GB"/>
            </a:br>
            <a:r>
              <a:rPr lang="en-GB"/>
              <a:t>(m)RECIST, (modified) Response Evaluation Criteria in Solid Tumours; NE, not estimable; PR, partial response</a:t>
            </a:r>
          </a:p>
        </p:txBody>
      </p:sp>
      <p:graphicFrame>
        <p:nvGraphicFramePr>
          <p:cNvPr id="9" name="Tableau 8">
            <a:extLst>
              <a:ext uri="{FF2B5EF4-FFF2-40B4-BE49-F238E27FC236}">
                <a16:creationId xmlns:a16="http://schemas.microsoft.com/office/drawing/2014/main" xmlns="" id="{D0ADF05C-7914-8149-BD8B-31FEC33DCD7D}"/>
              </a:ext>
            </a:extLst>
          </p:cNvPr>
          <p:cNvGraphicFramePr>
            <a:graphicFrameLocks noGrp="1"/>
          </p:cNvGraphicFramePr>
          <p:nvPr>
            <p:extLst>
              <p:ext uri="{D42A27DB-BD31-4B8C-83A1-F6EECF244321}">
                <p14:modId xmlns:p14="http://schemas.microsoft.com/office/powerpoint/2010/main" val="4137081904"/>
              </p:ext>
            </p:extLst>
          </p:nvPr>
        </p:nvGraphicFramePr>
        <p:xfrm>
          <a:off x="323528" y="1127064"/>
          <a:ext cx="8436017" cy="4678200"/>
        </p:xfrm>
        <a:graphic>
          <a:graphicData uri="http://schemas.openxmlformats.org/drawingml/2006/table">
            <a:tbl>
              <a:tblPr firstRow="1" bandRow="1">
                <a:tableStyleId>{5C22544A-7EE6-4342-B048-85BDC9FD1C3A}</a:tableStyleId>
              </a:tblPr>
              <a:tblGrid>
                <a:gridCol w="4680520">
                  <a:extLst>
                    <a:ext uri="{9D8B030D-6E8A-4147-A177-3AD203B41FA5}">
                      <a16:colId xmlns:a16="http://schemas.microsoft.com/office/drawing/2014/main" xmlns="" val="2272621371"/>
                    </a:ext>
                  </a:extLst>
                </a:gridCol>
                <a:gridCol w="1883290">
                  <a:extLst>
                    <a:ext uri="{9D8B030D-6E8A-4147-A177-3AD203B41FA5}">
                      <a16:colId xmlns:a16="http://schemas.microsoft.com/office/drawing/2014/main" xmlns="" val="3943599300"/>
                    </a:ext>
                  </a:extLst>
                </a:gridCol>
                <a:gridCol w="1872207">
                  <a:extLst>
                    <a:ext uri="{9D8B030D-6E8A-4147-A177-3AD203B41FA5}">
                      <a16:colId xmlns:a16="http://schemas.microsoft.com/office/drawing/2014/main" xmlns="" val="225429010"/>
                    </a:ext>
                  </a:extLst>
                </a:gridCol>
              </a:tblGrid>
              <a:tr h="254639">
                <a:tc>
                  <a:txBody>
                    <a:bodyPr/>
                    <a:lstStyle/>
                    <a:p>
                      <a:endParaRPr lang="en-GB" sz="1700" noProof="0"/>
                    </a:p>
                  </a:txBody>
                  <a:tcPr marT="36000" marB="36000">
                    <a:noFill/>
                  </a:tcPr>
                </a:tc>
                <a:tc gridSpan="2">
                  <a:txBody>
                    <a:bodyPr/>
                    <a:lstStyle/>
                    <a:p>
                      <a:pPr algn="ctr"/>
                      <a:r>
                        <a:rPr lang="en-GB" sz="1700" noProof="0" err="1"/>
                        <a:t>atezolizumab</a:t>
                      </a:r>
                      <a:r>
                        <a:rPr lang="en-GB" sz="1700" noProof="0"/>
                        <a:t> + bevacizumab</a:t>
                      </a:r>
                      <a:endParaRPr lang="en-GB" sz="1700" noProof="0">
                        <a:solidFill>
                          <a:schemeClr val="bg1"/>
                        </a:solidFill>
                      </a:endParaRPr>
                    </a:p>
                  </a:txBody>
                  <a:tcPr marT="36000" marB="36000" anchor="ctr">
                    <a:lnB w="12700" cap="flat" cmpd="sng" algn="ctr">
                      <a:solidFill>
                        <a:schemeClr val="bg1"/>
                      </a:solidFill>
                      <a:prstDash val="solid"/>
                      <a:round/>
                      <a:headEnd type="none" w="med" len="med"/>
                      <a:tailEnd type="none" w="med" len="med"/>
                    </a:lnB>
                  </a:tcPr>
                </a:tc>
                <a:tc hMerge="1">
                  <a:txBody>
                    <a:bodyPr/>
                    <a:lstStyle/>
                    <a:p>
                      <a:pPr algn="ctr"/>
                      <a:endParaRPr lang="en-GB" noProof="0" dirty="0">
                        <a:solidFill>
                          <a:schemeClr val="bg1"/>
                        </a:solidFill>
                      </a:endParaRPr>
                    </a:p>
                  </a:txBody>
                  <a:tcPr marT="36000" marB="36000" anchor="ctr"/>
                </a:tc>
                <a:extLst>
                  <a:ext uri="{0D108BD9-81ED-4DB2-BD59-A6C34878D82A}">
                    <a16:rowId xmlns:a16="http://schemas.microsoft.com/office/drawing/2014/main" xmlns="" val="3395294584"/>
                  </a:ext>
                </a:extLst>
              </a:tr>
              <a:tr h="453902">
                <a:tc>
                  <a:txBody>
                    <a:bodyPr/>
                    <a:lstStyle/>
                    <a:p>
                      <a:endParaRPr lang="en-GB" sz="1700" noProof="0"/>
                    </a:p>
                  </a:txBody>
                  <a:tcPr marT="36000" marB="36000">
                    <a:noFill/>
                  </a:tcPr>
                </a:tc>
                <a:tc>
                  <a:txBody>
                    <a:bodyPr/>
                    <a:lstStyle/>
                    <a:p>
                      <a:pPr algn="ctr"/>
                      <a:r>
                        <a:rPr lang="en-GB" sz="1700" b="1" noProof="0">
                          <a:solidFill>
                            <a:schemeClr val="bg1"/>
                          </a:solidFill>
                        </a:rPr>
                        <a:t>IRF RECIST v1.1</a:t>
                      </a:r>
                    </a:p>
                    <a:p>
                      <a:pPr algn="ctr"/>
                      <a:r>
                        <a:rPr lang="en-GB" sz="1700" b="1" noProof="0">
                          <a:solidFill>
                            <a:schemeClr val="bg1"/>
                          </a:solidFill>
                        </a:rPr>
                        <a:t>(n=18)</a:t>
                      </a:r>
                    </a:p>
                  </a:txBody>
                  <a:tcPr marT="36000" marB="3600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700" b="1" noProof="0">
                          <a:solidFill>
                            <a:schemeClr val="bg1"/>
                          </a:solidFill>
                        </a:rPr>
                        <a:t>IRF HCC </a:t>
                      </a:r>
                      <a:r>
                        <a:rPr lang="en-GB" sz="1700" b="1" noProof="0" err="1">
                          <a:solidFill>
                            <a:schemeClr val="bg1"/>
                          </a:solidFill>
                        </a:rPr>
                        <a:t>mRECIST</a:t>
                      </a:r>
                      <a:endParaRPr lang="en-GB" sz="1700" b="1" noProof="0">
                        <a:solidFill>
                          <a:schemeClr val="bg1"/>
                        </a:solidFill>
                      </a:endParaRPr>
                    </a:p>
                    <a:p>
                      <a:pPr algn="ctr"/>
                      <a:r>
                        <a:rPr lang="en-GB" sz="1700" b="1" noProof="0">
                          <a:solidFill>
                            <a:schemeClr val="bg1"/>
                          </a:solidFill>
                        </a:rPr>
                        <a:t>(n=33)</a:t>
                      </a:r>
                    </a:p>
                  </a:txBody>
                  <a:tcPr marT="36000" marB="3600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3950539081"/>
                  </a:ext>
                </a:extLst>
              </a:tr>
              <a:tr h="4539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b="1" noProof="0"/>
                        <a:t>Median (range) time to first response (CR or PR), months</a:t>
                      </a:r>
                    </a:p>
                  </a:txBody>
                  <a:tcPr marT="36000" marB="36000"/>
                </a:tc>
                <a:tc>
                  <a:txBody>
                    <a:bodyPr/>
                    <a:lstStyle/>
                    <a:p>
                      <a:pPr algn="ctr"/>
                      <a:r>
                        <a:rPr lang="en-GB" sz="1700" noProof="0"/>
                        <a:t>2.8</a:t>
                      </a:r>
                    </a:p>
                    <a:p>
                      <a:pPr algn="ctr"/>
                      <a:r>
                        <a:rPr lang="en-GB" sz="1700" noProof="0"/>
                        <a:t>(1.2-9.7)</a:t>
                      </a:r>
                    </a:p>
                  </a:txBody>
                  <a:tcPr marT="36000" marB="36000" anchor="ctr">
                    <a:lnT w="38100" cap="flat" cmpd="sng" algn="ctr">
                      <a:solidFill>
                        <a:schemeClr val="bg1"/>
                      </a:solidFill>
                      <a:prstDash val="solid"/>
                      <a:round/>
                      <a:headEnd type="none" w="med" len="med"/>
                      <a:tailEnd type="none" w="med" len="med"/>
                    </a:lnT>
                  </a:tcPr>
                </a:tc>
                <a:tc>
                  <a:txBody>
                    <a:bodyPr/>
                    <a:lstStyle/>
                    <a:p>
                      <a:pPr algn="ctr"/>
                      <a:r>
                        <a:rPr lang="en-GB" sz="1700" noProof="0"/>
                        <a:t>2.8</a:t>
                      </a:r>
                    </a:p>
                    <a:p>
                      <a:pPr algn="ctr"/>
                      <a:r>
                        <a:rPr lang="en-GB" sz="1700" noProof="0"/>
                        <a:t>(1.2-7.2)</a:t>
                      </a:r>
                    </a:p>
                  </a:txBody>
                  <a:tcPr marT="36000" marB="3600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3422283247"/>
                  </a:ext>
                </a:extLst>
              </a:tr>
              <a:tr h="453902">
                <a:tc>
                  <a:txBody>
                    <a:bodyPr/>
                    <a:lstStyle/>
                    <a:p>
                      <a:r>
                        <a:rPr lang="en-GB" sz="1700" b="1" noProof="0"/>
                        <a:t>Median (range) time to CR, months</a:t>
                      </a:r>
                    </a:p>
                  </a:txBody>
                  <a:tcPr marT="36000" marB="36000"/>
                </a:tc>
                <a:tc>
                  <a:txBody>
                    <a:bodyPr/>
                    <a:lstStyle/>
                    <a:p>
                      <a:pPr algn="ctr"/>
                      <a:r>
                        <a:rPr lang="en-GB" sz="1700" noProof="0"/>
                        <a:t>5.7</a:t>
                      </a:r>
                    </a:p>
                    <a:p>
                      <a:pPr algn="ctr"/>
                      <a:r>
                        <a:rPr lang="en-GB" sz="1700" noProof="0"/>
                        <a:t>(1.2-11.3)</a:t>
                      </a:r>
                    </a:p>
                  </a:txBody>
                  <a:tcPr marT="36000" marB="36000" anchor="ctr"/>
                </a:tc>
                <a:tc>
                  <a:txBody>
                    <a:bodyPr/>
                    <a:lstStyle/>
                    <a:p>
                      <a:pPr algn="ctr"/>
                      <a:r>
                        <a:rPr lang="en-GB" sz="1700" noProof="0"/>
                        <a:t>4.2</a:t>
                      </a:r>
                    </a:p>
                    <a:p>
                      <a:pPr algn="ctr"/>
                      <a:r>
                        <a:rPr lang="en-GB" sz="1700" noProof="0"/>
                        <a:t>(1.2-11.3)</a:t>
                      </a:r>
                    </a:p>
                  </a:txBody>
                  <a:tcPr marT="36000" marB="36000" anchor="ctr"/>
                </a:tc>
                <a:extLst>
                  <a:ext uri="{0D108BD9-81ED-4DB2-BD59-A6C34878D82A}">
                    <a16:rowId xmlns:a16="http://schemas.microsoft.com/office/drawing/2014/main" xmlns="" val="1191485405"/>
                  </a:ext>
                </a:extLst>
              </a:tr>
              <a:tr h="453902">
                <a:tc>
                  <a:txBody>
                    <a:bodyPr/>
                    <a:lstStyle/>
                    <a:p>
                      <a:r>
                        <a:rPr lang="en-GB" sz="1700" b="1" noProof="0" dirty="0"/>
                        <a:t>Patients without progression or remaining alive </a:t>
                      </a:r>
                      <a:br>
                        <a:rPr lang="en-GB" sz="1700" b="1" noProof="0" dirty="0"/>
                      </a:br>
                      <a:r>
                        <a:rPr lang="en-GB" sz="1700" b="1" noProof="0" dirty="0"/>
                        <a:t>at cut-off date, n (%)</a:t>
                      </a:r>
                    </a:p>
                  </a:txBody>
                  <a:tcPr marT="36000" marB="36000"/>
                </a:tc>
                <a:tc>
                  <a:txBody>
                    <a:bodyPr/>
                    <a:lstStyle/>
                    <a:p>
                      <a:pPr algn="ctr"/>
                      <a:r>
                        <a:rPr lang="en-GB" sz="1700" noProof="0"/>
                        <a:t>17 (94)</a:t>
                      </a:r>
                    </a:p>
                  </a:txBody>
                  <a:tcPr marT="36000" marB="36000" anchor="ctr"/>
                </a:tc>
                <a:tc>
                  <a:txBody>
                    <a:bodyPr/>
                    <a:lstStyle/>
                    <a:p>
                      <a:pPr algn="ctr"/>
                      <a:r>
                        <a:rPr lang="en-GB" sz="1700" noProof="0"/>
                        <a:t>31 (94)</a:t>
                      </a:r>
                    </a:p>
                  </a:txBody>
                  <a:tcPr marT="36000" marB="36000" anchor="ctr"/>
                </a:tc>
                <a:extLst>
                  <a:ext uri="{0D108BD9-81ED-4DB2-BD59-A6C34878D82A}">
                    <a16:rowId xmlns:a16="http://schemas.microsoft.com/office/drawing/2014/main" xmlns="" val="124116305"/>
                  </a:ext>
                </a:extLst>
              </a:tr>
              <a:tr h="254639">
                <a:tc>
                  <a:txBody>
                    <a:bodyPr/>
                    <a:lstStyle/>
                    <a:p>
                      <a:r>
                        <a:rPr lang="en-GB" sz="1700" b="1" noProof="0"/>
                        <a:t>Time to progression, months</a:t>
                      </a:r>
                    </a:p>
                  </a:txBody>
                  <a:tcPr marT="36000" marB="36000"/>
                </a:tc>
                <a:tc>
                  <a:txBody>
                    <a:bodyPr/>
                    <a:lstStyle/>
                    <a:p>
                      <a:pPr algn="ctr"/>
                      <a:endParaRPr lang="en-GB" sz="1700" noProof="0"/>
                    </a:p>
                  </a:txBody>
                  <a:tcPr marT="36000" marB="36000" anchor="ctr"/>
                </a:tc>
                <a:tc>
                  <a:txBody>
                    <a:bodyPr/>
                    <a:lstStyle/>
                    <a:p>
                      <a:pPr algn="ctr"/>
                      <a:endParaRPr lang="en-GB" sz="1700" noProof="0"/>
                    </a:p>
                  </a:txBody>
                  <a:tcPr marT="36000" marB="36000" anchor="ctr"/>
                </a:tc>
                <a:extLst>
                  <a:ext uri="{0D108BD9-81ED-4DB2-BD59-A6C34878D82A}">
                    <a16:rowId xmlns:a16="http://schemas.microsoft.com/office/drawing/2014/main" xmlns="" val="3896721709"/>
                  </a:ext>
                </a:extLst>
              </a:tr>
              <a:tr h="254639">
                <a:tc>
                  <a:txBody>
                    <a:bodyPr/>
                    <a:lstStyle/>
                    <a:p>
                      <a:pPr marL="180975" indent="0">
                        <a:tabLst/>
                      </a:pPr>
                      <a:r>
                        <a:rPr lang="en-GB" sz="1700" noProof="0"/>
                        <a:t>Median (95% CI)</a:t>
                      </a:r>
                      <a:endParaRPr lang="en-GB" sz="1700" b="0" noProof="0"/>
                    </a:p>
                  </a:txBody>
                  <a:tcPr marT="36000" marB="36000"/>
                </a:tc>
                <a:tc>
                  <a:txBody>
                    <a:bodyPr/>
                    <a:lstStyle/>
                    <a:p>
                      <a:pPr algn="ctr"/>
                      <a:r>
                        <a:rPr lang="en-GB" sz="1700" noProof="0"/>
                        <a:t>NE (NE-NE)</a:t>
                      </a:r>
                    </a:p>
                  </a:txBody>
                  <a:tcPr marT="36000" marB="36000" anchor="ctr"/>
                </a:tc>
                <a:tc>
                  <a:txBody>
                    <a:bodyPr/>
                    <a:lstStyle/>
                    <a:p>
                      <a:pPr algn="ctr"/>
                      <a:r>
                        <a:rPr lang="en-GB" sz="1700" noProof="0"/>
                        <a:t>NE (NE-NE)</a:t>
                      </a:r>
                    </a:p>
                  </a:txBody>
                  <a:tcPr marT="36000" marB="36000" anchor="ctr"/>
                </a:tc>
                <a:extLst>
                  <a:ext uri="{0D108BD9-81ED-4DB2-BD59-A6C34878D82A}">
                    <a16:rowId xmlns:a16="http://schemas.microsoft.com/office/drawing/2014/main" xmlns="" val="2066705981"/>
                  </a:ext>
                </a:extLst>
              </a:tr>
              <a:tr h="254639">
                <a:tc>
                  <a:txBody>
                    <a:bodyPr/>
                    <a:lstStyle/>
                    <a:p>
                      <a:pPr marL="180975" indent="0">
                        <a:tabLst/>
                      </a:pPr>
                      <a:r>
                        <a:rPr lang="en-GB" sz="1700" noProof="0"/>
                        <a:t>Range</a:t>
                      </a:r>
                      <a:endParaRPr lang="en-GB" sz="1700" b="0" noProof="0"/>
                    </a:p>
                  </a:txBody>
                  <a:tcPr marT="36000" marB="36000"/>
                </a:tc>
                <a:tc>
                  <a:txBody>
                    <a:bodyPr/>
                    <a:lstStyle/>
                    <a:p>
                      <a:pPr algn="ctr"/>
                      <a:r>
                        <a:rPr lang="en-GB" sz="1700" noProof="0"/>
                        <a:t>1.3+ to 13.0+</a:t>
                      </a:r>
                    </a:p>
                  </a:txBody>
                  <a:tcPr marT="36000" marB="36000" anchor="ctr"/>
                </a:tc>
                <a:tc>
                  <a:txBody>
                    <a:bodyPr/>
                    <a:lstStyle/>
                    <a:p>
                      <a:pPr algn="ctr"/>
                      <a:r>
                        <a:rPr lang="en-GB" sz="1700" noProof="0"/>
                        <a:t>1.3+ to 13.0+</a:t>
                      </a:r>
                    </a:p>
                  </a:txBody>
                  <a:tcPr marT="36000" marB="36000" anchor="ctr"/>
                </a:tc>
                <a:extLst>
                  <a:ext uri="{0D108BD9-81ED-4DB2-BD59-A6C34878D82A}">
                    <a16:rowId xmlns:a16="http://schemas.microsoft.com/office/drawing/2014/main" xmlns="" val="3455073515"/>
                  </a:ext>
                </a:extLst>
              </a:tr>
              <a:tr h="254639">
                <a:tc>
                  <a:txBody>
                    <a:bodyPr/>
                    <a:lstStyle/>
                    <a:p>
                      <a:r>
                        <a:rPr lang="en-GB" sz="1700" b="1" noProof="0"/>
                        <a:t>6-month analysis</a:t>
                      </a:r>
                    </a:p>
                  </a:txBody>
                  <a:tcPr marT="36000" marB="36000"/>
                </a:tc>
                <a:tc>
                  <a:txBody>
                    <a:bodyPr/>
                    <a:lstStyle/>
                    <a:p>
                      <a:pPr algn="ctr"/>
                      <a:endParaRPr lang="en-GB" sz="1700" noProof="0"/>
                    </a:p>
                  </a:txBody>
                  <a:tcPr marT="36000" marB="36000" anchor="ctr"/>
                </a:tc>
                <a:tc>
                  <a:txBody>
                    <a:bodyPr/>
                    <a:lstStyle/>
                    <a:p>
                      <a:pPr algn="ctr"/>
                      <a:endParaRPr lang="en-GB" sz="1700" noProof="0"/>
                    </a:p>
                  </a:txBody>
                  <a:tcPr marT="36000" marB="36000" anchor="ctr"/>
                </a:tc>
                <a:extLst>
                  <a:ext uri="{0D108BD9-81ED-4DB2-BD59-A6C34878D82A}">
                    <a16:rowId xmlns:a16="http://schemas.microsoft.com/office/drawing/2014/main" xmlns="" val="77237723"/>
                  </a:ext>
                </a:extLst>
              </a:tr>
              <a:tr h="254639">
                <a:tc>
                  <a:txBody>
                    <a:bodyPr/>
                    <a:lstStyle/>
                    <a:p>
                      <a:pPr marL="180975" indent="0">
                        <a:tabLst/>
                      </a:pPr>
                      <a:r>
                        <a:rPr lang="en-GB" sz="1700" noProof="0"/>
                        <a:t>Patients remaining at risk</a:t>
                      </a:r>
                      <a:endParaRPr lang="en-GB" sz="1700" b="0" noProof="0"/>
                    </a:p>
                  </a:txBody>
                  <a:tcPr marT="36000" marB="36000"/>
                </a:tc>
                <a:tc>
                  <a:txBody>
                    <a:bodyPr/>
                    <a:lstStyle/>
                    <a:p>
                      <a:pPr algn="ctr"/>
                      <a:r>
                        <a:rPr lang="en-GB" sz="1700" noProof="0"/>
                        <a:t>10</a:t>
                      </a:r>
                    </a:p>
                  </a:txBody>
                  <a:tcPr marT="36000" marB="36000" anchor="ctr"/>
                </a:tc>
                <a:tc>
                  <a:txBody>
                    <a:bodyPr/>
                    <a:lstStyle/>
                    <a:p>
                      <a:pPr algn="ctr"/>
                      <a:r>
                        <a:rPr lang="en-GB" sz="1700" noProof="0"/>
                        <a:t>21</a:t>
                      </a:r>
                    </a:p>
                  </a:txBody>
                  <a:tcPr marT="36000" marB="36000" anchor="ctr"/>
                </a:tc>
                <a:extLst>
                  <a:ext uri="{0D108BD9-81ED-4DB2-BD59-A6C34878D82A}">
                    <a16:rowId xmlns:a16="http://schemas.microsoft.com/office/drawing/2014/main" xmlns="" val="2616487475"/>
                  </a:ext>
                </a:extLst>
              </a:tr>
              <a:tr h="254639">
                <a:tc>
                  <a:txBody>
                    <a:bodyPr/>
                    <a:lstStyle/>
                    <a:p>
                      <a:pPr marL="180975" indent="0">
                        <a:tabLst/>
                      </a:pPr>
                      <a:r>
                        <a:rPr lang="en-GB" sz="1700" noProof="0"/>
                        <a:t>Event-free survival (95% CI), %</a:t>
                      </a:r>
                      <a:endParaRPr lang="en-GB" sz="1700" b="0" noProof="0"/>
                    </a:p>
                  </a:txBody>
                  <a:tcPr marT="36000" marB="36000"/>
                </a:tc>
                <a:tc>
                  <a:txBody>
                    <a:bodyPr/>
                    <a:lstStyle/>
                    <a:p>
                      <a:pPr algn="ctr"/>
                      <a:r>
                        <a:rPr lang="en-GB" sz="1700" noProof="0"/>
                        <a:t>94 (83-100)</a:t>
                      </a:r>
                    </a:p>
                  </a:txBody>
                  <a:tcPr marT="36000" marB="36000" anchor="ctr"/>
                </a:tc>
                <a:tc>
                  <a:txBody>
                    <a:bodyPr/>
                    <a:lstStyle/>
                    <a:p>
                      <a:pPr algn="ctr"/>
                      <a:r>
                        <a:rPr lang="en-GB" sz="1700" noProof="0" dirty="0"/>
                        <a:t>97 (91-100)</a:t>
                      </a:r>
                    </a:p>
                  </a:txBody>
                  <a:tcPr marT="36000" marB="36000" anchor="ctr"/>
                </a:tc>
                <a:extLst>
                  <a:ext uri="{0D108BD9-81ED-4DB2-BD59-A6C34878D82A}">
                    <a16:rowId xmlns:a16="http://schemas.microsoft.com/office/drawing/2014/main" xmlns="" val="4024539663"/>
                  </a:ext>
                </a:extLst>
              </a:tr>
            </a:tbl>
          </a:graphicData>
        </a:graphic>
      </p:graphicFrame>
    </p:spTree>
    <p:extLst>
      <p:ext uri="{BB962C8B-B14F-4D97-AF65-F5344CB8AC3E}">
        <p14:creationId xmlns:p14="http://schemas.microsoft.com/office/powerpoint/2010/main" val="74012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r>
              <a:rPr lang="en-GB"/>
              <a:t>Atezolizumab + bevacizumab: approved by US FDA on </a:t>
            </a:r>
            <a:br>
              <a:rPr lang="en-GB"/>
            </a:br>
            <a:r>
              <a:rPr lang="en-GB"/>
              <a:t>29 May 2020 as first-line systemic therapy for advanced hcc</a:t>
            </a:r>
          </a:p>
        </p:txBody>
      </p:sp>
      <p:sp>
        <p:nvSpPr>
          <p:cNvPr id="6" name="Content Placeholder 5">
            <a:extLst>
              <a:ext uri="{FF2B5EF4-FFF2-40B4-BE49-F238E27FC236}">
                <a16:creationId xmlns:a16="http://schemas.microsoft.com/office/drawing/2014/main" xmlns="" id="{E9DD17BC-2664-4EBB-94C8-269D69889DAC}"/>
              </a:ext>
            </a:extLst>
          </p:cNvPr>
          <p:cNvSpPr>
            <a:spLocks noGrp="1"/>
          </p:cNvSpPr>
          <p:nvPr>
            <p:ph sz="quarter" idx="12"/>
          </p:nvPr>
        </p:nvSpPr>
        <p:spPr>
          <a:xfrm>
            <a:off x="465138" y="2276872"/>
            <a:ext cx="8222400" cy="3816424"/>
          </a:xfrm>
        </p:spPr>
        <p:txBody>
          <a:bodyPr/>
          <a:lstStyle/>
          <a:p>
            <a:r>
              <a:rPr lang="en-GB" dirty="0"/>
              <a:t>IMbrave150 demonstrated a statistically significant improvement in OS and PFS with </a:t>
            </a:r>
            <a:r>
              <a:rPr lang="en-GB" dirty="0" err="1"/>
              <a:t>atezolizumab</a:t>
            </a:r>
            <a:r>
              <a:rPr lang="en-GB" dirty="0"/>
              <a:t> + bevacizumab versus sorafenib in the first-line setting in patients with advanced HCC</a:t>
            </a:r>
          </a:p>
          <a:p>
            <a:r>
              <a:rPr lang="en-GB" dirty="0"/>
              <a:t>Times to response were similar in the combination and sorafenib arms</a:t>
            </a:r>
          </a:p>
          <a:p>
            <a:r>
              <a:rPr lang="en-GB" dirty="0"/>
              <a:t>Response rates were significantly higher in the combination arm</a:t>
            </a:r>
          </a:p>
          <a:p>
            <a:r>
              <a:rPr lang="fr-CH" dirty="0"/>
              <a:t>The trial </a:t>
            </a:r>
            <a:r>
              <a:rPr lang="fr-CH" dirty="0" err="1"/>
              <a:t>was</a:t>
            </a:r>
            <a:r>
              <a:rPr lang="fr-CH" dirty="0"/>
              <a:t> </a:t>
            </a:r>
            <a:r>
              <a:rPr lang="fr-CH" dirty="0" err="1"/>
              <a:t>conducted</a:t>
            </a:r>
            <a:r>
              <a:rPr lang="fr-CH" dirty="0"/>
              <a:t> in a patient population </a:t>
            </a:r>
            <a:r>
              <a:rPr lang="fr-CH" dirty="0" err="1"/>
              <a:t>that</a:t>
            </a:r>
            <a:r>
              <a:rPr lang="fr-CH" dirty="0"/>
              <a:t> </a:t>
            </a:r>
            <a:r>
              <a:rPr lang="fr-CH" dirty="0" err="1"/>
              <a:t>had</a:t>
            </a:r>
            <a:r>
              <a:rPr lang="fr-CH" dirty="0"/>
              <a:t> </a:t>
            </a:r>
            <a:r>
              <a:rPr lang="fr-CH" dirty="0" err="1"/>
              <a:t>preserved</a:t>
            </a:r>
            <a:r>
              <a:rPr lang="fr-CH" dirty="0"/>
              <a:t> </a:t>
            </a:r>
            <a:r>
              <a:rPr lang="fr-CH" dirty="0" err="1"/>
              <a:t>liver</a:t>
            </a:r>
            <a:r>
              <a:rPr lang="fr-CH" dirty="0"/>
              <a:t> </a:t>
            </a:r>
            <a:r>
              <a:rPr lang="fr-CH" dirty="0" err="1"/>
              <a:t>function</a:t>
            </a:r>
            <a:r>
              <a:rPr lang="fr-CH" dirty="0"/>
              <a:t> (Child–</a:t>
            </a:r>
            <a:r>
              <a:rPr lang="fr-CH" dirty="0" err="1"/>
              <a:t>Pugh</a:t>
            </a:r>
            <a:r>
              <a:rPr lang="fr-CH" dirty="0"/>
              <a:t> class A) and a </a:t>
            </a:r>
            <a:r>
              <a:rPr lang="fr-CH" dirty="0" err="1"/>
              <a:t>decreased</a:t>
            </a:r>
            <a:r>
              <a:rPr lang="fr-CH" dirty="0"/>
              <a:t> </a:t>
            </a:r>
            <a:r>
              <a:rPr lang="fr-CH" dirty="0" err="1"/>
              <a:t>risk</a:t>
            </a:r>
            <a:r>
              <a:rPr lang="fr-CH" dirty="0"/>
              <a:t> of </a:t>
            </a:r>
            <a:r>
              <a:rPr lang="fr-CH" dirty="0" err="1"/>
              <a:t>variceal</a:t>
            </a:r>
            <a:r>
              <a:rPr lang="fr-CH" dirty="0"/>
              <a:t> </a:t>
            </a:r>
            <a:r>
              <a:rPr lang="fr-CH" dirty="0" err="1"/>
              <a:t>bleeding</a:t>
            </a:r>
            <a:r>
              <a:rPr lang="fr-CH" dirty="0"/>
              <a:t>. The </a:t>
            </a:r>
            <a:r>
              <a:rPr lang="fr-CH" dirty="0" err="1"/>
              <a:t>safety</a:t>
            </a:r>
            <a:r>
              <a:rPr lang="fr-CH" dirty="0"/>
              <a:t> of the </a:t>
            </a:r>
            <a:r>
              <a:rPr lang="fr-CH" dirty="0" err="1"/>
              <a:t>combination</a:t>
            </a:r>
            <a:r>
              <a:rPr lang="fr-CH" dirty="0"/>
              <a:t> in a </a:t>
            </a:r>
            <a:r>
              <a:rPr lang="fr-CH" dirty="0" err="1"/>
              <a:t>broader</a:t>
            </a:r>
            <a:r>
              <a:rPr lang="fr-CH" dirty="0"/>
              <a:t> population warrants </a:t>
            </a:r>
            <a:r>
              <a:rPr lang="fr-CH" dirty="0" err="1"/>
              <a:t>further</a:t>
            </a:r>
            <a:r>
              <a:rPr lang="fr-CH" dirty="0"/>
              <a:t> </a:t>
            </a:r>
            <a:r>
              <a:rPr lang="fr-CH" dirty="0" err="1"/>
              <a:t>study</a:t>
            </a:r>
            <a:endParaRPr lang="en-GB" dirty="0"/>
          </a:p>
          <a:p>
            <a:r>
              <a:rPr lang="en-GB" dirty="0"/>
              <a:t>In most patients who had a confirmed CR to the combination, CR was ongoing at 6 months, and a median CR duration has not yet been reached</a:t>
            </a:r>
          </a:p>
        </p:txBody>
      </p:sp>
      <p:sp>
        <p:nvSpPr>
          <p:cNvPr id="4" name="Title 3">
            <a:extLst>
              <a:ext uri="{FF2B5EF4-FFF2-40B4-BE49-F238E27FC236}">
                <a16:creationId xmlns:a16="http://schemas.microsoft.com/office/drawing/2014/main" xmlns="" id="{53D4A09B-8521-459A-90F5-7AFEEE8D3295}"/>
              </a:ext>
            </a:extLst>
          </p:cNvPr>
          <p:cNvSpPr>
            <a:spLocks noGrp="1"/>
          </p:cNvSpPr>
          <p:nvPr>
            <p:ph type="title"/>
          </p:nvPr>
        </p:nvSpPr>
        <p:spPr/>
        <p:txBody>
          <a:bodyPr/>
          <a:lstStyle/>
          <a:p>
            <a:r>
              <a:rPr lang="en-GB"/>
              <a:t>conclusion</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8</a:t>
            </a:fld>
            <a:endParaRPr lang="en-GB" noProof="0"/>
          </a:p>
        </p:txBody>
      </p:sp>
      <p:sp>
        <p:nvSpPr>
          <p:cNvPr id="10" name="Content Placeholder 9">
            <a:extLst>
              <a:ext uri="{FF2B5EF4-FFF2-40B4-BE49-F238E27FC236}">
                <a16:creationId xmlns:a16="http://schemas.microsoft.com/office/drawing/2014/main" xmlns="" id="{CE9FFC7A-AE0C-7A49-A248-E8FAE2F90B65}"/>
              </a:ext>
            </a:extLst>
          </p:cNvPr>
          <p:cNvSpPr>
            <a:spLocks noGrp="1"/>
          </p:cNvSpPr>
          <p:nvPr>
            <p:ph sz="quarter" idx="15"/>
          </p:nvPr>
        </p:nvSpPr>
        <p:spPr>
          <a:xfrm>
            <a:off x="465138" y="6237312"/>
            <a:ext cx="7707262" cy="556171"/>
          </a:xfrm>
        </p:spPr>
        <p:txBody>
          <a:bodyPr/>
          <a:lstStyle/>
          <a:p>
            <a:pPr>
              <a:spcBef>
                <a:spcPts val="0"/>
              </a:spcBef>
            </a:pPr>
            <a:r>
              <a:rPr lang="en-US" dirty="0"/>
              <a:t>CR, complete response; FDA, Food and Drug Administration; HCC; hepatocellular carcinoma; OS, overall survival; </a:t>
            </a:r>
            <a:br>
              <a:rPr lang="en-US" dirty="0"/>
            </a:br>
            <a:r>
              <a:rPr lang="en-US" dirty="0"/>
              <a:t>PFS; progression-free survival</a:t>
            </a:r>
          </a:p>
          <a:p>
            <a:pPr>
              <a:spcBef>
                <a:spcPts val="0"/>
              </a:spcBef>
            </a:pPr>
            <a:r>
              <a:rPr lang="en-GB" dirty="0"/>
              <a:t>Finn RS, et al.</a:t>
            </a:r>
            <a:r>
              <a:rPr lang="fr-CH" dirty="0"/>
              <a:t> N </a:t>
            </a:r>
            <a:r>
              <a:rPr lang="fr-CH" dirty="0" err="1"/>
              <a:t>Engl</a:t>
            </a:r>
            <a:r>
              <a:rPr lang="fr-CH" dirty="0"/>
              <a:t> J Med 2020;382:1894-905</a:t>
            </a:r>
            <a:endParaRPr lang="en-US" dirty="0"/>
          </a:p>
        </p:txBody>
      </p:sp>
    </p:spTree>
    <p:extLst>
      <p:ext uri="{BB962C8B-B14F-4D97-AF65-F5344CB8AC3E}">
        <p14:creationId xmlns:p14="http://schemas.microsoft.com/office/powerpoint/2010/main" val="1832458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1C903-EB03-4C5A-984B-750C2EB65CA1}"/>
              </a:ext>
            </a:extLst>
          </p:cNvPr>
          <p:cNvSpPr>
            <a:spLocks noGrp="1"/>
          </p:cNvSpPr>
          <p:nvPr>
            <p:ph type="title"/>
          </p:nvPr>
        </p:nvSpPr>
        <p:spPr/>
        <p:txBody>
          <a:bodyPr>
            <a:noAutofit/>
          </a:bodyPr>
          <a:lstStyle/>
          <a:p>
            <a:r>
              <a:rPr lang="en-GB" dirty="0"/>
              <a:t>Efficacy, tolerability, and biologic activity of a novel regimen of </a:t>
            </a:r>
            <a:r>
              <a:rPr lang="en-GB" dirty="0" err="1"/>
              <a:t>tremelimumab</a:t>
            </a:r>
            <a:r>
              <a:rPr lang="en-GB" dirty="0"/>
              <a:t> (T) in combination with </a:t>
            </a:r>
            <a:r>
              <a:rPr lang="en-GB" dirty="0" err="1"/>
              <a:t>durvalumab</a:t>
            </a:r>
            <a:r>
              <a:rPr lang="en-GB" dirty="0"/>
              <a:t> (D) for patients (pts) with advanced hepatocellular carcinoma (</a:t>
            </a:r>
            <a:r>
              <a:rPr lang="en-GB" cap="none" dirty="0"/>
              <a:t>a</a:t>
            </a:r>
            <a:r>
              <a:rPr lang="en-GB" dirty="0"/>
              <a:t>HCC)</a:t>
            </a:r>
            <a:br>
              <a:rPr lang="en-GB" dirty="0"/>
            </a:br>
            <a:r>
              <a:rPr lang="en-GB" dirty="0"/>
              <a:t/>
            </a:r>
            <a:br>
              <a:rPr lang="en-GB" dirty="0"/>
            </a:br>
            <a:r>
              <a:rPr lang="en-GB" sz="2200" cap="none" dirty="0"/>
              <a:t>Kelley RK, et al. </a:t>
            </a:r>
            <a:br>
              <a:rPr lang="en-GB" sz="2200" cap="none" dirty="0"/>
            </a:br>
            <a:r>
              <a:rPr lang="en-GB" sz="2200" cap="none" dirty="0"/>
              <a:t>ASCO 2020. Abstract #4508. Oral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9</a:t>
            </a:fld>
            <a:endParaRPr lang="en-GB"/>
          </a:p>
        </p:txBody>
      </p:sp>
    </p:spTree>
    <p:extLst>
      <p:ext uri="{BB962C8B-B14F-4D97-AF65-F5344CB8AC3E}">
        <p14:creationId xmlns:p14="http://schemas.microsoft.com/office/powerpoint/2010/main" val="597548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 HCC Connect Colour Palette">
      <a:dk1>
        <a:srgbClr val="000000"/>
      </a:dk1>
      <a:lt1>
        <a:srgbClr val="FFFFFF"/>
      </a:lt1>
      <a:dk2>
        <a:srgbClr val="5D8298"/>
      </a:dk2>
      <a:lt2>
        <a:srgbClr val="EEECE1"/>
      </a:lt2>
      <a:accent1>
        <a:srgbClr val="FEA302"/>
      </a:accent1>
      <a:accent2>
        <a:srgbClr val="C0504D"/>
      </a:accent2>
      <a:accent3>
        <a:srgbClr val="E9D0CD"/>
      </a:accent3>
      <a:accent4>
        <a:srgbClr val="F4EAE7"/>
      </a:accent4>
      <a:accent5>
        <a:srgbClr val="ECE6ED"/>
      </a:accent5>
      <a:accent6>
        <a:srgbClr val="8B878B"/>
      </a:accent6>
      <a:hlink>
        <a:srgbClr val="FEA302"/>
      </a:hlink>
      <a:folHlink>
        <a:srgbClr val="FEA3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2836</TotalTime>
  <Words>2959</Words>
  <Application>Microsoft Office PowerPoint</Application>
  <PresentationFormat>On-screen Show (4:3)</PresentationFormat>
  <Paragraphs>547</Paragraphs>
  <Slides>28</Slides>
  <Notes>28</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28</vt:i4>
      </vt:variant>
    </vt:vector>
  </HeadingPairs>
  <TitlesOfParts>
    <vt:vector size="42" baseType="lpstr">
      <vt:lpstr>Arial Unicode MS</vt:lpstr>
      <vt:lpstr>MS PGothic</vt:lpstr>
      <vt:lpstr>宋体</vt:lpstr>
      <vt:lpstr>Aileron</vt:lpstr>
      <vt:lpstr>Arial</vt:lpstr>
      <vt:lpstr>Calibri</vt:lpstr>
      <vt:lpstr>Lucida Grande</vt:lpstr>
      <vt:lpstr>PT Sans</vt:lpstr>
      <vt:lpstr>PT Sans Narrow</vt:lpstr>
      <vt:lpstr>System Font Regular</vt:lpstr>
      <vt:lpstr>Times New Roman</vt:lpstr>
      <vt:lpstr>Verdana</vt:lpstr>
      <vt:lpstr>Wingdings</vt:lpstr>
      <vt:lpstr>Thème Office</vt:lpstr>
      <vt:lpstr>PowerPoint Presentation</vt:lpstr>
      <vt:lpstr>Meeting summary asco 2020, virtual meeting  Dr Amit Singal, MD, MS UT Southwestern Medical Center –  University Hospital Surgical Oncology Clinic, Dallas, Texas, USA  HIGHLIGHTS FROM HCC CONNECT May 2020</vt:lpstr>
      <vt:lpstr>DISCLAIMER</vt:lpstr>
      <vt:lpstr>Complete responses (CR) in patients receiving atezolizumab (atezo) + bevacizumab (bev) versus sorafenib (sor) in IMbrave150: A phase III clinical trial for unresectable hepatocellular carcinoma (HCC)  Finn RS, et al.  ASCO 2020. Abstract #4596. Poster presentation</vt:lpstr>
      <vt:lpstr>Trial design</vt:lpstr>
      <vt:lpstr>Results: in the ITT population</vt:lpstr>
      <vt:lpstr>Results: in patients who had  A complete response</vt:lpstr>
      <vt:lpstr>conclusion</vt:lpstr>
      <vt:lpstr>Efficacy, tolerability, and biologic activity of a novel regimen of tremelimumab (T) in combination with durvalumab (D) for patients (pts) with advanced hepatocellular carcinoma (aHCC)  Kelley RK, et al.  ASCO 2020. Abstract #4508. Oral presentation</vt:lpstr>
      <vt:lpstr>Background</vt:lpstr>
      <vt:lpstr>Trial design</vt:lpstr>
      <vt:lpstr>Results: primary endpoint  (safety)</vt:lpstr>
      <vt:lpstr>Results: secondary endpoints (efficacy)</vt:lpstr>
      <vt:lpstr>conclusion</vt:lpstr>
      <vt:lpstr>Donafenib versus sorafenib as first-line therapy in advanced hepatocellular carcinoma:  An open-label, randomized, multicenter phase II/III trial  Bi F, et al.  ASCO 2020, Abstract #4506. Oral presentation</vt:lpstr>
      <vt:lpstr>Background</vt:lpstr>
      <vt:lpstr>results</vt:lpstr>
      <vt:lpstr>conclusion</vt:lpstr>
      <vt:lpstr>A phase Ib study of lenvatinib (LEN) plus pembrolizumab (PEMBRO) in unresectable hepatocellular carcinoma (uHCC)  Zhu AX, et al. ASCO 2020. Abstract #4519. Poster Presentation</vt:lpstr>
      <vt:lpstr>Background</vt:lpstr>
      <vt:lpstr>results</vt:lpstr>
      <vt:lpstr>conclusion</vt:lpstr>
      <vt:lpstr>Final results of a randomized, open label, perioperative phase II study evaluating nivolumab alone or  nivolumab plus ipilimumab in patients with resectable HCC  Kaseb AO, et al.  ASCO 2020. Abstract #4599. Poster presentation</vt:lpstr>
      <vt:lpstr>Background</vt:lpstr>
      <vt:lpstr>results</vt:lpstr>
      <vt:lpstr>conclusion</vt:lpstr>
      <vt:lpstr>REACH HCC CONNECT VIA  TWITTER, LINKEDIN, VIMEO, OR EMAIL OR VISIT THE GROUP’S WEBSITE http://www.hccconnect.info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Louise Handbury</cp:lastModifiedBy>
  <cp:revision>291</cp:revision>
  <cp:lastPrinted>2017-02-15T09:54:46Z</cp:lastPrinted>
  <dcterms:created xsi:type="dcterms:W3CDTF">2016-10-14T09:38:18Z</dcterms:created>
  <dcterms:modified xsi:type="dcterms:W3CDTF">2020-06-04T13:51:03Z</dcterms:modified>
</cp:coreProperties>
</file>