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85" r:id="rId2"/>
    <p:sldId id="12347" r:id="rId3"/>
    <p:sldId id="291" r:id="rId4"/>
    <p:sldId id="277" r:id="rId5"/>
    <p:sldId id="1379" r:id="rId6"/>
    <p:sldId id="2339" r:id="rId7"/>
    <p:sldId id="2340" r:id="rId8"/>
    <p:sldId id="2342" r:id="rId9"/>
    <p:sldId id="324" r:id="rId10"/>
    <p:sldId id="769" r:id="rId11"/>
    <p:sldId id="272" r:id="rId12"/>
    <p:sldId id="12346" r:id="rId13"/>
    <p:sldId id="12336" r:id="rId14"/>
    <p:sldId id="12337" r:id="rId15"/>
    <p:sldId id="3547" r:id="rId16"/>
    <p:sldId id="258" r:id="rId17"/>
    <p:sldId id="1378" r:id="rId18"/>
    <p:sldId id="260" r:id="rId19"/>
    <p:sldId id="12339" r:id="rId20"/>
    <p:sldId id="12348" r:id="rId21"/>
    <p:sldId id="264" r:id="rId22"/>
    <p:sldId id="12343" r:id="rId23"/>
    <p:sldId id="12344" r:id="rId24"/>
    <p:sldId id="12345" r:id="rId25"/>
    <p:sldId id="259" r:id="rId26"/>
    <p:sldId id="267" r:id="rId27"/>
    <p:sldId id="289" r:id="rId28"/>
    <p:sldId id="12342" r:id="rId29"/>
    <p:sldId id="12340" r:id="rId30"/>
    <p:sldId id="12349" r:id="rId31"/>
    <p:sldId id="12350" r:id="rId32"/>
    <p:sldId id="12351" r:id="rId3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E8"/>
    <a:srgbClr val="EAD1CE"/>
    <a:srgbClr val="E7F5E9"/>
    <a:srgbClr val="CBEBD0"/>
    <a:srgbClr val="2E7B8E"/>
    <a:srgbClr val="FFA402"/>
    <a:srgbClr val="03C750"/>
    <a:srgbClr val="C7573C"/>
    <a:srgbClr val="5D829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16" autoAdjust="0"/>
    <p:restoredTop sz="96201" autoAdjust="0"/>
  </p:normalViewPr>
  <p:slideViewPr>
    <p:cSldViewPr snapToGrid="0" snapToObjects="1">
      <p:cViewPr varScale="1">
        <p:scale>
          <a:sx n="99" d="100"/>
          <a:sy n="99" d="100"/>
        </p:scale>
        <p:origin x="150" y="72"/>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22530"/>
    </p:cViewPr>
  </p:sorterViewPr>
  <p:notesViewPr>
    <p:cSldViewPr snapToGrid="0" snapToObjects="1" showGuides="1">
      <p:cViewPr varScale="1">
        <p:scale>
          <a:sx n="86" d="100"/>
          <a:sy n="86" d="100"/>
        </p:scale>
        <p:origin x="39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Apalutamide (N=803)</c:v>
                </c:pt>
              </c:strCache>
            </c:strRef>
          </c:tx>
          <c:spPr>
            <a:solidFill>
              <a:schemeClr val="accent1"/>
            </a:solidFill>
            <a:ln>
              <a:noFill/>
            </a:ln>
            <a:effectLst/>
          </c:spPr>
          <c:invertIfNegative val="0"/>
          <c:dLbls>
            <c:dLbl>
              <c:idx val="0"/>
              <c:tx>
                <c:rich>
                  <a:bodyPr/>
                  <a:lstStyle/>
                  <a:p>
                    <a:fld id="{E67D6D2F-3A70-F149-B93C-EA956492B0A9}"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D7A-6A46-8EBE-A33FB10549A3}"/>
                </c:ext>
              </c:extLst>
            </c:dLbl>
            <c:dLbl>
              <c:idx val="1"/>
              <c:tx>
                <c:rich>
                  <a:bodyPr/>
                  <a:lstStyle/>
                  <a:p>
                    <a:fld id="{B0F6E964-B405-A748-BE5A-6AC837F876AD}"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D7A-6A46-8EBE-A33FB10549A3}"/>
                </c:ext>
              </c:extLst>
            </c:dLbl>
            <c:dLbl>
              <c:idx val="2"/>
              <c:tx>
                <c:rich>
                  <a:bodyPr/>
                  <a:lstStyle/>
                  <a:p>
                    <a:fld id="{90669A6E-AAF5-3345-A5B5-0E182A3592D9}"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D7A-6A46-8EBE-A33FB10549A3}"/>
                </c:ext>
              </c:extLst>
            </c:dLbl>
            <c:dLbl>
              <c:idx val="3"/>
              <c:tx>
                <c:rich>
                  <a:bodyPr/>
                  <a:lstStyle/>
                  <a:p>
                    <a:fld id="{0F18D7C3-EF05-314A-AFF7-EBF7E2B8E2EB}"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D7A-6A46-8EBE-A33FB10549A3}"/>
                </c:ext>
              </c:extLst>
            </c:dLbl>
            <c:dLbl>
              <c:idx val="4"/>
              <c:tx>
                <c:rich>
                  <a:bodyPr/>
                  <a:lstStyle/>
                  <a:p>
                    <a:fld id="{DD2501F8-0295-6B43-94A7-1651A80E72C0}"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D7A-6A46-8EBE-A33FB10549A3}"/>
                </c:ext>
              </c:extLst>
            </c:dLbl>
            <c:dLbl>
              <c:idx val="5"/>
              <c:tx>
                <c:rich>
                  <a:bodyPr/>
                  <a:lstStyle/>
                  <a:p>
                    <a:fld id="{6E39A9C4-790D-1A4E-ABBC-67662C6EE03B}"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7A-6A46-8EBE-A33FB10549A3}"/>
                </c:ext>
              </c:extLst>
            </c:dLbl>
            <c:dLbl>
              <c:idx val="6"/>
              <c:tx>
                <c:rich>
                  <a:bodyPr/>
                  <a:lstStyle/>
                  <a:p>
                    <a:fld id="{039C7A4D-8092-8246-9A6C-336632CB1D16}"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97-5849-9801-B50948A29F18}"/>
                </c:ext>
              </c:extLst>
            </c:dLbl>
            <c:dLbl>
              <c:idx val="7"/>
              <c:tx>
                <c:rich>
                  <a:bodyPr/>
                  <a:lstStyle/>
                  <a:p>
                    <a:fld id="{48F5ADEC-B0B1-4F75-850C-5C72493EAE93}"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29-434F-8CA6-F22A36295BCE}"/>
                </c:ext>
              </c:extLst>
            </c:dLbl>
            <c:dLbl>
              <c:idx val="8"/>
              <c:tx>
                <c:rich>
                  <a:bodyPr/>
                  <a:lstStyle/>
                  <a:p>
                    <a:fld id="{9E5D2352-3AA0-7A47-AA50-37BAB1C560A0}"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7A-6A46-8EBE-A33FB10549A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Hot flush</c:v>
                </c:pt>
                <c:pt idx="1">
                  <c:v>Back pain</c:v>
                </c:pt>
                <c:pt idx="2">
                  <c:v>Weight decreased</c:v>
                </c:pt>
                <c:pt idx="3">
                  <c:v>Arthralgia</c:v>
                </c:pt>
                <c:pt idx="4">
                  <c:v>Nausea</c:v>
                </c:pt>
                <c:pt idx="5">
                  <c:v>Fall</c:v>
                </c:pt>
                <c:pt idx="6">
                  <c:v>Diarrhoea</c:v>
                </c:pt>
                <c:pt idx="7">
                  <c:v>Hypertension</c:v>
                </c:pt>
                <c:pt idx="8">
                  <c:v>Fatigue</c:v>
                </c:pt>
              </c:strCache>
            </c:strRef>
          </c:cat>
          <c:val>
            <c:numRef>
              <c:f>Sheet1!$B$2:$B$10</c:f>
              <c:numCache>
                <c:formatCode>General</c:formatCode>
                <c:ptCount val="9"/>
                <c:pt idx="0">
                  <c:v>15</c:v>
                </c:pt>
                <c:pt idx="1">
                  <c:v>18</c:v>
                </c:pt>
                <c:pt idx="2">
                  <c:v>20</c:v>
                </c:pt>
                <c:pt idx="3">
                  <c:v>20</c:v>
                </c:pt>
                <c:pt idx="4">
                  <c:v>20</c:v>
                </c:pt>
                <c:pt idx="5">
                  <c:v>22</c:v>
                </c:pt>
                <c:pt idx="6">
                  <c:v>23</c:v>
                </c:pt>
                <c:pt idx="7">
                  <c:v>28</c:v>
                </c:pt>
                <c:pt idx="8">
                  <c:v>33</c:v>
                </c:pt>
              </c:numCache>
            </c:numRef>
          </c:val>
          <c:extLst>
            <c:ext xmlns:c16="http://schemas.microsoft.com/office/drawing/2014/chart" uri="{C3380CC4-5D6E-409C-BE32-E72D297353CC}">
              <c16:uniqueId val="{00000000-E971-A148-A5A5-04A1E88E9F22}"/>
            </c:ext>
          </c:extLst>
        </c:ser>
        <c:ser>
          <c:idx val="1"/>
          <c:order val="1"/>
          <c:tx>
            <c:strRef>
              <c:f>Sheet1!$C$1</c:f>
              <c:strCache>
                <c:ptCount val="1"/>
                <c:pt idx="0">
                  <c:v>Placebo (N=398)</c:v>
                </c:pt>
              </c:strCache>
            </c:strRef>
          </c:tx>
          <c:spPr>
            <a:solidFill>
              <a:schemeClr val="accent6"/>
            </a:solidFill>
            <a:ln>
              <a:noFill/>
            </a:ln>
            <a:effectLst/>
          </c:spPr>
          <c:invertIfNegative val="0"/>
          <c:dLbls>
            <c:dLbl>
              <c:idx val="1"/>
              <c:tx>
                <c:rich>
                  <a:bodyPr/>
                  <a:lstStyle/>
                  <a:p>
                    <a:fld id="{1084AB87-E0F4-CB40-BCD5-EE4112AF5651}"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97-5849-9801-B50948A29F18}"/>
                </c:ext>
              </c:extLst>
            </c:dLbl>
            <c:dLbl>
              <c:idx val="3"/>
              <c:tx>
                <c:rich>
                  <a:bodyPr/>
                  <a:lstStyle/>
                  <a:p>
                    <a:fld id="{8EB0C5B1-741E-BF48-81B7-0BB1924D727C}"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D7A-6A46-8EBE-A33FB10549A3}"/>
                </c:ext>
              </c:extLst>
            </c:dLbl>
            <c:dLbl>
              <c:idx val="4"/>
              <c:tx>
                <c:rich>
                  <a:bodyPr/>
                  <a:lstStyle/>
                  <a:p>
                    <a:fld id="{16A3A1C0-4ECA-1A4B-8485-673D271B30AD}"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97-5849-9801-B50948A29F18}"/>
                </c:ext>
              </c:extLst>
            </c:dLbl>
            <c:dLbl>
              <c:idx val="6"/>
              <c:tx>
                <c:rich>
                  <a:bodyPr/>
                  <a:lstStyle/>
                  <a:p>
                    <a:fld id="{629840A9-D66F-F540-9DD0-0849CA6DB8CD}"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7A-6A46-8EBE-A33FB10549A3}"/>
                </c:ext>
              </c:extLst>
            </c:dLbl>
            <c:dLbl>
              <c:idx val="7"/>
              <c:tx>
                <c:rich>
                  <a:bodyPr/>
                  <a:lstStyle/>
                  <a:p>
                    <a:fld id="{E9A13FB5-D300-B641-AE5B-0AAED011D3E7}"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97-5849-9801-B50948A29F18}"/>
                </c:ext>
              </c:extLst>
            </c:dLbl>
            <c:dLbl>
              <c:idx val="8"/>
              <c:tx>
                <c:rich>
                  <a:bodyPr/>
                  <a:lstStyle/>
                  <a:p>
                    <a:r>
                      <a:rPr lang="en-US" dirty="0"/>
                      <a:t>21.0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D7A-6A46-8EBE-A33FB10549A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Hot flush</c:v>
                </c:pt>
                <c:pt idx="1">
                  <c:v>Back pain</c:v>
                </c:pt>
                <c:pt idx="2">
                  <c:v>Weight decreased</c:v>
                </c:pt>
                <c:pt idx="3">
                  <c:v>Arthralgia</c:v>
                </c:pt>
                <c:pt idx="4">
                  <c:v>Nausea</c:v>
                </c:pt>
                <c:pt idx="5">
                  <c:v>Fall</c:v>
                </c:pt>
                <c:pt idx="6">
                  <c:v>Diarrhoea</c:v>
                </c:pt>
                <c:pt idx="7">
                  <c:v>Hypertension</c:v>
                </c:pt>
                <c:pt idx="8">
                  <c:v>Fatigue</c:v>
                </c:pt>
              </c:strCache>
            </c:strRef>
          </c:cat>
          <c:val>
            <c:numRef>
              <c:f>Sheet1!$C$2:$C$10</c:f>
              <c:numCache>
                <c:formatCode>General</c:formatCode>
                <c:ptCount val="9"/>
                <c:pt idx="0">
                  <c:v>8.5</c:v>
                </c:pt>
                <c:pt idx="1">
                  <c:v>15</c:v>
                </c:pt>
                <c:pt idx="2">
                  <c:v>6.5</c:v>
                </c:pt>
                <c:pt idx="3">
                  <c:v>8.3000000000000007</c:v>
                </c:pt>
                <c:pt idx="4">
                  <c:v>16</c:v>
                </c:pt>
                <c:pt idx="5">
                  <c:v>9.5</c:v>
                </c:pt>
                <c:pt idx="6">
                  <c:v>15</c:v>
                </c:pt>
                <c:pt idx="7">
                  <c:v>21</c:v>
                </c:pt>
                <c:pt idx="8">
                  <c:v>21</c:v>
                </c:pt>
              </c:numCache>
            </c:numRef>
          </c:val>
          <c:extLst>
            <c:ext xmlns:c16="http://schemas.microsoft.com/office/drawing/2014/chart" uri="{C3380CC4-5D6E-409C-BE32-E72D297353CC}">
              <c16:uniqueId val="{00000001-E971-A148-A5A5-04A1E88E9F22}"/>
            </c:ext>
          </c:extLst>
        </c:ser>
        <c:dLbls>
          <c:showLegendKey val="0"/>
          <c:showVal val="0"/>
          <c:showCatName val="0"/>
          <c:showSerName val="0"/>
          <c:showPercent val="0"/>
          <c:showBubbleSize val="0"/>
        </c:dLbls>
        <c:gapWidth val="49"/>
        <c:axId val="1677660624"/>
        <c:axId val="1677661712"/>
      </c:barChart>
      <c:catAx>
        <c:axId val="1677660624"/>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77661712"/>
        <c:crosses val="autoZero"/>
        <c:auto val="1"/>
        <c:lblAlgn val="ctr"/>
        <c:lblOffset val="100"/>
        <c:noMultiLvlLbl val="0"/>
      </c:catAx>
      <c:valAx>
        <c:axId val="1677661712"/>
        <c:scaling>
          <c:orientation val="minMax"/>
          <c:max val="5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7660624"/>
        <c:crosses val="autoZero"/>
        <c:crossBetween val="between"/>
        <c:majorUnit val="10"/>
      </c:val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Darolutamide (N=954)</c:v>
                </c:pt>
              </c:strCache>
            </c:strRef>
          </c:tx>
          <c:spPr>
            <a:solidFill>
              <a:schemeClr val="accent1"/>
            </a:solidFill>
            <a:ln>
              <a:noFill/>
            </a:ln>
            <a:effectLst/>
          </c:spPr>
          <c:invertIfNegative val="0"/>
          <c:dLbls>
            <c:dLbl>
              <c:idx val="1"/>
              <c:tx>
                <c:rich>
                  <a:bodyPr/>
                  <a:lstStyle/>
                  <a:p>
                    <a:r>
                      <a:rPr lang="en-US"/>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5A-44D4-9C7E-5CCEC0F95F55}"/>
                </c:ext>
              </c:extLst>
            </c:dLbl>
            <c:dLbl>
              <c:idx val="3"/>
              <c:tx>
                <c:rich>
                  <a:bodyPr/>
                  <a:lstStyle/>
                  <a:p>
                    <a:r>
                      <a:rPr lang="en-US"/>
                      <a:t>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5A-44D4-9C7E-5CCEC0F95F55}"/>
                </c:ext>
              </c:extLst>
            </c:dLbl>
            <c:dLbl>
              <c:idx val="4"/>
              <c:tx>
                <c:rich>
                  <a:bodyPr/>
                  <a:lstStyle/>
                  <a:p>
                    <a:fld id="{360A1E60-10BE-47C7-BD17-3DD95413B649}"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18-4CA0-ABEA-E644FE07AB18}"/>
                </c:ext>
              </c:extLst>
            </c:dLbl>
            <c:dLbl>
              <c:idx val="6"/>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5A-44D4-9C7E-5CCEC0F95F55}"/>
                </c:ext>
              </c:extLst>
            </c:dLbl>
            <c:dLbl>
              <c:idx val="9"/>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65A-44D4-9C7E-5CCEC0F95F55}"/>
                </c:ext>
              </c:extLst>
            </c:dLbl>
            <c:dLbl>
              <c:idx val="10"/>
              <c:tx>
                <c:rich>
                  <a:bodyPr/>
                  <a:lstStyle/>
                  <a:p>
                    <a:fld id="{1A7BEEB4-DC61-4C6A-9DF7-A27311A5660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18-4CA0-ABEA-E644FE07AB18}"/>
                </c:ext>
              </c:extLst>
            </c:dLbl>
            <c:dLbl>
              <c:idx val="12"/>
              <c:tx>
                <c:rich>
                  <a:bodyPr/>
                  <a:lstStyle/>
                  <a:p>
                    <a:fld id="{78CB7BA3-ED54-476F-8EDE-4E117A5E3992}"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18-4CA0-ABEA-E644FE07AB1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Heart failure</c:v>
                </c:pt>
                <c:pt idx="1">
                  <c:v>Coronary artery disorders</c:v>
                </c:pt>
                <c:pt idx="2">
                  <c:v>Cardiac arrhythmias</c:v>
                </c:pt>
                <c:pt idx="3">
                  <c:v>Hot flush</c:v>
                </c:pt>
                <c:pt idx="4">
                  <c:v>Hypertension</c:v>
                </c:pt>
                <c:pt idx="5">
                  <c:v>Depressed mood disorders</c:v>
                </c:pt>
                <c:pt idx="6">
                  <c:v>Mental impairment disorder</c:v>
                </c:pt>
                <c:pt idx="7">
                  <c:v>Seizure, any event</c:v>
                </c:pt>
                <c:pt idx="8">
                  <c:v>Rash</c:v>
                </c:pt>
                <c:pt idx="9">
                  <c:v>Asthenic conditions</c:v>
                </c:pt>
                <c:pt idx="10">
                  <c:v>Weight decreased any event</c:v>
                </c:pt>
                <c:pt idx="11">
                  <c:v>Falls, including accident</c:v>
                </c:pt>
                <c:pt idx="12">
                  <c:v>Bone fracture</c:v>
                </c:pt>
                <c:pt idx="13">
                  <c:v>Fatigue</c:v>
                </c:pt>
              </c:strCache>
            </c:strRef>
          </c:cat>
          <c:val>
            <c:numRef>
              <c:f>Sheet1!$B$2:$B$15</c:f>
              <c:numCache>
                <c:formatCode>General</c:formatCode>
                <c:ptCount val="14"/>
                <c:pt idx="0">
                  <c:v>1.9</c:v>
                </c:pt>
                <c:pt idx="1">
                  <c:v>4</c:v>
                </c:pt>
                <c:pt idx="2">
                  <c:v>7.3</c:v>
                </c:pt>
                <c:pt idx="3">
                  <c:v>6</c:v>
                </c:pt>
                <c:pt idx="4">
                  <c:v>7.8</c:v>
                </c:pt>
                <c:pt idx="5">
                  <c:v>2.2000000000000002</c:v>
                </c:pt>
                <c:pt idx="6">
                  <c:v>2</c:v>
                </c:pt>
                <c:pt idx="7">
                  <c:v>0.2</c:v>
                </c:pt>
                <c:pt idx="8">
                  <c:v>3.1</c:v>
                </c:pt>
                <c:pt idx="9">
                  <c:v>4</c:v>
                </c:pt>
                <c:pt idx="10">
                  <c:v>4.2</c:v>
                </c:pt>
                <c:pt idx="11">
                  <c:v>5.2</c:v>
                </c:pt>
                <c:pt idx="12">
                  <c:v>5.5</c:v>
                </c:pt>
                <c:pt idx="13">
                  <c:v>13.2</c:v>
                </c:pt>
              </c:numCache>
            </c:numRef>
          </c:val>
          <c:extLst>
            <c:ext xmlns:c16="http://schemas.microsoft.com/office/drawing/2014/chart" uri="{C3380CC4-5D6E-409C-BE32-E72D297353CC}">
              <c16:uniqueId val="{00000000-61B8-B54A-A1C2-01D67F563243}"/>
            </c:ext>
          </c:extLst>
        </c:ser>
        <c:ser>
          <c:idx val="1"/>
          <c:order val="1"/>
          <c:tx>
            <c:strRef>
              <c:f>Sheet1!$C$1</c:f>
              <c:strCache>
                <c:ptCount val="1"/>
                <c:pt idx="0">
                  <c:v>Placebo (N=554)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Heart failure</c:v>
                </c:pt>
                <c:pt idx="1">
                  <c:v>Coronary artery disorders</c:v>
                </c:pt>
                <c:pt idx="2">
                  <c:v>Cardiac arrhythmias</c:v>
                </c:pt>
                <c:pt idx="3">
                  <c:v>Hot flush</c:v>
                </c:pt>
                <c:pt idx="4">
                  <c:v>Hypertension</c:v>
                </c:pt>
                <c:pt idx="5">
                  <c:v>Depressed mood disorders</c:v>
                </c:pt>
                <c:pt idx="6">
                  <c:v>Mental impairment disorder</c:v>
                </c:pt>
                <c:pt idx="7">
                  <c:v>Seizure, any event</c:v>
                </c:pt>
                <c:pt idx="8">
                  <c:v>Rash</c:v>
                </c:pt>
                <c:pt idx="9">
                  <c:v>Asthenic conditions</c:v>
                </c:pt>
                <c:pt idx="10">
                  <c:v>Weight decreased any event</c:v>
                </c:pt>
                <c:pt idx="11">
                  <c:v>Falls, including accident</c:v>
                </c:pt>
                <c:pt idx="12">
                  <c:v>Bone fracture</c:v>
                </c:pt>
                <c:pt idx="13">
                  <c:v>Fatigue</c:v>
                </c:pt>
              </c:strCache>
            </c:strRef>
          </c:cat>
          <c:val>
            <c:numRef>
              <c:f>Sheet1!$C$2:$C$15</c:f>
              <c:numCache>
                <c:formatCode>General</c:formatCode>
                <c:ptCount val="14"/>
                <c:pt idx="0">
                  <c:v>0.9</c:v>
                </c:pt>
                <c:pt idx="1">
                  <c:v>2.7</c:v>
                </c:pt>
                <c:pt idx="2">
                  <c:v>4.3</c:v>
                </c:pt>
                <c:pt idx="3">
                  <c:v>4.5</c:v>
                </c:pt>
                <c:pt idx="4">
                  <c:v>6.5</c:v>
                </c:pt>
                <c:pt idx="5">
                  <c:v>1.8</c:v>
                </c:pt>
                <c:pt idx="6">
                  <c:v>1.8</c:v>
                </c:pt>
                <c:pt idx="7">
                  <c:v>0.2</c:v>
                </c:pt>
                <c:pt idx="8">
                  <c:v>1.1000000000000001</c:v>
                </c:pt>
                <c:pt idx="9">
                  <c:v>3.1</c:v>
                </c:pt>
                <c:pt idx="10">
                  <c:v>2.5</c:v>
                </c:pt>
                <c:pt idx="11">
                  <c:v>4.9000000000000004</c:v>
                </c:pt>
                <c:pt idx="12">
                  <c:v>3.6</c:v>
                </c:pt>
                <c:pt idx="13">
                  <c:v>8.3000000000000007</c:v>
                </c:pt>
              </c:numCache>
            </c:numRef>
          </c:val>
          <c:extLst>
            <c:ext xmlns:c16="http://schemas.microsoft.com/office/drawing/2014/chart" uri="{C3380CC4-5D6E-409C-BE32-E72D297353CC}">
              <c16:uniqueId val="{00000001-61B8-B54A-A1C2-01D67F563243}"/>
            </c:ext>
          </c:extLst>
        </c:ser>
        <c:dLbls>
          <c:showLegendKey val="0"/>
          <c:showVal val="0"/>
          <c:showCatName val="0"/>
          <c:showSerName val="0"/>
          <c:showPercent val="0"/>
          <c:showBubbleSize val="0"/>
        </c:dLbls>
        <c:gapWidth val="49"/>
        <c:axId val="1677674768"/>
        <c:axId val="1677669872"/>
      </c:barChart>
      <c:catAx>
        <c:axId val="167767476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77669872"/>
        <c:crosses val="autoZero"/>
        <c:auto val="1"/>
        <c:lblAlgn val="ctr"/>
        <c:lblOffset val="100"/>
        <c:noMultiLvlLbl val="0"/>
      </c:catAx>
      <c:valAx>
        <c:axId val="1677669872"/>
        <c:scaling>
          <c:orientation val="minMax"/>
          <c:max val="5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7674768"/>
        <c:crosses val="autoZero"/>
        <c:crossBetween val="between"/>
        <c:majorUnit val="10"/>
      </c:val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Enzalutamide (N=930)</c:v>
                </c:pt>
              </c:strCache>
            </c:strRef>
          </c:tx>
          <c:spPr>
            <a:solidFill>
              <a:schemeClr val="accent1"/>
            </a:solidFill>
            <a:ln>
              <a:noFill/>
            </a:ln>
            <a:effectLst/>
          </c:spPr>
          <c:invertIfNegative val="0"/>
          <c:dLbls>
            <c:dLbl>
              <c:idx val="15"/>
              <c:tx>
                <c:rich>
                  <a:bodyPr/>
                  <a:lstStyle/>
                  <a:p>
                    <a:r>
                      <a:rPr lang="en-US"/>
                      <a:t>18.0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D98-4958-AAB2-D942ADADA72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0"/>
                <c:pt idx="0">
                  <c:v>Category 1</c:v>
                </c:pt>
                <c:pt idx="1">
                  <c:v>Seizure</c:v>
                </c:pt>
                <c:pt idx="2">
                  <c:v>Category 3</c:v>
                </c:pt>
                <c:pt idx="3">
                  <c:v>Neutropenia</c:v>
                </c:pt>
                <c:pt idx="4">
                  <c:v>Throm</c:v>
                </c:pt>
                <c:pt idx="5">
                  <c:v>Angio</c:v>
                </c:pt>
                <c:pt idx="6">
                  <c:v>Hepatic</c:v>
                </c:pt>
                <c:pt idx="7">
                  <c:v>Renal</c:v>
                </c:pt>
                <c:pt idx="8">
                  <c:v>Rash</c:v>
                </c:pt>
                <c:pt idx="9">
                  <c:v>Loss</c:v>
                </c:pt>
              </c:strCache>
            </c:strRef>
          </c:cat>
          <c:val>
            <c:numRef>
              <c:f>Sheet1!$B$2:$B$20</c:f>
              <c:numCache>
                <c:formatCode>General</c:formatCode>
                <c:ptCount val="19"/>
                <c:pt idx="0">
                  <c:v>0</c:v>
                </c:pt>
                <c:pt idx="1">
                  <c:v>0.3</c:v>
                </c:pt>
                <c:pt idx="2">
                  <c:v>0.1</c:v>
                </c:pt>
                <c:pt idx="3">
                  <c:v>1.3</c:v>
                </c:pt>
                <c:pt idx="4">
                  <c:v>1.3</c:v>
                </c:pt>
                <c:pt idx="5">
                  <c:v>2.2000000000000002</c:v>
                </c:pt>
                <c:pt idx="6">
                  <c:v>1.7</c:v>
                </c:pt>
                <c:pt idx="7">
                  <c:v>1.5</c:v>
                </c:pt>
                <c:pt idx="8">
                  <c:v>4.0999999999999996</c:v>
                </c:pt>
                <c:pt idx="9">
                  <c:v>0.9</c:v>
                </c:pt>
                <c:pt idx="10">
                  <c:v>5.2</c:v>
                </c:pt>
                <c:pt idx="11">
                  <c:v>6.5</c:v>
                </c:pt>
                <c:pt idx="12">
                  <c:v>6.5</c:v>
                </c:pt>
                <c:pt idx="13">
                  <c:v>7.8</c:v>
                </c:pt>
                <c:pt idx="14">
                  <c:v>17.600000000000001</c:v>
                </c:pt>
                <c:pt idx="15">
                  <c:v>18</c:v>
                </c:pt>
                <c:pt idx="16">
                  <c:v>18.100000000000001</c:v>
                </c:pt>
                <c:pt idx="17">
                  <c:v>33.9</c:v>
                </c:pt>
                <c:pt idx="18">
                  <c:v>45.6</c:v>
                </c:pt>
              </c:numCache>
            </c:numRef>
          </c:val>
          <c:extLst>
            <c:ext xmlns:c16="http://schemas.microsoft.com/office/drawing/2014/chart" uri="{C3380CC4-5D6E-409C-BE32-E72D297353CC}">
              <c16:uniqueId val="{00000000-E225-9C4C-BF59-38DA3A89FB8D}"/>
            </c:ext>
          </c:extLst>
        </c:ser>
        <c:ser>
          <c:idx val="1"/>
          <c:order val="1"/>
          <c:tx>
            <c:strRef>
              <c:f>Sheet1!$C$1</c:f>
              <c:strCache>
                <c:ptCount val="1"/>
                <c:pt idx="0">
                  <c:v>Placebo (N=465)</c:v>
                </c:pt>
              </c:strCache>
            </c:strRef>
          </c:tx>
          <c:spPr>
            <a:solidFill>
              <a:schemeClr val="accent6"/>
            </a:solidFill>
            <a:ln>
              <a:noFill/>
            </a:ln>
            <a:effectLst/>
          </c:spPr>
          <c:invertIfNegative val="0"/>
          <c:dLbls>
            <c:dLbl>
              <c:idx val="5"/>
              <c:layout>
                <c:manualLayout>
                  <c:x val="6.2989032964590949E-3"/>
                  <c:y val="-4.101611448857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98-4958-AAB2-D942ADADA729}"/>
                </c:ext>
              </c:extLst>
            </c:dLbl>
            <c:dLbl>
              <c:idx val="15"/>
              <c:tx>
                <c:rich>
                  <a:bodyPr/>
                  <a:lstStyle/>
                  <a:p>
                    <a:r>
                      <a:rPr lang="en-US"/>
                      <a:t>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98-4958-AAB2-D942ADADA729}"/>
                </c:ext>
              </c:extLst>
            </c:dLbl>
            <c:dLbl>
              <c:idx val="17"/>
              <c:tx>
                <c:rich>
                  <a:bodyPr/>
                  <a:lstStyle/>
                  <a:p>
                    <a:r>
                      <a:rPr lang="en-US"/>
                      <a:t>23.0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D98-4958-AAB2-D942ADADA72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0"/>
                <c:pt idx="0">
                  <c:v>Category 1</c:v>
                </c:pt>
                <c:pt idx="1">
                  <c:v>Seizure</c:v>
                </c:pt>
                <c:pt idx="2">
                  <c:v>Category 3</c:v>
                </c:pt>
                <c:pt idx="3">
                  <c:v>Neutropenia</c:v>
                </c:pt>
                <c:pt idx="4">
                  <c:v>Throm</c:v>
                </c:pt>
                <c:pt idx="5">
                  <c:v>Angio</c:v>
                </c:pt>
                <c:pt idx="6">
                  <c:v>Hepatic</c:v>
                </c:pt>
                <c:pt idx="7">
                  <c:v>Renal</c:v>
                </c:pt>
                <c:pt idx="8">
                  <c:v>Rash</c:v>
                </c:pt>
                <c:pt idx="9">
                  <c:v>Loss</c:v>
                </c:pt>
              </c:strCache>
            </c:strRef>
          </c:cat>
          <c:val>
            <c:numRef>
              <c:f>Sheet1!$C$2:$C$20</c:f>
              <c:numCache>
                <c:formatCode>General</c:formatCode>
                <c:ptCount val="19"/>
                <c:pt idx="0">
                  <c:v>0</c:v>
                </c:pt>
                <c:pt idx="1">
                  <c:v>0</c:v>
                </c:pt>
                <c:pt idx="2">
                  <c:v>0</c:v>
                </c:pt>
                <c:pt idx="3">
                  <c:v>0.2</c:v>
                </c:pt>
                <c:pt idx="4">
                  <c:v>0.9</c:v>
                </c:pt>
                <c:pt idx="5">
                  <c:v>0.9</c:v>
                </c:pt>
                <c:pt idx="6">
                  <c:v>3.2</c:v>
                </c:pt>
                <c:pt idx="7">
                  <c:v>1.7</c:v>
                </c:pt>
                <c:pt idx="8">
                  <c:v>2.8</c:v>
                </c:pt>
                <c:pt idx="9">
                  <c:v>3.7</c:v>
                </c:pt>
                <c:pt idx="10">
                  <c:v>1.5</c:v>
                </c:pt>
                <c:pt idx="11">
                  <c:v>1.7</c:v>
                </c:pt>
                <c:pt idx="12">
                  <c:v>2.4</c:v>
                </c:pt>
                <c:pt idx="13">
                  <c:v>2.2000000000000002</c:v>
                </c:pt>
                <c:pt idx="14">
                  <c:v>5.4</c:v>
                </c:pt>
                <c:pt idx="15">
                  <c:v>6</c:v>
                </c:pt>
                <c:pt idx="16">
                  <c:v>6.2</c:v>
                </c:pt>
                <c:pt idx="17">
                  <c:v>23</c:v>
                </c:pt>
                <c:pt idx="18">
                  <c:v>22.2</c:v>
                </c:pt>
              </c:numCache>
            </c:numRef>
          </c:val>
          <c:extLst>
            <c:ext xmlns:c16="http://schemas.microsoft.com/office/drawing/2014/chart" uri="{C3380CC4-5D6E-409C-BE32-E72D297353CC}">
              <c16:uniqueId val="{00000001-E225-9C4C-BF59-38DA3A89FB8D}"/>
            </c:ext>
          </c:extLst>
        </c:ser>
        <c:dLbls>
          <c:showLegendKey val="0"/>
          <c:showVal val="0"/>
          <c:showCatName val="0"/>
          <c:showSerName val="0"/>
          <c:showPercent val="0"/>
          <c:showBubbleSize val="0"/>
        </c:dLbls>
        <c:gapWidth val="8"/>
        <c:axId val="1677662800"/>
        <c:axId val="1677672592"/>
      </c:barChart>
      <c:catAx>
        <c:axId val="1677662800"/>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77672592"/>
        <c:crosses val="autoZero"/>
        <c:auto val="1"/>
        <c:lblAlgn val="ctr"/>
        <c:lblOffset val="100"/>
        <c:noMultiLvlLbl val="0"/>
      </c:catAx>
      <c:valAx>
        <c:axId val="1677672592"/>
        <c:scaling>
          <c:orientation val="minMax"/>
          <c:max val="5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7662800"/>
        <c:crosses val="autoZero"/>
        <c:crossBetween val="between"/>
      </c:val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
        <p:nvSpPr>
          <p:cNvPr id="6" name="Date Placeholder 5">
            <a:extLst>
              <a:ext uri="{FF2B5EF4-FFF2-40B4-BE49-F238E27FC236}">
                <a16:creationId xmlns:a16="http://schemas.microsoft.com/office/drawing/2014/main" id="{6FE7E72C-D282-CA4B-A2B8-C11F30EF17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81399-FFF5-5648-BCEB-461DA8243DC2}" type="datetimeFigureOut">
              <a:rPr lang="en-GB" smtClean="0"/>
              <a:t>18/11/2021</a:t>
            </a:fld>
            <a:endParaRPr lang="en-GB"/>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11/18/2021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a:p>
        </p:txBody>
      </p:sp>
    </p:spTree>
    <p:extLst>
      <p:ext uri="{BB962C8B-B14F-4D97-AF65-F5344CB8AC3E}">
        <p14:creationId xmlns:p14="http://schemas.microsoft.com/office/powerpoint/2010/main" val="301230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 randomization</a:t>
            </a:r>
          </a:p>
          <a:p>
            <a:r>
              <a:rPr lang="en-US" dirty="0"/>
              <a:t>PFS = progression-free survival</a:t>
            </a:r>
          </a:p>
          <a:p>
            <a:r>
              <a:rPr lang="en-US" dirty="0"/>
              <a:t>ABI = abiraterone</a:t>
            </a:r>
          </a:p>
          <a:p>
            <a:r>
              <a:rPr lang="en-US" dirty="0"/>
              <a:t>PRED = prednisone </a:t>
            </a:r>
          </a:p>
        </p:txBody>
      </p:sp>
      <p:sp>
        <p:nvSpPr>
          <p:cNvPr id="4" name="Slide Number Placeholder 3"/>
          <p:cNvSpPr>
            <a:spLocks noGrp="1"/>
          </p:cNvSpPr>
          <p:nvPr>
            <p:ph type="sldNum" sz="quarter" idx="5"/>
          </p:nvPr>
        </p:nvSpPr>
        <p:spPr/>
        <p:txBody>
          <a:bodyPr/>
          <a:lstStyle/>
          <a:p>
            <a:fld id="{11980774-A77B-416E-9811-493631AD5A4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5955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a:p>
        </p:txBody>
      </p:sp>
    </p:spTree>
    <p:extLst>
      <p:ext uri="{BB962C8B-B14F-4D97-AF65-F5344CB8AC3E}">
        <p14:creationId xmlns:p14="http://schemas.microsoft.com/office/powerpoint/2010/main" val="403592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31</a:t>
            </a:fld>
            <a:endParaRPr lang="fr-FR"/>
          </a:p>
        </p:txBody>
      </p:sp>
    </p:spTree>
    <p:extLst>
      <p:ext uri="{BB962C8B-B14F-4D97-AF65-F5344CB8AC3E}">
        <p14:creationId xmlns:p14="http://schemas.microsoft.com/office/powerpoint/2010/main" val="119213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69005103"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hyperlink" Target="mailto:antoine.lacombe@cor2ed.com" TargetMode="Externa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gunursesconnect" TargetMode="External"/><Relationship Id="rId5" Type="http://schemas.openxmlformats.org/officeDocument/2006/relationships/image" Target="../media/image5.svg"/><Relationship Id="rId15" Type="http://schemas.openxmlformats.org/officeDocument/2006/relationships/image" Target="../media/image9.png"/><Relationship Id="rId10" Type="http://schemas.openxmlformats.org/officeDocument/2006/relationships/hyperlink" Target="https://twitter.com/gunursesconnect" TargetMode="External"/><Relationship Id="rId19"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hyperlink" Target="https://gunursesconnect.info/" TargetMode="External"/><Relationship Id="rId1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B3822-9E0A-E24E-A92B-A1B876B17C5A}"/>
              </a:ext>
            </a:extLst>
          </p:cNvPr>
          <p:cNvPicPr>
            <a:picLocks noChangeAspect="1"/>
          </p:cNvPicPr>
          <p:nvPr userDrawn="1"/>
        </p:nvPicPr>
        <p:blipFill rotWithShape="1">
          <a:blip r:embed="rId2"/>
          <a:srcRect r="1730"/>
          <a:stretch/>
        </p:blipFill>
        <p:spPr>
          <a:xfrm>
            <a:off x="2821173" y="2161953"/>
            <a:ext cx="6549655"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370BE3AE-CB05-DE49-9E69-9747D702A490}"/>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6" name="Titre 1">
            <a:extLst>
              <a:ext uri="{FF2B5EF4-FFF2-40B4-BE49-F238E27FC236}">
                <a16:creationId xmlns:a16="http://schemas.microsoft.com/office/drawing/2014/main" id="{D7B34F6D-169F-B849-AD06-F630930A35A3}"/>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7" name="Titre 1">
            <a:extLst>
              <a:ext uri="{FF2B5EF4-FFF2-40B4-BE49-F238E27FC236}">
                <a16:creationId xmlns:a16="http://schemas.microsoft.com/office/drawing/2014/main" id="{0CEFC9D3-8783-8942-94C8-33F85C5F746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78" name="Titre 1">
            <a:extLst>
              <a:ext uri="{FF2B5EF4-FFF2-40B4-BE49-F238E27FC236}">
                <a16:creationId xmlns:a16="http://schemas.microsoft.com/office/drawing/2014/main" id="{531469F3-FDE3-9A41-A197-186623E0208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GU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80" name="Titre 1">
            <a:extLst>
              <a:ext uri="{FF2B5EF4-FFF2-40B4-BE49-F238E27FC236}">
                <a16:creationId xmlns:a16="http://schemas.microsoft.com/office/drawing/2014/main" id="{20820C9D-B621-224B-A520-A59B7D702C66}"/>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1" name="Titre 1">
            <a:extLst>
              <a:ext uri="{FF2B5EF4-FFF2-40B4-BE49-F238E27FC236}">
                <a16:creationId xmlns:a16="http://schemas.microsoft.com/office/drawing/2014/main" id="{41C98CC4-6A78-4341-B988-841D5A458770}"/>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82" name="Group 81">
            <a:extLst>
              <a:ext uri="{FF2B5EF4-FFF2-40B4-BE49-F238E27FC236}">
                <a16:creationId xmlns:a16="http://schemas.microsoft.com/office/drawing/2014/main" id="{978AFD4D-1CFE-2142-9F05-6143E1B8FBDC}"/>
              </a:ext>
            </a:extLst>
          </p:cNvPr>
          <p:cNvGrpSpPr/>
          <p:nvPr userDrawn="1"/>
        </p:nvGrpSpPr>
        <p:grpSpPr>
          <a:xfrm>
            <a:off x="418902" y="3063588"/>
            <a:ext cx="356400" cy="356400"/>
            <a:chOff x="761970" y="3386221"/>
            <a:chExt cx="356400" cy="356400"/>
          </a:xfrm>
        </p:grpSpPr>
        <p:sp>
          <p:nvSpPr>
            <p:cNvPr id="83" name="Oval 82">
              <a:extLst>
                <a:ext uri="{FF2B5EF4-FFF2-40B4-BE49-F238E27FC236}">
                  <a16:creationId xmlns:a16="http://schemas.microsoft.com/office/drawing/2014/main" id="{F62D8295-B053-1D42-8A46-926D2AB891C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4" name="Graphic 83" descr="Speaker Phone">
              <a:extLst>
                <a:ext uri="{FF2B5EF4-FFF2-40B4-BE49-F238E27FC236}">
                  <a16:creationId xmlns:a16="http://schemas.microsoft.com/office/drawing/2014/main" id="{E7F67E51-3AF5-164A-850C-6F54D30EE2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5" name="Oval 84">
            <a:extLst>
              <a:ext uri="{FF2B5EF4-FFF2-40B4-BE49-F238E27FC236}">
                <a16:creationId xmlns:a16="http://schemas.microsoft.com/office/drawing/2014/main" id="{CFACD35C-D412-F844-A5CF-AE2CEB603165}"/>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6" name="Graphic 85" descr="Envelope">
            <a:extLst>
              <a:ext uri="{FF2B5EF4-FFF2-40B4-BE49-F238E27FC236}">
                <a16:creationId xmlns:a16="http://schemas.microsoft.com/office/drawing/2014/main" id="{BBAF789F-CC55-7843-8A7D-0CE4E57FD0F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87" name="Group 86">
            <a:extLst>
              <a:ext uri="{FF2B5EF4-FFF2-40B4-BE49-F238E27FC236}">
                <a16:creationId xmlns:a16="http://schemas.microsoft.com/office/drawing/2014/main" id="{838538B3-ACA7-1C47-9194-B3E528397A68}"/>
              </a:ext>
            </a:extLst>
          </p:cNvPr>
          <p:cNvGrpSpPr/>
          <p:nvPr userDrawn="1"/>
        </p:nvGrpSpPr>
        <p:grpSpPr>
          <a:xfrm>
            <a:off x="423995" y="4414481"/>
            <a:ext cx="356400" cy="356400"/>
            <a:chOff x="761970" y="3386221"/>
            <a:chExt cx="356400" cy="356400"/>
          </a:xfrm>
        </p:grpSpPr>
        <p:sp>
          <p:nvSpPr>
            <p:cNvPr id="88" name="Oval 87">
              <a:extLst>
                <a:ext uri="{FF2B5EF4-FFF2-40B4-BE49-F238E27FC236}">
                  <a16:creationId xmlns:a16="http://schemas.microsoft.com/office/drawing/2014/main" id="{D488D8A0-F335-5B4A-8D91-8847DE358EAC}"/>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9" name="Graphic 88" descr="Speaker Phone">
              <a:extLst>
                <a:ext uri="{FF2B5EF4-FFF2-40B4-BE49-F238E27FC236}">
                  <a16:creationId xmlns:a16="http://schemas.microsoft.com/office/drawing/2014/main" id="{2D861ED1-685E-5347-8ED6-CFA2453EAE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90" name="Oval 89">
            <a:extLst>
              <a:ext uri="{FF2B5EF4-FFF2-40B4-BE49-F238E27FC236}">
                <a16:creationId xmlns:a16="http://schemas.microsoft.com/office/drawing/2014/main" id="{D97A7411-4A9B-E94E-953D-5E61B7AB5A9A}"/>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91" name="Graphic 90" descr="Envelope">
            <a:extLst>
              <a:ext uri="{FF2B5EF4-FFF2-40B4-BE49-F238E27FC236}">
                <a16:creationId xmlns:a16="http://schemas.microsoft.com/office/drawing/2014/main" id="{C9CBA8DE-412D-AF4F-AD99-CD5D5274A66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92" name="Titre 1">
            <a:extLst>
              <a:ext uri="{FF2B5EF4-FFF2-40B4-BE49-F238E27FC236}">
                <a16:creationId xmlns:a16="http://schemas.microsoft.com/office/drawing/2014/main" id="{2637EA75-11EF-BB40-93E1-391A2C6DE45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3" name="Titre 1">
            <a:extLst>
              <a:ext uri="{FF2B5EF4-FFF2-40B4-BE49-F238E27FC236}">
                <a16:creationId xmlns:a16="http://schemas.microsoft.com/office/drawing/2014/main" id="{E151920A-6F7C-3340-8881-D4F607BC71C8}"/>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5" name="Rounded Rectangle 94">
            <a:extLst>
              <a:ext uri="{FF2B5EF4-FFF2-40B4-BE49-F238E27FC236}">
                <a16:creationId xmlns:a16="http://schemas.microsoft.com/office/drawing/2014/main" id="{5E803296-C5CE-6B44-B1E7-3B2F982CBC62}"/>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3BD0B889-8527-9041-B358-594545046F04}"/>
              </a:ext>
            </a:extLst>
          </p:cNvPr>
          <p:cNvSpPr/>
          <p:nvPr userDrawn="1"/>
        </p:nvSpPr>
        <p:spPr>
          <a:xfrm>
            <a:off x="3374938"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2268EB97-45F8-B343-B503-E0FC380655F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@GU Nurses CONNECT</a:t>
            </a:r>
          </a:p>
        </p:txBody>
      </p:sp>
      <p:sp>
        <p:nvSpPr>
          <p:cNvPr id="98" name="TextBox 97">
            <a:extLst>
              <a:ext uri="{FF2B5EF4-FFF2-40B4-BE49-F238E27FC236}">
                <a16:creationId xmlns:a16="http://schemas.microsoft.com/office/drawing/2014/main" id="{417B239F-6BE6-9D4A-9ADD-099EB1028BD0}"/>
              </a:ext>
            </a:extLst>
          </p:cNvPr>
          <p:cNvSpPr txBox="1"/>
          <p:nvPr userDrawn="1"/>
        </p:nvSpPr>
        <p:spPr>
          <a:xfrm>
            <a:off x="3795912"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@GU Nurses CONNECT</a:t>
            </a:r>
          </a:p>
        </p:txBody>
      </p:sp>
      <p:sp>
        <p:nvSpPr>
          <p:cNvPr id="99" name="Rectangle 98">
            <a:hlinkClick r:id="rId6"/>
            <a:extLst>
              <a:ext uri="{FF2B5EF4-FFF2-40B4-BE49-F238E27FC236}">
                <a16:creationId xmlns:a16="http://schemas.microsoft.com/office/drawing/2014/main" id="{65D2E73D-2CB5-5A46-BBAF-029E47325CBD}"/>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Rectangle 99">
            <a:hlinkClick r:id="rId7"/>
            <a:extLst>
              <a:ext uri="{FF2B5EF4-FFF2-40B4-BE49-F238E27FC236}">
                <a16:creationId xmlns:a16="http://schemas.microsoft.com/office/drawing/2014/main" id="{B57CFF9B-6A5C-BD4D-AF50-FBB04BD13422}"/>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Rectangle 100">
            <a:hlinkClick r:id="rId8"/>
            <a:extLst>
              <a:ext uri="{FF2B5EF4-FFF2-40B4-BE49-F238E27FC236}">
                <a16:creationId xmlns:a16="http://schemas.microsoft.com/office/drawing/2014/main" id="{DE548D93-61C1-5E45-81F2-911C298B6873}"/>
              </a:ext>
            </a:extLst>
          </p:cNvPr>
          <p:cNvSpPr/>
          <p:nvPr userDrawn="1"/>
        </p:nvSpPr>
        <p:spPr>
          <a:xfrm>
            <a:off x="403163" y="5505186"/>
            <a:ext cx="279061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ounded Rectangle 101">
            <a:extLst>
              <a:ext uri="{FF2B5EF4-FFF2-40B4-BE49-F238E27FC236}">
                <a16:creationId xmlns:a16="http://schemas.microsoft.com/office/drawing/2014/main" id="{0F307459-F72C-C74C-A689-08DC761A624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A1E2FE8C-AC3E-EC47-9867-9BFA114290CE}"/>
              </a:ext>
            </a:extLst>
          </p:cNvPr>
          <p:cNvSpPr txBox="1"/>
          <p:nvPr userDrawn="1"/>
        </p:nvSpPr>
        <p:spPr>
          <a:xfrm>
            <a:off x="805458" y="6013567"/>
            <a:ext cx="2405546" cy="424732"/>
          </a:xfrm>
          <a:prstGeom prst="rect">
            <a:avLst/>
          </a:prstGeom>
          <a:noFill/>
          <a:ln>
            <a:noFill/>
          </a:ln>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rPr>
              <a:t>gunursesconnect.cor2ed.com</a:t>
            </a:r>
          </a:p>
        </p:txBody>
      </p:sp>
      <p:sp>
        <p:nvSpPr>
          <p:cNvPr id="104" name="Rectangle 103">
            <a:hlinkClick r:id="rId9"/>
            <a:extLst>
              <a:ext uri="{FF2B5EF4-FFF2-40B4-BE49-F238E27FC236}">
                <a16:creationId xmlns:a16="http://schemas.microsoft.com/office/drawing/2014/main" id="{41AD03D9-5C82-4246-A91F-2E3E5B587EC1}"/>
              </a:ext>
            </a:extLst>
          </p:cNvPr>
          <p:cNvSpPr/>
          <p:nvPr userDrawn="1"/>
        </p:nvSpPr>
        <p:spPr>
          <a:xfrm>
            <a:off x="384651" y="6002831"/>
            <a:ext cx="263493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D667FEFD-3109-A94B-A4A0-95D24EF8C36B}"/>
              </a:ext>
            </a:extLst>
          </p:cNvPr>
          <p:cNvSpPr txBox="1"/>
          <p:nvPr userDrawn="1"/>
        </p:nvSpPr>
        <p:spPr>
          <a:xfrm>
            <a:off x="3795725"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gunursesconnect</a:t>
            </a:r>
            <a:endParaRPr lang="en-GB" sz="1400" dirty="0">
              <a:solidFill>
                <a:schemeClr val="tx2"/>
              </a:solidFill>
              <a:ea typeface="Aileron" charset="0"/>
              <a:cs typeface="PT Sans Narrow"/>
            </a:endParaRPr>
          </a:p>
        </p:txBody>
      </p:sp>
      <p:sp>
        <p:nvSpPr>
          <p:cNvPr id="106" name="Rectangle 105">
            <a:hlinkClick r:id="rId10"/>
            <a:extLst>
              <a:ext uri="{FF2B5EF4-FFF2-40B4-BE49-F238E27FC236}">
                <a16:creationId xmlns:a16="http://schemas.microsoft.com/office/drawing/2014/main" id="{57817C98-19A5-C24A-B9C8-5CA0C30FE3E2}"/>
              </a:ext>
            </a:extLst>
          </p:cNvPr>
          <p:cNvSpPr/>
          <p:nvPr userDrawn="1"/>
        </p:nvSpPr>
        <p:spPr>
          <a:xfrm>
            <a:off x="3355213" y="603786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Rounded Rectangle 106">
            <a:extLst>
              <a:ext uri="{FF2B5EF4-FFF2-40B4-BE49-F238E27FC236}">
                <a16:creationId xmlns:a16="http://schemas.microsoft.com/office/drawing/2014/main" id="{CA04913D-2005-6F41-827E-246D70185034}"/>
              </a:ext>
            </a:extLst>
          </p:cNvPr>
          <p:cNvSpPr/>
          <p:nvPr userDrawn="1"/>
        </p:nvSpPr>
        <p:spPr>
          <a:xfrm>
            <a:off x="3379368"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hlinkClick r:id="rId11"/>
            <a:extLst>
              <a:ext uri="{FF2B5EF4-FFF2-40B4-BE49-F238E27FC236}">
                <a16:creationId xmlns:a16="http://schemas.microsoft.com/office/drawing/2014/main" id="{23B4A984-F97F-034C-BDFE-7446EDD6A11F}"/>
              </a:ext>
            </a:extLst>
          </p:cNvPr>
          <p:cNvSpPr/>
          <p:nvPr userDrawn="1"/>
        </p:nvSpPr>
        <p:spPr>
          <a:xfrm>
            <a:off x="3335387" y="5512132"/>
            <a:ext cx="236229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9" name="Picture 2" descr="Linkedin logo logo website icon - Popular Social Media Flat">
            <a:extLst>
              <a:ext uri="{FF2B5EF4-FFF2-40B4-BE49-F238E27FC236}">
                <a16:creationId xmlns:a16="http://schemas.microsoft.com/office/drawing/2014/main" id="{DB4386FB-ACD7-0240-870A-2610FDF2FD88}"/>
              </a:ext>
            </a:extLst>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110" name="Graphic 109" descr="World">
            <a:extLst>
              <a:ext uri="{FF2B5EF4-FFF2-40B4-BE49-F238E27FC236}">
                <a16:creationId xmlns:a16="http://schemas.microsoft.com/office/drawing/2014/main" id="{84CCAC45-A37D-F146-980D-CBCCF2B9A52D}"/>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111" name="Picture 4" descr="Vimeo Icon Logo - Free vector graphic on Pixabay">
            <a:extLst>
              <a:ext uri="{FF2B5EF4-FFF2-40B4-BE49-F238E27FC236}">
                <a16:creationId xmlns:a16="http://schemas.microsoft.com/office/drawing/2014/main" id="{5430F43F-0D7A-5F46-9501-2E3F92F29B8B}"/>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2534"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Free White Twitter Icon - Download White Twitter Icon">
            <a:extLst>
              <a:ext uri="{FF2B5EF4-FFF2-40B4-BE49-F238E27FC236}">
                <a16:creationId xmlns:a16="http://schemas.microsoft.com/office/drawing/2014/main" id="{C4950CCB-3B88-4D40-ABEB-B052560A77B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17654"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308160EE-03A3-574F-9436-5EAFA7FB79AC}"/>
              </a:ext>
            </a:extLst>
          </p:cNvPr>
          <p:cNvPicPr>
            <a:picLocks noChangeAspect="1"/>
          </p:cNvPicPr>
          <p:nvPr userDrawn="1"/>
        </p:nvPicPr>
        <p:blipFill rotWithShape="1">
          <a:blip r:embed="rId18"/>
          <a:srcRect t="14145" r="9848" b="7550"/>
          <a:stretch/>
        </p:blipFill>
        <p:spPr>
          <a:xfrm>
            <a:off x="6080149" y="-1"/>
            <a:ext cx="6111851" cy="6858001"/>
          </a:xfrm>
          <a:prstGeom prst="rect">
            <a:avLst/>
          </a:prstGeom>
        </p:spPr>
      </p:pic>
      <p:pic>
        <p:nvPicPr>
          <p:cNvPr id="42" name="Picture 41">
            <a:extLst>
              <a:ext uri="{FF2B5EF4-FFF2-40B4-BE49-F238E27FC236}">
                <a16:creationId xmlns:a16="http://schemas.microsoft.com/office/drawing/2014/main" id="{E05BB4EB-0927-FB42-91C0-8A50133925ED}"/>
              </a:ext>
            </a:extLst>
          </p:cNvPr>
          <p:cNvPicPr>
            <a:picLocks noChangeAspect="1"/>
          </p:cNvPicPr>
          <p:nvPr userDrawn="1"/>
        </p:nvPicPr>
        <p:blipFill>
          <a:blip r:embed="rId19"/>
          <a:stretch>
            <a:fillRect/>
          </a:stretch>
        </p:blipFill>
        <p:spPr>
          <a:xfrm>
            <a:off x="407930" y="685294"/>
            <a:ext cx="2275840" cy="881888"/>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1AF6F-2F97-E946-85EE-E9DA26E44FD1}"/>
              </a:ext>
            </a:extLst>
          </p:cNvPr>
          <p:cNvPicPr>
            <a:picLocks noChangeAspect="1"/>
          </p:cNvPicPr>
          <p:nvPr userDrawn="1"/>
        </p:nvPicPr>
        <p:blipFill rotWithShape="1">
          <a:blip r:embed="rId2">
            <a:alphaModFix amt="20000"/>
          </a:blip>
          <a:srcRect t="3569" r="69742" b="21505"/>
          <a:stretch/>
        </p:blipFill>
        <p:spPr>
          <a:xfrm>
            <a:off x="3267725" y="648586"/>
            <a:ext cx="5656551" cy="54277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F5FA37-9862-4B4D-BA1B-59E815658F6B}"/>
              </a:ext>
            </a:extLst>
          </p:cNvPr>
          <p:cNvPicPr>
            <a:picLocks noChangeAspect="1"/>
          </p:cNvPicPr>
          <p:nvPr userDrawn="1"/>
        </p:nvPicPr>
        <p:blipFill rotWithShape="1">
          <a:blip r:embed="rId2">
            <a:alphaModFix amt="20000"/>
          </a:blip>
          <a:srcRect t="3569" r="69742" b="21505"/>
          <a:stretch/>
        </p:blipFill>
        <p:spPr>
          <a:xfrm>
            <a:off x="3267725" y="648586"/>
            <a:ext cx="5656551" cy="54277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813ACEF7-6E8A-2944-BB44-9A8C32E342A9}"/>
              </a:ext>
            </a:extLst>
          </p:cNvPr>
          <p:cNvPicPr>
            <a:picLocks noChangeAspect="1"/>
          </p:cNvPicPr>
          <p:nvPr userDrawn="1"/>
        </p:nvPicPr>
        <p:blipFill>
          <a:blip r:embed="rId15"/>
          <a:stretch>
            <a:fillRect/>
          </a:stretch>
        </p:blipFill>
        <p:spPr>
          <a:xfrm>
            <a:off x="9901548" y="309572"/>
            <a:ext cx="1788160"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0"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vimeo.com/channels/nursesconnect" TargetMode="External"/><Relationship Id="rId3" Type="http://schemas.openxmlformats.org/officeDocument/2006/relationships/hyperlink" Target="https://twitter.com/gunursesconnect" TargetMode="External"/><Relationship Id="rId7" Type="http://schemas.openxmlformats.org/officeDocument/2006/relationships/hyperlink" Target="https://gunursesconnect.cor2ed.com/" TargetMode="External"/><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vimeo.com/channels/gunursesconnect" TargetMode="External"/><Relationship Id="rId11" Type="http://schemas.openxmlformats.org/officeDocument/2006/relationships/hyperlink" Target="https://twitter.com/nursesconnect" TargetMode="External"/><Relationship Id="rId5" Type="http://schemas.openxmlformats.org/officeDocument/2006/relationships/hyperlink" Target="mailto:sam.brightwell@cor2ed.com" TargetMode="External"/><Relationship Id="rId10" Type="http://schemas.openxmlformats.org/officeDocument/2006/relationships/image" Target="../media/image28.png"/><Relationship Id="rId4" Type="http://schemas.openxmlformats.org/officeDocument/2006/relationships/hyperlink" Target="https://www.linkedin.com/company/gu-nurses-connect" TargetMode="External"/><Relationship Id="rId9" Type="http://schemas.openxmlformats.org/officeDocument/2006/relationships/hyperlink" Target="https://www.linkedin.com/company/40845750" TargetMode="External"/><Relationship Id="rId1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gunursesconnect.info/"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jdelijke aanduiding voor inhoud 5">
            <a:extLst>
              <a:ext uri="{FF2B5EF4-FFF2-40B4-BE49-F238E27FC236}">
                <a16:creationId xmlns:a16="http://schemas.microsoft.com/office/drawing/2014/main" id="{483FD067-9CB2-9C40-B6EA-792AADFF037E}"/>
              </a:ext>
            </a:extLst>
          </p:cNvPr>
          <p:cNvSpPr txBox="1">
            <a:spLocks/>
          </p:cNvSpPr>
          <p:nvPr/>
        </p:nvSpPr>
        <p:spPr>
          <a:xfrm>
            <a:off x="1989138" y="1386335"/>
            <a:ext cx="8221662" cy="3707238"/>
          </a:xfrm>
          <a:prstGeom prst="rect">
            <a:avLst/>
          </a:prstGeom>
          <a:solidFill>
            <a:schemeClr val="accent1">
              <a:lumMod val="20000"/>
              <a:lumOff val="80000"/>
            </a:schemeClr>
          </a:solidFill>
          <a:ln w="28575" cmpd="sng">
            <a:solidFill>
              <a:schemeClr val="accent1"/>
            </a:solidFill>
          </a:ln>
        </p:spPr>
        <p:txBody>
          <a:bodyPr>
            <a:norm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800" b="1" dirty="0">
                <a:solidFill>
                  <a:schemeClr val="tx2"/>
                </a:solidFill>
                <a:latin typeface="+mn-lt"/>
              </a:rPr>
              <a:t> </a:t>
            </a:r>
            <a:br>
              <a:rPr lang="en-GB" sz="1800" b="1" dirty="0">
                <a:solidFill>
                  <a:schemeClr val="tx2"/>
                </a:solidFill>
                <a:latin typeface="+mn-lt"/>
              </a:rPr>
            </a:br>
            <a:r>
              <a:rPr lang="en-GB" b="1" dirty="0">
                <a:solidFill>
                  <a:schemeClr val="tx2"/>
                </a:solidFill>
                <a:latin typeface="+mn-lt"/>
                <a:cs typeface="PT Sans Narrow"/>
              </a:rPr>
              <a:t>Treatment goals for </a:t>
            </a:r>
            <a:r>
              <a:rPr lang="en-GB" b="1" dirty="0" err="1">
                <a:solidFill>
                  <a:schemeClr val="tx2"/>
                </a:solidFill>
                <a:latin typeface="+mn-lt"/>
                <a:cs typeface="PT Sans Narrow"/>
              </a:rPr>
              <a:t>nmCRPC</a:t>
            </a:r>
            <a:r>
              <a:rPr lang="en-GB" b="1" dirty="0">
                <a:solidFill>
                  <a:schemeClr val="tx2"/>
                </a:solidFill>
                <a:latin typeface="+mn-lt"/>
                <a:cs typeface="PT Sans Narrow"/>
              </a:rPr>
              <a:t> </a:t>
            </a:r>
            <a:endParaRPr lang="en-GB" b="1" baseline="30000" dirty="0">
              <a:solidFill>
                <a:schemeClr val="tx2"/>
              </a:solidFill>
              <a:latin typeface="+mn-lt"/>
              <a:cs typeface="PT Sans Narrow"/>
            </a:endParaRPr>
          </a:p>
        </p:txBody>
      </p:sp>
      <p:sp>
        <p:nvSpPr>
          <p:cNvPr id="38" name="Text Placeholder 37">
            <a:extLst>
              <a:ext uri="{FF2B5EF4-FFF2-40B4-BE49-F238E27FC236}">
                <a16:creationId xmlns:a16="http://schemas.microsoft.com/office/drawing/2014/main" id="{55D09147-0B62-AB4B-8E38-A48AE0113A92}"/>
              </a:ext>
            </a:extLst>
          </p:cNvPr>
          <p:cNvSpPr>
            <a:spLocks noGrp="1"/>
          </p:cNvSpPr>
          <p:nvPr>
            <p:ph type="body" idx="1"/>
          </p:nvPr>
        </p:nvSpPr>
        <p:spPr>
          <a:xfrm>
            <a:off x="609600" y="972000"/>
            <a:ext cx="10972800" cy="702470"/>
          </a:xfrm>
        </p:spPr>
        <p:txBody>
          <a:bodyPr/>
          <a:lstStyle/>
          <a:p>
            <a:r>
              <a:rPr lang="en-GB" dirty="0"/>
              <a:t>Treatment aims and options</a:t>
            </a:r>
            <a:endParaRPr lang="en-US" dirty="0"/>
          </a:p>
        </p:txBody>
      </p:sp>
      <p:sp>
        <p:nvSpPr>
          <p:cNvPr id="3" name="Titel 2">
            <a:extLst>
              <a:ext uri="{FF2B5EF4-FFF2-40B4-BE49-F238E27FC236}">
                <a16:creationId xmlns:a16="http://schemas.microsoft.com/office/drawing/2014/main" id="{F047E200-C6E9-114C-8595-AFC0392EA610}"/>
              </a:ext>
            </a:extLst>
          </p:cNvPr>
          <p:cNvSpPr>
            <a:spLocks noGrp="1"/>
          </p:cNvSpPr>
          <p:nvPr>
            <p:ph type="title"/>
          </p:nvPr>
        </p:nvSpPr>
        <p:spPr/>
        <p:txBody>
          <a:bodyPr/>
          <a:lstStyle/>
          <a:p>
            <a:r>
              <a:rPr lang="en-GB"/>
              <a:t>The right knowledge</a:t>
            </a:r>
            <a:endParaRPr lang="nl-NL" dirty="0"/>
          </a:p>
        </p:txBody>
      </p:sp>
      <p:sp>
        <p:nvSpPr>
          <p:cNvPr id="2" name="Slide Number Placeholder 1"/>
          <p:cNvSpPr>
            <a:spLocks noGrp="1"/>
          </p:cNvSpPr>
          <p:nvPr>
            <p:ph type="sldNum" sz="quarter" idx="4"/>
          </p:nvPr>
        </p:nvSpPr>
        <p:spPr/>
        <p:txBody>
          <a:bodyPr/>
          <a:lstStyle/>
          <a:p>
            <a:fld id="{FCE43C0F-8A7B-3A4B-9DB5-B3472E36E833}" type="slidenum">
              <a:rPr lang="en-GB" smtClean="0"/>
              <a:pPr/>
              <a:t>10</a:t>
            </a:fld>
            <a:endParaRPr lang="en-GB" dirty="0"/>
          </a:p>
        </p:txBody>
      </p:sp>
      <p:sp>
        <p:nvSpPr>
          <p:cNvPr id="41" name="Content Placeholder 40">
            <a:extLst>
              <a:ext uri="{FF2B5EF4-FFF2-40B4-BE49-F238E27FC236}">
                <a16:creationId xmlns:a16="http://schemas.microsoft.com/office/drawing/2014/main" id="{D6D5AF6F-E938-B843-ADBE-D5FF8A94C185}"/>
              </a:ext>
            </a:extLst>
          </p:cNvPr>
          <p:cNvSpPr>
            <a:spLocks noGrp="1"/>
          </p:cNvSpPr>
          <p:nvPr>
            <p:ph sz="quarter" idx="15"/>
          </p:nvPr>
        </p:nvSpPr>
        <p:spPr/>
        <p:txBody>
          <a:bodyPr/>
          <a:lstStyle/>
          <a:p>
            <a:pPr>
              <a:spcBef>
                <a:spcPts val="300"/>
              </a:spcBef>
            </a:pPr>
            <a:r>
              <a:rPr lang="en-GB" dirty="0" err="1"/>
              <a:t>nmCRPC</a:t>
            </a:r>
            <a:r>
              <a:rPr lang="en-GB" dirty="0"/>
              <a:t>, non-metastatic castration resistant prostate cancer; </a:t>
            </a:r>
            <a:r>
              <a:rPr lang="en-GB" dirty="0" err="1"/>
              <a:t>QoL</a:t>
            </a:r>
            <a:r>
              <a:rPr lang="en-GB" dirty="0"/>
              <a:t>, quality of life</a:t>
            </a:r>
          </a:p>
          <a:p>
            <a:pPr>
              <a:spcBef>
                <a:spcPts val="0"/>
              </a:spcBef>
            </a:pPr>
            <a:r>
              <a:rPr lang="en-GB" dirty="0"/>
              <a:t>Lee VE, et al. </a:t>
            </a:r>
            <a:r>
              <a:rPr lang="en-US" dirty="0"/>
              <a:t>J Cancer </a:t>
            </a:r>
            <a:r>
              <a:rPr lang="en-US" dirty="0" err="1"/>
              <a:t>Sci</a:t>
            </a:r>
            <a:r>
              <a:rPr lang="en-US" dirty="0"/>
              <a:t> </a:t>
            </a:r>
            <a:r>
              <a:rPr lang="en-US" dirty="0" err="1"/>
              <a:t>Clin</a:t>
            </a:r>
            <a:r>
              <a:rPr lang="en-US" dirty="0"/>
              <a:t> </a:t>
            </a:r>
            <a:r>
              <a:rPr lang="en-US" dirty="0" err="1"/>
              <a:t>Ther</a:t>
            </a:r>
            <a:r>
              <a:rPr lang="en-GB" dirty="0"/>
              <a:t>. 2021;5:154-60</a:t>
            </a:r>
          </a:p>
        </p:txBody>
      </p:sp>
      <p:sp>
        <p:nvSpPr>
          <p:cNvPr id="10" name="Rectangle: Rounded Corners 4">
            <a:extLst>
              <a:ext uri="{FF2B5EF4-FFF2-40B4-BE49-F238E27FC236}">
                <a16:creationId xmlns:a16="http://schemas.microsoft.com/office/drawing/2014/main" id="{670508F8-4811-4A16-8F34-CD6B08CCE0A2}"/>
              </a:ext>
            </a:extLst>
          </p:cNvPr>
          <p:cNvSpPr/>
          <p:nvPr/>
        </p:nvSpPr>
        <p:spPr>
          <a:xfrm>
            <a:off x="5066171" y="2079542"/>
            <a:ext cx="2238272" cy="129614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dirty="0">
                <a:cs typeface="PT Sans Narrow"/>
              </a:rPr>
              <a:t>Prolongation of survival</a:t>
            </a:r>
          </a:p>
        </p:txBody>
      </p:sp>
      <p:sp>
        <p:nvSpPr>
          <p:cNvPr id="13" name="Rectangle: Rounded Corners 4">
            <a:extLst>
              <a:ext uri="{FF2B5EF4-FFF2-40B4-BE49-F238E27FC236}">
                <a16:creationId xmlns:a16="http://schemas.microsoft.com/office/drawing/2014/main" id="{670508F8-4811-4A16-8F34-CD6B08CCE0A2}"/>
              </a:ext>
            </a:extLst>
          </p:cNvPr>
          <p:cNvSpPr/>
          <p:nvPr/>
        </p:nvSpPr>
        <p:spPr>
          <a:xfrm>
            <a:off x="7611281" y="2079542"/>
            <a:ext cx="2238272" cy="129614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dirty="0">
                <a:cs typeface="PT Sans Narrow"/>
              </a:rPr>
              <a:t>Maintaining quality of life (QoL)</a:t>
            </a:r>
          </a:p>
          <a:p>
            <a:pPr marL="179388" lvl="1" indent="-179388">
              <a:spcBef>
                <a:spcPts val="400"/>
              </a:spcBef>
              <a:buFont typeface="Arial"/>
              <a:buChar char="•"/>
            </a:pPr>
            <a:r>
              <a:rPr lang="en-GB" sz="1300" dirty="0">
                <a:cs typeface="PT Sans Narrow"/>
              </a:rPr>
              <a:t>Role functioning</a:t>
            </a:r>
          </a:p>
          <a:p>
            <a:pPr marL="179388" lvl="1" indent="-179388">
              <a:spcBef>
                <a:spcPts val="400"/>
              </a:spcBef>
              <a:buFont typeface="Arial"/>
              <a:buChar char="•"/>
            </a:pPr>
            <a:r>
              <a:rPr lang="en-GB" sz="1300" dirty="0">
                <a:cs typeface="PT Sans Narrow"/>
              </a:rPr>
              <a:t>Activities in daily life</a:t>
            </a:r>
          </a:p>
        </p:txBody>
      </p:sp>
      <p:sp>
        <p:nvSpPr>
          <p:cNvPr id="14" name="Rectangle: Rounded Corners 4">
            <a:extLst>
              <a:ext uri="{FF2B5EF4-FFF2-40B4-BE49-F238E27FC236}">
                <a16:creationId xmlns:a16="http://schemas.microsoft.com/office/drawing/2014/main" id="{670508F8-4811-4A16-8F34-CD6B08CCE0A2}"/>
              </a:ext>
            </a:extLst>
          </p:cNvPr>
          <p:cNvSpPr/>
          <p:nvPr/>
        </p:nvSpPr>
        <p:spPr>
          <a:xfrm>
            <a:off x="6372444" y="3675622"/>
            <a:ext cx="2238272" cy="129614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dirty="0">
                <a:cs typeface="PT Sans Narrow"/>
              </a:rPr>
              <a:t>Respecting patient preference in decision making</a:t>
            </a:r>
          </a:p>
        </p:txBody>
      </p:sp>
      <p:sp>
        <p:nvSpPr>
          <p:cNvPr id="15" name="Rectangle: Rounded Corners 4">
            <a:extLst>
              <a:ext uri="{FF2B5EF4-FFF2-40B4-BE49-F238E27FC236}">
                <a16:creationId xmlns:a16="http://schemas.microsoft.com/office/drawing/2014/main" id="{670508F8-4811-4A16-8F34-CD6B08CCE0A2}"/>
              </a:ext>
            </a:extLst>
          </p:cNvPr>
          <p:cNvSpPr/>
          <p:nvPr/>
        </p:nvSpPr>
        <p:spPr>
          <a:xfrm>
            <a:off x="3753316" y="3675622"/>
            <a:ext cx="2238272" cy="129614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dirty="0">
                <a:cs typeface="PT Sans Narrow"/>
              </a:rPr>
              <a:t>Balancing potential benefits against likely treatment toxicity</a:t>
            </a:r>
          </a:p>
        </p:txBody>
      </p:sp>
      <p:sp>
        <p:nvSpPr>
          <p:cNvPr id="16" name="Rectangle: Rounded Corners 4">
            <a:extLst>
              <a:ext uri="{FF2B5EF4-FFF2-40B4-BE49-F238E27FC236}">
                <a16:creationId xmlns:a16="http://schemas.microsoft.com/office/drawing/2014/main" id="{670508F8-4811-4A16-8F34-CD6B08CCE0A2}"/>
              </a:ext>
            </a:extLst>
          </p:cNvPr>
          <p:cNvSpPr/>
          <p:nvPr/>
        </p:nvSpPr>
        <p:spPr>
          <a:xfrm>
            <a:off x="2521062" y="2079542"/>
            <a:ext cx="2238272" cy="129614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dirty="0">
                <a:cs typeface="PT Sans Narrow"/>
              </a:rPr>
              <a:t>Delay metastases</a:t>
            </a:r>
            <a:endParaRPr lang="en-GB" sz="1300" dirty="0">
              <a:cs typeface="PT Sans Narrow"/>
            </a:endParaRPr>
          </a:p>
        </p:txBody>
      </p:sp>
      <p:sp>
        <p:nvSpPr>
          <p:cNvPr id="4" name="Rectangle 3">
            <a:extLst>
              <a:ext uri="{FF2B5EF4-FFF2-40B4-BE49-F238E27FC236}">
                <a16:creationId xmlns:a16="http://schemas.microsoft.com/office/drawing/2014/main" id="{AC697910-E6E6-480C-9933-CC725AF6ED5D}"/>
              </a:ext>
            </a:extLst>
          </p:cNvPr>
          <p:cNvSpPr/>
          <p:nvPr/>
        </p:nvSpPr>
        <p:spPr>
          <a:xfrm>
            <a:off x="1916430" y="5279942"/>
            <a:ext cx="8359140" cy="71682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	</a:t>
            </a:r>
            <a:r>
              <a:rPr lang="en-GB" b="1" dirty="0"/>
              <a:t>Be aware that the patient’s goals and preferences may change over time, </a:t>
            </a:r>
            <a:br>
              <a:rPr lang="en-GB" b="1" dirty="0"/>
            </a:br>
            <a:r>
              <a:rPr lang="en-GB" b="1" dirty="0"/>
              <a:t>as symptoms increase, side effects mount or QoL declines</a:t>
            </a:r>
          </a:p>
        </p:txBody>
      </p:sp>
      <p:grpSp>
        <p:nvGrpSpPr>
          <p:cNvPr id="12" name="Graphic 7" descr="Lightbulb">
            <a:extLst>
              <a:ext uri="{FF2B5EF4-FFF2-40B4-BE49-F238E27FC236}">
                <a16:creationId xmlns:a16="http://schemas.microsoft.com/office/drawing/2014/main" id="{31C9760C-07A4-804C-A644-93938D902294}"/>
              </a:ext>
            </a:extLst>
          </p:cNvPr>
          <p:cNvGrpSpPr/>
          <p:nvPr/>
        </p:nvGrpSpPr>
        <p:grpSpPr>
          <a:xfrm>
            <a:off x="1937658" y="5301343"/>
            <a:ext cx="683839" cy="683839"/>
            <a:chOff x="5638800" y="2971800"/>
            <a:chExt cx="914400" cy="914400"/>
          </a:xfrm>
          <a:solidFill>
            <a:schemeClr val="bg1"/>
          </a:solidFill>
        </p:grpSpPr>
        <p:sp>
          <p:nvSpPr>
            <p:cNvPr id="17" name="Freeform 16">
              <a:extLst>
                <a:ext uri="{FF2B5EF4-FFF2-40B4-BE49-F238E27FC236}">
                  <a16:creationId xmlns:a16="http://schemas.microsoft.com/office/drawing/2014/main" id="{7086BF38-4E64-8944-9F7D-DF006E47C5C9}"/>
                </a:ext>
              </a:extLst>
            </p:cNvPr>
            <p:cNvSpPr/>
            <p:nvPr/>
          </p:nvSpPr>
          <p:spPr>
            <a:xfrm>
              <a:off x="5965031" y="3574256"/>
              <a:ext cx="257175" cy="66675"/>
            </a:xfrm>
            <a:custGeom>
              <a:avLst/>
              <a:gdLst>
                <a:gd name="connsiteX0" fmla="*/ 35719 w 257175"/>
                <a:gd name="connsiteY0" fmla="*/ 7144 h 66675"/>
                <a:gd name="connsiteX1" fmla="*/ 226219 w 257175"/>
                <a:gd name="connsiteY1" fmla="*/ 7144 h 66675"/>
                <a:gd name="connsiteX2" fmla="*/ 254794 w 257175"/>
                <a:gd name="connsiteY2" fmla="*/ 35719 h 66675"/>
                <a:gd name="connsiteX3" fmla="*/ 226219 w 257175"/>
                <a:gd name="connsiteY3" fmla="*/ 64294 h 66675"/>
                <a:gd name="connsiteX4" fmla="*/ 35719 w 257175"/>
                <a:gd name="connsiteY4" fmla="*/ 64294 h 66675"/>
                <a:gd name="connsiteX5" fmla="*/ 7144 w 257175"/>
                <a:gd name="connsiteY5" fmla="*/ 35719 h 66675"/>
                <a:gd name="connsiteX6" fmla="*/ 35719 w 257175"/>
                <a:gd name="connsiteY6"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66675">
                  <a:moveTo>
                    <a:pt x="35719" y="7144"/>
                  </a:moveTo>
                  <a:lnTo>
                    <a:pt x="226219" y="7144"/>
                  </a:lnTo>
                  <a:cubicBezTo>
                    <a:pt x="242411" y="7144"/>
                    <a:pt x="254794" y="19526"/>
                    <a:pt x="254794" y="35719"/>
                  </a:cubicBezTo>
                  <a:cubicBezTo>
                    <a:pt x="254794" y="51911"/>
                    <a:pt x="242411" y="64294"/>
                    <a:pt x="226219" y="64294"/>
                  </a:cubicBezTo>
                  <a:lnTo>
                    <a:pt x="35719" y="64294"/>
                  </a:lnTo>
                  <a:cubicBezTo>
                    <a:pt x="19526" y="64294"/>
                    <a:pt x="7144" y="51911"/>
                    <a:pt x="7144" y="35719"/>
                  </a:cubicBezTo>
                  <a:cubicBezTo>
                    <a:pt x="7144" y="19526"/>
                    <a:pt x="19526" y="7144"/>
                    <a:pt x="35719" y="7144"/>
                  </a:cubicBez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93A668A-C9F3-874D-851A-FDFD03A8F2CF}"/>
                </a:ext>
              </a:extLst>
            </p:cNvPr>
            <p:cNvSpPr/>
            <p:nvPr/>
          </p:nvSpPr>
          <p:spPr>
            <a:xfrm>
              <a:off x="5965031" y="3669506"/>
              <a:ext cx="257175" cy="66675"/>
            </a:xfrm>
            <a:custGeom>
              <a:avLst/>
              <a:gdLst>
                <a:gd name="connsiteX0" fmla="*/ 35719 w 257175"/>
                <a:gd name="connsiteY0" fmla="*/ 7144 h 66675"/>
                <a:gd name="connsiteX1" fmla="*/ 226219 w 257175"/>
                <a:gd name="connsiteY1" fmla="*/ 7144 h 66675"/>
                <a:gd name="connsiteX2" fmla="*/ 254794 w 257175"/>
                <a:gd name="connsiteY2" fmla="*/ 35719 h 66675"/>
                <a:gd name="connsiteX3" fmla="*/ 226219 w 257175"/>
                <a:gd name="connsiteY3" fmla="*/ 64294 h 66675"/>
                <a:gd name="connsiteX4" fmla="*/ 35719 w 257175"/>
                <a:gd name="connsiteY4" fmla="*/ 64294 h 66675"/>
                <a:gd name="connsiteX5" fmla="*/ 7144 w 257175"/>
                <a:gd name="connsiteY5" fmla="*/ 35719 h 66675"/>
                <a:gd name="connsiteX6" fmla="*/ 35719 w 257175"/>
                <a:gd name="connsiteY6"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66675">
                  <a:moveTo>
                    <a:pt x="35719" y="7144"/>
                  </a:moveTo>
                  <a:lnTo>
                    <a:pt x="226219" y="7144"/>
                  </a:lnTo>
                  <a:cubicBezTo>
                    <a:pt x="242411" y="7144"/>
                    <a:pt x="254794" y="19526"/>
                    <a:pt x="254794" y="35719"/>
                  </a:cubicBezTo>
                  <a:cubicBezTo>
                    <a:pt x="254794" y="51911"/>
                    <a:pt x="242411" y="64294"/>
                    <a:pt x="226219" y="64294"/>
                  </a:cubicBezTo>
                  <a:lnTo>
                    <a:pt x="35719" y="64294"/>
                  </a:lnTo>
                  <a:cubicBezTo>
                    <a:pt x="19526" y="64294"/>
                    <a:pt x="7144" y="51911"/>
                    <a:pt x="7144" y="35719"/>
                  </a:cubicBezTo>
                  <a:cubicBezTo>
                    <a:pt x="7144" y="19526"/>
                    <a:pt x="19526" y="7144"/>
                    <a:pt x="35719" y="7144"/>
                  </a:cubicBez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A2BD9BD-C121-024C-995A-628415D531E7}"/>
                </a:ext>
              </a:extLst>
            </p:cNvPr>
            <p:cNvSpPr/>
            <p:nvPr/>
          </p:nvSpPr>
          <p:spPr>
            <a:xfrm>
              <a:off x="6026944" y="3764756"/>
              <a:ext cx="133350" cy="66675"/>
            </a:xfrm>
            <a:custGeom>
              <a:avLst/>
              <a:gdLst>
                <a:gd name="connsiteX0" fmla="*/ 7144 w 133350"/>
                <a:gd name="connsiteY0" fmla="*/ 7144 h 66675"/>
                <a:gd name="connsiteX1" fmla="*/ 69056 w 133350"/>
                <a:gd name="connsiteY1" fmla="*/ 64294 h 66675"/>
                <a:gd name="connsiteX2" fmla="*/ 130969 w 133350"/>
                <a:gd name="connsiteY2" fmla="*/ 7144 h 66675"/>
                <a:gd name="connsiteX3" fmla="*/ 7144 w 133350"/>
                <a:gd name="connsiteY3" fmla="*/ 7144 h 66675"/>
              </a:gdLst>
              <a:ahLst/>
              <a:cxnLst>
                <a:cxn ang="0">
                  <a:pos x="connsiteX0" y="connsiteY0"/>
                </a:cxn>
                <a:cxn ang="0">
                  <a:pos x="connsiteX1" y="connsiteY1"/>
                </a:cxn>
                <a:cxn ang="0">
                  <a:pos x="connsiteX2" y="connsiteY2"/>
                </a:cxn>
                <a:cxn ang="0">
                  <a:pos x="connsiteX3" y="connsiteY3"/>
                </a:cxn>
              </a:cxnLst>
              <a:rect l="l" t="t" r="r" b="b"/>
              <a:pathLst>
                <a:path w="133350" h="66675">
                  <a:moveTo>
                    <a:pt x="7144" y="7144"/>
                  </a:moveTo>
                  <a:cubicBezTo>
                    <a:pt x="10001" y="39529"/>
                    <a:pt x="36671" y="64294"/>
                    <a:pt x="69056" y="64294"/>
                  </a:cubicBezTo>
                  <a:cubicBezTo>
                    <a:pt x="101441" y="64294"/>
                    <a:pt x="128111" y="39529"/>
                    <a:pt x="130969" y="7144"/>
                  </a:cubicBezTo>
                  <a:lnTo>
                    <a:pt x="7144" y="7144"/>
                  </a:lnTo>
                  <a:close/>
                </a:path>
              </a:pathLst>
            </a:custGeom>
            <a:grp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EC8B5F7-9638-B146-85BB-0C38B6595E14}"/>
                </a:ext>
              </a:extLst>
            </p:cNvPr>
            <p:cNvSpPr/>
            <p:nvPr/>
          </p:nvSpPr>
          <p:spPr>
            <a:xfrm>
              <a:off x="5841206" y="3021806"/>
              <a:ext cx="504825" cy="523875"/>
            </a:xfrm>
            <a:custGeom>
              <a:avLst/>
              <a:gdLst>
                <a:gd name="connsiteX0" fmla="*/ 254794 w 504825"/>
                <a:gd name="connsiteY0" fmla="*/ 7144 h 523875"/>
                <a:gd name="connsiteX1" fmla="*/ 254794 w 504825"/>
                <a:gd name="connsiteY1" fmla="*/ 7144 h 523875"/>
                <a:gd name="connsiteX2" fmla="*/ 254794 w 504825"/>
                <a:gd name="connsiteY2" fmla="*/ 7144 h 523875"/>
                <a:gd name="connsiteX3" fmla="*/ 7144 w 504825"/>
                <a:gd name="connsiteY3" fmla="*/ 251936 h 523875"/>
                <a:gd name="connsiteX4" fmla="*/ 7144 w 504825"/>
                <a:gd name="connsiteY4" fmla="*/ 260509 h 523875"/>
                <a:gd name="connsiteX5" fmla="*/ 24289 w 504825"/>
                <a:gd name="connsiteY5" fmla="*/ 346234 h 523875"/>
                <a:gd name="connsiteX6" fmla="*/ 67151 w 504825"/>
                <a:gd name="connsiteY6" fmla="*/ 416719 h 523875"/>
                <a:gd name="connsiteX7" fmla="*/ 125254 w 504825"/>
                <a:gd name="connsiteY7" fmla="*/ 511016 h 523875"/>
                <a:gd name="connsiteX8" fmla="*/ 142399 w 504825"/>
                <a:gd name="connsiteY8" fmla="*/ 521494 h 523875"/>
                <a:gd name="connsiteX9" fmla="*/ 367189 w 504825"/>
                <a:gd name="connsiteY9" fmla="*/ 521494 h 523875"/>
                <a:gd name="connsiteX10" fmla="*/ 384334 w 504825"/>
                <a:gd name="connsiteY10" fmla="*/ 511016 h 523875"/>
                <a:gd name="connsiteX11" fmla="*/ 442436 w 504825"/>
                <a:gd name="connsiteY11" fmla="*/ 416719 h 523875"/>
                <a:gd name="connsiteX12" fmla="*/ 485299 w 504825"/>
                <a:gd name="connsiteY12" fmla="*/ 346234 h 523875"/>
                <a:gd name="connsiteX13" fmla="*/ 502444 w 504825"/>
                <a:gd name="connsiteY13" fmla="*/ 260509 h 523875"/>
                <a:gd name="connsiteX14" fmla="*/ 502444 w 504825"/>
                <a:gd name="connsiteY14" fmla="*/ 251936 h 523875"/>
                <a:gd name="connsiteX15" fmla="*/ 254794 w 504825"/>
                <a:gd name="connsiteY15" fmla="*/ 7144 h 523875"/>
                <a:gd name="connsiteX16" fmla="*/ 445294 w 504825"/>
                <a:gd name="connsiteY16" fmla="*/ 259556 h 523875"/>
                <a:gd name="connsiteX17" fmla="*/ 431959 w 504825"/>
                <a:gd name="connsiteY17" fmla="*/ 326231 h 523875"/>
                <a:gd name="connsiteX18" fmla="*/ 399574 w 504825"/>
                <a:gd name="connsiteY18" fmla="*/ 378619 h 523875"/>
                <a:gd name="connsiteX19" fmla="*/ 344329 w 504825"/>
                <a:gd name="connsiteY19" fmla="*/ 464344 h 523875"/>
                <a:gd name="connsiteX20" fmla="*/ 254794 w 504825"/>
                <a:gd name="connsiteY20" fmla="*/ 464344 h 523875"/>
                <a:gd name="connsiteX21" fmla="*/ 166211 w 504825"/>
                <a:gd name="connsiteY21" fmla="*/ 464344 h 523875"/>
                <a:gd name="connsiteX22" fmla="*/ 110966 w 504825"/>
                <a:gd name="connsiteY22" fmla="*/ 378619 h 523875"/>
                <a:gd name="connsiteX23" fmla="*/ 78581 w 504825"/>
                <a:gd name="connsiteY23" fmla="*/ 326231 h 523875"/>
                <a:gd name="connsiteX24" fmla="*/ 65246 w 504825"/>
                <a:gd name="connsiteY24" fmla="*/ 259556 h 523875"/>
                <a:gd name="connsiteX25" fmla="*/ 65246 w 504825"/>
                <a:gd name="connsiteY25" fmla="*/ 251936 h 523875"/>
                <a:gd name="connsiteX26" fmla="*/ 255746 w 504825"/>
                <a:gd name="connsiteY26" fmla="*/ 63341 h 523875"/>
                <a:gd name="connsiteX27" fmla="*/ 255746 w 504825"/>
                <a:gd name="connsiteY27" fmla="*/ 63341 h 523875"/>
                <a:gd name="connsiteX28" fmla="*/ 255746 w 504825"/>
                <a:gd name="connsiteY28" fmla="*/ 63341 h 523875"/>
                <a:gd name="connsiteX29" fmla="*/ 255746 w 504825"/>
                <a:gd name="connsiteY29" fmla="*/ 63341 h 523875"/>
                <a:gd name="connsiteX30" fmla="*/ 255746 w 504825"/>
                <a:gd name="connsiteY30" fmla="*/ 63341 h 523875"/>
                <a:gd name="connsiteX31" fmla="*/ 255746 w 504825"/>
                <a:gd name="connsiteY31" fmla="*/ 63341 h 523875"/>
                <a:gd name="connsiteX32" fmla="*/ 255746 w 504825"/>
                <a:gd name="connsiteY32" fmla="*/ 63341 h 523875"/>
                <a:gd name="connsiteX33" fmla="*/ 446246 w 504825"/>
                <a:gd name="connsiteY33" fmla="*/ 251936 h 523875"/>
                <a:gd name="connsiteX34" fmla="*/ 446246 w 504825"/>
                <a:gd name="connsiteY34" fmla="*/ 25955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4825" h="523875">
                  <a:moveTo>
                    <a:pt x="254794" y="7144"/>
                  </a:moveTo>
                  <a:cubicBezTo>
                    <a:pt x="254794" y="7144"/>
                    <a:pt x="254794" y="7144"/>
                    <a:pt x="254794" y="7144"/>
                  </a:cubicBezTo>
                  <a:cubicBezTo>
                    <a:pt x="254794" y="7144"/>
                    <a:pt x="254794" y="7144"/>
                    <a:pt x="254794" y="7144"/>
                  </a:cubicBezTo>
                  <a:cubicBezTo>
                    <a:pt x="119539" y="8096"/>
                    <a:pt x="10001" y="116681"/>
                    <a:pt x="7144" y="251936"/>
                  </a:cubicBezTo>
                  <a:lnTo>
                    <a:pt x="7144" y="260509"/>
                  </a:lnTo>
                  <a:cubicBezTo>
                    <a:pt x="8096" y="290036"/>
                    <a:pt x="13811" y="318611"/>
                    <a:pt x="24289" y="346234"/>
                  </a:cubicBezTo>
                  <a:cubicBezTo>
                    <a:pt x="34766" y="371951"/>
                    <a:pt x="49054" y="395764"/>
                    <a:pt x="67151" y="416719"/>
                  </a:cubicBezTo>
                  <a:cubicBezTo>
                    <a:pt x="90011" y="441484"/>
                    <a:pt x="114776" y="490061"/>
                    <a:pt x="125254" y="511016"/>
                  </a:cubicBezTo>
                  <a:cubicBezTo>
                    <a:pt x="128111" y="517684"/>
                    <a:pt x="134779" y="521494"/>
                    <a:pt x="142399" y="521494"/>
                  </a:cubicBezTo>
                  <a:lnTo>
                    <a:pt x="367189" y="521494"/>
                  </a:lnTo>
                  <a:cubicBezTo>
                    <a:pt x="374809" y="521494"/>
                    <a:pt x="381476" y="517684"/>
                    <a:pt x="384334" y="511016"/>
                  </a:cubicBezTo>
                  <a:cubicBezTo>
                    <a:pt x="394811" y="490061"/>
                    <a:pt x="419576" y="441484"/>
                    <a:pt x="442436" y="416719"/>
                  </a:cubicBezTo>
                  <a:cubicBezTo>
                    <a:pt x="460534" y="395764"/>
                    <a:pt x="475774" y="371951"/>
                    <a:pt x="485299" y="346234"/>
                  </a:cubicBezTo>
                  <a:cubicBezTo>
                    <a:pt x="495776" y="318611"/>
                    <a:pt x="501491" y="290036"/>
                    <a:pt x="502444" y="260509"/>
                  </a:cubicBezTo>
                  <a:lnTo>
                    <a:pt x="502444" y="251936"/>
                  </a:lnTo>
                  <a:cubicBezTo>
                    <a:pt x="499586" y="116681"/>
                    <a:pt x="390049" y="8096"/>
                    <a:pt x="254794" y="7144"/>
                  </a:cubicBezTo>
                  <a:close/>
                  <a:moveTo>
                    <a:pt x="445294" y="259556"/>
                  </a:moveTo>
                  <a:cubicBezTo>
                    <a:pt x="444341" y="282416"/>
                    <a:pt x="439579" y="305276"/>
                    <a:pt x="431959" y="326231"/>
                  </a:cubicBezTo>
                  <a:cubicBezTo>
                    <a:pt x="424339" y="345281"/>
                    <a:pt x="413861" y="363379"/>
                    <a:pt x="399574" y="378619"/>
                  </a:cubicBezTo>
                  <a:cubicBezTo>
                    <a:pt x="377666" y="405289"/>
                    <a:pt x="358616" y="433864"/>
                    <a:pt x="344329" y="464344"/>
                  </a:cubicBezTo>
                  <a:lnTo>
                    <a:pt x="254794" y="464344"/>
                  </a:lnTo>
                  <a:lnTo>
                    <a:pt x="166211" y="464344"/>
                  </a:lnTo>
                  <a:cubicBezTo>
                    <a:pt x="150971" y="433864"/>
                    <a:pt x="131921" y="405289"/>
                    <a:pt x="110966" y="378619"/>
                  </a:cubicBezTo>
                  <a:cubicBezTo>
                    <a:pt x="97631" y="363379"/>
                    <a:pt x="86201" y="345281"/>
                    <a:pt x="78581" y="326231"/>
                  </a:cubicBezTo>
                  <a:cubicBezTo>
                    <a:pt x="70009" y="305276"/>
                    <a:pt x="66199" y="282416"/>
                    <a:pt x="65246" y="259556"/>
                  </a:cubicBezTo>
                  <a:lnTo>
                    <a:pt x="65246" y="251936"/>
                  </a:lnTo>
                  <a:cubicBezTo>
                    <a:pt x="67151" y="148114"/>
                    <a:pt x="151924" y="64294"/>
                    <a:pt x="255746" y="63341"/>
                  </a:cubicBezTo>
                  <a:lnTo>
                    <a:pt x="255746" y="63341"/>
                  </a:lnTo>
                  <a:lnTo>
                    <a:pt x="255746" y="63341"/>
                  </a:lnTo>
                  <a:cubicBezTo>
                    <a:pt x="255746" y="63341"/>
                    <a:pt x="255746" y="63341"/>
                    <a:pt x="255746" y="63341"/>
                  </a:cubicBezTo>
                  <a:cubicBezTo>
                    <a:pt x="255746" y="63341"/>
                    <a:pt x="255746" y="63341"/>
                    <a:pt x="255746" y="63341"/>
                  </a:cubicBezTo>
                  <a:lnTo>
                    <a:pt x="255746" y="63341"/>
                  </a:lnTo>
                  <a:lnTo>
                    <a:pt x="255746" y="63341"/>
                  </a:lnTo>
                  <a:cubicBezTo>
                    <a:pt x="359569" y="64294"/>
                    <a:pt x="444341" y="147161"/>
                    <a:pt x="446246" y="251936"/>
                  </a:cubicBezTo>
                  <a:lnTo>
                    <a:pt x="446246" y="259556"/>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629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700DA2-6C20-410F-BEEC-62F2C0480CAD}"/>
              </a:ext>
            </a:extLst>
          </p:cNvPr>
          <p:cNvSpPr>
            <a:spLocks noGrp="1"/>
          </p:cNvSpPr>
          <p:nvPr>
            <p:ph type="body" idx="1"/>
          </p:nvPr>
        </p:nvSpPr>
        <p:spPr>
          <a:xfrm>
            <a:off x="609600" y="972000"/>
            <a:ext cx="10972800" cy="702470"/>
          </a:xfrm>
        </p:spPr>
        <p:txBody>
          <a:bodyPr/>
          <a:lstStyle/>
          <a:p>
            <a:r>
              <a:rPr lang="en-GB" dirty="0"/>
              <a:t>What does the patient want?</a:t>
            </a:r>
          </a:p>
        </p:txBody>
      </p:sp>
      <p:sp>
        <p:nvSpPr>
          <p:cNvPr id="3" name="Content Placeholder 2">
            <a:extLst>
              <a:ext uri="{FF2B5EF4-FFF2-40B4-BE49-F238E27FC236}">
                <a16:creationId xmlns:a16="http://schemas.microsoft.com/office/drawing/2014/main" id="{9F61FA15-DA9C-4221-A431-8D8A42A2C4BD}"/>
              </a:ext>
            </a:extLst>
          </p:cNvPr>
          <p:cNvSpPr>
            <a:spLocks noGrp="1"/>
          </p:cNvSpPr>
          <p:nvPr>
            <p:ph sz="quarter" idx="12"/>
          </p:nvPr>
        </p:nvSpPr>
        <p:spPr>
          <a:xfrm>
            <a:off x="620184" y="1620000"/>
            <a:ext cx="10963200" cy="3816424"/>
          </a:xfrm>
        </p:spPr>
        <p:txBody>
          <a:bodyPr/>
          <a:lstStyle/>
          <a:p>
            <a:pPr lvl="0"/>
            <a:r>
              <a:rPr lang="en-US" dirty="0"/>
              <a:t>Patients want to know that their treatment is intended to prolong their life.  This means more time with family and friends</a:t>
            </a:r>
          </a:p>
          <a:p>
            <a:pPr lvl="1"/>
            <a:r>
              <a:rPr lang="en-US" dirty="0"/>
              <a:t>Meeting a new grandchild</a:t>
            </a:r>
          </a:p>
          <a:p>
            <a:pPr lvl="1"/>
            <a:r>
              <a:rPr lang="en-US" dirty="0"/>
              <a:t>Attending a wedding/graduation</a:t>
            </a:r>
          </a:p>
          <a:p>
            <a:pPr lvl="1"/>
            <a:r>
              <a:rPr lang="en-US" dirty="0"/>
              <a:t>Planning a vacation</a:t>
            </a:r>
          </a:p>
          <a:p>
            <a:pPr lvl="0">
              <a:spcBef>
                <a:spcPts val="2400"/>
              </a:spcBef>
            </a:pPr>
            <a:r>
              <a:rPr lang="en-US" dirty="0"/>
              <a:t>At this stage in their disease process, they should be educated that there is no cure for their disease and these treatments are meant to slow down the disease process to delay the development of metastases and prolong overall survival</a:t>
            </a:r>
          </a:p>
          <a:p>
            <a:pPr lvl="0">
              <a:spcBef>
                <a:spcPts val="2400"/>
              </a:spcBef>
            </a:pPr>
            <a:r>
              <a:rPr lang="en-US" dirty="0"/>
              <a:t>QoL means keeping their daily routine and being able to do the activities that they enjoy</a:t>
            </a:r>
          </a:p>
          <a:p>
            <a:endParaRPr lang="en-US" dirty="0"/>
          </a:p>
        </p:txBody>
      </p:sp>
      <p:sp>
        <p:nvSpPr>
          <p:cNvPr id="2" name="Title 1">
            <a:extLst>
              <a:ext uri="{FF2B5EF4-FFF2-40B4-BE49-F238E27FC236}">
                <a16:creationId xmlns:a16="http://schemas.microsoft.com/office/drawing/2014/main" id="{9DFE2147-A33A-4845-B0A6-CD642C3BE319}"/>
              </a:ext>
            </a:extLst>
          </p:cNvPr>
          <p:cNvSpPr>
            <a:spLocks noGrp="1"/>
          </p:cNvSpPr>
          <p:nvPr>
            <p:ph type="title"/>
          </p:nvPr>
        </p:nvSpPr>
        <p:spPr/>
        <p:txBody>
          <a:bodyPr/>
          <a:lstStyle/>
          <a:p>
            <a:r>
              <a:rPr lang="en-US"/>
              <a:t>The right knowledge</a:t>
            </a:r>
            <a:endParaRPr lang="en-US" dirty="0"/>
          </a:p>
        </p:txBody>
      </p:sp>
      <p:sp>
        <p:nvSpPr>
          <p:cNvPr id="9" name="Content Placeholder 8">
            <a:extLst>
              <a:ext uri="{FF2B5EF4-FFF2-40B4-BE49-F238E27FC236}">
                <a16:creationId xmlns:a16="http://schemas.microsoft.com/office/drawing/2014/main" id="{7A58F280-1BBD-B846-91FA-15239EFABFEA}"/>
              </a:ext>
            </a:extLst>
          </p:cNvPr>
          <p:cNvSpPr>
            <a:spLocks noGrp="1"/>
          </p:cNvSpPr>
          <p:nvPr>
            <p:ph sz="quarter" idx="15"/>
          </p:nvPr>
        </p:nvSpPr>
        <p:spPr/>
        <p:txBody>
          <a:bodyPr/>
          <a:lstStyle/>
          <a:p>
            <a:r>
              <a:rPr lang="en-GB" dirty="0" err="1"/>
              <a:t>QoL</a:t>
            </a:r>
            <a:r>
              <a:rPr lang="en-GB" dirty="0"/>
              <a:t>, quality of life</a:t>
            </a:r>
            <a:endParaRPr lang="en-US" dirty="0"/>
          </a:p>
        </p:txBody>
      </p:sp>
    </p:spTree>
    <p:extLst>
      <p:ext uri="{BB962C8B-B14F-4D97-AF65-F5344CB8AC3E}">
        <p14:creationId xmlns:p14="http://schemas.microsoft.com/office/powerpoint/2010/main" val="212708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700DA2-6C20-410F-BEEC-62F2C0480CAD}"/>
              </a:ext>
            </a:extLst>
          </p:cNvPr>
          <p:cNvSpPr>
            <a:spLocks noGrp="1"/>
          </p:cNvSpPr>
          <p:nvPr>
            <p:ph type="body" idx="1"/>
          </p:nvPr>
        </p:nvSpPr>
        <p:spPr>
          <a:xfrm>
            <a:off x="609600" y="972000"/>
            <a:ext cx="10972800" cy="702470"/>
          </a:xfrm>
        </p:spPr>
        <p:txBody>
          <a:bodyPr/>
          <a:lstStyle/>
          <a:p>
            <a:r>
              <a:rPr lang="en-US" dirty="0"/>
              <a:t>How does the PSA level affect patient’s psychological outcome?</a:t>
            </a:r>
            <a:endParaRPr lang="en-GB" dirty="0"/>
          </a:p>
        </p:txBody>
      </p:sp>
      <p:sp>
        <p:nvSpPr>
          <p:cNvPr id="3" name="Content Placeholder 2">
            <a:extLst>
              <a:ext uri="{FF2B5EF4-FFF2-40B4-BE49-F238E27FC236}">
                <a16:creationId xmlns:a16="http://schemas.microsoft.com/office/drawing/2014/main" id="{9F61FA15-DA9C-4221-A431-8D8A42A2C4BD}"/>
              </a:ext>
            </a:extLst>
          </p:cNvPr>
          <p:cNvSpPr>
            <a:spLocks noGrp="1"/>
          </p:cNvSpPr>
          <p:nvPr>
            <p:ph sz="quarter" idx="12"/>
          </p:nvPr>
        </p:nvSpPr>
        <p:spPr>
          <a:xfrm>
            <a:off x="620184" y="1620000"/>
            <a:ext cx="10963200" cy="3816424"/>
          </a:xfrm>
        </p:spPr>
        <p:txBody>
          <a:bodyPr/>
          <a:lstStyle/>
          <a:p>
            <a:pPr lvl="0"/>
            <a:r>
              <a:rPr lang="en-US" dirty="0"/>
              <a:t>Patients are focused on their PSA level</a:t>
            </a:r>
          </a:p>
          <a:p>
            <a:pPr lvl="1"/>
            <a:r>
              <a:rPr lang="en-US" dirty="0"/>
              <a:t>Patients want to know their PSA levels and when they start treatment, they expect to see their PSA levels decrease </a:t>
            </a:r>
          </a:p>
          <a:p>
            <a:pPr lvl="0"/>
            <a:r>
              <a:rPr lang="en-US" dirty="0"/>
              <a:t>Patients may have anxiety and/or depression while waiting for their PSA results</a:t>
            </a:r>
          </a:p>
          <a:p>
            <a:r>
              <a:rPr lang="en-US" dirty="0"/>
              <a:t>How can Oncology Nurses help?</a:t>
            </a:r>
          </a:p>
          <a:p>
            <a:pPr lvl="1"/>
            <a:r>
              <a:rPr lang="en-US" dirty="0"/>
              <a:t>Educate patients that PSA is just one tool used to measure progression.  Other tools include:</a:t>
            </a:r>
          </a:p>
          <a:p>
            <a:pPr lvl="2"/>
            <a:r>
              <a:rPr lang="en-US" dirty="0"/>
              <a:t>Imaging</a:t>
            </a:r>
          </a:p>
          <a:p>
            <a:pPr lvl="2"/>
            <a:r>
              <a:rPr lang="en-US" dirty="0"/>
              <a:t>Patient-reported symptoms</a:t>
            </a:r>
          </a:p>
          <a:p>
            <a:pPr lvl="1"/>
            <a:r>
              <a:rPr lang="en-US" dirty="0"/>
              <a:t>Reassure patients that one PSA </a:t>
            </a:r>
            <a:r>
              <a:rPr lang="en-US" dirty="0">
                <a:solidFill>
                  <a:schemeClr val="tx2"/>
                </a:solidFill>
              </a:rPr>
              <a:t>result is </a:t>
            </a:r>
            <a:r>
              <a:rPr lang="en-US" dirty="0"/>
              <a:t>not as important as the trend, which is why several PSA levels over time are used to calculate their PSADT </a:t>
            </a:r>
          </a:p>
          <a:p>
            <a:pPr lvl="1"/>
            <a:r>
              <a:rPr lang="en-US" dirty="0"/>
              <a:t>Encourage patients to focus on their well-being and maintaining their quality of life</a:t>
            </a:r>
          </a:p>
          <a:p>
            <a:pPr lvl="1"/>
            <a:r>
              <a:rPr lang="en-US" dirty="0"/>
              <a:t>The goal for patients is to feel confident with their treatment</a:t>
            </a:r>
          </a:p>
          <a:p>
            <a:endParaRPr lang="en-US" dirty="0"/>
          </a:p>
        </p:txBody>
      </p:sp>
      <p:sp>
        <p:nvSpPr>
          <p:cNvPr id="2" name="Title 1">
            <a:extLst>
              <a:ext uri="{FF2B5EF4-FFF2-40B4-BE49-F238E27FC236}">
                <a16:creationId xmlns:a16="http://schemas.microsoft.com/office/drawing/2014/main" id="{9DFE2147-A33A-4845-B0A6-CD642C3BE319}"/>
              </a:ext>
            </a:extLst>
          </p:cNvPr>
          <p:cNvSpPr>
            <a:spLocks noGrp="1"/>
          </p:cNvSpPr>
          <p:nvPr>
            <p:ph type="title"/>
          </p:nvPr>
        </p:nvSpPr>
        <p:spPr/>
        <p:txBody>
          <a:bodyPr/>
          <a:lstStyle/>
          <a:p>
            <a:r>
              <a:rPr lang="en-US"/>
              <a:t>The right knowledge</a:t>
            </a:r>
            <a:endParaRPr lang="en-US" dirty="0"/>
          </a:p>
        </p:txBody>
      </p:sp>
      <p:sp>
        <p:nvSpPr>
          <p:cNvPr id="9" name="Content Placeholder 8">
            <a:extLst>
              <a:ext uri="{FF2B5EF4-FFF2-40B4-BE49-F238E27FC236}">
                <a16:creationId xmlns:a16="http://schemas.microsoft.com/office/drawing/2014/main" id="{0C824AD1-D94D-4943-B1C3-6BBC8BA8FEC4}"/>
              </a:ext>
            </a:extLst>
          </p:cNvPr>
          <p:cNvSpPr>
            <a:spLocks noGrp="1"/>
          </p:cNvSpPr>
          <p:nvPr>
            <p:ph sz="quarter" idx="15"/>
          </p:nvPr>
        </p:nvSpPr>
        <p:spPr/>
        <p:txBody>
          <a:bodyPr/>
          <a:lstStyle/>
          <a:p>
            <a:r>
              <a:rPr lang="en-GB" dirty="0">
                <a:solidFill>
                  <a:schemeClr val="tx2"/>
                </a:solidFill>
              </a:rPr>
              <a:t>PSA, prostate-specific antigen; PSADT, prostate-specific antigen doubling time</a:t>
            </a:r>
            <a:endParaRPr lang="en-US" dirty="0"/>
          </a:p>
        </p:txBody>
      </p:sp>
    </p:spTree>
    <p:extLst>
      <p:ext uri="{BB962C8B-B14F-4D97-AF65-F5344CB8AC3E}">
        <p14:creationId xmlns:p14="http://schemas.microsoft.com/office/powerpoint/2010/main" val="421025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44327E-29A3-4D20-9B86-F08CF043ACDC}"/>
              </a:ext>
            </a:extLst>
          </p:cNvPr>
          <p:cNvSpPr>
            <a:spLocks noGrp="1"/>
          </p:cNvSpPr>
          <p:nvPr>
            <p:ph type="body" idx="1"/>
          </p:nvPr>
        </p:nvSpPr>
        <p:spPr>
          <a:xfrm>
            <a:off x="609600" y="972000"/>
            <a:ext cx="10972800" cy="702470"/>
          </a:xfrm>
        </p:spPr>
        <p:txBody>
          <a:bodyPr/>
          <a:lstStyle/>
          <a:p>
            <a:r>
              <a:rPr lang="en-US" dirty="0"/>
              <a:t>EAU Guidelines: Strong Recommendation</a:t>
            </a:r>
            <a:endParaRPr lang="en-GB" dirty="0"/>
          </a:p>
        </p:txBody>
      </p:sp>
      <p:sp>
        <p:nvSpPr>
          <p:cNvPr id="2" name="Title 1">
            <a:extLst>
              <a:ext uri="{FF2B5EF4-FFF2-40B4-BE49-F238E27FC236}">
                <a16:creationId xmlns:a16="http://schemas.microsoft.com/office/drawing/2014/main" id="{40F2EDA4-CF68-744D-A775-9D35F16D4C77}"/>
              </a:ext>
            </a:extLst>
          </p:cNvPr>
          <p:cNvSpPr>
            <a:spLocks noGrp="1"/>
          </p:cNvSpPr>
          <p:nvPr>
            <p:ph type="title"/>
          </p:nvPr>
        </p:nvSpPr>
        <p:spPr/>
        <p:txBody>
          <a:bodyPr/>
          <a:lstStyle/>
          <a:p>
            <a:r>
              <a:rPr lang="en-US"/>
              <a:t>The right knowledge</a:t>
            </a:r>
            <a:endParaRPr lang="en-US" dirty="0"/>
          </a:p>
        </p:txBody>
      </p:sp>
      <p:sp>
        <p:nvSpPr>
          <p:cNvPr id="3" name="Slide Number Placeholder 2">
            <a:extLst>
              <a:ext uri="{FF2B5EF4-FFF2-40B4-BE49-F238E27FC236}">
                <a16:creationId xmlns:a16="http://schemas.microsoft.com/office/drawing/2014/main" id="{6C5B18AB-7775-6C4A-A182-CC68A92F5D28}"/>
              </a:ext>
            </a:extLst>
          </p:cNvPr>
          <p:cNvSpPr>
            <a:spLocks noGrp="1"/>
          </p:cNvSpPr>
          <p:nvPr>
            <p:ph type="sldNum" sz="quarter" idx="4"/>
          </p:nvPr>
        </p:nvSpPr>
        <p:spPr/>
        <p:txBody>
          <a:bodyPr/>
          <a:lstStyle/>
          <a:p>
            <a:fld id="{106E12CD-FCB1-464E-A775-0B83FDDACE03}" type="slidenum">
              <a:rPr lang="en-US" smtClean="0"/>
              <a:pPr/>
              <a:t>13</a:t>
            </a:fld>
            <a:endParaRPr lang="en-US" dirty="0"/>
          </a:p>
        </p:txBody>
      </p:sp>
      <p:sp>
        <p:nvSpPr>
          <p:cNvPr id="6" name="Content Placeholder 5">
            <a:extLst>
              <a:ext uri="{FF2B5EF4-FFF2-40B4-BE49-F238E27FC236}">
                <a16:creationId xmlns:a16="http://schemas.microsoft.com/office/drawing/2014/main" id="{9C694304-3BEE-48F0-85D7-57452A945F07}"/>
              </a:ext>
            </a:extLst>
          </p:cNvPr>
          <p:cNvSpPr>
            <a:spLocks noGrp="1"/>
          </p:cNvSpPr>
          <p:nvPr>
            <p:ph sz="quarter" idx="15"/>
          </p:nvPr>
        </p:nvSpPr>
        <p:spPr>
          <a:xfrm>
            <a:off x="620184" y="6323693"/>
            <a:ext cx="10396160" cy="365125"/>
          </a:xfrm>
        </p:spPr>
        <p:txBody>
          <a:bodyPr/>
          <a:lstStyle/>
          <a:p>
            <a:pPr>
              <a:spcBef>
                <a:spcPts val="0"/>
              </a:spcBef>
            </a:pPr>
            <a:r>
              <a:rPr lang="en-US" dirty="0">
                <a:solidFill>
                  <a:schemeClr val="tx2"/>
                </a:solidFill>
              </a:rPr>
              <a:t>EAU, European Association of Urology; M0 CRPC, non-metastatic castration-resistant prostate cancer; PSADT, prostate-specific antigen doubling time</a:t>
            </a:r>
          </a:p>
          <a:p>
            <a:pPr>
              <a:spcBef>
                <a:spcPts val="0"/>
              </a:spcBef>
            </a:pPr>
            <a:r>
              <a:rPr lang="en-US" sz="1200" dirty="0" err="1">
                <a:solidFill>
                  <a:schemeClr val="tx2"/>
                </a:solidFill>
                <a:latin typeface="Aileron" charset="0"/>
                <a:ea typeface="Aileron" charset="0"/>
                <a:cs typeface="Aileron" charset="0"/>
              </a:rPr>
              <a:t>Mottet</a:t>
            </a:r>
            <a:r>
              <a:rPr lang="en-US" sz="1200" dirty="0">
                <a:solidFill>
                  <a:schemeClr val="tx2"/>
                </a:solidFill>
                <a:latin typeface="Aileron" charset="0"/>
                <a:ea typeface="Aileron" charset="0"/>
                <a:cs typeface="Aileron" charset="0"/>
              </a:rPr>
              <a:t> N, et al. EAU – ESTRO – ESUR – SIOG Guidelines on Prostate Cancer. </a:t>
            </a:r>
            <a:r>
              <a:rPr lang="en-US" sz="1200" dirty="0" err="1">
                <a:solidFill>
                  <a:schemeClr val="tx2"/>
                </a:solidFill>
                <a:latin typeface="Aileron" charset="0"/>
                <a:ea typeface="Aileron" charset="0"/>
                <a:cs typeface="Aileron" charset="0"/>
              </a:rPr>
              <a:t>Edn</a:t>
            </a:r>
            <a:r>
              <a:rPr lang="en-US" sz="1200" dirty="0">
                <a:solidFill>
                  <a:schemeClr val="tx2"/>
                </a:solidFill>
                <a:latin typeface="Aileron" charset="0"/>
                <a:ea typeface="Aileron" charset="0"/>
                <a:cs typeface="Aileron" charset="0"/>
              </a:rPr>
              <a:t>. presented at the EAU Annual Congress Milan 2021. ISBN 978-94-92671-13-4; https://uroweb.org/guideline/prostate-cancer/  </a:t>
            </a:r>
            <a:r>
              <a:rPr lang="en-GB" dirty="0">
                <a:solidFill>
                  <a:schemeClr val="tx2"/>
                </a:solidFill>
              </a:rPr>
              <a:t>Accessed 04-Nov-2021</a:t>
            </a:r>
          </a:p>
        </p:txBody>
      </p:sp>
      <p:sp>
        <p:nvSpPr>
          <p:cNvPr id="5" name="Title 1">
            <a:extLst>
              <a:ext uri="{FF2B5EF4-FFF2-40B4-BE49-F238E27FC236}">
                <a16:creationId xmlns:a16="http://schemas.microsoft.com/office/drawing/2014/main" id="{40F2EDA4-CF68-744D-A775-9D35F16D4C77}"/>
              </a:ext>
            </a:extLst>
          </p:cNvPr>
          <p:cNvSpPr txBox="1">
            <a:spLocks/>
          </p:cNvSpPr>
          <p:nvPr/>
        </p:nvSpPr>
        <p:spPr>
          <a:xfrm>
            <a:off x="609601" y="3570049"/>
            <a:ext cx="10972799" cy="176425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sz="4000" dirty="0">
                <a:solidFill>
                  <a:schemeClr val="tx2"/>
                </a:solidFill>
                <a:latin typeface="Calibri" panose="020F0502020204030204" pitchFamily="34" charset="0"/>
                <a:cs typeface="Calibri" panose="020F0502020204030204" pitchFamily="34" charset="0"/>
              </a:rPr>
              <a:t>Level 1 Evidence of Benefit:</a:t>
            </a:r>
          </a:p>
          <a:p>
            <a:endParaRPr lang="en-US" sz="1000" dirty="0">
              <a:solidFill>
                <a:schemeClr val="tx2"/>
              </a:solidFill>
              <a:latin typeface="Calibri" panose="020F0502020204030204" pitchFamily="34" charset="0"/>
              <a:cs typeface="Calibri" panose="020F0502020204030204" pitchFamily="34" charset="0"/>
            </a:endParaRPr>
          </a:p>
          <a:p>
            <a:endParaRPr lang="en-US" sz="1000" b="1" dirty="0">
              <a:solidFill>
                <a:schemeClr val="tx2"/>
              </a:solidFill>
              <a:latin typeface="Calibri" panose="020F0502020204030204" pitchFamily="34" charset="0"/>
              <a:cs typeface="Calibri" panose="020F0502020204030204" pitchFamily="34" charset="0"/>
            </a:endParaRPr>
          </a:p>
          <a:p>
            <a:r>
              <a:rPr lang="en-US" b="1" dirty="0">
                <a:solidFill>
                  <a:schemeClr val="accent1"/>
                </a:solidFill>
                <a:latin typeface="Calibri" panose="020F0502020204030204" pitchFamily="34" charset="0"/>
                <a:cs typeface="Calibri" panose="020F0502020204030204" pitchFamily="34" charset="0"/>
              </a:rPr>
              <a:t>Intensified Systemic Therapy</a:t>
            </a:r>
          </a:p>
        </p:txBody>
      </p:sp>
      <p:graphicFrame>
        <p:nvGraphicFramePr>
          <p:cNvPr id="10" name="Table 9">
            <a:extLst>
              <a:ext uri="{FF2B5EF4-FFF2-40B4-BE49-F238E27FC236}">
                <a16:creationId xmlns:a16="http://schemas.microsoft.com/office/drawing/2014/main" id="{1A08AB4D-3A37-9349-B14D-5C9A694170EB}"/>
              </a:ext>
            </a:extLst>
          </p:cNvPr>
          <p:cNvGraphicFramePr>
            <a:graphicFrameLocks noGrp="1"/>
          </p:cNvGraphicFramePr>
          <p:nvPr/>
        </p:nvGraphicFramePr>
        <p:xfrm>
          <a:off x="609601" y="1987749"/>
          <a:ext cx="10972799" cy="1010920"/>
        </p:xfrm>
        <a:graphic>
          <a:graphicData uri="http://schemas.openxmlformats.org/drawingml/2006/table">
            <a:tbl>
              <a:tblPr firstRow="1" bandRow="1">
                <a:tableStyleId>{5C22544A-7EE6-4342-B048-85BDC9FD1C3A}</a:tableStyleId>
              </a:tblPr>
              <a:tblGrid>
                <a:gridCol w="9180409">
                  <a:extLst>
                    <a:ext uri="{9D8B030D-6E8A-4147-A177-3AD203B41FA5}">
                      <a16:colId xmlns:a16="http://schemas.microsoft.com/office/drawing/2014/main" val="1606890784"/>
                    </a:ext>
                  </a:extLst>
                </a:gridCol>
                <a:gridCol w="1792390">
                  <a:extLst>
                    <a:ext uri="{9D8B030D-6E8A-4147-A177-3AD203B41FA5}">
                      <a16:colId xmlns:a16="http://schemas.microsoft.com/office/drawing/2014/main" val="1333108817"/>
                    </a:ext>
                  </a:extLst>
                </a:gridCol>
              </a:tblGrid>
              <a:tr h="370840">
                <a:tc>
                  <a:txBody>
                    <a:bodyPr/>
                    <a:lstStyle/>
                    <a:p>
                      <a:r>
                        <a:rPr lang="en-GB" dirty="0"/>
                        <a:t>Recommendation</a:t>
                      </a:r>
                    </a:p>
                  </a:txBody>
                  <a:tcPr/>
                </a:tc>
                <a:tc>
                  <a:txBody>
                    <a:bodyPr/>
                    <a:lstStyle/>
                    <a:p>
                      <a:r>
                        <a:rPr lang="en-GB" dirty="0"/>
                        <a:t>Strength rating</a:t>
                      </a:r>
                    </a:p>
                  </a:txBody>
                  <a:tcPr/>
                </a:tc>
                <a:extLst>
                  <a:ext uri="{0D108BD9-81ED-4DB2-BD59-A6C34878D82A}">
                    <a16:rowId xmlns:a16="http://schemas.microsoft.com/office/drawing/2014/main" val="1418307160"/>
                  </a:ext>
                </a:extLst>
              </a:tr>
              <a:tr h="370840">
                <a:tc>
                  <a:txBody>
                    <a:bodyPr/>
                    <a:lstStyle/>
                    <a:p>
                      <a:r>
                        <a:rPr lang="en-GB" dirty="0"/>
                        <a:t>Offer apalutamide, darolutamide or enzalutamide to patients with M0 CRPC and a high risk of developing metastasis (PSADT &lt;10 months) to prolong time metastases and overall survival.</a:t>
                      </a:r>
                    </a:p>
                  </a:txBody>
                  <a:tcPr/>
                </a:tc>
                <a:tc>
                  <a:txBody>
                    <a:bodyPr/>
                    <a:lstStyle/>
                    <a:p>
                      <a:r>
                        <a:rPr lang="en-GB" dirty="0"/>
                        <a:t>Strong</a:t>
                      </a:r>
                    </a:p>
                  </a:txBody>
                  <a:tcPr/>
                </a:tc>
                <a:extLst>
                  <a:ext uri="{0D108BD9-81ED-4DB2-BD59-A6C34878D82A}">
                    <a16:rowId xmlns:a16="http://schemas.microsoft.com/office/drawing/2014/main" val="1831457536"/>
                  </a:ext>
                </a:extLst>
              </a:tr>
            </a:tbl>
          </a:graphicData>
        </a:graphic>
      </p:graphicFrame>
    </p:spTree>
    <p:extLst>
      <p:ext uri="{BB962C8B-B14F-4D97-AF65-F5344CB8AC3E}">
        <p14:creationId xmlns:p14="http://schemas.microsoft.com/office/powerpoint/2010/main" val="181112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7ECDAB-0CC8-0245-85B4-A1A8EB4CFD47}"/>
              </a:ext>
            </a:extLst>
          </p:cNvPr>
          <p:cNvSpPr>
            <a:spLocks noGrp="1"/>
          </p:cNvSpPr>
          <p:nvPr>
            <p:ph type="body" idx="1"/>
          </p:nvPr>
        </p:nvSpPr>
        <p:spPr>
          <a:xfrm>
            <a:off x="609600" y="972000"/>
            <a:ext cx="10972800" cy="702470"/>
          </a:xfrm>
        </p:spPr>
        <p:txBody>
          <a:bodyPr/>
          <a:lstStyle/>
          <a:p>
            <a:r>
              <a:rPr lang="en-US" dirty="0"/>
              <a:t>NCCN Guidelines: Category 1 Recommendation</a:t>
            </a:r>
            <a:endParaRPr lang="en-GB" dirty="0"/>
          </a:p>
        </p:txBody>
      </p:sp>
      <p:sp>
        <p:nvSpPr>
          <p:cNvPr id="2" name="Title 1">
            <a:extLst>
              <a:ext uri="{FF2B5EF4-FFF2-40B4-BE49-F238E27FC236}">
                <a16:creationId xmlns:a16="http://schemas.microsoft.com/office/drawing/2014/main" id="{40F2EDA4-CF68-744D-A775-9D35F16D4C77}"/>
              </a:ext>
            </a:extLst>
          </p:cNvPr>
          <p:cNvSpPr>
            <a:spLocks noGrp="1"/>
          </p:cNvSpPr>
          <p:nvPr>
            <p:ph type="title"/>
          </p:nvPr>
        </p:nvSpPr>
        <p:spPr/>
        <p:txBody>
          <a:bodyPr/>
          <a:lstStyle/>
          <a:p>
            <a:r>
              <a:rPr lang="en-US"/>
              <a:t>The right knowledge</a:t>
            </a:r>
            <a:endParaRPr lang="en-US" dirty="0"/>
          </a:p>
        </p:txBody>
      </p:sp>
      <p:sp>
        <p:nvSpPr>
          <p:cNvPr id="3" name="Slide Number Placeholder 2">
            <a:extLst>
              <a:ext uri="{FF2B5EF4-FFF2-40B4-BE49-F238E27FC236}">
                <a16:creationId xmlns:a16="http://schemas.microsoft.com/office/drawing/2014/main" id="{6C5B18AB-7775-6C4A-A182-CC68A92F5D28}"/>
              </a:ext>
            </a:extLst>
          </p:cNvPr>
          <p:cNvSpPr>
            <a:spLocks noGrp="1"/>
          </p:cNvSpPr>
          <p:nvPr>
            <p:ph type="sldNum" sz="quarter" idx="4"/>
          </p:nvPr>
        </p:nvSpPr>
        <p:spPr/>
        <p:txBody>
          <a:bodyPr/>
          <a:lstStyle/>
          <a:p>
            <a:fld id="{106E12CD-FCB1-464E-A775-0B83FDDACE03}" type="slidenum">
              <a:rPr lang="en-US" smtClean="0"/>
              <a:pPr/>
              <a:t>14</a:t>
            </a:fld>
            <a:endParaRPr lang="en-US" dirty="0"/>
          </a:p>
        </p:txBody>
      </p:sp>
      <p:sp>
        <p:nvSpPr>
          <p:cNvPr id="10" name="Content Placeholder 9">
            <a:extLst>
              <a:ext uri="{FF2B5EF4-FFF2-40B4-BE49-F238E27FC236}">
                <a16:creationId xmlns:a16="http://schemas.microsoft.com/office/drawing/2014/main" id="{137947F1-0DCD-D94B-98F5-D574E020A23F}"/>
              </a:ext>
            </a:extLst>
          </p:cNvPr>
          <p:cNvSpPr>
            <a:spLocks noGrp="1"/>
          </p:cNvSpPr>
          <p:nvPr>
            <p:ph sz="quarter" idx="15"/>
          </p:nvPr>
        </p:nvSpPr>
        <p:spPr>
          <a:xfrm>
            <a:off x="620184" y="6312807"/>
            <a:ext cx="10189330" cy="365125"/>
          </a:xfrm>
        </p:spPr>
        <p:txBody>
          <a:bodyPr/>
          <a:lstStyle/>
          <a:p>
            <a:pPr>
              <a:spcBef>
                <a:spcPts val="300"/>
              </a:spcBef>
            </a:pPr>
            <a:r>
              <a:rPr lang="en-GB" dirty="0"/>
              <a:t>ADT, androgen deprivation therapy; CRPC, </a:t>
            </a:r>
            <a:r>
              <a:rPr lang="en-US" dirty="0"/>
              <a:t>castration-resistant prostate cancer; </a:t>
            </a:r>
            <a:r>
              <a:rPr lang="en-GB" dirty="0"/>
              <a:t>M0, non-metastatic; NCCN, National Comprehensive Cancer Network; </a:t>
            </a:r>
            <a:r>
              <a:rPr lang="en-GB" dirty="0">
                <a:solidFill>
                  <a:schemeClr val="tx2"/>
                </a:solidFill>
              </a:rPr>
              <a:t>PSA, prostate-specific antigen; </a:t>
            </a:r>
            <a:r>
              <a:rPr lang="en-GB" dirty="0"/>
              <a:t>PSADT, prostate-specific antigen doubling time</a:t>
            </a:r>
          </a:p>
          <a:p>
            <a:pPr>
              <a:spcBef>
                <a:spcPts val="0"/>
              </a:spcBef>
            </a:pPr>
            <a:r>
              <a:rPr lang="en-GB" dirty="0"/>
              <a:t>NCCN Clinical Practice Guidelines in Oncology – Prostate Cancer, Version 1.2022. Accessed 14-Oct-2021</a:t>
            </a:r>
          </a:p>
        </p:txBody>
      </p:sp>
      <p:grpSp>
        <p:nvGrpSpPr>
          <p:cNvPr id="18" name="Group 17">
            <a:extLst>
              <a:ext uri="{FF2B5EF4-FFF2-40B4-BE49-F238E27FC236}">
                <a16:creationId xmlns:a16="http://schemas.microsoft.com/office/drawing/2014/main" id="{9614D50E-4666-4EEB-9CD1-1F346E614286}"/>
              </a:ext>
            </a:extLst>
          </p:cNvPr>
          <p:cNvGrpSpPr/>
          <p:nvPr/>
        </p:nvGrpSpPr>
        <p:grpSpPr>
          <a:xfrm>
            <a:off x="1098220" y="1463040"/>
            <a:ext cx="10089832" cy="4496595"/>
            <a:chOff x="433387" y="785812"/>
            <a:chExt cx="11325225" cy="5463383"/>
          </a:xfrm>
        </p:grpSpPr>
        <p:pic>
          <p:nvPicPr>
            <p:cNvPr id="12" name="Picture 11">
              <a:extLst>
                <a:ext uri="{FF2B5EF4-FFF2-40B4-BE49-F238E27FC236}">
                  <a16:creationId xmlns:a16="http://schemas.microsoft.com/office/drawing/2014/main" id="{06661E62-3EF6-4494-BEA8-D20431954E5E}"/>
                </a:ext>
              </a:extLst>
            </p:cNvPr>
            <p:cNvPicPr>
              <a:picLocks noChangeAspect="1"/>
            </p:cNvPicPr>
            <p:nvPr/>
          </p:nvPicPr>
          <p:blipFill>
            <a:blip r:embed="rId2"/>
            <a:stretch>
              <a:fillRect/>
            </a:stretch>
          </p:blipFill>
          <p:spPr>
            <a:xfrm>
              <a:off x="433387" y="785812"/>
              <a:ext cx="11325225" cy="5286375"/>
            </a:xfrm>
            <a:prstGeom prst="rect">
              <a:avLst/>
            </a:prstGeom>
          </p:spPr>
        </p:pic>
        <p:sp>
          <p:nvSpPr>
            <p:cNvPr id="15" name="Oval 14">
              <a:extLst>
                <a:ext uri="{FF2B5EF4-FFF2-40B4-BE49-F238E27FC236}">
                  <a16:creationId xmlns:a16="http://schemas.microsoft.com/office/drawing/2014/main" id="{218A769F-F35C-444B-8DE3-7E56CF0E893F}"/>
                </a:ext>
              </a:extLst>
            </p:cNvPr>
            <p:cNvSpPr/>
            <p:nvPr/>
          </p:nvSpPr>
          <p:spPr>
            <a:xfrm>
              <a:off x="3022108" y="3602104"/>
              <a:ext cx="3814618" cy="2647091"/>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25110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4467791F-FE1B-DA42-BEE2-7AE8A77B8E35}"/>
              </a:ext>
            </a:extLst>
          </p:cNvPr>
          <p:cNvSpPr txBox="1"/>
          <p:nvPr/>
        </p:nvSpPr>
        <p:spPr>
          <a:xfrm>
            <a:off x="620184" y="1612699"/>
            <a:ext cx="4887784" cy="1477328"/>
          </a:xfrm>
          <a:prstGeom prst="rect">
            <a:avLst/>
          </a:prstGeom>
          <a:noFill/>
        </p:spPr>
        <p:txBody>
          <a:bodyPr wrap="square" lIns="0" rtlCol="0">
            <a:spAutoFit/>
          </a:bodyPr>
          <a:lstStyle/>
          <a:p>
            <a:pPr algn="just">
              <a:spcAft>
                <a:spcPts val="400"/>
              </a:spcAft>
            </a:pPr>
            <a:r>
              <a:rPr lang="en-GB" sz="2000" b="1" cap="all" dirty="0">
                <a:solidFill>
                  <a:schemeClr val="accent1"/>
                </a:solidFill>
                <a:latin typeface="Calibri" panose="020F0502020204030204" pitchFamily="34" charset="0"/>
                <a:ea typeface="Tahoma" charset="0"/>
                <a:cs typeface="Calibri" panose="020F0502020204030204" pitchFamily="34" charset="0"/>
              </a:rPr>
              <a:t>Mechanism of action</a:t>
            </a:r>
            <a:r>
              <a:rPr lang="en-GB" sz="2000" b="1" cap="all" baseline="30000" dirty="0">
                <a:solidFill>
                  <a:schemeClr val="accent1"/>
                </a:solidFill>
                <a:latin typeface="Calibri" panose="020F0502020204030204" pitchFamily="34" charset="0"/>
                <a:ea typeface="Tahoma" charset="0"/>
                <a:cs typeface="Calibri" panose="020F0502020204030204" pitchFamily="34" charset="0"/>
              </a:rPr>
              <a:t>1,2</a:t>
            </a:r>
          </a:p>
          <a:p>
            <a:pPr marL="409575" lvl="1" indent="-400050" algn="just">
              <a:spcAft>
                <a:spcPts val="400"/>
              </a:spcAft>
              <a:buClr>
                <a:schemeClr val="accent1"/>
              </a:buClr>
              <a:buAutoNum type="arabicPeriod"/>
            </a:pPr>
            <a:r>
              <a:rPr lang="en-GB" sz="2000" dirty="0">
                <a:solidFill>
                  <a:schemeClr val="tx2"/>
                </a:solidFill>
                <a:latin typeface="Calibri" panose="020F0502020204030204" pitchFamily="34" charset="0"/>
                <a:ea typeface="Tahoma" charset="0"/>
                <a:cs typeface="Calibri" panose="020F0502020204030204" pitchFamily="34" charset="0"/>
              </a:rPr>
              <a:t>Inhibit androgen binding to AR</a:t>
            </a:r>
          </a:p>
          <a:p>
            <a:pPr marL="409575" lvl="1" indent="-400050" algn="just">
              <a:spcAft>
                <a:spcPts val="400"/>
              </a:spcAft>
              <a:buClr>
                <a:schemeClr val="accent1"/>
              </a:buClr>
              <a:buAutoNum type="arabicPeriod"/>
            </a:pPr>
            <a:r>
              <a:rPr lang="en-GB" sz="2000" dirty="0">
                <a:solidFill>
                  <a:schemeClr val="tx2"/>
                </a:solidFill>
                <a:latin typeface="Calibri" panose="020F0502020204030204" pitchFamily="34" charset="0"/>
                <a:ea typeface="Tahoma" charset="0"/>
                <a:cs typeface="Calibri" panose="020F0502020204030204" pitchFamily="34" charset="0"/>
              </a:rPr>
              <a:t>Inhibit nuclear translocation of AR</a:t>
            </a:r>
          </a:p>
          <a:p>
            <a:pPr marL="409575" lvl="1" indent="-400050" algn="just">
              <a:spcAft>
                <a:spcPts val="400"/>
              </a:spcAft>
              <a:buClr>
                <a:schemeClr val="accent1"/>
              </a:buClr>
              <a:buAutoNum type="arabicPeriod"/>
            </a:pPr>
            <a:r>
              <a:rPr lang="en-GB" sz="2000" dirty="0">
                <a:solidFill>
                  <a:schemeClr val="tx2"/>
                </a:solidFill>
                <a:latin typeface="Calibri" panose="020F0502020204030204" pitchFamily="34" charset="0"/>
                <a:ea typeface="Tahoma" charset="0"/>
                <a:cs typeface="Calibri" panose="020F0502020204030204" pitchFamily="34" charset="0"/>
              </a:rPr>
              <a:t>Inhibit AR binding to DNA</a:t>
            </a:r>
          </a:p>
        </p:txBody>
      </p:sp>
      <p:pic>
        <p:nvPicPr>
          <p:cNvPr id="4" name="Picture 3">
            <a:extLst>
              <a:ext uri="{FF2B5EF4-FFF2-40B4-BE49-F238E27FC236}">
                <a16:creationId xmlns:a16="http://schemas.microsoft.com/office/drawing/2014/main" id="{57ABCF77-C61A-4FEB-ABE9-6AB0BF3D7BAF}"/>
              </a:ext>
            </a:extLst>
          </p:cNvPr>
          <p:cNvPicPr>
            <a:picLocks noChangeAspect="1"/>
          </p:cNvPicPr>
          <p:nvPr/>
        </p:nvPicPr>
        <p:blipFill rotWithShape="1">
          <a:blip r:embed="rId2"/>
          <a:srcRect l="4651" r="62138"/>
          <a:stretch/>
        </p:blipFill>
        <p:spPr>
          <a:xfrm>
            <a:off x="1065580" y="3242234"/>
            <a:ext cx="3156886" cy="2729927"/>
          </a:xfrm>
          <a:prstGeom prst="rect">
            <a:avLst/>
          </a:prstGeom>
          <a:ln w="25400">
            <a:solidFill>
              <a:schemeClr val="accent1"/>
            </a:solidFill>
          </a:ln>
        </p:spPr>
      </p:pic>
      <p:sp>
        <p:nvSpPr>
          <p:cNvPr id="15" name="TextBox 10">
            <a:extLst>
              <a:ext uri="{FF2B5EF4-FFF2-40B4-BE49-F238E27FC236}">
                <a16:creationId xmlns:a16="http://schemas.microsoft.com/office/drawing/2014/main" id="{E08A53EC-510D-4023-9510-56D9049BF603}"/>
              </a:ext>
            </a:extLst>
          </p:cNvPr>
          <p:cNvSpPr txBox="1"/>
          <p:nvPr/>
        </p:nvSpPr>
        <p:spPr>
          <a:xfrm>
            <a:off x="5681889" y="1612699"/>
            <a:ext cx="5897317" cy="2185214"/>
          </a:xfrm>
          <a:prstGeom prst="rect">
            <a:avLst/>
          </a:prstGeom>
          <a:noFill/>
        </p:spPr>
        <p:txBody>
          <a:bodyPr wrap="square" rtlCol="0">
            <a:spAutoFit/>
          </a:bodyPr>
          <a:lstStyle/>
          <a:p>
            <a:pPr algn="just"/>
            <a:r>
              <a:rPr lang="en-GB" sz="2000" b="1" cap="all" dirty="0">
                <a:solidFill>
                  <a:schemeClr val="accent1"/>
                </a:solidFill>
                <a:latin typeface="Calibri" panose="020F0502020204030204" pitchFamily="34" charset="0"/>
                <a:ea typeface="Tahoma" charset="0"/>
                <a:cs typeface="Calibri" panose="020F0502020204030204" pitchFamily="34" charset="0"/>
              </a:rPr>
              <a:t>Structure</a:t>
            </a:r>
          </a:p>
          <a:p>
            <a:pPr marL="342900" indent="-342900">
              <a:buClr>
                <a:schemeClr val="accent1"/>
              </a:buClr>
              <a:buFont typeface="Arial" panose="020B0604020202020204" pitchFamily="34" charset="0"/>
              <a:buChar char="•"/>
            </a:pPr>
            <a:r>
              <a:rPr lang="en-GB" sz="2000" dirty="0">
                <a:solidFill>
                  <a:schemeClr val="tx2"/>
                </a:solidFill>
                <a:latin typeface="Calibri" panose="020F0502020204030204" pitchFamily="34" charset="0"/>
                <a:ea typeface="Tahoma" charset="0"/>
                <a:cs typeface="Calibri" panose="020F0502020204030204" pitchFamily="34" charset="0"/>
              </a:rPr>
              <a:t>DARO is structurally distinct from APA and ENZA, and is characterised by low blood–brain barrier penetration</a:t>
            </a:r>
            <a:r>
              <a:rPr lang="en-GB" sz="2000" baseline="30000" dirty="0">
                <a:solidFill>
                  <a:schemeClr val="tx2"/>
                </a:solidFill>
                <a:latin typeface="Calibri" panose="020F0502020204030204" pitchFamily="34" charset="0"/>
                <a:ea typeface="Tahoma" charset="0"/>
                <a:cs typeface="Calibri" panose="020F0502020204030204" pitchFamily="34" charset="0"/>
              </a:rPr>
              <a:t>2,3,4</a:t>
            </a:r>
          </a:p>
          <a:p>
            <a:pPr marL="800100" lvl="1" indent="-342900">
              <a:buClr>
                <a:schemeClr val="accent1"/>
              </a:buClr>
              <a:buFont typeface="System Font Regular"/>
              <a:buChar char="–"/>
            </a:pPr>
            <a:r>
              <a:rPr lang="en-GB" dirty="0">
                <a:solidFill>
                  <a:schemeClr val="tx2"/>
                </a:solidFill>
                <a:latin typeface="Calibri" panose="020F0502020204030204" pitchFamily="34" charset="0"/>
                <a:ea typeface="Tahoma" charset="0"/>
                <a:cs typeface="Calibri" panose="020F0502020204030204" pitchFamily="34" charset="0"/>
              </a:rPr>
              <a:t>This could result in less central nervous system toxicity and improved tolerability</a:t>
            </a:r>
            <a:endParaRPr lang="en-GB" baseline="30000" dirty="0">
              <a:solidFill>
                <a:schemeClr val="tx2"/>
              </a:solidFill>
              <a:latin typeface="Calibri" panose="020F0502020204030204" pitchFamily="34" charset="0"/>
              <a:ea typeface="Tahoma" charset="0"/>
              <a:cs typeface="Calibri" panose="020F0502020204030204" pitchFamily="34" charset="0"/>
            </a:endParaRPr>
          </a:p>
          <a:p>
            <a:pPr algn="just"/>
            <a:endParaRPr lang="en-GB" sz="2000" dirty="0">
              <a:latin typeface="Calibri" panose="020F0502020204030204" pitchFamily="34" charset="0"/>
              <a:ea typeface="Tahoma" charset="0"/>
              <a:cs typeface="Calibri" panose="020F0502020204030204" pitchFamily="34" charset="0"/>
            </a:endParaRPr>
          </a:p>
        </p:txBody>
      </p:sp>
      <p:sp>
        <p:nvSpPr>
          <p:cNvPr id="12" name="Content Placeholder 11">
            <a:extLst>
              <a:ext uri="{FF2B5EF4-FFF2-40B4-BE49-F238E27FC236}">
                <a16:creationId xmlns:a16="http://schemas.microsoft.com/office/drawing/2014/main" id="{BB532DE6-E923-5246-8685-3241CA1AAB3F}"/>
              </a:ext>
            </a:extLst>
          </p:cNvPr>
          <p:cNvSpPr>
            <a:spLocks noGrp="1"/>
          </p:cNvSpPr>
          <p:nvPr>
            <p:ph sz="quarter" idx="12"/>
          </p:nvPr>
        </p:nvSpPr>
        <p:spPr>
          <a:xfrm>
            <a:off x="620184" y="1217425"/>
            <a:ext cx="10963200" cy="385002"/>
          </a:xfrm>
        </p:spPr>
        <p:txBody>
          <a:bodyPr/>
          <a:lstStyle/>
          <a:p>
            <a:r>
              <a:rPr lang="en-GB" dirty="0"/>
              <a:t>APA, DARO, and ENZA are androgen receptor (AR)-signalling inhibitors</a:t>
            </a:r>
          </a:p>
        </p:txBody>
      </p:sp>
      <p:sp>
        <p:nvSpPr>
          <p:cNvPr id="11" name="Title 10">
            <a:extLst>
              <a:ext uri="{FF2B5EF4-FFF2-40B4-BE49-F238E27FC236}">
                <a16:creationId xmlns:a16="http://schemas.microsoft.com/office/drawing/2014/main" id="{830F56D8-876A-6844-8A04-8F1747AD3EFD}"/>
              </a:ext>
            </a:extLst>
          </p:cNvPr>
          <p:cNvSpPr>
            <a:spLocks noGrp="1"/>
          </p:cNvSpPr>
          <p:nvPr>
            <p:ph type="title"/>
          </p:nvPr>
        </p:nvSpPr>
        <p:spPr/>
        <p:txBody>
          <a:bodyPr/>
          <a:lstStyle/>
          <a:p>
            <a:r>
              <a:rPr lang="en-GB" dirty="0"/>
              <a:t>The right knowledge</a:t>
            </a:r>
          </a:p>
        </p:txBody>
      </p:sp>
      <p:sp>
        <p:nvSpPr>
          <p:cNvPr id="9" name="Content Placeholder 8">
            <a:extLst>
              <a:ext uri="{FF2B5EF4-FFF2-40B4-BE49-F238E27FC236}">
                <a16:creationId xmlns:a16="http://schemas.microsoft.com/office/drawing/2014/main" id="{626C841F-0F8C-E04C-845D-6B4B1FB9ED5B}"/>
              </a:ext>
            </a:extLst>
          </p:cNvPr>
          <p:cNvSpPr>
            <a:spLocks noGrp="1"/>
          </p:cNvSpPr>
          <p:nvPr>
            <p:ph sz="quarter" idx="15"/>
          </p:nvPr>
        </p:nvSpPr>
        <p:spPr>
          <a:xfrm>
            <a:off x="620184" y="6325529"/>
            <a:ext cx="10599196" cy="365125"/>
          </a:xfrm>
        </p:spPr>
        <p:txBody>
          <a:bodyPr/>
          <a:lstStyle/>
          <a:p>
            <a:pPr>
              <a:lnSpc>
                <a:spcPct val="90000"/>
              </a:lnSpc>
              <a:spcBef>
                <a:spcPts val="0"/>
              </a:spcBef>
            </a:pPr>
            <a:r>
              <a:rPr lang="en-GB" dirty="0"/>
              <a:t>APA, apalutamide; AR, androgen receptor; DARO, darolutamide; ENZA, enzalutamide; T, testosterone</a:t>
            </a:r>
          </a:p>
          <a:p>
            <a:pPr>
              <a:lnSpc>
                <a:spcPct val="90000"/>
              </a:lnSpc>
              <a:spcBef>
                <a:spcPts val="0"/>
              </a:spcBef>
            </a:pPr>
            <a:r>
              <a:rPr lang="en-GB" dirty="0"/>
              <a:t>1. Tran C, et al. Science 2009;324:787-90; 2. </a:t>
            </a:r>
            <a:r>
              <a:rPr lang="en-GB" dirty="0" err="1"/>
              <a:t>Fizazi</a:t>
            </a:r>
            <a:r>
              <a:rPr lang="en-GB" dirty="0"/>
              <a:t> K, et al.</a:t>
            </a:r>
            <a:r>
              <a:rPr lang="en-US" dirty="0"/>
              <a:t> </a:t>
            </a:r>
            <a:r>
              <a:rPr lang="en-US" dirty="0" err="1"/>
              <a:t>Clin</a:t>
            </a:r>
            <a:r>
              <a:rPr lang="en-US" dirty="0"/>
              <a:t> </a:t>
            </a:r>
            <a:r>
              <a:rPr lang="en-US" dirty="0" err="1"/>
              <a:t>Genitourin</a:t>
            </a:r>
            <a:r>
              <a:rPr lang="en-US" dirty="0"/>
              <a:t> Cancer. 2018;16(5):332-40</a:t>
            </a:r>
            <a:r>
              <a:rPr lang="en-GB" dirty="0"/>
              <a:t>; 3. Zurth C, et al. J Clin Oncol. 2018;36 </a:t>
            </a:r>
            <a:r>
              <a:rPr lang="en-GB" dirty="0" err="1"/>
              <a:t>suppl</a:t>
            </a:r>
            <a:r>
              <a:rPr lang="en-GB" dirty="0"/>
              <a:t> 6:345 (ASCO GU 2018 presentation);  4. Zurth C, et al. J Clin Oncol. 2019;37 </a:t>
            </a:r>
            <a:r>
              <a:rPr lang="en-GB" dirty="0" err="1"/>
              <a:t>suppl</a:t>
            </a:r>
            <a:r>
              <a:rPr lang="en-GB" dirty="0"/>
              <a:t> 7:156 (ASCO GU 2019 presentation); Images from PubChem database: https://pubchem.ncbi.nlm.nih.gov/</a:t>
            </a:r>
          </a:p>
        </p:txBody>
      </p:sp>
      <p:sp>
        <p:nvSpPr>
          <p:cNvPr id="21" name="Slide Number Placeholder 20">
            <a:extLst>
              <a:ext uri="{FF2B5EF4-FFF2-40B4-BE49-F238E27FC236}">
                <a16:creationId xmlns:a16="http://schemas.microsoft.com/office/drawing/2014/main" id="{6D736BDC-EA43-AD40-A517-88E1781D0103}"/>
              </a:ext>
            </a:extLst>
          </p:cNvPr>
          <p:cNvSpPr>
            <a:spLocks noGrp="1"/>
          </p:cNvSpPr>
          <p:nvPr>
            <p:ph type="sldNum" sz="quarter" idx="4"/>
          </p:nvPr>
        </p:nvSpPr>
        <p:spPr/>
        <p:txBody>
          <a:bodyPr/>
          <a:lstStyle/>
          <a:p>
            <a:fld id="{FCE43C0F-8A7B-3A4B-9DB5-B3472E36E833}" type="slidenum">
              <a:rPr lang="en-GB" smtClean="0"/>
              <a:pPr/>
              <a:t>15</a:t>
            </a:fld>
            <a:endParaRPr lang="en-GB" dirty="0"/>
          </a:p>
        </p:txBody>
      </p:sp>
      <p:grpSp>
        <p:nvGrpSpPr>
          <p:cNvPr id="3" name="Group 2">
            <a:extLst>
              <a:ext uri="{FF2B5EF4-FFF2-40B4-BE49-F238E27FC236}">
                <a16:creationId xmlns:a16="http://schemas.microsoft.com/office/drawing/2014/main" id="{FDF453C2-41B8-4752-A25F-A3D85CF5D9D3}"/>
              </a:ext>
            </a:extLst>
          </p:cNvPr>
          <p:cNvGrpSpPr/>
          <p:nvPr/>
        </p:nvGrpSpPr>
        <p:grpSpPr>
          <a:xfrm>
            <a:off x="5622811" y="3938233"/>
            <a:ext cx="6047959" cy="1498072"/>
            <a:chOff x="5622811" y="3757283"/>
            <a:chExt cx="6047959" cy="1498072"/>
          </a:xfrm>
        </p:grpSpPr>
        <p:pic>
          <p:nvPicPr>
            <p:cNvPr id="6" name="Picture 5">
              <a:extLst>
                <a:ext uri="{FF2B5EF4-FFF2-40B4-BE49-F238E27FC236}">
                  <a16:creationId xmlns:a16="http://schemas.microsoft.com/office/drawing/2014/main" id="{C6D0EE2E-7EC0-41D3-A813-F77CA33F23EE}"/>
                </a:ext>
              </a:extLst>
            </p:cNvPr>
            <p:cNvPicPr>
              <a:picLocks noChangeAspect="1"/>
            </p:cNvPicPr>
            <p:nvPr/>
          </p:nvPicPr>
          <p:blipFill>
            <a:blip r:embed="rId3"/>
            <a:stretch>
              <a:fillRect/>
            </a:stretch>
          </p:blipFill>
          <p:spPr>
            <a:xfrm>
              <a:off x="5622811" y="3757283"/>
              <a:ext cx="6047959" cy="1498072"/>
            </a:xfrm>
            <a:prstGeom prst="rect">
              <a:avLst/>
            </a:prstGeom>
          </p:spPr>
        </p:pic>
        <p:sp>
          <p:nvSpPr>
            <p:cNvPr id="2" name="TextBox 1">
              <a:extLst>
                <a:ext uri="{FF2B5EF4-FFF2-40B4-BE49-F238E27FC236}">
                  <a16:creationId xmlns:a16="http://schemas.microsoft.com/office/drawing/2014/main" id="{B96FF30B-1F6F-4D31-9719-CD9A8B172064}"/>
                </a:ext>
              </a:extLst>
            </p:cNvPr>
            <p:cNvSpPr txBox="1"/>
            <p:nvPr/>
          </p:nvSpPr>
          <p:spPr>
            <a:xfrm>
              <a:off x="5889302" y="3849308"/>
              <a:ext cx="1588458" cy="261610"/>
            </a:xfrm>
            <a:prstGeom prst="rect">
              <a:avLst/>
            </a:prstGeom>
            <a:solidFill>
              <a:schemeClr val="bg1"/>
            </a:solidFill>
          </p:spPr>
          <p:txBody>
            <a:bodyPr wrap="square" tIns="0" rtlCol="0">
              <a:spAutoFit/>
            </a:bodyPr>
            <a:lstStyle/>
            <a:p>
              <a:pPr algn="ctr"/>
              <a:r>
                <a:rPr lang="en-GB" sz="1400" dirty="0">
                  <a:solidFill>
                    <a:srgbClr val="505050"/>
                  </a:solidFill>
                  <a:latin typeface="Aileron" charset="0"/>
                  <a:ea typeface="Aileron" charset="0"/>
                  <a:cs typeface="Aileron" charset="0"/>
                </a:rPr>
                <a:t>ENZA</a:t>
              </a:r>
            </a:p>
          </p:txBody>
        </p:sp>
        <p:sp>
          <p:nvSpPr>
            <p:cNvPr id="17" name="TextBox 16">
              <a:extLst>
                <a:ext uri="{FF2B5EF4-FFF2-40B4-BE49-F238E27FC236}">
                  <a16:creationId xmlns:a16="http://schemas.microsoft.com/office/drawing/2014/main" id="{FF5E6556-322D-46B6-BC9D-1F3EB1AE92EB}"/>
                </a:ext>
              </a:extLst>
            </p:cNvPr>
            <p:cNvSpPr txBox="1"/>
            <p:nvPr/>
          </p:nvSpPr>
          <p:spPr>
            <a:xfrm>
              <a:off x="7940025" y="3849308"/>
              <a:ext cx="1588458" cy="261610"/>
            </a:xfrm>
            <a:prstGeom prst="rect">
              <a:avLst/>
            </a:prstGeom>
            <a:solidFill>
              <a:schemeClr val="bg1"/>
            </a:solidFill>
          </p:spPr>
          <p:txBody>
            <a:bodyPr wrap="square" tIns="0" rtlCol="0">
              <a:spAutoFit/>
            </a:bodyPr>
            <a:lstStyle/>
            <a:p>
              <a:pPr algn="ctr"/>
              <a:r>
                <a:rPr lang="en-GB" sz="1400" dirty="0">
                  <a:solidFill>
                    <a:srgbClr val="505050"/>
                  </a:solidFill>
                  <a:latin typeface="Aileron" charset="0"/>
                  <a:ea typeface="Aileron" charset="0"/>
                  <a:cs typeface="Aileron" charset="0"/>
                </a:rPr>
                <a:t>APA</a:t>
              </a:r>
            </a:p>
          </p:txBody>
        </p:sp>
        <p:sp>
          <p:nvSpPr>
            <p:cNvPr id="18" name="TextBox 17">
              <a:extLst>
                <a:ext uri="{FF2B5EF4-FFF2-40B4-BE49-F238E27FC236}">
                  <a16:creationId xmlns:a16="http://schemas.microsoft.com/office/drawing/2014/main" id="{76F1A510-9A71-4354-9FB7-8DF62718803A}"/>
                </a:ext>
              </a:extLst>
            </p:cNvPr>
            <p:cNvSpPr txBox="1"/>
            <p:nvPr/>
          </p:nvSpPr>
          <p:spPr>
            <a:xfrm>
              <a:off x="9888501" y="3849308"/>
              <a:ext cx="1588458" cy="261610"/>
            </a:xfrm>
            <a:prstGeom prst="rect">
              <a:avLst/>
            </a:prstGeom>
            <a:solidFill>
              <a:schemeClr val="bg1"/>
            </a:solidFill>
          </p:spPr>
          <p:txBody>
            <a:bodyPr wrap="square" tIns="0" rtlCol="0">
              <a:spAutoFit/>
            </a:bodyPr>
            <a:lstStyle/>
            <a:p>
              <a:pPr algn="ctr"/>
              <a:r>
                <a:rPr lang="en-GB" sz="1400" dirty="0">
                  <a:solidFill>
                    <a:srgbClr val="505050"/>
                  </a:solidFill>
                  <a:latin typeface="Aileron" charset="0"/>
                  <a:ea typeface="Aileron" charset="0"/>
                  <a:cs typeface="Aileron" charset="0"/>
                </a:rPr>
                <a:t>DARO</a:t>
              </a:r>
            </a:p>
          </p:txBody>
        </p:sp>
      </p:grpSp>
    </p:spTree>
    <p:extLst>
      <p:ext uri="{BB962C8B-B14F-4D97-AF65-F5344CB8AC3E}">
        <p14:creationId xmlns:p14="http://schemas.microsoft.com/office/powerpoint/2010/main" val="411312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7692E3-E1AB-42BA-BB17-4BCB6A4864B6}"/>
              </a:ext>
            </a:extLst>
          </p:cNvPr>
          <p:cNvSpPr>
            <a:spLocks noGrp="1"/>
          </p:cNvSpPr>
          <p:nvPr>
            <p:ph type="body" idx="1"/>
          </p:nvPr>
        </p:nvSpPr>
        <p:spPr/>
        <p:txBody>
          <a:bodyPr/>
          <a:lstStyle/>
          <a:p>
            <a:r>
              <a:rPr lang="en-GB" cap="none" dirty="0" err="1"/>
              <a:t>nm</a:t>
            </a:r>
            <a:r>
              <a:rPr lang="en-GB" dirty="0" err="1"/>
              <a:t>CRPC</a:t>
            </a:r>
            <a:r>
              <a:rPr lang="en-GB" dirty="0"/>
              <a:t> treatment options</a:t>
            </a:r>
          </a:p>
        </p:txBody>
      </p:sp>
      <p:sp>
        <p:nvSpPr>
          <p:cNvPr id="3" name="Content Placeholder 2">
            <a:extLst>
              <a:ext uri="{FF2B5EF4-FFF2-40B4-BE49-F238E27FC236}">
                <a16:creationId xmlns:a16="http://schemas.microsoft.com/office/drawing/2014/main" id="{CE91278B-3A74-438B-8C8B-1BD0BE41DD12}"/>
              </a:ext>
            </a:extLst>
          </p:cNvPr>
          <p:cNvSpPr>
            <a:spLocks noGrp="1"/>
          </p:cNvSpPr>
          <p:nvPr>
            <p:ph sz="quarter" idx="12"/>
          </p:nvPr>
        </p:nvSpPr>
        <p:spPr/>
        <p:txBody>
          <a:bodyPr/>
          <a:lstStyle/>
          <a:p>
            <a:r>
              <a:rPr lang="en-US" dirty="0"/>
              <a:t>The </a:t>
            </a:r>
            <a:r>
              <a:rPr lang="en-US" dirty="0" err="1"/>
              <a:t>nmCRPC</a:t>
            </a:r>
            <a:r>
              <a:rPr lang="en-US" dirty="0"/>
              <a:t> treatment landscape has been transformed by the approval of three next-generation oral androgen receptor </a:t>
            </a:r>
            <a:r>
              <a:rPr lang="en-US" dirty="0" err="1"/>
              <a:t>inhibitors</a:t>
            </a:r>
            <a:r>
              <a:rPr lang="en-US" baseline="30000" dirty="0" err="1"/>
              <a:t>a</a:t>
            </a:r>
            <a:endParaRPr lang="en-US" baseline="30000" dirty="0"/>
          </a:p>
          <a:p>
            <a:r>
              <a:rPr lang="en-US" b="1" dirty="0" err="1">
                <a:solidFill>
                  <a:schemeClr val="accent1"/>
                </a:solidFill>
              </a:rPr>
              <a:t>Apalutamide</a:t>
            </a:r>
            <a:r>
              <a:rPr lang="en-US" b="1" dirty="0">
                <a:solidFill>
                  <a:schemeClr val="accent1"/>
                </a:solidFill>
              </a:rPr>
              <a:t> </a:t>
            </a:r>
          </a:p>
          <a:p>
            <a:pPr lvl="1"/>
            <a:r>
              <a:rPr lang="en-US" dirty="0"/>
              <a:t>FDA approved for </a:t>
            </a:r>
            <a:r>
              <a:rPr lang="en-US" dirty="0" err="1"/>
              <a:t>nmCRPC</a:t>
            </a:r>
            <a:r>
              <a:rPr lang="en-US" dirty="0"/>
              <a:t> in 2018 based on the Phase 3 SPARTAN trial</a:t>
            </a:r>
          </a:p>
          <a:p>
            <a:r>
              <a:rPr lang="en-US" b="1" dirty="0">
                <a:solidFill>
                  <a:schemeClr val="accent1"/>
                </a:solidFill>
              </a:rPr>
              <a:t>Enzalutamide </a:t>
            </a:r>
          </a:p>
          <a:p>
            <a:pPr lvl="1"/>
            <a:r>
              <a:rPr lang="en-US" dirty="0"/>
              <a:t>FDA approved for </a:t>
            </a:r>
            <a:r>
              <a:rPr lang="en-US" dirty="0" err="1"/>
              <a:t>nmCRPC</a:t>
            </a:r>
            <a:r>
              <a:rPr lang="en-US" dirty="0"/>
              <a:t> in 2018 based on the Phase 3 PROSPER trial</a:t>
            </a:r>
          </a:p>
          <a:p>
            <a:r>
              <a:rPr lang="en-US" b="1" dirty="0" err="1">
                <a:solidFill>
                  <a:schemeClr val="accent1"/>
                </a:solidFill>
              </a:rPr>
              <a:t>Darolutamide</a:t>
            </a:r>
            <a:r>
              <a:rPr lang="en-US" dirty="0"/>
              <a:t> </a:t>
            </a:r>
          </a:p>
          <a:p>
            <a:pPr lvl="1"/>
            <a:r>
              <a:rPr lang="en-US" dirty="0"/>
              <a:t>FDA approved for </a:t>
            </a:r>
            <a:r>
              <a:rPr lang="en-US" dirty="0" err="1"/>
              <a:t>nmCRPC</a:t>
            </a:r>
            <a:r>
              <a:rPr lang="en-US" dirty="0"/>
              <a:t> in 2019 based on the Phase 3 ARAMIS trial</a:t>
            </a:r>
          </a:p>
          <a:p>
            <a:endParaRPr lang="en-US" dirty="0"/>
          </a:p>
        </p:txBody>
      </p:sp>
      <p:sp>
        <p:nvSpPr>
          <p:cNvPr id="2" name="Title 1">
            <a:extLst>
              <a:ext uri="{FF2B5EF4-FFF2-40B4-BE49-F238E27FC236}">
                <a16:creationId xmlns:a16="http://schemas.microsoft.com/office/drawing/2014/main" id="{A7320264-E4DA-4108-A2C2-380E58845A84}"/>
              </a:ext>
            </a:extLst>
          </p:cNvPr>
          <p:cNvSpPr>
            <a:spLocks noGrp="1"/>
          </p:cNvSpPr>
          <p:nvPr>
            <p:ph type="title"/>
          </p:nvPr>
        </p:nvSpPr>
        <p:spPr/>
        <p:txBody>
          <a:bodyPr/>
          <a:lstStyle/>
          <a:p>
            <a:r>
              <a:rPr lang="en-US"/>
              <a:t>The right knowledge</a:t>
            </a:r>
            <a:endParaRPr lang="en-US" dirty="0"/>
          </a:p>
        </p:txBody>
      </p:sp>
      <p:sp>
        <p:nvSpPr>
          <p:cNvPr id="7" name="Content Placeholder 6">
            <a:extLst>
              <a:ext uri="{FF2B5EF4-FFF2-40B4-BE49-F238E27FC236}">
                <a16:creationId xmlns:a16="http://schemas.microsoft.com/office/drawing/2014/main" id="{BE4558BD-355F-4BA4-9018-D33AA5019BE7}"/>
              </a:ext>
            </a:extLst>
          </p:cNvPr>
          <p:cNvSpPr>
            <a:spLocks noGrp="1"/>
          </p:cNvSpPr>
          <p:nvPr>
            <p:ph sz="quarter" idx="15"/>
          </p:nvPr>
        </p:nvSpPr>
        <p:spPr>
          <a:xfrm>
            <a:off x="620184" y="6312807"/>
            <a:ext cx="8116800" cy="365125"/>
          </a:xfrm>
        </p:spPr>
        <p:txBody>
          <a:bodyPr/>
          <a:lstStyle/>
          <a:p>
            <a:pPr>
              <a:spcBef>
                <a:spcPts val="300"/>
              </a:spcBef>
            </a:pPr>
            <a:r>
              <a:rPr lang="en-US" baseline="30000" dirty="0">
                <a:solidFill>
                  <a:schemeClr val="tx2"/>
                </a:solidFill>
              </a:rPr>
              <a:t>a</a:t>
            </a:r>
            <a:r>
              <a:rPr lang="en-US" dirty="0">
                <a:solidFill>
                  <a:schemeClr val="tx2"/>
                </a:solidFill>
              </a:rPr>
              <a:t> Androgen deprivation therapy (ADT) should be given in conjunction with next-generation androgen receptor inhibitors</a:t>
            </a:r>
          </a:p>
          <a:p>
            <a:pPr>
              <a:spcBef>
                <a:spcPts val="0"/>
              </a:spcBef>
            </a:pPr>
            <a:r>
              <a:rPr lang="en-GB" dirty="0"/>
              <a:t>FDA, Food and Drug Administration; </a:t>
            </a:r>
            <a:r>
              <a:rPr lang="en-GB" dirty="0" err="1"/>
              <a:t>nmCRPC</a:t>
            </a:r>
            <a:r>
              <a:rPr lang="en-GB" dirty="0"/>
              <a:t>, non-metastatic castration resistant prostate cancer</a:t>
            </a:r>
            <a:endParaRPr lang="en-US" dirty="0">
              <a:solidFill>
                <a:schemeClr val="tx2"/>
              </a:solidFill>
            </a:endParaRPr>
          </a:p>
          <a:p>
            <a:pPr>
              <a:spcBef>
                <a:spcPts val="0"/>
              </a:spcBef>
            </a:pPr>
            <a:r>
              <a:rPr lang="en-GB" dirty="0"/>
              <a:t>Olivier KM, et al. </a:t>
            </a:r>
            <a:r>
              <a:rPr lang="en-GB" dirty="0" err="1"/>
              <a:t>Int</a:t>
            </a:r>
            <a:r>
              <a:rPr lang="en-GB" dirty="0"/>
              <a:t> J </a:t>
            </a:r>
            <a:r>
              <a:rPr lang="en-GB" dirty="0" err="1"/>
              <a:t>Urol</a:t>
            </a:r>
            <a:r>
              <a:rPr lang="en-GB" dirty="0"/>
              <a:t> </a:t>
            </a:r>
            <a:r>
              <a:rPr lang="en-GB" dirty="0" err="1"/>
              <a:t>Nurs</a:t>
            </a:r>
            <a:r>
              <a:rPr lang="en-GB" dirty="0"/>
              <a:t>. 2021;15:47-58</a:t>
            </a:r>
          </a:p>
        </p:txBody>
      </p:sp>
    </p:spTree>
    <p:extLst>
      <p:ext uri="{BB962C8B-B14F-4D97-AF65-F5344CB8AC3E}">
        <p14:creationId xmlns:p14="http://schemas.microsoft.com/office/powerpoint/2010/main" val="291892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EE531-1FD9-408F-84C1-3262FB32EAED}"/>
              </a:ext>
            </a:extLst>
          </p:cNvPr>
          <p:cNvSpPr>
            <a:spLocks noGrp="1"/>
          </p:cNvSpPr>
          <p:nvPr>
            <p:ph type="title"/>
          </p:nvPr>
        </p:nvSpPr>
        <p:spPr/>
        <p:txBody>
          <a:bodyPr/>
          <a:lstStyle/>
          <a:p>
            <a:r>
              <a:rPr lang="en-GB" dirty="0"/>
              <a:t>Study Designs: SPARTAN, PROSPER, ARAMIS</a:t>
            </a:r>
          </a:p>
        </p:txBody>
      </p:sp>
      <p:sp>
        <p:nvSpPr>
          <p:cNvPr id="4" name="Content Placeholder 3">
            <a:extLst>
              <a:ext uri="{FF2B5EF4-FFF2-40B4-BE49-F238E27FC236}">
                <a16:creationId xmlns:a16="http://schemas.microsoft.com/office/drawing/2014/main" id="{FDAD0736-B8E7-AF40-8D6D-CE9308861013}"/>
              </a:ext>
            </a:extLst>
          </p:cNvPr>
          <p:cNvSpPr>
            <a:spLocks noGrp="1"/>
          </p:cNvSpPr>
          <p:nvPr>
            <p:ph sz="quarter" idx="15"/>
          </p:nvPr>
        </p:nvSpPr>
        <p:spPr>
          <a:xfrm>
            <a:off x="609601" y="6398725"/>
            <a:ext cx="10850492" cy="365125"/>
          </a:xfrm>
        </p:spPr>
        <p:txBody>
          <a:bodyPr/>
          <a:lstStyle/>
          <a:p>
            <a:pPr>
              <a:lnSpc>
                <a:spcPct val="90000"/>
              </a:lnSpc>
              <a:spcBef>
                <a:spcPts val="0"/>
              </a:spcBef>
            </a:pPr>
            <a:r>
              <a:rPr lang="en-GB" sz="900" dirty="0">
                <a:solidFill>
                  <a:schemeClr val="tx2"/>
                </a:solidFill>
              </a:rPr>
              <a:t>ADT, androgen deprivation therapy; MFS, metastasis-free survival; nmCRPC, non-metastatic castration-resistant prostate cancer; N, node; OS, overall survival; PSADT, prostate-specific antigen doubling time; R, randomisation</a:t>
            </a:r>
            <a:endParaRPr lang="en-GB" altLang="en-US" sz="900" dirty="0">
              <a:solidFill>
                <a:schemeClr val="tx2"/>
              </a:solidFill>
            </a:endParaRPr>
          </a:p>
          <a:p>
            <a:pPr>
              <a:spcBef>
                <a:spcPts val="0"/>
              </a:spcBef>
            </a:pPr>
            <a:r>
              <a:rPr lang="en-GB" sz="900" dirty="0"/>
              <a:t>1. Small EJ, et al. J </a:t>
            </a:r>
            <a:r>
              <a:rPr lang="en-GB" sz="900" dirty="0" err="1"/>
              <a:t>Clin</a:t>
            </a:r>
            <a:r>
              <a:rPr lang="en-GB" sz="900" dirty="0"/>
              <a:t> </a:t>
            </a:r>
            <a:r>
              <a:rPr lang="en-GB" sz="900" dirty="0" err="1"/>
              <a:t>Oncol</a:t>
            </a:r>
            <a:r>
              <a:rPr lang="en-GB" sz="900" dirty="0"/>
              <a:t>. 2018;36(6_suppl):161; 2. Smith MR, et al. N </a:t>
            </a:r>
            <a:r>
              <a:rPr lang="en-GB" sz="900" dirty="0" err="1"/>
              <a:t>Engl</a:t>
            </a:r>
            <a:r>
              <a:rPr lang="en-GB" sz="900" dirty="0"/>
              <a:t> J Med. 2018;378:1408-18; 3. Hussain M, et al. J </a:t>
            </a:r>
            <a:r>
              <a:rPr lang="en-GB" sz="900" dirty="0" err="1"/>
              <a:t>Clin</a:t>
            </a:r>
            <a:r>
              <a:rPr lang="en-GB" sz="900" dirty="0"/>
              <a:t> </a:t>
            </a:r>
            <a:r>
              <a:rPr lang="en-GB" sz="900" dirty="0" err="1"/>
              <a:t>Oncol</a:t>
            </a:r>
            <a:r>
              <a:rPr lang="en-GB" sz="900" dirty="0"/>
              <a:t>. 2018;36(6_suppl):3; 4. Hussain M, et al. N </a:t>
            </a:r>
            <a:r>
              <a:rPr lang="en-GB" sz="900" dirty="0" err="1"/>
              <a:t>Engl</a:t>
            </a:r>
            <a:r>
              <a:rPr lang="en-GB" sz="900" dirty="0"/>
              <a:t> J Med. 2018;378:2465-74; </a:t>
            </a:r>
            <a:br>
              <a:rPr lang="en-GB" sz="900" dirty="0"/>
            </a:br>
            <a:r>
              <a:rPr lang="en-GB" sz="900" dirty="0"/>
              <a:t>5. </a:t>
            </a:r>
            <a:r>
              <a:rPr lang="en-GB" sz="900" dirty="0" err="1"/>
              <a:t>Fizazi</a:t>
            </a:r>
            <a:r>
              <a:rPr lang="en-GB" sz="900" dirty="0"/>
              <a:t> K, et al. J </a:t>
            </a:r>
            <a:r>
              <a:rPr lang="en-GB" sz="900" dirty="0" err="1"/>
              <a:t>Clin</a:t>
            </a:r>
            <a:r>
              <a:rPr lang="en-GB" sz="900" dirty="0"/>
              <a:t> </a:t>
            </a:r>
            <a:r>
              <a:rPr lang="en-GB" sz="900" dirty="0" err="1"/>
              <a:t>Oncol</a:t>
            </a:r>
            <a:r>
              <a:rPr lang="en-GB" sz="900" dirty="0"/>
              <a:t>. 2019;37(7_suppl):140; 6. </a:t>
            </a:r>
            <a:r>
              <a:rPr lang="en-GB" sz="900" dirty="0" err="1"/>
              <a:t>Fizazi</a:t>
            </a:r>
            <a:r>
              <a:rPr lang="en-GB" sz="900" dirty="0"/>
              <a:t> K, et al. N </a:t>
            </a:r>
            <a:r>
              <a:rPr lang="en-GB" sz="900" dirty="0" err="1"/>
              <a:t>Engl</a:t>
            </a:r>
            <a:r>
              <a:rPr lang="en-GB" sz="900" dirty="0"/>
              <a:t> J Med. 2019;380:1235-46; 7. </a:t>
            </a:r>
            <a:r>
              <a:rPr lang="en-GB" sz="900" dirty="0" err="1"/>
              <a:t>Fizazi</a:t>
            </a:r>
            <a:r>
              <a:rPr lang="en-GB" sz="900" dirty="0"/>
              <a:t> K, et al. N </a:t>
            </a:r>
            <a:r>
              <a:rPr lang="en-GB" sz="900" dirty="0" err="1"/>
              <a:t>Engl</a:t>
            </a:r>
            <a:r>
              <a:rPr lang="en-GB" sz="900" dirty="0"/>
              <a:t> J Med. 2020;383:1040-9; </a:t>
            </a:r>
            <a:r>
              <a:rPr lang="en-GB" sz="900" dirty="0">
                <a:solidFill>
                  <a:schemeClr val="tx2"/>
                </a:solidFill>
              </a:rPr>
              <a:t>8. Olivier KM, et al. </a:t>
            </a:r>
            <a:r>
              <a:rPr lang="en-GB" sz="900" dirty="0" err="1">
                <a:solidFill>
                  <a:schemeClr val="tx2"/>
                </a:solidFill>
              </a:rPr>
              <a:t>Int</a:t>
            </a:r>
            <a:r>
              <a:rPr lang="en-GB" sz="900" dirty="0">
                <a:solidFill>
                  <a:schemeClr val="tx2"/>
                </a:solidFill>
              </a:rPr>
              <a:t> J </a:t>
            </a:r>
            <a:r>
              <a:rPr lang="en-GB" sz="900" dirty="0" err="1">
                <a:solidFill>
                  <a:schemeClr val="tx2"/>
                </a:solidFill>
              </a:rPr>
              <a:t>Urol</a:t>
            </a:r>
            <a:r>
              <a:rPr lang="en-GB" sz="900" dirty="0">
                <a:solidFill>
                  <a:schemeClr val="tx2"/>
                </a:solidFill>
              </a:rPr>
              <a:t> </a:t>
            </a:r>
            <a:r>
              <a:rPr lang="en-GB" sz="900" dirty="0" err="1">
                <a:solidFill>
                  <a:schemeClr val="tx2"/>
                </a:solidFill>
              </a:rPr>
              <a:t>Nurs</a:t>
            </a:r>
            <a:r>
              <a:rPr lang="en-GB" sz="900" dirty="0">
                <a:solidFill>
                  <a:schemeClr val="tx2"/>
                </a:solidFill>
              </a:rPr>
              <a:t>. 2021;15:47-58</a:t>
            </a:r>
          </a:p>
        </p:txBody>
      </p:sp>
      <p:sp>
        <p:nvSpPr>
          <p:cNvPr id="23" name="Content Placeholder 3"/>
          <p:cNvSpPr txBox="1">
            <a:spLocks/>
          </p:cNvSpPr>
          <p:nvPr/>
        </p:nvSpPr>
        <p:spPr>
          <a:xfrm>
            <a:off x="8218708" y="2104485"/>
            <a:ext cx="3672408" cy="426929"/>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baseline="30000" dirty="0"/>
              <a:t>a </a:t>
            </a:r>
            <a:r>
              <a:rPr lang="en-GB" sz="1200" b="0" dirty="0"/>
              <a:t>76 patients randomised to placebo crossed over to apalutamide treatment after unblinding</a:t>
            </a:r>
            <a:r>
              <a:rPr lang="en-GB" sz="1200" b="0" baseline="30000" dirty="0"/>
              <a:t>8</a:t>
            </a:r>
          </a:p>
        </p:txBody>
      </p:sp>
      <p:sp>
        <p:nvSpPr>
          <p:cNvPr id="13" name="TextBox 12"/>
          <p:cNvSpPr txBox="1"/>
          <p:nvPr/>
        </p:nvSpPr>
        <p:spPr>
          <a:xfrm>
            <a:off x="352504" y="1113286"/>
            <a:ext cx="3010853" cy="923330"/>
          </a:xfrm>
          <a:prstGeom prst="rect">
            <a:avLst/>
          </a:prstGeom>
          <a:noFill/>
        </p:spPr>
        <p:txBody>
          <a:bodyPr wrap="square" rtlCol="0">
            <a:spAutoFit/>
          </a:bodyPr>
          <a:lstStyle/>
          <a:p>
            <a:pPr defTabSz="457189"/>
            <a:r>
              <a:rPr lang="en-GB" b="1" dirty="0">
                <a:solidFill>
                  <a:prstClr val="black"/>
                </a:solidFill>
              </a:rPr>
              <a:t>SPARTAN: </a:t>
            </a:r>
          </a:p>
          <a:p>
            <a:pPr defTabSz="457189"/>
            <a:r>
              <a:rPr lang="en-GB" b="1" dirty="0" err="1">
                <a:solidFill>
                  <a:prstClr val="black"/>
                </a:solidFill>
              </a:rPr>
              <a:t>apalutamide</a:t>
            </a:r>
            <a:r>
              <a:rPr lang="en-GB" b="1" dirty="0">
                <a:solidFill>
                  <a:prstClr val="black"/>
                </a:solidFill>
              </a:rPr>
              <a:t> </a:t>
            </a:r>
            <a:br>
              <a:rPr lang="en-GB" b="1" dirty="0">
                <a:solidFill>
                  <a:prstClr val="black"/>
                </a:solidFill>
              </a:rPr>
            </a:br>
            <a:r>
              <a:rPr lang="en-GB" b="1" dirty="0">
                <a:solidFill>
                  <a:prstClr val="black"/>
                </a:solidFill>
              </a:rPr>
              <a:t>vs placebo</a:t>
            </a:r>
            <a:r>
              <a:rPr lang="en-GB" b="1" baseline="30000" dirty="0">
                <a:solidFill>
                  <a:prstClr val="black"/>
                </a:solidFill>
              </a:rPr>
              <a:t>1,2</a:t>
            </a:r>
          </a:p>
        </p:txBody>
      </p:sp>
      <p:sp>
        <p:nvSpPr>
          <p:cNvPr id="46" name="TextBox 45"/>
          <p:cNvSpPr txBox="1"/>
          <p:nvPr/>
        </p:nvSpPr>
        <p:spPr>
          <a:xfrm>
            <a:off x="352504" y="2865572"/>
            <a:ext cx="2778851" cy="923330"/>
          </a:xfrm>
          <a:prstGeom prst="rect">
            <a:avLst/>
          </a:prstGeom>
          <a:noFill/>
        </p:spPr>
        <p:txBody>
          <a:bodyPr wrap="square" rtlCol="0">
            <a:spAutoFit/>
          </a:bodyPr>
          <a:lstStyle/>
          <a:p>
            <a:pPr defTabSz="457189"/>
            <a:r>
              <a:rPr lang="en-GB" b="1" dirty="0">
                <a:solidFill>
                  <a:prstClr val="black"/>
                </a:solidFill>
              </a:rPr>
              <a:t>PROSPER:</a:t>
            </a:r>
          </a:p>
          <a:p>
            <a:pPr defTabSz="457189"/>
            <a:r>
              <a:rPr lang="en-GB" b="1" dirty="0">
                <a:solidFill>
                  <a:prstClr val="black"/>
                </a:solidFill>
              </a:rPr>
              <a:t>enzalutamide </a:t>
            </a:r>
            <a:br>
              <a:rPr lang="en-GB" b="1" dirty="0">
                <a:solidFill>
                  <a:prstClr val="black"/>
                </a:solidFill>
              </a:rPr>
            </a:br>
            <a:r>
              <a:rPr lang="en-GB" b="1" dirty="0">
                <a:solidFill>
                  <a:prstClr val="black"/>
                </a:solidFill>
              </a:rPr>
              <a:t>vs placebo</a:t>
            </a:r>
            <a:r>
              <a:rPr lang="en-GB" b="1" baseline="30000" dirty="0">
                <a:solidFill>
                  <a:prstClr val="black"/>
                </a:solidFill>
              </a:rPr>
              <a:t>3,4</a:t>
            </a:r>
          </a:p>
        </p:txBody>
      </p:sp>
      <p:sp>
        <p:nvSpPr>
          <p:cNvPr id="70" name="TextBox 69"/>
          <p:cNvSpPr txBox="1"/>
          <p:nvPr/>
        </p:nvSpPr>
        <p:spPr>
          <a:xfrm>
            <a:off x="385817" y="4617859"/>
            <a:ext cx="2812161" cy="923330"/>
          </a:xfrm>
          <a:prstGeom prst="rect">
            <a:avLst/>
          </a:prstGeom>
          <a:noFill/>
        </p:spPr>
        <p:txBody>
          <a:bodyPr wrap="square" rtlCol="0">
            <a:spAutoFit/>
          </a:bodyPr>
          <a:lstStyle/>
          <a:p>
            <a:pPr defTabSz="457189"/>
            <a:r>
              <a:rPr lang="en-GB" b="1" dirty="0">
                <a:solidFill>
                  <a:prstClr val="black"/>
                </a:solidFill>
              </a:rPr>
              <a:t>ARAMIS: </a:t>
            </a:r>
          </a:p>
          <a:p>
            <a:pPr defTabSz="457189"/>
            <a:r>
              <a:rPr lang="en-GB" b="1" dirty="0" err="1">
                <a:solidFill>
                  <a:prstClr val="black"/>
                </a:solidFill>
              </a:rPr>
              <a:t>darolutamide</a:t>
            </a:r>
            <a:r>
              <a:rPr lang="en-GB" b="1" dirty="0">
                <a:solidFill>
                  <a:prstClr val="black"/>
                </a:solidFill>
              </a:rPr>
              <a:t> </a:t>
            </a:r>
            <a:br>
              <a:rPr lang="en-GB" b="1" dirty="0">
                <a:solidFill>
                  <a:prstClr val="black"/>
                </a:solidFill>
              </a:rPr>
            </a:br>
            <a:r>
              <a:rPr lang="en-GB" b="1" dirty="0">
                <a:solidFill>
                  <a:prstClr val="black"/>
                </a:solidFill>
              </a:rPr>
              <a:t>vs placebo</a:t>
            </a:r>
            <a:r>
              <a:rPr lang="en-GB" b="1" baseline="30000" dirty="0">
                <a:solidFill>
                  <a:prstClr val="black"/>
                </a:solidFill>
              </a:rPr>
              <a:t>5-7</a:t>
            </a:r>
          </a:p>
        </p:txBody>
      </p:sp>
      <p:sp>
        <p:nvSpPr>
          <p:cNvPr id="8" name="Slide Number Placeholder 7">
            <a:extLst>
              <a:ext uri="{FF2B5EF4-FFF2-40B4-BE49-F238E27FC236}">
                <a16:creationId xmlns:a16="http://schemas.microsoft.com/office/drawing/2014/main" id="{47A37889-C215-A64A-ABB4-40976D624B66}"/>
              </a:ext>
            </a:extLst>
          </p:cNvPr>
          <p:cNvSpPr>
            <a:spLocks noGrp="1"/>
          </p:cNvSpPr>
          <p:nvPr>
            <p:ph type="sldNum" sz="quarter" idx="4"/>
          </p:nvPr>
        </p:nvSpPr>
        <p:spPr/>
        <p:txBody>
          <a:bodyPr/>
          <a:lstStyle/>
          <a:p>
            <a:fld id="{FCE43C0F-8A7B-3A4B-9DB5-B3472E36E833}" type="slidenum">
              <a:rPr lang="en-GB" smtClean="0"/>
              <a:pPr/>
              <a:t>17</a:t>
            </a:fld>
            <a:endParaRPr lang="en-GB" dirty="0"/>
          </a:p>
        </p:txBody>
      </p:sp>
      <p:cxnSp>
        <p:nvCxnSpPr>
          <p:cNvPr id="17" name="Straight Connector 16">
            <a:extLst>
              <a:ext uri="{FF2B5EF4-FFF2-40B4-BE49-F238E27FC236}">
                <a16:creationId xmlns:a16="http://schemas.microsoft.com/office/drawing/2014/main" id="{E0926D3C-94C0-3F4F-B87A-D756E1FEC687}"/>
              </a:ext>
            </a:extLst>
          </p:cNvPr>
          <p:cNvCxnSpPr>
            <a:cxnSpLocks/>
          </p:cNvCxnSpPr>
          <p:nvPr/>
        </p:nvCxnSpPr>
        <p:spPr>
          <a:xfrm flipV="1">
            <a:off x="5044195" y="1249438"/>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544B1130-E21A-F641-9691-F3F11985E110}"/>
              </a:ext>
            </a:extLst>
          </p:cNvPr>
          <p:cNvSpPr/>
          <p:nvPr/>
        </p:nvSpPr>
        <p:spPr>
          <a:xfrm>
            <a:off x="5686185" y="883757"/>
            <a:ext cx="1857559" cy="6991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Apalutamide (240 mg once daily) + ADT</a:t>
            </a:r>
            <a:br>
              <a:rPr lang="en-GB" sz="1200" b="1" dirty="0"/>
            </a:br>
            <a:r>
              <a:rPr lang="en-GB" sz="1200" b="1" dirty="0"/>
              <a:t>(n=806)</a:t>
            </a:r>
          </a:p>
        </p:txBody>
      </p:sp>
      <p:sp>
        <p:nvSpPr>
          <p:cNvPr id="24" name="Rounded Rectangle 23">
            <a:extLst>
              <a:ext uri="{FF2B5EF4-FFF2-40B4-BE49-F238E27FC236}">
                <a16:creationId xmlns:a16="http://schemas.microsoft.com/office/drawing/2014/main" id="{6090A418-CEE1-5A4D-903C-C3A37C1BFE3E}"/>
              </a:ext>
            </a:extLst>
          </p:cNvPr>
          <p:cNvSpPr/>
          <p:nvPr/>
        </p:nvSpPr>
        <p:spPr>
          <a:xfrm>
            <a:off x="5686185" y="1694639"/>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Placebo (once daily)</a:t>
            </a:r>
            <a:br>
              <a:rPr lang="en-GB" sz="1200" b="1" dirty="0"/>
            </a:br>
            <a:r>
              <a:rPr lang="en-GB" sz="1200" b="1" dirty="0"/>
              <a:t>+ ADT</a:t>
            </a:r>
            <a:br>
              <a:rPr lang="en-GB" sz="1200" b="1" dirty="0"/>
            </a:br>
            <a:r>
              <a:rPr lang="en-GB" sz="1200" b="1" dirty="0"/>
              <a:t>(n=401)</a:t>
            </a:r>
          </a:p>
        </p:txBody>
      </p:sp>
      <p:cxnSp>
        <p:nvCxnSpPr>
          <p:cNvPr id="25" name="Straight Connector 24">
            <a:extLst>
              <a:ext uri="{FF2B5EF4-FFF2-40B4-BE49-F238E27FC236}">
                <a16:creationId xmlns:a16="http://schemas.microsoft.com/office/drawing/2014/main" id="{028BCCA1-0B86-4349-953E-610C91446413}"/>
              </a:ext>
            </a:extLst>
          </p:cNvPr>
          <p:cNvCxnSpPr>
            <a:cxnSpLocks/>
          </p:cNvCxnSpPr>
          <p:nvPr/>
        </p:nvCxnSpPr>
        <p:spPr>
          <a:xfrm>
            <a:off x="4318033" y="1644874"/>
            <a:ext cx="676592"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FB4F3C3-E6A7-984F-87CC-FC5E6553FF5B}"/>
              </a:ext>
            </a:extLst>
          </p:cNvPr>
          <p:cNvSpPr txBox="1"/>
          <p:nvPr/>
        </p:nvSpPr>
        <p:spPr>
          <a:xfrm>
            <a:off x="4525820" y="1189375"/>
            <a:ext cx="713657" cy="276999"/>
          </a:xfrm>
          <a:prstGeom prst="rect">
            <a:avLst/>
          </a:prstGeom>
          <a:noFill/>
        </p:spPr>
        <p:txBody>
          <a:bodyPr wrap="none" rtlCol="0">
            <a:spAutoFit/>
          </a:bodyPr>
          <a:lstStyle/>
          <a:p>
            <a:pPr algn="ctr"/>
            <a:r>
              <a:rPr lang="en-GB" sz="1200" b="1" dirty="0">
                <a:latin typeface="Calibri" panose="020F0502020204030204" pitchFamily="34" charset="0"/>
                <a:ea typeface="Aileron" charset="0"/>
                <a:cs typeface="Calibri" panose="020F0502020204030204" pitchFamily="34" charset="0"/>
              </a:rPr>
              <a:t>N=1,207</a:t>
            </a:r>
          </a:p>
        </p:txBody>
      </p:sp>
      <p:sp>
        <p:nvSpPr>
          <p:cNvPr id="30" name="TextBox 29">
            <a:extLst>
              <a:ext uri="{FF2B5EF4-FFF2-40B4-BE49-F238E27FC236}">
                <a16:creationId xmlns:a16="http://schemas.microsoft.com/office/drawing/2014/main" id="{795AE3D1-8153-4949-93BC-2D03FE597BD7}"/>
              </a:ext>
            </a:extLst>
          </p:cNvPr>
          <p:cNvSpPr txBox="1"/>
          <p:nvPr/>
        </p:nvSpPr>
        <p:spPr>
          <a:xfrm>
            <a:off x="4690929" y="1862235"/>
            <a:ext cx="383438" cy="276999"/>
          </a:xfrm>
          <a:prstGeom prst="rect">
            <a:avLst/>
          </a:prstGeom>
          <a:noFill/>
        </p:spPr>
        <p:txBody>
          <a:bodyPr wrap="none" rtlCol="0">
            <a:spAutoFit/>
          </a:bodyPr>
          <a:lstStyle/>
          <a:p>
            <a:pPr algn="ctr"/>
            <a:r>
              <a:rPr lang="en-GB" sz="1200" b="1" dirty="0">
                <a:latin typeface="Calibri" panose="020F0502020204030204" pitchFamily="34" charset="0"/>
                <a:ea typeface="Aileron" charset="0"/>
                <a:cs typeface="Calibri" panose="020F0502020204030204" pitchFamily="34" charset="0"/>
              </a:rPr>
              <a:t>2:1</a:t>
            </a:r>
          </a:p>
        </p:txBody>
      </p:sp>
      <p:sp>
        <p:nvSpPr>
          <p:cNvPr id="31" name="Rounded Rectangle 30">
            <a:extLst>
              <a:ext uri="{FF2B5EF4-FFF2-40B4-BE49-F238E27FC236}">
                <a16:creationId xmlns:a16="http://schemas.microsoft.com/office/drawing/2014/main" id="{856F5B5B-8317-684A-A435-42658744090D}"/>
              </a:ext>
            </a:extLst>
          </p:cNvPr>
          <p:cNvSpPr/>
          <p:nvPr/>
        </p:nvSpPr>
        <p:spPr>
          <a:xfrm>
            <a:off x="1853978" y="919391"/>
            <a:ext cx="2586125" cy="1470126"/>
          </a:xfrm>
          <a:prstGeom prst="roundRect">
            <a:avLst>
              <a:gd name="adj" fmla="val 10212"/>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lIns="36000" tIns="0" rIns="0" bIns="0" rtlCol="0" anchor="ctr"/>
          <a:lstStyle/>
          <a:p>
            <a:r>
              <a:rPr lang="en-GB" sz="1000" b="1" dirty="0">
                <a:solidFill>
                  <a:schemeClr val="accent1"/>
                </a:solidFill>
              </a:rPr>
              <a:t>Patients</a:t>
            </a:r>
          </a:p>
          <a:p>
            <a:pPr marL="171450" indent="-171450">
              <a:spcBef>
                <a:spcPts val="300"/>
              </a:spcBef>
              <a:buClr>
                <a:schemeClr val="accent1"/>
              </a:buClr>
              <a:buFont typeface="Arial" panose="020B0604020202020204" pitchFamily="34" charset="0"/>
              <a:buChar char="•"/>
            </a:pPr>
            <a:r>
              <a:rPr lang="en-GB" sz="1000" dirty="0">
                <a:solidFill>
                  <a:schemeClr val="tx1"/>
                </a:solidFill>
              </a:rPr>
              <a:t>nmCRPC</a:t>
            </a:r>
          </a:p>
          <a:p>
            <a:pPr marL="171450" indent="-171450">
              <a:spcBef>
                <a:spcPts val="300"/>
              </a:spcBef>
              <a:buClr>
                <a:schemeClr val="accent1"/>
              </a:buClr>
              <a:buFont typeface="Arial" panose="020B0604020202020204" pitchFamily="34" charset="0"/>
              <a:buChar char="•"/>
            </a:pPr>
            <a:r>
              <a:rPr lang="en-GB" sz="1000" dirty="0">
                <a:solidFill>
                  <a:schemeClr val="tx1"/>
                </a:solidFill>
              </a:rPr>
              <a:t>PSADT ≤10 months</a:t>
            </a:r>
          </a:p>
          <a:p>
            <a:pPr>
              <a:spcBef>
                <a:spcPts val="300"/>
              </a:spcBef>
              <a:buClr>
                <a:schemeClr val="accent1"/>
              </a:buClr>
            </a:pPr>
            <a:r>
              <a:rPr lang="en-GB" sz="1000" b="1" dirty="0">
                <a:solidFill>
                  <a:schemeClr val="accent1"/>
                </a:solidFill>
              </a:rPr>
              <a:t>Stratification</a:t>
            </a:r>
          </a:p>
          <a:p>
            <a:pPr marL="171450" indent="-171450">
              <a:spcBef>
                <a:spcPts val="300"/>
              </a:spcBef>
              <a:buClr>
                <a:schemeClr val="accent1"/>
              </a:buClr>
              <a:buFont typeface="Arial" panose="020B0604020202020204" pitchFamily="34" charset="0"/>
              <a:buChar char="•"/>
            </a:pPr>
            <a:r>
              <a:rPr lang="en-GB" sz="1000" dirty="0">
                <a:solidFill>
                  <a:schemeClr val="tx1"/>
                </a:solidFill>
                <a:latin typeface="Calibri" panose="020F0502020204030204" pitchFamily="34" charset="0"/>
                <a:cs typeface="Calibri" panose="020F0502020204030204" pitchFamily="34" charset="0"/>
              </a:rPr>
              <a:t>PSADT (≤6 months vs &gt;6 months)</a:t>
            </a:r>
          </a:p>
          <a:p>
            <a:pPr marL="171450" indent="-171450">
              <a:spcBef>
                <a:spcPts val="300"/>
              </a:spcBef>
              <a:buClr>
                <a:schemeClr val="accent1"/>
              </a:buClr>
              <a:buFont typeface="Arial" panose="020B0604020202020204" pitchFamily="34" charset="0"/>
              <a:buChar char="•"/>
            </a:pPr>
            <a:r>
              <a:rPr lang="en-GB" sz="1000" dirty="0">
                <a:solidFill>
                  <a:schemeClr val="tx1"/>
                </a:solidFill>
                <a:latin typeface="Calibri" panose="020F0502020204030204" pitchFamily="34" charset="0"/>
                <a:cs typeface="Calibri" panose="020F0502020204030204" pitchFamily="34" charset="0"/>
              </a:rPr>
              <a:t>Osteoclast-targeted therapy (yes or no)</a:t>
            </a:r>
          </a:p>
          <a:p>
            <a:pPr marL="171450" indent="-171450">
              <a:spcBef>
                <a:spcPts val="300"/>
              </a:spcBef>
              <a:buClr>
                <a:schemeClr val="accent1"/>
              </a:buClr>
              <a:buFont typeface="Arial" panose="020B0604020202020204" pitchFamily="34" charset="0"/>
              <a:buChar char="•"/>
            </a:pPr>
            <a:r>
              <a:rPr lang="en-GB" sz="1000" dirty="0">
                <a:solidFill>
                  <a:schemeClr val="tx1"/>
                </a:solidFill>
                <a:latin typeface="Calibri" panose="020F0502020204030204" pitchFamily="34" charset="0"/>
                <a:cs typeface="Calibri" panose="020F0502020204030204" pitchFamily="34" charset="0"/>
              </a:rPr>
              <a:t>Local or regional nodal disease (N0 vs N1)</a:t>
            </a:r>
          </a:p>
        </p:txBody>
      </p:sp>
      <p:cxnSp>
        <p:nvCxnSpPr>
          <p:cNvPr id="32" name="Straight Connector 31">
            <a:extLst>
              <a:ext uri="{FF2B5EF4-FFF2-40B4-BE49-F238E27FC236}">
                <a16:creationId xmlns:a16="http://schemas.microsoft.com/office/drawing/2014/main" id="{4F372E79-1AAD-DA40-B15F-6CAF2ECFB460}"/>
              </a:ext>
            </a:extLst>
          </p:cNvPr>
          <p:cNvCxnSpPr>
            <a:cxnSpLocks/>
          </p:cNvCxnSpPr>
          <p:nvPr/>
        </p:nvCxnSpPr>
        <p:spPr>
          <a:xfrm>
            <a:off x="5044195" y="1654880"/>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AE35F5A3-6664-B848-A2D6-9B40EAF85E2C}"/>
              </a:ext>
            </a:extLst>
          </p:cNvPr>
          <p:cNvSpPr/>
          <p:nvPr/>
        </p:nvSpPr>
        <p:spPr>
          <a:xfrm>
            <a:off x="4684955" y="1450666"/>
            <a:ext cx="395387" cy="3953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R</a:t>
            </a:r>
          </a:p>
        </p:txBody>
      </p:sp>
      <p:cxnSp>
        <p:nvCxnSpPr>
          <p:cNvPr id="36" name="Straight Connector 35">
            <a:extLst>
              <a:ext uri="{FF2B5EF4-FFF2-40B4-BE49-F238E27FC236}">
                <a16:creationId xmlns:a16="http://schemas.microsoft.com/office/drawing/2014/main" id="{1E8ED110-30C5-6245-AFD8-7C9F160C2B66}"/>
              </a:ext>
            </a:extLst>
          </p:cNvPr>
          <p:cNvCxnSpPr>
            <a:cxnSpLocks/>
          </p:cNvCxnSpPr>
          <p:nvPr/>
        </p:nvCxnSpPr>
        <p:spPr>
          <a:xfrm flipV="1">
            <a:off x="5044195" y="2995966"/>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58EA1EC3-1294-334A-8A10-A334C7EB2DB2}"/>
              </a:ext>
            </a:extLst>
          </p:cNvPr>
          <p:cNvSpPr/>
          <p:nvPr/>
        </p:nvSpPr>
        <p:spPr>
          <a:xfrm>
            <a:off x="5686185" y="2630285"/>
            <a:ext cx="1857559" cy="6991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Enzalutamide (160 mg once daily) + ADT</a:t>
            </a:r>
            <a:br>
              <a:rPr lang="en-GB" sz="1200" b="1" dirty="0"/>
            </a:br>
            <a:r>
              <a:rPr lang="en-GB" sz="1200" b="1" dirty="0"/>
              <a:t>(n=933)</a:t>
            </a:r>
          </a:p>
        </p:txBody>
      </p:sp>
      <p:sp>
        <p:nvSpPr>
          <p:cNvPr id="38" name="Rounded Rectangle 37">
            <a:extLst>
              <a:ext uri="{FF2B5EF4-FFF2-40B4-BE49-F238E27FC236}">
                <a16:creationId xmlns:a16="http://schemas.microsoft.com/office/drawing/2014/main" id="{DFFDE2A8-DCCA-2244-8B2A-B65DDBEDC0E4}"/>
              </a:ext>
            </a:extLst>
          </p:cNvPr>
          <p:cNvSpPr/>
          <p:nvPr/>
        </p:nvSpPr>
        <p:spPr>
          <a:xfrm>
            <a:off x="5686185" y="3441167"/>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Placebo (once daily)</a:t>
            </a:r>
            <a:br>
              <a:rPr lang="en-GB" sz="1200" b="1" dirty="0"/>
            </a:br>
            <a:r>
              <a:rPr lang="en-GB" sz="1200" b="1" dirty="0"/>
              <a:t>+ ADT</a:t>
            </a:r>
            <a:br>
              <a:rPr lang="en-GB" sz="1200" b="1" dirty="0"/>
            </a:br>
            <a:r>
              <a:rPr lang="en-GB" sz="1200" b="1" dirty="0"/>
              <a:t>(n=468)</a:t>
            </a:r>
          </a:p>
        </p:txBody>
      </p:sp>
      <p:cxnSp>
        <p:nvCxnSpPr>
          <p:cNvPr id="39" name="Straight Connector 38">
            <a:extLst>
              <a:ext uri="{FF2B5EF4-FFF2-40B4-BE49-F238E27FC236}">
                <a16:creationId xmlns:a16="http://schemas.microsoft.com/office/drawing/2014/main" id="{CCECFDC6-9937-104D-AA75-9F587EA11812}"/>
              </a:ext>
            </a:extLst>
          </p:cNvPr>
          <p:cNvCxnSpPr>
            <a:cxnSpLocks/>
          </p:cNvCxnSpPr>
          <p:nvPr/>
        </p:nvCxnSpPr>
        <p:spPr>
          <a:xfrm>
            <a:off x="4318033" y="3391402"/>
            <a:ext cx="676592"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CE07751-D1B9-3C4B-9176-1FB41DFD105C}"/>
              </a:ext>
            </a:extLst>
          </p:cNvPr>
          <p:cNvSpPr txBox="1"/>
          <p:nvPr/>
        </p:nvSpPr>
        <p:spPr>
          <a:xfrm>
            <a:off x="4524216" y="2935903"/>
            <a:ext cx="716864" cy="276999"/>
          </a:xfrm>
          <a:prstGeom prst="rect">
            <a:avLst/>
          </a:prstGeom>
          <a:noFill/>
        </p:spPr>
        <p:txBody>
          <a:bodyPr wrap="none" rtlCol="0">
            <a:spAutoFit/>
          </a:bodyPr>
          <a:lstStyle/>
          <a:p>
            <a:pPr algn="ctr"/>
            <a:r>
              <a:rPr lang="en-GB" sz="1200" b="1" dirty="0">
                <a:latin typeface="Calibri" panose="020F0502020204030204" pitchFamily="34" charset="0"/>
                <a:ea typeface="Aileron" charset="0"/>
                <a:cs typeface="Calibri" panose="020F0502020204030204" pitchFamily="34" charset="0"/>
              </a:rPr>
              <a:t>N=1,401</a:t>
            </a:r>
          </a:p>
        </p:txBody>
      </p:sp>
      <p:sp>
        <p:nvSpPr>
          <p:cNvPr id="41" name="TextBox 40">
            <a:extLst>
              <a:ext uri="{FF2B5EF4-FFF2-40B4-BE49-F238E27FC236}">
                <a16:creationId xmlns:a16="http://schemas.microsoft.com/office/drawing/2014/main" id="{8C6B6436-B12A-1948-8B96-7A9D3B062A95}"/>
              </a:ext>
            </a:extLst>
          </p:cNvPr>
          <p:cNvSpPr txBox="1"/>
          <p:nvPr/>
        </p:nvSpPr>
        <p:spPr>
          <a:xfrm>
            <a:off x="4690929" y="3608763"/>
            <a:ext cx="383438" cy="276999"/>
          </a:xfrm>
          <a:prstGeom prst="rect">
            <a:avLst/>
          </a:prstGeom>
          <a:noFill/>
        </p:spPr>
        <p:txBody>
          <a:bodyPr wrap="none" rtlCol="0">
            <a:spAutoFit/>
          </a:bodyPr>
          <a:lstStyle/>
          <a:p>
            <a:pPr algn="ctr"/>
            <a:r>
              <a:rPr lang="en-GB" sz="1200" b="1" dirty="0">
                <a:latin typeface="Calibri" panose="020F0502020204030204" pitchFamily="34" charset="0"/>
                <a:ea typeface="Aileron" charset="0"/>
                <a:cs typeface="Calibri" panose="020F0502020204030204" pitchFamily="34" charset="0"/>
              </a:rPr>
              <a:t>2:1</a:t>
            </a:r>
          </a:p>
        </p:txBody>
      </p:sp>
      <p:sp>
        <p:nvSpPr>
          <p:cNvPr id="42" name="Rounded Rectangle 41">
            <a:extLst>
              <a:ext uri="{FF2B5EF4-FFF2-40B4-BE49-F238E27FC236}">
                <a16:creationId xmlns:a16="http://schemas.microsoft.com/office/drawing/2014/main" id="{2898097C-D493-CC40-874D-C1D88BCD889E}"/>
              </a:ext>
            </a:extLst>
          </p:cNvPr>
          <p:cNvSpPr/>
          <p:nvPr/>
        </p:nvSpPr>
        <p:spPr>
          <a:xfrm>
            <a:off x="1853978" y="2665919"/>
            <a:ext cx="2586125" cy="1470126"/>
          </a:xfrm>
          <a:prstGeom prst="roundRect">
            <a:avLst>
              <a:gd name="adj" fmla="val 10212"/>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lIns="36000" tIns="0" rIns="0" bIns="0" rtlCol="0" anchor="ctr"/>
          <a:lstStyle/>
          <a:p>
            <a:r>
              <a:rPr lang="en-GB" sz="1000" b="1" dirty="0">
                <a:solidFill>
                  <a:schemeClr val="accent1"/>
                </a:solidFill>
              </a:rPr>
              <a:t>Patients</a:t>
            </a:r>
          </a:p>
          <a:p>
            <a:pPr marL="171450" indent="-171450">
              <a:spcBef>
                <a:spcPts val="300"/>
              </a:spcBef>
              <a:buClr>
                <a:schemeClr val="accent1"/>
              </a:buClr>
              <a:buFont typeface="Arial" panose="020B0604020202020204" pitchFamily="34" charset="0"/>
              <a:buChar char="•"/>
            </a:pPr>
            <a:r>
              <a:rPr lang="en-GB" sz="1000" dirty="0">
                <a:solidFill>
                  <a:schemeClr val="tx1"/>
                </a:solidFill>
              </a:rPr>
              <a:t>nmCRPC</a:t>
            </a:r>
          </a:p>
          <a:p>
            <a:pPr marL="171450" indent="-171450">
              <a:spcBef>
                <a:spcPts val="300"/>
              </a:spcBef>
              <a:buClr>
                <a:schemeClr val="accent1"/>
              </a:buClr>
              <a:buFont typeface="Arial" panose="020B0604020202020204" pitchFamily="34" charset="0"/>
              <a:buChar char="•"/>
            </a:pPr>
            <a:r>
              <a:rPr lang="en-GB" sz="1000" dirty="0">
                <a:solidFill>
                  <a:schemeClr val="tx1"/>
                </a:solidFill>
              </a:rPr>
              <a:t>PSADT ≤10 months</a:t>
            </a:r>
          </a:p>
          <a:p>
            <a:pPr>
              <a:spcBef>
                <a:spcPts val="300"/>
              </a:spcBef>
              <a:buClr>
                <a:schemeClr val="accent1"/>
              </a:buClr>
            </a:pPr>
            <a:r>
              <a:rPr lang="en-GB" sz="1000" b="1" dirty="0">
                <a:solidFill>
                  <a:schemeClr val="accent1"/>
                </a:solidFill>
              </a:rPr>
              <a:t>Stratification</a:t>
            </a:r>
          </a:p>
          <a:p>
            <a:pPr marL="171450" indent="-171450">
              <a:spcBef>
                <a:spcPts val="300"/>
              </a:spcBef>
              <a:buClr>
                <a:schemeClr val="accent1"/>
              </a:buClr>
              <a:buFont typeface="Arial" panose="020B0604020202020204" pitchFamily="34" charset="0"/>
              <a:buChar char="•"/>
            </a:pPr>
            <a:r>
              <a:rPr lang="en-GB" sz="1000" dirty="0">
                <a:solidFill>
                  <a:schemeClr val="tx1"/>
                </a:solidFill>
                <a:latin typeface="Calibri" panose="020F0502020204030204" pitchFamily="34" charset="0"/>
                <a:cs typeface="Calibri" panose="020F0502020204030204" pitchFamily="34" charset="0"/>
              </a:rPr>
              <a:t>PSADT (&lt;6 months vs ≥6 months)</a:t>
            </a:r>
          </a:p>
          <a:p>
            <a:pPr marL="171450" indent="-171450">
              <a:spcBef>
                <a:spcPts val="300"/>
              </a:spcBef>
              <a:buClr>
                <a:schemeClr val="accent1"/>
              </a:buClr>
              <a:buFont typeface="Arial" panose="020B0604020202020204" pitchFamily="34" charset="0"/>
              <a:buChar char="•"/>
            </a:pPr>
            <a:r>
              <a:rPr lang="en-GB" sz="1000" dirty="0">
                <a:solidFill>
                  <a:schemeClr val="tx1"/>
                </a:solidFill>
                <a:latin typeface="Calibri" panose="020F0502020204030204" pitchFamily="34" charset="0"/>
                <a:cs typeface="Calibri" panose="020F0502020204030204" pitchFamily="34" charset="0"/>
              </a:rPr>
              <a:t>Osteoclast-targeted therapy (yes or no)</a:t>
            </a:r>
          </a:p>
        </p:txBody>
      </p:sp>
      <p:cxnSp>
        <p:nvCxnSpPr>
          <p:cNvPr id="43" name="Straight Connector 42">
            <a:extLst>
              <a:ext uri="{FF2B5EF4-FFF2-40B4-BE49-F238E27FC236}">
                <a16:creationId xmlns:a16="http://schemas.microsoft.com/office/drawing/2014/main" id="{374CFDFD-9DDF-A14F-96AB-E0E93C307011}"/>
              </a:ext>
            </a:extLst>
          </p:cNvPr>
          <p:cNvCxnSpPr>
            <a:cxnSpLocks/>
          </p:cNvCxnSpPr>
          <p:nvPr/>
        </p:nvCxnSpPr>
        <p:spPr>
          <a:xfrm>
            <a:off x="5044195" y="3401408"/>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B5EE9E6F-70F8-E443-B5EC-852BF248E5A5}"/>
              </a:ext>
            </a:extLst>
          </p:cNvPr>
          <p:cNvSpPr/>
          <p:nvPr/>
        </p:nvSpPr>
        <p:spPr>
          <a:xfrm>
            <a:off x="4684955" y="3197194"/>
            <a:ext cx="395387" cy="3953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R</a:t>
            </a:r>
          </a:p>
        </p:txBody>
      </p:sp>
      <p:cxnSp>
        <p:nvCxnSpPr>
          <p:cNvPr id="47" name="Straight Connector 46">
            <a:extLst>
              <a:ext uri="{FF2B5EF4-FFF2-40B4-BE49-F238E27FC236}">
                <a16:creationId xmlns:a16="http://schemas.microsoft.com/office/drawing/2014/main" id="{EE7342AA-2D76-2A42-85DB-1802D2B09270}"/>
              </a:ext>
            </a:extLst>
          </p:cNvPr>
          <p:cNvCxnSpPr>
            <a:cxnSpLocks/>
          </p:cNvCxnSpPr>
          <p:nvPr/>
        </p:nvCxnSpPr>
        <p:spPr>
          <a:xfrm flipV="1">
            <a:off x="5044195" y="4742495"/>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B50CC418-89FF-AB42-8A73-6A08F78523F9}"/>
              </a:ext>
            </a:extLst>
          </p:cNvPr>
          <p:cNvSpPr/>
          <p:nvPr/>
        </p:nvSpPr>
        <p:spPr>
          <a:xfrm>
            <a:off x="5686185" y="4376814"/>
            <a:ext cx="1857559" cy="6991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1200" b="1" dirty="0" err="1"/>
              <a:t>Darolutamide</a:t>
            </a:r>
            <a:endParaRPr lang="en-GB" sz="1200" b="1" dirty="0"/>
          </a:p>
          <a:p>
            <a:pPr algn="ctr">
              <a:lnSpc>
                <a:spcPct val="90000"/>
              </a:lnSpc>
            </a:pPr>
            <a:r>
              <a:rPr lang="en-GB" sz="1200" b="1" dirty="0"/>
              <a:t> 1,200 mg (600 mg twice daily) + ADT</a:t>
            </a:r>
          </a:p>
          <a:p>
            <a:pPr algn="ctr">
              <a:lnSpc>
                <a:spcPct val="90000"/>
              </a:lnSpc>
            </a:pPr>
            <a:r>
              <a:rPr lang="en-GB" sz="1200" b="1" dirty="0"/>
              <a:t>(n=955)</a:t>
            </a:r>
          </a:p>
        </p:txBody>
      </p:sp>
      <p:sp>
        <p:nvSpPr>
          <p:cNvPr id="49" name="Rounded Rectangle 48">
            <a:extLst>
              <a:ext uri="{FF2B5EF4-FFF2-40B4-BE49-F238E27FC236}">
                <a16:creationId xmlns:a16="http://schemas.microsoft.com/office/drawing/2014/main" id="{D21CF68A-EEBD-284C-9D05-0E31C1C24509}"/>
              </a:ext>
            </a:extLst>
          </p:cNvPr>
          <p:cNvSpPr/>
          <p:nvPr/>
        </p:nvSpPr>
        <p:spPr>
          <a:xfrm>
            <a:off x="5686185" y="5187696"/>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Placebo (twice daily)</a:t>
            </a:r>
            <a:br>
              <a:rPr lang="en-GB" sz="1200" b="1" dirty="0"/>
            </a:br>
            <a:r>
              <a:rPr lang="en-GB" sz="1200" b="1" dirty="0"/>
              <a:t>+ ADT</a:t>
            </a:r>
            <a:br>
              <a:rPr lang="en-GB" sz="1200" b="1" dirty="0"/>
            </a:br>
            <a:r>
              <a:rPr lang="en-GB" sz="1200" b="1" dirty="0"/>
              <a:t>(n=554)</a:t>
            </a:r>
          </a:p>
        </p:txBody>
      </p:sp>
      <p:cxnSp>
        <p:nvCxnSpPr>
          <p:cNvPr id="50" name="Straight Connector 49">
            <a:extLst>
              <a:ext uri="{FF2B5EF4-FFF2-40B4-BE49-F238E27FC236}">
                <a16:creationId xmlns:a16="http://schemas.microsoft.com/office/drawing/2014/main" id="{53E76A56-4963-2843-BF59-FC89445FD085}"/>
              </a:ext>
            </a:extLst>
          </p:cNvPr>
          <p:cNvCxnSpPr>
            <a:cxnSpLocks/>
          </p:cNvCxnSpPr>
          <p:nvPr/>
        </p:nvCxnSpPr>
        <p:spPr>
          <a:xfrm>
            <a:off x="4318033" y="5137931"/>
            <a:ext cx="676592"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B47F414A-9DF9-1B44-A0B3-65A19CB0E846}"/>
              </a:ext>
            </a:extLst>
          </p:cNvPr>
          <p:cNvSpPr txBox="1"/>
          <p:nvPr/>
        </p:nvSpPr>
        <p:spPr>
          <a:xfrm>
            <a:off x="4524215" y="4682432"/>
            <a:ext cx="716864" cy="276999"/>
          </a:xfrm>
          <a:prstGeom prst="rect">
            <a:avLst/>
          </a:prstGeom>
          <a:noFill/>
        </p:spPr>
        <p:txBody>
          <a:bodyPr wrap="none" rtlCol="0">
            <a:spAutoFit/>
          </a:bodyPr>
          <a:lstStyle/>
          <a:p>
            <a:pPr algn="ctr"/>
            <a:r>
              <a:rPr lang="en-GB" sz="1200" b="1" dirty="0">
                <a:latin typeface="Calibri" panose="020F0502020204030204" pitchFamily="34" charset="0"/>
                <a:ea typeface="Aileron" charset="0"/>
                <a:cs typeface="Calibri" panose="020F0502020204030204" pitchFamily="34" charset="0"/>
              </a:rPr>
              <a:t>N=1,509</a:t>
            </a:r>
          </a:p>
        </p:txBody>
      </p:sp>
      <p:sp>
        <p:nvSpPr>
          <p:cNvPr id="52" name="TextBox 51">
            <a:extLst>
              <a:ext uri="{FF2B5EF4-FFF2-40B4-BE49-F238E27FC236}">
                <a16:creationId xmlns:a16="http://schemas.microsoft.com/office/drawing/2014/main" id="{793E7A90-94AC-D244-BE11-D1A1B70827D8}"/>
              </a:ext>
            </a:extLst>
          </p:cNvPr>
          <p:cNvSpPr txBox="1"/>
          <p:nvPr/>
        </p:nvSpPr>
        <p:spPr>
          <a:xfrm>
            <a:off x="4690929" y="5355292"/>
            <a:ext cx="383438" cy="276999"/>
          </a:xfrm>
          <a:prstGeom prst="rect">
            <a:avLst/>
          </a:prstGeom>
          <a:noFill/>
        </p:spPr>
        <p:txBody>
          <a:bodyPr wrap="none" rtlCol="0">
            <a:spAutoFit/>
          </a:bodyPr>
          <a:lstStyle/>
          <a:p>
            <a:pPr algn="ctr"/>
            <a:r>
              <a:rPr lang="en-GB" sz="1200" b="1" dirty="0">
                <a:latin typeface="Calibri" panose="020F0502020204030204" pitchFamily="34" charset="0"/>
                <a:ea typeface="Aileron" charset="0"/>
                <a:cs typeface="Calibri" panose="020F0502020204030204" pitchFamily="34" charset="0"/>
              </a:rPr>
              <a:t>2:1</a:t>
            </a:r>
          </a:p>
        </p:txBody>
      </p:sp>
      <p:sp>
        <p:nvSpPr>
          <p:cNvPr id="54" name="Rounded Rectangle 53">
            <a:extLst>
              <a:ext uri="{FF2B5EF4-FFF2-40B4-BE49-F238E27FC236}">
                <a16:creationId xmlns:a16="http://schemas.microsoft.com/office/drawing/2014/main" id="{EC04D0B4-E3DD-7E4C-91C1-E65B569E12DC}"/>
              </a:ext>
            </a:extLst>
          </p:cNvPr>
          <p:cNvSpPr/>
          <p:nvPr/>
        </p:nvSpPr>
        <p:spPr>
          <a:xfrm>
            <a:off x="1873666" y="4415644"/>
            <a:ext cx="2586125" cy="1470126"/>
          </a:xfrm>
          <a:prstGeom prst="roundRect">
            <a:avLst>
              <a:gd name="adj" fmla="val 10212"/>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lIns="36000" tIns="0" rIns="0" bIns="0" rtlCol="0" anchor="ctr"/>
          <a:lstStyle/>
          <a:p>
            <a:endParaRPr lang="en-GB" sz="1000" b="1" dirty="0">
              <a:solidFill>
                <a:schemeClr val="accent1"/>
              </a:solidFill>
            </a:endParaRPr>
          </a:p>
          <a:p>
            <a:r>
              <a:rPr lang="en-GB" sz="1000" b="1" dirty="0">
                <a:solidFill>
                  <a:schemeClr val="accent1"/>
                </a:solidFill>
              </a:rPr>
              <a:t>Patients</a:t>
            </a:r>
          </a:p>
          <a:p>
            <a:pPr marL="171450" indent="-171450">
              <a:spcBef>
                <a:spcPts val="300"/>
              </a:spcBef>
              <a:buClr>
                <a:schemeClr val="accent1"/>
              </a:buClr>
              <a:buFont typeface="Arial" panose="020B0604020202020204" pitchFamily="34" charset="0"/>
              <a:buChar char="•"/>
            </a:pPr>
            <a:r>
              <a:rPr lang="en-GB" sz="1000" dirty="0">
                <a:solidFill>
                  <a:schemeClr val="tx1"/>
                </a:solidFill>
              </a:rPr>
              <a:t>nmCRPC</a:t>
            </a:r>
          </a:p>
          <a:p>
            <a:pPr marL="171450" indent="-171450">
              <a:spcBef>
                <a:spcPts val="300"/>
              </a:spcBef>
              <a:buClr>
                <a:schemeClr val="accent1"/>
              </a:buClr>
              <a:buFont typeface="Arial" panose="020B0604020202020204" pitchFamily="34" charset="0"/>
              <a:buChar char="•"/>
            </a:pPr>
            <a:r>
              <a:rPr lang="en-GB" sz="1000" dirty="0">
                <a:solidFill>
                  <a:schemeClr val="tx1"/>
                </a:solidFill>
              </a:rPr>
              <a:t>PSADT ≤10 months</a:t>
            </a:r>
          </a:p>
          <a:p>
            <a:pPr>
              <a:spcBef>
                <a:spcPts val="300"/>
              </a:spcBef>
              <a:buClr>
                <a:schemeClr val="accent1"/>
              </a:buClr>
            </a:pPr>
            <a:r>
              <a:rPr lang="en-GB" sz="1000" b="1" dirty="0">
                <a:solidFill>
                  <a:schemeClr val="accent1"/>
                </a:solidFill>
              </a:rPr>
              <a:t>Stratification</a:t>
            </a:r>
          </a:p>
          <a:p>
            <a:pPr marL="171450" indent="-171450">
              <a:spcBef>
                <a:spcPts val="300"/>
              </a:spcBef>
              <a:buClr>
                <a:schemeClr val="accent1"/>
              </a:buClr>
              <a:buFont typeface="Arial" panose="020B0604020202020204" pitchFamily="34" charset="0"/>
              <a:buChar char="•"/>
            </a:pPr>
            <a:r>
              <a:rPr lang="en-GB" sz="1000" dirty="0">
                <a:solidFill>
                  <a:schemeClr val="tx1"/>
                </a:solidFill>
                <a:latin typeface="Calibri" panose="020F0502020204030204" pitchFamily="34" charset="0"/>
                <a:cs typeface="Calibri" panose="020F0502020204030204" pitchFamily="34" charset="0"/>
              </a:rPr>
              <a:t>PSADT (≤6 months vs &gt;6 months)</a:t>
            </a:r>
          </a:p>
          <a:p>
            <a:pPr marL="171450" indent="-171450">
              <a:spcBef>
                <a:spcPts val="300"/>
              </a:spcBef>
              <a:buClr>
                <a:schemeClr val="accent1"/>
              </a:buClr>
              <a:buFont typeface="Arial" panose="020B0604020202020204" pitchFamily="34" charset="0"/>
              <a:buChar char="•"/>
            </a:pPr>
            <a:r>
              <a:rPr lang="en-GB" sz="1000" dirty="0">
                <a:solidFill>
                  <a:schemeClr val="tx1"/>
                </a:solidFill>
                <a:latin typeface="Calibri" panose="020F0502020204030204" pitchFamily="34" charset="0"/>
                <a:cs typeface="Calibri" panose="020F0502020204030204" pitchFamily="34" charset="0"/>
              </a:rPr>
              <a:t>Osteoclast-targeted therapy (yes or no)</a:t>
            </a:r>
          </a:p>
          <a:p>
            <a:pPr marL="171450" indent="-171450">
              <a:spcBef>
                <a:spcPts val="300"/>
              </a:spcBef>
              <a:buClr>
                <a:schemeClr val="accent1"/>
              </a:buClr>
              <a:buFont typeface="Arial" panose="020B0604020202020204" pitchFamily="34" charset="0"/>
              <a:buChar char="•"/>
            </a:pPr>
            <a:endParaRPr lang="en-GB" sz="1100" dirty="0">
              <a:solidFill>
                <a:schemeClr val="tx1"/>
              </a:solidFill>
              <a:latin typeface="Calibri" panose="020F0502020204030204" pitchFamily="34" charset="0"/>
              <a:cs typeface="Calibri" panose="020F0502020204030204" pitchFamily="34" charset="0"/>
            </a:endParaRPr>
          </a:p>
        </p:txBody>
      </p:sp>
      <p:cxnSp>
        <p:nvCxnSpPr>
          <p:cNvPr id="55" name="Straight Connector 54">
            <a:extLst>
              <a:ext uri="{FF2B5EF4-FFF2-40B4-BE49-F238E27FC236}">
                <a16:creationId xmlns:a16="http://schemas.microsoft.com/office/drawing/2014/main" id="{FC2BC1D3-2B10-E346-8196-355FC5D685E1}"/>
              </a:ext>
            </a:extLst>
          </p:cNvPr>
          <p:cNvCxnSpPr>
            <a:cxnSpLocks/>
          </p:cNvCxnSpPr>
          <p:nvPr/>
        </p:nvCxnSpPr>
        <p:spPr>
          <a:xfrm>
            <a:off x="5044195" y="5147937"/>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AB2856EA-7440-2142-8A3B-F286E6B598AC}"/>
              </a:ext>
            </a:extLst>
          </p:cNvPr>
          <p:cNvSpPr/>
          <p:nvPr/>
        </p:nvSpPr>
        <p:spPr>
          <a:xfrm>
            <a:off x="4684955" y="4943723"/>
            <a:ext cx="395387" cy="3953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R</a:t>
            </a:r>
          </a:p>
        </p:txBody>
      </p:sp>
      <p:sp>
        <p:nvSpPr>
          <p:cNvPr id="57" name="Rounded Rectangle 23">
            <a:extLst>
              <a:ext uri="{FF2B5EF4-FFF2-40B4-BE49-F238E27FC236}">
                <a16:creationId xmlns:a16="http://schemas.microsoft.com/office/drawing/2014/main" id="{6D97BFAA-2C6A-4B75-A39B-CD1114C46B53}"/>
              </a:ext>
            </a:extLst>
          </p:cNvPr>
          <p:cNvSpPr/>
          <p:nvPr/>
        </p:nvSpPr>
        <p:spPr>
          <a:xfrm>
            <a:off x="7758846" y="1249438"/>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Primary analysis: MFS</a:t>
            </a:r>
          </a:p>
        </p:txBody>
      </p:sp>
      <p:sp>
        <p:nvSpPr>
          <p:cNvPr id="58" name="Rounded Rectangle 23">
            <a:extLst>
              <a:ext uri="{FF2B5EF4-FFF2-40B4-BE49-F238E27FC236}">
                <a16:creationId xmlns:a16="http://schemas.microsoft.com/office/drawing/2014/main" id="{4CD4FDB9-8005-40D9-82D6-1D0A5F0E46A2}"/>
              </a:ext>
            </a:extLst>
          </p:cNvPr>
          <p:cNvSpPr/>
          <p:nvPr/>
        </p:nvSpPr>
        <p:spPr>
          <a:xfrm>
            <a:off x="10023015" y="1249438"/>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Final analysis: OS</a:t>
            </a:r>
          </a:p>
        </p:txBody>
      </p:sp>
      <p:sp>
        <p:nvSpPr>
          <p:cNvPr id="2" name="TextBox 1">
            <a:extLst>
              <a:ext uri="{FF2B5EF4-FFF2-40B4-BE49-F238E27FC236}">
                <a16:creationId xmlns:a16="http://schemas.microsoft.com/office/drawing/2014/main" id="{6EA6D5CB-7177-4F44-8C7E-93917C4C9FC6}"/>
              </a:ext>
            </a:extLst>
          </p:cNvPr>
          <p:cNvSpPr txBox="1"/>
          <p:nvPr/>
        </p:nvSpPr>
        <p:spPr>
          <a:xfrm rot="16200000">
            <a:off x="9354027" y="1444312"/>
            <a:ext cx="922625" cy="276999"/>
          </a:xfrm>
          <a:prstGeom prst="rect">
            <a:avLst/>
          </a:prstGeom>
          <a:noFill/>
        </p:spPr>
        <p:txBody>
          <a:bodyPr wrap="none" rtlCol="0">
            <a:spAutoFit/>
          </a:bodyPr>
          <a:lstStyle/>
          <a:p>
            <a:r>
              <a:rPr lang="en-GB" sz="1200" b="1" dirty="0">
                <a:solidFill>
                  <a:srgbClr val="505050"/>
                </a:solidFill>
                <a:ea typeface="Aileron" charset="0"/>
                <a:cs typeface="Aileron" charset="0"/>
              </a:rPr>
              <a:t>unblinding</a:t>
            </a:r>
            <a:r>
              <a:rPr lang="en-GB" sz="1200" b="1" baseline="30000" dirty="0">
                <a:solidFill>
                  <a:srgbClr val="505050"/>
                </a:solidFill>
                <a:ea typeface="Aileron" charset="0"/>
                <a:cs typeface="Aileron" charset="0"/>
              </a:rPr>
              <a:t>a</a:t>
            </a:r>
          </a:p>
        </p:txBody>
      </p:sp>
      <p:cxnSp>
        <p:nvCxnSpPr>
          <p:cNvPr id="6" name="Straight Connector 5">
            <a:extLst>
              <a:ext uri="{FF2B5EF4-FFF2-40B4-BE49-F238E27FC236}">
                <a16:creationId xmlns:a16="http://schemas.microsoft.com/office/drawing/2014/main" id="{3B316F45-9DDC-44F9-8BAC-53741612E837}"/>
              </a:ext>
            </a:extLst>
          </p:cNvPr>
          <p:cNvCxnSpPr/>
          <p:nvPr/>
        </p:nvCxnSpPr>
        <p:spPr>
          <a:xfrm>
            <a:off x="7632912" y="1233356"/>
            <a:ext cx="0" cy="80326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050C99B8-AB09-4EB4-BE4F-8EE0E1EDDFCC}"/>
              </a:ext>
            </a:extLst>
          </p:cNvPr>
          <p:cNvCxnSpPr>
            <a:stCxn id="57" idx="1"/>
          </p:cNvCxnSpPr>
          <p:nvPr/>
        </p:nvCxnSpPr>
        <p:spPr>
          <a:xfrm flipH="1" flipV="1">
            <a:off x="7632912" y="1599037"/>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3C10EFA1-95B9-404E-B556-55D2AF32989D}"/>
              </a:ext>
            </a:extLst>
          </p:cNvPr>
          <p:cNvCxnSpPr>
            <a:stCxn id="22" idx="3"/>
          </p:cNvCxnSpPr>
          <p:nvPr/>
        </p:nvCxnSpPr>
        <p:spPr>
          <a:xfrm flipV="1">
            <a:off x="7543744" y="1233356"/>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5182E820-8F7C-4851-BDF0-613293961BD0}"/>
              </a:ext>
            </a:extLst>
          </p:cNvPr>
          <p:cNvCxnSpPr/>
          <p:nvPr/>
        </p:nvCxnSpPr>
        <p:spPr>
          <a:xfrm flipV="1">
            <a:off x="7555936" y="2044124"/>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F8A33D25-3E88-4DF8-BE85-ACDD9CBD7298}"/>
              </a:ext>
            </a:extLst>
          </p:cNvPr>
          <p:cNvCxnSpPr>
            <a:stCxn id="2" idx="0"/>
            <a:endCxn id="2" idx="0"/>
          </p:cNvCxnSpPr>
          <p:nvPr/>
        </p:nvCxnSpPr>
        <p:spPr>
          <a:xfrm>
            <a:off x="9676840" y="1582811"/>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4CFF1CE-35B8-4947-BF49-8DF021706483}"/>
              </a:ext>
            </a:extLst>
          </p:cNvPr>
          <p:cNvCxnSpPr/>
          <p:nvPr/>
        </p:nvCxnSpPr>
        <p:spPr>
          <a:xfrm flipH="1" flipV="1">
            <a:off x="9601682" y="1599037"/>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15625AF6-38CA-433A-9BB1-AC30D135305C}"/>
              </a:ext>
            </a:extLst>
          </p:cNvPr>
          <p:cNvCxnSpPr>
            <a:cxnSpLocks/>
          </p:cNvCxnSpPr>
          <p:nvPr/>
        </p:nvCxnSpPr>
        <p:spPr>
          <a:xfrm flipV="1">
            <a:off x="9897081" y="1592890"/>
            <a:ext cx="125934" cy="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1" name="Content Placeholder 3">
            <a:extLst>
              <a:ext uri="{FF2B5EF4-FFF2-40B4-BE49-F238E27FC236}">
                <a16:creationId xmlns:a16="http://schemas.microsoft.com/office/drawing/2014/main" id="{3ECD39E3-11E5-43A0-81EE-BA70FAFCB355}"/>
              </a:ext>
            </a:extLst>
          </p:cNvPr>
          <p:cNvSpPr txBox="1">
            <a:spLocks/>
          </p:cNvSpPr>
          <p:nvPr/>
        </p:nvSpPr>
        <p:spPr>
          <a:xfrm>
            <a:off x="8208166" y="3857075"/>
            <a:ext cx="3672408" cy="426929"/>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baseline="30000" dirty="0"/>
              <a:t>b </a:t>
            </a:r>
            <a:r>
              <a:rPr lang="en-GB" sz="1200" b="0" dirty="0"/>
              <a:t>87 patients randomised to placebo crossed over to enzalutamide treatment after unblinding</a:t>
            </a:r>
            <a:r>
              <a:rPr lang="en-GB" sz="1200" b="0" baseline="30000" dirty="0"/>
              <a:t>8</a:t>
            </a:r>
            <a:endParaRPr lang="en-GB" sz="1200" b="0" dirty="0"/>
          </a:p>
        </p:txBody>
      </p:sp>
      <p:sp>
        <p:nvSpPr>
          <p:cNvPr id="73" name="Rounded Rectangle 23">
            <a:extLst>
              <a:ext uri="{FF2B5EF4-FFF2-40B4-BE49-F238E27FC236}">
                <a16:creationId xmlns:a16="http://schemas.microsoft.com/office/drawing/2014/main" id="{087CBD0F-EC96-4CF5-A6F5-1CFEDCD9E6C3}"/>
              </a:ext>
            </a:extLst>
          </p:cNvPr>
          <p:cNvSpPr/>
          <p:nvPr/>
        </p:nvSpPr>
        <p:spPr>
          <a:xfrm>
            <a:off x="7771038" y="2998990"/>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Primary analysis: MFS</a:t>
            </a:r>
          </a:p>
        </p:txBody>
      </p:sp>
      <p:sp>
        <p:nvSpPr>
          <p:cNvPr id="74" name="Rounded Rectangle 23">
            <a:extLst>
              <a:ext uri="{FF2B5EF4-FFF2-40B4-BE49-F238E27FC236}">
                <a16:creationId xmlns:a16="http://schemas.microsoft.com/office/drawing/2014/main" id="{72F6126A-A182-402D-8461-294C60F9D5A2}"/>
              </a:ext>
            </a:extLst>
          </p:cNvPr>
          <p:cNvSpPr/>
          <p:nvPr/>
        </p:nvSpPr>
        <p:spPr>
          <a:xfrm>
            <a:off x="10035207" y="2998990"/>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Final analysis: OS</a:t>
            </a:r>
          </a:p>
        </p:txBody>
      </p:sp>
      <p:sp>
        <p:nvSpPr>
          <p:cNvPr id="75" name="TextBox 74">
            <a:extLst>
              <a:ext uri="{FF2B5EF4-FFF2-40B4-BE49-F238E27FC236}">
                <a16:creationId xmlns:a16="http://schemas.microsoft.com/office/drawing/2014/main" id="{9953AF8F-55A8-488E-927F-2DC0AB511B7F}"/>
              </a:ext>
            </a:extLst>
          </p:cNvPr>
          <p:cNvSpPr txBox="1"/>
          <p:nvPr/>
        </p:nvSpPr>
        <p:spPr>
          <a:xfrm rot="16200000">
            <a:off x="9366219" y="3193864"/>
            <a:ext cx="922625" cy="276999"/>
          </a:xfrm>
          <a:prstGeom prst="rect">
            <a:avLst/>
          </a:prstGeom>
          <a:noFill/>
        </p:spPr>
        <p:txBody>
          <a:bodyPr wrap="none" rtlCol="0">
            <a:spAutoFit/>
          </a:bodyPr>
          <a:lstStyle/>
          <a:p>
            <a:r>
              <a:rPr lang="en-GB" sz="1200" b="1" dirty="0" err="1">
                <a:solidFill>
                  <a:srgbClr val="505050"/>
                </a:solidFill>
                <a:ea typeface="Aileron" charset="0"/>
                <a:cs typeface="Aileron" charset="0"/>
              </a:rPr>
              <a:t>unblinding</a:t>
            </a:r>
            <a:r>
              <a:rPr lang="en-GB" sz="1200" b="1" baseline="30000" dirty="0" err="1">
                <a:solidFill>
                  <a:srgbClr val="505050"/>
                </a:solidFill>
                <a:ea typeface="Aileron" charset="0"/>
                <a:cs typeface="Aileron" charset="0"/>
              </a:rPr>
              <a:t>b</a:t>
            </a:r>
            <a:endParaRPr lang="en-GB" sz="1200" b="1" baseline="30000" dirty="0">
              <a:solidFill>
                <a:srgbClr val="505050"/>
              </a:solidFill>
              <a:ea typeface="Aileron" charset="0"/>
              <a:cs typeface="Aileron" charset="0"/>
            </a:endParaRPr>
          </a:p>
        </p:txBody>
      </p:sp>
      <p:cxnSp>
        <p:nvCxnSpPr>
          <p:cNvPr id="76" name="Straight Connector 75">
            <a:extLst>
              <a:ext uri="{FF2B5EF4-FFF2-40B4-BE49-F238E27FC236}">
                <a16:creationId xmlns:a16="http://schemas.microsoft.com/office/drawing/2014/main" id="{103AA28E-911F-448C-8297-48C6517C9C10}"/>
              </a:ext>
            </a:extLst>
          </p:cNvPr>
          <p:cNvCxnSpPr/>
          <p:nvPr/>
        </p:nvCxnSpPr>
        <p:spPr>
          <a:xfrm>
            <a:off x="7645104" y="2982908"/>
            <a:ext cx="0" cy="803260"/>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1B130F6C-41D8-4CDD-89E6-CF5A2F3132BD}"/>
              </a:ext>
            </a:extLst>
          </p:cNvPr>
          <p:cNvCxnSpPr>
            <a:stCxn id="73" idx="1"/>
          </p:cNvCxnSpPr>
          <p:nvPr/>
        </p:nvCxnSpPr>
        <p:spPr>
          <a:xfrm flipH="1" flipV="1">
            <a:off x="7645104" y="3348589"/>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a:extLst>
              <a:ext uri="{FF2B5EF4-FFF2-40B4-BE49-F238E27FC236}">
                <a16:creationId xmlns:a16="http://schemas.microsoft.com/office/drawing/2014/main" id="{C5D0BE7D-47EE-4F57-B63C-15A349ACF33D}"/>
              </a:ext>
            </a:extLst>
          </p:cNvPr>
          <p:cNvCxnSpPr/>
          <p:nvPr/>
        </p:nvCxnSpPr>
        <p:spPr>
          <a:xfrm flipV="1">
            <a:off x="7555936" y="2982908"/>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a:extLst>
              <a:ext uri="{FF2B5EF4-FFF2-40B4-BE49-F238E27FC236}">
                <a16:creationId xmlns:a16="http://schemas.microsoft.com/office/drawing/2014/main" id="{21774C78-A60F-4548-9BA9-A5E133F595B4}"/>
              </a:ext>
            </a:extLst>
          </p:cNvPr>
          <p:cNvCxnSpPr/>
          <p:nvPr/>
        </p:nvCxnSpPr>
        <p:spPr>
          <a:xfrm flipV="1">
            <a:off x="7568128" y="3793676"/>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a:extLst>
              <a:ext uri="{FF2B5EF4-FFF2-40B4-BE49-F238E27FC236}">
                <a16:creationId xmlns:a16="http://schemas.microsoft.com/office/drawing/2014/main" id="{861341DB-E8AF-4451-882F-C973DCCD6109}"/>
              </a:ext>
            </a:extLst>
          </p:cNvPr>
          <p:cNvCxnSpPr>
            <a:stCxn id="75" idx="0"/>
            <a:endCxn id="75" idx="0"/>
          </p:cNvCxnSpPr>
          <p:nvPr/>
        </p:nvCxnSpPr>
        <p:spPr>
          <a:xfrm>
            <a:off x="9689032" y="3332363"/>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719FA7C-7A01-4EFC-A04E-3CEF4F058B42}"/>
              </a:ext>
            </a:extLst>
          </p:cNvPr>
          <p:cNvCxnSpPr/>
          <p:nvPr/>
        </p:nvCxnSpPr>
        <p:spPr>
          <a:xfrm flipH="1" flipV="1">
            <a:off x="9613874" y="3348589"/>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a:extLst>
              <a:ext uri="{FF2B5EF4-FFF2-40B4-BE49-F238E27FC236}">
                <a16:creationId xmlns:a16="http://schemas.microsoft.com/office/drawing/2014/main" id="{1A17D41C-F8C2-41AA-B4BF-5F2C43251722}"/>
              </a:ext>
            </a:extLst>
          </p:cNvPr>
          <p:cNvCxnSpPr>
            <a:cxnSpLocks/>
          </p:cNvCxnSpPr>
          <p:nvPr/>
        </p:nvCxnSpPr>
        <p:spPr>
          <a:xfrm flipV="1">
            <a:off x="9909273" y="3342442"/>
            <a:ext cx="125934" cy="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3" name="Content Placeholder 3">
            <a:extLst>
              <a:ext uri="{FF2B5EF4-FFF2-40B4-BE49-F238E27FC236}">
                <a16:creationId xmlns:a16="http://schemas.microsoft.com/office/drawing/2014/main" id="{1488433A-465B-4DE4-BD38-54992E8B96B4}"/>
              </a:ext>
            </a:extLst>
          </p:cNvPr>
          <p:cNvSpPr txBox="1">
            <a:spLocks/>
          </p:cNvSpPr>
          <p:nvPr/>
        </p:nvSpPr>
        <p:spPr>
          <a:xfrm>
            <a:off x="8179908" y="5629348"/>
            <a:ext cx="3672408" cy="426929"/>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baseline="30000" dirty="0"/>
              <a:t>c </a:t>
            </a:r>
            <a:r>
              <a:rPr lang="en-GB" sz="1200" b="0" dirty="0"/>
              <a:t>170 patients randomised to placebo crossed over to darolutamide treatment after unblinding</a:t>
            </a:r>
            <a:r>
              <a:rPr lang="en-GB" sz="1200" b="0" baseline="30000" dirty="0"/>
              <a:t>8</a:t>
            </a:r>
            <a:endParaRPr lang="en-GB" sz="1200" b="0" dirty="0"/>
          </a:p>
        </p:txBody>
      </p:sp>
      <p:sp>
        <p:nvSpPr>
          <p:cNvPr id="84" name="Rounded Rectangle 23">
            <a:extLst>
              <a:ext uri="{FF2B5EF4-FFF2-40B4-BE49-F238E27FC236}">
                <a16:creationId xmlns:a16="http://schemas.microsoft.com/office/drawing/2014/main" id="{11C4DF5D-11F1-4EF3-966D-E246C60EC648}"/>
              </a:ext>
            </a:extLst>
          </p:cNvPr>
          <p:cNvSpPr/>
          <p:nvPr/>
        </p:nvSpPr>
        <p:spPr>
          <a:xfrm>
            <a:off x="7766330" y="4742395"/>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Primary analysis: MFS</a:t>
            </a:r>
          </a:p>
        </p:txBody>
      </p:sp>
      <p:sp>
        <p:nvSpPr>
          <p:cNvPr id="85" name="Rounded Rectangle 23">
            <a:extLst>
              <a:ext uri="{FF2B5EF4-FFF2-40B4-BE49-F238E27FC236}">
                <a16:creationId xmlns:a16="http://schemas.microsoft.com/office/drawing/2014/main" id="{D3302376-D65A-440F-8228-68E8FFEE7C5A}"/>
              </a:ext>
            </a:extLst>
          </p:cNvPr>
          <p:cNvSpPr/>
          <p:nvPr/>
        </p:nvSpPr>
        <p:spPr>
          <a:xfrm>
            <a:off x="10030499" y="4742395"/>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t>Final analysis: OS</a:t>
            </a:r>
          </a:p>
        </p:txBody>
      </p:sp>
      <p:sp>
        <p:nvSpPr>
          <p:cNvPr id="86" name="TextBox 85">
            <a:extLst>
              <a:ext uri="{FF2B5EF4-FFF2-40B4-BE49-F238E27FC236}">
                <a16:creationId xmlns:a16="http://schemas.microsoft.com/office/drawing/2014/main" id="{A9A7E2ED-03F9-4891-B687-D087448B2B81}"/>
              </a:ext>
            </a:extLst>
          </p:cNvPr>
          <p:cNvSpPr txBox="1"/>
          <p:nvPr/>
        </p:nvSpPr>
        <p:spPr>
          <a:xfrm rot="16200000">
            <a:off x="9361511" y="4937269"/>
            <a:ext cx="922625" cy="276999"/>
          </a:xfrm>
          <a:prstGeom prst="rect">
            <a:avLst/>
          </a:prstGeom>
          <a:noFill/>
        </p:spPr>
        <p:txBody>
          <a:bodyPr wrap="none" rtlCol="0">
            <a:spAutoFit/>
          </a:bodyPr>
          <a:lstStyle/>
          <a:p>
            <a:r>
              <a:rPr lang="en-GB" sz="1200" b="1" dirty="0" err="1">
                <a:solidFill>
                  <a:srgbClr val="505050"/>
                </a:solidFill>
                <a:ea typeface="Aileron" charset="0"/>
                <a:cs typeface="Aileron" charset="0"/>
              </a:rPr>
              <a:t>unblinding</a:t>
            </a:r>
            <a:r>
              <a:rPr lang="en-GB" sz="1200" b="1" baseline="30000" dirty="0" err="1">
                <a:solidFill>
                  <a:srgbClr val="505050"/>
                </a:solidFill>
                <a:ea typeface="Aileron" charset="0"/>
                <a:cs typeface="Aileron" charset="0"/>
              </a:rPr>
              <a:t>c</a:t>
            </a:r>
            <a:endParaRPr lang="en-GB" sz="1200" b="1" baseline="30000" dirty="0">
              <a:solidFill>
                <a:srgbClr val="505050"/>
              </a:solidFill>
              <a:ea typeface="Aileron" charset="0"/>
              <a:cs typeface="Aileron" charset="0"/>
            </a:endParaRPr>
          </a:p>
        </p:txBody>
      </p:sp>
      <p:cxnSp>
        <p:nvCxnSpPr>
          <p:cNvPr id="87" name="Straight Connector 86">
            <a:extLst>
              <a:ext uri="{FF2B5EF4-FFF2-40B4-BE49-F238E27FC236}">
                <a16:creationId xmlns:a16="http://schemas.microsoft.com/office/drawing/2014/main" id="{E33778E6-1A54-4656-B52C-ED8604ADA85B}"/>
              </a:ext>
            </a:extLst>
          </p:cNvPr>
          <p:cNvCxnSpPr/>
          <p:nvPr/>
        </p:nvCxnSpPr>
        <p:spPr>
          <a:xfrm>
            <a:off x="7640396" y="4726313"/>
            <a:ext cx="0" cy="803260"/>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a:extLst>
              <a:ext uri="{FF2B5EF4-FFF2-40B4-BE49-F238E27FC236}">
                <a16:creationId xmlns:a16="http://schemas.microsoft.com/office/drawing/2014/main" id="{373AE542-6332-495D-AF9C-D2E44A4C79CD}"/>
              </a:ext>
            </a:extLst>
          </p:cNvPr>
          <p:cNvCxnSpPr>
            <a:stCxn id="84" idx="1"/>
          </p:cNvCxnSpPr>
          <p:nvPr/>
        </p:nvCxnSpPr>
        <p:spPr>
          <a:xfrm flipH="1" flipV="1">
            <a:off x="7640396" y="5091994"/>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a:extLst>
              <a:ext uri="{FF2B5EF4-FFF2-40B4-BE49-F238E27FC236}">
                <a16:creationId xmlns:a16="http://schemas.microsoft.com/office/drawing/2014/main" id="{E574349D-05F9-4116-B1B0-635245D38B05}"/>
              </a:ext>
            </a:extLst>
          </p:cNvPr>
          <p:cNvCxnSpPr/>
          <p:nvPr/>
        </p:nvCxnSpPr>
        <p:spPr>
          <a:xfrm flipV="1">
            <a:off x="7551228" y="4726313"/>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90" name="Straight Connector 89">
            <a:extLst>
              <a:ext uri="{FF2B5EF4-FFF2-40B4-BE49-F238E27FC236}">
                <a16:creationId xmlns:a16="http://schemas.microsoft.com/office/drawing/2014/main" id="{106CBD84-61E2-4D31-A4B5-EDE182B04287}"/>
              </a:ext>
            </a:extLst>
          </p:cNvPr>
          <p:cNvCxnSpPr/>
          <p:nvPr/>
        </p:nvCxnSpPr>
        <p:spPr>
          <a:xfrm flipV="1">
            <a:off x="7563420" y="5537081"/>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91" name="Straight Connector 90">
            <a:extLst>
              <a:ext uri="{FF2B5EF4-FFF2-40B4-BE49-F238E27FC236}">
                <a16:creationId xmlns:a16="http://schemas.microsoft.com/office/drawing/2014/main" id="{1C185B3A-7399-4CAD-A01D-78B7DDDE83BA}"/>
              </a:ext>
            </a:extLst>
          </p:cNvPr>
          <p:cNvCxnSpPr>
            <a:stCxn id="86" idx="0"/>
            <a:endCxn id="86" idx="0"/>
          </p:cNvCxnSpPr>
          <p:nvPr/>
        </p:nvCxnSpPr>
        <p:spPr>
          <a:xfrm>
            <a:off x="9684324" y="5075768"/>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5520E16-3C77-4BDE-8CB4-BF2BD863F531}"/>
              </a:ext>
            </a:extLst>
          </p:cNvPr>
          <p:cNvCxnSpPr/>
          <p:nvPr/>
        </p:nvCxnSpPr>
        <p:spPr>
          <a:xfrm flipH="1" flipV="1">
            <a:off x="9609166" y="5091994"/>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3867F6EF-A224-48A4-A542-85DA96F18CA5}"/>
              </a:ext>
            </a:extLst>
          </p:cNvPr>
          <p:cNvCxnSpPr>
            <a:cxnSpLocks/>
          </p:cNvCxnSpPr>
          <p:nvPr/>
        </p:nvCxnSpPr>
        <p:spPr>
          <a:xfrm flipV="1">
            <a:off x="9904565" y="5085847"/>
            <a:ext cx="125934" cy="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4" name="Content Placeholder 3">
            <a:extLst>
              <a:ext uri="{FF2B5EF4-FFF2-40B4-BE49-F238E27FC236}">
                <a16:creationId xmlns:a16="http://schemas.microsoft.com/office/drawing/2014/main" id="{D234F1B4-01EE-4CBE-9774-250E8EB52C2B}"/>
              </a:ext>
            </a:extLst>
          </p:cNvPr>
          <p:cNvSpPr txBox="1">
            <a:spLocks/>
          </p:cNvSpPr>
          <p:nvPr/>
        </p:nvSpPr>
        <p:spPr>
          <a:xfrm>
            <a:off x="8319857" y="1978769"/>
            <a:ext cx="750504" cy="201144"/>
          </a:xfrm>
          <a:prstGeom prst="rect">
            <a:avLst/>
          </a:prstGeom>
        </p:spPr>
        <p:txBody>
          <a:bodyPr anchor="t">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prstClr val="black"/>
                </a:solidFill>
              </a:rPr>
              <a:t>May 19, 2017</a:t>
            </a:r>
          </a:p>
        </p:txBody>
      </p:sp>
      <p:sp>
        <p:nvSpPr>
          <p:cNvPr id="95" name="Content Placeholder 3">
            <a:extLst>
              <a:ext uri="{FF2B5EF4-FFF2-40B4-BE49-F238E27FC236}">
                <a16:creationId xmlns:a16="http://schemas.microsoft.com/office/drawing/2014/main" id="{367D8D6B-F153-4BF1-A489-B46B40B2D50F}"/>
              </a:ext>
            </a:extLst>
          </p:cNvPr>
          <p:cNvSpPr txBox="1">
            <a:spLocks/>
          </p:cNvSpPr>
          <p:nvPr/>
        </p:nvSpPr>
        <p:spPr>
          <a:xfrm>
            <a:off x="10584026" y="1975610"/>
            <a:ext cx="1127810" cy="23866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0" dirty="0"/>
              <a:t>February 1, 2020</a:t>
            </a:r>
          </a:p>
        </p:txBody>
      </p:sp>
      <p:sp>
        <p:nvSpPr>
          <p:cNvPr id="97" name="Content Placeholder 3">
            <a:extLst>
              <a:ext uri="{FF2B5EF4-FFF2-40B4-BE49-F238E27FC236}">
                <a16:creationId xmlns:a16="http://schemas.microsoft.com/office/drawing/2014/main" id="{13033BD9-8112-4493-9D0B-8076653BD13C}"/>
              </a:ext>
            </a:extLst>
          </p:cNvPr>
          <p:cNvSpPr txBox="1">
            <a:spLocks/>
          </p:cNvSpPr>
          <p:nvPr/>
        </p:nvSpPr>
        <p:spPr>
          <a:xfrm>
            <a:off x="8280808" y="3709954"/>
            <a:ext cx="750504" cy="201144"/>
          </a:xfrm>
          <a:prstGeom prst="rect">
            <a:avLst/>
          </a:prstGeom>
        </p:spPr>
        <p:txBody>
          <a:bodyPr anchor="t">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prstClr val="black"/>
                </a:solidFill>
              </a:rPr>
              <a:t>June 28, 2017</a:t>
            </a:r>
          </a:p>
        </p:txBody>
      </p:sp>
      <p:sp>
        <p:nvSpPr>
          <p:cNvPr id="98" name="Content Placeholder 3">
            <a:extLst>
              <a:ext uri="{FF2B5EF4-FFF2-40B4-BE49-F238E27FC236}">
                <a16:creationId xmlns:a16="http://schemas.microsoft.com/office/drawing/2014/main" id="{15518813-E0EF-4132-B4CF-0F77F51546FD}"/>
              </a:ext>
            </a:extLst>
          </p:cNvPr>
          <p:cNvSpPr txBox="1">
            <a:spLocks/>
          </p:cNvSpPr>
          <p:nvPr/>
        </p:nvSpPr>
        <p:spPr>
          <a:xfrm>
            <a:off x="10544977" y="3706795"/>
            <a:ext cx="1127810" cy="23866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0" dirty="0"/>
              <a:t>October 15, 2019</a:t>
            </a:r>
          </a:p>
        </p:txBody>
      </p:sp>
      <p:sp>
        <p:nvSpPr>
          <p:cNvPr id="100" name="Content Placeholder 3">
            <a:extLst>
              <a:ext uri="{FF2B5EF4-FFF2-40B4-BE49-F238E27FC236}">
                <a16:creationId xmlns:a16="http://schemas.microsoft.com/office/drawing/2014/main" id="{6A7C2267-F7E7-44D6-8E76-116F6C061AB2}"/>
              </a:ext>
            </a:extLst>
          </p:cNvPr>
          <p:cNvSpPr txBox="1">
            <a:spLocks/>
          </p:cNvSpPr>
          <p:nvPr/>
        </p:nvSpPr>
        <p:spPr>
          <a:xfrm>
            <a:off x="8179908" y="5466139"/>
            <a:ext cx="1025049" cy="201144"/>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0" dirty="0">
                <a:solidFill>
                  <a:prstClr val="black"/>
                </a:solidFill>
              </a:rPr>
              <a:t>September 3, 2018</a:t>
            </a:r>
          </a:p>
        </p:txBody>
      </p:sp>
      <p:sp>
        <p:nvSpPr>
          <p:cNvPr id="101" name="Content Placeholder 3">
            <a:extLst>
              <a:ext uri="{FF2B5EF4-FFF2-40B4-BE49-F238E27FC236}">
                <a16:creationId xmlns:a16="http://schemas.microsoft.com/office/drawing/2014/main" id="{33A7E865-3A8A-4095-A9EA-44BAE6950E93}"/>
              </a:ext>
            </a:extLst>
          </p:cNvPr>
          <p:cNvSpPr txBox="1">
            <a:spLocks/>
          </p:cNvSpPr>
          <p:nvPr/>
        </p:nvSpPr>
        <p:spPr>
          <a:xfrm>
            <a:off x="10584026" y="5462980"/>
            <a:ext cx="1127810" cy="23866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0" dirty="0">
                <a:solidFill>
                  <a:prstClr val="black"/>
                </a:solidFill>
              </a:rPr>
              <a:t>November 15, 2019</a:t>
            </a:r>
          </a:p>
        </p:txBody>
      </p:sp>
    </p:spTree>
    <p:extLst>
      <p:ext uri="{BB962C8B-B14F-4D97-AF65-F5344CB8AC3E}">
        <p14:creationId xmlns:p14="http://schemas.microsoft.com/office/powerpoint/2010/main" val="276026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2E1D1E-6931-45DA-802E-36FA154E6ED9}"/>
              </a:ext>
            </a:extLst>
          </p:cNvPr>
          <p:cNvSpPr>
            <a:spLocks noGrp="1"/>
          </p:cNvSpPr>
          <p:nvPr>
            <p:ph type="body" idx="1"/>
          </p:nvPr>
        </p:nvSpPr>
        <p:spPr>
          <a:xfrm>
            <a:off x="609600" y="972000"/>
            <a:ext cx="10972800" cy="702470"/>
          </a:xfrm>
        </p:spPr>
        <p:txBody>
          <a:bodyPr/>
          <a:lstStyle/>
          <a:p>
            <a:r>
              <a:rPr lang="en-GB" dirty="0"/>
              <a:t>Efficacy: primary analysis (metastasis-free survival)</a:t>
            </a:r>
          </a:p>
        </p:txBody>
      </p:sp>
      <p:sp>
        <p:nvSpPr>
          <p:cNvPr id="2" name="Title 1">
            <a:extLst>
              <a:ext uri="{FF2B5EF4-FFF2-40B4-BE49-F238E27FC236}">
                <a16:creationId xmlns:a16="http://schemas.microsoft.com/office/drawing/2014/main" id="{27CDF5B0-4AF3-4A97-A3DC-A2D6C3F0AD3B}"/>
              </a:ext>
            </a:extLst>
          </p:cNvPr>
          <p:cNvSpPr>
            <a:spLocks noGrp="1"/>
          </p:cNvSpPr>
          <p:nvPr>
            <p:ph type="title"/>
          </p:nvPr>
        </p:nvSpPr>
        <p:spPr/>
        <p:txBody>
          <a:bodyPr/>
          <a:lstStyle/>
          <a:p>
            <a:r>
              <a:rPr lang="en-GB"/>
              <a:t>The right knowledge</a:t>
            </a:r>
            <a:endParaRPr lang="en-GB" dirty="0"/>
          </a:p>
        </p:txBody>
      </p:sp>
      <p:sp>
        <p:nvSpPr>
          <p:cNvPr id="8" name="Content Placeholder 6">
            <a:extLst>
              <a:ext uri="{FF2B5EF4-FFF2-40B4-BE49-F238E27FC236}">
                <a16:creationId xmlns:a16="http://schemas.microsoft.com/office/drawing/2014/main" id="{74734078-D54A-4B35-98D7-99009ED09F85}"/>
              </a:ext>
            </a:extLst>
          </p:cNvPr>
          <p:cNvSpPr>
            <a:spLocks noGrp="1"/>
          </p:cNvSpPr>
          <p:nvPr>
            <p:ph sz="quarter" idx="15"/>
          </p:nvPr>
        </p:nvSpPr>
        <p:spPr>
          <a:xfrm>
            <a:off x="620184" y="6312807"/>
            <a:ext cx="11038416" cy="365125"/>
          </a:xfrm>
        </p:spPr>
        <p:txBody>
          <a:bodyPr/>
          <a:lstStyle/>
          <a:p>
            <a:pPr>
              <a:spcBef>
                <a:spcPts val="300"/>
              </a:spcBef>
            </a:pPr>
            <a:r>
              <a:rPr lang="en-GB" dirty="0"/>
              <a:t>CI, confidence interval; HR, hazard ratio, MFS, metastasis-free survival; NR, not reached; OS, overall survival; PFS, progression-free survival; PSA, prostate-specific antigen; </a:t>
            </a:r>
            <a:r>
              <a:rPr lang="en-US" dirty="0"/>
              <a:t>SSE, symptomatic skeletal event</a:t>
            </a:r>
            <a:endParaRPr lang="en-GB" dirty="0"/>
          </a:p>
          <a:p>
            <a:pPr>
              <a:spcBef>
                <a:spcPts val="0"/>
              </a:spcBef>
            </a:pPr>
            <a:r>
              <a:rPr lang="en-GB" dirty="0"/>
              <a:t>Olivier KM, et al. </a:t>
            </a:r>
            <a:r>
              <a:rPr lang="en-GB" dirty="0" err="1"/>
              <a:t>Int</a:t>
            </a:r>
            <a:r>
              <a:rPr lang="en-GB" dirty="0"/>
              <a:t> J </a:t>
            </a:r>
            <a:r>
              <a:rPr lang="en-GB" dirty="0" err="1"/>
              <a:t>Urol</a:t>
            </a:r>
            <a:r>
              <a:rPr lang="en-GB" dirty="0"/>
              <a:t> </a:t>
            </a:r>
            <a:r>
              <a:rPr lang="en-GB" dirty="0" err="1"/>
              <a:t>Nurs</a:t>
            </a:r>
            <a:r>
              <a:rPr lang="en-GB" dirty="0"/>
              <a:t>. 2021;15:47-58</a:t>
            </a:r>
          </a:p>
        </p:txBody>
      </p:sp>
      <p:graphicFrame>
        <p:nvGraphicFramePr>
          <p:cNvPr id="19" name="Content Placeholder 18">
            <a:extLst>
              <a:ext uri="{FF2B5EF4-FFF2-40B4-BE49-F238E27FC236}">
                <a16:creationId xmlns:a16="http://schemas.microsoft.com/office/drawing/2014/main" id="{E7765D3A-AF70-444C-BD91-24EEE2485C98}"/>
              </a:ext>
            </a:extLst>
          </p:cNvPr>
          <p:cNvGraphicFramePr>
            <a:graphicFrameLocks noGrp="1"/>
          </p:cNvGraphicFramePr>
          <p:nvPr>
            <p:ph sz="quarter" idx="12"/>
          </p:nvPr>
        </p:nvGraphicFramePr>
        <p:xfrm>
          <a:off x="620713" y="1340768"/>
          <a:ext cx="10963277" cy="4534916"/>
        </p:xfrm>
        <a:graphic>
          <a:graphicData uri="http://schemas.openxmlformats.org/drawingml/2006/table">
            <a:tbl>
              <a:tblPr firstRow="1" bandRow="1">
                <a:tableStyleId>{5C22544A-7EE6-4342-B048-85BDC9FD1C3A}</a:tableStyleId>
              </a:tblPr>
              <a:tblGrid>
                <a:gridCol w="1578201">
                  <a:extLst>
                    <a:ext uri="{9D8B030D-6E8A-4147-A177-3AD203B41FA5}">
                      <a16:colId xmlns:a16="http://schemas.microsoft.com/office/drawing/2014/main" val="1272451159"/>
                    </a:ext>
                  </a:extLst>
                </a:gridCol>
                <a:gridCol w="163286">
                  <a:extLst>
                    <a:ext uri="{9D8B030D-6E8A-4147-A177-3AD203B41FA5}">
                      <a16:colId xmlns:a16="http://schemas.microsoft.com/office/drawing/2014/main" val="3121194971"/>
                    </a:ext>
                  </a:extLst>
                </a:gridCol>
                <a:gridCol w="2950029">
                  <a:extLst>
                    <a:ext uri="{9D8B030D-6E8A-4147-A177-3AD203B41FA5}">
                      <a16:colId xmlns:a16="http://schemas.microsoft.com/office/drawing/2014/main" val="1222839551"/>
                    </a:ext>
                  </a:extLst>
                </a:gridCol>
                <a:gridCol w="123901">
                  <a:extLst>
                    <a:ext uri="{9D8B030D-6E8A-4147-A177-3AD203B41FA5}">
                      <a16:colId xmlns:a16="http://schemas.microsoft.com/office/drawing/2014/main" val="744748167"/>
                    </a:ext>
                  </a:extLst>
                </a:gridCol>
                <a:gridCol w="3073930">
                  <a:extLst>
                    <a:ext uri="{9D8B030D-6E8A-4147-A177-3AD203B41FA5}">
                      <a16:colId xmlns:a16="http://schemas.microsoft.com/office/drawing/2014/main" val="350220346"/>
                    </a:ext>
                  </a:extLst>
                </a:gridCol>
                <a:gridCol w="3073930">
                  <a:extLst>
                    <a:ext uri="{9D8B030D-6E8A-4147-A177-3AD203B41FA5}">
                      <a16:colId xmlns:a16="http://schemas.microsoft.com/office/drawing/2014/main" val="4104136760"/>
                    </a:ext>
                  </a:extLst>
                </a:gridCol>
              </a:tblGrid>
              <a:tr h="248001">
                <a:tc gridSpan="2">
                  <a:txBody>
                    <a:bodyPr/>
                    <a:lstStyle/>
                    <a:p>
                      <a:endParaRPr lang="en-US" sz="1300" dirty="0"/>
                    </a:p>
                  </a:txBody>
                  <a:tcPr/>
                </a:tc>
                <a:tc hMerge="1">
                  <a:txBody>
                    <a:bodyPr/>
                    <a:lstStyle/>
                    <a:p>
                      <a:endParaRPr lang="en-US" sz="1300" dirty="0"/>
                    </a:p>
                  </a:txBody>
                  <a:tcPr/>
                </a:tc>
                <a:tc gridSpan="2">
                  <a:txBody>
                    <a:bodyPr/>
                    <a:lstStyle/>
                    <a:p>
                      <a:r>
                        <a:rPr lang="en-US" sz="1300" dirty="0"/>
                        <a:t>SPARTAN (NCT01946204):</a:t>
                      </a:r>
                      <a:br>
                        <a:rPr lang="en-US" sz="1300" dirty="0"/>
                      </a:br>
                      <a:r>
                        <a:rPr lang="en-US" sz="1300" dirty="0" err="1"/>
                        <a:t>Apalutamide</a:t>
                      </a:r>
                      <a:r>
                        <a:rPr lang="en-US" sz="1300" dirty="0"/>
                        <a:t> (n=806) vs placebo (n=401)</a:t>
                      </a:r>
                    </a:p>
                  </a:txBody>
                  <a:tcPr/>
                </a:tc>
                <a:tc hMerge="1">
                  <a:txBody>
                    <a:bodyPr/>
                    <a:lstStyle/>
                    <a:p>
                      <a:endParaRPr lang="en-US" sz="1300" dirty="0"/>
                    </a:p>
                  </a:txBody>
                  <a:tcPr/>
                </a:tc>
                <a:tc>
                  <a:txBody>
                    <a:bodyPr/>
                    <a:lstStyle/>
                    <a:p>
                      <a:r>
                        <a:rPr lang="en-US" sz="1300" dirty="0"/>
                        <a:t>PROSPER (NCT02003924):</a:t>
                      </a:r>
                      <a:br>
                        <a:rPr lang="en-US" sz="1300" dirty="0"/>
                      </a:br>
                      <a:r>
                        <a:rPr lang="en-US" sz="1300" dirty="0"/>
                        <a:t>Enzalutamide (n=933) vs placebo (n=468)</a:t>
                      </a:r>
                    </a:p>
                  </a:txBody>
                  <a:tcPr/>
                </a:tc>
                <a:tc>
                  <a:txBody>
                    <a:bodyPr/>
                    <a:lstStyle/>
                    <a:p>
                      <a:r>
                        <a:rPr lang="en-US" sz="1300" dirty="0"/>
                        <a:t>ARAMIS (NCT02200614): </a:t>
                      </a:r>
                      <a:br>
                        <a:rPr lang="en-US" sz="1300" dirty="0"/>
                      </a:br>
                      <a:r>
                        <a:rPr lang="en-US" sz="1300" dirty="0" err="1"/>
                        <a:t>Darolutamide</a:t>
                      </a:r>
                      <a:r>
                        <a:rPr lang="en-US" sz="1300" dirty="0"/>
                        <a:t> (n=955) vs placebo (n=554)</a:t>
                      </a:r>
                    </a:p>
                  </a:txBody>
                  <a:tcPr/>
                </a:tc>
                <a:extLst>
                  <a:ext uri="{0D108BD9-81ED-4DB2-BD59-A6C34878D82A}">
                    <a16:rowId xmlns:a16="http://schemas.microsoft.com/office/drawing/2014/main" val="705920945"/>
                  </a:ext>
                </a:extLst>
              </a:tr>
              <a:tr h="130201">
                <a:tc gridSpan="6">
                  <a:txBody>
                    <a:bodyPr/>
                    <a:lstStyle/>
                    <a:p>
                      <a:pPr>
                        <a:lnSpc>
                          <a:spcPct val="90000"/>
                        </a:lnSpc>
                      </a:pPr>
                      <a:r>
                        <a:rPr lang="en-US" sz="1200" b="1" dirty="0"/>
                        <a:t>Primary analysis</a:t>
                      </a:r>
                    </a:p>
                  </a:txBody>
                  <a:tcPr marR="19440"/>
                </a:tc>
                <a:tc hMerge="1">
                  <a:txBody>
                    <a:bodyPr/>
                    <a:lstStyle/>
                    <a:p>
                      <a:endParaRPr lang="en-US"/>
                    </a:p>
                  </a:txBody>
                  <a:tcPr/>
                </a:tc>
                <a:tc hMerge="1">
                  <a:txBody>
                    <a:bodyPr/>
                    <a:lstStyle/>
                    <a:p>
                      <a:endParaRPr lang="en-US" sz="1200" dirty="0"/>
                    </a:p>
                  </a:txBody>
                  <a:tcPr marR="19440"/>
                </a:tc>
                <a:tc hMerge="1">
                  <a:txBody>
                    <a:bodyPr/>
                    <a:lstStyle/>
                    <a:p>
                      <a:endParaRPr lang="en-US"/>
                    </a:p>
                  </a:txBody>
                  <a:tcPr/>
                </a:tc>
                <a:tc hMerge="1">
                  <a:txBody>
                    <a:bodyPr/>
                    <a:lstStyle/>
                    <a:p>
                      <a:endParaRPr lang="en-US" sz="1200" dirty="0"/>
                    </a:p>
                  </a:txBody>
                  <a:tcPr marR="19440"/>
                </a:tc>
                <a:tc hMerge="1">
                  <a:txBody>
                    <a:bodyPr/>
                    <a:lstStyle/>
                    <a:p>
                      <a:endParaRPr lang="en-US" sz="1200" dirty="0"/>
                    </a:p>
                  </a:txBody>
                  <a:tcPr marR="19440"/>
                </a:tc>
                <a:extLst>
                  <a:ext uri="{0D108BD9-81ED-4DB2-BD59-A6C34878D82A}">
                    <a16:rowId xmlns:a16="http://schemas.microsoft.com/office/drawing/2014/main" val="771366968"/>
                  </a:ext>
                </a:extLst>
              </a:tr>
              <a:tr h="198366">
                <a:tc>
                  <a:txBody>
                    <a:bodyPr/>
                    <a:lstStyle/>
                    <a:p>
                      <a:pPr>
                        <a:lnSpc>
                          <a:spcPct val="85000"/>
                        </a:lnSpc>
                      </a:pPr>
                      <a:r>
                        <a:rPr lang="en-US" sz="1200" b="1" dirty="0"/>
                        <a:t>Median follow-up</a:t>
                      </a:r>
                    </a:p>
                  </a:txBody>
                  <a:tcPr marR="19440"/>
                </a:tc>
                <a:tc gridSpan="2">
                  <a:txBody>
                    <a:bodyPr/>
                    <a:lstStyle/>
                    <a:p>
                      <a:pPr>
                        <a:lnSpc>
                          <a:spcPct val="85000"/>
                        </a:lnSpc>
                      </a:pPr>
                      <a:r>
                        <a:rPr lang="en-US" sz="1200" dirty="0"/>
                        <a:t>20.3 months</a:t>
                      </a:r>
                      <a:endParaRPr lang="en-US" sz="1200" b="1" dirty="0"/>
                    </a:p>
                  </a:txBody>
                  <a:tcPr marR="19440"/>
                </a:tc>
                <a:tc hMerge="1">
                  <a:txBody>
                    <a:bodyPr/>
                    <a:lstStyle/>
                    <a:p>
                      <a:pPr>
                        <a:lnSpc>
                          <a:spcPct val="90000"/>
                        </a:lnSpc>
                      </a:pPr>
                      <a:r>
                        <a:rPr lang="en-US" sz="1200" dirty="0"/>
                        <a:t>203 months</a:t>
                      </a:r>
                    </a:p>
                  </a:txBody>
                  <a:tcPr marR="19440"/>
                </a:tc>
                <a:tc gridSpan="2">
                  <a:txBody>
                    <a:bodyPr/>
                    <a:lstStyle/>
                    <a:p>
                      <a:pPr>
                        <a:lnSpc>
                          <a:spcPct val="85000"/>
                        </a:lnSpc>
                      </a:pPr>
                      <a:r>
                        <a:rPr lang="en-US" sz="1200" dirty="0"/>
                        <a:t>Enzalutamide: 18.5 months; placebo 15.1 months</a:t>
                      </a:r>
                      <a:endParaRPr lang="en-US" sz="1200" b="1" dirty="0"/>
                    </a:p>
                  </a:txBody>
                  <a:tcPr marR="19440"/>
                </a:tc>
                <a:tc hMerge="1">
                  <a:txBody>
                    <a:bodyPr/>
                    <a:lstStyle/>
                    <a:p>
                      <a:pPr>
                        <a:lnSpc>
                          <a:spcPct val="90000"/>
                        </a:lnSpc>
                      </a:pPr>
                      <a:r>
                        <a:rPr lang="en-US" sz="1200" dirty="0"/>
                        <a:t>Enzalutamide: 18.5 months; Placebo 15.1 months</a:t>
                      </a:r>
                    </a:p>
                  </a:txBody>
                  <a:tcPr marR="19440"/>
                </a:tc>
                <a:tc>
                  <a:txBody>
                    <a:bodyPr/>
                    <a:lstStyle/>
                    <a:p>
                      <a:pPr>
                        <a:lnSpc>
                          <a:spcPct val="85000"/>
                        </a:lnSpc>
                      </a:pPr>
                      <a:r>
                        <a:rPr lang="en-US" sz="1200" dirty="0"/>
                        <a:t>17.9 months</a:t>
                      </a:r>
                    </a:p>
                  </a:txBody>
                  <a:tcPr marR="19440"/>
                </a:tc>
                <a:extLst>
                  <a:ext uri="{0D108BD9-81ED-4DB2-BD59-A6C34878D82A}">
                    <a16:rowId xmlns:a16="http://schemas.microsoft.com/office/drawing/2014/main" val="3223231345"/>
                  </a:ext>
                </a:extLst>
              </a:tr>
              <a:tr h="213901">
                <a:tc>
                  <a:txBody>
                    <a:bodyPr/>
                    <a:lstStyle/>
                    <a:p>
                      <a:pPr>
                        <a:lnSpc>
                          <a:spcPct val="85000"/>
                        </a:lnSpc>
                      </a:pPr>
                      <a:r>
                        <a:rPr lang="en-US" sz="1200" b="1" dirty="0"/>
                        <a:t>Primary endpoint</a:t>
                      </a:r>
                    </a:p>
                  </a:txBody>
                  <a:tcPr marR="19440"/>
                </a:tc>
                <a:tc gridSpan="2">
                  <a:txBody>
                    <a:bodyPr/>
                    <a:lstStyle/>
                    <a:p>
                      <a:pPr>
                        <a:lnSpc>
                          <a:spcPct val="85000"/>
                        </a:lnSpc>
                      </a:pPr>
                      <a:r>
                        <a:rPr lang="en-US" sz="1200" dirty="0"/>
                        <a:t>Median MFS: 40.5 vs 16.2 months;</a:t>
                      </a:r>
                      <a:br>
                        <a:rPr lang="en-US" sz="1200" dirty="0"/>
                      </a:br>
                      <a:r>
                        <a:rPr lang="en-US" sz="1200" dirty="0"/>
                        <a:t>    HR 0.28; 95% CI 0.23-0.35; p&lt;0.001</a:t>
                      </a:r>
                      <a:endParaRPr lang="en-US" sz="1200" b="1" dirty="0"/>
                    </a:p>
                  </a:txBody>
                  <a:tcPr marR="19440"/>
                </a:tc>
                <a:tc hMerge="1">
                  <a:txBody>
                    <a:bodyPr/>
                    <a:lstStyle/>
                    <a:p>
                      <a:pPr>
                        <a:lnSpc>
                          <a:spcPct val="90000"/>
                        </a:lnSpc>
                      </a:pPr>
                      <a:r>
                        <a:rPr lang="en-US" sz="1200" dirty="0"/>
                        <a:t>Median MFS: 40.5 vs 16.2 months;</a:t>
                      </a:r>
                      <a:br>
                        <a:rPr lang="en-US" sz="1200" dirty="0"/>
                      </a:br>
                      <a:r>
                        <a:rPr lang="en-US" sz="1200" dirty="0"/>
                        <a:t>    HR 0.28; 95% CI 0.23-0.35; P&lt;0.001</a:t>
                      </a:r>
                    </a:p>
                  </a:txBody>
                  <a:tcPr marR="19440"/>
                </a:tc>
                <a:tc gridSpan="2">
                  <a:txBody>
                    <a:bodyPr/>
                    <a:lstStyle/>
                    <a:p>
                      <a:pPr>
                        <a:lnSpc>
                          <a:spcPct val="85000"/>
                        </a:lnSpc>
                      </a:pPr>
                      <a:r>
                        <a:rPr lang="en-US" sz="1200" dirty="0"/>
                        <a:t>Median MFS: 36.6 vs 14.7 months;</a:t>
                      </a:r>
                    </a:p>
                    <a:p>
                      <a:pPr>
                        <a:lnSpc>
                          <a:spcPct val="85000"/>
                        </a:lnSpc>
                      </a:pPr>
                      <a:r>
                        <a:rPr lang="en-US" sz="1200" dirty="0"/>
                        <a:t>    HR 0.29; 95% CI 0.24-0.35; p&lt;0.001</a:t>
                      </a:r>
                      <a:endParaRPr lang="en-US" sz="1200" b="1" dirty="0"/>
                    </a:p>
                  </a:txBody>
                  <a:tcPr marR="19440"/>
                </a:tc>
                <a:tc hMerge="1">
                  <a:txBody>
                    <a:bodyPr/>
                    <a:lstStyle/>
                    <a:p>
                      <a:pPr>
                        <a:lnSpc>
                          <a:spcPct val="90000"/>
                        </a:lnSpc>
                      </a:pPr>
                      <a:r>
                        <a:rPr lang="en-US" sz="1200" dirty="0"/>
                        <a:t>Median MFS: 36.6 vs 14.7 months;</a:t>
                      </a:r>
                    </a:p>
                    <a:p>
                      <a:pPr>
                        <a:lnSpc>
                          <a:spcPct val="90000"/>
                        </a:lnSpc>
                      </a:pPr>
                      <a:r>
                        <a:rPr lang="en-US" sz="1200" dirty="0"/>
                        <a:t>    HR 0.29; 95% CI 0.24-0.35; P&lt;0.001</a:t>
                      </a:r>
                    </a:p>
                  </a:txBody>
                  <a:tcPr marR="19440"/>
                </a:tc>
                <a:tc>
                  <a:txBody>
                    <a:bodyPr/>
                    <a:lstStyle/>
                    <a:p>
                      <a:pPr>
                        <a:lnSpc>
                          <a:spcPct val="85000"/>
                        </a:lnSpc>
                      </a:pPr>
                      <a:r>
                        <a:rPr lang="en-US" sz="1200" dirty="0"/>
                        <a:t>Median MFS: 40.4 vs 18.4 months;</a:t>
                      </a:r>
                    </a:p>
                    <a:p>
                      <a:pPr>
                        <a:lnSpc>
                          <a:spcPct val="85000"/>
                        </a:lnSpc>
                      </a:pPr>
                      <a:r>
                        <a:rPr lang="en-US" sz="1200" dirty="0"/>
                        <a:t>    HR 0.41; 95% CI 0.34-0.50; p&lt;0.001</a:t>
                      </a:r>
                    </a:p>
                  </a:txBody>
                  <a:tcPr marR="19440"/>
                </a:tc>
                <a:extLst>
                  <a:ext uri="{0D108BD9-81ED-4DB2-BD59-A6C34878D82A}">
                    <a16:rowId xmlns:a16="http://schemas.microsoft.com/office/drawing/2014/main" val="821288300"/>
                  </a:ext>
                </a:extLst>
              </a:tr>
              <a:tr h="799805">
                <a:tc>
                  <a:txBody>
                    <a:bodyPr/>
                    <a:lstStyle/>
                    <a:p>
                      <a:pPr>
                        <a:lnSpc>
                          <a:spcPct val="85000"/>
                        </a:lnSpc>
                      </a:pPr>
                      <a:r>
                        <a:rPr lang="en-US" sz="1200" b="1" dirty="0"/>
                        <a:t>Secondary endpoints</a:t>
                      </a:r>
                    </a:p>
                  </a:txBody>
                  <a:tcPr marR="19440"/>
                </a:tc>
                <a:tc gridSpan="2">
                  <a:txBody>
                    <a:bodyPr/>
                    <a:lstStyle/>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solidFill>
                            <a:schemeClr val="tx1"/>
                          </a:solidFill>
                        </a:rPr>
                        <a:t>Median PFS: 40.5 </a:t>
                      </a:r>
                      <a:r>
                        <a:rPr lang="en-US" sz="1200" dirty="0"/>
                        <a:t>vs 14.7 months;</a:t>
                      </a:r>
                      <a:br>
                        <a:rPr lang="en-US" sz="1200" dirty="0"/>
                      </a:br>
                      <a:r>
                        <a:rPr lang="en-US" sz="1200" dirty="0"/>
                        <a:t>HR 0.29; 95% CI 0.24-0.36;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symptomatic progression: NR vs NR; HR 0.45; 95% CI 0.32-0.63;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OS: NR vs 39.0 months;</a:t>
                      </a:r>
                      <a:br>
                        <a:rPr lang="en-US" sz="1200" dirty="0"/>
                      </a:br>
                      <a:r>
                        <a:rPr lang="en-US" sz="1200" dirty="0"/>
                        <a:t>HR 0.70; 95% CI 0.47-1.04; p=0.07</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first cytotoxic chemotherapy: </a:t>
                      </a:r>
                      <a:br>
                        <a:rPr lang="en-US" sz="1200" dirty="0"/>
                      </a:br>
                      <a:r>
                        <a:rPr lang="en-US" sz="1200" dirty="0"/>
                        <a:t>NR vs NR; HR 0.44; 95% CI 0.29-0.66 </a:t>
                      </a:r>
                      <a:endParaRPr lang="en-US" sz="1200" b="1" dirty="0"/>
                    </a:p>
                  </a:txBody>
                  <a:tcPr marR="19440"/>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MFS: 40.5 vs 14.7 months;</a:t>
                      </a:r>
                      <a:br>
                        <a:rPr lang="en-US" sz="1200" dirty="0"/>
                      </a:br>
                      <a:r>
                        <a:rPr lang="en-US" sz="1200" dirty="0"/>
                        <a:t>HR 0.29; 95% CI 0.24-0.36;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symptomatic progression: NR vs NR; HR 0.45; 95% CI 0.32-0.63;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OS: NR vs 39.0 months;</a:t>
                      </a:r>
                      <a:br>
                        <a:rPr lang="en-US" sz="1200" dirty="0"/>
                      </a:br>
                      <a:r>
                        <a:rPr lang="en-US" sz="1200" dirty="0"/>
                        <a:t>HR 0.70; 95% CI 0.47-1.04; P=0.07</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fist cytotoxic chemotherapy: NR vs NR; HR 0.44; 95% CI 0.29-0.66; </a:t>
                      </a:r>
                    </a:p>
                  </a:txBody>
                  <a:tcPr marR="19440"/>
                </a:tc>
                <a:tc gridSpan="2">
                  <a:txBody>
                    <a:bodyPr/>
                    <a:lstStyle/>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solidFill>
                            <a:schemeClr val="tx1"/>
                          </a:solidFill>
                        </a:rPr>
                        <a:t>Median time to PSA </a:t>
                      </a:r>
                      <a:r>
                        <a:rPr lang="en-US" sz="1200" dirty="0"/>
                        <a:t>progression: 37.2 vs 3.9 months; HR 0.07; 95% CI 0.05-0.08;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first use of new antineoplastic therapy: 39.6 vs 17.7 months; </a:t>
                      </a:r>
                      <a:br>
                        <a:rPr lang="en-US" sz="1200" dirty="0"/>
                      </a:br>
                      <a:r>
                        <a:rPr lang="en-US" sz="1200" dirty="0"/>
                        <a:t>HR 0.21; 95% CI 0.17-0.26;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OS: NR vs NR; HR 0.80; 95% CI </a:t>
                      </a:r>
                      <a:br>
                        <a:rPr lang="en-US" sz="1200" dirty="0"/>
                      </a:br>
                      <a:r>
                        <a:rPr lang="en-US" sz="1200" dirty="0"/>
                        <a:t>0.58-1.09; p=0.15</a:t>
                      </a:r>
                      <a:endParaRPr lang="en-US" sz="1200" b="1" dirty="0"/>
                    </a:p>
                  </a:txBody>
                  <a:tcPr marR="19440"/>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PSA progression: 37.2 vs 3.9 months;</a:t>
                      </a:r>
                      <a:br>
                        <a:rPr lang="en-US" sz="1200" dirty="0"/>
                      </a:br>
                      <a:r>
                        <a:rPr lang="en-US" sz="1200" dirty="0"/>
                        <a:t>HR 0.07; 95% CI 0.05-0.08;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first use of new antineoplastic therapy: 39.6 vs 17.7 months; HR 0.21; 95% CI 0.17-0.26;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OS: NR vs NR; HR 0.80; 95% CI </a:t>
                      </a:r>
                      <a:br>
                        <a:rPr lang="en-US" sz="1200" dirty="0"/>
                      </a:br>
                      <a:r>
                        <a:rPr lang="en-US" sz="1200" dirty="0"/>
                        <a:t>0.58-1.09; P=0.15</a:t>
                      </a:r>
                    </a:p>
                  </a:txBody>
                  <a:tcPr marR="19440"/>
                </a:tc>
                <a:tc>
                  <a:txBody>
                    <a:bodyPr/>
                    <a:lstStyle/>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OS: NR vs NR; HR 0.71; 95% CI </a:t>
                      </a:r>
                      <a:br>
                        <a:rPr lang="en-US" sz="1200" dirty="0"/>
                      </a:br>
                      <a:r>
                        <a:rPr lang="en-US" sz="1200" dirty="0"/>
                        <a:t>0.50-0.99; p=0.045</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pain progression: 40.3 vs 25.4 months; HR 0.65; 95% CI 0.53-0.79;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first use of cytotoxic chemotherapy: NR vs 38.2 months; HR 0.43; 95% CI 0.31-0.60;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first SSE: NR vs NR; HR 0.43; 95% CI 0.22-0.84; p&lt;0.01</a:t>
                      </a:r>
                    </a:p>
                  </a:txBody>
                  <a:tcPr marR="19440"/>
                </a:tc>
                <a:extLst>
                  <a:ext uri="{0D108BD9-81ED-4DB2-BD59-A6C34878D82A}">
                    <a16:rowId xmlns:a16="http://schemas.microsoft.com/office/drawing/2014/main" val="1249754481"/>
                  </a:ext>
                </a:extLst>
              </a:tr>
              <a:tr h="883505">
                <a:tc>
                  <a:txBody>
                    <a:bodyPr/>
                    <a:lstStyle/>
                    <a:p>
                      <a:pPr>
                        <a:lnSpc>
                          <a:spcPct val="85000"/>
                        </a:lnSpc>
                      </a:pPr>
                      <a:r>
                        <a:rPr lang="en-US" sz="1200" b="1" dirty="0"/>
                        <a:t>Exploratory endpoints</a:t>
                      </a:r>
                    </a:p>
                  </a:txBody>
                  <a:tcPr marR="19440"/>
                </a:tc>
                <a:tc gridSpan="2">
                  <a:txBody>
                    <a:bodyPr/>
                    <a:lstStyle/>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Second PFS: NR vs 39.0 months; HR 0.49; </a:t>
                      </a:r>
                      <a:br>
                        <a:rPr lang="en-US" sz="1200" dirty="0"/>
                      </a:br>
                      <a:r>
                        <a:rPr lang="en-US" sz="1200" dirty="0"/>
                        <a:t>95% CI 0.36-0.66</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PSA progression: NR vs 3.7 months; HR 0.06; 95% CI 0.05-0.08</a:t>
                      </a:r>
                      <a:endParaRPr lang="en-US" sz="1200" b="1" dirty="0"/>
                    </a:p>
                  </a:txBody>
                  <a:tcPr marR="19440"/>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Second PFS: NR vs 39.0 months; HR 0.49; 95% CI 0.36-0.66</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PSA progression: NR vs 3.7 months; HR 0.06; 95% CI 0.05-0.08</a:t>
                      </a:r>
                    </a:p>
                  </a:txBody>
                  <a:tcPr marR="19440"/>
                </a:tc>
                <a:tc gridSpan="2">
                  <a:txBody>
                    <a:bodyPr/>
                    <a:lstStyle/>
                    <a:p>
                      <a:pPr marL="184150" marR="0" lvl="0" indent="-184150" algn="l" defTabSz="457200" rtl="0" eaLnBrk="1" fontAlgn="auto" latinLnBrk="0" hangingPunct="1">
                        <a:lnSpc>
                          <a:spcPct val="85000"/>
                        </a:lnSpc>
                        <a:spcBef>
                          <a:spcPts val="0"/>
                        </a:spcBef>
                        <a:spcAft>
                          <a:spcPts val="0"/>
                        </a:spcAft>
                        <a:buClrTx/>
                        <a:buSzTx/>
                        <a:buFontTx/>
                        <a:buNone/>
                        <a:tabLst/>
                        <a:defRPr/>
                      </a:pPr>
                      <a:endParaRPr lang="en-US" sz="1200" b="1" dirty="0"/>
                    </a:p>
                  </a:txBody>
                  <a:tcPr marR="19440"/>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endParaRPr lang="en-US" sz="1200" dirty="0"/>
                    </a:p>
                  </a:txBody>
                  <a:tcPr marR="19440"/>
                </a:tc>
                <a:tc>
                  <a:txBody>
                    <a:bodyPr/>
                    <a:lstStyle/>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a:t>
                      </a:r>
                      <a:r>
                        <a:rPr lang="en-US" sz="1200" dirty="0">
                          <a:solidFill>
                            <a:schemeClr val="tx1"/>
                          </a:solidFill>
                        </a:rPr>
                        <a:t>PFS: 36.8 vs </a:t>
                      </a:r>
                      <a:r>
                        <a:rPr lang="en-US" sz="1200" dirty="0"/>
                        <a:t>14.8 months; HR 0.38; 95% CI 0.32-0.45;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PSA progression: 33.2 vs 7.3 months; HR 0.13; 95% CI 0.11-0.16;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first prostate cancer-related invasive procedure: NR vs NR; HR 0.39; 95% CI 0.25-0.61; p&lt;0.001</a:t>
                      </a:r>
                    </a:p>
                    <a:p>
                      <a:pPr marL="184150" marR="0" lvl="0" indent="-184150" algn="l" defTabSz="457200" rtl="0" eaLnBrk="1" fontAlgn="auto" latinLnBrk="0" hangingPunct="1">
                        <a:lnSpc>
                          <a:spcPct val="85000"/>
                        </a:lnSpc>
                        <a:spcBef>
                          <a:spcPts val="0"/>
                        </a:spcBef>
                        <a:spcAft>
                          <a:spcPts val="0"/>
                        </a:spcAft>
                        <a:buClrTx/>
                        <a:buSzTx/>
                        <a:buFontTx/>
                        <a:buNone/>
                        <a:tabLst/>
                        <a:defRPr/>
                      </a:pPr>
                      <a:r>
                        <a:rPr lang="en-US" sz="1200" dirty="0"/>
                        <a:t>Median time to initiation of subsequent anti-neoplastic therapy: NR vs NR; HR 0.33; </a:t>
                      </a:r>
                      <a:br>
                        <a:rPr lang="en-US" sz="1200" dirty="0"/>
                      </a:br>
                      <a:r>
                        <a:rPr lang="en-US" sz="1200" dirty="0"/>
                        <a:t>95% CI 0.23-0.47; p&lt;0.001</a:t>
                      </a:r>
                    </a:p>
                  </a:txBody>
                  <a:tcPr marR="19440"/>
                </a:tc>
                <a:extLst>
                  <a:ext uri="{0D108BD9-81ED-4DB2-BD59-A6C34878D82A}">
                    <a16:rowId xmlns:a16="http://schemas.microsoft.com/office/drawing/2014/main" val="778771657"/>
                  </a:ext>
                </a:extLst>
              </a:tr>
            </a:tbl>
          </a:graphicData>
        </a:graphic>
      </p:graphicFrame>
      <p:sp>
        <p:nvSpPr>
          <p:cNvPr id="10" name="TextBox 9">
            <a:extLst>
              <a:ext uri="{FF2B5EF4-FFF2-40B4-BE49-F238E27FC236}">
                <a16:creationId xmlns:a16="http://schemas.microsoft.com/office/drawing/2014/main" id="{0506565D-F7FA-44B5-899C-18C607CFE744}"/>
              </a:ext>
            </a:extLst>
          </p:cNvPr>
          <p:cNvSpPr txBox="1"/>
          <p:nvPr/>
        </p:nvSpPr>
        <p:spPr>
          <a:xfrm>
            <a:off x="711275" y="5877272"/>
            <a:ext cx="6266972" cy="276999"/>
          </a:xfrm>
          <a:prstGeom prst="rect">
            <a:avLst/>
          </a:prstGeom>
          <a:noFill/>
        </p:spPr>
        <p:txBody>
          <a:bodyPr wrap="none" lIns="0" rIns="0" rtlCol="0">
            <a:spAutoFit/>
          </a:bodyPr>
          <a:lstStyle/>
          <a:p>
            <a:r>
              <a:rPr lang="en-GB" sz="1200" b="1" dirty="0">
                <a:ea typeface="Aileron" charset="0"/>
                <a:cs typeface="Aileron" charset="0"/>
              </a:rPr>
              <a:t>Note: </a:t>
            </a:r>
            <a:r>
              <a:rPr lang="en-GB" sz="1200" dirty="0">
                <a:ea typeface="Aileron" charset="0"/>
                <a:cs typeface="Aileron" charset="0"/>
              </a:rPr>
              <a:t>these data do not represent a head-to-head comparison of SPARTAN, PROPSER and ARAMIS</a:t>
            </a:r>
          </a:p>
        </p:txBody>
      </p:sp>
    </p:spTree>
    <p:extLst>
      <p:ext uri="{BB962C8B-B14F-4D97-AF65-F5344CB8AC3E}">
        <p14:creationId xmlns:p14="http://schemas.microsoft.com/office/powerpoint/2010/main" val="210412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2E1D1E-6931-45DA-802E-36FA154E6ED9}"/>
              </a:ext>
            </a:extLst>
          </p:cNvPr>
          <p:cNvSpPr>
            <a:spLocks noGrp="1"/>
          </p:cNvSpPr>
          <p:nvPr>
            <p:ph type="body" idx="1"/>
          </p:nvPr>
        </p:nvSpPr>
        <p:spPr>
          <a:xfrm>
            <a:off x="609600" y="972000"/>
            <a:ext cx="10972800" cy="702470"/>
          </a:xfrm>
        </p:spPr>
        <p:txBody>
          <a:bodyPr/>
          <a:lstStyle/>
          <a:p>
            <a:r>
              <a:rPr lang="en-GB" dirty="0"/>
              <a:t>Efficacy: final analysis (overall survival)</a:t>
            </a:r>
          </a:p>
        </p:txBody>
      </p:sp>
      <p:sp>
        <p:nvSpPr>
          <p:cNvPr id="2" name="Title 1">
            <a:extLst>
              <a:ext uri="{FF2B5EF4-FFF2-40B4-BE49-F238E27FC236}">
                <a16:creationId xmlns:a16="http://schemas.microsoft.com/office/drawing/2014/main" id="{27CDF5B0-4AF3-4A97-A3DC-A2D6C3F0AD3B}"/>
              </a:ext>
            </a:extLst>
          </p:cNvPr>
          <p:cNvSpPr>
            <a:spLocks noGrp="1"/>
          </p:cNvSpPr>
          <p:nvPr>
            <p:ph type="title"/>
          </p:nvPr>
        </p:nvSpPr>
        <p:spPr/>
        <p:txBody>
          <a:bodyPr/>
          <a:lstStyle/>
          <a:p>
            <a:r>
              <a:rPr lang="en-GB"/>
              <a:t>The right knowledge</a:t>
            </a:r>
            <a:endParaRPr lang="en-GB" dirty="0"/>
          </a:p>
        </p:txBody>
      </p:sp>
      <p:sp>
        <p:nvSpPr>
          <p:cNvPr id="8" name="Content Placeholder 6">
            <a:extLst>
              <a:ext uri="{FF2B5EF4-FFF2-40B4-BE49-F238E27FC236}">
                <a16:creationId xmlns:a16="http://schemas.microsoft.com/office/drawing/2014/main" id="{74734078-D54A-4B35-98D7-99009ED09F85}"/>
              </a:ext>
            </a:extLst>
          </p:cNvPr>
          <p:cNvSpPr>
            <a:spLocks noGrp="1"/>
          </p:cNvSpPr>
          <p:nvPr>
            <p:ph sz="quarter" idx="15"/>
          </p:nvPr>
        </p:nvSpPr>
        <p:spPr>
          <a:xfrm>
            <a:off x="620184" y="6312807"/>
            <a:ext cx="10417930" cy="365125"/>
          </a:xfrm>
        </p:spPr>
        <p:txBody>
          <a:bodyPr/>
          <a:lstStyle/>
          <a:p>
            <a:pPr>
              <a:spcBef>
                <a:spcPts val="300"/>
              </a:spcBef>
            </a:pPr>
            <a:r>
              <a:rPr lang="en-GB" dirty="0"/>
              <a:t>CI, confidence interval; HR, hazard ratio, MFS, metastasis-free survival; NR, not reached; OS, overall survival; PFS, progression-free survival; PSA, prostate-specific antigen; </a:t>
            </a:r>
            <a:r>
              <a:rPr lang="en-US" dirty="0"/>
              <a:t>SSE, symptomatic skeletal event</a:t>
            </a:r>
            <a:endParaRPr lang="en-GB" dirty="0"/>
          </a:p>
          <a:p>
            <a:pPr>
              <a:spcBef>
                <a:spcPts val="0"/>
              </a:spcBef>
            </a:pPr>
            <a:r>
              <a:rPr lang="en-GB" dirty="0"/>
              <a:t>Olivier KM, et al. </a:t>
            </a:r>
            <a:r>
              <a:rPr lang="en-GB" dirty="0" err="1"/>
              <a:t>Int</a:t>
            </a:r>
            <a:r>
              <a:rPr lang="en-GB" dirty="0"/>
              <a:t> J </a:t>
            </a:r>
            <a:r>
              <a:rPr lang="en-GB" dirty="0" err="1"/>
              <a:t>Urol</a:t>
            </a:r>
            <a:r>
              <a:rPr lang="en-GB" dirty="0"/>
              <a:t> </a:t>
            </a:r>
            <a:r>
              <a:rPr lang="en-GB" dirty="0" err="1"/>
              <a:t>Nurs</a:t>
            </a:r>
            <a:r>
              <a:rPr lang="en-GB" dirty="0"/>
              <a:t>. 2021;15:47-58</a:t>
            </a:r>
          </a:p>
        </p:txBody>
      </p:sp>
      <p:graphicFrame>
        <p:nvGraphicFramePr>
          <p:cNvPr id="14" name="Content Placeholder 18">
            <a:extLst>
              <a:ext uri="{FF2B5EF4-FFF2-40B4-BE49-F238E27FC236}">
                <a16:creationId xmlns:a16="http://schemas.microsoft.com/office/drawing/2014/main" id="{CB83F4CE-EF19-1244-8306-714369E4BF21}"/>
              </a:ext>
            </a:extLst>
          </p:cNvPr>
          <p:cNvGraphicFramePr>
            <a:graphicFrameLocks noGrp="1"/>
          </p:cNvGraphicFramePr>
          <p:nvPr>
            <p:ph sz="quarter" idx="12"/>
          </p:nvPr>
        </p:nvGraphicFramePr>
        <p:xfrm>
          <a:off x="620713" y="1340768"/>
          <a:ext cx="10963277" cy="4347989"/>
        </p:xfrm>
        <a:graphic>
          <a:graphicData uri="http://schemas.openxmlformats.org/drawingml/2006/table">
            <a:tbl>
              <a:tblPr firstRow="1" bandRow="1">
                <a:tableStyleId>{5C22544A-7EE6-4342-B048-85BDC9FD1C3A}</a:tableStyleId>
              </a:tblPr>
              <a:tblGrid>
                <a:gridCol w="1578201">
                  <a:extLst>
                    <a:ext uri="{9D8B030D-6E8A-4147-A177-3AD203B41FA5}">
                      <a16:colId xmlns:a16="http://schemas.microsoft.com/office/drawing/2014/main" val="1272451159"/>
                    </a:ext>
                  </a:extLst>
                </a:gridCol>
                <a:gridCol w="163286">
                  <a:extLst>
                    <a:ext uri="{9D8B030D-6E8A-4147-A177-3AD203B41FA5}">
                      <a16:colId xmlns:a16="http://schemas.microsoft.com/office/drawing/2014/main" val="3121194971"/>
                    </a:ext>
                  </a:extLst>
                </a:gridCol>
                <a:gridCol w="2950029">
                  <a:extLst>
                    <a:ext uri="{9D8B030D-6E8A-4147-A177-3AD203B41FA5}">
                      <a16:colId xmlns:a16="http://schemas.microsoft.com/office/drawing/2014/main" val="1222839551"/>
                    </a:ext>
                  </a:extLst>
                </a:gridCol>
                <a:gridCol w="123901">
                  <a:extLst>
                    <a:ext uri="{9D8B030D-6E8A-4147-A177-3AD203B41FA5}">
                      <a16:colId xmlns:a16="http://schemas.microsoft.com/office/drawing/2014/main" val="744748167"/>
                    </a:ext>
                  </a:extLst>
                </a:gridCol>
                <a:gridCol w="3073930">
                  <a:extLst>
                    <a:ext uri="{9D8B030D-6E8A-4147-A177-3AD203B41FA5}">
                      <a16:colId xmlns:a16="http://schemas.microsoft.com/office/drawing/2014/main" val="350220346"/>
                    </a:ext>
                  </a:extLst>
                </a:gridCol>
                <a:gridCol w="3073930">
                  <a:extLst>
                    <a:ext uri="{9D8B030D-6E8A-4147-A177-3AD203B41FA5}">
                      <a16:colId xmlns:a16="http://schemas.microsoft.com/office/drawing/2014/main" val="4104136760"/>
                    </a:ext>
                  </a:extLst>
                </a:gridCol>
              </a:tblGrid>
              <a:tr h="425409">
                <a:tc gridSpan="2">
                  <a:txBody>
                    <a:bodyPr/>
                    <a:lstStyle/>
                    <a:p>
                      <a:endParaRPr lang="en-US" sz="1300" dirty="0"/>
                    </a:p>
                  </a:txBody>
                  <a:tcPr/>
                </a:tc>
                <a:tc hMerge="1">
                  <a:txBody>
                    <a:bodyPr/>
                    <a:lstStyle/>
                    <a:p>
                      <a:endParaRPr lang="en-US" sz="1300" dirty="0"/>
                    </a:p>
                  </a:txBody>
                  <a:tcPr/>
                </a:tc>
                <a:tc gridSpan="2">
                  <a:txBody>
                    <a:bodyPr/>
                    <a:lstStyle/>
                    <a:p>
                      <a:r>
                        <a:rPr lang="en-US" sz="1300" dirty="0"/>
                        <a:t>SPARTAN (NCT01946204):</a:t>
                      </a:r>
                      <a:br>
                        <a:rPr lang="en-US" sz="1300" dirty="0"/>
                      </a:br>
                      <a:r>
                        <a:rPr lang="en-US" sz="1300" dirty="0" err="1"/>
                        <a:t>Apalutamide</a:t>
                      </a:r>
                      <a:r>
                        <a:rPr lang="en-US" sz="1300" dirty="0"/>
                        <a:t> (n=806) vs placebo (n=401)</a:t>
                      </a:r>
                    </a:p>
                  </a:txBody>
                  <a:tcPr/>
                </a:tc>
                <a:tc hMerge="1">
                  <a:txBody>
                    <a:bodyPr/>
                    <a:lstStyle/>
                    <a:p>
                      <a:endParaRPr lang="en-US" sz="1300" dirty="0"/>
                    </a:p>
                  </a:txBody>
                  <a:tcPr/>
                </a:tc>
                <a:tc>
                  <a:txBody>
                    <a:bodyPr/>
                    <a:lstStyle/>
                    <a:p>
                      <a:r>
                        <a:rPr lang="en-US" sz="1300" dirty="0"/>
                        <a:t>PROSPER (NCT02003924):</a:t>
                      </a:r>
                      <a:br>
                        <a:rPr lang="en-US" sz="1300" dirty="0"/>
                      </a:br>
                      <a:r>
                        <a:rPr lang="en-US" sz="1300" dirty="0"/>
                        <a:t>Enzalutamide (n=933) vs placebo (n=468)</a:t>
                      </a:r>
                    </a:p>
                  </a:txBody>
                  <a:tcPr/>
                </a:tc>
                <a:tc>
                  <a:txBody>
                    <a:bodyPr/>
                    <a:lstStyle/>
                    <a:p>
                      <a:r>
                        <a:rPr lang="en-US" sz="1300" dirty="0"/>
                        <a:t>ARAMIS (NCT02200614): </a:t>
                      </a:r>
                      <a:br>
                        <a:rPr lang="en-US" sz="1300" dirty="0"/>
                      </a:br>
                      <a:r>
                        <a:rPr lang="en-US" sz="1300" dirty="0" err="1"/>
                        <a:t>Darolutamide</a:t>
                      </a:r>
                      <a:r>
                        <a:rPr lang="en-US" sz="1300" dirty="0"/>
                        <a:t> (n=955) vs placebo (n=554)</a:t>
                      </a:r>
                    </a:p>
                  </a:txBody>
                  <a:tcPr/>
                </a:tc>
                <a:extLst>
                  <a:ext uri="{0D108BD9-81ED-4DB2-BD59-A6C34878D82A}">
                    <a16:rowId xmlns:a16="http://schemas.microsoft.com/office/drawing/2014/main" val="705920945"/>
                  </a:ext>
                </a:extLst>
              </a:tr>
              <a:tr h="223340">
                <a:tc gridSpan="6">
                  <a:txBody>
                    <a:bodyPr/>
                    <a:lstStyle/>
                    <a:p>
                      <a:pPr>
                        <a:lnSpc>
                          <a:spcPct val="90000"/>
                        </a:lnSpc>
                      </a:pPr>
                      <a:r>
                        <a:rPr lang="en-US" sz="1200" b="1" dirty="0"/>
                        <a:t>Final analysis</a:t>
                      </a:r>
                    </a:p>
                  </a:txBody>
                  <a:tcPr marR="19440"/>
                </a:tc>
                <a:tc hMerge="1">
                  <a:txBody>
                    <a:bodyPr/>
                    <a:lstStyle/>
                    <a:p>
                      <a:endParaRPr lang="en-US"/>
                    </a:p>
                  </a:txBody>
                  <a:tcPr/>
                </a:tc>
                <a:tc hMerge="1">
                  <a:txBody>
                    <a:bodyPr/>
                    <a:lstStyle/>
                    <a:p>
                      <a:endParaRPr lang="en-US" sz="1200" dirty="0"/>
                    </a:p>
                  </a:txBody>
                  <a:tcPr marR="19440"/>
                </a:tc>
                <a:tc hMerge="1">
                  <a:txBody>
                    <a:bodyPr/>
                    <a:lstStyle/>
                    <a:p>
                      <a:endParaRPr lang="en-US"/>
                    </a:p>
                  </a:txBody>
                  <a:tcPr/>
                </a:tc>
                <a:tc hMerge="1">
                  <a:txBody>
                    <a:bodyPr/>
                    <a:lstStyle/>
                    <a:p>
                      <a:endParaRPr lang="en-US" sz="1200" dirty="0"/>
                    </a:p>
                  </a:txBody>
                  <a:tcPr marR="19440"/>
                </a:tc>
                <a:tc hMerge="1">
                  <a:txBody>
                    <a:bodyPr/>
                    <a:lstStyle/>
                    <a:p>
                      <a:endParaRPr lang="en-US" sz="1200" dirty="0"/>
                    </a:p>
                  </a:txBody>
                  <a:tcPr marR="19440"/>
                </a:tc>
                <a:extLst>
                  <a:ext uri="{0D108BD9-81ED-4DB2-BD59-A6C34878D82A}">
                    <a16:rowId xmlns:a16="http://schemas.microsoft.com/office/drawing/2014/main" val="771366968"/>
                  </a:ext>
                </a:extLst>
              </a:tr>
              <a:tr h="223340">
                <a:tc>
                  <a:txBody>
                    <a:bodyPr/>
                    <a:lstStyle/>
                    <a:p>
                      <a:pPr>
                        <a:lnSpc>
                          <a:spcPct val="90000"/>
                        </a:lnSpc>
                      </a:pPr>
                      <a:r>
                        <a:rPr lang="en-US" sz="1200" b="1" dirty="0"/>
                        <a:t>Median follow-up</a:t>
                      </a:r>
                    </a:p>
                  </a:txBody>
                  <a:tcPr marR="19440"/>
                </a:tc>
                <a:tc gridSpan="2">
                  <a:txBody>
                    <a:bodyPr/>
                    <a:lstStyle/>
                    <a:p>
                      <a:pPr>
                        <a:lnSpc>
                          <a:spcPct val="90000"/>
                        </a:lnSpc>
                      </a:pPr>
                      <a:r>
                        <a:rPr lang="en-US" sz="1200" dirty="0"/>
                        <a:t>52.0 months</a:t>
                      </a:r>
                      <a:endParaRPr lang="en-US" sz="1200" b="1" dirty="0"/>
                    </a:p>
                  </a:txBody>
                  <a:tcPr marR="19440"/>
                </a:tc>
                <a:tc hMerge="1">
                  <a:txBody>
                    <a:bodyPr/>
                    <a:lstStyle/>
                    <a:p>
                      <a:pPr>
                        <a:lnSpc>
                          <a:spcPct val="90000"/>
                        </a:lnSpc>
                      </a:pPr>
                      <a:r>
                        <a:rPr lang="en-US" sz="1200" dirty="0"/>
                        <a:t>203 months</a:t>
                      </a:r>
                    </a:p>
                  </a:txBody>
                  <a:tcPr marR="19440"/>
                </a:tc>
                <a:tc gridSpan="2">
                  <a:txBody>
                    <a:bodyPr/>
                    <a:lstStyle/>
                    <a:p>
                      <a:pPr>
                        <a:lnSpc>
                          <a:spcPct val="90000"/>
                        </a:lnSpc>
                      </a:pPr>
                      <a:r>
                        <a:rPr lang="en-US" sz="1200" dirty="0"/>
                        <a:t>48.0 months</a:t>
                      </a:r>
                      <a:endParaRPr lang="en-US" sz="1200" b="1" dirty="0"/>
                    </a:p>
                  </a:txBody>
                  <a:tcPr marR="19440"/>
                </a:tc>
                <a:tc hMerge="1">
                  <a:txBody>
                    <a:bodyPr/>
                    <a:lstStyle/>
                    <a:p>
                      <a:pPr>
                        <a:lnSpc>
                          <a:spcPct val="90000"/>
                        </a:lnSpc>
                      </a:pPr>
                      <a:r>
                        <a:rPr lang="en-US" sz="1200" dirty="0"/>
                        <a:t>Enzalutamide: 18.5 months; Placebo 15.1 months</a:t>
                      </a:r>
                    </a:p>
                  </a:txBody>
                  <a:tcPr marR="19440"/>
                </a:tc>
                <a:tc>
                  <a:txBody>
                    <a:bodyPr/>
                    <a:lstStyle/>
                    <a:p>
                      <a:pPr>
                        <a:lnSpc>
                          <a:spcPct val="90000"/>
                        </a:lnSpc>
                      </a:pPr>
                      <a:r>
                        <a:rPr lang="en-US" sz="1200" dirty="0"/>
                        <a:t>29.1 months</a:t>
                      </a:r>
                    </a:p>
                  </a:txBody>
                  <a:tcPr marR="19440"/>
                </a:tc>
                <a:extLst>
                  <a:ext uri="{0D108BD9-81ED-4DB2-BD59-A6C34878D82A}">
                    <a16:rowId xmlns:a16="http://schemas.microsoft.com/office/drawing/2014/main" val="3223231345"/>
                  </a:ext>
                </a:extLst>
              </a:tr>
              <a:tr h="1371944">
                <a:tc>
                  <a:txBody>
                    <a:bodyPr/>
                    <a:lstStyle/>
                    <a:p>
                      <a:pPr>
                        <a:lnSpc>
                          <a:spcPct val="90000"/>
                        </a:lnSpc>
                      </a:pPr>
                      <a:r>
                        <a:rPr lang="en-US" sz="1200" b="1" dirty="0"/>
                        <a:t>Secondary endpoints</a:t>
                      </a:r>
                    </a:p>
                  </a:txBody>
                  <a:tcPr marR="19440"/>
                </a:tc>
                <a:tc gridSpan="2">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solidFill>
                            <a:schemeClr val="tx1"/>
                          </a:solidFill>
                        </a:rPr>
                        <a:t>Median OS: 73.9 vs 59.9 months;</a:t>
                      </a:r>
                      <a:br>
                        <a:rPr lang="en-US" sz="1200" dirty="0">
                          <a:solidFill>
                            <a:schemeClr val="tx1"/>
                          </a:solidFill>
                        </a:rPr>
                      </a:br>
                      <a:r>
                        <a:rPr lang="en-US" sz="1200" dirty="0">
                          <a:solidFill>
                            <a:schemeClr val="tx1"/>
                          </a:solidFill>
                        </a:rPr>
                        <a:t>    HR 0.78; 95% CI 0.64-0.96; p=0.016</a:t>
                      </a:r>
                      <a:endParaRPr lang="en-US" sz="1200" b="1" dirty="0">
                        <a:solidFill>
                          <a:schemeClr val="tx1"/>
                        </a:solidFill>
                      </a:endParaRP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solidFill>
                            <a:schemeClr val="tx1"/>
                          </a:solidFill>
                        </a:rPr>
                        <a:t>Median time to cytotoxic chemotherapy: NR </a:t>
                      </a:r>
                      <a:br>
                        <a:rPr lang="en-US" sz="1200" dirty="0">
                          <a:solidFill>
                            <a:schemeClr val="tx1"/>
                          </a:solidFill>
                        </a:rPr>
                      </a:br>
                      <a:r>
                        <a:rPr lang="en-US" sz="1200" dirty="0">
                          <a:solidFill>
                            <a:schemeClr val="tx1"/>
                          </a:solidFill>
                        </a:rPr>
                        <a:t>vs NR; HR 0.63; 95% CI 0.49-0.81; p=0.0002</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solidFill>
                            <a:schemeClr val="tx1"/>
                          </a:solidFill>
                        </a:rPr>
                        <a:t>Median time to symptomatic progression: NR </a:t>
                      </a:r>
                      <a:br>
                        <a:rPr lang="en-US" sz="1200" dirty="0">
                          <a:solidFill>
                            <a:schemeClr val="tx1"/>
                          </a:solidFill>
                        </a:rPr>
                      </a:br>
                      <a:r>
                        <a:rPr lang="en-US" sz="1200" dirty="0">
                          <a:solidFill>
                            <a:schemeClr val="tx1"/>
                          </a:solidFill>
                        </a:rPr>
                        <a:t>vs NR; HR 0.57; 95% CI 0.44-0.73; p&lt;0.0001</a:t>
                      </a:r>
                      <a:r>
                        <a:rPr lang="en-US" sz="1200" baseline="30000" dirty="0">
                          <a:solidFill>
                            <a:schemeClr val="tx1"/>
                          </a:solidFill>
                        </a:rPr>
                        <a:t>a</a:t>
                      </a:r>
                    </a:p>
                  </a:txBody>
                  <a:tcPr marR="19440"/>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MFS: 40.5 vs 14.7 months;</a:t>
                      </a:r>
                      <a:br>
                        <a:rPr lang="en-US" sz="1200" dirty="0"/>
                      </a:br>
                      <a:r>
                        <a:rPr lang="en-US" sz="1200" dirty="0"/>
                        <a:t>HR 0.29; 95% CI 0.24-0.36;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symptomatic progression: NR vs NR; HR 0.45; 95% CI 0.32-0.63;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OS: NR vs 39.0 months;</a:t>
                      </a:r>
                      <a:br>
                        <a:rPr lang="en-US" sz="1200" dirty="0"/>
                      </a:br>
                      <a:r>
                        <a:rPr lang="en-US" sz="1200" dirty="0"/>
                        <a:t>HR 0.70; 95% CI 0.47-1.04; P=0.07</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fist cytotoxic chemotherapy: NR vs NR; HR 0.44; 95% CI 0.29-0.66; </a:t>
                      </a:r>
                    </a:p>
                  </a:txBody>
                  <a:tcPr marR="19440"/>
                </a:tc>
                <a:tc gridSpan="2">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OS: 67.0 vs 56.3 months;</a:t>
                      </a:r>
                      <a:br>
                        <a:rPr lang="en-US" sz="1200" dirty="0"/>
                      </a:br>
                      <a:r>
                        <a:rPr lang="en-US" sz="1200" dirty="0"/>
                        <a:t>HR 0.73; 95% CI 0.61-0.89; p=0.001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use of cytotoxic chemotherapy: NR vs NR; HR 0.54; 95% CI 0.44-0.67 </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first use of new subsequent antineoplastic therapy: 66.7 vs 19.1 months; HR 0.29; 95% CI 0.25-0.34</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b="0" dirty="0"/>
                        <a:t>Chemotherapy-free survival: 58.3 vs 41.6 months; HR 0.62; 95% CI 0.52-0.72</a:t>
                      </a:r>
                    </a:p>
                  </a:txBody>
                  <a:tcPr marR="19440"/>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PSA progression: 37.2 vs 3.9 months;</a:t>
                      </a:r>
                      <a:br>
                        <a:rPr lang="en-US" sz="1200" dirty="0"/>
                      </a:br>
                      <a:r>
                        <a:rPr lang="en-US" sz="1200" dirty="0"/>
                        <a:t>HR 0.07; 95% CI 0.05-0.08;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first use of new antineoplastic therapy: 39.6 vs 17.7 months; HR 0.21; 95% CI 0.17-0.26;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OS: NR vs NR; HR 0.80; 95% CI </a:t>
                      </a:r>
                      <a:br>
                        <a:rPr lang="en-US" sz="1200" dirty="0"/>
                      </a:br>
                      <a:r>
                        <a:rPr lang="en-US" sz="1200" dirty="0"/>
                        <a:t>0.58-1.09; P=0.15</a:t>
                      </a:r>
                    </a:p>
                  </a:txBody>
                  <a:tcPr marR="19440"/>
                </a:tc>
                <a:tc>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OS: NR vs NR; HR 0.69; 95% CI </a:t>
                      </a:r>
                      <a:br>
                        <a:rPr lang="en-US" sz="1200" dirty="0"/>
                      </a:br>
                      <a:r>
                        <a:rPr lang="en-US" sz="1200" dirty="0"/>
                        <a:t>0.53-0.88; p=0.003</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first cytotoxic chemotherapy: NR vs NR; HR 0.58; 95% CI 0.44-0.76;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pain progression: 40.3 vs 25.4 months; HR 0.65; 95% CI 0.53-0.79; p&lt;0.001</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first SSE: NR vs NR; HR 0.48; 95% CI 0.29-0.82; P=0.005</a:t>
                      </a:r>
                    </a:p>
                  </a:txBody>
                  <a:tcPr marR="19440"/>
                </a:tc>
                <a:extLst>
                  <a:ext uri="{0D108BD9-81ED-4DB2-BD59-A6C34878D82A}">
                    <a16:rowId xmlns:a16="http://schemas.microsoft.com/office/drawing/2014/main" val="1249754481"/>
                  </a:ext>
                </a:extLst>
              </a:tr>
              <a:tr h="696485">
                <a:tc>
                  <a:txBody>
                    <a:bodyPr/>
                    <a:lstStyle/>
                    <a:p>
                      <a:pPr>
                        <a:lnSpc>
                          <a:spcPct val="90000"/>
                        </a:lnSpc>
                      </a:pPr>
                      <a:r>
                        <a:rPr lang="en-US" sz="1200" b="1" dirty="0"/>
                        <a:t>Exploratory endpoints</a:t>
                      </a:r>
                    </a:p>
                  </a:txBody>
                  <a:tcPr marR="19440"/>
                </a:tc>
                <a:tc gridSpan="2">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PSA progression: 40.5 vs 3.7 months; HR 0.07; 95% CI 0.06-0.09; p&lt;0.0001</a:t>
                      </a:r>
                      <a:r>
                        <a:rPr lang="en-US" sz="1200" baseline="30000" dirty="0"/>
                        <a:t>a</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second PFS2: 55.6 vs 41.2 months; HR 0.55; 95% CI 0.46-0.66; p&lt;0.0001</a:t>
                      </a:r>
                      <a:r>
                        <a:rPr lang="en-US" sz="1200" baseline="30000" dirty="0"/>
                        <a:t>a</a:t>
                      </a:r>
                      <a:endParaRPr lang="en-US" sz="1200" b="1" baseline="30000" dirty="0"/>
                    </a:p>
                  </a:txBody>
                  <a:tcPr marR="19440"/>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Second PFS: NR vs 39.0 months; HR 0.49; 95% CI 0.36-0.66</a:t>
                      </a:r>
                    </a:p>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200" dirty="0"/>
                        <a:t>Median time to PSA progression: NR vs 3.7 months; HR 0.06; 95% CI 0.05-0.08</a:t>
                      </a:r>
                    </a:p>
                  </a:txBody>
                  <a:tcPr marR="19440"/>
                </a:tc>
                <a:tc gridSpan="2">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endParaRPr lang="en-US" sz="1200" b="1" dirty="0"/>
                    </a:p>
                  </a:txBody>
                  <a:tcPr marR="19440"/>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endParaRPr lang="en-US" sz="1200" dirty="0"/>
                    </a:p>
                  </a:txBody>
                  <a:tcPr marR="19440"/>
                </a:tc>
                <a:tc>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endParaRPr lang="en-US" sz="1200" dirty="0"/>
                    </a:p>
                  </a:txBody>
                  <a:tcPr marR="19440"/>
                </a:tc>
                <a:extLst>
                  <a:ext uri="{0D108BD9-81ED-4DB2-BD59-A6C34878D82A}">
                    <a16:rowId xmlns:a16="http://schemas.microsoft.com/office/drawing/2014/main" val="778771657"/>
                  </a:ext>
                </a:extLst>
              </a:tr>
              <a:tr h="696485">
                <a:tc gridSpan="6">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200" b="1" dirty="0">
                          <a:solidFill>
                            <a:schemeClr val="tx1"/>
                          </a:solidFill>
                          <a:ea typeface="Aileron" charset="0"/>
                          <a:cs typeface="Aileron" charset="0"/>
                        </a:rPr>
                        <a:t>Note: </a:t>
                      </a:r>
                      <a:r>
                        <a:rPr lang="en-GB" sz="1200" dirty="0">
                          <a:solidFill>
                            <a:schemeClr val="tx1"/>
                          </a:solidFill>
                          <a:ea typeface="Aileron" charset="0"/>
                          <a:cs typeface="Aileron" charset="0"/>
                        </a:rPr>
                        <a:t>these data do not represent a head-to-head comparison of SPARTAN, PROPSER and ARAMIS</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200" baseline="30000" dirty="0">
                          <a:solidFill>
                            <a:schemeClr val="tx1"/>
                          </a:solidFill>
                          <a:ea typeface="Aileron" charset="0"/>
                          <a:cs typeface="Aileron" charset="0"/>
                        </a:rPr>
                        <a:t>a</a:t>
                      </a:r>
                      <a:r>
                        <a:rPr lang="en-GB" sz="1200" dirty="0">
                          <a:solidFill>
                            <a:schemeClr val="tx1"/>
                          </a:solidFill>
                          <a:ea typeface="Aileron" charset="0"/>
                          <a:cs typeface="Aileron" charset="0"/>
                        </a:rPr>
                        <a:t> Nominal P value</a:t>
                      </a:r>
                    </a:p>
                    <a:p>
                      <a:pPr>
                        <a:lnSpc>
                          <a:spcPct val="90000"/>
                        </a:lnSpc>
                      </a:pPr>
                      <a:endParaRPr lang="en-US" sz="1200" b="1" dirty="0"/>
                    </a:p>
                  </a:txBody>
                  <a:tcPr marR="19440">
                    <a:solidFill>
                      <a:schemeClr val="bg1"/>
                    </a:solidFill>
                  </a:tcPr>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endParaRPr lang="en-US" sz="1200" b="1" baseline="30000" dirty="0"/>
                    </a:p>
                  </a:txBody>
                  <a:tcPr marR="19440"/>
                </a:tc>
                <a:tc hMerge="1">
                  <a:txBody>
                    <a:bodyPr/>
                    <a:lstStyle/>
                    <a:p>
                      <a:endParaRPr lang="en-US"/>
                    </a:p>
                  </a:txBody>
                  <a:tcPr/>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endParaRPr lang="en-US" sz="1200" b="1" dirty="0"/>
                    </a:p>
                  </a:txBody>
                  <a:tcPr marR="19440"/>
                </a:tc>
                <a:tc hMerge="1">
                  <a:txBody>
                    <a:bodyPr/>
                    <a:lstStyle/>
                    <a:p>
                      <a:endParaRPr lang="en-US"/>
                    </a:p>
                  </a:txBody>
                  <a:tcPr/>
                </a:tc>
                <a:tc hMerge="1">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endParaRPr lang="en-US" sz="1200" dirty="0"/>
                    </a:p>
                  </a:txBody>
                  <a:tcPr marR="19440"/>
                </a:tc>
                <a:extLst>
                  <a:ext uri="{0D108BD9-81ED-4DB2-BD59-A6C34878D82A}">
                    <a16:rowId xmlns:a16="http://schemas.microsoft.com/office/drawing/2014/main" val="267621550"/>
                  </a:ext>
                </a:extLst>
              </a:tr>
            </a:tbl>
          </a:graphicData>
        </a:graphic>
      </p:graphicFrame>
    </p:spTree>
    <p:extLst>
      <p:ext uri="{BB962C8B-B14F-4D97-AF65-F5344CB8AC3E}">
        <p14:creationId xmlns:p14="http://schemas.microsoft.com/office/powerpoint/2010/main" val="149770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a:xfrm>
            <a:off x="609600" y="274638"/>
            <a:ext cx="10972800" cy="2735336"/>
          </a:xfrm>
        </p:spPr>
        <p:txBody>
          <a:bodyPr/>
          <a:lstStyle/>
          <a:p>
            <a:r>
              <a:rPr lang="en-GB" sz="4000" b="1" dirty="0"/>
              <a:t>Strengthening shared decision making between </a:t>
            </a:r>
            <a:r>
              <a:rPr lang="en-GB" sz="4000" b="1" cap="none" dirty="0"/>
              <a:t>nm</a:t>
            </a:r>
            <a:r>
              <a:rPr lang="en-GB" sz="4000" b="1" dirty="0"/>
              <a:t>CRPC patients and the healthcare team</a:t>
            </a:r>
            <a:endParaRPr lang="en-GB" dirty="0"/>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a:xfrm>
            <a:off x="659219" y="3825255"/>
            <a:ext cx="10972800" cy="1655762"/>
          </a:xfrm>
        </p:spPr>
        <p:txBody>
          <a:bodyPr>
            <a:noAutofit/>
          </a:bodyPr>
          <a:lstStyle/>
          <a:p>
            <a:r>
              <a:rPr lang="en-US" b="1" dirty="0"/>
              <a:t>Joanie Pfahl, RN</a:t>
            </a:r>
            <a:br>
              <a:rPr lang="en-US" b="1" dirty="0"/>
            </a:br>
            <a:r>
              <a:rPr lang="en-US" sz="2200" b="1" dirty="0"/>
              <a:t>Atlantic Urology Clinics, USA</a:t>
            </a:r>
          </a:p>
          <a:p>
            <a:r>
              <a:rPr lang="en-US" b="1" dirty="0"/>
              <a:t>Jennifer Sutton, RN, BS, CCRC</a:t>
            </a:r>
            <a:br>
              <a:rPr lang="en-US" sz="2200" b="1" dirty="0"/>
            </a:br>
            <a:r>
              <a:rPr lang="en-US" sz="2200" b="1" dirty="0"/>
              <a:t>Carolina Urologic Research Center, USA</a:t>
            </a:r>
          </a:p>
          <a:p>
            <a:r>
              <a:rPr lang="en-US" sz="2200" b="1" dirty="0"/>
              <a:t>NOVEMBER 2021</a:t>
            </a:r>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
        <p:nvSpPr>
          <p:cNvPr id="5" name="Title 1">
            <a:extLst>
              <a:ext uri="{FF2B5EF4-FFF2-40B4-BE49-F238E27FC236}">
                <a16:creationId xmlns:a16="http://schemas.microsoft.com/office/drawing/2014/main" id="{1E91ABFE-0F54-4841-B683-9BFC756A2239}"/>
              </a:ext>
            </a:extLst>
          </p:cNvPr>
          <p:cNvSpPr txBox="1">
            <a:spLocks/>
          </p:cNvSpPr>
          <p:nvPr/>
        </p:nvSpPr>
        <p:spPr>
          <a:xfrm>
            <a:off x="1909329" y="2671240"/>
            <a:ext cx="9144000" cy="1181291"/>
          </a:xfrm>
          <a:prstGeom prst="rect">
            <a:avLst/>
          </a:prstGeom>
        </p:spPr>
        <p:txBody>
          <a:bodyPr vert="horz" lIns="0" tIns="0" rIns="0" bIns="0" rtlCol="0" anchor="ctr" anchorCtr="0">
            <a:noAutofit/>
          </a:bodyPr>
          <a:lstStyle>
            <a:lvl1pPr algn="ctr" defTabSz="457200" rtl="0" eaLnBrk="1" latinLnBrk="0" hangingPunct="1">
              <a:spcBef>
                <a:spcPct val="0"/>
              </a:spcBef>
              <a:buNone/>
              <a:defRPr sz="4000" b="1" i="0" kern="1200" cap="all" spc="100" baseline="0">
                <a:solidFill>
                  <a:schemeClr val="accent1"/>
                </a:solidFill>
                <a:latin typeface="+mj-lt"/>
                <a:ea typeface="Verdana" panose="020B0604030504040204" pitchFamily="34" charset="0"/>
                <a:cs typeface="Verdana" panose="020B0604030504040204" pitchFamily="34" charset="0"/>
              </a:defRPr>
            </a:lvl1pPr>
          </a:lstStyle>
          <a:p>
            <a:r>
              <a:rPr lang="en-GB" sz="3200" b="1" dirty="0"/>
              <a:t>GUIDE COMMUNICATION FRAMEWORK – </a:t>
            </a:r>
            <a:r>
              <a:rPr lang="en-GB" sz="3200" dirty="0"/>
              <a:t>Part 2</a:t>
            </a:r>
          </a:p>
        </p:txBody>
      </p:sp>
      <p:sp>
        <p:nvSpPr>
          <p:cNvPr id="6" name="TextBox 5">
            <a:extLst>
              <a:ext uri="{FF2B5EF4-FFF2-40B4-BE49-F238E27FC236}">
                <a16:creationId xmlns:a16="http://schemas.microsoft.com/office/drawing/2014/main" id="{DAEAA470-CAB7-42F5-80F2-31B56780AEE3}"/>
              </a:ext>
            </a:extLst>
          </p:cNvPr>
          <p:cNvSpPr txBox="1"/>
          <p:nvPr/>
        </p:nvSpPr>
        <p:spPr>
          <a:xfrm>
            <a:off x="619200" y="6433745"/>
            <a:ext cx="3789692" cy="184666"/>
          </a:xfrm>
          <a:prstGeom prst="rect">
            <a:avLst/>
          </a:prstGeom>
          <a:noFill/>
        </p:spPr>
        <p:txBody>
          <a:bodyPr wrap="none" lIns="0" tIns="0" rIns="0" bIns="0" rtlCol="0" anchor="ctr" anchorCtr="0">
            <a:spAutoFit/>
          </a:bodyPr>
          <a:lstStyle/>
          <a:p>
            <a:r>
              <a:rPr lang="en-GB" sz="1200" dirty="0">
                <a:solidFill>
                  <a:schemeClr val="accent1"/>
                </a:solidFill>
                <a:ea typeface="Aileron" charset="0"/>
                <a:cs typeface="Aileron" charset="0"/>
              </a:rPr>
              <a:t>nmCRPC, non-metastatic castration-resistant prostate cancer</a:t>
            </a:r>
          </a:p>
        </p:txBody>
      </p:sp>
    </p:spTree>
    <p:extLst>
      <p:ext uri="{BB962C8B-B14F-4D97-AF65-F5344CB8AC3E}">
        <p14:creationId xmlns:p14="http://schemas.microsoft.com/office/powerpoint/2010/main" val="13483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C44EC4-03EE-4538-BA76-4AAE23AD268B}"/>
              </a:ext>
            </a:extLst>
          </p:cNvPr>
          <p:cNvSpPr txBox="1"/>
          <p:nvPr/>
        </p:nvSpPr>
        <p:spPr>
          <a:xfrm>
            <a:off x="218714" y="674600"/>
            <a:ext cx="3284998" cy="571767"/>
          </a:xfrm>
          <a:prstGeom prst="rect">
            <a:avLst/>
          </a:prstGeom>
          <a:noFill/>
        </p:spPr>
        <p:txBody>
          <a:bodyPr wrap="square" lIns="121864" tIns="60932" rIns="121864" bIns="60932" rtlCol="0" anchor="ctr">
            <a:spAutoFit/>
          </a:bodyPr>
          <a:lstStyle/>
          <a:p>
            <a:pPr defTabSz="1219140" eaLnBrk="0" fontAlgn="base" hangingPunct="0">
              <a:lnSpc>
                <a:spcPct val="80000"/>
              </a:lnSpc>
              <a:spcBef>
                <a:spcPct val="0"/>
              </a:spcBef>
              <a:spcAft>
                <a:spcPct val="0"/>
              </a:spcAft>
              <a:defRPr/>
            </a:pPr>
            <a:r>
              <a:rPr lang="en-GB" b="1" dirty="0">
                <a:solidFill>
                  <a:srgbClr val="445369">
                    <a:lumMod val="50000"/>
                  </a:srgbClr>
                </a:solidFill>
                <a:latin typeface="Calibri" panose="020F0502020204030204" pitchFamily="34" charset="0"/>
                <a:cs typeface="Calibri" panose="020F0502020204030204" pitchFamily="34" charset="0"/>
              </a:rPr>
              <a:t>SPARTAN:</a:t>
            </a:r>
            <a:r>
              <a:rPr lang="en-GB" b="1" baseline="30000" dirty="0">
                <a:solidFill>
                  <a:srgbClr val="445369">
                    <a:lumMod val="50000"/>
                  </a:srgbClr>
                </a:solidFill>
                <a:latin typeface="Calibri" panose="020F0502020204030204" pitchFamily="34" charset="0"/>
                <a:cs typeface="Calibri" panose="020F0502020204030204" pitchFamily="34" charset="0"/>
              </a:rPr>
              <a:t>1,2</a:t>
            </a:r>
            <a:r>
              <a:rPr lang="en-GB" b="1" dirty="0">
                <a:solidFill>
                  <a:srgbClr val="445369">
                    <a:lumMod val="50000"/>
                  </a:srgbClr>
                </a:solidFill>
                <a:latin typeface="Calibri" panose="020F0502020204030204" pitchFamily="34" charset="0"/>
                <a:cs typeface="Calibri" panose="020F0502020204030204" pitchFamily="34" charset="0"/>
              </a:rPr>
              <a:t> </a:t>
            </a:r>
            <a:br>
              <a:rPr lang="en-GB" b="1" dirty="0">
                <a:solidFill>
                  <a:srgbClr val="445369">
                    <a:lumMod val="50000"/>
                  </a:srgbClr>
                </a:solidFill>
                <a:latin typeface="Calibri" panose="020F0502020204030204" pitchFamily="34" charset="0"/>
                <a:cs typeface="Calibri" panose="020F0502020204030204" pitchFamily="34" charset="0"/>
              </a:rPr>
            </a:br>
            <a:r>
              <a:rPr lang="en-GB" b="1" dirty="0" err="1">
                <a:latin typeface="Calibri" panose="020F0502020204030204" pitchFamily="34" charset="0"/>
                <a:cs typeface="Calibri" panose="020F0502020204030204" pitchFamily="34" charset="0"/>
              </a:rPr>
              <a:t>a</a:t>
            </a:r>
            <a:r>
              <a:rPr lang="en-GB" b="1" dirty="0" err="1">
                <a:solidFill>
                  <a:srgbClr val="445369">
                    <a:lumMod val="50000"/>
                  </a:srgbClr>
                </a:solidFill>
                <a:latin typeface="Calibri" panose="020F0502020204030204" pitchFamily="34" charset="0"/>
                <a:cs typeface="Calibri" panose="020F0502020204030204" pitchFamily="34" charset="0"/>
              </a:rPr>
              <a:t>palutamide</a:t>
            </a:r>
            <a:endParaRPr lang="en-GB" b="1" dirty="0">
              <a:solidFill>
                <a:srgbClr val="445369">
                  <a:lumMod val="50000"/>
                </a:srgbClr>
              </a:solidFill>
              <a:latin typeface="Calibri" panose="020F0502020204030204" pitchFamily="34" charset="0"/>
              <a:cs typeface="Calibri" panose="020F0502020204030204" pitchFamily="34" charset="0"/>
            </a:endParaRPr>
          </a:p>
        </p:txBody>
      </p:sp>
      <p:sp>
        <p:nvSpPr>
          <p:cNvPr id="13" name="Title 12">
            <a:extLst>
              <a:ext uri="{FF2B5EF4-FFF2-40B4-BE49-F238E27FC236}">
                <a16:creationId xmlns:a16="http://schemas.microsoft.com/office/drawing/2014/main" id="{6DB4EC1B-F002-4040-A859-AD1F30FDFAA0}"/>
              </a:ext>
            </a:extLst>
          </p:cNvPr>
          <p:cNvSpPr>
            <a:spLocks noGrp="1"/>
          </p:cNvSpPr>
          <p:nvPr>
            <p:ph type="title"/>
          </p:nvPr>
        </p:nvSpPr>
        <p:spPr>
          <a:xfrm>
            <a:off x="384598" y="99193"/>
            <a:ext cx="9021530" cy="826801"/>
          </a:xfrm>
        </p:spPr>
        <p:txBody>
          <a:bodyPr/>
          <a:lstStyle/>
          <a:p>
            <a:r>
              <a:rPr lang="en-GB" dirty="0"/>
              <a:t>Incidence of adverse events Associated with ARI</a:t>
            </a:r>
            <a:r>
              <a:rPr lang="en-GB" cap="none" dirty="0"/>
              <a:t>s</a:t>
            </a:r>
            <a:r>
              <a:rPr lang="en-GB" dirty="0"/>
              <a:t> </a:t>
            </a:r>
          </a:p>
        </p:txBody>
      </p:sp>
      <p:sp>
        <p:nvSpPr>
          <p:cNvPr id="4" name="Slide Number Placeholder 3">
            <a:extLst>
              <a:ext uri="{FF2B5EF4-FFF2-40B4-BE49-F238E27FC236}">
                <a16:creationId xmlns:a16="http://schemas.microsoft.com/office/drawing/2014/main" id="{B16BA5CA-F009-0F42-AF8B-579DCD0D03B0}"/>
              </a:ext>
            </a:extLst>
          </p:cNvPr>
          <p:cNvSpPr>
            <a:spLocks noGrp="1"/>
          </p:cNvSpPr>
          <p:nvPr>
            <p:ph type="sldNum" sz="quarter" idx="4"/>
          </p:nvPr>
        </p:nvSpPr>
        <p:spPr/>
        <p:txBody>
          <a:bodyPr/>
          <a:lstStyle/>
          <a:p>
            <a:fld id="{23C92BD2-6ED3-4966-AE3A-E110EF501AC0}" type="slidenum">
              <a:rPr lang="en-GB" smtClean="0"/>
              <a:pPr/>
              <a:t>20</a:t>
            </a:fld>
            <a:endParaRPr lang="en-GB" dirty="0"/>
          </a:p>
        </p:txBody>
      </p:sp>
      <p:sp>
        <p:nvSpPr>
          <p:cNvPr id="14" name="Content Placeholder 13">
            <a:extLst>
              <a:ext uri="{FF2B5EF4-FFF2-40B4-BE49-F238E27FC236}">
                <a16:creationId xmlns:a16="http://schemas.microsoft.com/office/drawing/2014/main" id="{90207CC0-C9C3-9142-9514-449EA9E0D88B}"/>
              </a:ext>
            </a:extLst>
          </p:cNvPr>
          <p:cNvSpPr>
            <a:spLocks noGrp="1"/>
          </p:cNvSpPr>
          <p:nvPr>
            <p:ph sz="quarter" idx="15"/>
          </p:nvPr>
        </p:nvSpPr>
        <p:spPr>
          <a:xfrm>
            <a:off x="620184" y="6309320"/>
            <a:ext cx="10732400" cy="365125"/>
          </a:xfrm>
        </p:spPr>
        <p:txBody>
          <a:bodyPr/>
          <a:lstStyle/>
          <a:p>
            <a:pPr>
              <a:spcBef>
                <a:spcPts val="0"/>
              </a:spcBef>
            </a:pPr>
            <a:r>
              <a:rPr lang="en-GB" dirty="0"/>
              <a:t>ARI, androgen receptor inhibitor; CI, confidence interval; MedDRA, Medical Dictionary for Regulatory Activities</a:t>
            </a:r>
          </a:p>
          <a:p>
            <a:pPr>
              <a:spcBef>
                <a:spcPts val="0"/>
              </a:spcBef>
            </a:pPr>
            <a:r>
              <a:rPr lang="en-GB" dirty="0"/>
              <a:t>1. </a:t>
            </a:r>
            <a:r>
              <a:rPr lang="en-GB" dirty="0">
                <a:solidFill>
                  <a:schemeClr val="tx2"/>
                </a:solidFill>
              </a:rPr>
              <a:t>Smith MR, et al. N </a:t>
            </a:r>
            <a:r>
              <a:rPr lang="en-GB" dirty="0" err="1">
                <a:solidFill>
                  <a:schemeClr val="tx2"/>
                </a:solidFill>
              </a:rPr>
              <a:t>Engl</a:t>
            </a:r>
            <a:r>
              <a:rPr lang="en-GB" dirty="0">
                <a:solidFill>
                  <a:schemeClr val="tx2"/>
                </a:solidFill>
              </a:rPr>
              <a:t> J Med. 2018;378:1408-18; 2. Smith MR, et al. </a:t>
            </a:r>
            <a:r>
              <a:rPr lang="en-GB" dirty="0" err="1">
                <a:solidFill>
                  <a:schemeClr val="tx2"/>
                </a:solidFill>
              </a:rPr>
              <a:t>Eur</a:t>
            </a:r>
            <a:r>
              <a:rPr lang="en-GB" dirty="0">
                <a:solidFill>
                  <a:schemeClr val="tx2"/>
                </a:solidFill>
              </a:rPr>
              <a:t> Urol. 2021;79:150-8; 3. </a:t>
            </a:r>
            <a:r>
              <a:rPr lang="en-GB" dirty="0">
                <a:solidFill>
                  <a:schemeClr val="tx2"/>
                </a:solidFill>
                <a:sym typeface="Calibri"/>
              </a:rPr>
              <a:t>Sternberg CN, et al. </a:t>
            </a:r>
            <a:r>
              <a:rPr lang="en-GB" dirty="0">
                <a:solidFill>
                  <a:schemeClr val="tx2"/>
                </a:solidFill>
              </a:rPr>
              <a:t>N </a:t>
            </a:r>
            <a:r>
              <a:rPr lang="en-GB" dirty="0" err="1">
                <a:solidFill>
                  <a:schemeClr val="tx2"/>
                </a:solidFill>
              </a:rPr>
              <a:t>Engl</a:t>
            </a:r>
            <a:r>
              <a:rPr lang="en-GB" dirty="0">
                <a:solidFill>
                  <a:schemeClr val="tx2"/>
                </a:solidFill>
              </a:rPr>
              <a:t> J Med</a:t>
            </a:r>
            <a:r>
              <a:rPr lang="en-GB" dirty="0">
                <a:solidFill>
                  <a:schemeClr val="tx2"/>
                </a:solidFill>
                <a:sym typeface="Calibri"/>
              </a:rPr>
              <a:t>. 2020;382:2197-206</a:t>
            </a:r>
            <a:r>
              <a:rPr lang="en-GB" dirty="0">
                <a:solidFill>
                  <a:schemeClr val="tx2"/>
                </a:solidFill>
              </a:rPr>
              <a:t>; </a:t>
            </a:r>
            <a:br>
              <a:rPr lang="en-GB" dirty="0">
                <a:solidFill>
                  <a:schemeClr val="tx2"/>
                </a:solidFill>
              </a:rPr>
            </a:br>
            <a:r>
              <a:rPr lang="en-GB" dirty="0">
                <a:solidFill>
                  <a:schemeClr val="tx2"/>
                </a:solidFill>
              </a:rPr>
              <a:t>4. </a:t>
            </a:r>
            <a:r>
              <a:rPr lang="en-GB" dirty="0" err="1">
                <a:solidFill>
                  <a:schemeClr val="tx2"/>
                </a:solidFill>
              </a:rPr>
              <a:t>Fizazi</a:t>
            </a:r>
            <a:r>
              <a:rPr lang="en-GB" dirty="0">
                <a:solidFill>
                  <a:schemeClr val="tx2"/>
                </a:solidFill>
              </a:rPr>
              <a:t> K, et al. N </a:t>
            </a:r>
            <a:r>
              <a:rPr lang="en-GB" dirty="0" err="1">
                <a:solidFill>
                  <a:schemeClr val="tx2"/>
                </a:solidFill>
              </a:rPr>
              <a:t>Engl</a:t>
            </a:r>
            <a:r>
              <a:rPr lang="en-GB" dirty="0">
                <a:solidFill>
                  <a:schemeClr val="tx2"/>
                </a:solidFill>
              </a:rPr>
              <a:t> J Med. 2020;383:1040-9; Figure adapted from: </a:t>
            </a:r>
            <a:r>
              <a:rPr lang="en-US" dirty="0">
                <a:solidFill>
                  <a:schemeClr val="tx2"/>
                </a:solidFill>
              </a:rPr>
              <a:t>Saad F, et al. Prostate Cancer Prostatic Dis. 2021;24(2):323-34</a:t>
            </a:r>
            <a:endParaRPr lang="es-CO" dirty="0">
              <a:solidFill>
                <a:schemeClr val="tx2"/>
              </a:solidFill>
            </a:endParaRPr>
          </a:p>
        </p:txBody>
      </p:sp>
      <p:graphicFrame>
        <p:nvGraphicFramePr>
          <p:cNvPr id="20" name="Chart 19">
            <a:extLst>
              <a:ext uri="{FF2B5EF4-FFF2-40B4-BE49-F238E27FC236}">
                <a16:creationId xmlns:a16="http://schemas.microsoft.com/office/drawing/2014/main" id="{DDB87E8E-535D-FC49-9D9B-79C03C1E9832}"/>
              </a:ext>
            </a:extLst>
          </p:cNvPr>
          <p:cNvGraphicFramePr/>
          <p:nvPr/>
        </p:nvGraphicFramePr>
        <p:xfrm>
          <a:off x="1346385" y="836712"/>
          <a:ext cx="4111551" cy="1683533"/>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C69A5E45-9244-1F45-878A-7EF114BD93E2}"/>
              </a:ext>
            </a:extLst>
          </p:cNvPr>
          <p:cNvSpPr txBox="1"/>
          <p:nvPr/>
        </p:nvSpPr>
        <p:spPr>
          <a:xfrm>
            <a:off x="3415078" y="2428464"/>
            <a:ext cx="775548" cy="136440"/>
          </a:xfrm>
          <a:prstGeom prst="rect">
            <a:avLst/>
          </a:prstGeom>
          <a:noFill/>
        </p:spPr>
        <p:txBody>
          <a:bodyPr wrap="square" lIns="0" tIns="0" rIns="0" bIns="0" rtlCol="0" anchor="ctr">
            <a:noAutofit/>
          </a:bodyPr>
          <a:lstStyle/>
          <a:p>
            <a:pPr algn="ctr" defTabSz="1219140" eaLnBrk="0" fontAlgn="base" hangingPunct="0">
              <a:spcBef>
                <a:spcPct val="0"/>
              </a:spcBef>
              <a:spcAft>
                <a:spcPct val="0"/>
              </a:spcAft>
              <a:defRPr/>
            </a:pPr>
            <a:r>
              <a:rPr lang="en-GB" sz="900" b="1" dirty="0">
                <a:latin typeface="Calibri" panose="020F0502020204030204" pitchFamily="34" charset="0"/>
                <a:cs typeface="Calibri" panose="020F0502020204030204" pitchFamily="34" charset="0"/>
              </a:rPr>
              <a:t>Patients (%)</a:t>
            </a:r>
          </a:p>
        </p:txBody>
      </p:sp>
      <p:sp>
        <p:nvSpPr>
          <p:cNvPr id="47" name="TextBox 46">
            <a:extLst>
              <a:ext uri="{FF2B5EF4-FFF2-40B4-BE49-F238E27FC236}">
                <a16:creationId xmlns:a16="http://schemas.microsoft.com/office/drawing/2014/main" id="{3202548D-4422-DF44-9F3F-13B8D1F16210}"/>
              </a:ext>
            </a:extLst>
          </p:cNvPr>
          <p:cNvSpPr txBox="1"/>
          <p:nvPr/>
        </p:nvSpPr>
        <p:spPr>
          <a:xfrm>
            <a:off x="244390" y="2546088"/>
            <a:ext cx="4195426" cy="571767"/>
          </a:xfrm>
          <a:prstGeom prst="rect">
            <a:avLst/>
          </a:prstGeom>
          <a:noFill/>
        </p:spPr>
        <p:txBody>
          <a:bodyPr wrap="square" lIns="121864" tIns="60932" rIns="121864" bIns="60932" rtlCol="0" anchor="ctr">
            <a:spAutoFit/>
          </a:bodyPr>
          <a:lstStyle/>
          <a:p>
            <a:pPr defTabSz="1219140" eaLnBrk="0" fontAlgn="base" hangingPunct="0">
              <a:lnSpc>
                <a:spcPct val="80000"/>
              </a:lnSpc>
              <a:spcBef>
                <a:spcPct val="0"/>
              </a:spcBef>
              <a:spcAft>
                <a:spcPct val="0"/>
              </a:spcAft>
              <a:defRPr/>
            </a:pPr>
            <a:r>
              <a:rPr lang="en-GB" b="1" dirty="0">
                <a:solidFill>
                  <a:srgbClr val="445369">
                    <a:lumMod val="50000"/>
                  </a:srgbClr>
                </a:solidFill>
                <a:latin typeface="Calibri" panose="020F0502020204030204" pitchFamily="34" charset="0"/>
                <a:cs typeface="Calibri" panose="020F0502020204030204" pitchFamily="34" charset="0"/>
              </a:rPr>
              <a:t>PROSPER:</a:t>
            </a:r>
            <a:r>
              <a:rPr lang="en-GB" b="1" baseline="30000" dirty="0">
                <a:solidFill>
                  <a:srgbClr val="445369">
                    <a:lumMod val="50000"/>
                  </a:srgbClr>
                </a:solidFill>
                <a:latin typeface="Calibri" panose="020F0502020204030204" pitchFamily="34" charset="0"/>
                <a:cs typeface="Calibri" panose="020F0502020204030204" pitchFamily="34" charset="0"/>
              </a:rPr>
              <a:t>3</a:t>
            </a:r>
            <a:r>
              <a:rPr lang="en-GB" b="1" dirty="0">
                <a:solidFill>
                  <a:srgbClr val="445369">
                    <a:lumMod val="50000"/>
                  </a:srgbClr>
                </a:solidFill>
                <a:latin typeface="Calibri" panose="020F0502020204030204" pitchFamily="34" charset="0"/>
                <a:cs typeface="Calibri" panose="020F0502020204030204" pitchFamily="34" charset="0"/>
              </a:rPr>
              <a:t> </a:t>
            </a:r>
            <a:br>
              <a:rPr lang="en-GB" b="1" dirty="0">
                <a:solidFill>
                  <a:srgbClr val="445369">
                    <a:lumMod val="50000"/>
                  </a:srgbClr>
                </a:solidFill>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enzalut</a:t>
            </a:r>
            <a:r>
              <a:rPr lang="en-GB" b="1" dirty="0">
                <a:solidFill>
                  <a:srgbClr val="445369">
                    <a:lumMod val="50000"/>
                  </a:srgbClr>
                </a:solidFill>
                <a:latin typeface="Calibri" panose="020F0502020204030204" pitchFamily="34" charset="0"/>
                <a:cs typeface="Calibri" panose="020F0502020204030204" pitchFamily="34" charset="0"/>
              </a:rPr>
              <a:t>amide</a:t>
            </a:r>
          </a:p>
        </p:txBody>
      </p:sp>
      <p:sp>
        <p:nvSpPr>
          <p:cNvPr id="67" name="TextBox 66">
            <a:extLst>
              <a:ext uri="{FF2B5EF4-FFF2-40B4-BE49-F238E27FC236}">
                <a16:creationId xmlns:a16="http://schemas.microsoft.com/office/drawing/2014/main" id="{E4E9238D-581A-1F48-A959-E6CBF99636A1}"/>
              </a:ext>
            </a:extLst>
          </p:cNvPr>
          <p:cNvSpPr txBox="1"/>
          <p:nvPr/>
        </p:nvSpPr>
        <p:spPr>
          <a:xfrm>
            <a:off x="3374156" y="5921428"/>
            <a:ext cx="775548" cy="152993"/>
          </a:xfrm>
          <a:prstGeom prst="rect">
            <a:avLst/>
          </a:prstGeom>
          <a:noFill/>
        </p:spPr>
        <p:txBody>
          <a:bodyPr wrap="square" lIns="0" tIns="0" rIns="0" bIns="0" rtlCol="0" anchor="ctr">
            <a:noAutofit/>
          </a:bodyPr>
          <a:lstStyle/>
          <a:p>
            <a:pPr algn="ctr" defTabSz="1219140" eaLnBrk="0" fontAlgn="base" hangingPunct="0">
              <a:spcBef>
                <a:spcPct val="0"/>
              </a:spcBef>
              <a:spcAft>
                <a:spcPct val="0"/>
              </a:spcAft>
              <a:defRPr/>
            </a:pPr>
            <a:r>
              <a:rPr lang="en-GB" sz="900" b="1" dirty="0">
                <a:latin typeface="Calibri" panose="020F0502020204030204" pitchFamily="34" charset="0"/>
                <a:cs typeface="Calibri" panose="020F0502020204030204" pitchFamily="34" charset="0"/>
              </a:rPr>
              <a:t>Patients (%)</a:t>
            </a:r>
          </a:p>
        </p:txBody>
      </p:sp>
      <p:sp>
        <p:nvSpPr>
          <p:cNvPr id="108" name="TextBox 107">
            <a:extLst>
              <a:ext uri="{FF2B5EF4-FFF2-40B4-BE49-F238E27FC236}">
                <a16:creationId xmlns:a16="http://schemas.microsoft.com/office/drawing/2014/main" id="{A44CC176-BE68-4242-83CF-CC0F559F9897}"/>
              </a:ext>
            </a:extLst>
          </p:cNvPr>
          <p:cNvSpPr txBox="1"/>
          <p:nvPr/>
        </p:nvSpPr>
        <p:spPr>
          <a:xfrm>
            <a:off x="5759086" y="674600"/>
            <a:ext cx="3421089" cy="571767"/>
          </a:xfrm>
          <a:prstGeom prst="rect">
            <a:avLst/>
          </a:prstGeom>
          <a:noFill/>
        </p:spPr>
        <p:txBody>
          <a:bodyPr wrap="square" lIns="0" tIns="60932" rIns="121864" bIns="60932" rtlCol="0" anchor="ctr">
            <a:spAutoFit/>
          </a:bodyPr>
          <a:lstStyle/>
          <a:p>
            <a:pPr defTabSz="1219140" eaLnBrk="0" fontAlgn="base" hangingPunct="0">
              <a:lnSpc>
                <a:spcPct val="80000"/>
              </a:lnSpc>
              <a:spcBef>
                <a:spcPct val="0"/>
              </a:spcBef>
              <a:spcAft>
                <a:spcPct val="0"/>
              </a:spcAft>
              <a:defRPr/>
            </a:pPr>
            <a:r>
              <a:rPr lang="en-GB" b="1" dirty="0">
                <a:latin typeface="Calibri" panose="020F0502020204030204" pitchFamily="34" charset="0"/>
                <a:cs typeface="Calibri" panose="020F0502020204030204" pitchFamily="34" charset="0"/>
              </a:rPr>
              <a:t>ARAMIS:</a:t>
            </a:r>
            <a:r>
              <a:rPr lang="en-GB" b="1" baseline="30000" dirty="0">
                <a:latin typeface="Calibri" panose="020F0502020204030204" pitchFamily="34" charset="0"/>
                <a:cs typeface="Calibri" panose="020F0502020204030204" pitchFamily="34" charset="0"/>
              </a:rPr>
              <a:t>4</a:t>
            </a:r>
            <a:r>
              <a:rPr lang="en-GB" b="1" dirty="0">
                <a:latin typeface="Calibri" panose="020F0502020204030204" pitchFamily="34" charset="0"/>
                <a:cs typeface="Calibri" panose="020F0502020204030204" pitchFamily="34" charset="0"/>
              </a:rPr>
              <a:t> </a:t>
            </a:r>
            <a:br>
              <a:rPr lang="en-GB" b="1" dirty="0">
                <a:latin typeface="Calibri" panose="020F0502020204030204" pitchFamily="34" charset="0"/>
                <a:cs typeface="Calibri" panose="020F0502020204030204" pitchFamily="34" charset="0"/>
              </a:rPr>
            </a:br>
            <a:r>
              <a:rPr lang="en-GB" b="1" dirty="0" err="1">
                <a:latin typeface="Calibri" panose="020F0502020204030204" pitchFamily="34" charset="0"/>
                <a:cs typeface="Calibri" panose="020F0502020204030204" pitchFamily="34" charset="0"/>
              </a:rPr>
              <a:t>darolutamide</a:t>
            </a:r>
            <a:endParaRPr lang="en-GB" b="1" dirty="0">
              <a:latin typeface="Calibri" panose="020F0502020204030204" pitchFamily="34" charset="0"/>
              <a:cs typeface="Calibri" panose="020F0502020204030204" pitchFamily="34" charset="0"/>
            </a:endParaRPr>
          </a:p>
        </p:txBody>
      </p:sp>
      <p:sp>
        <p:nvSpPr>
          <p:cNvPr id="107" name="TextBox 106">
            <a:extLst>
              <a:ext uri="{FF2B5EF4-FFF2-40B4-BE49-F238E27FC236}">
                <a16:creationId xmlns:a16="http://schemas.microsoft.com/office/drawing/2014/main" id="{8E051629-B9CD-A043-9C75-C5B2AD185D8A}"/>
              </a:ext>
            </a:extLst>
          </p:cNvPr>
          <p:cNvSpPr txBox="1"/>
          <p:nvPr/>
        </p:nvSpPr>
        <p:spPr>
          <a:xfrm>
            <a:off x="9220401" y="3789040"/>
            <a:ext cx="775548" cy="152993"/>
          </a:xfrm>
          <a:prstGeom prst="rect">
            <a:avLst/>
          </a:prstGeom>
          <a:noFill/>
        </p:spPr>
        <p:txBody>
          <a:bodyPr wrap="square" lIns="0" tIns="0" rIns="0" bIns="0" rtlCol="0" anchor="ctr">
            <a:noAutofit/>
          </a:bodyPr>
          <a:lstStyle/>
          <a:p>
            <a:pPr algn="ctr" defTabSz="1219140" eaLnBrk="0" fontAlgn="base" hangingPunct="0">
              <a:spcBef>
                <a:spcPct val="0"/>
              </a:spcBef>
              <a:spcAft>
                <a:spcPct val="0"/>
              </a:spcAft>
              <a:defRPr/>
            </a:pPr>
            <a:r>
              <a:rPr lang="en-GB" sz="900" b="1" dirty="0">
                <a:latin typeface="Calibri" panose="020F0502020204030204" pitchFamily="34" charset="0"/>
                <a:cs typeface="Calibri" panose="020F0502020204030204" pitchFamily="34" charset="0"/>
              </a:rPr>
              <a:t>Patients (%)</a:t>
            </a:r>
          </a:p>
        </p:txBody>
      </p:sp>
      <p:graphicFrame>
        <p:nvGraphicFramePr>
          <p:cNvPr id="2" name="Chart 1">
            <a:extLst>
              <a:ext uri="{FF2B5EF4-FFF2-40B4-BE49-F238E27FC236}">
                <a16:creationId xmlns:a16="http://schemas.microsoft.com/office/drawing/2014/main" id="{16701AB3-1947-A445-AC84-7FF72B03E00A}"/>
              </a:ext>
            </a:extLst>
          </p:cNvPr>
          <p:cNvGraphicFramePr/>
          <p:nvPr/>
        </p:nvGraphicFramePr>
        <p:xfrm>
          <a:off x="6470628" y="1052736"/>
          <a:ext cx="4984310" cy="2880321"/>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0A309D31-AD82-2A42-9472-A27023300C01}"/>
              </a:ext>
            </a:extLst>
          </p:cNvPr>
          <p:cNvSpPr txBox="1"/>
          <p:nvPr/>
        </p:nvSpPr>
        <p:spPr>
          <a:xfrm>
            <a:off x="6535170" y="1206277"/>
            <a:ext cx="381000" cy="13815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Fatigue</a:t>
            </a:r>
          </a:p>
        </p:txBody>
      </p:sp>
      <p:sp>
        <p:nvSpPr>
          <p:cNvPr id="34" name="TextBox 33">
            <a:extLst>
              <a:ext uri="{FF2B5EF4-FFF2-40B4-BE49-F238E27FC236}">
                <a16:creationId xmlns:a16="http://schemas.microsoft.com/office/drawing/2014/main" id="{B828833D-350F-8942-A571-976883F2DD1E}"/>
              </a:ext>
            </a:extLst>
          </p:cNvPr>
          <p:cNvSpPr txBox="1"/>
          <p:nvPr/>
        </p:nvSpPr>
        <p:spPr>
          <a:xfrm>
            <a:off x="6535170" y="1405264"/>
            <a:ext cx="985168" cy="10640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Bone </a:t>
            </a:r>
            <a:r>
              <a:rPr lang="en-GB" sz="900" dirty="0" err="1">
                <a:latin typeface="Calibri" panose="020F0502020204030204" pitchFamily="34" charset="0"/>
                <a:cs typeface="Calibri" panose="020F0502020204030204" pitchFamily="34" charset="0"/>
              </a:rPr>
              <a:t>fracture</a:t>
            </a:r>
            <a:r>
              <a:rPr lang="en-GB" sz="900" baseline="30000" dirty="0" err="1">
                <a:latin typeface="Calibri" panose="020F0502020204030204" pitchFamily="34" charset="0"/>
                <a:cs typeface="Calibri" panose="020F0502020204030204" pitchFamily="34" charset="0"/>
              </a:rPr>
              <a:t>m</a:t>
            </a:r>
            <a:endParaRPr lang="en-GB" sz="900" baseline="3000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E78B3F6-4529-1D4F-9CEE-3B4604D36935}"/>
              </a:ext>
            </a:extLst>
          </p:cNvPr>
          <p:cNvSpPr txBox="1"/>
          <p:nvPr/>
        </p:nvSpPr>
        <p:spPr>
          <a:xfrm>
            <a:off x="6535169" y="2449961"/>
            <a:ext cx="1584175" cy="10640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Mental impairment </a:t>
            </a:r>
            <a:r>
              <a:rPr lang="en-GB" sz="900" dirty="0" err="1">
                <a:latin typeface="Calibri" panose="020F0502020204030204" pitchFamily="34" charset="0"/>
                <a:cs typeface="Calibri" panose="020F0502020204030204" pitchFamily="34" charset="0"/>
              </a:rPr>
              <a:t>disorders</a:t>
            </a:r>
            <a:r>
              <a:rPr lang="en-GB" sz="900" baseline="30000" dirty="0" err="1">
                <a:latin typeface="Calibri" panose="020F0502020204030204" pitchFamily="34" charset="0"/>
                <a:cs typeface="Calibri" panose="020F0502020204030204" pitchFamily="34" charset="0"/>
              </a:rPr>
              <a:t>q</a:t>
            </a:r>
            <a:endParaRPr lang="en-GB" sz="900" baseline="30000" dirty="0">
              <a:latin typeface="Calibri" panose="020F0502020204030204" pitchFamily="34" charset="0"/>
              <a:cs typeface="Calibri" panose="020F0502020204030204" pitchFamily="34" charset="0"/>
            </a:endParaRPr>
          </a:p>
        </p:txBody>
      </p:sp>
      <p:sp>
        <p:nvSpPr>
          <p:cNvPr id="85" name="TextBox 84">
            <a:extLst>
              <a:ext uri="{FF2B5EF4-FFF2-40B4-BE49-F238E27FC236}">
                <a16:creationId xmlns:a16="http://schemas.microsoft.com/office/drawing/2014/main" id="{3B9BF2D2-F752-7147-90F0-9463388DD481}"/>
              </a:ext>
            </a:extLst>
          </p:cNvPr>
          <p:cNvSpPr txBox="1"/>
          <p:nvPr/>
        </p:nvSpPr>
        <p:spPr>
          <a:xfrm>
            <a:off x="6535170" y="1559801"/>
            <a:ext cx="1289022" cy="11910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Falls including accident</a:t>
            </a:r>
            <a:endParaRPr lang="en-GB" sz="900" baseline="30000" dirty="0">
              <a:latin typeface="Calibri" panose="020F050202020403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6004A151-F238-8742-B116-CF4806B50E94}"/>
              </a:ext>
            </a:extLst>
          </p:cNvPr>
          <p:cNvSpPr txBox="1"/>
          <p:nvPr/>
        </p:nvSpPr>
        <p:spPr>
          <a:xfrm>
            <a:off x="6535170" y="2080562"/>
            <a:ext cx="468337" cy="13815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err="1">
                <a:latin typeface="Calibri" panose="020F0502020204030204" pitchFamily="34" charset="0"/>
                <a:cs typeface="Calibri" panose="020F0502020204030204" pitchFamily="34" charset="0"/>
              </a:rPr>
              <a:t>Rash</a:t>
            </a:r>
            <a:r>
              <a:rPr lang="en-GB" sz="900" baseline="30000" dirty="0" err="1">
                <a:latin typeface="Calibri" panose="020F0502020204030204" pitchFamily="34" charset="0"/>
                <a:cs typeface="Calibri" panose="020F0502020204030204" pitchFamily="34" charset="0"/>
              </a:rPr>
              <a:t>o</a:t>
            </a:r>
            <a:endParaRPr lang="en-GB" sz="900" baseline="30000" dirty="0">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421751DF-74BE-2A4F-A1D5-68703BDE1650}"/>
              </a:ext>
            </a:extLst>
          </p:cNvPr>
          <p:cNvSpPr txBox="1"/>
          <p:nvPr/>
        </p:nvSpPr>
        <p:spPr>
          <a:xfrm>
            <a:off x="6535170" y="2250974"/>
            <a:ext cx="1080119" cy="13815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Seizure, any </a:t>
            </a:r>
            <a:r>
              <a:rPr lang="en-GB" sz="900" dirty="0" err="1">
                <a:latin typeface="Calibri" panose="020F0502020204030204" pitchFamily="34" charset="0"/>
                <a:cs typeface="Calibri" panose="020F0502020204030204" pitchFamily="34" charset="0"/>
              </a:rPr>
              <a:t>event</a:t>
            </a:r>
            <a:r>
              <a:rPr lang="en-GB" sz="900" baseline="30000" dirty="0" err="1">
                <a:latin typeface="Calibri" panose="020F0502020204030204" pitchFamily="34" charset="0"/>
                <a:cs typeface="Calibri" panose="020F0502020204030204" pitchFamily="34" charset="0"/>
              </a:rPr>
              <a:t>p</a:t>
            </a:r>
            <a:r>
              <a:rPr lang="en-GB" sz="900" dirty="0">
                <a:latin typeface="Calibri" panose="020F0502020204030204" pitchFamily="34" charset="0"/>
                <a:cs typeface="Calibri" panose="020F0502020204030204" pitchFamily="34" charset="0"/>
              </a:rPr>
              <a:t> </a:t>
            </a:r>
            <a:endParaRPr lang="en-GB" sz="900" baseline="30000" dirty="0">
              <a:latin typeface="Calibri" panose="020F0502020204030204" pitchFamily="34" charset="0"/>
              <a:cs typeface="Calibri" panose="020F0502020204030204" pitchFamily="34" charset="0"/>
            </a:endParaRPr>
          </a:p>
        </p:txBody>
      </p:sp>
      <p:sp>
        <p:nvSpPr>
          <p:cNvPr id="88" name="TextBox 87">
            <a:extLst>
              <a:ext uri="{FF2B5EF4-FFF2-40B4-BE49-F238E27FC236}">
                <a16:creationId xmlns:a16="http://schemas.microsoft.com/office/drawing/2014/main" id="{DFF45288-28EC-A34E-8B57-8B178E80FCDB}"/>
              </a:ext>
            </a:extLst>
          </p:cNvPr>
          <p:cNvSpPr txBox="1"/>
          <p:nvPr/>
        </p:nvSpPr>
        <p:spPr>
          <a:xfrm>
            <a:off x="6535169" y="2784435"/>
            <a:ext cx="789012" cy="13815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Hypertension</a:t>
            </a:r>
            <a:endParaRPr lang="en-GB" sz="900" baseline="30000" dirty="0">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597C5310-0AC3-B540-AC03-7EC09EFF6EF1}"/>
              </a:ext>
            </a:extLst>
          </p:cNvPr>
          <p:cNvSpPr txBox="1"/>
          <p:nvPr/>
        </p:nvSpPr>
        <p:spPr>
          <a:xfrm>
            <a:off x="6535169" y="3150659"/>
            <a:ext cx="1058193" cy="10640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Cardiac </a:t>
            </a:r>
            <a:r>
              <a:rPr lang="en-GB" sz="900" dirty="0" err="1">
                <a:latin typeface="Calibri" panose="020F0502020204030204" pitchFamily="34" charset="0"/>
                <a:cs typeface="Calibri" panose="020F0502020204030204" pitchFamily="34" charset="0"/>
              </a:rPr>
              <a:t>arrhythmias</a:t>
            </a:r>
            <a:r>
              <a:rPr lang="en-GB" sz="900" baseline="30000" dirty="0" err="1">
                <a:latin typeface="Calibri" panose="020F0502020204030204" pitchFamily="34" charset="0"/>
                <a:cs typeface="Calibri" panose="020F0502020204030204" pitchFamily="34" charset="0"/>
              </a:rPr>
              <a:t>q</a:t>
            </a:r>
            <a:r>
              <a:rPr lang="en-GB" sz="900" baseline="30000" dirty="0">
                <a:latin typeface="Calibri" panose="020F0502020204030204" pitchFamily="34" charset="0"/>
                <a:cs typeface="Calibri" panose="020F0502020204030204" pitchFamily="34" charset="0"/>
              </a:rPr>
              <a:t>, r</a:t>
            </a:r>
          </a:p>
        </p:txBody>
      </p:sp>
      <p:sp>
        <p:nvSpPr>
          <p:cNvPr id="90" name="TextBox 89">
            <a:extLst>
              <a:ext uri="{FF2B5EF4-FFF2-40B4-BE49-F238E27FC236}">
                <a16:creationId xmlns:a16="http://schemas.microsoft.com/office/drawing/2014/main" id="{098F812B-3105-E649-97FB-17DACFFC9FAC}"/>
              </a:ext>
            </a:extLst>
          </p:cNvPr>
          <p:cNvSpPr txBox="1"/>
          <p:nvPr/>
        </p:nvSpPr>
        <p:spPr>
          <a:xfrm>
            <a:off x="6535170" y="3327421"/>
            <a:ext cx="1512166" cy="10640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Coronary artery </a:t>
            </a:r>
            <a:r>
              <a:rPr lang="en-GB" sz="900" dirty="0" err="1">
                <a:latin typeface="Calibri" panose="020F0502020204030204" pitchFamily="34" charset="0"/>
                <a:cs typeface="Calibri" panose="020F0502020204030204" pitchFamily="34" charset="0"/>
              </a:rPr>
              <a:t>disorders</a:t>
            </a:r>
            <a:r>
              <a:rPr lang="en-GB" sz="900" baseline="30000" dirty="0" err="1">
                <a:latin typeface="Calibri" panose="020F0502020204030204" pitchFamily="34" charset="0"/>
                <a:cs typeface="Calibri" panose="020F0502020204030204" pitchFamily="34" charset="0"/>
              </a:rPr>
              <a:t>q</a:t>
            </a:r>
            <a:endParaRPr lang="en-GB" sz="900" baseline="30000" dirty="0">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E26FA26C-ACDD-2C4B-8EB2-C8F13013C68D}"/>
              </a:ext>
            </a:extLst>
          </p:cNvPr>
          <p:cNvSpPr txBox="1"/>
          <p:nvPr/>
        </p:nvSpPr>
        <p:spPr>
          <a:xfrm>
            <a:off x="6535169" y="2958022"/>
            <a:ext cx="782662" cy="13815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Hot flush</a:t>
            </a:r>
            <a:endParaRPr lang="en-GB" sz="900" baseline="30000" dirty="0">
              <a:latin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22EB839F-CA44-0D4D-9A0C-A10BB4457D23}"/>
              </a:ext>
            </a:extLst>
          </p:cNvPr>
          <p:cNvSpPr txBox="1"/>
          <p:nvPr/>
        </p:nvSpPr>
        <p:spPr>
          <a:xfrm>
            <a:off x="6535169" y="1727038"/>
            <a:ext cx="1512167" cy="13815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Weight decreased, any event</a:t>
            </a:r>
            <a:endParaRPr lang="en-GB" sz="900" baseline="30000" dirty="0">
              <a:latin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20030BD9-CC64-534A-BF14-1F67BE23A04C}"/>
              </a:ext>
            </a:extLst>
          </p:cNvPr>
          <p:cNvSpPr txBox="1"/>
          <p:nvPr/>
        </p:nvSpPr>
        <p:spPr>
          <a:xfrm>
            <a:off x="6535169" y="3481958"/>
            <a:ext cx="782662" cy="13815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Heart </a:t>
            </a:r>
            <a:r>
              <a:rPr lang="en-GB" sz="900" dirty="0" err="1">
                <a:latin typeface="Calibri" panose="020F0502020204030204" pitchFamily="34" charset="0"/>
                <a:cs typeface="Calibri" panose="020F0502020204030204" pitchFamily="34" charset="0"/>
              </a:rPr>
              <a:t>failure</a:t>
            </a:r>
            <a:r>
              <a:rPr lang="en-GB" sz="900" baseline="30000" dirty="0" err="1">
                <a:latin typeface="Calibri" panose="020F0502020204030204" pitchFamily="34" charset="0"/>
                <a:cs typeface="Calibri" panose="020F0502020204030204" pitchFamily="34" charset="0"/>
              </a:rPr>
              <a:t>q</a:t>
            </a:r>
            <a:endParaRPr lang="en-GB" sz="900" baseline="30000" dirty="0">
              <a:latin typeface="Calibri" panose="020F0502020204030204" pitchFamily="34" charset="0"/>
              <a:cs typeface="Calibri" panose="020F0502020204030204" pitchFamily="34" charset="0"/>
            </a:endParaRPr>
          </a:p>
        </p:txBody>
      </p:sp>
      <p:sp>
        <p:nvSpPr>
          <p:cNvPr id="96" name="TextBox 95">
            <a:extLst>
              <a:ext uri="{FF2B5EF4-FFF2-40B4-BE49-F238E27FC236}">
                <a16:creationId xmlns:a16="http://schemas.microsoft.com/office/drawing/2014/main" id="{9A613005-94B3-8548-9859-DD39B0FC9897}"/>
              </a:ext>
            </a:extLst>
          </p:cNvPr>
          <p:cNvSpPr txBox="1"/>
          <p:nvPr/>
        </p:nvSpPr>
        <p:spPr>
          <a:xfrm>
            <a:off x="6535169" y="2626723"/>
            <a:ext cx="1512167" cy="10640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Depressed mood </a:t>
            </a:r>
            <a:r>
              <a:rPr lang="en-GB" sz="900" dirty="0" err="1">
                <a:latin typeface="Calibri" panose="020F0502020204030204" pitchFamily="34" charset="0"/>
                <a:cs typeface="Calibri" panose="020F0502020204030204" pitchFamily="34" charset="0"/>
              </a:rPr>
              <a:t>disorders</a:t>
            </a:r>
            <a:r>
              <a:rPr lang="en-GB" sz="900" baseline="30000" dirty="0" err="1">
                <a:latin typeface="Calibri" panose="020F0502020204030204" pitchFamily="34" charset="0"/>
                <a:cs typeface="Calibri" panose="020F0502020204030204" pitchFamily="34" charset="0"/>
              </a:rPr>
              <a:t>q</a:t>
            </a:r>
            <a:endParaRPr lang="en-GB" sz="900" baseline="30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8557C5D-5A44-4A86-9319-60DD20EF1C96}"/>
              </a:ext>
            </a:extLst>
          </p:cNvPr>
          <p:cNvSpPr txBox="1"/>
          <p:nvPr/>
        </p:nvSpPr>
        <p:spPr>
          <a:xfrm>
            <a:off x="8475292" y="203286"/>
            <a:ext cx="184731" cy="461665"/>
          </a:xfrm>
          <a:prstGeom prst="rect">
            <a:avLst/>
          </a:prstGeom>
          <a:noFill/>
        </p:spPr>
        <p:txBody>
          <a:bodyPr wrap="none" rtlCol="0">
            <a:spAutoFit/>
          </a:bodyPr>
          <a:lstStyle/>
          <a:p>
            <a:endParaRPr lang="en-GB" sz="2400" dirty="0">
              <a:latin typeface="Aileron" charset="0"/>
              <a:ea typeface="Aileron" charset="0"/>
              <a:cs typeface="Aileron" charset="0"/>
            </a:endParaRPr>
          </a:p>
        </p:txBody>
      </p:sp>
      <p:sp>
        <p:nvSpPr>
          <p:cNvPr id="50" name="TextBox 49">
            <a:extLst>
              <a:ext uri="{FF2B5EF4-FFF2-40B4-BE49-F238E27FC236}">
                <a16:creationId xmlns:a16="http://schemas.microsoft.com/office/drawing/2014/main" id="{54FF1432-CC8D-E446-9F87-26F47BB42DD3}"/>
              </a:ext>
            </a:extLst>
          </p:cNvPr>
          <p:cNvSpPr txBox="1"/>
          <p:nvPr/>
        </p:nvSpPr>
        <p:spPr>
          <a:xfrm>
            <a:off x="6535170" y="1903800"/>
            <a:ext cx="1058192" cy="138156"/>
          </a:xfrm>
          <a:prstGeom prst="rect">
            <a:avLst/>
          </a:prstGeom>
          <a:noFill/>
        </p:spPr>
        <p:txBody>
          <a:bodyPr wrap="square" lIns="0" tIns="0" rIns="0" bIns="0" rtlCol="0" anchor="ctr">
            <a:noAutofit/>
          </a:bodyPr>
          <a:lstStyle/>
          <a:p>
            <a:pPr defTabSz="1219140" eaLnBrk="0" fontAlgn="base" hangingPunct="0">
              <a:spcBef>
                <a:spcPct val="0"/>
              </a:spcBef>
              <a:spcAft>
                <a:spcPct val="0"/>
              </a:spcAft>
              <a:defRPr/>
            </a:pPr>
            <a:r>
              <a:rPr lang="en-GB" sz="900" dirty="0">
                <a:latin typeface="Calibri" panose="020F0502020204030204" pitchFamily="34" charset="0"/>
                <a:cs typeface="Calibri" panose="020F0502020204030204" pitchFamily="34" charset="0"/>
              </a:rPr>
              <a:t>Asthenic </a:t>
            </a:r>
            <a:r>
              <a:rPr lang="en-GB" sz="900" dirty="0" err="1">
                <a:latin typeface="Calibri" panose="020F0502020204030204" pitchFamily="34" charset="0"/>
                <a:cs typeface="Calibri" panose="020F0502020204030204" pitchFamily="34" charset="0"/>
              </a:rPr>
              <a:t>conditions</a:t>
            </a:r>
            <a:r>
              <a:rPr lang="en-GB" sz="900" baseline="30000" dirty="0" err="1">
                <a:latin typeface="Calibri" panose="020F0502020204030204" pitchFamily="34" charset="0"/>
                <a:cs typeface="Calibri" panose="020F0502020204030204" pitchFamily="34" charset="0"/>
              </a:rPr>
              <a:t>n</a:t>
            </a:r>
            <a:endParaRPr lang="en-GB" sz="900" baseline="30000" dirty="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1D2F136D-A423-624F-860F-8E4EEA0C4099}"/>
              </a:ext>
            </a:extLst>
          </p:cNvPr>
          <p:cNvSpPr txBox="1"/>
          <p:nvPr/>
        </p:nvSpPr>
        <p:spPr>
          <a:xfrm>
            <a:off x="5668141" y="4042933"/>
            <a:ext cx="6408712" cy="2123658"/>
          </a:xfrm>
          <a:prstGeom prst="rect">
            <a:avLst/>
          </a:prstGeom>
          <a:noFill/>
        </p:spPr>
        <p:txBody>
          <a:bodyPr wrap="square" lIns="0">
            <a:spAutoFit/>
          </a:bodyPr>
          <a:lstStyle/>
          <a:p>
            <a:pPr algn="l">
              <a:lnSpc>
                <a:spcPct val="80000"/>
              </a:lnSpc>
            </a:pPr>
            <a:r>
              <a:rPr lang="en-US" sz="750" b="1" i="0" u="none" strike="noStrike" baseline="0" dirty="0">
                <a:latin typeface="+mj-lt"/>
              </a:rPr>
              <a:t>Incidence of adverse events associated with ARIs reported in the final analyses of the SPARTAN, PROSPER, and ARAMIS clinical trials. </a:t>
            </a:r>
            <a:endParaRPr lang="en-US" sz="750" b="1" dirty="0">
              <a:latin typeface="+mj-lt"/>
            </a:endParaRPr>
          </a:p>
          <a:p>
            <a:pPr algn="l">
              <a:lnSpc>
                <a:spcPct val="80000"/>
              </a:lnSpc>
            </a:pPr>
            <a:r>
              <a:rPr lang="en-GB" sz="750" b="1" i="0" u="none" strike="noStrike" baseline="0" dirty="0">
                <a:latin typeface="+mj-lt"/>
              </a:rPr>
              <a:t>SPARTAN</a:t>
            </a:r>
            <a:r>
              <a:rPr lang="en-US" sz="750" b="0" i="0" u="none" strike="noStrike" baseline="0" dirty="0">
                <a:latin typeface="+mj-lt"/>
              </a:rPr>
              <a:t>: at final analysis, median follow-up was 52.0 months; median treatment duration in apalutamide arm was 32.9 months and in the placebo arm was 11.5 months. </a:t>
            </a:r>
          </a:p>
          <a:p>
            <a:pPr algn="l">
              <a:lnSpc>
                <a:spcPct val="80000"/>
              </a:lnSpc>
            </a:pPr>
            <a:r>
              <a:rPr lang="en-US" sz="750" b="1" i="0" u="none" strike="noStrike" baseline="0" dirty="0">
                <a:latin typeface="+mj-lt"/>
              </a:rPr>
              <a:t>PROSPER</a:t>
            </a:r>
            <a:r>
              <a:rPr lang="en-US" sz="750" b="0" i="0" u="none" strike="noStrike" baseline="0" dirty="0">
                <a:latin typeface="+mj-lt"/>
              </a:rPr>
              <a:t>: at final analysis, median follow-up was 48.0 months; median treatment duration in enzalutamide arm was 33.9 months (95% CI 0.2–68.8) and in the placebo arm was 14.2 months (95% CI 0.1–51.3). </a:t>
            </a:r>
            <a:r>
              <a:rPr lang="en-US" sz="750" b="0" i="0" u="none" strike="noStrike" baseline="30000" dirty="0" err="1">
                <a:latin typeface="+mj-lt"/>
              </a:rPr>
              <a:t>a</a:t>
            </a:r>
            <a:r>
              <a:rPr lang="en-US" sz="750" b="0" i="0" u="none" strike="noStrike" baseline="0" dirty="0" err="1">
                <a:latin typeface="+mj-lt"/>
              </a:rPr>
              <a:t>Fatigue</a:t>
            </a:r>
            <a:r>
              <a:rPr lang="en-US" sz="750" b="0" i="0" u="none" strike="noStrike" baseline="0" dirty="0">
                <a:latin typeface="+mj-lt"/>
              </a:rPr>
              <a:t> events included asthenia. </a:t>
            </a:r>
            <a:r>
              <a:rPr lang="en-US" sz="750" b="0" i="0" u="none" strike="noStrike" baseline="30000" dirty="0" err="1">
                <a:latin typeface="+mj-lt"/>
              </a:rPr>
              <a:t>b</a:t>
            </a:r>
            <a:r>
              <a:rPr lang="en-US" sz="750" b="0" i="0" u="none" strike="noStrike" baseline="0" dirty="0" err="1">
                <a:latin typeface="+mj-lt"/>
              </a:rPr>
              <a:t>Musculoskeletal</a:t>
            </a:r>
            <a:r>
              <a:rPr lang="en-US" sz="750" b="0" i="0" u="none" strike="noStrike" baseline="0" dirty="0">
                <a:latin typeface="+mj-lt"/>
              </a:rPr>
              <a:t> events included back pain, arthralgia, myalgia, </a:t>
            </a:r>
            <a:r>
              <a:rPr lang="en-GB" sz="750" b="0" i="0" u="none" strike="noStrike" baseline="0" dirty="0">
                <a:latin typeface="+mj-lt"/>
              </a:rPr>
              <a:t>musculoskeletal pain, pain in extremity, musculoskeletal stiffness, </a:t>
            </a:r>
            <a:r>
              <a:rPr lang="en-US" sz="750" b="0" i="0" u="none" strike="noStrike" baseline="0" dirty="0">
                <a:latin typeface="+mj-lt"/>
              </a:rPr>
              <a:t>muscular weakness, and muscle spasms. </a:t>
            </a:r>
            <a:r>
              <a:rPr lang="en-US" sz="750" b="0" i="0" u="none" strike="noStrike" baseline="30000" dirty="0" err="1">
                <a:latin typeface="+mj-lt"/>
              </a:rPr>
              <a:t>c</a:t>
            </a:r>
            <a:r>
              <a:rPr lang="en-US" sz="750" b="0" i="0" u="none" strike="noStrike" baseline="0" dirty="0" err="1">
                <a:latin typeface="+mj-lt"/>
              </a:rPr>
              <a:t>Fracture</a:t>
            </a:r>
            <a:r>
              <a:rPr lang="en-US" sz="750" b="0" i="0" u="none" strike="noStrike" baseline="0" dirty="0">
                <a:latin typeface="+mj-lt"/>
              </a:rPr>
              <a:t> events included bone and joint injuries. </a:t>
            </a:r>
            <a:r>
              <a:rPr lang="en-US" sz="750" b="0" i="0" u="none" strike="noStrike" baseline="30000" dirty="0" err="1">
                <a:latin typeface="+mj-lt"/>
              </a:rPr>
              <a:t>d</a:t>
            </a:r>
            <a:r>
              <a:rPr lang="en-US" sz="750" b="0" i="0" u="none" strike="noStrike" baseline="0" dirty="0" err="1">
                <a:latin typeface="+mj-lt"/>
              </a:rPr>
              <a:t>Hypertension</a:t>
            </a:r>
            <a:r>
              <a:rPr lang="en-US" sz="750" b="0" i="0" u="none" strike="noStrike" baseline="0" dirty="0">
                <a:latin typeface="+mj-lt"/>
              </a:rPr>
              <a:t> events included hypertensive retinopathy, increased blood pressure, systolic hypertension, and hypertensive crisis. </a:t>
            </a:r>
            <a:r>
              <a:rPr lang="en-US" sz="750" b="0" i="0" u="none" strike="noStrike" baseline="30000" dirty="0" err="1">
                <a:latin typeface="+mj-lt"/>
              </a:rPr>
              <a:t>e</a:t>
            </a:r>
            <a:r>
              <a:rPr lang="en-US" sz="750" b="0" i="0" u="none" strike="noStrike" baseline="0" dirty="0" err="1">
                <a:latin typeface="+mj-lt"/>
              </a:rPr>
              <a:t>Events</a:t>
            </a:r>
            <a:r>
              <a:rPr lang="en-US" sz="750" b="0" i="0" u="none" strike="noStrike" baseline="0" dirty="0">
                <a:latin typeface="+mj-lt"/>
              </a:rPr>
              <a:t> of cognitive and memory impairment </a:t>
            </a:r>
            <a:r>
              <a:rPr lang="it-IT" sz="750" b="0" i="0" u="none" strike="noStrike" baseline="0" dirty="0">
                <a:latin typeface="+mj-lt"/>
              </a:rPr>
              <a:t>included disturbance in attention, cognitive disorders, amnesia, Alzheimer’s </a:t>
            </a:r>
            <a:r>
              <a:rPr lang="en-GB" sz="750" b="0" i="0" u="none" strike="noStrike" baseline="0" dirty="0">
                <a:latin typeface="+mj-lt"/>
              </a:rPr>
              <a:t>disease, dementia, senile dementia, mental impairment, and </a:t>
            </a:r>
            <a:r>
              <a:rPr lang="en-US" sz="750" b="0" i="0" u="none" strike="noStrike" baseline="0" dirty="0">
                <a:latin typeface="+mj-lt"/>
              </a:rPr>
              <a:t>vascular dementia. </a:t>
            </a:r>
            <a:r>
              <a:rPr lang="en-US" sz="750" b="0" i="0" u="none" strike="noStrike" baseline="30000" dirty="0" err="1">
                <a:latin typeface="+mj-lt"/>
              </a:rPr>
              <a:t>f</a:t>
            </a:r>
            <a:r>
              <a:rPr lang="en-US" sz="750" b="0" i="0" u="none" strike="noStrike" baseline="0" dirty="0" err="1">
                <a:latin typeface="+mj-lt"/>
              </a:rPr>
              <a:t>Cardiovascular</a:t>
            </a:r>
            <a:r>
              <a:rPr lang="en-US" sz="750" b="0" i="0" u="none" strike="noStrike" baseline="0" dirty="0">
                <a:latin typeface="+mj-lt"/>
              </a:rPr>
              <a:t> events included </a:t>
            </a:r>
            <a:r>
              <a:rPr lang="en-US" sz="750" b="0" i="0" u="none" strike="noStrike" baseline="0" dirty="0" err="1">
                <a:latin typeface="+mj-lt"/>
              </a:rPr>
              <a:t>haemorrhagic</a:t>
            </a:r>
            <a:r>
              <a:rPr lang="en-US" sz="750" b="0" i="0" u="none" strike="noStrike" baseline="0" dirty="0">
                <a:latin typeface="+mj-lt"/>
              </a:rPr>
              <a:t> central </a:t>
            </a:r>
            <a:r>
              <a:rPr lang="en-GB" sz="750" b="0" i="0" u="none" strike="noStrike" baseline="0" dirty="0">
                <a:latin typeface="+mj-lt"/>
              </a:rPr>
              <a:t>nervous system vascular conditions, ischaemic central nervous </a:t>
            </a:r>
            <a:r>
              <a:rPr lang="en-US" sz="750" b="0" i="0" u="none" strike="noStrike" baseline="0" dirty="0">
                <a:latin typeface="+mj-lt"/>
              </a:rPr>
              <a:t>system vascular conditions, and cardiac failure. </a:t>
            </a:r>
            <a:r>
              <a:rPr lang="en-US" sz="750" b="0" i="0" u="none" strike="noStrike" baseline="30000" dirty="0" err="1">
                <a:latin typeface="+mj-lt"/>
              </a:rPr>
              <a:t>g</a:t>
            </a:r>
            <a:r>
              <a:rPr lang="en-US" sz="750" b="0" i="0" u="none" strike="noStrike" baseline="0" dirty="0" err="1">
                <a:latin typeface="+mj-lt"/>
              </a:rPr>
              <a:t>Events</a:t>
            </a:r>
            <a:r>
              <a:rPr lang="en-US" sz="750" b="0" i="0" u="none" strike="noStrike" baseline="0" dirty="0">
                <a:latin typeface="+mj-lt"/>
              </a:rPr>
              <a:t> of </a:t>
            </a:r>
            <a:r>
              <a:rPr lang="en-US" sz="750" b="0" i="0" u="none" strike="noStrike" baseline="0" dirty="0" err="1">
                <a:latin typeface="+mj-lt"/>
              </a:rPr>
              <a:t>ischaemic</a:t>
            </a:r>
            <a:r>
              <a:rPr lang="en-US" sz="750" b="0" i="0" u="none" strike="noStrike" baseline="0" dirty="0">
                <a:latin typeface="+mj-lt"/>
              </a:rPr>
              <a:t> heart disease included myocardial infarction and other </a:t>
            </a:r>
            <a:r>
              <a:rPr lang="en-US" sz="750" b="0" i="0" u="none" strike="noStrike" baseline="0" dirty="0" err="1">
                <a:latin typeface="+mj-lt"/>
              </a:rPr>
              <a:t>ischaemic</a:t>
            </a:r>
            <a:r>
              <a:rPr lang="en-US" sz="750" b="0" i="0" u="none" strike="noStrike" baseline="0" dirty="0">
                <a:latin typeface="+mj-lt"/>
              </a:rPr>
              <a:t> heart disease. </a:t>
            </a:r>
            <a:r>
              <a:rPr lang="en-US" sz="750" b="0" i="0" u="none" strike="noStrike" baseline="30000" dirty="0" err="1">
                <a:latin typeface="+mj-lt"/>
              </a:rPr>
              <a:t>h</a:t>
            </a:r>
            <a:r>
              <a:rPr lang="en-US" sz="750" b="0" i="0" u="none" strike="noStrike" baseline="0" dirty="0" err="1">
                <a:latin typeface="+mj-lt"/>
              </a:rPr>
              <a:t>Rash</a:t>
            </a:r>
            <a:r>
              <a:rPr lang="en-US" sz="750" b="0" i="0" u="none" strike="noStrike" baseline="0" dirty="0">
                <a:latin typeface="+mj-lt"/>
              </a:rPr>
              <a:t> events included maculopapular rash, </a:t>
            </a:r>
            <a:r>
              <a:rPr lang="en-US" sz="750" b="0" i="0" u="none" strike="noStrike" baseline="0" dirty="0" err="1">
                <a:latin typeface="+mj-lt"/>
              </a:rPr>
              <a:t>generalised</a:t>
            </a:r>
            <a:r>
              <a:rPr lang="en-US" sz="750" b="0" i="0" u="none" strike="noStrike" baseline="0" dirty="0">
                <a:latin typeface="+mj-lt"/>
              </a:rPr>
              <a:t> rash, macular rash, </a:t>
            </a:r>
            <a:r>
              <a:rPr lang="en-US" sz="750" b="0" i="0" u="none" strike="noStrike" baseline="0" dirty="0" err="1">
                <a:latin typeface="+mj-lt"/>
              </a:rPr>
              <a:t>papular</a:t>
            </a:r>
            <a:r>
              <a:rPr lang="en-US" sz="750" b="0" i="0" u="none" strike="noStrike" baseline="0" dirty="0">
                <a:latin typeface="+mj-lt"/>
              </a:rPr>
              <a:t> rash, and pruritic rash. </a:t>
            </a:r>
            <a:r>
              <a:rPr lang="en-US" sz="750" b="0" i="0" u="none" strike="noStrike" baseline="30000" dirty="0" err="1">
                <a:latin typeface="+mj-lt"/>
              </a:rPr>
              <a:t>i</a:t>
            </a:r>
            <a:r>
              <a:rPr lang="en-US" sz="750" b="0" i="0" u="none" strike="noStrike" baseline="0" dirty="0" err="1">
                <a:latin typeface="+mj-lt"/>
              </a:rPr>
              <a:t>Loss</a:t>
            </a:r>
            <a:r>
              <a:rPr lang="en-US" sz="750" b="0" i="0" u="none" strike="noStrike" baseline="0" dirty="0">
                <a:latin typeface="+mj-lt"/>
              </a:rPr>
              <a:t>-of-consciousness events included syncope and presyncope. </a:t>
            </a:r>
            <a:r>
              <a:rPr lang="en-US" sz="750" b="0" i="0" u="none" strike="noStrike" baseline="30000" dirty="0" err="1">
                <a:latin typeface="+mj-lt"/>
              </a:rPr>
              <a:t>j</a:t>
            </a:r>
            <a:r>
              <a:rPr lang="en-US" sz="750" b="0" i="0" u="none" strike="noStrike" baseline="0" dirty="0" err="1">
                <a:latin typeface="+mj-lt"/>
              </a:rPr>
              <a:t>Angio-oedema</a:t>
            </a:r>
            <a:r>
              <a:rPr lang="en-US" sz="750" b="0" i="0" u="none" strike="noStrike" baseline="0" dirty="0">
                <a:latin typeface="+mj-lt"/>
              </a:rPr>
              <a:t> events included </a:t>
            </a:r>
            <a:r>
              <a:rPr lang="en-GB" sz="750" b="0" i="0" u="none" strike="noStrike" baseline="0" dirty="0">
                <a:latin typeface="+mj-lt"/>
              </a:rPr>
              <a:t>urticaria, eyelid oedema, periorbital oedema, swollen tongue, swollen lip, face oedema, laryngeal oedema, and pharyngeal oedema. </a:t>
            </a:r>
            <a:r>
              <a:rPr lang="en-GB" sz="750" b="0" i="0" u="none" strike="noStrike" baseline="30000" dirty="0" err="1">
                <a:latin typeface="+mj-lt"/>
              </a:rPr>
              <a:t>k</a:t>
            </a:r>
            <a:r>
              <a:rPr lang="en-GB" sz="750" b="0" i="0" u="none" strike="noStrike" baseline="0" dirty="0" err="1">
                <a:latin typeface="+mj-lt"/>
              </a:rPr>
              <a:t>Hepatic</a:t>
            </a:r>
            <a:r>
              <a:rPr lang="en-GB" sz="750" b="0" i="0" u="none" strike="noStrike" baseline="0" dirty="0">
                <a:latin typeface="+mj-lt"/>
              </a:rPr>
              <a:t> </a:t>
            </a:r>
            <a:r>
              <a:rPr lang="en-US" sz="750" b="0" i="0" u="none" strike="noStrike" baseline="0" dirty="0">
                <a:latin typeface="+mj-lt"/>
              </a:rPr>
              <a:t>disorders included hepatic failure, fibrosis, cirrhosis, and other liver damage-related conditions, and hepatitis and liver-related investigations, signs, and symptoms. </a:t>
            </a:r>
            <a:r>
              <a:rPr lang="en-US" sz="750" b="0" i="0" u="none" strike="noStrike" baseline="30000" dirty="0" err="1">
                <a:latin typeface="+mj-lt"/>
              </a:rPr>
              <a:t>l</a:t>
            </a:r>
            <a:r>
              <a:rPr lang="en-US" sz="750" b="0" i="0" u="none" strike="noStrike" baseline="0" dirty="0" err="1">
                <a:latin typeface="+mj-lt"/>
              </a:rPr>
              <a:t>Thrombocytopenia</a:t>
            </a:r>
            <a:r>
              <a:rPr lang="en-US" sz="750" b="0" i="0" u="none" strike="noStrike" baseline="0" dirty="0">
                <a:latin typeface="+mj-lt"/>
              </a:rPr>
              <a:t> events included decreases in platelet count. </a:t>
            </a:r>
          </a:p>
          <a:p>
            <a:pPr algn="l">
              <a:lnSpc>
                <a:spcPct val="80000"/>
              </a:lnSpc>
            </a:pPr>
            <a:r>
              <a:rPr lang="en-US" sz="750" b="1" i="0" u="none" strike="noStrike" baseline="0" dirty="0">
                <a:latin typeface="+mj-lt"/>
              </a:rPr>
              <a:t>ARAMIS:</a:t>
            </a:r>
            <a:r>
              <a:rPr lang="en-US" sz="750" b="0" i="0" u="none" strike="noStrike" baseline="0" dirty="0">
                <a:latin typeface="+mj-lt"/>
              </a:rPr>
              <a:t> at final analysis, median follow-up was 29.0 months; median exposure in </a:t>
            </a:r>
            <a:r>
              <a:rPr lang="en-US" sz="750" b="0" i="0" u="none" strike="noStrike" baseline="0" dirty="0" err="1">
                <a:latin typeface="+mj-lt"/>
              </a:rPr>
              <a:t>darolutamide</a:t>
            </a:r>
            <a:r>
              <a:rPr lang="en-US" sz="750" b="0" i="0" u="none" strike="noStrike" baseline="0" dirty="0">
                <a:latin typeface="+mj-lt"/>
              </a:rPr>
              <a:t> arm was 18.5 months and in the placebo arm was 11.6 months. </a:t>
            </a:r>
            <a:r>
              <a:rPr lang="en-US" sz="750" b="0" i="0" u="none" strike="noStrike" baseline="30000" dirty="0" err="1">
                <a:latin typeface="+mj-lt"/>
              </a:rPr>
              <a:t>m</a:t>
            </a:r>
            <a:r>
              <a:rPr lang="en-US" sz="750" b="0" i="0" u="none" strike="noStrike" baseline="0" dirty="0" err="1">
                <a:latin typeface="+mj-lt"/>
              </a:rPr>
              <a:t>Combined</a:t>
            </a:r>
            <a:r>
              <a:rPr lang="en-US" sz="750" b="0" i="0" u="none" strike="noStrike" baseline="0" dirty="0">
                <a:latin typeface="+mj-lt"/>
              </a:rPr>
              <a:t> term comprising MedDRA terms of any fractures and dislocations, </a:t>
            </a:r>
            <a:r>
              <a:rPr lang="en-GB" sz="750" b="0" i="0" u="none" strike="noStrike" baseline="0" dirty="0">
                <a:latin typeface="+mj-lt"/>
              </a:rPr>
              <a:t>limb fractures and dislocations, skull fractures, facial bone fractures </a:t>
            </a:r>
            <a:r>
              <a:rPr lang="en-US" sz="750" b="0" i="0" u="none" strike="noStrike" baseline="0" dirty="0">
                <a:latin typeface="+mj-lt"/>
              </a:rPr>
              <a:t>and dislocations, spinal fractures and dislocations, and thoracic cage fractures and dislocations. </a:t>
            </a:r>
            <a:r>
              <a:rPr lang="en-US" sz="750" b="0" i="0" u="none" strike="noStrike" baseline="30000" dirty="0" err="1">
                <a:latin typeface="+mj-lt"/>
              </a:rPr>
              <a:t>n</a:t>
            </a:r>
            <a:r>
              <a:rPr lang="en-US" sz="750" b="0" i="0" u="none" strike="noStrike" baseline="0" dirty="0" err="1">
                <a:latin typeface="+mj-lt"/>
              </a:rPr>
              <a:t>Combined</a:t>
            </a:r>
            <a:r>
              <a:rPr lang="en-US" sz="750" b="0" i="0" u="none" strike="noStrike" baseline="0" dirty="0">
                <a:latin typeface="+mj-lt"/>
              </a:rPr>
              <a:t> term comprising MedDRA terms of asthenic conditions, disturbances in consciousness, decreased strength and energy, malaise, lethargy, and asthenia. </a:t>
            </a:r>
            <a:r>
              <a:rPr lang="en-US" sz="750" b="0" i="0" u="none" strike="noStrike" baseline="30000" dirty="0" err="1">
                <a:latin typeface="+mj-lt"/>
              </a:rPr>
              <a:t>o</a:t>
            </a:r>
            <a:r>
              <a:rPr lang="en-US" sz="750" b="0" i="0" u="none" strike="noStrike" baseline="0" dirty="0" err="1">
                <a:latin typeface="+mj-lt"/>
              </a:rPr>
              <a:t>Combined</a:t>
            </a:r>
            <a:r>
              <a:rPr lang="en-US" sz="750" b="0" i="0" u="none" strike="noStrike" baseline="0" dirty="0">
                <a:latin typeface="+mj-lt"/>
              </a:rPr>
              <a:t> term comprising MedDRA terms of rash, macular rash, maculopapular rash, </a:t>
            </a:r>
            <a:r>
              <a:rPr lang="en-US" sz="750" b="0" i="0" u="none" strike="noStrike" baseline="0" dirty="0" err="1">
                <a:latin typeface="+mj-lt"/>
              </a:rPr>
              <a:t>papular</a:t>
            </a:r>
            <a:r>
              <a:rPr lang="en-US" sz="750" b="0" i="0" u="none" strike="noStrike" baseline="0" dirty="0">
                <a:latin typeface="+mj-lt"/>
              </a:rPr>
              <a:t> rash, and pustular rash. </a:t>
            </a:r>
            <a:r>
              <a:rPr lang="en-US" sz="750" b="0" i="0" u="none" strike="noStrike" baseline="30000" dirty="0" err="1">
                <a:latin typeface="+mj-lt"/>
              </a:rPr>
              <a:t>p</a:t>
            </a:r>
            <a:r>
              <a:rPr lang="en-US" sz="750" b="0" i="0" u="none" strike="noStrike" baseline="0" dirty="0" err="1">
                <a:latin typeface="+mj-lt"/>
              </a:rPr>
              <a:t>One</a:t>
            </a:r>
            <a:r>
              <a:rPr lang="en-US" sz="750" b="0" i="0" u="none" strike="noStrike" baseline="0" dirty="0">
                <a:latin typeface="+mj-lt"/>
              </a:rPr>
              <a:t> additional incidence of seizure occurred in the </a:t>
            </a:r>
            <a:r>
              <a:rPr lang="en-US" sz="750" b="0" i="0" u="none" strike="noStrike" baseline="0" dirty="0" err="1">
                <a:latin typeface="+mj-lt"/>
              </a:rPr>
              <a:t>darolutamide</a:t>
            </a:r>
            <a:r>
              <a:rPr lang="en-US" sz="750" b="0" i="0" u="none" strike="noStrike" baseline="0" dirty="0">
                <a:latin typeface="+mj-lt"/>
              </a:rPr>
              <a:t> group during the open-label period, in a patient with a history of epilepsy. </a:t>
            </a:r>
            <a:r>
              <a:rPr lang="en-US" sz="750" b="0" i="0" u="none" strike="noStrike" baseline="30000" dirty="0" err="1">
                <a:latin typeface="+mj-lt"/>
              </a:rPr>
              <a:t>q</a:t>
            </a:r>
            <a:r>
              <a:rPr lang="en-US" sz="750" b="0" i="0" u="none" strike="noStrike" baseline="0" dirty="0" err="1">
                <a:latin typeface="+mj-lt"/>
              </a:rPr>
              <a:t>MedDRA</a:t>
            </a:r>
            <a:r>
              <a:rPr lang="en-US" sz="750" b="0" i="0" u="none" strike="noStrike" baseline="0" dirty="0">
                <a:latin typeface="+mj-lt"/>
              </a:rPr>
              <a:t> High Level Group term. </a:t>
            </a:r>
            <a:r>
              <a:rPr lang="en-US" sz="750" b="0" i="0" u="none" strike="noStrike" baseline="30000" dirty="0" err="1">
                <a:latin typeface="+mj-lt"/>
              </a:rPr>
              <a:t>r</a:t>
            </a:r>
            <a:r>
              <a:rPr lang="en-US" sz="750" b="0" i="0" u="none" strike="noStrike" baseline="0" dirty="0" err="1">
                <a:latin typeface="+mj-lt"/>
              </a:rPr>
              <a:t>Although</a:t>
            </a:r>
            <a:r>
              <a:rPr lang="en-US" sz="750" b="0" i="0" u="none" strike="noStrike" baseline="0" dirty="0">
                <a:latin typeface="+mj-lt"/>
              </a:rPr>
              <a:t> the incidence of cardiac arrhythmia was higher with </a:t>
            </a:r>
            <a:r>
              <a:rPr lang="en-US" sz="750" b="0" i="0" u="none" strike="noStrike" baseline="0" dirty="0" err="1">
                <a:latin typeface="+mj-lt"/>
              </a:rPr>
              <a:t>darolutamide</a:t>
            </a:r>
            <a:r>
              <a:rPr lang="en-US" sz="750" b="0" i="0" u="none" strike="noStrike" baseline="0" dirty="0">
                <a:latin typeface="+mj-lt"/>
              </a:rPr>
              <a:t> than with placebo, both a history of cardiac arrhythmia and electrocardiogram abnormalities were present to a greater extent in the </a:t>
            </a:r>
            <a:r>
              <a:rPr lang="en-US" sz="750" b="0" i="0" u="none" strike="noStrike" baseline="0" dirty="0" err="1">
                <a:latin typeface="+mj-lt"/>
              </a:rPr>
              <a:t>darolutamide</a:t>
            </a:r>
            <a:r>
              <a:rPr lang="en-US" sz="750" b="0" i="0" u="none" strike="noStrike" baseline="0" dirty="0">
                <a:latin typeface="+mj-lt"/>
              </a:rPr>
              <a:t> group at baseline, as observed at primary analysis. </a:t>
            </a:r>
            <a:endParaRPr lang="en-GB" sz="750" strike="sngStrike" dirty="0">
              <a:latin typeface="+mj-lt"/>
            </a:endParaRPr>
          </a:p>
        </p:txBody>
      </p:sp>
      <p:graphicFrame>
        <p:nvGraphicFramePr>
          <p:cNvPr id="10" name="Chart 9">
            <a:extLst>
              <a:ext uri="{FF2B5EF4-FFF2-40B4-BE49-F238E27FC236}">
                <a16:creationId xmlns:a16="http://schemas.microsoft.com/office/drawing/2014/main" id="{3662C29A-2994-2A46-A95F-EC6C45A123E6}"/>
              </a:ext>
            </a:extLst>
          </p:cNvPr>
          <p:cNvGraphicFramePr/>
          <p:nvPr/>
        </p:nvGraphicFramePr>
        <p:xfrm>
          <a:off x="1438147" y="2780928"/>
          <a:ext cx="4032448" cy="3240360"/>
        </p:xfrm>
        <a:graphic>
          <a:graphicData uri="http://schemas.openxmlformats.org/drawingml/2006/chart">
            <c:chart xmlns:c="http://schemas.openxmlformats.org/drawingml/2006/chart" xmlns:r="http://schemas.openxmlformats.org/officeDocument/2006/relationships" r:id="rId5"/>
          </a:graphicData>
        </a:graphic>
      </p:graphicFrame>
      <p:sp>
        <p:nvSpPr>
          <p:cNvPr id="69" name="TextBox 68">
            <a:extLst>
              <a:ext uri="{FF2B5EF4-FFF2-40B4-BE49-F238E27FC236}">
                <a16:creationId xmlns:a16="http://schemas.microsoft.com/office/drawing/2014/main" id="{98AC01B3-0AF7-D645-A5F4-5A344FC21262}"/>
              </a:ext>
            </a:extLst>
          </p:cNvPr>
          <p:cNvSpPr txBox="1"/>
          <p:nvPr/>
        </p:nvSpPr>
        <p:spPr>
          <a:xfrm>
            <a:off x="-108701" y="2933498"/>
            <a:ext cx="2232000" cy="2797048"/>
          </a:xfrm>
          <a:prstGeom prst="rect">
            <a:avLst/>
          </a:prstGeom>
          <a:noFill/>
        </p:spPr>
        <p:txBody>
          <a:bodyPr wrap="square" lIns="0" tIns="0" rIns="0" bIns="0" rtlCol="0" anchor="t" anchorCtr="0">
            <a:spAutoFit/>
          </a:bodyPr>
          <a:lstStyle/>
          <a:p>
            <a:pPr algn="r" defTabSz="1219140" eaLnBrk="0" fontAlgn="base" hangingPunct="0">
              <a:lnSpc>
                <a:spcPct val="120000"/>
              </a:lnSpc>
              <a:spcBef>
                <a:spcPct val="0"/>
              </a:spcBef>
              <a:spcAft>
                <a:spcPct val="0"/>
              </a:spcAft>
              <a:defRPr/>
            </a:pPr>
            <a:r>
              <a:rPr lang="en-GB" sz="800" dirty="0" err="1">
                <a:latin typeface="Calibri" panose="020F0502020204030204" pitchFamily="34" charset="0"/>
                <a:cs typeface="Calibri" panose="020F0502020204030204" pitchFamily="34" charset="0"/>
              </a:rPr>
              <a:t>Fatigue</a:t>
            </a:r>
            <a:r>
              <a:rPr lang="en-GB" sz="800" baseline="30000" dirty="0" err="1">
                <a:latin typeface="Calibri" panose="020F0502020204030204" pitchFamily="34" charset="0"/>
                <a:cs typeface="Calibri" panose="020F0502020204030204" pitchFamily="34" charset="0"/>
              </a:rPr>
              <a:t>a</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Musculoskeletal </a:t>
            </a:r>
            <a:r>
              <a:rPr lang="en-GB" sz="800" dirty="0" err="1">
                <a:latin typeface="Calibri" panose="020F0502020204030204" pitchFamily="34" charset="0"/>
                <a:cs typeface="Calibri" panose="020F0502020204030204" pitchFamily="34" charset="0"/>
              </a:rPr>
              <a:t>event</a:t>
            </a:r>
            <a:r>
              <a:rPr lang="en-GB" sz="800" baseline="30000" dirty="0" err="1">
                <a:latin typeface="Calibri" panose="020F0502020204030204" pitchFamily="34" charset="0"/>
                <a:cs typeface="Calibri" panose="020F0502020204030204" pitchFamily="34" charset="0"/>
              </a:rPr>
              <a:t>b</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Fall</a:t>
            </a:r>
          </a:p>
          <a:p>
            <a:pPr algn="r" defTabSz="1219140" eaLnBrk="0" fontAlgn="base" hangingPunct="0">
              <a:lnSpc>
                <a:spcPct val="120000"/>
              </a:lnSpc>
              <a:spcBef>
                <a:spcPct val="0"/>
              </a:spcBef>
              <a:spcAft>
                <a:spcPct val="0"/>
              </a:spcAft>
              <a:defRPr/>
            </a:pPr>
            <a:r>
              <a:rPr lang="en-GB" sz="800" dirty="0" err="1">
                <a:latin typeface="Calibri" panose="020F0502020204030204" pitchFamily="34" charset="0"/>
                <a:cs typeface="Calibri" panose="020F0502020204030204" pitchFamily="34" charset="0"/>
              </a:rPr>
              <a:t>Hypertension</a:t>
            </a:r>
            <a:r>
              <a:rPr lang="en-GB" sz="800" baseline="30000" dirty="0" err="1">
                <a:latin typeface="Calibri" panose="020F0502020204030204" pitchFamily="34" charset="0"/>
                <a:cs typeface="Calibri" panose="020F0502020204030204" pitchFamily="34" charset="0"/>
              </a:rPr>
              <a:t>d</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err="1">
                <a:latin typeface="Calibri" panose="020F0502020204030204" pitchFamily="34" charset="0"/>
                <a:cs typeface="Calibri" panose="020F0502020204030204" pitchFamily="34" charset="0"/>
              </a:rPr>
              <a:t>Fracture</a:t>
            </a:r>
            <a:r>
              <a:rPr lang="en-GB" sz="800" baseline="30000" dirty="0" err="1">
                <a:latin typeface="Calibri" panose="020F0502020204030204" pitchFamily="34" charset="0"/>
                <a:cs typeface="Calibri" panose="020F0502020204030204" pitchFamily="34" charset="0"/>
              </a:rPr>
              <a:t>c</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Cognitive and memory </a:t>
            </a:r>
            <a:r>
              <a:rPr lang="en-GB" sz="800" dirty="0" err="1">
                <a:latin typeface="Calibri" panose="020F0502020204030204" pitchFamily="34" charset="0"/>
                <a:cs typeface="Calibri" panose="020F0502020204030204" pitchFamily="34" charset="0"/>
              </a:rPr>
              <a:t>impairment</a:t>
            </a:r>
            <a:r>
              <a:rPr lang="en-GB" sz="800" baseline="30000" dirty="0" err="1">
                <a:latin typeface="Calibri" panose="020F0502020204030204" pitchFamily="34" charset="0"/>
                <a:cs typeface="Calibri" panose="020F0502020204030204" pitchFamily="34" charset="0"/>
              </a:rPr>
              <a:t>e</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Cardiovascular </a:t>
            </a:r>
            <a:r>
              <a:rPr lang="en-GB" sz="800" dirty="0" err="1">
                <a:latin typeface="Calibri" panose="020F0502020204030204" pitchFamily="34" charset="0"/>
                <a:cs typeface="Calibri" panose="020F0502020204030204" pitchFamily="34" charset="0"/>
              </a:rPr>
              <a:t>events</a:t>
            </a:r>
            <a:r>
              <a:rPr lang="en-GB" sz="800" baseline="30000" dirty="0" err="1">
                <a:latin typeface="Calibri" panose="020F0502020204030204" pitchFamily="34" charset="0"/>
                <a:cs typeface="Calibri" panose="020F0502020204030204" pitchFamily="34" charset="0"/>
              </a:rPr>
              <a:t>f</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Ischaemic heart </a:t>
            </a:r>
            <a:r>
              <a:rPr lang="en-GB" sz="800" dirty="0" err="1">
                <a:latin typeface="Calibri" panose="020F0502020204030204" pitchFamily="34" charset="0"/>
                <a:cs typeface="Calibri" panose="020F0502020204030204" pitchFamily="34" charset="0"/>
              </a:rPr>
              <a:t>disease</a:t>
            </a:r>
            <a:r>
              <a:rPr lang="en-GB" sz="800" baseline="30000" dirty="0" err="1">
                <a:latin typeface="Calibri" panose="020F0502020204030204" pitchFamily="34" charset="0"/>
                <a:cs typeface="Calibri" panose="020F0502020204030204" pitchFamily="34" charset="0"/>
              </a:rPr>
              <a:t>g</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Second primary cancer</a:t>
            </a: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Loss of </a:t>
            </a:r>
            <a:r>
              <a:rPr lang="en-GB" sz="800" dirty="0" err="1">
                <a:latin typeface="Calibri" panose="020F0502020204030204" pitchFamily="34" charset="0"/>
                <a:cs typeface="Calibri" panose="020F0502020204030204" pitchFamily="34" charset="0"/>
              </a:rPr>
              <a:t>consciousness</a:t>
            </a:r>
            <a:r>
              <a:rPr lang="en-GB" sz="800" baseline="30000" dirty="0" err="1">
                <a:latin typeface="Calibri" panose="020F0502020204030204" pitchFamily="34" charset="0"/>
                <a:cs typeface="Calibri" panose="020F0502020204030204" pitchFamily="34" charset="0"/>
              </a:rPr>
              <a:t>i</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err="1">
                <a:latin typeface="Calibri" panose="020F0502020204030204" pitchFamily="34" charset="0"/>
                <a:cs typeface="Calibri" panose="020F0502020204030204" pitchFamily="34" charset="0"/>
              </a:rPr>
              <a:t>Rash</a:t>
            </a:r>
            <a:r>
              <a:rPr lang="en-GB" sz="800" baseline="30000" dirty="0" err="1">
                <a:latin typeface="Calibri" panose="020F0502020204030204" pitchFamily="34" charset="0"/>
                <a:cs typeface="Calibri" panose="020F0502020204030204" pitchFamily="34" charset="0"/>
              </a:rPr>
              <a:t>h</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Renal disorder</a:t>
            </a:r>
          </a:p>
          <a:p>
            <a:pPr algn="r" defTabSz="1219140" eaLnBrk="0" fontAlgn="base" hangingPunct="0">
              <a:lnSpc>
                <a:spcPct val="120000"/>
              </a:lnSpc>
              <a:spcBef>
                <a:spcPct val="0"/>
              </a:spcBef>
              <a:spcAft>
                <a:spcPct val="0"/>
              </a:spcAft>
              <a:defRPr/>
            </a:pPr>
            <a:r>
              <a:rPr lang="en-GB" sz="800" dirty="0" err="1">
                <a:latin typeface="Calibri" panose="020F0502020204030204" pitchFamily="34" charset="0"/>
                <a:cs typeface="Calibri" panose="020F0502020204030204" pitchFamily="34" charset="0"/>
              </a:rPr>
              <a:t>Heptatic</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disorder</a:t>
            </a:r>
            <a:r>
              <a:rPr lang="en-GB" sz="800" baseline="30000" dirty="0" err="1">
                <a:latin typeface="Calibri" panose="020F0502020204030204" pitchFamily="34" charset="0"/>
                <a:cs typeface="Calibri" panose="020F0502020204030204" pitchFamily="34" charset="0"/>
              </a:rPr>
              <a:t>k</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err="1">
                <a:latin typeface="Calibri" panose="020F0502020204030204" pitchFamily="34" charset="0"/>
                <a:cs typeface="Calibri" panose="020F0502020204030204" pitchFamily="34" charset="0"/>
              </a:rPr>
              <a:t>Angioedema</a:t>
            </a:r>
            <a:r>
              <a:rPr lang="en-GB" sz="800" baseline="30000" dirty="0" err="1">
                <a:latin typeface="Calibri" panose="020F0502020204030204" pitchFamily="34" charset="0"/>
                <a:cs typeface="Calibri" panose="020F0502020204030204" pitchFamily="34" charset="0"/>
              </a:rPr>
              <a:t>j</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err="1">
                <a:latin typeface="Calibri" panose="020F0502020204030204" pitchFamily="34" charset="0"/>
                <a:cs typeface="Calibri" panose="020F0502020204030204" pitchFamily="34" charset="0"/>
              </a:rPr>
              <a:t>Thrombocytopenia</a:t>
            </a:r>
            <a:r>
              <a:rPr lang="en-GB" sz="800" baseline="30000" dirty="0" err="1">
                <a:latin typeface="Calibri" panose="020F0502020204030204" pitchFamily="34" charset="0"/>
                <a:cs typeface="Calibri" panose="020F0502020204030204" pitchFamily="34" charset="0"/>
              </a:rPr>
              <a:t>l</a:t>
            </a:r>
            <a:endParaRPr lang="en-GB" sz="800" baseline="30000" dirty="0">
              <a:latin typeface="Calibri" panose="020F0502020204030204" pitchFamily="34" charset="0"/>
              <a:cs typeface="Calibri" panose="020F0502020204030204" pitchFamily="34" charset="0"/>
            </a:endParaRP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Neutropenia</a:t>
            </a: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Severe cutaneous adverse reaction</a:t>
            </a: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Seizure</a:t>
            </a:r>
          </a:p>
          <a:p>
            <a:pPr algn="r" defTabSz="1219140" eaLnBrk="0" fontAlgn="base" hangingPunct="0">
              <a:lnSpc>
                <a:spcPct val="120000"/>
              </a:lnSpc>
              <a:spcBef>
                <a:spcPct val="0"/>
              </a:spcBef>
              <a:spcAft>
                <a:spcPct val="0"/>
              </a:spcAft>
              <a:defRPr/>
            </a:pPr>
            <a:r>
              <a:rPr lang="en-GB" sz="800" dirty="0">
                <a:latin typeface="Calibri" panose="020F0502020204030204" pitchFamily="34" charset="0"/>
                <a:cs typeface="Calibri" panose="020F0502020204030204" pitchFamily="34" charset="0"/>
              </a:rPr>
              <a:t>Posterior reversible encephalopathy syndrome</a:t>
            </a:r>
          </a:p>
        </p:txBody>
      </p:sp>
    </p:spTree>
    <p:extLst>
      <p:ext uri="{BB962C8B-B14F-4D97-AF65-F5344CB8AC3E}">
        <p14:creationId xmlns:p14="http://schemas.microsoft.com/office/powerpoint/2010/main" val="326666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3EB534F-9EF4-4D67-8D14-3BA086BCFA0C}"/>
              </a:ext>
            </a:extLst>
          </p:cNvPr>
          <p:cNvSpPr>
            <a:spLocks noGrp="1"/>
          </p:cNvSpPr>
          <p:nvPr>
            <p:ph type="body" idx="1"/>
          </p:nvPr>
        </p:nvSpPr>
        <p:spPr>
          <a:xfrm>
            <a:off x="609600" y="972000"/>
            <a:ext cx="10972800" cy="702470"/>
          </a:xfrm>
        </p:spPr>
        <p:txBody>
          <a:bodyPr/>
          <a:lstStyle/>
          <a:p>
            <a:r>
              <a:rPr lang="en-US" dirty="0"/>
              <a:t>Managing Treatment-Emergent Adverse Events</a:t>
            </a:r>
            <a:endParaRPr lang="en-GB" dirty="0"/>
          </a:p>
        </p:txBody>
      </p:sp>
      <p:sp>
        <p:nvSpPr>
          <p:cNvPr id="3" name="Content Placeholder 2">
            <a:extLst>
              <a:ext uri="{FF2B5EF4-FFF2-40B4-BE49-F238E27FC236}">
                <a16:creationId xmlns:a16="http://schemas.microsoft.com/office/drawing/2014/main" id="{C7144CA4-8020-4D50-9178-DB18248AB815}"/>
              </a:ext>
            </a:extLst>
          </p:cNvPr>
          <p:cNvSpPr>
            <a:spLocks noGrp="1"/>
          </p:cNvSpPr>
          <p:nvPr>
            <p:ph sz="quarter" idx="12"/>
          </p:nvPr>
        </p:nvSpPr>
        <p:spPr>
          <a:xfrm>
            <a:off x="620184" y="1620000"/>
            <a:ext cx="10963200" cy="3816424"/>
          </a:xfrm>
        </p:spPr>
        <p:txBody>
          <a:bodyPr/>
          <a:lstStyle/>
          <a:p>
            <a:pPr marL="0" indent="0">
              <a:buNone/>
            </a:pPr>
            <a:r>
              <a:rPr lang="en-US" b="1" dirty="0">
                <a:solidFill>
                  <a:schemeClr val="accent1"/>
                </a:solidFill>
              </a:rPr>
              <a:t>Fatigue: </a:t>
            </a:r>
          </a:p>
          <a:p>
            <a:r>
              <a:rPr lang="en-US" dirty="0"/>
              <a:t>Nurses should encourage regular exercise and eating a healthy diet</a:t>
            </a:r>
          </a:p>
          <a:p>
            <a:r>
              <a:rPr lang="en-US" dirty="0"/>
              <a:t>If severe or unmanageable then nurses should encourage prescribers to modify treatment strategy, including dose interruptions or reductions</a:t>
            </a:r>
            <a:br>
              <a:rPr lang="en-US" dirty="0"/>
            </a:br>
            <a:endParaRPr lang="en-US" dirty="0"/>
          </a:p>
          <a:p>
            <a:pPr marL="0" indent="0">
              <a:buNone/>
            </a:pPr>
            <a:r>
              <a:rPr lang="en-US" b="1" dirty="0">
                <a:solidFill>
                  <a:schemeClr val="accent1"/>
                </a:solidFill>
              </a:rPr>
              <a:t>Bone health: </a:t>
            </a:r>
          </a:p>
          <a:p>
            <a:r>
              <a:rPr lang="en-US" dirty="0"/>
              <a:t>Evaluate bone health and fracture risk prior to ADT and throughout treatment (DEXA, FRAX tool) </a:t>
            </a:r>
          </a:p>
          <a:p>
            <a:r>
              <a:rPr lang="en-US" dirty="0"/>
              <a:t>Vitamin D and calcium supplementation and when applicable receive bisphosphonate or denosumab </a:t>
            </a:r>
          </a:p>
          <a:p>
            <a:r>
              <a:rPr lang="en-US" dirty="0"/>
              <a:t>Nurses should encourage weight-bearing exercise and implement lifestyle changes to prevent falls</a:t>
            </a:r>
          </a:p>
        </p:txBody>
      </p:sp>
      <p:sp>
        <p:nvSpPr>
          <p:cNvPr id="2" name="Title 1">
            <a:extLst>
              <a:ext uri="{FF2B5EF4-FFF2-40B4-BE49-F238E27FC236}">
                <a16:creationId xmlns:a16="http://schemas.microsoft.com/office/drawing/2014/main" id="{9D7D8E33-B024-4B66-A1B8-6B7858B5BDB5}"/>
              </a:ext>
            </a:extLst>
          </p:cNvPr>
          <p:cNvSpPr>
            <a:spLocks noGrp="1"/>
          </p:cNvSpPr>
          <p:nvPr>
            <p:ph type="title"/>
          </p:nvPr>
        </p:nvSpPr>
        <p:spPr/>
        <p:txBody>
          <a:bodyPr/>
          <a:lstStyle/>
          <a:p>
            <a:r>
              <a:rPr lang="en-US"/>
              <a:t>The right knowledge</a:t>
            </a:r>
            <a:endParaRPr lang="en-US" dirty="0"/>
          </a:p>
        </p:txBody>
      </p:sp>
      <p:sp>
        <p:nvSpPr>
          <p:cNvPr id="6" name="Content Placeholder 5">
            <a:extLst>
              <a:ext uri="{FF2B5EF4-FFF2-40B4-BE49-F238E27FC236}">
                <a16:creationId xmlns:a16="http://schemas.microsoft.com/office/drawing/2014/main" id="{81EF41C2-EC5B-445D-9E25-F2CD27D2CBB0}"/>
              </a:ext>
            </a:extLst>
          </p:cNvPr>
          <p:cNvSpPr>
            <a:spLocks noGrp="1"/>
          </p:cNvSpPr>
          <p:nvPr>
            <p:ph sz="quarter" idx="15"/>
          </p:nvPr>
        </p:nvSpPr>
        <p:spPr>
          <a:xfrm>
            <a:off x="620184" y="6312807"/>
            <a:ext cx="8116800" cy="365125"/>
          </a:xfrm>
        </p:spPr>
        <p:txBody>
          <a:bodyPr/>
          <a:lstStyle/>
          <a:p>
            <a:pPr>
              <a:spcBef>
                <a:spcPts val="300"/>
              </a:spcBef>
            </a:pPr>
            <a:r>
              <a:rPr lang="en-GB" dirty="0"/>
              <a:t>ADT, androgen deprivation therapy; DEXA, dual-energy X-ray absorptiometry; FRAX, Fracture Risk Assessment Tool</a:t>
            </a:r>
          </a:p>
          <a:p>
            <a:pPr>
              <a:spcBef>
                <a:spcPts val="0"/>
              </a:spcBef>
            </a:pPr>
            <a:r>
              <a:rPr lang="en-GB" dirty="0">
                <a:solidFill>
                  <a:schemeClr val="tx2"/>
                </a:solidFill>
              </a:rPr>
              <a:t>Olivier KM, et al. </a:t>
            </a:r>
            <a:r>
              <a:rPr lang="en-GB" dirty="0" err="1">
                <a:solidFill>
                  <a:schemeClr val="tx2"/>
                </a:solidFill>
              </a:rPr>
              <a:t>Int</a:t>
            </a:r>
            <a:r>
              <a:rPr lang="en-GB" dirty="0">
                <a:solidFill>
                  <a:schemeClr val="tx2"/>
                </a:solidFill>
              </a:rPr>
              <a:t> J </a:t>
            </a:r>
            <a:r>
              <a:rPr lang="en-GB" dirty="0" err="1">
                <a:solidFill>
                  <a:schemeClr val="tx2"/>
                </a:solidFill>
              </a:rPr>
              <a:t>Urol</a:t>
            </a:r>
            <a:r>
              <a:rPr lang="en-GB" dirty="0">
                <a:solidFill>
                  <a:schemeClr val="tx2"/>
                </a:solidFill>
              </a:rPr>
              <a:t> </a:t>
            </a:r>
            <a:r>
              <a:rPr lang="en-GB" dirty="0" err="1">
                <a:solidFill>
                  <a:schemeClr val="tx2"/>
                </a:solidFill>
              </a:rPr>
              <a:t>Nurs</a:t>
            </a:r>
            <a:r>
              <a:rPr lang="en-GB" dirty="0">
                <a:solidFill>
                  <a:schemeClr val="tx2"/>
                </a:solidFill>
              </a:rPr>
              <a:t>. 2021</a:t>
            </a:r>
            <a:r>
              <a:rPr lang="en-US" dirty="0">
                <a:solidFill>
                  <a:schemeClr val="tx2"/>
                </a:solidFill>
              </a:rPr>
              <a:t>;15:47-58</a:t>
            </a:r>
            <a:endParaRPr lang="en-GB" dirty="0">
              <a:solidFill>
                <a:schemeClr val="tx2"/>
              </a:solidFill>
            </a:endParaRPr>
          </a:p>
        </p:txBody>
      </p:sp>
    </p:spTree>
    <p:extLst>
      <p:ext uri="{BB962C8B-B14F-4D97-AF65-F5344CB8AC3E}">
        <p14:creationId xmlns:p14="http://schemas.microsoft.com/office/powerpoint/2010/main" val="282639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3EB534F-9EF4-4D67-8D14-3BA086BCFA0C}"/>
              </a:ext>
            </a:extLst>
          </p:cNvPr>
          <p:cNvSpPr>
            <a:spLocks noGrp="1"/>
          </p:cNvSpPr>
          <p:nvPr>
            <p:ph type="body" idx="1"/>
          </p:nvPr>
        </p:nvSpPr>
        <p:spPr>
          <a:xfrm>
            <a:off x="609600" y="972000"/>
            <a:ext cx="10972800" cy="702470"/>
          </a:xfrm>
        </p:spPr>
        <p:txBody>
          <a:bodyPr/>
          <a:lstStyle/>
          <a:p>
            <a:r>
              <a:rPr lang="en-US" dirty="0"/>
              <a:t>Managing Treatment-Emergent Adverse Events</a:t>
            </a:r>
            <a:endParaRPr lang="en-GB" dirty="0"/>
          </a:p>
        </p:txBody>
      </p:sp>
      <p:sp>
        <p:nvSpPr>
          <p:cNvPr id="3" name="Content Placeholder 2">
            <a:extLst>
              <a:ext uri="{FF2B5EF4-FFF2-40B4-BE49-F238E27FC236}">
                <a16:creationId xmlns:a16="http://schemas.microsoft.com/office/drawing/2014/main" id="{C7144CA4-8020-4D50-9178-DB18248AB815}"/>
              </a:ext>
            </a:extLst>
          </p:cNvPr>
          <p:cNvSpPr>
            <a:spLocks noGrp="1"/>
          </p:cNvSpPr>
          <p:nvPr>
            <p:ph sz="quarter" idx="12"/>
          </p:nvPr>
        </p:nvSpPr>
        <p:spPr>
          <a:xfrm>
            <a:off x="620184" y="1620000"/>
            <a:ext cx="10963200" cy="3816424"/>
          </a:xfrm>
        </p:spPr>
        <p:txBody>
          <a:bodyPr/>
          <a:lstStyle/>
          <a:p>
            <a:pPr marL="0" indent="0">
              <a:buNone/>
            </a:pPr>
            <a:r>
              <a:rPr lang="en-US" b="1" dirty="0">
                <a:solidFill>
                  <a:schemeClr val="accent1"/>
                </a:solidFill>
              </a:rPr>
              <a:t>Cognitive impairment: </a:t>
            </a:r>
          </a:p>
          <a:p>
            <a:r>
              <a:rPr lang="en-US" dirty="0"/>
              <a:t>Screen for cognitive function at baseline and periodically throughout treatment  </a:t>
            </a:r>
          </a:p>
          <a:p>
            <a:r>
              <a:rPr lang="en-US" dirty="0"/>
              <a:t>Nurses should elicit observations of cognitive changes from caregivers or responsible family members</a:t>
            </a:r>
            <a:br>
              <a:rPr lang="en-US" dirty="0"/>
            </a:br>
            <a:endParaRPr lang="en-US" dirty="0"/>
          </a:p>
          <a:p>
            <a:pPr marL="0" indent="0">
              <a:buNone/>
            </a:pPr>
            <a:r>
              <a:rPr lang="en-US" b="1" dirty="0">
                <a:solidFill>
                  <a:schemeClr val="accent1"/>
                </a:solidFill>
              </a:rPr>
              <a:t>Rash: </a:t>
            </a:r>
          </a:p>
          <a:p>
            <a:r>
              <a:rPr lang="en-US" dirty="0"/>
              <a:t>Nurses should educate </a:t>
            </a:r>
            <a:r>
              <a:rPr lang="en-US" dirty="0">
                <a:solidFill>
                  <a:schemeClr val="tx2"/>
                </a:solidFill>
              </a:rPr>
              <a:t>patients </a:t>
            </a:r>
            <a:r>
              <a:rPr lang="en-US" dirty="0"/>
              <a:t>of the risk of developing a rash </a:t>
            </a:r>
          </a:p>
          <a:p>
            <a:r>
              <a:rPr lang="en-US" dirty="0"/>
              <a:t>If rash is detected on physical exam nurses should encourage prescribers to consider management with oral antihistamines and/or systemic corticosteroids (for grade 3-4 rash) as well as topical corticosteroids or dose interruption </a:t>
            </a:r>
          </a:p>
          <a:p>
            <a:r>
              <a:rPr lang="en-US" dirty="0"/>
              <a:t>Early intervention may lessen severity and recurrence of rash and may prevent dose interruptions</a:t>
            </a:r>
          </a:p>
        </p:txBody>
      </p:sp>
      <p:sp>
        <p:nvSpPr>
          <p:cNvPr id="2" name="Title 1">
            <a:extLst>
              <a:ext uri="{FF2B5EF4-FFF2-40B4-BE49-F238E27FC236}">
                <a16:creationId xmlns:a16="http://schemas.microsoft.com/office/drawing/2014/main" id="{9D7D8E33-B024-4B66-A1B8-6B7858B5BDB5}"/>
              </a:ext>
            </a:extLst>
          </p:cNvPr>
          <p:cNvSpPr>
            <a:spLocks noGrp="1"/>
          </p:cNvSpPr>
          <p:nvPr>
            <p:ph type="title"/>
          </p:nvPr>
        </p:nvSpPr>
        <p:spPr/>
        <p:txBody>
          <a:bodyPr/>
          <a:lstStyle/>
          <a:p>
            <a:r>
              <a:rPr lang="en-US"/>
              <a:t>The right knowledge</a:t>
            </a:r>
            <a:endParaRPr lang="en-US" dirty="0"/>
          </a:p>
        </p:txBody>
      </p:sp>
      <p:sp>
        <p:nvSpPr>
          <p:cNvPr id="6" name="Content Placeholder 5">
            <a:extLst>
              <a:ext uri="{FF2B5EF4-FFF2-40B4-BE49-F238E27FC236}">
                <a16:creationId xmlns:a16="http://schemas.microsoft.com/office/drawing/2014/main" id="{81EF41C2-EC5B-445D-9E25-F2CD27D2CBB0}"/>
              </a:ext>
            </a:extLst>
          </p:cNvPr>
          <p:cNvSpPr>
            <a:spLocks noGrp="1"/>
          </p:cNvSpPr>
          <p:nvPr>
            <p:ph sz="quarter" idx="15"/>
          </p:nvPr>
        </p:nvSpPr>
        <p:spPr/>
        <p:txBody>
          <a:bodyPr/>
          <a:lstStyle/>
          <a:p>
            <a:pPr>
              <a:spcBef>
                <a:spcPts val="0"/>
              </a:spcBef>
            </a:pPr>
            <a:r>
              <a:rPr lang="en-GB" dirty="0">
                <a:solidFill>
                  <a:schemeClr val="tx2"/>
                </a:solidFill>
              </a:rPr>
              <a:t>Olivier KM, et al. </a:t>
            </a:r>
            <a:r>
              <a:rPr lang="en-GB" dirty="0" err="1">
                <a:solidFill>
                  <a:schemeClr val="tx2"/>
                </a:solidFill>
              </a:rPr>
              <a:t>Int</a:t>
            </a:r>
            <a:r>
              <a:rPr lang="en-GB" dirty="0">
                <a:solidFill>
                  <a:schemeClr val="tx2"/>
                </a:solidFill>
              </a:rPr>
              <a:t> J </a:t>
            </a:r>
            <a:r>
              <a:rPr lang="en-GB" dirty="0" err="1">
                <a:solidFill>
                  <a:schemeClr val="tx2"/>
                </a:solidFill>
              </a:rPr>
              <a:t>Urol</a:t>
            </a:r>
            <a:r>
              <a:rPr lang="en-GB" dirty="0">
                <a:solidFill>
                  <a:schemeClr val="tx2"/>
                </a:solidFill>
              </a:rPr>
              <a:t> </a:t>
            </a:r>
            <a:r>
              <a:rPr lang="en-GB" dirty="0" err="1">
                <a:solidFill>
                  <a:schemeClr val="tx2"/>
                </a:solidFill>
              </a:rPr>
              <a:t>Nurs</a:t>
            </a:r>
            <a:r>
              <a:rPr lang="en-GB" dirty="0">
                <a:solidFill>
                  <a:schemeClr val="tx2"/>
                </a:solidFill>
              </a:rPr>
              <a:t>. 2021</a:t>
            </a:r>
            <a:r>
              <a:rPr lang="en-US" dirty="0">
                <a:solidFill>
                  <a:schemeClr val="tx2"/>
                </a:solidFill>
              </a:rPr>
              <a:t>;15:47-58</a:t>
            </a:r>
            <a:endParaRPr lang="en-GB" dirty="0">
              <a:solidFill>
                <a:schemeClr val="tx2"/>
              </a:solidFill>
            </a:endParaRPr>
          </a:p>
        </p:txBody>
      </p:sp>
    </p:spTree>
    <p:extLst>
      <p:ext uri="{BB962C8B-B14F-4D97-AF65-F5344CB8AC3E}">
        <p14:creationId xmlns:p14="http://schemas.microsoft.com/office/powerpoint/2010/main" val="57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3EB534F-9EF4-4D67-8D14-3BA086BCFA0C}"/>
              </a:ext>
            </a:extLst>
          </p:cNvPr>
          <p:cNvSpPr>
            <a:spLocks noGrp="1"/>
          </p:cNvSpPr>
          <p:nvPr>
            <p:ph type="body" idx="1"/>
          </p:nvPr>
        </p:nvSpPr>
        <p:spPr>
          <a:xfrm>
            <a:off x="609600" y="972000"/>
            <a:ext cx="10972800" cy="702470"/>
          </a:xfrm>
        </p:spPr>
        <p:txBody>
          <a:bodyPr/>
          <a:lstStyle/>
          <a:p>
            <a:r>
              <a:rPr lang="en-US" dirty="0"/>
              <a:t>Managing Treatment-Emergent Adverse Events</a:t>
            </a:r>
            <a:endParaRPr lang="en-GB" dirty="0"/>
          </a:p>
        </p:txBody>
      </p:sp>
      <p:sp>
        <p:nvSpPr>
          <p:cNvPr id="3" name="Content Placeholder 2">
            <a:extLst>
              <a:ext uri="{FF2B5EF4-FFF2-40B4-BE49-F238E27FC236}">
                <a16:creationId xmlns:a16="http://schemas.microsoft.com/office/drawing/2014/main" id="{C7144CA4-8020-4D50-9178-DB18248AB815}"/>
              </a:ext>
            </a:extLst>
          </p:cNvPr>
          <p:cNvSpPr>
            <a:spLocks noGrp="1"/>
          </p:cNvSpPr>
          <p:nvPr>
            <p:ph sz="quarter" idx="12"/>
          </p:nvPr>
        </p:nvSpPr>
        <p:spPr>
          <a:xfrm>
            <a:off x="620184" y="1620000"/>
            <a:ext cx="10963200" cy="3816424"/>
          </a:xfrm>
        </p:spPr>
        <p:txBody>
          <a:bodyPr/>
          <a:lstStyle/>
          <a:p>
            <a:pPr marL="0" indent="0">
              <a:buNone/>
            </a:pPr>
            <a:r>
              <a:rPr lang="en-US" b="1" dirty="0">
                <a:solidFill>
                  <a:schemeClr val="accent1"/>
                </a:solidFill>
              </a:rPr>
              <a:t>Metabolic changes: </a:t>
            </a:r>
          </a:p>
          <a:p>
            <a:r>
              <a:rPr lang="en-US" dirty="0"/>
              <a:t>Monitor fasting glucose and LFTs at baseline and throughout treatment</a:t>
            </a:r>
          </a:p>
          <a:p>
            <a:r>
              <a:rPr lang="en-US" dirty="0"/>
              <a:t>Nurses should educate on regular exercise and dietary modifications</a:t>
            </a:r>
            <a:br>
              <a:rPr lang="en-US" dirty="0"/>
            </a:br>
            <a:endParaRPr lang="en-US" dirty="0"/>
          </a:p>
          <a:p>
            <a:pPr marL="0" indent="0">
              <a:buNone/>
            </a:pPr>
            <a:r>
              <a:rPr lang="en-US" b="1" dirty="0">
                <a:solidFill>
                  <a:schemeClr val="accent1"/>
                </a:solidFill>
              </a:rPr>
              <a:t>Cardiovascular AEs: </a:t>
            </a:r>
          </a:p>
          <a:p>
            <a:r>
              <a:rPr lang="en-US" dirty="0"/>
              <a:t>Monitor at baseline and throughout treatment </a:t>
            </a:r>
          </a:p>
          <a:p>
            <a:r>
              <a:rPr lang="en-US" dirty="0"/>
              <a:t>Nurses should educate on heart-healthy diet </a:t>
            </a:r>
          </a:p>
          <a:p>
            <a:r>
              <a:rPr lang="en-US" dirty="0"/>
              <a:t>Nurses should educate on how to </a:t>
            </a:r>
            <a:r>
              <a:rPr lang="en-US" dirty="0" err="1">
                <a:solidFill>
                  <a:schemeClr val="tx2"/>
                </a:solidFill>
              </a:rPr>
              <a:t>recognise</a:t>
            </a:r>
            <a:r>
              <a:rPr lang="en-US" dirty="0">
                <a:solidFill>
                  <a:schemeClr val="tx2"/>
                </a:solidFill>
              </a:rPr>
              <a:t>, </a:t>
            </a:r>
            <a:r>
              <a:rPr lang="en-US" dirty="0"/>
              <a:t>control and prevent hypertension, DVT and PE </a:t>
            </a:r>
          </a:p>
        </p:txBody>
      </p:sp>
      <p:sp>
        <p:nvSpPr>
          <p:cNvPr id="2" name="Title 1">
            <a:extLst>
              <a:ext uri="{FF2B5EF4-FFF2-40B4-BE49-F238E27FC236}">
                <a16:creationId xmlns:a16="http://schemas.microsoft.com/office/drawing/2014/main" id="{9D7D8E33-B024-4B66-A1B8-6B7858B5BDB5}"/>
              </a:ext>
            </a:extLst>
          </p:cNvPr>
          <p:cNvSpPr>
            <a:spLocks noGrp="1"/>
          </p:cNvSpPr>
          <p:nvPr>
            <p:ph type="title"/>
          </p:nvPr>
        </p:nvSpPr>
        <p:spPr/>
        <p:txBody>
          <a:bodyPr/>
          <a:lstStyle/>
          <a:p>
            <a:r>
              <a:rPr lang="en-US"/>
              <a:t>The right knowledge</a:t>
            </a:r>
            <a:endParaRPr lang="en-US" dirty="0"/>
          </a:p>
        </p:txBody>
      </p:sp>
      <p:sp>
        <p:nvSpPr>
          <p:cNvPr id="6" name="Content Placeholder 5">
            <a:extLst>
              <a:ext uri="{FF2B5EF4-FFF2-40B4-BE49-F238E27FC236}">
                <a16:creationId xmlns:a16="http://schemas.microsoft.com/office/drawing/2014/main" id="{81EF41C2-EC5B-445D-9E25-F2CD27D2CBB0}"/>
              </a:ext>
            </a:extLst>
          </p:cNvPr>
          <p:cNvSpPr>
            <a:spLocks noGrp="1"/>
          </p:cNvSpPr>
          <p:nvPr>
            <p:ph sz="quarter" idx="15"/>
          </p:nvPr>
        </p:nvSpPr>
        <p:spPr>
          <a:xfrm>
            <a:off x="620184" y="6312807"/>
            <a:ext cx="8116800" cy="365125"/>
          </a:xfrm>
        </p:spPr>
        <p:txBody>
          <a:bodyPr/>
          <a:lstStyle/>
          <a:p>
            <a:pPr>
              <a:spcBef>
                <a:spcPts val="300"/>
              </a:spcBef>
            </a:pPr>
            <a:r>
              <a:rPr lang="en-GB" dirty="0"/>
              <a:t>AEs, adverse events; DVT, deep vein thrombosis; LFT, liver function test; PE, pulmonary embolism</a:t>
            </a:r>
          </a:p>
          <a:p>
            <a:pPr>
              <a:spcBef>
                <a:spcPts val="0"/>
              </a:spcBef>
            </a:pPr>
            <a:r>
              <a:rPr lang="en-GB" dirty="0">
                <a:solidFill>
                  <a:schemeClr val="tx2"/>
                </a:solidFill>
              </a:rPr>
              <a:t>Olivier KM, et al. </a:t>
            </a:r>
            <a:r>
              <a:rPr lang="en-GB" dirty="0" err="1">
                <a:solidFill>
                  <a:schemeClr val="tx2"/>
                </a:solidFill>
              </a:rPr>
              <a:t>Int</a:t>
            </a:r>
            <a:r>
              <a:rPr lang="en-GB" dirty="0">
                <a:solidFill>
                  <a:schemeClr val="tx2"/>
                </a:solidFill>
              </a:rPr>
              <a:t> J </a:t>
            </a:r>
            <a:r>
              <a:rPr lang="en-GB" dirty="0" err="1">
                <a:solidFill>
                  <a:schemeClr val="tx2"/>
                </a:solidFill>
              </a:rPr>
              <a:t>Urol</a:t>
            </a:r>
            <a:r>
              <a:rPr lang="en-GB" dirty="0">
                <a:solidFill>
                  <a:schemeClr val="tx2"/>
                </a:solidFill>
              </a:rPr>
              <a:t> </a:t>
            </a:r>
            <a:r>
              <a:rPr lang="en-GB" dirty="0" err="1">
                <a:solidFill>
                  <a:schemeClr val="tx2"/>
                </a:solidFill>
              </a:rPr>
              <a:t>Nurs</a:t>
            </a:r>
            <a:r>
              <a:rPr lang="en-GB" dirty="0">
                <a:solidFill>
                  <a:schemeClr val="tx2"/>
                </a:solidFill>
              </a:rPr>
              <a:t>. 2021</a:t>
            </a:r>
            <a:r>
              <a:rPr lang="en-US" dirty="0">
                <a:solidFill>
                  <a:schemeClr val="tx2"/>
                </a:solidFill>
              </a:rPr>
              <a:t>;15:47-58</a:t>
            </a:r>
            <a:endParaRPr lang="en-GB" dirty="0">
              <a:solidFill>
                <a:schemeClr val="tx2"/>
              </a:solidFill>
            </a:endParaRPr>
          </a:p>
        </p:txBody>
      </p:sp>
    </p:spTree>
    <p:extLst>
      <p:ext uri="{BB962C8B-B14F-4D97-AF65-F5344CB8AC3E}">
        <p14:creationId xmlns:p14="http://schemas.microsoft.com/office/powerpoint/2010/main" val="31751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3EB534F-9EF4-4D67-8D14-3BA086BCFA0C}"/>
              </a:ext>
            </a:extLst>
          </p:cNvPr>
          <p:cNvSpPr>
            <a:spLocks noGrp="1"/>
          </p:cNvSpPr>
          <p:nvPr>
            <p:ph type="body" idx="1"/>
          </p:nvPr>
        </p:nvSpPr>
        <p:spPr>
          <a:xfrm>
            <a:off x="609600" y="972000"/>
            <a:ext cx="10972800" cy="702470"/>
          </a:xfrm>
        </p:spPr>
        <p:txBody>
          <a:bodyPr/>
          <a:lstStyle/>
          <a:p>
            <a:r>
              <a:rPr lang="en-US" dirty="0"/>
              <a:t>Managing Treatment-Emergent Adverse Events</a:t>
            </a:r>
            <a:endParaRPr lang="en-GB" dirty="0"/>
          </a:p>
        </p:txBody>
      </p:sp>
      <p:sp>
        <p:nvSpPr>
          <p:cNvPr id="3" name="Content Placeholder 2">
            <a:extLst>
              <a:ext uri="{FF2B5EF4-FFF2-40B4-BE49-F238E27FC236}">
                <a16:creationId xmlns:a16="http://schemas.microsoft.com/office/drawing/2014/main" id="{C7144CA4-8020-4D50-9178-DB18248AB815}"/>
              </a:ext>
            </a:extLst>
          </p:cNvPr>
          <p:cNvSpPr>
            <a:spLocks noGrp="1"/>
          </p:cNvSpPr>
          <p:nvPr>
            <p:ph sz="quarter" idx="12"/>
          </p:nvPr>
        </p:nvSpPr>
        <p:spPr>
          <a:xfrm>
            <a:off x="620184" y="1620000"/>
            <a:ext cx="10963200" cy="3816424"/>
          </a:xfrm>
        </p:spPr>
        <p:txBody>
          <a:bodyPr/>
          <a:lstStyle/>
          <a:p>
            <a:pPr marL="0" indent="0">
              <a:buNone/>
            </a:pPr>
            <a:r>
              <a:rPr lang="en-US" b="1" dirty="0">
                <a:solidFill>
                  <a:schemeClr val="accent1"/>
                </a:solidFill>
              </a:rPr>
              <a:t>Hot Flashes: </a:t>
            </a:r>
          </a:p>
          <a:p>
            <a:r>
              <a:rPr lang="en-US" dirty="0"/>
              <a:t>Consider venlafaxine, gabapentin, and medroxyprogesterone acetate</a:t>
            </a:r>
            <a:br>
              <a:rPr lang="en-US" dirty="0"/>
            </a:br>
            <a:endParaRPr lang="en-US" dirty="0"/>
          </a:p>
          <a:p>
            <a:pPr marL="0" indent="0">
              <a:buNone/>
            </a:pPr>
            <a:r>
              <a:rPr lang="en-US" b="1" dirty="0">
                <a:solidFill>
                  <a:schemeClr val="accent1"/>
                </a:solidFill>
              </a:rPr>
              <a:t>Sexual Health: </a:t>
            </a:r>
          </a:p>
          <a:p>
            <a:r>
              <a:rPr lang="en-US" dirty="0"/>
              <a:t>Nurses can foster open communication between patients and their partners and provide counseling on pharmacologic and nonpharmacologic options to reduce the burden of erectile dysfunction</a:t>
            </a:r>
          </a:p>
        </p:txBody>
      </p:sp>
      <p:sp>
        <p:nvSpPr>
          <p:cNvPr id="2" name="Title 1">
            <a:extLst>
              <a:ext uri="{FF2B5EF4-FFF2-40B4-BE49-F238E27FC236}">
                <a16:creationId xmlns:a16="http://schemas.microsoft.com/office/drawing/2014/main" id="{9D7D8E33-B024-4B66-A1B8-6B7858B5BDB5}"/>
              </a:ext>
            </a:extLst>
          </p:cNvPr>
          <p:cNvSpPr>
            <a:spLocks noGrp="1"/>
          </p:cNvSpPr>
          <p:nvPr>
            <p:ph type="title"/>
          </p:nvPr>
        </p:nvSpPr>
        <p:spPr/>
        <p:txBody>
          <a:bodyPr/>
          <a:lstStyle/>
          <a:p>
            <a:r>
              <a:rPr lang="en-US"/>
              <a:t>The right knowledge</a:t>
            </a:r>
            <a:endParaRPr lang="en-US" dirty="0"/>
          </a:p>
        </p:txBody>
      </p:sp>
      <p:sp>
        <p:nvSpPr>
          <p:cNvPr id="6" name="Content Placeholder 5">
            <a:extLst>
              <a:ext uri="{FF2B5EF4-FFF2-40B4-BE49-F238E27FC236}">
                <a16:creationId xmlns:a16="http://schemas.microsoft.com/office/drawing/2014/main" id="{81EF41C2-EC5B-445D-9E25-F2CD27D2CBB0}"/>
              </a:ext>
            </a:extLst>
          </p:cNvPr>
          <p:cNvSpPr>
            <a:spLocks noGrp="1"/>
          </p:cNvSpPr>
          <p:nvPr>
            <p:ph sz="quarter" idx="15"/>
          </p:nvPr>
        </p:nvSpPr>
        <p:spPr>
          <a:xfrm>
            <a:off x="620184" y="6312807"/>
            <a:ext cx="8116800" cy="365125"/>
          </a:xfrm>
        </p:spPr>
        <p:txBody>
          <a:bodyPr/>
          <a:lstStyle/>
          <a:p>
            <a:pPr>
              <a:spcBef>
                <a:spcPts val="0"/>
              </a:spcBef>
            </a:pPr>
            <a:r>
              <a:rPr lang="en-GB" dirty="0">
                <a:solidFill>
                  <a:schemeClr val="tx2"/>
                </a:solidFill>
              </a:rPr>
              <a:t>Olivier KM, et al. </a:t>
            </a:r>
            <a:r>
              <a:rPr lang="en-GB" dirty="0" err="1">
                <a:solidFill>
                  <a:schemeClr val="tx2"/>
                </a:solidFill>
              </a:rPr>
              <a:t>Int</a:t>
            </a:r>
            <a:r>
              <a:rPr lang="en-GB" dirty="0">
                <a:solidFill>
                  <a:schemeClr val="tx2"/>
                </a:solidFill>
              </a:rPr>
              <a:t> J </a:t>
            </a:r>
            <a:r>
              <a:rPr lang="en-GB" dirty="0" err="1">
                <a:solidFill>
                  <a:schemeClr val="tx2"/>
                </a:solidFill>
              </a:rPr>
              <a:t>Urol</a:t>
            </a:r>
            <a:r>
              <a:rPr lang="en-GB" dirty="0">
                <a:solidFill>
                  <a:schemeClr val="tx2"/>
                </a:solidFill>
              </a:rPr>
              <a:t> </a:t>
            </a:r>
            <a:r>
              <a:rPr lang="en-GB" dirty="0" err="1">
                <a:solidFill>
                  <a:schemeClr val="tx2"/>
                </a:solidFill>
              </a:rPr>
              <a:t>Nurs</a:t>
            </a:r>
            <a:r>
              <a:rPr lang="en-GB" dirty="0">
                <a:solidFill>
                  <a:schemeClr val="tx2"/>
                </a:solidFill>
              </a:rPr>
              <a:t>. 2021</a:t>
            </a:r>
            <a:r>
              <a:rPr lang="en-US" dirty="0">
                <a:solidFill>
                  <a:schemeClr val="tx2"/>
                </a:solidFill>
              </a:rPr>
              <a:t>;15:47-58</a:t>
            </a:r>
            <a:endParaRPr lang="en-GB" dirty="0">
              <a:solidFill>
                <a:schemeClr val="tx2"/>
              </a:solidFill>
            </a:endParaRPr>
          </a:p>
        </p:txBody>
      </p:sp>
    </p:spTree>
    <p:extLst>
      <p:ext uri="{BB962C8B-B14F-4D97-AF65-F5344CB8AC3E}">
        <p14:creationId xmlns:p14="http://schemas.microsoft.com/office/powerpoint/2010/main" val="30352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B460DB-5980-41C2-895B-7E828E9410A0}"/>
              </a:ext>
            </a:extLst>
          </p:cNvPr>
          <p:cNvSpPr>
            <a:spLocks noGrp="1"/>
          </p:cNvSpPr>
          <p:nvPr>
            <p:ph type="body" idx="1"/>
          </p:nvPr>
        </p:nvSpPr>
        <p:spPr>
          <a:xfrm>
            <a:off x="609600" y="972000"/>
            <a:ext cx="10972800" cy="702470"/>
          </a:xfrm>
        </p:spPr>
        <p:txBody>
          <a:bodyPr/>
          <a:lstStyle/>
          <a:p>
            <a:r>
              <a:rPr lang="en-GB" dirty="0"/>
              <a:t>Quality of life</a:t>
            </a:r>
          </a:p>
        </p:txBody>
      </p:sp>
      <p:sp>
        <p:nvSpPr>
          <p:cNvPr id="3" name="Content Placeholder 2">
            <a:extLst>
              <a:ext uri="{FF2B5EF4-FFF2-40B4-BE49-F238E27FC236}">
                <a16:creationId xmlns:a16="http://schemas.microsoft.com/office/drawing/2014/main" id="{CE91278B-3A74-438B-8C8B-1BD0BE41DD12}"/>
              </a:ext>
            </a:extLst>
          </p:cNvPr>
          <p:cNvSpPr>
            <a:spLocks noGrp="1"/>
          </p:cNvSpPr>
          <p:nvPr>
            <p:ph sz="quarter" idx="12"/>
          </p:nvPr>
        </p:nvSpPr>
        <p:spPr>
          <a:xfrm>
            <a:off x="620184" y="1620000"/>
            <a:ext cx="10963200" cy="3816424"/>
          </a:xfrm>
        </p:spPr>
        <p:txBody>
          <a:bodyPr/>
          <a:lstStyle/>
          <a:p>
            <a:r>
              <a:rPr lang="en-US" dirty="0"/>
              <a:t>The results of SPARTAN, PROSPER, and ARAMIS demonstrate that </a:t>
            </a:r>
            <a:r>
              <a:rPr lang="en-US" dirty="0" err="1"/>
              <a:t>apalutamide</a:t>
            </a:r>
            <a:r>
              <a:rPr lang="en-US" dirty="0"/>
              <a:t>, enzalutamide, and </a:t>
            </a:r>
            <a:r>
              <a:rPr lang="en-US" dirty="0" err="1"/>
              <a:t>darolutamide</a:t>
            </a:r>
            <a:r>
              <a:rPr lang="en-US" dirty="0"/>
              <a:t> have all been proven to delay disease progression and prolong overall survival</a:t>
            </a:r>
          </a:p>
          <a:p>
            <a:r>
              <a:rPr lang="en-US" dirty="0"/>
              <a:t>In addition, in SPARTAN, PROSPER, and ARAMIS </a:t>
            </a:r>
            <a:r>
              <a:rPr lang="en-US" sz="2000" b="0" i="0" u="none" strike="noStrike" baseline="0" dirty="0">
                <a:latin typeface="AdvTTa9c1b374"/>
              </a:rPr>
              <a:t>no treatment-induced deterioration in patient-reported quality of life occurred</a:t>
            </a:r>
            <a:endParaRPr lang="en-US" dirty="0"/>
          </a:p>
          <a:p>
            <a:pPr lvl="1"/>
            <a:r>
              <a:rPr lang="en-US" b="0" i="0" u="none" strike="noStrike" baseline="0" dirty="0">
                <a:latin typeface="AdvTTa9c1b374"/>
              </a:rPr>
              <a:t>Patients treated with enzalutamide or </a:t>
            </a:r>
            <a:r>
              <a:rPr lang="en-US" b="0" i="0" u="none" strike="noStrike" baseline="0" dirty="0" err="1">
                <a:latin typeface="AdvTTa9c1b374"/>
              </a:rPr>
              <a:t>darolutamide</a:t>
            </a:r>
            <a:r>
              <a:rPr lang="en-US" b="0" i="0" u="none" strike="noStrike" baseline="0" dirty="0">
                <a:latin typeface="AdvTTa9c1b374"/>
              </a:rPr>
              <a:t> also demonstrated delayed time to pain progression and delayed deterioration in urinary and bowel symptoms vs placebo</a:t>
            </a:r>
            <a:endParaRPr lang="it-IT" b="0" i="0" u="none" strike="noStrike" baseline="0" dirty="0">
              <a:solidFill>
                <a:srgbClr val="000000"/>
              </a:solidFill>
              <a:latin typeface="AdvOTf9433e2d"/>
            </a:endParaRPr>
          </a:p>
        </p:txBody>
      </p:sp>
      <p:sp>
        <p:nvSpPr>
          <p:cNvPr id="2" name="Title 1">
            <a:extLst>
              <a:ext uri="{FF2B5EF4-FFF2-40B4-BE49-F238E27FC236}">
                <a16:creationId xmlns:a16="http://schemas.microsoft.com/office/drawing/2014/main" id="{A7320264-E4DA-4108-A2C2-380E58845A84}"/>
              </a:ext>
            </a:extLst>
          </p:cNvPr>
          <p:cNvSpPr>
            <a:spLocks noGrp="1"/>
          </p:cNvSpPr>
          <p:nvPr>
            <p:ph type="title"/>
          </p:nvPr>
        </p:nvSpPr>
        <p:spPr/>
        <p:txBody>
          <a:bodyPr/>
          <a:lstStyle/>
          <a:p>
            <a:r>
              <a:rPr lang="en-US" dirty="0"/>
              <a:t>The right knowledge</a:t>
            </a:r>
          </a:p>
        </p:txBody>
      </p:sp>
      <p:sp>
        <p:nvSpPr>
          <p:cNvPr id="5" name="Content Placeholder 4">
            <a:extLst>
              <a:ext uri="{FF2B5EF4-FFF2-40B4-BE49-F238E27FC236}">
                <a16:creationId xmlns:a16="http://schemas.microsoft.com/office/drawing/2014/main" id="{161C4BBD-165B-4754-B9C7-BB5543C09C19}"/>
              </a:ext>
            </a:extLst>
          </p:cNvPr>
          <p:cNvSpPr>
            <a:spLocks noGrp="1"/>
          </p:cNvSpPr>
          <p:nvPr>
            <p:ph sz="quarter" idx="15"/>
          </p:nvPr>
        </p:nvSpPr>
        <p:spPr>
          <a:xfrm>
            <a:off x="620184" y="6312807"/>
            <a:ext cx="10889064" cy="365125"/>
          </a:xfrm>
        </p:spPr>
        <p:txBody>
          <a:bodyPr/>
          <a:lstStyle/>
          <a:p>
            <a:pPr>
              <a:spcBef>
                <a:spcPts val="300"/>
              </a:spcBef>
            </a:pPr>
            <a:endParaRPr lang="en-GB" dirty="0">
              <a:latin typeface="+mn-lt"/>
            </a:endParaRPr>
          </a:p>
          <a:p>
            <a:pPr>
              <a:spcBef>
                <a:spcPts val="300"/>
              </a:spcBef>
            </a:pPr>
            <a:r>
              <a:rPr lang="en-GB" dirty="0">
                <a:latin typeface="+mn-lt"/>
              </a:rPr>
              <a:t>AR, androgen receptor; </a:t>
            </a:r>
            <a:r>
              <a:rPr lang="en-GB" dirty="0" err="1">
                <a:latin typeface="+mn-lt"/>
              </a:rPr>
              <a:t>nmCRPC</a:t>
            </a:r>
            <a:r>
              <a:rPr lang="en-GB" dirty="0">
                <a:latin typeface="+mn-lt"/>
              </a:rPr>
              <a:t>, non-metastatic castration-resistant prostate cancer</a:t>
            </a:r>
          </a:p>
          <a:p>
            <a:pPr>
              <a:spcBef>
                <a:spcPts val="0"/>
              </a:spcBef>
            </a:pPr>
            <a:r>
              <a:rPr lang="en-GB" dirty="0">
                <a:solidFill>
                  <a:schemeClr val="tx2"/>
                </a:solidFill>
              </a:rPr>
              <a:t>Olivier KM, et al. Int J </a:t>
            </a:r>
            <a:r>
              <a:rPr lang="en-GB" dirty="0" err="1">
                <a:solidFill>
                  <a:schemeClr val="tx2"/>
                </a:solidFill>
              </a:rPr>
              <a:t>Urol</a:t>
            </a:r>
            <a:r>
              <a:rPr lang="en-GB" dirty="0">
                <a:solidFill>
                  <a:schemeClr val="tx2"/>
                </a:solidFill>
              </a:rPr>
              <a:t> </a:t>
            </a:r>
            <a:r>
              <a:rPr lang="en-GB" dirty="0" err="1">
                <a:solidFill>
                  <a:schemeClr val="tx2"/>
                </a:solidFill>
              </a:rPr>
              <a:t>Nurs</a:t>
            </a:r>
            <a:r>
              <a:rPr lang="en-GB" dirty="0">
                <a:solidFill>
                  <a:schemeClr val="tx2"/>
                </a:solidFill>
              </a:rPr>
              <a:t>. 2021</a:t>
            </a:r>
            <a:r>
              <a:rPr lang="en-US" dirty="0">
                <a:solidFill>
                  <a:schemeClr val="tx2"/>
                </a:solidFill>
              </a:rPr>
              <a:t>;15:47-58</a:t>
            </a:r>
            <a:r>
              <a:rPr lang="en-GB" dirty="0">
                <a:solidFill>
                  <a:schemeClr val="tx2"/>
                </a:solidFill>
              </a:rPr>
              <a:t>; </a:t>
            </a:r>
            <a:r>
              <a:rPr lang="en-US" dirty="0">
                <a:solidFill>
                  <a:schemeClr val="tx2"/>
                </a:solidFill>
                <a:latin typeface="+mn-lt"/>
                <a:ea typeface="Aileron" charset="0"/>
                <a:cs typeface="Aileron" charset="0"/>
              </a:rPr>
              <a:t>Saad F, et al. Prostate Cancer Prostatic Dis. 2021;24(2):323-34; </a:t>
            </a:r>
            <a:r>
              <a:rPr lang="en-GB" dirty="0">
                <a:effectLst/>
                <a:latin typeface="+mn-lt"/>
                <a:ea typeface="Calibri" panose="020F0502020204030204" pitchFamily="34" charset="0"/>
                <a:cs typeface="Calibri" panose="020F0502020204030204" pitchFamily="34" charset="0"/>
              </a:rPr>
              <a:t>Saad F, et al. Lancet Oncol. 2018; 19:1404</a:t>
            </a:r>
            <a:r>
              <a:rPr lang="en-GB" dirty="0">
                <a:effectLst/>
                <a:latin typeface="+mn-lt"/>
                <a:ea typeface="AdvOTf9433e2d+20"/>
                <a:cs typeface="Calibri" panose="020F0502020204030204" pitchFamily="34" charset="0"/>
              </a:rPr>
              <a:t>–</a:t>
            </a:r>
            <a:r>
              <a:rPr lang="en-GB" dirty="0">
                <a:effectLst/>
                <a:latin typeface="+mn-lt"/>
                <a:ea typeface="Calibri" panose="020F0502020204030204" pitchFamily="34" charset="0"/>
                <a:cs typeface="Calibri" panose="020F0502020204030204" pitchFamily="34" charset="0"/>
              </a:rPr>
              <a:t>16; </a:t>
            </a:r>
            <a:r>
              <a:rPr lang="en-GB" dirty="0" err="1">
                <a:effectLst/>
                <a:latin typeface="+mn-lt"/>
                <a:ea typeface="Calibri" panose="020F0502020204030204" pitchFamily="34" charset="0"/>
                <a:cs typeface="Calibri" panose="020F0502020204030204" pitchFamily="34" charset="0"/>
              </a:rPr>
              <a:t>Tombal</a:t>
            </a:r>
            <a:r>
              <a:rPr lang="en-GB" dirty="0">
                <a:effectLst/>
                <a:latin typeface="+mn-lt"/>
                <a:ea typeface="Calibri" panose="020F0502020204030204" pitchFamily="34" charset="0"/>
                <a:cs typeface="Calibri" panose="020F0502020204030204" pitchFamily="34" charset="0"/>
              </a:rPr>
              <a:t> B, et </a:t>
            </a:r>
            <a:r>
              <a:rPr lang="en-GB" dirty="0" err="1">
                <a:effectLst/>
                <a:latin typeface="+mn-lt"/>
                <a:ea typeface="Calibri" panose="020F0502020204030204" pitchFamily="34" charset="0"/>
                <a:cs typeface="Calibri" panose="020F0502020204030204" pitchFamily="34" charset="0"/>
              </a:rPr>
              <a:t>a.l</a:t>
            </a:r>
            <a:r>
              <a:rPr lang="en-GB" dirty="0">
                <a:effectLst/>
                <a:latin typeface="+mn-lt"/>
                <a:ea typeface="Calibri" panose="020F0502020204030204" pitchFamily="34" charset="0"/>
                <a:cs typeface="Calibri" panose="020F0502020204030204" pitchFamily="34" charset="0"/>
              </a:rPr>
              <a:t> Lancet Oncol. 2019; 20:556</a:t>
            </a:r>
            <a:r>
              <a:rPr lang="en-GB" dirty="0">
                <a:effectLst/>
                <a:latin typeface="+mn-lt"/>
                <a:ea typeface="AdvOTf9433e2d+20"/>
                <a:cs typeface="Calibri" panose="020F0502020204030204" pitchFamily="34" charset="0"/>
              </a:rPr>
              <a:t>–</a:t>
            </a:r>
            <a:r>
              <a:rPr lang="en-GB" dirty="0">
                <a:effectLst/>
                <a:latin typeface="+mn-lt"/>
                <a:ea typeface="Calibri" panose="020F0502020204030204" pitchFamily="34" charset="0"/>
                <a:cs typeface="Calibri" panose="020F0502020204030204" pitchFamily="34" charset="0"/>
              </a:rPr>
              <a:t>69; </a:t>
            </a:r>
            <a:r>
              <a:rPr lang="en-GB" dirty="0" err="1">
                <a:effectLst/>
                <a:latin typeface="+mn-lt"/>
                <a:ea typeface="Calibri" panose="020F0502020204030204" pitchFamily="34" charset="0"/>
                <a:cs typeface="Calibri" panose="020F0502020204030204" pitchFamily="34" charset="0"/>
              </a:rPr>
              <a:t>Fizazi</a:t>
            </a:r>
            <a:r>
              <a:rPr lang="en-GB" dirty="0">
                <a:effectLst/>
                <a:latin typeface="+mn-lt"/>
                <a:ea typeface="Calibri" panose="020F0502020204030204" pitchFamily="34" charset="0"/>
                <a:cs typeface="Calibri" panose="020F0502020204030204" pitchFamily="34" charset="0"/>
              </a:rPr>
              <a:t> K, et al.  J Clin Oncol. 2019;37 (15_Suppl):5000; </a:t>
            </a:r>
            <a:r>
              <a:rPr lang="en-GB" dirty="0" err="1">
                <a:effectLst/>
                <a:latin typeface="+mn-lt"/>
                <a:ea typeface="Calibri" panose="020F0502020204030204" pitchFamily="34" charset="0"/>
                <a:cs typeface="Calibri" panose="020F0502020204030204" pitchFamily="34" charset="0"/>
              </a:rPr>
              <a:t>Fizazi</a:t>
            </a:r>
            <a:r>
              <a:rPr lang="en-GB" dirty="0">
                <a:effectLst/>
                <a:latin typeface="+mn-lt"/>
                <a:ea typeface="Calibri" panose="020F0502020204030204" pitchFamily="34" charset="0"/>
                <a:cs typeface="Calibri" panose="020F0502020204030204" pitchFamily="34" charset="0"/>
              </a:rPr>
              <a:t> K, et al.  N </a:t>
            </a:r>
            <a:r>
              <a:rPr lang="en-GB" dirty="0" err="1">
                <a:effectLst/>
                <a:latin typeface="+mn-lt"/>
                <a:ea typeface="Calibri" panose="020F0502020204030204" pitchFamily="34" charset="0"/>
                <a:cs typeface="Calibri" panose="020F0502020204030204" pitchFamily="34" charset="0"/>
              </a:rPr>
              <a:t>Engl</a:t>
            </a:r>
            <a:r>
              <a:rPr lang="en-GB" dirty="0">
                <a:effectLst/>
                <a:latin typeface="+mn-lt"/>
                <a:ea typeface="Calibri" panose="020F0502020204030204" pitchFamily="34" charset="0"/>
                <a:cs typeface="Calibri" panose="020F0502020204030204" pitchFamily="34" charset="0"/>
              </a:rPr>
              <a:t> J Med. 2019;380:1235-1246; </a:t>
            </a:r>
            <a:r>
              <a:rPr lang="en-US" dirty="0">
                <a:effectLst/>
                <a:latin typeface="+mn-lt"/>
                <a:ea typeface="Calibri" panose="020F0502020204030204" pitchFamily="34" charset="0"/>
                <a:cs typeface="Calibri" panose="020F0502020204030204" pitchFamily="34" charset="0"/>
              </a:rPr>
              <a:t>Smith M, et al. European Journal of Cancer 2021; 154: 138-146</a:t>
            </a:r>
            <a:endParaRPr lang="en-GB" dirty="0">
              <a:effectLst/>
              <a:latin typeface="+mn-lt"/>
              <a:ea typeface="Calibri" panose="020F0502020204030204" pitchFamily="34" charset="0"/>
              <a:cs typeface="Times New Roman" panose="02020603050405020304" pitchFamily="18" charset="0"/>
            </a:endParaRPr>
          </a:p>
          <a:p>
            <a:pPr>
              <a:spcBef>
                <a:spcPts val="0"/>
              </a:spcBef>
            </a:pPr>
            <a:endParaRPr lang="en-GB" dirty="0">
              <a:latin typeface="+mn-lt"/>
            </a:endParaRPr>
          </a:p>
        </p:txBody>
      </p:sp>
    </p:spTree>
    <p:extLst>
      <p:ext uri="{BB962C8B-B14F-4D97-AF65-F5344CB8AC3E}">
        <p14:creationId xmlns:p14="http://schemas.microsoft.com/office/powerpoint/2010/main" val="339311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B30C69-03BD-4BC9-B96C-019D88D263FF}"/>
              </a:ext>
            </a:extLst>
          </p:cNvPr>
          <p:cNvSpPr>
            <a:spLocks noGrp="1"/>
          </p:cNvSpPr>
          <p:nvPr>
            <p:ph type="body" idx="1"/>
          </p:nvPr>
        </p:nvSpPr>
        <p:spPr>
          <a:xfrm>
            <a:off x="609600" y="972000"/>
            <a:ext cx="10972800" cy="702470"/>
          </a:xfrm>
        </p:spPr>
        <p:txBody>
          <a:bodyPr/>
          <a:lstStyle/>
          <a:p>
            <a:r>
              <a:rPr lang="en-GB" dirty="0"/>
              <a:t>Tailoring treatment to patients</a:t>
            </a:r>
          </a:p>
        </p:txBody>
      </p:sp>
      <p:sp>
        <p:nvSpPr>
          <p:cNvPr id="3" name="Content Placeholder 2">
            <a:extLst>
              <a:ext uri="{FF2B5EF4-FFF2-40B4-BE49-F238E27FC236}">
                <a16:creationId xmlns:a16="http://schemas.microsoft.com/office/drawing/2014/main" id="{D70BA6EF-A922-4F96-AF00-C24076120523}"/>
              </a:ext>
            </a:extLst>
          </p:cNvPr>
          <p:cNvSpPr>
            <a:spLocks noGrp="1"/>
          </p:cNvSpPr>
          <p:nvPr>
            <p:ph sz="quarter" idx="12"/>
          </p:nvPr>
        </p:nvSpPr>
        <p:spPr>
          <a:xfrm>
            <a:off x="620184" y="1620000"/>
            <a:ext cx="10963200" cy="3816424"/>
          </a:xfrm>
        </p:spPr>
        <p:txBody>
          <a:bodyPr/>
          <a:lstStyle/>
          <a:p>
            <a:r>
              <a:rPr lang="en-US" dirty="0"/>
              <a:t>Oncology nurses can offer education to patients throughout the therapeutic course by providing reliable, factual information on what to expect from their prescribed treatment regimen</a:t>
            </a:r>
          </a:p>
          <a:p>
            <a:pPr lvl="1"/>
            <a:r>
              <a:rPr lang="en-US" dirty="0"/>
              <a:t>Dosing</a:t>
            </a:r>
          </a:p>
          <a:p>
            <a:pPr lvl="1"/>
            <a:r>
              <a:rPr lang="en-US" dirty="0"/>
              <a:t>Treatment-emergent adverse events</a:t>
            </a:r>
          </a:p>
          <a:p>
            <a:pPr lvl="1"/>
            <a:r>
              <a:rPr lang="en-US" dirty="0"/>
              <a:t>Life expectancy</a:t>
            </a:r>
          </a:p>
          <a:p>
            <a:r>
              <a:rPr lang="en-US" dirty="0"/>
              <a:t>When considering the most appropriate treatment for a patient, the risks reported for different treatment should be considered</a:t>
            </a:r>
          </a:p>
        </p:txBody>
      </p:sp>
      <p:sp>
        <p:nvSpPr>
          <p:cNvPr id="2" name="Title 1">
            <a:extLst>
              <a:ext uri="{FF2B5EF4-FFF2-40B4-BE49-F238E27FC236}">
                <a16:creationId xmlns:a16="http://schemas.microsoft.com/office/drawing/2014/main" id="{F24A4F1D-DF04-4030-9A8D-1E9B1510C0B4}"/>
              </a:ext>
            </a:extLst>
          </p:cNvPr>
          <p:cNvSpPr>
            <a:spLocks noGrp="1"/>
          </p:cNvSpPr>
          <p:nvPr>
            <p:ph type="title"/>
          </p:nvPr>
        </p:nvSpPr>
        <p:spPr/>
        <p:txBody>
          <a:bodyPr/>
          <a:lstStyle/>
          <a:p>
            <a:r>
              <a:rPr lang="en-US"/>
              <a:t>What needs to be explained to the patient</a:t>
            </a:r>
            <a:endParaRPr lang="en-US" dirty="0"/>
          </a:p>
        </p:txBody>
      </p:sp>
      <p:sp>
        <p:nvSpPr>
          <p:cNvPr id="6" name="Content Placeholder 5">
            <a:extLst>
              <a:ext uri="{FF2B5EF4-FFF2-40B4-BE49-F238E27FC236}">
                <a16:creationId xmlns:a16="http://schemas.microsoft.com/office/drawing/2014/main" id="{C75C68FF-9648-4849-953E-7EE9315240F5}"/>
              </a:ext>
            </a:extLst>
          </p:cNvPr>
          <p:cNvSpPr>
            <a:spLocks noGrp="1"/>
          </p:cNvSpPr>
          <p:nvPr>
            <p:ph sz="quarter" idx="15"/>
          </p:nvPr>
        </p:nvSpPr>
        <p:spPr>
          <a:xfrm>
            <a:off x="620184" y="6312807"/>
            <a:ext cx="8116800" cy="365125"/>
          </a:xfrm>
        </p:spPr>
        <p:txBody>
          <a:bodyPr/>
          <a:lstStyle/>
          <a:p>
            <a:pPr>
              <a:spcBef>
                <a:spcPts val="0"/>
              </a:spcBef>
            </a:pPr>
            <a:r>
              <a:rPr lang="en-GB" dirty="0">
                <a:solidFill>
                  <a:schemeClr val="tx2"/>
                </a:solidFill>
              </a:rPr>
              <a:t>Olivier KM, et al. </a:t>
            </a:r>
            <a:r>
              <a:rPr lang="en-GB" dirty="0" err="1">
                <a:solidFill>
                  <a:schemeClr val="tx2"/>
                </a:solidFill>
              </a:rPr>
              <a:t>Int</a:t>
            </a:r>
            <a:r>
              <a:rPr lang="en-GB" dirty="0">
                <a:solidFill>
                  <a:schemeClr val="tx2"/>
                </a:solidFill>
              </a:rPr>
              <a:t> J </a:t>
            </a:r>
            <a:r>
              <a:rPr lang="en-GB" dirty="0" err="1">
                <a:solidFill>
                  <a:schemeClr val="tx2"/>
                </a:solidFill>
              </a:rPr>
              <a:t>Urol</a:t>
            </a:r>
            <a:r>
              <a:rPr lang="en-GB" dirty="0">
                <a:solidFill>
                  <a:schemeClr val="tx2"/>
                </a:solidFill>
              </a:rPr>
              <a:t> </a:t>
            </a:r>
            <a:r>
              <a:rPr lang="en-GB" dirty="0" err="1">
                <a:solidFill>
                  <a:schemeClr val="tx2"/>
                </a:solidFill>
              </a:rPr>
              <a:t>Nurs</a:t>
            </a:r>
            <a:r>
              <a:rPr lang="en-GB" dirty="0">
                <a:solidFill>
                  <a:schemeClr val="tx2"/>
                </a:solidFill>
              </a:rPr>
              <a:t>. 2021</a:t>
            </a:r>
            <a:r>
              <a:rPr lang="en-US" dirty="0">
                <a:solidFill>
                  <a:schemeClr val="tx2"/>
                </a:solidFill>
              </a:rPr>
              <a:t>;15:47-58</a:t>
            </a:r>
            <a:endParaRPr lang="en-GB" dirty="0">
              <a:solidFill>
                <a:schemeClr val="tx2"/>
              </a:solidFill>
            </a:endParaRPr>
          </a:p>
        </p:txBody>
      </p:sp>
    </p:spTree>
    <p:extLst>
      <p:ext uri="{BB962C8B-B14F-4D97-AF65-F5344CB8AC3E}">
        <p14:creationId xmlns:p14="http://schemas.microsoft.com/office/powerpoint/2010/main" val="326689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3DD259-21C0-4234-B6DF-0BBEFB95F106}"/>
              </a:ext>
            </a:extLst>
          </p:cNvPr>
          <p:cNvSpPr>
            <a:spLocks noGrp="1"/>
          </p:cNvSpPr>
          <p:nvPr>
            <p:ph type="body" idx="1"/>
          </p:nvPr>
        </p:nvSpPr>
        <p:spPr>
          <a:xfrm>
            <a:off x="609600" y="972000"/>
            <a:ext cx="10972800" cy="702470"/>
          </a:xfrm>
        </p:spPr>
        <p:txBody>
          <a:bodyPr/>
          <a:lstStyle/>
          <a:p>
            <a:r>
              <a:rPr lang="en-GB" dirty="0"/>
              <a:t>How to fill the gaps in the patient’s knowledge</a:t>
            </a:r>
          </a:p>
        </p:txBody>
      </p:sp>
      <p:sp>
        <p:nvSpPr>
          <p:cNvPr id="3" name="Content Placeholder 2">
            <a:extLst>
              <a:ext uri="{FF2B5EF4-FFF2-40B4-BE49-F238E27FC236}">
                <a16:creationId xmlns:a16="http://schemas.microsoft.com/office/drawing/2014/main" id="{FCA859DB-3B2A-43CF-BA21-CB3B82536BD9}"/>
              </a:ext>
            </a:extLst>
          </p:cNvPr>
          <p:cNvSpPr>
            <a:spLocks noGrp="1"/>
          </p:cNvSpPr>
          <p:nvPr>
            <p:ph sz="quarter" idx="12"/>
          </p:nvPr>
        </p:nvSpPr>
        <p:spPr>
          <a:xfrm>
            <a:off x="620184" y="1620000"/>
            <a:ext cx="10963200" cy="3816424"/>
          </a:xfrm>
        </p:spPr>
        <p:txBody>
          <a:bodyPr/>
          <a:lstStyle/>
          <a:p>
            <a:pPr lvl="0"/>
            <a:r>
              <a:rPr lang="en-US" dirty="0"/>
              <a:t>Knowing your audience is key when having treatment discussions </a:t>
            </a:r>
          </a:p>
          <a:p>
            <a:pPr lvl="1"/>
            <a:r>
              <a:rPr lang="en-US" dirty="0"/>
              <a:t>Patient’s knowledge</a:t>
            </a:r>
          </a:p>
          <a:p>
            <a:pPr lvl="1"/>
            <a:r>
              <a:rPr lang="en-US" dirty="0"/>
              <a:t>Patient’s support system</a:t>
            </a:r>
          </a:p>
          <a:p>
            <a:pPr lvl="1"/>
            <a:endParaRPr lang="en-US" dirty="0"/>
          </a:p>
          <a:p>
            <a:pPr lvl="0"/>
            <a:r>
              <a:rPr lang="en-US" dirty="0"/>
              <a:t>Clinical trial data can be shared with patients and the emphasis </a:t>
            </a:r>
            <a:r>
              <a:rPr lang="en-US" dirty="0">
                <a:solidFill>
                  <a:schemeClr val="tx2"/>
                </a:solidFill>
              </a:rPr>
              <a:t>should be that the studies have shown that these drugs prolong overall survival</a:t>
            </a:r>
          </a:p>
          <a:p>
            <a:pPr lvl="0"/>
            <a:endParaRPr lang="en-US" dirty="0"/>
          </a:p>
          <a:p>
            <a:pPr lvl="0"/>
            <a:r>
              <a:rPr lang="en-US" dirty="0"/>
              <a:t>Provide patients with educational materials about their disease state and treatments for them to take home and review</a:t>
            </a:r>
          </a:p>
          <a:p>
            <a:endParaRPr lang="en-US" dirty="0"/>
          </a:p>
        </p:txBody>
      </p:sp>
      <p:sp>
        <p:nvSpPr>
          <p:cNvPr id="2" name="Title 1">
            <a:extLst>
              <a:ext uri="{FF2B5EF4-FFF2-40B4-BE49-F238E27FC236}">
                <a16:creationId xmlns:a16="http://schemas.microsoft.com/office/drawing/2014/main" id="{03B04393-E3BB-47C6-B34D-2789B7602422}"/>
              </a:ext>
            </a:extLst>
          </p:cNvPr>
          <p:cNvSpPr>
            <a:spLocks noGrp="1"/>
          </p:cNvSpPr>
          <p:nvPr>
            <p:ph type="title"/>
          </p:nvPr>
        </p:nvSpPr>
        <p:spPr/>
        <p:txBody>
          <a:bodyPr/>
          <a:lstStyle/>
          <a:p>
            <a:r>
              <a:rPr lang="en-US"/>
              <a:t>What needs to be explained to the patient</a:t>
            </a:r>
            <a:endParaRPr lang="en-US" dirty="0"/>
          </a:p>
        </p:txBody>
      </p:sp>
    </p:spTree>
    <p:extLst>
      <p:ext uri="{BB962C8B-B14F-4D97-AF65-F5344CB8AC3E}">
        <p14:creationId xmlns:p14="http://schemas.microsoft.com/office/powerpoint/2010/main" val="24817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AB4072-8DD6-A649-A884-24EBB9C792E4}"/>
              </a:ext>
            </a:extLst>
          </p:cNvPr>
          <p:cNvSpPr>
            <a:spLocks noGrp="1"/>
          </p:cNvSpPr>
          <p:nvPr>
            <p:ph type="body" idx="1"/>
          </p:nvPr>
        </p:nvSpPr>
        <p:spPr/>
        <p:txBody>
          <a:bodyPr/>
          <a:lstStyle/>
          <a:p>
            <a:r>
              <a:rPr lang="en-US" dirty="0"/>
              <a:t>Fill the gaps in the patient’s knowledge</a:t>
            </a:r>
          </a:p>
        </p:txBody>
      </p:sp>
      <p:sp>
        <p:nvSpPr>
          <p:cNvPr id="4" name="Content Placeholder 3">
            <a:extLst>
              <a:ext uri="{FF2B5EF4-FFF2-40B4-BE49-F238E27FC236}">
                <a16:creationId xmlns:a16="http://schemas.microsoft.com/office/drawing/2014/main" id="{7B9021DE-2902-4D45-A768-BFF7CAAF9EDA}"/>
              </a:ext>
            </a:extLst>
          </p:cNvPr>
          <p:cNvSpPr>
            <a:spLocks noGrp="1"/>
          </p:cNvSpPr>
          <p:nvPr>
            <p:ph sz="quarter" idx="12"/>
          </p:nvPr>
        </p:nvSpPr>
        <p:spPr>
          <a:xfrm>
            <a:off x="620184" y="2132856"/>
            <a:ext cx="10963200" cy="3816424"/>
          </a:xfrm>
        </p:spPr>
        <p:txBody>
          <a:bodyPr/>
          <a:lstStyle/>
          <a:p>
            <a:pPr marL="0" indent="0">
              <a:buNone/>
            </a:pPr>
            <a:r>
              <a:rPr lang="en-GB" b="1" dirty="0"/>
              <a:t>For more information on the </a:t>
            </a:r>
            <a:r>
              <a:rPr lang="en-GB" b="1" dirty="0">
                <a:solidFill>
                  <a:schemeClr val="accent1"/>
                </a:solidFill>
              </a:rPr>
              <a:t>Ask, Tell, Ask </a:t>
            </a:r>
            <a:r>
              <a:rPr lang="en-GB" b="1" dirty="0"/>
              <a:t>model, please refer to:</a:t>
            </a:r>
          </a:p>
          <a:p>
            <a:r>
              <a:rPr lang="en-GB" dirty="0"/>
              <a:t>The paper “If We Don’t Ask, Our Patients Might </a:t>
            </a:r>
            <a:r>
              <a:rPr lang="en-GB" dirty="0">
                <a:solidFill>
                  <a:schemeClr val="tx2"/>
                </a:solidFill>
              </a:rPr>
              <a:t>Never Tell: The Impact of the Routine Use of a Patient </a:t>
            </a:r>
            <a:r>
              <a:rPr lang="en-GB" dirty="0"/>
              <a:t>Values Assessment” by J. Russell </a:t>
            </a:r>
            <a:r>
              <a:rPr lang="en-GB" dirty="0" err="1"/>
              <a:t>Hoverman</a:t>
            </a:r>
            <a:r>
              <a:rPr lang="en-GB" dirty="0"/>
              <a:t> et al.</a:t>
            </a:r>
          </a:p>
        </p:txBody>
      </p:sp>
      <p:sp>
        <p:nvSpPr>
          <p:cNvPr id="3" name="Title 2">
            <a:extLst>
              <a:ext uri="{FF2B5EF4-FFF2-40B4-BE49-F238E27FC236}">
                <a16:creationId xmlns:a16="http://schemas.microsoft.com/office/drawing/2014/main" id="{AD91B7ED-322A-0645-9271-ED3CA071EAD2}"/>
              </a:ext>
            </a:extLst>
          </p:cNvPr>
          <p:cNvSpPr>
            <a:spLocks noGrp="1"/>
          </p:cNvSpPr>
          <p:nvPr>
            <p:ph type="title"/>
          </p:nvPr>
        </p:nvSpPr>
        <p:spPr/>
        <p:txBody>
          <a:bodyPr/>
          <a:lstStyle/>
          <a:p>
            <a:r>
              <a:rPr lang="en-US" dirty="0"/>
              <a:t>What needs to be explained to the patient</a:t>
            </a:r>
          </a:p>
        </p:txBody>
      </p:sp>
      <p:sp>
        <p:nvSpPr>
          <p:cNvPr id="2" name="Slide Number Placeholder 1">
            <a:extLst>
              <a:ext uri="{FF2B5EF4-FFF2-40B4-BE49-F238E27FC236}">
                <a16:creationId xmlns:a16="http://schemas.microsoft.com/office/drawing/2014/main" id="{EBA5E12D-F23A-4B5A-93E7-16689F4C9D55}"/>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8" name="Content Placeholder 7">
            <a:extLst>
              <a:ext uri="{FF2B5EF4-FFF2-40B4-BE49-F238E27FC236}">
                <a16:creationId xmlns:a16="http://schemas.microsoft.com/office/drawing/2014/main" id="{164E4745-D15C-9F47-A14F-E6FB4DE48AA1}"/>
              </a:ext>
            </a:extLst>
          </p:cNvPr>
          <p:cNvSpPr>
            <a:spLocks noGrp="1"/>
          </p:cNvSpPr>
          <p:nvPr>
            <p:ph sz="quarter" idx="15"/>
          </p:nvPr>
        </p:nvSpPr>
        <p:spPr/>
        <p:txBody>
          <a:bodyPr/>
          <a:lstStyle/>
          <a:p>
            <a:r>
              <a:rPr lang="en-GB" dirty="0" err="1"/>
              <a:t>Hoverman</a:t>
            </a:r>
            <a:r>
              <a:rPr lang="en-GB" dirty="0"/>
              <a:t> JR, et al. J Oncol </a:t>
            </a:r>
            <a:r>
              <a:rPr lang="en-GB" dirty="0" err="1"/>
              <a:t>Pract</a:t>
            </a:r>
            <a:r>
              <a:rPr lang="en-GB" dirty="0"/>
              <a:t>. 2017;13:e0831-7</a:t>
            </a:r>
          </a:p>
        </p:txBody>
      </p:sp>
      <p:sp>
        <p:nvSpPr>
          <p:cNvPr id="9" name="Round Same Side Corner Rectangle 8">
            <a:extLst>
              <a:ext uri="{FF2B5EF4-FFF2-40B4-BE49-F238E27FC236}">
                <a16:creationId xmlns:a16="http://schemas.microsoft.com/office/drawing/2014/main" id="{F16DCA92-1233-044F-A305-C9F175D3A0DB}"/>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CC362D-AB0E-4F44-8F3B-B66132E1BCBD}"/>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0304F787-71CF-0F49-8920-5B13DB4533FD}"/>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5A736D-CA2E-594E-988D-A898A4CB290B}"/>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3" name="Round Same Side Corner Rectangle 12">
            <a:extLst>
              <a:ext uri="{FF2B5EF4-FFF2-40B4-BE49-F238E27FC236}">
                <a16:creationId xmlns:a16="http://schemas.microsoft.com/office/drawing/2014/main" id="{4E37393D-2442-F946-BA5F-50578CA87D2D}"/>
              </a:ext>
            </a:extLst>
          </p:cNvPr>
          <p:cNvSpPr/>
          <p:nvPr/>
        </p:nvSpPr>
        <p:spPr>
          <a:xfrm rot="16200000" flipH="1">
            <a:off x="11763951" y="4604188"/>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E590553-6722-DD4F-872C-F40791728B90}"/>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I</a:t>
            </a:r>
          </a:p>
        </p:txBody>
      </p:sp>
      <p:sp>
        <p:nvSpPr>
          <p:cNvPr id="15" name="Round Same Side Corner Rectangle 14">
            <a:extLst>
              <a:ext uri="{FF2B5EF4-FFF2-40B4-BE49-F238E27FC236}">
                <a16:creationId xmlns:a16="http://schemas.microsoft.com/office/drawing/2014/main" id="{27675619-FD3A-F744-948A-2D334EAE5396}"/>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39F210F-1CB8-9349-8D50-C992392BF15D}"/>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7" name="Round Same Side Corner Rectangle 16">
            <a:extLst>
              <a:ext uri="{FF2B5EF4-FFF2-40B4-BE49-F238E27FC236}">
                <a16:creationId xmlns:a16="http://schemas.microsoft.com/office/drawing/2014/main" id="{EF532C89-4ACA-284F-9BB9-791C081C52A2}"/>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CCD1DE3-69BA-4347-A9F8-FE399C78405D}"/>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grpSp>
        <p:nvGrpSpPr>
          <p:cNvPr id="41" name="Group 40">
            <a:extLst>
              <a:ext uri="{FF2B5EF4-FFF2-40B4-BE49-F238E27FC236}">
                <a16:creationId xmlns:a16="http://schemas.microsoft.com/office/drawing/2014/main" id="{AB8B21AF-5029-CB44-8DB6-90F5435315A9}"/>
              </a:ext>
            </a:extLst>
          </p:cNvPr>
          <p:cNvGrpSpPr/>
          <p:nvPr/>
        </p:nvGrpSpPr>
        <p:grpSpPr>
          <a:xfrm>
            <a:off x="7075719" y="3733799"/>
            <a:ext cx="968694" cy="1502367"/>
            <a:chOff x="4343400" y="4332514"/>
            <a:chExt cx="968694" cy="1502367"/>
          </a:xfrm>
        </p:grpSpPr>
        <p:sp>
          <p:nvSpPr>
            <p:cNvPr id="19" name="Oval 18">
              <a:extLst>
                <a:ext uri="{FF2B5EF4-FFF2-40B4-BE49-F238E27FC236}">
                  <a16:creationId xmlns:a16="http://schemas.microsoft.com/office/drawing/2014/main" id="{0814D647-31AC-8948-B4CE-4CCDB175725E}"/>
                </a:ext>
              </a:extLst>
            </p:cNvPr>
            <p:cNvSpPr/>
            <p:nvPr/>
          </p:nvSpPr>
          <p:spPr>
            <a:xfrm>
              <a:off x="4343400" y="4332514"/>
              <a:ext cx="968694" cy="968694"/>
            </a:xfrm>
            <a:prstGeom prst="ellipse">
              <a:avLst/>
            </a:prstGeom>
            <a:solidFill>
              <a:schemeClr val="accent1"/>
            </a:solidFill>
            <a:ln w="635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C63E3E1-3654-9743-BA68-C176F1EFDB18}"/>
                </a:ext>
              </a:extLst>
            </p:cNvPr>
            <p:cNvSpPr txBox="1"/>
            <p:nvPr/>
          </p:nvSpPr>
          <p:spPr>
            <a:xfrm>
              <a:off x="4485346" y="5373216"/>
              <a:ext cx="684803" cy="46166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lang="en-US" sz="2400" b="1" dirty="0">
                  <a:solidFill>
                    <a:schemeClr val="accent1"/>
                  </a:solidFill>
                  <a:latin typeface="Aileron" charset="0"/>
                  <a:ea typeface="Aileron" charset="0"/>
                  <a:cs typeface="Aileron" charset="0"/>
                </a:rPr>
                <a:t>ASK</a:t>
              </a:r>
            </a:p>
          </p:txBody>
        </p:sp>
      </p:grpSp>
      <p:grpSp>
        <p:nvGrpSpPr>
          <p:cNvPr id="40" name="Group 39">
            <a:extLst>
              <a:ext uri="{FF2B5EF4-FFF2-40B4-BE49-F238E27FC236}">
                <a16:creationId xmlns:a16="http://schemas.microsoft.com/office/drawing/2014/main" id="{D77CC82E-3846-E04A-BE3C-2DCCB0F741B0}"/>
              </a:ext>
            </a:extLst>
          </p:cNvPr>
          <p:cNvGrpSpPr/>
          <p:nvPr/>
        </p:nvGrpSpPr>
        <p:grpSpPr>
          <a:xfrm>
            <a:off x="5614597" y="3733799"/>
            <a:ext cx="968694" cy="1502367"/>
            <a:chOff x="3034777" y="4332514"/>
            <a:chExt cx="968694" cy="1502367"/>
          </a:xfrm>
        </p:grpSpPr>
        <p:sp>
          <p:nvSpPr>
            <p:cNvPr id="33" name="Freeform 32">
              <a:extLst>
                <a:ext uri="{FF2B5EF4-FFF2-40B4-BE49-F238E27FC236}">
                  <a16:creationId xmlns:a16="http://schemas.microsoft.com/office/drawing/2014/main" id="{03B8251C-1236-354E-AECD-E9E864B76CB0}"/>
                </a:ext>
              </a:extLst>
            </p:cNvPr>
            <p:cNvSpPr/>
            <p:nvPr/>
          </p:nvSpPr>
          <p:spPr>
            <a:xfrm>
              <a:off x="3035660" y="4825616"/>
              <a:ext cx="966929" cy="475592"/>
            </a:xfrm>
            <a:custGeom>
              <a:avLst/>
              <a:gdLst>
                <a:gd name="connsiteX0" fmla="*/ 0 w 966929"/>
                <a:gd name="connsiteY0" fmla="*/ 0 h 475592"/>
                <a:gd name="connsiteX1" fmla="*/ 966929 w 966929"/>
                <a:gd name="connsiteY1" fmla="*/ 0 h 475592"/>
                <a:gd name="connsiteX2" fmla="*/ 957971 w 966929"/>
                <a:gd name="connsiteY2" fmla="*/ 88858 h 475592"/>
                <a:gd name="connsiteX3" fmla="*/ 483464 w 966929"/>
                <a:gd name="connsiteY3" fmla="*/ 475592 h 475592"/>
                <a:gd name="connsiteX4" fmla="*/ 8957 w 966929"/>
                <a:gd name="connsiteY4" fmla="*/ 88858 h 475592"/>
                <a:gd name="connsiteX5" fmla="*/ 0 w 966929"/>
                <a:gd name="connsiteY5" fmla="*/ 0 h 4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929" h="475592">
                  <a:moveTo>
                    <a:pt x="0" y="0"/>
                  </a:moveTo>
                  <a:lnTo>
                    <a:pt x="966929" y="0"/>
                  </a:lnTo>
                  <a:lnTo>
                    <a:pt x="957971" y="88858"/>
                  </a:lnTo>
                  <a:cubicBezTo>
                    <a:pt x="912807" y="309566"/>
                    <a:pt x="717524" y="475592"/>
                    <a:pt x="483464" y="475592"/>
                  </a:cubicBezTo>
                  <a:cubicBezTo>
                    <a:pt x="249404" y="475592"/>
                    <a:pt x="54121" y="309566"/>
                    <a:pt x="8957" y="88858"/>
                  </a:cubicBez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1" name="Oval 20">
              <a:extLst>
                <a:ext uri="{FF2B5EF4-FFF2-40B4-BE49-F238E27FC236}">
                  <a16:creationId xmlns:a16="http://schemas.microsoft.com/office/drawing/2014/main" id="{57E82AFB-4166-0141-9BF4-BFA8BE00D570}"/>
                </a:ext>
              </a:extLst>
            </p:cNvPr>
            <p:cNvSpPr/>
            <p:nvPr/>
          </p:nvSpPr>
          <p:spPr>
            <a:xfrm>
              <a:off x="3034777" y="4332514"/>
              <a:ext cx="968694" cy="968694"/>
            </a:xfrm>
            <a:prstGeom prst="ellipse">
              <a:avLst/>
            </a:prstGeom>
            <a:noFill/>
            <a:ln w="635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0666FC9-111F-5040-94F3-E3EC2E6D7DA2}"/>
                </a:ext>
              </a:extLst>
            </p:cNvPr>
            <p:cNvSpPr txBox="1"/>
            <p:nvPr/>
          </p:nvSpPr>
          <p:spPr>
            <a:xfrm>
              <a:off x="3145464" y="5373216"/>
              <a:ext cx="747320" cy="46166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lang="en-US" sz="2400" b="1" dirty="0">
                  <a:solidFill>
                    <a:schemeClr val="accent1"/>
                  </a:solidFill>
                  <a:latin typeface="Aileron" charset="0"/>
                  <a:ea typeface="Aileron" charset="0"/>
                  <a:cs typeface="Aileron" charset="0"/>
                </a:rPr>
                <a:t>TELL</a:t>
              </a:r>
            </a:p>
          </p:txBody>
        </p:sp>
      </p:grpSp>
      <p:grpSp>
        <p:nvGrpSpPr>
          <p:cNvPr id="39" name="Group 38">
            <a:extLst>
              <a:ext uri="{FF2B5EF4-FFF2-40B4-BE49-F238E27FC236}">
                <a16:creationId xmlns:a16="http://schemas.microsoft.com/office/drawing/2014/main" id="{6AF63C83-94CB-9F4D-A87E-88E8FBBDB7FA}"/>
              </a:ext>
            </a:extLst>
          </p:cNvPr>
          <p:cNvGrpSpPr/>
          <p:nvPr/>
        </p:nvGrpSpPr>
        <p:grpSpPr>
          <a:xfrm>
            <a:off x="4153474" y="3733799"/>
            <a:ext cx="968694" cy="1502367"/>
            <a:chOff x="1736841" y="4332514"/>
            <a:chExt cx="968694" cy="1502367"/>
          </a:xfrm>
        </p:grpSpPr>
        <p:sp>
          <p:nvSpPr>
            <p:cNvPr id="36" name="Freeform 35">
              <a:extLst>
                <a:ext uri="{FF2B5EF4-FFF2-40B4-BE49-F238E27FC236}">
                  <a16:creationId xmlns:a16="http://schemas.microsoft.com/office/drawing/2014/main" id="{4985DDA2-3764-684E-8F02-573DE4529EC7}"/>
                </a:ext>
              </a:extLst>
            </p:cNvPr>
            <p:cNvSpPr/>
            <p:nvPr/>
          </p:nvSpPr>
          <p:spPr>
            <a:xfrm>
              <a:off x="1775519" y="5018314"/>
              <a:ext cx="864097" cy="282894"/>
            </a:xfrm>
            <a:custGeom>
              <a:avLst/>
              <a:gdLst>
                <a:gd name="connsiteX0" fmla="*/ 0 w 966929"/>
                <a:gd name="connsiteY0" fmla="*/ 0 h 475592"/>
                <a:gd name="connsiteX1" fmla="*/ 966929 w 966929"/>
                <a:gd name="connsiteY1" fmla="*/ 0 h 475592"/>
                <a:gd name="connsiteX2" fmla="*/ 957971 w 966929"/>
                <a:gd name="connsiteY2" fmla="*/ 88858 h 475592"/>
                <a:gd name="connsiteX3" fmla="*/ 483464 w 966929"/>
                <a:gd name="connsiteY3" fmla="*/ 475592 h 475592"/>
                <a:gd name="connsiteX4" fmla="*/ 8957 w 966929"/>
                <a:gd name="connsiteY4" fmla="*/ 88858 h 475592"/>
                <a:gd name="connsiteX5" fmla="*/ 0 w 966929"/>
                <a:gd name="connsiteY5" fmla="*/ 0 h 4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929" h="475592">
                  <a:moveTo>
                    <a:pt x="0" y="0"/>
                  </a:moveTo>
                  <a:lnTo>
                    <a:pt x="966929" y="0"/>
                  </a:lnTo>
                  <a:lnTo>
                    <a:pt x="957971" y="88858"/>
                  </a:lnTo>
                  <a:cubicBezTo>
                    <a:pt x="912807" y="309566"/>
                    <a:pt x="717524" y="475592"/>
                    <a:pt x="483464" y="475592"/>
                  </a:cubicBezTo>
                  <a:cubicBezTo>
                    <a:pt x="249404" y="475592"/>
                    <a:pt x="54121" y="309566"/>
                    <a:pt x="8957" y="88858"/>
                  </a:cubicBez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7" name="Oval 36">
              <a:extLst>
                <a:ext uri="{FF2B5EF4-FFF2-40B4-BE49-F238E27FC236}">
                  <a16:creationId xmlns:a16="http://schemas.microsoft.com/office/drawing/2014/main" id="{6AA580AC-09EB-4847-ACCC-507A9BF45319}"/>
                </a:ext>
              </a:extLst>
            </p:cNvPr>
            <p:cNvSpPr/>
            <p:nvPr/>
          </p:nvSpPr>
          <p:spPr>
            <a:xfrm>
              <a:off x="1736841" y="4332514"/>
              <a:ext cx="968694" cy="968694"/>
            </a:xfrm>
            <a:prstGeom prst="ellipse">
              <a:avLst/>
            </a:prstGeom>
            <a:noFill/>
            <a:ln w="635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9C1F2ECB-DCF0-1445-90DF-6DF041E04C2E}"/>
                </a:ext>
              </a:extLst>
            </p:cNvPr>
            <p:cNvSpPr txBox="1"/>
            <p:nvPr/>
          </p:nvSpPr>
          <p:spPr>
            <a:xfrm>
              <a:off x="1878786" y="5373216"/>
              <a:ext cx="684804" cy="46166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lang="en-US" sz="2400" b="1" dirty="0">
                  <a:solidFill>
                    <a:schemeClr val="accent1"/>
                  </a:solidFill>
                  <a:latin typeface="Aileron" charset="0"/>
                  <a:ea typeface="Aileron" charset="0"/>
                  <a:cs typeface="Aileron" charset="0"/>
                </a:rPr>
                <a:t>ASK</a:t>
              </a:r>
            </a:p>
          </p:txBody>
        </p:sp>
      </p:grpSp>
    </p:spTree>
    <p:extLst>
      <p:ext uri="{BB962C8B-B14F-4D97-AF65-F5344CB8AC3E}">
        <p14:creationId xmlns:p14="http://schemas.microsoft.com/office/powerpoint/2010/main" val="1727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72D01-F7B6-6F42-B6ED-B1675A898BF5}"/>
              </a:ext>
            </a:extLst>
          </p:cNvPr>
          <p:cNvSpPr>
            <a:spLocks noGrp="1"/>
          </p:cNvSpPr>
          <p:nvPr>
            <p:ph sz="quarter" idx="12"/>
          </p:nvPr>
        </p:nvSpPr>
        <p:spPr/>
        <p:txBody>
          <a:bodyPr/>
          <a:lstStyle/>
          <a:p>
            <a:r>
              <a:rPr lang="en-US" dirty="0"/>
              <a:t>Continue to use the </a:t>
            </a:r>
            <a:r>
              <a:rPr lang="en-US" b="1" dirty="0">
                <a:solidFill>
                  <a:schemeClr val="accent1"/>
                </a:solidFill>
              </a:rPr>
              <a:t>Ask, Tell, Ask model </a:t>
            </a:r>
            <a:r>
              <a:rPr lang="en-US" dirty="0"/>
              <a:t>to discover knowledge gaps and efficiently educate patients</a:t>
            </a:r>
          </a:p>
          <a:p>
            <a:pPr lvl="1"/>
            <a:r>
              <a:rPr lang="en-US" dirty="0"/>
              <a:t>Acknowledge the patient’s </a:t>
            </a:r>
            <a:r>
              <a:rPr lang="en-US" b="1" dirty="0">
                <a:solidFill>
                  <a:schemeClr val="accent1"/>
                </a:solidFill>
              </a:rPr>
              <a:t>emotions</a:t>
            </a:r>
          </a:p>
          <a:p>
            <a:pPr lvl="1"/>
            <a:r>
              <a:rPr lang="en-US" dirty="0"/>
              <a:t>Ask if they </a:t>
            </a:r>
            <a:r>
              <a:rPr lang="en-US" b="1" dirty="0">
                <a:solidFill>
                  <a:schemeClr val="accent1"/>
                </a:solidFill>
              </a:rPr>
              <a:t>wish and are ready to hear and understand </a:t>
            </a:r>
            <a:r>
              <a:rPr lang="en-US" dirty="0"/>
              <a:t>more information before you continue</a:t>
            </a:r>
          </a:p>
          <a:p>
            <a:pPr lvl="1"/>
            <a:r>
              <a:rPr lang="en-US" b="1" dirty="0">
                <a:solidFill>
                  <a:schemeClr val="accent1"/>
                </a:solidFill>
              </a:rPr>
              <a:t>Repeat</a:t>
            </a:r>
            <a:r>
              <a:rPr lang="en-US" dirty="0"/>
              <a:t> information as often as needed</a:t>
            </a:r>
          </a:p>
          <a:p>
            <a:pPr lvl="1"/>
            <a:r>
              <a:rPr lang="en-US" dirty="0"/>
              <a:t>Listen actively</a:t>
            </a:r>
          </a:p>
          <a:p>
            <a:pPr lvl="1"/>
            <a:r>
              <a:rPr lang="en-US" dirty="0"/>
              <a:t>Continue to involve the </a:t>
            </a:r>
            <a:r>
              <a:rPr lang="en-US" dirty="0" err="1"/>
              <a:t>carer</a:t>
            </a:r>
            <a:endParaRPr lang="en-US" dirty="0"/>
          </a:p>
          <a:p>
            <a:pPr lvl="1"/>
            <a:r>
              <a:rPr lang="en-US" dirty="0"/>
              <a:t>Use patient-friendly language</a:t>
            </a:r>
          </a:p>
          <a:p>
            <a:r>
              <a:rPr lang="en-US" dirty="0"/>
              <a:t>Use </a:t>
            </a:r>
            <a:r>
              <a:rPr lang="en-US" b="1" dirty="0">
                <a:solidFill>
                  <a:schemeClr val="accent1"/>
                </a:solidFill>
              </a:rPr>
              <a:t>printed and/or written materials </a:t>
            </a:r>
            <a:r>
              <a:rPr lang="en-US" dirty="0"/>
              <a:t>to embed knowledge</a:t>
            </a:r>
          </a:p>
        </p:txBody>
      </p:sp>
      <p:sp>
        <p:nvSpPr>
          <p:cNvPr id="2" name="Title 1">
            <a:extLst>
              <a:ext uri="{FF2B5EF4-FFF2-40B4-BE49-F238E27FC236}">
                <a16:creationId xmlns:a16="http://schemas.microsoft.com/office/drawing/2014/main" id="{BC1A5827-3D8B-DA4F-ABA9-D3327E46A628}"/>
              </a:ext>
            </a:extLst>
          </p:cNvPr>
          <p:cNvSpPr>
            <a:spLocks noGrp="1"/>
          </p:cNvSpPr>
          <p:nvPr>
            <p:ph type="title"/>
          </p:nvPr>
        </p:nvSpPr>
        <p:spPr/>
        <p:txBody>
          <a:bodyPr/>
          <a:lstStyle/>
          <a:p>
            <a:r>
              <a:rPr lang="en-US" dirty="0"/>
              <a:t>The right way to deliver the messages</a:t>
            </a:r>
          </a:p>
        </p:txBody>
      </p:sp>
      <p:sp>
        <p:nvSpPr>
          <p:cNvPr id="4" name="Slide Number Placeholder 3">
            <a:extLst>
              <a:ext uri="{FF2B5EF4-FFF2-40B4-BE49-F238E27FC236}">
                <a16:creationId xmlns:a16="http://schemas.microsoft.com/office/drawing/2014/main" id="{C1BE5816-4DA5-40EB-BCC3-0608027DCABF}"/>
              </a:ext>
            </a:extLst>
          </p:cNvPr>
          <p:cNvSpPr>
            <a:spLocks noGrp="1"/>
          </p:cNvSpPr>
          <p:nvPr>
            <p:ph type="sldNum" sz="quarter" idx="4"/>
          </p:nvPr>
        </p:nvSpPr>
        <p:spPr/>
        <p:txBody>
          <a:bodyPr/>
          <a:lstStyle/>
          <a:p>
            <a:fld id="{9CB361BD-A286-4815-A94C-E70E7199AF5A}" type="slidenum">
              <a:rPr lang="en-US" smtClean="0"/>
              <a:t>29</a:t>
            </a:fld>
            <a:endParaRPr lang="en-US"/>
          </a:p>
        </p:txBody>
      </p:sp>
      <p:sp>
        <p:nvSpPr>
          <p:cNvPr id="5" name="TextBox 4">
            <a:extLst>
              <a:ext uri="{FF2B5EF4-FFF2-40B4-BE49-F238E27FC236}">
                <a16:creationId xmlns:a16="http://schemas.microsoft.com/office/drawing/2014/main" id="{0BF819CE-7A2F-574A-B4B1-8666125C8121}"/>
              </a:ext>
            </a:extLst>
          </p:cNvPr>
          <p:cNvSpPr txBox="1"/>
          <p:nvPr/>
        </p:nvSpPr>
        <p:spPr>
          <a:xfrm>
            <a:off x="620184" y="4609331"/>
            <a:ext cx="10711845" cy="1312498"/>
          </a:xfrm>
          <a:prstGeom prst="rect">
            <a:avLst/>
          </a:prstGeom>
          <a:solidFill>
            <a:schemeClr val="bg1"/>
          </a:solidFill>
          <a:ln w="28575">
            <a:solidFill>
              <a:schemeClr val="accent1"/>
            </a:solidFill>
          </a:ln>
        </p:spPr>
        <p:txBody>
          <a:bodyPr wrap="square" lIns="180000" rtlCol="0" anchor="ctr" anchorCtr="0">
            <a:noAutofit/>
          </a:bodyPr>
          <a:lstStyle/>
          <a:p>
            <a:r>
              <a:rPr lang="en-GB" b="1" dirty="0">
                <a:solidFill>
                  <a:schemeClr val="accent1"/>
                </a:solidFill>
              </a:rPr>
              <a:t>Practical tips:</a:t>
            </a:r>
          </a:p>
          <a:p>
            <a:pPr marL="285750" indent="-285750">
              <a:buClr>
                <a:schemeClr val="accent1"/>
              </a:buClr>
              <a:buFont typeface="Arial" panose="020B0604020202020204" pitchFamily="34" charset="0"/>
              <a:buChar char="•"/>
            </a:pPr>
            <a:r>
              <a:rPr lang="en-GB" dirty="0"/>
              <a:t>When printed materials are not available, consider simply </a:t>
            </a:r>
            <a:r>
              <a:rPr lang="en-GB" b="1" dirty="0">
                <a:solidFill>
                  <a:schemeClr val="accent1"/>
                </a:solidFill>
              </a:rPr>
              <a:t>writing</a:t>
            </a:r>
            <a:r>
              <a:rPr lang="en-GB" dirty="0"/>
              <a:t> a brief summary or </a:t>
            </a:r>
            <a:r>
              <a:rPr lang="en-GB" b="1" dirty="0">
                <a:solidFill>
                  <a:schemeClr val="accent1"/>
                </a:solidFill>
              </a:rPr>
              <a:t>drawing</a:t>
            </a:r>
            <a:r>
              <a:rPr lang="en-GB" dirty="0"/>
              <a:t> a quick diagram supporting your explanation for patients to take with them </a:t>
            </a:r>
          </a:p>
          <a:p>
            <a:pPr marL="285750" indent="-285750">
              <a:buClr>
                <a:schemeClr val="accent1"/>
              </a:buClr>
              <a:buFont typeface="Arial" panose="020B0604020202020204" pitchFamily="34" charset="0"/>
              <a:buChar char="•"/>
            </a:pPr>
            <a:r>
              <a:rPr lang="en-GB" dirty="0"/>
              <a:t>Remember to educate the patient with </a:t>
            </a:r>
            <a:r>
              <a:rPr lang="en-GB" b="1" dirty="0">
                <a:solidFill>
                  <a:schemeClr val="accent1"/>
                </a:solidFill>
              </a:rPr>
              <a:t>reassurance and confidence</a:t>
            </a:r>
          </a:p>
        </p:txBody>
      </p:sp>
      <p:pic>
        <p:nvPicPr>
          <p:cNvPr id="8" name="Picture 7">
            <a:extLst>
              <a:ext uri="{FF2B5EF4-FFF2-40B4-BE49-F238E27FC236}">
                <a16:creationId xmlns:a16="http://schemas.microsoft.com/office/drawing/2014/main" id="{A655B7A8-12B4-0043-86D2-C19F82B6B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581" y="2564904"/>
            <a:ext cx="1359448" cy="1921454"/>
          </a:xfrm>
          <a:prstGeom prst="rect">
            <a:avLst/>
          </a:prstGeom>
        </p:spPr>
      </p:pic>
      <p:sp>
        <p:nvSpPr>
          <p:cNvPr id="10" name="Round Same Side Corner Rectangle 9">
            <a:extLst>
              <a:ext uri="{FF2B5EF4-FFF2-40B4-BE49-F238E27FC236}">
                <a16:creationId xmlns:a16="http://schemas.microsoft.com/office/drawing/2014/main" id="{8721D5DA-C3F1-E946-A23A-BE7F157CEC39}"/>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C1113F-6F0D-6344-A975-E3E08C98A65D}"/>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2" name="Round Same Side Corner Rectangle 11">
            <a:extLst>
              <a:ext uri="{FF2B5EF4-FFF2-40B4-BE49-F238E27FC236}">
                <a16:creationId xmlns:a16="http://schemas.microsoft.com/office/drawing/2014/main" id="{FA4C4480-1DDA-7C4E-A11E-E773A9F4C086}"/>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6BF9DA0-EAC7-C349-A876-F4C659F11213}"/>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4" name="Round Same Side Corner Rectangle 13">
            <a:extLst>
              <a:ext uri="{FF2B5EF4-FFF2-40B4-BE49-F238E27FC236}">
                <a16:creationId xmlns:a16="http://schemas.microsoft.com/office/drawing/2014/main" id="{A3B390B4-8878-AF44-AF4F-347CC7F38046}"/>
              </a:ext>
            </a:extLst>
          </p:cNvPr>
          <p:cNvSpPr/>
          <p:nvPr/>
        </p:nvSpPr>
        <p:spPr>
          <a:xfrm rot="16200000" flipH="1">
            <a:off x="11763951" y="4604188"/>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A650744-B802-FD4D-B7CD-91A660B7B273}"/>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I</a:t>
            </a:r>
          </a:p>
        </p:txBody>
      </p:sp>
      <p:sp>
        <p:nvSpPr>
          <p:cNvPr id="16" name="Round Same Side Corner Rectangle 15">
            <a:extLst>
              <a:ext uri="{FF2B5EF4-FFF2-40B4-BE49-F238E27FC236}">
                <a16:creationId xmlns:a16="http://schemas.microsoft.com/office/drawing/2014/main" id="{E3A8BABC-9E81-014E-BD26-4C5DB6ACE612}"/>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8A3D687-1336-5845-B0D8-DB0240B27FAE}"/>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8" name="Round Same Side Corner Rectangle 17">
            <a:extLst>
              <a:ext uri="{FF2B5EF4-FFF2-40B4-BE49-F238E27FC236}">
                <a16:creationId xmlns:a16="http://schemas.microsoft.com/office/drawing/2014/main" id="{3B7F9E0D-58C9-9149-8E76-2AE24F630BFC}"/>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3862525-0BC7-D14C-B73D-737ABA0FFE90}"/>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418269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pPr marL="0" lvl="0" indent="0">
              <a:buNone/>
            </a:pPr>
            <a:r>
              <a:rPr lang="en-US" b="1" dirty="0"/>
              <a:t>Please note: </a:t>
            </a:r>
            <a:r>
              <a:rPr lang="en-US" dirty="0"/>
              <a:t>The views expressed within this presentation are the personal opinions of the author. </a:t>
            </a:r>
            <a:br>
              <a:rPr lang="en-US" dirty="0"/>
            </a:br>
            <a:r>
              <a:rPr lang="en-US" dirty="0"/>
              <a:t>They do not necessarily represent the views of the author’s academic institution or the rest of the </a:t>
            </a:r>
            <a:br>
              <a:rPr lang="en-US" dirty="0"/>
            </a:br>
            <a:r>
              <a:rPr lang="en-US" dirty="0"/>
              <a:t>GU NURSES CONNECT group.</a:t>
            </a:r>
          </a:p>
          <a:p>
            <a:pPr marL="0" lvl="0" indent="0">
              <a:spcBef>
                <a:spcPts val="2400"/>
              </a:spcBef>
              <a:spcAft>
                <a:spcPts val="2400"/>
              </a:spcAft>
              <a:buNone/>
            </a:pPr>
            <a:r>
              <a:rPr lang="en-US" dirty="0"/>
              <a:t>This content is supported by an Independent Educational Grant from Bayer.</a:t>
            </a:r>
          </a:p>
          <a:p>
            <a:pPr marL="0" lvl="0" indent="0">
              <a:spcBef>
                <a:spcPts val="1800"/>
              </a:spcBef>
              <a:buNone/>
            </a:pPr>
            <a:r>
              <a:rPr lang="en-US" b="1" dirty="0">
                <a:solidFill>
                  <a:schemeClr val="accent1"/>
                </a:solidFill>
              </a:rPr>
              <a:t>Joanie Pfahl </a:t>
            </a:r>
            <a:r>
              <a:rPr lang="en-US" dirty="0"/>
              <a:t>does not have any relevant financial relationships to disclose.</a:t>
            </a:r>
          </a:p>
          <a:p>
            <a:pPr marL="0" lvl="0" indent="0">
              <a:buNone/>
            </a:pPr>
            <a:r>
              <a:rPr lang="en-GB" altLang="en-US" b="1" dirty="0">
                <a:solidFill>
                  <a:schemeClr val="accent1"/>
                </a:solidFill>
              </a:rPr>
              <a:t>Jennifer Sutton </a:t>
            </a:r>
            <a:r>
              <a:rPr lang="en-GB" altLang="en-US" dirty="0"/>
              <a:t>has received financial support/sponsorship for research support, consultation, or speaker fees from the following companies:</a:t>
            </a:r>
          </a:p>
          <a:p>
            <a:r>
              <a:rPr lang="en-GB" altLang="en-US" dirty="0"/>
              <a:t>Bayer, Ferring Pharmaceuticals</a:t>
            </a:r>
          </a:p>
          <a:p>
            <a:pPr marL="0" lvl="0" indent="0">
              <a:buNone/>
            </a:pPr>
            <a:endParaRPr lang="en-US" dirty="0">
              <a:highlight>
                <a:srgbClr val="FFFF00"/>
              </a:highlight>
            </a:endParaRPr>
          </a:p>
          <a:p>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Disclaimer and disclosure</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373915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69B6B5-ABE4-4A86-9264-CAA1F03E55ED}"/>
              </a:ext>
            </a:extLst>
          </p:cNvPr>
          <p:cNvSpPr txBox="1"/>
          <p:nvPr/>
        </p:nvSpPr>
        <p:spPr>
          <a:xfrm>
            <a:off x="7772400" y="3060192"/>
            <a:ext cx="560832" cy="215444"/>
          </a:xfrm>
          <a:prstGeom prst="rect">
            <a:avLst/>
          </a:prstGeom>
          <a:solidFill>
            <a:schemeClr val="bg1"/>
          </a:solidFill>
        </p:spPr>
        <p:txBody>
          <a:bodyPr wrap="square" rtlCol="0">
            <a:spAutoFit/>
          </a:bodyPr>
          <a:lstStyle/>
          <a:p>
            <a:r>
              <a:rPr lang="en-GB" sz="800" b="1" dirty="0"/>
              <a:t>nmCRPC</a:t>
            </a:r>
          </a:p>
        </p:txBody>
      </p:sp>
      <p:sp>
        <p:nvSpPr>
          <p:cNvPr id="10" name="Content Placeholder 9">
            <a:extLst>
              <a:ext uri="{FF2B5EF4-FFF2-40B4-BE49-F238E27FC236}">
                <a16:creationId xmlns:a16="http://schemas.microsoft.com/office/drawing/2014/main" id="{9F340723-E7A9-AF45-9C43-0F1FDBE4D7D1}"/>
              </a:ext>
            </a:extLst>
          </p:cNvPr>
          <p:cNvSpPr>
            <a:spLocks noGrp="1"/>
          </p:cNvSpPr>
          <p:nvPr>
            <p:ph sz="quarter" idx="16"/>
          </p:nvPr>
        </p:nvSpPr>
        <p:spPr>
          <a:ln w="28575">
            <a:solidFill>
              <a:schemeClr val="accent1"/>
            </a:solidFill>
          </a:ln>
        </p:spPr>
        <p:txBody>
          <a:bodyPr lIns="144000" tIns="108000" rIns="72000"/>
          <a:lstStyle/>
          <a:p>
            <a:pPr marL="0" indent="0">
              <a:buNone/>
            </a:pPr>
            <a:r>
              <a:rPr lang="en-US" b="1" dirty="0">
                <a:solidFill>
                  <a:schemeClr val="accent1"/>
                </a:solidFill>
              </a:rPr>
              <a:t>WHAT</a:t>
            </a:r>
            <a:br>
              <a:rPr lang="en-US" b="1" dirty="0"/>
            </a:br>
            <a:r>
              <a:rPr lang="en-US" b="1" dirty="0"/>
              <a:t>THE GUIDE COMMUNICATION FRAMEWORK</a:t>
            </a:r>
          </a:p>
          <a:p>
            <a:r>
              <a:rPr lang="en-US" sz="1900" dirty="0"/>
              <a:t>Is a 5-step communication framework to improve the benefit of nurse-patient interactions</a:t>
            </a:r>
          </a:p>
          <a:p>
            <a:r>
              <a:rPr lang="en-US" sz="1900" dirty="0"/>
              <a:t>Supports nurses in their role as a knowledgeable go-to person for patients with </a:t>
            </a:r>
            <a:r>
              <a:rPr lang="en-US" sz="1900" dirty="0" err="1"/>
              <a:t>nmCRPC</a:t>
            </a:r>
            <a:r>
              <a:rPr lang="en-US" sz="1900" dirty="0"/>
              <a:t> strengthening shared decision making and delivering the best possible care</a:t>
            </a:r>
          </a:p>
          <a:p>
            <a:r>
              <a:rPr lang="en-US" sz="1900" dirty="0"/>
              <a:t>Includes a memory aid – GUIDE</a:t>
            </a:r>
          </a:p>
          <a:p>
            <a:r>
              <a:rPr lang="en-US" sz="1900" dirty="0"/>
              <a:t>May be delivered over several interactions and should be adapted depending on patient needs</a:t>
            </a:r>
          </a:p>
        </p:txBody>
      </p:sp>
      <p:sp>
        <p:nvSpPr>
          <p:cNvPr id="4" name="Title 3">
            <a:extLst>
              <a:ext uri="{FF2B5EF4-FFF2-40B4-BE49-F238E27FC236}">
                <a16:creationId xmlns:a16="http://schemas.microsoft.com/office/drawing/2014/main" id="{6DFEE628-ED4C-8445-8F59-09137EA30FC1}"/>
              </a:ext>
            </a:extLst>
          </p:cNvPr>
          <p:cNvSpPr>
            <a:spLocks noGrp="1"/>
          </p:cNvSpPr>
          <p:nvPr>
            <p:ph type="title"/>
          </p:nvPr>
        </p:nvSpPr>
        <p:spPr/>
        <p:txBody>
          <a:bodyPr/>
          <a:lstStyle/>
          <a:p>
            <a:r>
              <a:rPr lang="en-US" dirty="0"/>
              <a:t>Summary</a:t>
            </a:r>
            <a:br>
              <a:rPr lang="en-US" dirty="0"/>
            </a:br>
            <a:r>
              <a:rPr lang="en-US" dirty="0">
                <a:solidFill>
                  <a:schemeClr val="accent1"/>
                </a:solidFill>
              </a:rPr>
              <a:t>The guide communication framework</a:t>
            </a:r>
          </a:p>
        </p:txBody>
      </p:sp>
      <p:sp>
        <p:nvSpPr>
          <p:cNvPr id="3" name="Slide Number Placeholder 2">
            <a:extLst>
              <a:ext uri="{FF2B5EF4-FFF2-40B4-BE49-F238E27FC236}">
                <a16:creationId xmlns:a16="http://schemas.microsoft.com/office/drawing/2014/main" id="{3B0409C5-8E1D-2148-9B47-14332CE5ADC3}"/>
              </a:ext>
            </a:extLst>
          </p:cNvPr>
          <p:cNvSpPr>
            <a:spLocks noGrp="1"/>
          </p:cNvSpPr>
          <p:nvPr>
            <p:ph type="sldNum" sz="quarter" idx="4"/>
          </p:nvPr>
        </p:nvSpPr>
        <p:spPr/>
        <p:txBody>
          <a:bodyPr/>
          <a:lstStyle/>
          <a:p>
            <a:fld id="{0D96AEAA-1200-4AE0-A0EE-A86471556B51}" type="slidenum">
              <a:rPr lang="en-GB" smtClean="0"/>
              <a:t>30</a:t>
            </a:fld>
            <a:endParaRPr lang="en-GB"/>
          </a:p>
        </p:txBody>
      </p:sp>
      <p:sp>
        <p:nvSpPr>
          <p:cNvPr id="9" name="Content Placeholder 8">
            <a:extLst>
              <a:ext uri="{FF2B5EF4-FFF2-40B4-BE49-F238E27FC236}">
                <a16:creationId xmlns:a16="http://schemas.microsoft.com/office/drawing/2014/main" id="{F6D70DDA-E135-7B4D-ABB6-F2B227174030}"/>
              </a:ext>
            </a:extLst>
          </p:cNvPr>
          <p:cNvSpPr>
            <a:spLocks noGrp="1"/>
          </p:cNvSpPr>
          <p:nvPr>
            <p:ph sz="quarter" idx="15"/>
          </p:nvPr>
        </p:nvSpPr>
        <p:spPr>
          <a:xfrm>
            <a:off x="620184" y="6318643"/>
            <a:ext cx="10352616" cy="365125"/>
          </a:xfrm>
        </p:spPr>
        <p:txBody>
          <a:bodyPr/>
          <a:lstStyle/>
          <a:p>
            <a:pPr>
              <a:spcBef>
                <a:spcPts val="0"/>
              </a:spcBef>
            </a:pPr>
            <a:r>
              <a:rPr lang="en-GB" dirty="0"/>
              <a:t>GUIDE, a communication framework that will help you have even better conversations with your patients, to educate and guide them throughout their cancer treatment journey. GUIDE’s five letters each represent a crucial step in your conversations with patients with </a:t>
            </a:r>
            <a:r>
              <a:rPr lang="en-GB" dirty="0" err="1"/>
              <a:t>nmCRPC</a:t>
            </a:r>
            <a:r>
              <a:rPr lang="en-GB" dirty="0"/>
              <a:t>.</a:t>
            </a:r>
          </a:p>
          <a:p>
            <a:pPr>
              <a:spcBef>
                <a:spcPts val="0"/>
              </a:spcBef>
            </a:pPr>
            <a:r>
              <a:rPr lang="en-GB" dirty="0" err="1"/>
              <a:t>nmCRPC</a:t>
            </a:r>
            <a:r>
              <a:rPr lang="en-GB" dirty="0"/>
              <a:t>, non-metastatic castration-resistant prostate cancer; MDT, multidisciplinary team </a:t>
            </a:r>
          </a:p>
        </p:txBody>
      </p:sp>
      <p:sp>
        <p:nvSpPr>
          <p:cNvPr id="12" name="Pentagon 11">
            <a:extLst>
              <a:ext uri="{FF2B5EF4-FFF2-40B4-BE49-F238E27FC236}">
                <a16:creationId xmlns:a16="http://schemas.microsoft.com/office/drawing/2014/main" id="{629553BE-BAB4-2B4B-A9F4-DC84FE7727D4}"/>
              </a:ext>
            </a:extLst>
          </p:cNvPr>
          <p:cNvSpPr/>
          <p:nvPr/>
        </p:nvSpPr>
        <p:spPr>
          <a:xfrm>
            <a:off x="6161452" y="1412876"/>
            <a:ext cx="5420948" cy="4473125"/>
          </a:xfrm>
          <a:prstGeom prst="homePlate">
            <a:avLst>
              <a:gd name="adj" fmla="val 30401"/>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tIns="108000" rtlCol="0" anchor="t" anchorCtr="0"/>
          <a:lstStyle/>
          <a:p>
            <a:r>
              <a:rPr lang="en-US" sz="2000" b="1" dirty="0">
                <a:solidFill>
                  <a:schemeClr val="accent1"/>
                </a:solidFill>
              </a:rPr>
              <a:t>WHY</a:t>
            </a:r>
            <a:br>
              <a:rPr lang="en-US" b="1" dirty="0"/>
            </a:br>
            <a:r>
              <a:rPr lang="en-US" sz="2000" b="1" dirty="0">
                <a:solidFill>
                  <a:schemeClr val="tx2"/>
                </a:solidFill>
              </a:rPr>
              <a:t>IS THE COMMUNICATION </a:t>
            </a:r>
            <a:br>
              <a:rPr lang="en-US" sz="2000" b="1" dirty="0">
                <a:solidFill>
                  <a:schemeClr val="tx2"/>
                </a:solidFill>
              </a:rPr>
            </a:br>
            <a:r>
              <a:rPr lang="en-US" sz="2000" b="1" dirty="0">
                <a:solidFill>
                  <a:schemeClr val="tx2"/>
                </a:solidFill>
              </a:rPr>
              <a:t>FRAMEWORK NEEDED</a:t>
            </a:r>
          </a:p>
          <a:p>
            <a:pPr marL="285750" indent="-285750">
              <a:spcBef>
                <a:spcPts val="1200"/>
              </a:spcBef>
              <a:buClr>
                <a:schemeClr val="accent1"/>
              </a:buClr>
              <a:buFont typeface="Arial" panose="020B0604020202020204" pitchFamily="34" charset="0"/>
              <a:buChar char="•"/>
            </a:pPr>
            <a:r>
              <a:rPr lang="en-US" sz="1900" dirty="0">
                <a:solidFill>
                  <a:schemeClr val="tx2"/>
                </a:solidFill>
              </a:rPr>
              <a:t>Nurses are to be regarded as a go-to </a:t>
            </a:r>
            <a:br>
              <a:rPr lang="en-US" sz="1900" dirty="0">
                <a:solidFill>
                  <a:schemeClr val="tx2"/>
                </a:solidFill>
              </a:rPr>
            </a:br>
            <a:r>
              <a:rPr lang="en-US" sz="1900" dirty="0">
                <a:solidFill>
                  <a:schemeClr val="tx2"/>
                </a:solidFill>
              </a:rPr>
              <a:t>person for their patients with </a:t>
            </a:r>
            <a:r>
              <a:rPr lang="en-US" sz="1900" dirty="0" err="1">
                <a:solidFill>
                  <a:schemeClr val="tx2"/>
                </a:solidFill>
              </a:rPr>
              <a:t>nmCRPC</a:t>
            </a:r>
            <a:r>
              <a:rPr lang="en-US" sz="1900" dirty="0">
                <a:solidFill>
                  <a:schemeClr val="tx2"/>
                </a:solidFill>
              </a:rPr>
              <a:t> </a:t>
            </a:r>
            <a:br>
              <a:rPr lang="en-US" sz="1900" dirty="0">
                <a:solidFill>
                  <a:schemeClr val="tx2"/>
                </a:solidFill>
              </a:rPr>
            </a:br>
            <a:r>
              <a:rPr lang="en-US" sz="1900" dirty="0">
                <a:solidFill>
                  <a:schemeClr val="tx2"/>
                </a:solidFill>
              </a:rPr>
              <a:t>and therefore must</a:t>
            </a:r>
          </a:p>
          <a:p>
            <a:pPr marL="742950" lvl="1" indent="-285750">
              <a:spcBef>
                <a:spcPts val="600"/>
              </a:spcBef>
              <a:buClr>
                <a:schemeClr val="accent1"/>
              </a:buClr>
              <a:buFont typeface="System Font Regular"/>
              <a:buChar char="–"/>
            </a:pPr>
            <a:r>
              <a:rPr lang="en-US" dirty="0">
                <a:solidFill>
                  <a:schemeClr val="tx2"/>
                </a:solidFill>
              </a:rPr>
              <a:t>empower patients through guidance and support throughout the treatment journey</a:t>
            </a:r>
          </a:p>
          <a:p>
            <a:pPr marL="742950" lvl="1" indent="-285750">
              <a:spcBef>
                <a:spcPts val="600"/>
              </a:spcBef>
              <a:buClr>
                <a:schemeClr val="accent1"/>
              </a:buClr>
              <a:buFont typeface="System Font Regular"/>
              <a:buChar char="–"/>
            </a:pPr>
            <a:r>
              <a:rPr lang="en-US" dirty="0">
                <a:solidFill>
                  <a:schemeClr val="tx2"/>
                </a:solidFill>
              </a:rPr>
              <a:t>be an active member of the MDT in delivering shared decision making</a:t>
            </a:r>
          </a:p>
          <a:p>
            <a:pPr lvl="1">
              <a:spcBef>
                <a:spcPts val="600"/>
              </a:spcBef>
              <a:buClr>
                <a:schemeClr val="accent1"/>
              </a:buClr>
            </a:pPr>
            <a:r>
              <a:rPr lang="en-US" dirty="0">
                <a:solidFill>
                  <a:schemeClr val="tx2"/>
                </a:solidFill>
              </a:rPr>
              <a:t>so they can provide patients with the greatest chance of success</a:t>
            </a:r>
          </a:p>
        </p:txBody>
      </p:sp>
    </p:spTree>
    <p:extLst>
      <p:ext uri="{BB962C8B-B14F-4D97-AF65-F5344CB8AC3E}">
        <p14:creationId xmlns:p14="http://schemas.microsoft.com/office/powerpoint/2010/main" val="186839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00594" y="5336166"/>
            <a:ext cx="1812997" cy="553998"/>
          </a:xfrm>
          <a:prstGeom prst="rect">
            <a:avLst/>
          </a:prstGeom>
          <a:noFill/>
        </p:spPr>
        <p:txBody>
          <a:bodyPr wrap="none" rtlCol="0">
            <a:spAutoFit/>
          </a:bodyPr>
          <a:lstStyle/>
          <a:p>
            <a:pPr algn="ctr"/>
            <a:r>
              <a:rPr lang="en-GB" sz="1400" b="1" dirty="0">
                <a:solidFill>
                  <a:schemeClr val="tx2"/>
                </a:solidFill>
                <a:ea typeface="Aileron" charset="0"/>
                <a:cs typeface="PT Sans Narrow"/>
              </a:rPr>
              <a:t>Follow us on Twitter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rPr>
              <a:t>@gunursesconnect</a:t>
            </a:r>
            <a:endParaRPr lang="en-GB" sz="1600" b="1" u="sng" dirty="0">
              <a:solidFill>
                <a:schemeClr val="accent1"/>
              </a:solidFill>
              <a:ea typeface="Aileron" charset="0"/>
              <a:cs typeface="PT Sans Narrow"/>
            </a:endParaRPr>
          </a:p>
        </p:txBody>
      </p:sp>
      <p:sp>
        <p:nvSpPr>
          <p:cNvPr id="17" name="TextBox 16"/>
          <p:cNvSpPr txBox="1"/>
          <p:nvPr/>
        </p:nvSpPr>
        <p:spPr>
          <a:xfrm>
            <a:off x="4083194" y="5336167"/>
            <a:ext cx="2084815" cy="701731"/>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Follow the </a:t>
            </a:r>
            <a:br>
              <a:rPr lang="en-GB" sz="1600" b="1" dirty="0">
                <a:solidFill>
                  <a:schemeClr val="tx2"/>
                </a:solidFill>
                <a:ea typeface="Aileron" charset="0"/>
                <a:cs typeface="PT Sans Narrow"/>
              </a:rPr>
            </a:br>
            <a:r>
              <a:rPr lang="en-GB" sz="1600" b="1" dirty="0">
                <a:solidFill>
                  <a:schemeClr val="tx2"/>
                </a:solidFill>
                <a:ea typeface="Aileron" charset="0"/>
                <a:cs typeface="PT Sans Narrow"/>
                <a:hlinkClick r:id="rId4"/>
              </a:rPr>
              <a:t>GUNURSES</a:t>
            </a:r>
            <a:r>
              <a:rPr lang="en-GB" sz="1600" b="1" u="sng" dirty="0">
                <a:solidFill>
                  <a:schemeClr val="accent1"/>
                </a:solidFill>
                <a:ea typeface="Aileron" charset="0"/>
                <a:cs typeface="PT Sans Narrow"/>
                <a:hlinkClick r:id="rId4"/>
              </a:rPr>
              <a:t>COR2ED</a:t>
            </a:r>
            <a:endParaRPr lang="en-GB" sz="1600" b="1" u="sng" dirty="0">
              <a:solidFill>
                <a:schemeClr val="accent1"/>
              </a:solidFill>
              <a:ea typeface="Aileron" charset="0"/>
              <a:cs typeface="PT Sans Narrow"/>
            </a:endParaRPr>
          </a:p>
          <a:p>
            <a:pPr algn="ctr">
              <a:lnSpc>
                <a:spcPct val="90000"/>
              </a:lnSpc>
            </a:pPr>
            <a:r>
              <a:rPr lang="en-GB" sz="1400" b="1" dirty="0">
                <a:solidFill>
                  <a:schemeClr val="tx2"/>
                </a:solidFill>
                <a:ea typeface="Aileron" charset="0"/>
                <a:cs typeface="PT Sans Narrow"/>
              </a:rPr>
              <a:t>Group on LinkedIn</a:t>
            </a:r>
            <a:endParaRPr lang="en-GB" sz="1600" b="1" dirty="0">
              <a:solidFill>
                <a:schemeClr val="tx2"/>
              </a:solidFill>
              <a:ea typeface="Aileron" charset="0"/>
              <a:cs typeface="PT Sans Narrow"/>
            </a:endParaRPr>
          </a:p>
        </p:txBody>
      </p:sp>
      <p:sp>
        <p:nvSpPr>
          <p:cNvPr id="18" name="TextBox 17"/>
          <p:cNvSpPr txBox="1"/>
          <p:nvPr/>
        </p:nvSpPr>
        <p:spPr>
          <a:xfrm>
            <a:off x="7860704" y="5336166"/>
            <a:ext cx="2843808" cy="729430"/>
          </a:xfrm>
          <a:prstGeom prst="rect">
            <a:avLst/>
          </a:prstGeom>
          <a:noFill/>
        </p:spPr>
        <p:txBody>
          <a:bodyPr wrap="square" rtlCol="0">
            <a:spAutoFit/>
          </a:bodyPr>
          <a:lstStyle/>
          <a:p>
            <a:pPr algn="ctr">
              <a:lnSpc>
                <a:spcPct val="90000"/>
              </a:lnSpc>
            </a:pPr>
            <a:r>
              <a:rPr lang="en-US" sz="1400" b="1" dirty="0">
                <a:solidFill>
                  <a:schemeClr val="tx2"/>
                </a:solidFill>
                <a:cs typeface="PT Sans Narrow"/>
              </a:rPr>
              <a:t>Email</a:t>
            </a:r>
            <a:br>
              <a:rPr lang="en-US" sz="1600" dirty="0">
                <a:solidFill>
                  <a:schemeClr val="tx2"/>
                </a:solidFill>
                <a:cs typeface="PT Sans Narrow"/>
              </a:rPr>
            </a:br>
            <a:r>
              <a:rPr lang="en-GB" sz="1600" b="1" dirty="0">
                <a:hlinkClick r:id="rId5"/>
              </a:rPr>
              <a:t>sam.brightwell</a:t>
            </a:r>
            <a:br>
              <a:rPr lang="en-GB" sz="1600" b="1" dirty="0">
                <a:hlinkClick r:id="rId5"/>
              </a:rPr>
            </a:br>
            <a:r>
              <a:rPr lang="en-GB" sz="1600" b="1" dirty="0">
                <a:hlinkClick r:id="rId5"/>
              </a:rPr>
              <a:t>@cor2ed.com</a:t>
            </a:r>
            <a:endParaRPr lang="en-GB" sz="1600" b="1" dirty="0">
              <a:solidFill>
                <a:schemeClr val="accent1"/>
              </a:solidFill>
              <a:ea typeface="Aileron" charset="0"/>
              <a:cs typeface="PT Sans Narrow"/>
            </a:endParaRPr>
          </a:p>
        </p:txBody>
      </p:sp>
      <p:sp>
        <p:nvSpPr>
          <p:cNvPr id="19" name="TextBox 18"/>
          <p:cNvSpPr txBox="1"/>
          <p:nvPr/>
        </p:nvSpPr>
        <p:spPr>
          <a:xfrm>
            <a:off x="6171426" y="5336166"/>
            <a:ext cx="2084815" cy="757130"/>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Watch us on the</a:t>
            </a:r>
            <a:br>
              <a:rPr lang="en-GB" sz="1400" b="1" dirty="0">
                <a:solidFill>
                  <a:schemeClr val="tx2"/>
                </a:solidFill>
                <a:ea typeface="Aileron" charset="0"/>
                <a:cs typeface="PT Sans Narrow"/>
              </a:rPr>
            </a:br>
            <a:r>
              <a:rPr lang="en-GB" sz="1400" b="1" dirty="0">
                <a:solidFill>
                  <a:schemeClr val="tx2"/>
                </a:solidFill>
                <a:ea typeface="Aileron" charset="0"/>
                <a:cs typeface="PT Sans Narrow"/>
              </a:rPr>
              <a:t>Vimeo Channe</a:t>
            </a:r>
            <a:r>
              <a:rPr lang="en-GB" sz="1600" b="1"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6"/>
              </a:rPr>
              <a:t>GUNURSES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NURSES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GB" sz="3600" u="sng" cap="none" dirty="0">
                <a:hlinkClick r:id="rId7"/>
              </a:rPr>
              <a:t>https://gunursesconnect.cor2ed.com</a:t>
            </a:r>
            <a:r>
              <a:rPr lang="en-GB" sz="3600" u="sng" cap="none" dirty="0"/>
              <a:t>/</a:t>
            </a:r>
            <a:endParaRPr lang="en-US" sz="3600" u="sng" cap="none" dirty="0"/>
          </a:p>
        </p:txBody>
      </p:sp>
      <p:pic>
        <p:nvPicPr>
          <p:cNvPr id="7" name="Picture 6">
            <a:extLst>
              <a:ext uri="{FF2B5EF4-FFF2-40B4-BE49-F238E27FC236}">
                <a16:creationId xmlns:a16="http://schemas.microsoft.com/office/drawing/2014/main" id="{FD2A3513-1FCF-4B44-AAF0-2ECFC0760E8D}"/>
              </a:ext>
            </a:extLst>
          </p:cNvPr>
          <p:cNvPicPr>
            <a:picLocks noChangeAspect="1"/>
          </p:cNvPicPr>
          <p:nvPr/>
        </p:nvPicPr>
        <p:blipFill>
          <a:blip r:embed="rId8"/>
          <a:stretch>
            <a:fillRect/>
          </a:stretch>
        </p:blipFill>
        <p:spPr>
          <a:xfrm>
            <a:off x="8639512" y="3933422"/>
            <a:ext cx="1259267" cy="1259267"/>
          </a:xfrm>
          <a:prstGeom prst="rect">
            <a:avLst/>
          </a:prstGeom>
        </p:spPr>
      </p:pic>
      <p:pic>
        <p:nvPicPr>
          <p:cNvPr id="12" name="Picture 11">
            <a:hlinkClick r:id="rId9"/>
            <a:extLst>
              <a:ext uri="{FF2B5EF4-FFF2-40B4-BE49-F238E27FC236}">
                <a16:creationId xmlns:a16="http://schemas.microsoft.com/office/drawing/2014/main" id="{FD80E573-9BF7-4053-9C1F-CAEC7DDBBEC5}"/>
              </a:ext>
            </a:extLst>
          </p:cNvPr>
          <p:cNvPicPr>
            <a:picLocks noChangeAspect="1"/>
          </p:cNvPicPr>
          <p:nvPr/>
        </p:nvPicPr>
        <p:blipFill>
          <a:blip r:embed="rId10"/>
          <a:stretch>
            <a:fillRect/>
          </a:stretch>
        </p:blipFill>
        <p:spPr>
          <a:xfrm>
            <a:off x="4518666" y="3933056"/>
            <a:ext cx="1237894" cy="1260000"/>
          </a:xfrm>
          <a:prstGeom prst="rect">
            <a:avLst/>
          </a:prstGeom>
        </p:spPr>
      </p:pic>
      <p:pic>
        <p:nvPicPr>
          <p:cNvPr id="14" name="Picture 13">
            <a:hlinkClick r:id="rId11"/>
            <a:extLst>
              <a:ext uri="{FF2B5EF4-FFF2-40B4-BE49-F238E27FC236}">
                <a16:creationId xmlns:a16="http://schemas.microsoft.com/office/drawing/2014/main" id="{0BFB8670-DDEF-432A-912A-52486C159675}"/>
              </a:ext>
            </a:extLst>
          </p:cNvPr>
          <p:cNvPicPr>
            <a:picLocks noChangeAspect="1"/>
          </p:cNvPicPr>
          <p:nvPr/>
        </p:nvPicPr>
        <p:blipFill>
          <a:blip r:embed="rId12"/>
          <a:stretch>
            <a:fillRect/>
          </a:stretch>
        </p:blipFill>
        <p:spPr>
          <a:xfrm>
            <a:off x="2311433" y="3933422"/>
            <a:ext cx="1259267" cy="1259267"/>
          </a:xfrm>
          <a:prstGeom prst="rect">
            <a:avLst/>
          </a:prstGeom>
        </p:spPr>
      </p:pic>
      <p:pic>
        <p:nvPicPr>
          <p:cNvPr id="21" name="Picture 20">
            <a:hlinkClick r:id="rId13"/>
            <a:extLst>
              <a:ext uri="{FF2B5EF4-FFF2-40B4-BE49-F238E27FC236}">
                <a16:creationId xmlns:a16="http://schemas.microsoft.com/office/drawing/2014/main" id="{72D9A25E-A647-4968-A3CC-028D206DB562}"/>
              </a:ext>
            </a:extLst>
          </p:cNvPr>
          <p:cNvPicPr>
            <a:picLocks noChangeAspect="1"/>
          </p:cNvPicPr>
          <p:nvPr/>
        </p:nvPicPr>
        <p:blipFill>
          <a:blip r:embed="rId14"/>
          <a:stretch>
            <a:fillRect/>
          </a:stretch>
        </p:blipFill>
        <p:spPr>
          <a:xfrm>
            <a:off x="6573746" y="3933422"/>
            <a:ext cx="1259267" cy="125926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31</a:t>
            </a:fld>
            <a:endParaRPr lang="en-GB" dirty="0"/>
          </a:p>
        </p:txBody>
      </p:sp>
    </p:spTree>
    <p:extLst>
      <p:ext uri="{BB962C8B-B14F-4D97-AF65-F5344CB8AC3E}">
        <p14:creationId xmlns:p14="http://schemas.microsoft.com/office/powerpoint/2010/main" val="331999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87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22529C-802F-4F03-81FE-F18122099DF6}"/>
              </a:ext>
            </a:extLst>
          </p:cNvPr>
          <p:cNvSpPr/>
          <p:nvPr/>
        </p:nvSpPr>
        <p:spPr>
          <a:xfrm>
            <a:off x="409903" y="6032938"/>
            <a:ext cx="11289972" cy="289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Content Placeholder 12">
            <a:extLst>
              <a:ext uri="{FF2B5EF4-FFF2-40B4-BE49-F238E27FC236}">
                <a16:creationId xmlns:a16="http://schemas.microsoft.com/office/drawing/2014/main" id="{83A57CB2-F7B9-124B-9AE4-FBC6135C37A7}"/>
              </a:ext>
            </a:extLst>
          </p:cNvPr>
          <p:cNvSpPr>
            <a:spLocks noGrp="1"/>
          </p:cNvSpPr>
          <p:nvPr>
            <p:ph sz="quarter" idx="12"/>
          </p:nvPr>
        </p:nvSpPr>
        <p:spPr>
          <a:xfrm>
            <a:off x="620183" y="1425600"/>
            <a:ext cx="11364987" cy="4525200"/>
          </a:xfrm>
        </p:spPr>
        <p:txBody>
          <a:bodyPr/>
          <a:lstStyle/>
          <a:p>
            <a:pPr marL="0" indent="0">
              <a:buNone/>
            </a:pPr>
            <a:r>
              <a:rPr lang="en-US" b="1" dirty="0">
                <a:solidFill>
                  <a:schemeClr val="accent1"/>
                </a:solidFill>
              </a:rPr>
              <a:t>GUIDE’S five letters </a:t>
            </a:r>
            <a:r>
              <a:rPr lang="en-US" dirty="0"/>
              <a:t>each represent a crucial step in your conversations with patients with prostate cancer</a:t>
            </a:r>
          </a:p>
        </p:txBody>
      </p:sp>
      <p:sp>
        <p:nvSpPr>
          <p:cNvPr id="9" name="Title 8">
            <a:extLst>
              <a:ext uri="{FF2B5EF4-FFF2-40B4-BE49-F238E27FC236}">
                <a16:creationId xmlns:a16="http://schemas.microsoft.com/office/drawing/2014/main" id="{BF4AEC35-6EE8-274D-88B9-362C1EEAD11F}"/>
              </a:ext>
            </a:extLst>
          </p:cNvPr>
          <p:cNvSpPr>
            <a:spLocks noGrp="1"/>
          </p:cNvSpPr>
          <p:nvPr>
            <p:ph type="title"/>
          </p:nvPr>
        </p:nvSpPr>
        <p:spPr/>
        <p:txBody>
          <a:bodyPr/>
          <a:lstStyle/>
          <a:p>
            <a:r>
              <a:rPr lang="en-GB" dirty="0"/>
              <a:t>A REMINDER OF </a:t>
            </a:r>
            <a:r>
              <a:rPr lang="en-GB" dirty="0">
                <a:solidFill>
                  <a:schemeClr val="accent1"/>
                </a:solidFill>
              </a:rPr>
              <a:t>guide</a:t>
            </a:r>
            <a:br>
              <a:rPr lang="en-GB" dirty="0">
                <a:solidFill>
                  <a:schemeClr val="accent1"/>
                </a:solidFill>
              </a:rPr>
            </a:br>
            <a:endParaRPr lang="en-US" dirty="0">
              <a:solidFill>
                <a:schemeClr val="accent1"/>
              </a:solidFill>
            </a:endParaRPr>
          </a:p>
        </p:txBody>
      </p:sp>
      <p:sp>
        <p:nvSpPr>
          <p:cNvPr id="47" name="Slide Number Placeholder 46">
            <a:extLst>
              <a:ext uri="{FF2B5EF4-FFF2-40B4-BE49-F238E27FC236}">
                <a16:creationId xmlns:a16="http://schemas.microsoft.com/office/drawing/2014/main" id="{92C039BA-D19A-AF47-9F69-D07BDC471BC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15" name="TextBox 14">
            <a:extLst>
              <a:ext uri="{FF2B5EF4-FFF2-40B4-BE49-F238E27FC236}">
                <a16:creationId xmlns:a16="http://schemas.microsoft.com/office/drawing/2014/main" id="{3B545D9B-13AB-FB49-ABD4-1D2D99701772}"/>
              </a:ext>
            </a:extLst>
          </p:cNvPr>
          <p:cNvSpPr txBox="1"/>
          <p:nvPr/>
        </p:nvSpPr>
        <p:spPr>
          <a:xfrm>
            <a:off x="5651191" y="2440730"/>
            <a:ext cx="4661733" cy="1973254"/>
          </a:xfrm>
          <a:prstGeom prst="rect">
            <a:avLst/>
          </a:prstGeom>
          <a:solidFill>
            <a:schemeClr val="bg1"/>
          </a:solidFill>
          <a:ln w="28575">
            <a:solidFill>
              <a:schemeClr val="accent1"/>
            </a:solidFill>
          </a:ln>
        </p:spPr>
        <p:txBody>
          <a:bodyPr wrap="square" lIns="216000" rtlCol="0" anchor="ctr" anchorCtr="0">
            <a:noAutofit/>
          </a:bodyPr>
          <a:lstStyle/>
          <a:p>
            <a:r>
              <a:rPr lang="en-GB" sz="2000" dirty="0"/>
              <a:t>Steps 1-2 and 4-5 of the GUIDE framework for </a:t>
            </a:r>
            <a:r>
              <a:rPr lang="en-GB" sz="2000" b="1" dirty="0"/>
              <a:t>‘Strengthening shared decision making between nmCRPC patients and the healthcare team’ </a:t>
            </a:r>
            <a:r>
              <a:rPr lang="en-GB" sz="2000" dirty="0"/>
              <a:t>can be found on: </a:t>
            </a:r>
            <a:br>
              <a:rPr lang="en-GB" sz="2000" dirty="0"/>
            </a:br>
            <a:r>
              <a:rPr lang="en-GB" sz="2000" dirty="0">
                <a:hlinkClick r:id="rId2"/>
              </a:rPr>
              <a:t>GU Nurses CONNECT</a:t>
            </a:r>
            <a:endParaRPr lang="en-GB" sz="2000" dirty="0">
              <a:highlight>
                <a:srgbClr val="FFFF00"/>
              </a:highlight>
            </a:endParaRPr>
          </a:p>
        </p:txBody>
      </p:sp>
      <p:sp>
        <p:nvSpPr>
          <p:cNvPr id="48" name="Round Same Side Corner Rectangle 47">
            <a:extLst>
              <a:ext uri="{FF2B5EF4-FFF2-40B4-BE49-F238E27FC236}">
                <a16:creationId xmlns:a16="http://schemas.microsoft.com/office/drawing/2014/main" id="{FE43DB20-9CF3-5F44-BD3C-A7C378E5BCB0}"/>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B74418E5-B954-884C-AB8A-3A3B227953BF}"/>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50" name="Round Same Side Corner Rectangle 49">
            <a:extLst>
              <a:ext uri="{FF2B5EF4-FFF2-40B4-BE49-F238E27FC236}">
                <a16:creationId xmlns:a16="http://schemas.microsoft.com/office/drawing/2014/main" id="{4926B832-FAC0-DA4C-988F-4A3A5D12B298}"/>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3634DDB-697C-704E-AB5C-68A40F9664CF}"/>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52" name="Round Same Side Corner Rectangle 51">
            <a:extLst>
              <a:ext uri="{FF2B5EF4-FFF2-40B4-BE49-F238E27FC236}">
                <a16:creationId xmlns:a16="http://schemas.microsoft.com/office/drawing/2014/main" id="{0D1265BF-E9FB-2C46-B48F-6BEBC9CA009B}"/>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7D904E3-CB37-3A43-9D6C-DF3CFB649427}"/>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54" name="Round Same Side Corner Rectangle 53">
            <a:extLst>
              <a:ext uri="{FF2B5EF4-FFF2-40B4-BE49-F238E27FC236}">
                <a16:creationId xmlns:a16="http://schemas.microsoft.com/office/drawing/2014/main" id="{940A1396-D9D4-DB41-9C6A-2F5B34BAC75B}"/>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5F046DF-C8F1-E644-8796-6321CFC51A00}"/>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56" name="Round Same Side Corner Rectangle 55">
            <a:extLst>
              <a:ext uri="{FF2B5EF4-FFF2-40B4-BE49-F238E27FC236}">
                <a16:creationId xmlns:a16="http://schemas.microsoft.com/office/drawing/2014/main" id="{A49C281C-F2B6-D74F-92C9-A84BF68B3B4B}"/>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A2E8433-7EEF-0044-9F72-7BCB7CB19090}"/>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59" name="Round Same Side Corner Rectangle 58">
            <a:extLst>
              <a:ext uri="{FF2B5EF4-FFF2-40B4-BE49-F238E27FC236}">
                <a16:creationId xmlns:a16="http://schemas.microsoft.com/office/drawing/2014/main" id="{5C5DC52D-D622-EB4B-B1E0-CBCB102934B1}"/>
              </a:ext>
            </a:extLst>
          </p:cNvPr>
          <p:cNvSpPr/>
          <p:nvPr/>
        </p:nvSpPr>
        <p:spPr>
          <a:xfrm rot="5400000">
            <a:off x="1831863" y="13910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10A9F57D-ACD5-8445-B73B-3FC84E328FDD}"/>
              </a:ext>
            </a:extLst>
          </p:cNvPr>
          <p:cNvSpPr txBox="1"/>
          <p:nvPr/>
        </p:nvSpPr>
        <p:spPr>
          <a:xfrm>
            <a:off x="3695307" y="185708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G</a:t>
            </a:r>
          </a:p>
        </p:txBody>
      </p:sp>
      <p:sp>
        <p:nvSpPr>
          <p:cNvPr id="61" name="TextBox 60">
            <a:extLst>
              <a:ext uri="{FF2B5EF4-FFF2-40B4-BE49-F238E27FC236}">
                <a16:creationId xmlns:a16="http://schemas.microsoft.com/office/drawing/2014/main" id="{89266CA1-1A2E-F447-B3EC-C154CE8FB232}"/>
              </a:ext>
            </a:extLst>
          </p:cNvPr>
          <p:cNvSpPr txBox="1"/>
          <p:nvPr/>
        </p:nvSpPr>
        <p:spPr>
          <a:xfrm>
            <a:off x="620184" y="2045617"/>
            <a:ext cx="3217997"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G</a:t>
            </a:r>
            <a:r>
              <a:rPr lang="en-US" sz="2200" b="1" dirty="0">
                <a:latin typeface="Calibri" panose="020F0502020204030204" pitchFamily="34" charset="0"/>
                <a:ea typeface="Aileron" charset="0"/>
                <a:cs typeface="Calibri" panose="020F0502020204030204" pitchFamily="34" charset="0"/>
              </a:rPr>
              <a:t>ain insight into the goals</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of treatment and care</a:t>
            </a:r>
          </a:p>
        </p:txBody>
      </p:sp>
      <p:sp>
        <p:nvSpPr>
          <p:cNvPr id="62" name="Round Same Side Corner Rectangle 61">
            <a:extLst>
              <a:ext uri="{FF2B5EF4-FFF2-40B4-BE49-F238E27FC236}">
                <a16:creationId xmlns:a16="http://schemas.microsoft.com/office/drawing/2014/main" id="{1F0E2252-A2E7-B147-86CD-61300E342FF1}"/>
              </a:ext>
            </a:extLst>
          </p:cNvPr>
          <p:cNvSpPr/>
          <p:nvPr/>
        </p:nvSpPr>
        <p:spPr>
          <a:xfrm rot="5400000">
            <a:off x="1831863" y="201032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AE20A33-D29E-0646-B9A6-959BB11AF948}"/>
              </a:ext>
            </a:extLst>
          </p:cNvPr>
          <p:cNvSpPr txBox="1"/>
          <p:nvPr/>
        </p:nvSpPr>
        <p:spPr>
          <a:xfrm>
            <a:off x="3841180" y="3728301"/>
            <a:ext cx="37863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I</a:t>
            </a:r>
          </a:p>
        </p:txBody>
      </p:sp>
      <p:sp>
        <p:nvSpPr>
          <p:cNvPr id="64" name="TextBox 63">
            <a:extLst>
              <a:ext uri="{FF2B5EF4-FFF2-40B4-BE49-F238E27FC236}">
                <a16:creationId xmlns:a16="http://schemas.microsoft.com/office/drawing/2014/main" id="{473A1D0F-5C13-7F45-884C-3503101B79EF}"/>
              </a:ext>
            </a:extLst>
          </p:cNvPr>
          <p:cNvSpPr txBox="1"/>
          <p:nvPr/>
        </p:nvSpPr>
        <p:spPr>
          <a:xfrm>
            <a:off x="620184" y="4086520"/>
            <a:ext cx="2481000" cy="397032"/>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I</a:t>
            </a:r>
            <a:r>
              <a:rPr lang="en-US" sz="2200" b="1" dirty="0">
                <a:latin typeface="Calibri" panose="020F0502020204030204" pitchFamily="34" charset="0"/>
                <a:ea typeface="Aileron" charset="0"/>
                <a:cs typeface="Calibri" panose="020F0502020204030204" pitchFamily="34" charset="0"/>
              </a:rPr>
              <a:t>nform and educate</a:t>
            </a:r>
          </a:p>
        </p:txBody>
      </p:sp>
      <p:sp>
        <p:nvSpPr>
          <p:cNvPr id="65" name="Round Same Side Corner Rectangle 64">
            <a:extLst>
              <a:ext uri="{FF2B5EF4-FFF2-40B4-BE49-F238E27FC236}">
                <a16:creationId xmlns:a16="http://schemas.microsoft.com/office/drawing/2014/main" id="{A8D14544-45AE-E547-89F2-13E9491609E4}"/>
              </a:ext>
            </a:extLst>
          </p:cNvPr>
          <p:cNvSpPr/>
          <p:nvPr/>
        </p:nvSpPr>
        <p:spPr>
          <a:xfrm rot="5400000">
            <a:off x="1831863" y="294593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315BC437-C6DB-D847-AC1D-446F1EF0B612}"/>
              </a:ext>
            </a:extLst>
          </p:cNvPr>
          <p:cNvSpPr txBox="1"/>
          <p:nvPr/>
        </p:nvSpPr>
        <p:spPr>
          <a:xfrm>
            <a:off x="3695307" y="466391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D</a:t>
            </a:r>
          </a:p>
        </p:txBody>
      </p:sp>
      <p:sp>
        <p:nvSpPr>
          <p:cNvPr id="67" name="TextBox 66">
            <a:extLst>
              <a:ext uri="{FF2B5EF4-FFF2-40B4-BE49-F238E27FC236}">
                <a16:creationId xmlns:a16="http://schemas.microsoft.com/office/drawing/2014/main" id="{90A9D231-E6A0-034D-BBFE-74D76A07A1BC}"/>
              </a:ext>
            </a:extLst>
          </p:cNvPr>
          <p:cNvSpPr txBox="1"/>
          <p:nvPr/>
        </p:nvSpPr>
        <p:spPr>
          <a:xfrm>
            <a:off x="620184" y="4852447"/>
            <a:ext cx="2515945"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D</a:t>
            </a:r>
            <a:r>
              <a:rPr lang="en-US" sz="2200" b="1" dirty="0">
                <a:latin typeface="Calibri" panose="020F0502020204030204" pitchFamily="34" charset="0"/>
                <a:ea typeface="Aileron" charset="0"/>
                <a:cs typeface="Calibri" panose="020F0502020204030204" pitchFamily="34" charset="0"/>
              </a:rPr>
              <a:t>irect to additional </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support</a:t>
            </a:r>
          </a:p>
        </p:txBody>
      </p:sp>
      <p:sp>
        <p:nvSpPr>
          <p:cNvPr id="68" name="Round Same Side Corner Rectangle 67">
            <a:extLst>
              <a:ext uri="{FF2B5EF4-FFF2-40B4-BE49-F238E27FC236}">
                <a16:creationId xmlns:a16="http://schemas.microsoft.com/office/drawing/2014/main" id="{CA5CFB7B-C544-2B44-8437-58915F53E66B}"/>
              </a:ext>
            </a:extLst>
          </p:cNvPr>
          <p:cNvSpPr/>
          <p:nvPr/>
        </p:nvSpPr>
        <p:spPr>
          <a:xfrm rot="5400000">
            <a:off x="1831863" y="388154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875F4AA-44FB-204C-93C7-9CE5121570C4}"/>
              </a:ext>
            </a:extLst>
          </p:cNvPr>
          <p:cNvSpPr txBox="1"/>
          <p:nvPr/>
        </p:nvSpPr>
        <p:spPr>
          <a:xfrm>
            <a:off x="3750610" y="5599521"/>
            <a:ext cx="55977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E</a:t>
            </a:r>
          </a:p>
        </p:txBody>
      </p:sp>
      <p:sp>
        <p:nvSpPr>
          <p:cNvPr id="70" name="TextBox 69">
            <a:extLst>
              <a:ext uri="{FF2B5EF4-FFF2-40B4-BE49-F238E27FC236}">
                <a16:creationId xmlns:a16="http://schemas.microsoft.com/office/drawing/2014/main" id="{10BA2361-D832-AD4B-BFD0-D8E1E6609AE1}"/>
              </a:ext>
            </a:extLst>
          </p:cNvPr>
          <p:cNvSpPr txBox="1"/>
          <p:nvPr/>
        </p:nvSpPr>
        <p:spPr>
          <a:xfrm>
            <a:off x="620184" y="5957740"/>
            <a:ext cx="2667718" cy="397032"/>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E</a:t>
            </a:r>
            <a:r>
              <a:rPr lang="en-US" sz="2200" b="1" dirty="0">
                <a:latin typeface="Calibri" panose="020F0502020204030204" pitchFamily="34" charset="0"/>
                <a:ea typeface="Aileron" charset="0"/>
                <a:cs typeface="Calibri" panose="020F0502020204030204" pitchFamily="34" charset="0"/>
              </a:rPr>
              <a:t>mpower the patient</a:t>
            </a:r>
          </a:p>
        </p:txBody>
      </p:sp>
      <p:sp>
        <p:nvSpPr>
          <p:cNvPr id="71" name="Round Same Side Corner Rectangle 70">
            <a:extLst>
              <a:ext uri="{FF2B5EF4-FFF2-40B4-BE49-F238E27FC236}">
                <a16:creationId xmlns:a16="http://schemas.microsoft.com/office/drawing/2014/main" id="{2FDD3731-EBA0-1D4F-BF61-2E4B15201F10}"/>
              </a:ext>
            </a:extLst>
          </p:cNvPr>
          <p:cNvSpPr/>
          <p:nvPr/>
        </p:nvSpPr>
        <p:spPr>
          <a:xfrm rot="5400000">
            <a:off x="1831863" y="107471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5A32512-07E3-BD4E-962A-DD6358F68B56}"/>
              </a:ext>
            </a:extLst>
          </p:cNvPr>
          <p:cNvSpPr txBox="1"/>
          <p:nvPr/>
        </p:nvSpPr>
        <p:spPr>
          <a:xfrm>
            <a:off x="3691300" y="2792691"/>
            <a:ext cx="678391"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U</a:t>
            </a:r>
          </a:p>
        </p:txBody>
      </p:sp>
      <p:sp>
        <p:nvSpPr>
          <p:cNvPr id="73" name="TextBox 72">
            <a:extLst>
              <a:ext uri="{FF2B5EF4-FFF2-40B4-BE49-F238E27FC236}">
                <a16:creationId xmlns:a16="http://schemas.microsoft.com/office/drawing/2014/main" id="{44451538-5596-BC4A-8206-6F5B35BC4BE2}"/>
              </a:ext>
            </a:extLst>
          </p:cNvPr>
          <p:cNvSpPr txBox="1"/>
          <p:nvPr/>
        </p:nvSpPr>
        <p:spPr>
          <a:xfrm>
            <a:off x="620184" y="2981227"/>
            <a:ext cx="2912529"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U</a:t>
            </a:r>
            <a:r>
              <a:rPr lang="en-US" sz="2200" b="1" dirty="0">
                <a:latin typeface="Calibri" panose="020F0502020204030204" pitchFamily="34" charset="0"/>
                <a:ea typeface="Aileron" charset="0"/>
                <a:cs typeface="Calibri" panose="020F0502020204030204" pitchFamily="34" charset="0"/>
              </a:rPr>
              <a:t>nderstand the gaps in </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the patient’s knowledge</a:t>
            </a:r>
          </a:p>
        </p:txBody>
      </p:sp>
    </p:spTree>
    <p:extLst>
      <p:ext uri="{BB962C8B-B14F-4D97-AF65-F5344CB8AC3E}">
        <p14:creationId xmlns:p14="http://schemas.microsoft.com/office/powerpoint/2010/main" val="28349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CF770CF-33A8-1247-8AD6-F850D693B54C}"/>
              </a:ext>
            </a:extLst>
          </p:cNvPr>
          <p:cNvSpPr>
            <a:spLocks noGrp="1"/>
          </p:cNvSpPr>
          <p:nvPr>
            <p:ph sz="quarter" idx="16"/>
          </p:nvPr>
        </p:nvSpPr>
        <p:spPr>
          <a:ln w="28575">
            <a:solidFill>
              <a:schemeClr val="accent1"/>
            </a:solidFill>
          </a:ln>
        </p:spPr>
        <p:txBody>
          <a:bodyPr lIns="144000" tIns="144000" rIns="108000"/>
          <a:lstStyle/>
          <a:p>
            <a:pPr marL="0" indent="0">
              <a:spcBef>
                <a:spcPts val="900"/>
              </a:spcBef>
              <a:buNone/>
            </a:pPr>
            <a:r>
              <a:rPr lang="en-US" b="1" dirty="0"/>
              <a:t>PRINCIPLES OF </a:t>
            </a:r>
            <a:r>
              <a:rPr lang="en-US" b="1" dirty="0">
                <a:solidFill>
                  <a:schemeClr val="accent1"/>
                </a:solidFill>
              </a:rPr>
              <a:t>GUIDE</a:t>
            </a:r>
          </a:p>
          <a:p>
            <a:pPr>
              <a:spcBef>
                <a:spcPts val="900"/>
              </a:spcBef>
              <a:buFont typeface="Wingdings" pitchFamily="2" charset="2"/>
              <a:buChar char="ü"/>
            </a:pPr>
            <a:r>
              <a:rPr lang="en-US" b="1" dirty="0"/>
              <a:t>GUIDE aims to support nurses in their role as a go-to figure for their patients</a:t>
            </a:r>
          </a:p>
          <a:p>
            <a:pPr>
              <a:spcBef>
                <a:spcPts val="900"/>
              </a:spcBef>
              <a:buFont typeface="Wingdings" pitchFamily="2" charset="2"/>
              <a:buChar char="ü"/>
            </a:pPr>
            <a:r>
              <a:rPr lang="en-US" b="1" dirty="0"/>
              <a:t>The ultimate goal is to improve patient outcomes through enhanced patient engagement, understanding and outlook</a:t>
            </a:r>
          </a:p>
          <a:p>
            <a:pPr>
              <a:spcBef>
                <a:spcPts val="900"/>
              </a:spcBef>
              <a:buFont typeface="Wingdings" pitchFamily="2" charset="2"/>
              <a:buChar char="ü"/>
            </a:pPr>
            <a:r>
              <a:rPr lang="en-US" b="1" dirty="0"/>
              <a:t>The framework may be delivered over several interactions and should be adapted to meet the patient’s needs</a:t>
            </a:r>
          </a:p>
          <a:p>
            <a:pPr>
              <a:spcBef>
                <a:spcPts val="900"/>
              </a:spcBef>
              <a:buFont typeface="Wingdings" pitchFamily="2" charset="2"/>
              <a:buChar char="ü"/>
            </a:pPr>
            <a:r>
              <a:rPr lang="en-US" b="1" dirty="0"/>
              <a:t>The role of the </a:t>
            </a:r>
            <a:r>
              <a:rPr lang="en-US" b="1" dirty="0" err="1">
                <a:solidFill>
                  <a:schemeClr val="tx2"/>
                </a:solidFill>
              </a:rPr>
              <a:t>carer</a:t>
            </a:r>
            <a:r>
              <a:rPr lang="en-US" b="1" dirty="0">
                <a:solidFill>
                  <a:schemeClr val="tx2"/>
                </a:solidFill>
              </a:rPr>
              <a:t> should also be considered, so they feel </a:t>
            </a:r>
            <a:r>
              <a:rPr lang="en-US" b="1" dirty="0"/>
              <a:t>engaged appropriately</a:t>
            </a:r>
          </a:p>
        </p:txBody>
      </p:sp>
      <p:sp>
        <p:nvSpPr>
          <p:cNvPr id="10" name="Content Placeholder 9">
            <a:extLst>
              <a:ext uri="{FF2B5EF4-FFF2-40B4-BE49-F238E27FC236}">
                <a16:creationId xmlns:a16="http://schemas.microsoft.com/office/drawing/2014/main" id="{F70884CC-0F20-4B45-8A47-B1952C55EC2C}"/>
              </a:ext>
            </a:extLst>
          </p:cNvPr>
          <p:cNvSpPr>
            <a:spLocks noGrp="1"/>
          </p:cNvSpPr>
          <p:nvPr>
            <p:ph sz="quarter" idx="17"/>
          </p:nvPr>
        </p:nvSpPr>
        <p:spPr>
          <a:ln w="28575">
            <a:solidFill>
              <a:schemeClr val="accent1"/>
            </a:solidFill>
          </a:ln>
        </p:spPr>
        <p:txBody>
          <a:bodyPr lIns="144000" tIns="144000" rIns="108000"/>
          <a:lstStyle/>
          <a:p>
            <a:pPr marL="0" indent="0">
              <a:spcBef>
                <a:spcPts val="900"/>
              </a:spcBef>
              <a:buNone/>
            </a:pPr>
            <a:r>
              <a:rPr lang="en-US" b="1" dirty="0">
                <a:solidFill>
                  <a:schemeClr val="tx2"/>
                </a:solidFill>
              </a:rPr>
              <a:t>HOW COULD YOU USE </a:t>
            </a:r>
            <a:r>
              <a:rPr lang="en-US" b="1" dirty="0">
                <a:solidFill>
                  <a:schemeClr val="accent1"/>
                </a:solidFill>
              </a:rPr>
              <a:t>GUIDE?</a:t>
            </a:r>
          </a:p>
          <a:p>
            <a:pPr>
              <a:spcBef>
                <a:spcPts val="900"/>
              </a:spcBef>
              <a:buFont typeface="Wingdings" pitchFamily="2" charset="2"/>
              <a:buChar char="ü"/>
            </a:pPr>
            <a:r>
              <a:rPr lang="en-US" b="1" dirty="0"/>
              <a:t>Include each step into your conversations with patients with </a:t>
            </a:r>
            <a:r>
              <a:rPr lang="en-US" b="1" dirty="0" err="1"/>
              <a:t>nmCRPC</a:t>
            </a:r>
            <a:endParaRPr lang="en-US" b="1" dirty="0"/>
          </a:p>
          <a:p>
            <a:pPr>
              <a:spcBef>
                <a:spcPts val="900"/>
              </a:spcBef>
              <a:buFont typeface="Wingdings" pitchFamily="2" charset="2"/>
              <a:buChar char="ü"/>
            </a:pPr>
            <a:r>
              <a:rPr lang="en-US" b="1" dirty="0"/>
              <a:t>Consider the need to incorporate the framework over a series of consultations</a:t>
            </a:r>
          </a:p>
          <a:p>
            <a:pPr>
              <a:spcBef>
                <a:spcPts val="900"/>
              </a:spcBef>
              <a:buFont typeface="Wingdings" pitchFamily="2" charset="2"/>
              <a:buChar char="ü"/>
            </a:pPr>
            <a:r>
              <a:rPr lang="en-US" b="1" dirty="0"/>
              <a:t>Apply the principles to communication </a:t>
            </a:r>
            <a:br>
              <a:rPr lang="en-US" b="1" dirty="0"/>
            </a:br>
            <a:r>
              <a:rPr lang="en-US" b="1" dirty="0"/>
              <a:t>with family or </a:t>
            </a:r>
            <a:r>
              <a:rPr lang="en-US" b="1" dirty="0" err="1"/>
              <a:t>carers</a:t>
            </a:r>
            <a:endParaRPr lang="en-US" b="1" dirty="0"/>
          </a:p>
          <a:p>
            <a:pPr>
              <a:spcBef>
                <a:spcPts val="900"/>
              </a:spcBef>
              <a:buFont typeface="Wingdings" pitchFamily="2" charset="2"/>
              <a:buChar char="ü"/>
            </a:pPr>
            <a:r>
              <a:rPr lang="en-US" b="1" dirty="0"/>
              <a:t>Use GUIDE in conversations with patients with other types of cancers</a:t>
            </a:r>
          </a:p>
          <a:p>
            <a:pPr>
              <a:spcBef>
                <a:spcPts val="900"/>
              </a:spcBef>
              <a:buFont typeface="Wingdings" pitchFamily="2" charset="2"/>
              <a:buChar char="ü"/>
            </a:pPr>
            <a:r>
              <a:rPr lang="en-US" b="1" dirty="0"/>
              <a:t>Encourage your team to complete this training and follow the steps consistently</a:t>
            </a:r>
          </a:p>
          <a:p>
            <a:pPr>
              <a:spcBef>
                <a:spcPts val="900"/>
              </a:spcBef>
            </a:pPr>
            <a:endParaRPr lang="en-US" dirty="0"/>
          </a:p>
        </p:txBody>
      </p:sp>
      <p:sp>
        <p:nvSpPr>
          <p:cNvPr id="7" name="Title 6">
            <a:extLst>
              <a:ext uri="{FF2B5EF4-FFF2-40B4-BE49-F238E27FC236}">
                <a16:creationId xmlns:a16="http://schemas.microsoft.com/office/drawing/2014/main" id="{3F49CCA3-B372-204F-9A2E-01E57A91D311}"/>
              </a:ext>
            </a:extLst>
          </p:cNvPr>
          <p:cNvSpPr>
            <a:spLocks noGrp="1"/>
          </p:cNvSpPr>
          <p:nvPr>
            <p:ph type="title"/>
          </p:nvPr>
        </p:nvSpPr>
        <p:spPr/>
        <p:txBody>
          <a:bodyPr/>
          <a:lstStyle/>
          <a:p>
            <a:r>
              <a:rPr lang="en-US" dirty="0"/>
              <a:t>Principles and use of the </a:t>
            </a:r>
            <a:br>
              <a:rPr lang="en-US" dirty="0"/>
            </a:br>
            <a:r>
              <a:rPr lang="en-US" dirty="0">
                <a:solidFill>
                  <a:schemeClr val="accent1"/>
                </a:solidFill>
              </a:rPr>
              <a:t>guide</a:t>
            </a:r>
            <a:r>
              <a:rPr lang="en-US" dirty="0"/>
              <a:t> communication framework</a:t>
            </a:r>
          </a:p>
        </p:txBody>
      </p:sp>
      <p:sp>
        <p:nvSpPr>
          <p:cNvPr id="6" name="Slide Number Placeholder 5">
            <a:extLst>
              <a:ext uri="{FF2B5EF4-FFF2-40B4-BE49-F238E27FC236}">
                <a16:creationId xmlns:a16="http://schemas.microsoft.com/office/drawing/2014/main" id="{1F342BD9-F326-D348-93A8-AF291C357F1F}"/>
              </a:ext>
            </a:extLst>
          </p:cNvPr>
          <p:cNvSpPr>
            <a:spLocks noGrp="1"/>
          </p:cNvSpPr>
          <p:nvPr>
            <p:ph type="sldNum" sz="quarter" idx="4"/>
          </p:nvPr>
        </p:nvSpPr>
        <p:spPr/>
        <p:txBody>
          <a:bodyPr/>
          <a:lstStyle/>
          <a:p>
            <a:fld id="{0D96AEAA-1200-4AE0-A0EE-A86471556B51}" type="slidenum">
              <a:rPr lang="en-GB" smtClean="0"/>
              <a:t>5</a:t>
            </a:fld>
            <a:endParaRPr lang="en-GB"/>
          </a:p>
        </p:txBody>
      </p:sp>
      <p:sp>
        <p:nvSpPr>
          <p:cNvPr id="8" name="Content Placeholder 7">
            <a:extLst>
              <a:ext uri="{FF2B5EF4-FFF2-40B4-BE49-F238E27FC236}">
                <a16:creationId xmlns:a16="http://schemas.microsoft.com/office/drawing/2014/main" id="{83D05E61-7DEC-0E4A-A5EB-3B6B343F9C0F}"/>
              </a:ext>
            </a:extLst>
          </p:cNvPr>
          <p:cNvSpPr>
            <a:spLocks noGrp="1"/>
          </p:cNvSpPr>
          <p:nvPr>
            <p:ph sz="quarter" idx="15"/>
          </p:nvPr>
        </p:nvSpPr>
        <p:spPr/>
        <p:txBody>
          <a:bodyPr/>
          <a:lstStyle/>
          <a:p>
            <a:r>
              <a:rPr lang="en-US" dirty="0" err="1"/>
              <a:t>nmCRPC</a:t>
            </a:r>
            <a:r>
              <a:rPr lang="en-US" dirty="0"/>
              <a:t>, non-metastatic castration-resistant prostate cancer</a:t>
            </a:r>
          </a:p>
        </p:txBody>
      </p:sp>
      <p:sp>
        <p:nvSpPr>
          <p:cNvPr id="11" name="Round Same Side Corner Rectangle 10">
            <a:extLst>
              <a:ext uri="{FF2B5EF4-FFF2-40B4-BE49-F238E27FC236}">
                <a16:creationId xmlns:a16="http://schemas.microsoft.com/office/drawing/2014/main" id="{7CDA3822-8291-1D47-8B0B-B85BA0101CF6}"/>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FE8EEF-0481-B947-A4C1-E5AD832AC89C}"/>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3" name="Round Same Side Corner Rectangle 12">
            <a:extLst>
              <a:ext uri="{FF2B5EF4-FFF2-40B4-BE49-F238E27FC236}">
                <a16:creationId xmlns:a16="http://schemas.microsoft.com/office/drawing/2014/main" id="{EBFF4087-739F-5E49-A73D-F8F14C4E677A}"/>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579DE81-969C-9C41-8C7F-FCFDC26F3C1D}"/>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5" name="Round Same Side Corner Rectangle 14">
            <a:extLst>
              <a:ext uri="{FF2B5EF4-FFF2-40B4-BE49-F238E27FC236}">
                <a16:creationId xmlns:a16="http://schemas.microsoft.com/office/drawing/2014/main" id="{3ECDB0A9-722E-2C45-8B0B-707FA74D7FFB}"/>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2480F8B-65D9-484A-A1D7-99945021C3CB}"/>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7" name="Round Same Side Corner Rectangle 16">
            <a:extLst>
              <a:ext uri="{FF2B5EF4-FFF2-40B4-BE49-F238E27FC236}">
                <a16:creationId xmlns:a16="http://schemas.microsoft.com/office/drawing/2014/main" id="{F65DE618-22C0-4043-9585-2068A9432F38}"/>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A816C0-C629-5442-A2B4-64EF395DF13A}"/>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9" name="Round Same Side Corner Rectangle 18">
            <a:extLst>
              <a:ext uri="{FF2B5EF4-FFF2-40B4-BE49-F238E27FC236}">
                <a16:creationId xmlns:a16="http://schemas.microsoft.com/office/drawing/2014/main" id="{099BE706-3075-4444-BDE9-E51D11638DB9}"/>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2117259-9156-BF47-81DE-CDF07CB96773}"/>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87430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 Same Side Corner Rectangle 33">
            <a:extLst>
              <a:ext uri="{FF2B5EF4-FFF2-40B4-BE49-F238E27FC236}">
                <a16:creationId xmlns:a16="http://schemas.microsoft.com/office/drawing/2014/main" id="{53C1B8CB-7B6A-304F-B508-3E9BAE010659}"/>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645F3B-761A-0841-A4CA-DEACBE6042EC}"/>
              </a:ext>
            </a:extLst>
          </p:cNvPr>
          <p:cNvSpPr>
            <a:spLocks noGrp="1"/>
          </p:cNvSpPr>
          <p:nvPr>
            <p:ph type="title"/>
          </p:nvPr>
        </p:nvSpPr>
        <p:spPr>
          <a:xfrm>
            <a:off x="315533" y="1191109"/>
            <a:ext cx="10972800" cy="2347275"/>
          </a:xfrm>
        </p:spPr>
        <p:txBody>
          <a:bodyPr/>
          <a:lstStyle/>
          <a:p>
            <a:r>
              <a:rPr lang="en-GB" dirty="0"/>
              <a:t>THE GUIDE COMMUNICATION</a:t>
            </a:r>
            <a:br>
              <a:rPr lang="en-GB" dirty="0"/>
            </a:br>
            <a:r>
              <a:rPr lang="en-GB" dirty="0"/>
              <a:t>FRAMEWORK</a:t>
            </a:r>
            <a:endParaRPr lang="en-US" dirty="0"/>
          </a:p>
        </p:txBody>
      </p:sp>
      <p:sp>
        <p:nvSpPr>
          <p:cNvPr id="2" name="Slide Number Placeholder 1">
            <a:extLst>
              <a:ext uri="{FF2B5EF4-FFF2-40B4-BE49-F238E27FC236}">
                <a16:creationId xmlns:a16="http://schemas.microsoft.com/office/drawing/2014/main" id="{C4B5820F-1918-AC45-8E6A-333AA6962905}"/>
              </a:ext>
            </a:extLst>
          </p:cNvPr>
          <p:cNvSpPr>
            <a:spLocks noGrp="1"/>
          </p:cNvSpPr>
          <p:nvPr>
            <p:ph type="sldNum" sz="quarter" idx="4"/>
          </p:nvPr>
        </p:nvSpPr>
        <p:spPr/>
        <p:txBody>
          <a:bodyPr/>
          <a:lstStyle/>
          <a:p>
            <a:fld id="{0D96AEAA-1200-4AE0-A0EE-A86471556B51}" type="slidenum">
              <a:rPr lang="en-GB" smtClean="0"/>
              <a:t>6</a:t>
            </a:fld>
            <a:endParaRPr lang="en-GB"/>
          </a:p>
        </p:txBody>
      </p:sp>
      <p:sp>
        <p:nvSpPr>
          <p:cNvPr id="7" name="Round Same Side Corner Rectangle 6">
            <a:extLst>
              <a:ext uri="{FF2B5EF4-FFF2-40B4-BE49-F238E27FC236}">
                <a16:creationId xmlns:a16="http://schemas.microsoft.com/office/drawing/2014/main" id="{08BA657A-8D3D-A241-BB74-FFE3CD64ADFB}"/>
              </a:ext>
            </a:extLst>
          </p:cNvPr>
          <p:cNvSpPr/>
          <p:nvPr/>
        </p:nvSpPr>
        <p:spPr>
          <a:xfrm rot="5400000">
            <a:off x="69040" y="190193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CE1553-CA97-0648-ABB1-40165D9D73A9}"/>
              </a:ext>
            </a:extLst>
          </p:cNvPr>
          <p:cNvSpPr txBox="1"/>
          <p:nvPr/>
        </p:nvSpPr>
        <p:spPr>
          <a:xfrm>
            <a:off x="169660" y="185708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859C555F-7614-F746-B73E-4A33606BB976}"/>
              </a:ext>
            </a:extLst>
          </p:cNvPr>
          <p:cNvSpPr/>
          <p:nvPr/>
        </p:nvSpPr>
        <p:spPr>
          <a:xfrm rot="5400000">
            <a:off x="69040" y="377315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E70E50-FD51-944E-92D0-E75732A22C64}"/>
              </a:ext>
            </a:extLst>
          </p:cNvPr>
          <p:cNvSpPr txBox="1"/>
          <p:nvPr/>
        </p:nvSpPr>
        <p:spPr>
          <a:xfrm>
            <a:off x="315533" y="3728301"/>
            <a:ext cx="37863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I</a:t>
            </a:r>
          </a:p>
        </p:txBody>
      </p:sp>
      <p:sp>
        <p:nvSpPr>
          <p:cNvPr id="14" name="Round Same Side Corner Rectangle 13">
            <a:extLst>
              <a:ext uri="{FF2B5EF4-FFF2-40B4-BE49-F238E27FC236}">
                <a16:creationId xmlns:a16="http://schemas.microsoft.com/office/drawing/2014/main" id="{7318FD3E-042E-9B4A-933B-9A594E4CAB61}"/>
              </a:ext>
            </a:extLst>
          </p:cNvPr>
          <p:cNvSpPr/>
          <p:nvPr/>
        </p:nvSpPr>
        <p:spPr>
          <a:xfrm rot="5400000">
            <a:off x="69038" y="4708763"/>
            <a:ext cx="819359" cy="957444"/>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3BE4C0-6E11-B341-99AE-422916238E89}"/>
              </a:ext>
            </a:extLst>
          </p:cNvPr>
          <p:cNvSpPr txBox="1"/>
          <p:nvPr/>
        </p:nvSpPr>
        <p:spPr>
          <a:xfrm>
            <a:off x="169660" y="466391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D</a:t>
            </a:r>
          </a:p>
        </p:txBody>
      </p:sp>
      <p:sp>
        <p:nvSpPr>
          <p:cNvPr id="17" name="Round Same Side Corner Rectangle 16">
            <a:extLst>
              <a:ext uri="{FF2B5EF4-FFF2-40B4-BE49-F238E27FC236}">
                <a16:creationId xmlns:a16="http://schemas.microsoft.com/office/drawing/2014/main" id="{96D56DD5-83B0-EE43-B378-C3056031ABA6}"/>
              </a:ext>
            </a:extLst>
          </p:cNvPr>
          <p:cNvSpPr/>
          <p:nvPr/>
        </p:nvSpPr>
        <p:spPr>
          <a:xfrm rot="5400000">
            <a:off x="69040" y="564437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CB4A08-2E9D-AC46-A247-B09953D95A62}"/>
              </a:ext>
            </a:extLst>
          </p:cNvPr>
          <p:cNvSpPr txBox="1"/>
          <p:nvPr/>
        </p:nvSpPr>
        <p:spPr>
          <a:xfrm>
            <a:off x="224963" y="5599521"/>
            <a:ext cx="55977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E</a:t>
            </a:r>
          </a:p>
        </p:txBody>
      </p:sp>
      <p:sp>
        <p:nvSpPr>
          <p:cNvPr id="20" name="Round Same Side Corner Rectangle 19">
            <a:extLst>
              <a:ext uri="{FF2B5EF4-FFF2-40B4-BE49-F238E27FC236}">
                <a16:creationId xmlns:a16="http://schemas.microsoft.com/office/drawing/2014/main" id="{610607F5-2BFF-DC4C-8B22-011AB2CBF50B}"/>
              </a:ext>
            </a:extLst>
          </p:cNvPr>
          <p:cNvSpPr/>
          <p:nvPr/>
        </p:nvSpPr>
        <p:spPr>
          <a:xfrm rot="5400000">
            <a:off x="69039" y="2837544"/>
            <a:ext cx="819359" cy="957442"/>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BB700AA-0D9E-C04A-A8B6-A760ED9D98D1}"/>
              </a:ext>
            </a:extLst>
          </p:cNvPr>
          <p:cNvSpPr txBox="1"/>
          <p:nvPr/>
        </p:nvSpPr>
        <p:spPr>
          <a:xfrm>
            <a:off x="165653" y="2792691"/>
            <a:ext cx="678391"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U</a:t>
            </a:r>
          </a:p>
        </p:txBody>
      </p:sp>
      <p:sp>
        <p:nvSpPr>
          <p:cNvPr id="24" name="Title 2">
            <a:extLst>
              <a:ext uri="{FF2B5EF4-FFF2-40B4-BE49-F238E27FC236}">
                <a16:creationId xmlns:a16="http://schemas.microsoft.com/office/drawing/2014/main" id="{C766B672-CC3C-434F-A82A-8BE5142DEAD5}"/>
              </a:ext>
            </a:extLst>
          </p:cNvPr>
          <p:cNvSpPr txBox="1">
            <a:spLocks/>
          </p:cNvSpPr>
          <p:nvPr/>
        </p:nvSpPr>
        <p:spPr>
          <a:xfrm>
            <a:off x="619200" y="246566"/>
            <a:ext cx="8740800" cy="807285"/>
          </a:xfrm>
          <a:prstGeom prst="rect">
            <a:avLst/>
          </a:prstGeom>
        </p:spPr>
        <p:txBody>
          <a:bodyPr vert="horz" lIns="0" tIns="0" rIns="0" bIns="0" rtlCol="0" anchor="t" anchorCtr="0">
            <a:normAutofit/>
          </a:bodyPr>
          <a:lstStyle>
            <a:lvl1pPr algn="ctr" defTabSz="457200" rtl="0" eaLnBrk="1" latinLnBrk="0" hangingPunct="1">
              <a:spcBef>
                <a:spcPct val="0"/>
              </a:spcBef>
              <a:buNone/>
              <a:defRPr sz="4000" b="1" i="0" kern="1200" cap="all" spc="100" baseline="0">
                <a:solidFill>
                  <a:schemeClr val="bg1"/>
                </a:solidFill>
                <a:latin typeface="+mj-lt"/>
                <a:ea typeface="Verdana" panose="020B0604030504040204" pitchFamily="34" charset="0"/>
                <a:cs typeface="Verdana" panose="020B0604030504040204" pitchFamily="34" charset="0"/>
              </a:defRPr>
            </a:lvl1pPr>
          </a:lstStyle>
          <a:p>
            <a:pPr algn="l"/>
            <a:r>
              <a:rPr lang="en-GB" dirty="0" err="1"/>
              <a:t>StEP</a:t>
            </a:r>
            <a:r>
              <a:rPr lang="en-GB" dirty="0"/>
              <a:t> 3</a:t>
            </a:r>
          </a:p>
        </p:txBody>
      </p:sp>
      <p:sp>
        <p:nvSpPr>
          <p:cNvPr id="25" name="TextBox 24">
            <a:extLst>
              <a:ext uri="{FF2B5EF4-FFF2-40B4-BE49-F238E27FC236}">
                <a16:creationId xmlns:a16="http://schemas.microsoft.com/office/drawing/2014/main" id="{EE72F931-AD9F-1B4F-BA4A-25650D3F156D}"/>
              </a:ext>
            </a:extLst>
          </p:cNvPr>
          <p:cNvSpPr txBox="1"/>
          <p:nvPr/>
        </p:nvSpPr>
        <p:spPr>
          <a:xfrm>
            <a:off x="1123094" y="3979870"/>
            <a:ext cx="9050899" cy="535531"/>
          </a:xfrm>
          <a:prstGeom prst="rect">
            <a:avLst/>
          </a:prstGeom>
          <a:noFill/>
        </p:spPr>
        <p:txBody>
          <a:bodyPr wrap="square" lIns="0" rtlCol="0">
            <a:spAutoFit/>
          </a:bodyPr>
          <a:lstStyle/>
          <a:p>
            <a:pPr>
              <a:lnSpc>
                <a:spcPct val="90000"/>
              </a:lnSpc>
            </a:pPr>
            <a:r>
              <a:rPr lang="en-US" sz="3200" b="1" dirty="0">
                <a:solidFill>
                  <a:schemeClr val="bg1"/>
                </a:solidFill>
                <a:latin typeface="Calibri" panose="020F0502020204030204" pitchFamily="34" charset="0"/>
                <a:ea typeface="Aileron" charset="0"/>
                <a:cs typeface="Calibri" panose="020F0502020204030204" pitchFamily="34" charset="0"/>
              </a:rPr>
              <a:t>INFORM AND EDUCATE</a:t>
            </a:r>
          </a:p>
        </p:txBody>
      </p:sp>
      <p:sp>
        <p:nvSpPr>
          <p:cNvPr id="26" name="Round Same Side Corner Rectangle 25">
            <a:extLst>
              <a:ext uri="{FF2B5EF4-FFF2-40B4-BE49-F238E27FC236}">
                <a16:creationId xmlns:a16="http://schemas.microsoft.com/office/drawing/2014/main" id="{3B2E27BC-95E8-4749-985C-C077C7E7351E}"/>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D9FFD30-1A68-CB4E-B2F2-5322B2AA6164}"/>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28" name="Round Same Side Corner Rectangle 27">
            <a:extLst>
              <a:ext uri="{FF2B5EF4-FFF2-40B4-BE49-F238E27FC236}">
                <a16:creationId xmlns:a16="http://schemas.microsoft.com/office/drawing/2014/main" id="{BDE02FD6-E864-F04E-A5D9-A5E472B32C7D}"/>
              </a:ext>
            </a:extLst>
          </p:cNvPr>
          <p:cNvSpPr/>
          <p:nvPr/>
        </p:nvSpPr>
        <p:spPr>
          <a:xfrm rot="16200000" flipH="1">
            <a:off x="11763951" y="5389047"/>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8D37C28-07CE-4244-824A-3DF5DFC25570}"/>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30" name="Round Same Side Corner Rectangle 29">
            <a:extLst>
              <a:ext uri="{FF2B5EF4-FFF2-40B4-BE49-F238E27FC236}">
                <a16:creationId xmlns:a16="http://schemas.microsoft.com/office/drawing/2014/main" id="{FF866DE8-2672-474A-B1F1-48F989DF37E2}"/>
              </a:ext>
            </a:extLst>
          </p:cNvPr>
          <p:cNvSpPr/>
          <p:nvPr/>
        </p:nvSpPr>
        <p:spPr>
          <a:xfrm rot="16200000" flipH="1">
            <a:off x="11763951" y="4604188"/>
            <a:ext cx="371536" cy="493336"/>
          </a:xfrm>
          <a:prstGeom prst="round2SameRect">
            <a:avLst>
              <a:gd name="adj1" fmla="val 4770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14191F0-70F5-D34E-8D48-2933E0742188}"/>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32" name="Round Same Side Corner Rectangle 31">
            <a:extLst>
              <a:ext uri="{FF2B5EF4-FFF2-40B4-BE49-F238E27FC236}">
                <a16:creationId xmlns:a16="http://schemas.microsoft.com/office/drawing/2014/main" id="{74E84DF9-8D41-0043-9C6D-A5AA44A1F5EE}"/>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F00385C-36A3-E14D-B7E4-78BFE8451A7F}"/>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35" name="TextBox 34">
            <a:extLst>
              <a:ext uri="{FF2B5EF4-FFF2-40B4-BE49-F238E27FC236}">
                <a16:creationId xmlns:a16="http://schemas.microsoft.com/office/drawing/2014/main" id="{AF40C72B-9AF0-1443-94A3-35182C28F4DD}"/>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8189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BE11857-8D07-435F-8A17-7554DD96FC83}"/>
              </a:ext>
            </a:extLst>
          </p:cNvPr>
          <p:cNvSpPr>
            <a:spLocks noGrp="1"/>
          </p:cNvSpPr>
          <p:nvPr>
            <p:ph sz="quarter" idx="12"/>
          </p:nvPr>
        </p:nvSpPr>
        <p:spPr/>
        <p:txBody>
          <a:bodyPr>
            <a:normAutofit/>
          </a:bodyPr>
          <a:lstStyle/>
          <a:p>
            <a:r>
              <a:rPr lang="en-GB" sz="2400" dirty="0"/>
              <a:t>As a nurse it is essential to have </a:t>
            </a:r>
            <a:r>
              <a:rPr lang="en-GB" sz="2400" b="1" dirty="0">
                <a:solidFill>
                  <a:schemeClr val="accent1"/>
                </a:solidFill>
              </a:rPr>
              <a:t>up-to-date knowledge </a:t>
            </a:r>
            <a:r>
              <a:rPr lang="en-GB" sz="2400" dirty="0"/>
              <a:t>on:</a:t>
            </a:r>
          </a:p>
          <a:p>
            <a:pPr marL="0" indent="0">
              <a:buNone/>
            </a:pPr>
            <a:endParaRPr lang="en-GB" sz="2400" dirty="0"/>
          </a:p>
          <a:p>
            <a:pPr marL="630900" lvl="1" indent="-342900">
              <a:buAutoNum type="arabicPeriod"/>
            </a:pPr>
            <a:r>
              <a:rPr lang="en-GB" sz="2000" dirty="0"/>
              <a:t>The </a:t>
            </a:r>
            <a:r>
              <a:rPr lang="en-GB" sz="2000" b="1" dirty="0">
                <a:solidFill>
                  <a:schemeClr val="accent1"/>
                </a:solidFill>
              </a:rPr>
              <a:t>disease </a:t>
            </a:r>
            <a:r>
              <a:rPr lang="en-GB" sz="2000" dirty="0"/>
              <a:t>and common symptoms</a:t>
            </a:r>
          </a:p>
          <a:p>
            <a:pPr marL="630900" lvl="1" indent="-342900">
              <a:buAutoNum type="arabicPeriod"/>
            </a:pPr>
            <a:r>
              <a:rPr lang="en-GB" sz="2000" dirty="0"/>
              <a:t>The </a:t>
            </a:r>
            <a:r>
              <a:rPr lang="en-GB" sz="2000" b="1" dirty="0">
                <a:solidFill>
                  <a:schemeClr val="accent1"/>
                </a:solidFill>
              </a:rPr>
              <a:t>key studies </a:t>
            </a:r>
            <a:r>
              <a:rPr lang="en-GB" sz="2000" dirty="0"/>
              <a:t>related to nmCRPC</a:t>
            </a:r>
          </a:p>
          <a:p>
            <a:pPr marL="630900" lvl="1" indent="-342900">
              <a:buAutoNum type="arabicPeriod"/>
            </a:pPr>
            <a:r>
              <a:rPr lang="en-GB" sz="2000" dirty="0"/>
              <a:t>The </a:t>
            </a:r>
            <a:r>
              <a:rPr lang="en-GB" sz="2000" b="1" dirty="0">
                <a:solidFill>
                  <a:schemeClr val="accent1"/>
                </a:solidFill>
              </a:rPr>
              <a:t>treatment aims and options</a:t>
            </a:r>
          </a:p>
          <a:p>
            <a:pPr marL="630900" lvl="1" indent="-342900">
              <a:buAutoNum type="arabicPeriod"/>
            </a:pPr>
            <a:r>
              <a:rPr lang="en-GB" sz="2000" dirty="0"/>
              <a:t>Potential </a:t>
            </a:r>
            <a:r>
              <a:rPr lang="en-GB" sz="2000" b="1" dirty="0">
                <a:solidFill>
                  <a:schemeClr val="accent1"/>
                </a:solidFill>
              </a:rPr>
              <a:t>side effects and proactive management</a:t>
            </a:r>
          </a:p>
          <a:p>
            <a:pPr marL="630900" lvl="1" indent="-342900">
              <a:buAutoNum type="arabicPeriod"/>
            </a:pPr>
            <a:endParaRPr lang="en-GB" sz="2000" dirty="0"/>
          </a:p>
          <a:p>
            <a:r>
              <a:rPr lang="en-GB" sz="2400" dirty="0"/>
              <a:t>Be aware of the type of information that is relevant for each individual patient, considering the patient’s knowledge level and preferences</a:t>
            </a:r>
          </a:p>
        </p:txBody>
      </p:sp>
      <p:sp>
        <p:nvSpPr>
          <p:cNvPr id="4" name="Title 3">
            <a:extLst>
              <a:ext uri="{FF2B5EF4-FFF2-40B4-BE49-F238E27FC236}">
                <a16:creationId xmlns:a16="http://schemas.microsoft.com/office/drawing/2014/main" id="{43929EDE-ED69-4029-B377-9B69D54AFC40}"/>
              </a:ext>
            </a:extLst>
          </p:cNvPr>
          <p:cNvSpPr>
            <a:spLocks noGrp="1"/>
          </p:cNvSpPr>
          <p:nvPr>
            <p:ph type="title"/>
          </p:nvPr>
        </p:nvSpPr>
        <p:spPr/>
        <p:txBody>
          <a:bodyPr/>
          <a:lstStyle/>
          <a:p>
            <a:r>
              <a:rPr lang="en-GB" dirty="0"/>
              <a:t>The right knowledge</a:t>
            </a:r>
          </a:p>
        </p:txBody>
      </p:sp>
      <p:sp>
        <p:nvSpPr>
          <p:cNvPr id="3" name="Slide Number Placeholder 2">
            <a:extLst>
              <a:ext uri="{FF2B5EF4-FFF2-40B4-BE49-F238E27FC236}">
                <a16:creationId xmlns:a16="http://schemas.microsoft.com/office/drawing/2014/main" id="{D524CB4C-09DB-438A-8007-140BE1597461}"/>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2" name="Content Placeholder 1">
            <a:extLst>
              <a:ext uri="{FF2B5EF4-FFF2-40B4-BE49-F238E27FC236}">
                <a16:creationId xmlns:a16="http://schemas.microsoft.com/office/drawing/2014/main" id="{17277BA0-79DC-C74D-8603-7EA11AE05E3D}"/>
              </a:ext>
            </a:extLst>
          </p:cNvPr>
          <p:cNvSpPr>
            <a:spLocks noGrp="1"/>
          </p:cNvSpPr>
          <p:nvPr>
            <p:ph sz="quarter" idx="15"/>
          </p:nvPr>
        </p:nvSpPr>
        <p:spPr/>
        <p:txBody>
          <a:bodyPr/>
          <a:lstStyle/>
          <a:p>
            <a:r>
              <a:rPr lang="en-US" dirty="0" err="1"/>
              <a:t>nmCRPC</a:t>
            </a:r>
            <a:r>
              <a:rPr lang="en-US" dirty="0"/>
              <a:t>, non-metastatic castration-resistant prostate cancer</a:t>
            </a:r>
          </a:p>
        </p:txBody>
      </p:sp>
    </p:spTree>
    <p:extLst>
      <p:ext uri="{BB962C8B-B14F-4D97-AF65-F5344CB8AC3E}">
        <p14:creationId xmlns:p14="http://schemas.microsoft.com/office/powerpoint/2010/main" val="341264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F85A5-9B7A-430C-8FE2-273660146C8A}"/>
              </a:ext>
            </a:extLst>
          </p:cNvPr>
          <p:cNvSpPr>
            <a:spLocks noGrp="1"/>
          </p:cNvSpPr>
          <p:nvPr>
            <p:ph type="body" idx="1"/>
          </p:nvPr>
        </p:nvSpPr>
        <p:spPr>
          <a:xfrm>
            <a:off x="609600" y="836712"/>
            <a:ext cx="10972800" cy="702470"/>
          </a:xfrm>
        </p:spPr>
        <p:txBody>
          <a:bodyPr/>
          <a:lstStyle/>
          <a:p>
            <a:r>
              <a:rPr lang="en-GB"/>
              <a:t>Disease, symptoms and diagnostics</a:t>
            </a:r>
            <a:endParaRPr lang="en-GB" dirty="0"/>
          </a:p>
        </p:txBody>
      </p:sp>
      <p:sp>
        <p:nvSpPr>
          <p:cNvPr id="1032" name="Content Placeholder 1031">
            <a:extLst>
              <a:ext uri="{FF2B5EF4-FFF2-40B4-BE49-F238E27FC236}">
                <a16:creationId xmlns:a16="http://schemas.microsoft.com/office/drawing/2014/main" id="{66C413C6-10B6-4617-8246-B44821758B5D}"/>
              </a:ext>
            </a:extLst>
          </p:cNvPr>
          <p:cNvSpPr>
            <a:spLocks noGrp="1"/>
          </p:cNvSpPr>
          <p:nvPr>
            <p:ph sz="quarter" idx="12"/>
          </p:nvPr>
        </p:nvSpPr>
        <p:spPr>
          <a:xfrm>
            <a:off x="620184" y="4725144"/>
            <a:ext cx="10963200" cy="1290194"/>
          </a:xfrm>
        </p:spPr>
        <p:txBody>
          <a:bodyPr/>
          <a:lstStyle/>
          <a:p>
            <a:r>
              <a:rPr lang="en-GB" dirty="0"/>
              <a:t>Its important to have a </a:t>
            </a:r>
            <a:r>
              <a:rPr lang="en-GB" b="1" dirty="0">
                <a:solidFill>
                  <a:schemeClr val="accent1"/>
                </a:solidFill>
              </a:rPr>
              <a:t>detailed understanding of the pathophysiology, symptoms and key studies </a:t>
            </a:r>
            <a:r>
              <a:rPr lang="en-GB" dirty="0"/>
              <a:t>related to </a:t>
            </a:r>
            <a:r>
              <a:rPr lang="en-GB" dirty="0" err="1"/>
              <a:t>nmCRPC</a:t>
            </a:r>
            <a:endParaRPr lang="en-GB" dirty="0"/>
          </a:p>
          <a:p>
            <a:pPr>
              <a:spcBef>
                <a:spcPts val="900"/>
              </a:spcBef>
            </a:pPr>
            <a:r>
              <a:rPr lang="en-GB" dirty="0"/>
              <a:t>There are </a:t>
            </a:r>
            <a:r>
              <a:rPr lang="en-GB" dirty="0">
                <a:solidFill>
                  <a:schemeClr val="tx2"/>
                </a:solidFill>
              </a:rPr>
              <a:t>many</a:t>
            </a:r>
            <a:r>
              <a:rPr lang="en-GB" dirty="0"/>
              <a:t> </a:t>
            </a:r>
            <a:r>
              <a:rPr lang="en-GB" b="1" dirty="0">
                <a:solidFill>
                  <a:schemeClr val="accent1"/>
                </a:solidFill>
              </a:rPr>
              <a:t>high-quality information sources </a:t>
            </a:r>
            <a:r>
              <a:rPr lang="en-GB" dirty="0"/>
              <a:t>available to help you gather this background knowledge, as well as to refer patients to</a:t>
            </a:r>
          </a:p>
        </p:txBody>
      </p:sp>
      <p:sp>
        <p:nvSpPr>
          <p:cNvPr id="5" name="Title 4">
            <a:extLst>
              <a:ext uri="{FF2B5EF4-FFF2-40B4-BE49-F238E27FC236}">
                <a16:creationId xmlns:a16="http://schemas.microsoft.com/office/drawing/2014/main" id="{D0FE649F-CA84-417B-A78A-FE3328F03C05}"/>
              </a:ext>
            </a:extLst>
          </p:cNvPr>
          <p:cNvSpPr>
            <a:spLocks noGrp="1"/>
          </p:cNvSpPr>
          <p:nvPr>
            <p:ph type="title"/>
          </p:nvPr>
        </p:nvSpPr>
        <p:spPr/>
        <p:txBody>
          <a:bodyPr/>
          <a:lstStyle/>
          <a:p>
            <a:r>
              <a:rPr lang="en-GB"/>
              <a:t>The right knowledge</a:t>
            </a:r>
            <a:endParaRPr lang="en-GB" dirty="0"/>
          </a:p>
        </p:txBody>
      </p:sp>
      <p:sp>
        <p:nvSpPr>
          <p:cNvPr id="2" name="Slide Number Placeholder 1">
            <a:extLst>
              <a:ext uri="{FF2B5EF4-FFF2-40B4-BE49-F238E27FC236}">
                <a16:creationId xmlns:a16="http://schemas.microsoft.com/office/drawing/2014/main" id="{FA2C7218-7E49-4E95-81A3-1D19742D215E}"/>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0" name="Content Placeholder 9">
            <a:extLst>
              <a:ext uri="{FF2B5EF4-FFF2-40B4-BE49-F238E27FC236}">
                <a16:creationId xmlns:a16="http://schemas.microsoft.com/office/drawing/2014/main" id="{91BA9E24-AD74-7543-925F-1A70BA2479F9}"/>
              </a:ext>
            </a:extLst>
          </p:cNvPr>
          <p:cNvSpPr>
            <a:spLocks noGrp="1"/>
          </p:cNvSpPr>
          <p:nvPr>
            <p:ph sz="quarter" idx="15"/>
          </p:nvPr>
        </p:nvSpPr>
        <p:spPr/>
        <p:txBody>
          <a:bodyPr/>
          <a:lstStyle/>
          <a:p>
            <a:r>
              <a:rPr lang="en-US" dirty="0" err="1"/>
              <a:t>nmCRPC</a:t>
            </a:r>
            <a:r>
              <a:rPr lang="en-US" dirty="0"/>
              <a:t>, non-metastatic castration-resistant prostate cancer</a:t>
            </a:r>
          </a:p>
        </p:txBody>
      </p:sp>
      <p:sp>
        <p:nvSpPr>
          <p:cNvPr id="11" name="Rectangle 10">
            <a:extLst>
              <a:ext uri="{FF2B5EF4-FFF2-40B4-BE49-F238E27FC236}">
                <a16:creationId xmlns:a16="http://schemas.microsoft.com/office/drawing/2014/main" id="{6AE7B65B-B36C-40CD-AB91-A90ACAF2C570}"/>
              </a:ext>
            </a:extLst>
          </p:cNvPr>
          <p:cNvSpPr/>
          <p:nvPr/>
        </p:nvSpPr>
        <p:spPr>
          <a:xfrm>
            <a:off x="609600" y="1219536"/>
            <a:ext cx="5250359" cy="340208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GB" b="1" dirty="0"/>
              <a:t>Examples of resources for healthcare professionals</a:t>
            </a:r>
          </a:p>
        </p:txBody>
      </p:sp>
      <p:pic>
        <p:nvPicPr>
          <p:cNvPr id="12" name="Picture 11" descr="AUA logo.png">
            <a:extLst>
              <a:ext uri="{FF2B5EF4-FFF2-40B4-BE49-F238E27FC236}">
                <a16:creationId xmlns:a16="http://schemas.microsoft.com/office/drawing/2014/main" id="{A7EAF6AC-97C9-47A2-BF3B-32D377659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78" y="1657045"/>
            <a:ext cx="1872208" cy="976195"/>
          </a:xfrm>
          <a:prstGeom prst="rect">
            <a:avLst/>
          </a:prstGeom>
        </p:spPr>
      </p:pic>
      <p:pic>
        <p:nvPicPr>
          <p:cNvPr id="14" name="Picture 13" descr="eau.jpeg">
            <a:extLst>
              <a:ext uri="{FF2B5EF4-FFF2-40B4-BE49-F238E27FC236}">
                <a16:creationId xmlns:a16="http://schemas.microsoft.com/office/drawing/2014/main" id="{84C6E906-B4C4-4328-8207-65BBA923E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138" y="3447909"/>
            <a:ext cx="3563888" cy="364774"/>
          </a:xfrm>
          <a:prstGeom prst="rect">
            <a:avLst/>
          </a:prstGeom>
        </p:spPr>
      </p:pic>
      <p:sp>
        <p:nvSpPr>
          <p:cNvPr id="16" name="AutoShape 4" descr="ESMO">
            <a:extLst>
              <a:ext uri="{FF2B5EF4-FFF2-40B4-BE49-F238E27FC236}">
                <a16:creationId xmlns:a16="http://schemas.microsoft.com/office/drawing/2014/main" id="{21A2A544-2065-46BE-ABD9-C374B132670B}"/>
              </a:ext>
            </a:extLst>
          </p:cNvPr>
          <p:cNvSpPr>
            <a:spLocks noChangeAspect="1" noChangeArrowheads="1"/>
          </p:cNvSpPr>
          <p:nvPr/>
        </p:nvSpPr>
        <p:spPr bwMode="auto">
          <a:xfrm>
            <a:off x="6155623" y="32659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a:extLst>
              <a:ext uri="{FF2B5EF4-FFF2-40B4-BE49-F238E27FC236}">
                <a16:creationId xmlns:a16="http://schemas.microsoft.com/office/drawing/2014/main" id="{4742DB31-E6B8-4FA7-ACE9-E458163F0CEC}"/>
              </a:ext>
            </a:extLst>
          </p:cNvPr>
          <p:cNvPicPr>
            <a:picLocks noChangeAspect="1"/>
          </p:cNvPicPr>
          <p:nvPr/>
        </p:nvPicPr>
        <p:blipFill rotWithShape="1">
          <a:blip r:embed="rId4"/>
          <a:srcRect b="12525"/>
          <a:stretch/>
        </p:blipFill>
        <p:spPr>
          <a:xfrm>
            <a:off x="820075" y="2749196"/>
            <a:ext cx="1952625" cy="583240"/>
          </a:xfrm>
          <a:prstGeom prst="rect">
            <a:avLst/>
          </a:prstGeom>
        </p:spPr>
      </p:pic>
      <p:pic>
        <p:nvPicPr>
          <p:cNvPr id="20" name="Picture 19">
            <a:extLst>
              <a:ext uri="{FF2B5EF4-FFF2-40B4-BE49-F238E27FC236}">
                <a16:creationId xmlns:a16="http://schemas.microsoft.com/office/drawing/2014/main" id="{0FD68450-61C3-47A1-A629-7BF9BE5554A6}"/>
              </a:ext>
            </a:extLst>
          </p:cNvPr>
          <p:cNvPicPr>
            <a:picLocks noChangeAspect="1"/>
          </p:cNvPicPr>
          <p:nvPr/>
        </p:nvPicPr>
        <p:blipFill>
          <a:blip r:embed="rId5"/>
          <a:stretch>
            <a:fillRect/>
          </a:stretch>
        </p:blipFill>
        <p:spPr>
          <a:xfrm>
            <a:off x="2888032" y="2748396"/>
            <a:ext cx="2741459" cy="499145"/>
          </a:xfrm>
          <a:prstGeom prst="rect">
            <a:avLst/>
          </a:prstGeom>
        </p:spPr>
      </p:pic>
      <p:sp>
        <p:nvSpPr>
          <p:cNvPr id="21" name="Rectangle 20">
            <a:extLst>
              <a:ext uri="{FF2B5EF4-FFF2-40B4-BE49-F238E27FC236}">
                <a16:creationId xmlns:a16="http://schemas.microsoft.com/office/drawing/2014/main" id="{CFD0847E-8EA5-43F4-929D-19D261E76063}"/>
              </a:ext>
            </a:extLst>
          </p:cNvPr>
          <p:cNvSpPr/>
          <p:nvPr/>
        </p:nvSpPr>
        <p:spPr>
          <a:xfrm>
            <a:off x="6096000" y="1219537"/>
            <a:ext cx="5497808" cy="340208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GB" b="1" dirty="0"/>
              <a:t>Examples of resources for patients</a:t>
            </a:r>
          </a:p>
        </p:txBody>
      </p:sp>
      <p:pic>
        <p:nvPicPr>
          <p:cNvPr id="23" name="Picture 22">
            <a:extLst>
              <a:ext uri="{FF2B5EF4-FFF2-40B4-BE49-F238E27FC236}">
                <a16:creationId xmlns:a16="http://schemas.microsoft.com/office/drawing/2014/main" id="{00698B26-C9E2-4518-B781-870E98B6F6D6}"/>
              </a:ext>
            </a:extLst>
          </p:cNvPr>
          <p:cNvPicPr>
            <a:picLocks noChangeAspect="1"/>
          </p:cNvPicPr>
          <p:nvPr/>
        </p:nvPicPr>
        <p:blipFill>
          <a:blip r:embed="rId6"/>
          <a:stretch>
            <a:fillRect/>
          </a:stretch>
        </p:blipFill>
        <p:spPr>
          <a:xfrm>
            <a:off x="2893949" y="1684662"/>
            <a:ext cx="2741459" cy="789208"/>
          </a:xfrm>
          <a:prstGeom prst="rect">
            <a:avLst/>
          </a:prstGeom>
        </p:spPr>
      </p:pic>
      <p:pic>
        <p:nvPicPr>
          <p:cNvPr id="27" name="Picture 26">
            <a:extLst>
              <a:ext uri="{FF2B5EF4-FFF2-40B4-BE49-F238E27FC236}">
                <a16:creationId xmlns:a16="http://schemas.microsoft.com/office/drawing/2014/main" id="{C651D765-37EB-4839-810D-A2083735C78B}"/>
              </a:ext>
            </a:extLst>
          </p:cNvPr>
          <p:cNvPicPr>
            <a:picLocks noChangeAspect="1"/>
          </p:cNvPicPr>
          <p:nvPr/>
        </p:nvPicPr>
        <p:blipFill>
          <a:blip r:embed="rId7"/>
          <a:stretch>
            <a:fillRect/>
          </a:stretch>
        </p:blipFill>
        <p:spPr>
          <a:xfrm>
            <a:off x="8984740" y="1674689"/>
            <a:ext cx="2190400" cy="881396"/>
          </a:xfrm>
          <a:prstGeom prst="rect">
            <a:avLst/>
          </a:prstGeom>
        </p:spPr>
      </p:pic>
      <p:pic>
        <p:nvPicPr>
          <p:cNvPr id="29" name="Picture 28">
            <a:extLst>
              <a:ext uri="{FF2B5EF4-FFF2-40B4-BE49-F238E27FC236}">
                <a16:creationId xmlns:a16="http://schemas.microsoft.com/office/drawing/2014/main" id="{C7CB77FC-F3D0-4716-AAFF-8F43D6862416}"/>
              </a:ext>
            </a:extLst>
          </p:cNvPr>
          <p:cNvPicPr>
            <a:picLocks noChangeAspect="1"/>
          </p:cNvPicPr>
          <p:nvPr/>
        </p:nvPicPr>
        <p:blipFill>
          <a:blip r:embed="rId8"/>
          <a:stretch>
            <a:fillRect/>
          </a:stretch>
        </p:blipFill>
        <p:spPr>
          <a:xfrm>
            <a:off x="9032190" y="2718882"/>
            <a:ext cx="2095500" cy="800100"/>
          </a:xfrm>
          <a:prstGeom prst="rect">
            <a:avLst/>
          </a:prstGeom>
        </p:spPr>
      </p:pic>
      <p:pic>
        <p:nvPicPr>
          <p:cNvPr id="31" name="Picture 30">
            <a:extLst>
              <a:ext uri="{FF2B5EF4-FFF2-40B4-BE49-F238E27FC236}">
                <a16:creationId xmlns:a16="http://schemas.microsoft.com/office/drawing/2014/main" id="{500E67AF-1A04-4361-AE51-5FAE8BC1C729}"/>
              </a:ext>
            </a:extLst>
          </p:cNvPr>
          <p:cNvPicPr>
            <a:picLocks noChangeAspect="1"/>
          </p:cNvPicPr>
          <p:nvPr/>
        </p:nvPicPr>
        <p:blipFill>
          <a:blip r:embed="rId9"/>
          <a:stretch>
            <a:fillRect/>
          </a:stretch>
        </p:blipFill>
        <p:spPr>
          <a:xfrm>
            <a:off x="9265553" y="3681779"/>
            <a:ext cx="1628775" cy="800100"/>
          </a:xfrm>
          <a:prstGeom prst="rect">
            <a:avLst/>
          </a:prstGeom>
        </p:spPr>
      </p:pic>
      <p:pic>
        <p:nvPicPr>
          <p:cNvPr id="1025" name="Picture 1024">
            <a:extLst>
              <a:ext uri="{FF2B5EF4-FFF2-40B4-BE49-F238E27FC236}">
                <a16:creationId xmlns:a16="http://schemas.microsoft.com/office/drawing/2014/main" id="{12DA893A-05D4-4EBC-8CAE-BC51D1021B02}"/>
              </a:ext>
            </a:extLst>
          </p:cNvPr>
          <p:cNvPicPr>
            <a:picLocks noChangeAspect="1"/>
          </p:cNvPicPr>
          <p:nvPr/>
        </p:nvPicPr>
        <p:blipFill>
          <a:blip r:embed="rId10"/>
          <a:stretch>
            <a:fillRect/>
          </a:stretch>
        </p:blipFill>
        <p:spPr>
          <a:xfrm>
            <a:off x="6371647" y="3950936"/>
            <a:ext cx="2665229" cy="530943"/>
          </a:xfrm>
          <a:prstGeom prst="rect">
            <a:avLst/>
          </a:prstGeom>
        </p:spPr>
      </p:pic>
      <p:pic>
        <p:nvPicPr>
          <p:cNvPr id="1027" name="Picture 1026">
            <a:extLst>
              <a:ext uri="{FF2B5EF4-FFF2-40B4-BE49-F238E27FC236}">
                <a16:creationId xmlns:a16="http://schemas.microsoft.com/office/drawing/2014/main" id="{632BCC24-9F18-4710-81EB-023E905D4A3C}"/>
              </a:ext>
            </a:extLst>
          </p:cNvPr>
          <p:cNvPicPr>
            <a:picLocks noChangeAspect="1"/>
          </p:cNvPicPr>
          <p:nvPr/>
        </p:nvPicPr>
        <p:blipFill>
          <a:blip r:embed="rId11"/>
          <a:stretch>
            <a:fillRect/>
          </a:stretch>
        </p:blipFill>
        <p:spPr>
          <a:xfrm>
            <a:off x="6641402" y="1669864"/>
            <a:ext cx="2125719" cy="881396"/>
          </a:xfrm>
          <a:prstGeom prst="rect">
            <a:avLst/>
          </a:prstGeom>
        </p:spPr>
      </p:pic>
      <p:pic>
        <p:nvPicPr>
          <p:cNvPr id="1029" name="Picture 1028">
            <a:extLst>
              <a:ext uri="{FF2B5EF4-FFF2-40B4-BE49-F238E27FC236}">
                <a16:creationId xmlns:a16="http://schemas.microsoft.com/office/drawing/2014/main" id="{1285DC46-C634-4EF8-836A-8B1723D59D0E}"/>
              </a:ext>
            </a:extLst>
          </p:cNvPr>
          <p:cNvPicPr>
            <a:picLocks noChangeAspect="1"/>
          </p:cNvPicPr>
          <p:nvPr/>
        </p:nvPicPr>
        <p:blipFill>
          <a:blip r:embed="rId12"/>
          <a:stretch>
            <a:fillRect/>
          </a:stretch>
        </p:blipFill>
        <p:spPr>
          <a:xfrm>
            <a:off x="6720814" y="2666044"/>
            <a:ext cx="1966894" cy="1170107"/>
          </a:xfrm>
          <a:prstGeom prst="rect">
            <a:avLst/>
          </a:prstGeom>
        </p:spPr>
      </p:pic>
    </p:spTree>
    <p:extLst>
      <p:ext uri="{BB962C8B-B14F-4D97-AF65-F5344CB8AC3E}">
        <p14:creationId xmlns:p14="http://schemas.microsoft.com/office/powerpoint/2010/main" val="122452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D9153B-0995-4CE9-9261-A7232BB1D7BF}"/>
              </a:ext>
            </a:extLst>
          </p:cNvPr>
          <p:cNvSpPr>
            <a:spLocks noGrp="1"/>
          </p:cNvSpPr>
          <p:nvPr>
            <p:ph type="body" idx="1"/>
          </p:nvPr>
        </p:nvSpPr>
        <p:spPr>
          <a:xfrm>
            <a:off x="609600" y="971993"/>
            <a:ext cx="10972800" cy="702470"/>
          </a:xfrm>
        </p:spPr>
        <p:txBody>
          <a:bodyPr/>
          <a:lstStyle/>
          <a:p>
            <a:r>
              <a:rPr lang="en-US" dirty="0"/>
              <a:t>The disease: what is </a:t>
            </a:r>
            <a:r>
              <a:rPr lang="en-US" cap="none" dirty="0"/>
              <a:t>nm</a:t>
            </a:r>
            <a:r>
              <a:rPr lang="en-US" dirty="0"/>
              <a:t>CRPC</a:t>
            </a:r>
            <a:endParaRPr lang="en-GB" dirty="0"/>
          </a:p>
        </p:txBody>
      </p:sp>
      <p:sp>
        <p:nvSpPr>
          <p:cNvPr id="5" name="Content Placeholder 4">
            <a:extLst>
              <a:ext uri="{FF2B5EF4-FFF2-40B4-BE49-F238E27FC236}">
                <a16:creationId xmlns:a16="http://schemas.microsoft.com/office/drawing/2014/main" id="{C05D30CB-C1F5-B244-9A9F-68850B95A098}"/>
              </a:ext>
            </a:extLst>
          </p:cNvPr>
          <p:cNvSpPr>
            <a:spLocks noGrp="1"/>
          </p:cNvSpPr>
          <p:nvPr>
            <p:ph sz="quarter" idx="12"/>
          </p:nvPr>
        </p:nvSpPr>
        <p:spPr>
          <a:xfrm>
            <a:off x="620184" y="1779278"/>
            <a:ext cx="10963200" cy="3816424"/>
          </a:xfrm>
        </p:spPr>
        <p:txBody>
          <a:bodyPr/>
          <a:lstStyle/>
          <a:p>
            <a:r>
              <a:rPr lang="en-US" b="1" dirty="0">
                <a:solidFill>
                  <a:schemeClr val="accent1"/>
                </a:solidFill>
              </a:rPr>
              <a:t>Patients with rising PSA with castrate levels of testosterone </a:t>
            </a:r>
            <a:r>
              <a:rPr lang="en-US" dirty="0"/>
              <a:t>(≤50 ng/dL) despite ongoing ADT </a:t>
            </a:r>
          </a:p>
          <a:p>
            <a:r>
              <a:rPr lang="en-US" b="1" dirty="0">
                <a:solidFill>
                  <a:schemeClr val="accent1"/>
                </a:solidFill>
              </a:rPr>
              <a:t>No detectable metastases by conventional imaging </a:t>
            </a:r>
            <a:r>
              <a:rPr lang="en-US" dirty="0"/>
              <a:t>(bone scan and CT or MRI)</a:t>
            </a:r>
          </a:p>
          <a:p>
            <a:r>
              <a:rPr lang="en-US" b="1" dirty="0">
                <a:solidFill>
                  <a:schemeClr val="accent1"/>
                </a:solidFill>
              </a:rPr>
              <a:t>Generally asymptomatic </a:t>
            </a:r>
            <a:r>
              <a:rPr lang="en-US" dirty="0"/>
              <a:t>apart from symptoms from prior therapies</a:t>
            </a:r>
          </a:p>
          <a:p>
            <a:r>
              <a:rPr lang="en-GB" dirty="0"/>
              <a:t>nmCRPC patients with a PSADT &lt;10 months are at significant risk for metastatic disease and prostate cancer-specific </a:t>
            </a:r>
            <a:r>
              <a:rPr lang="en-GB" dirty="0">
                <a:solidFill>
                  <a:schemeClr val="tx2"/>
                </a:solidFill>
              </a:rPr>
              <a:t>mortality</a:t>
            </a:r>
          </a:p>
          <a:p>
            <a:r>
              <a:rPr lang="en-US" dirty="0"/>
              <a:t>The recent approvals of new-generation androgen-receptor pathway inhibitors address the gap in the management of nmCRPC</a:t>
            </a:r>
          </a:p>
        </p:txBody>
      </p:sp>
      <p:sp>
        <p:nvSpPr>
          <p:cNvPr id="2" name="Title 1"/>
          <p:cNvSpPr>
            <a:spLocks noGrp="1"/>
          </p:cNvSpPr>
          <p:nvPr>
            <p:ph type="title"/>
          </p:nvPr>
        </p:nvSpPr>
        <p:spPr/>
        <p:txBody>
          <a:bodyPr/>
          <a:lstStyle/>
          <a:p>
            <a:r>
              <a:rPr lang="en-US" dirty="0"/>
              <a:t>The right knowledge</a:t>
            </a:r>
          </a:p>
        </p:txBody>
      </p:sp>
      <p:sp>
        <p:nvSpPr>
          <p:cNvPr id="11" name="Slide Number Placeholder 10">
            <a:extLst>
              <a:ext uri="{FF2B5EF4-FFF2-40B4-BE49-F238E27FC236}">
                <a16:creationId xmlns:a16="http://schemas.microsoft.com/office/drawing/2014/main" id="{AA7E38B1-D91E-6A4F-9AA5-D0B5539F5AE2}"/>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0" name="Content Placeholder 9">
            <a:extLst>
              <a:ext uri="{FF2B5EF4-FFF2-40B4-BE49-F238E27FC236}">
                <a16:creationId xmlns:a16="http://schemas.microsoft.com/office/drawing/2014/main" id="{CB18F2FB-959E-554D-82C8-33BCDC13CE07}"/>
              </a:ext>
            </a:extLst>
          </p:cNvPr>
          <p:cNvSpPr>
            <a:spLocks noGrp="1"/>
          </p:cNvSpPr>
          <p:nvPr>
            <p:ph sz="quarter" idx="15"/>
          </p:nvPr>
        </p:nvSpPr>
        <p:spPr>
          <a:xfrm>
            <a:off x="620184" y="6312807"/>
            <a:ext cx="10680276" cy="365125"/>
          </a:xfrm>
        </p:spPr>
        <p:txBody>
          <a:bodyPr/>
          <a:lstStyle/>
          <a:p>
            <a:pPr>
              <a:spcBef>
                <a:spcPts val="300"/>
              </a:spcBef>
            </a:pPr>
            <a:r>
              <a:rPr lang="en-GB" dirty="0">
                <a:solidFill>
                  <a:schemeClr val="tx2"/>
                </a:solidFill>
              </a:rPr>
              <a:t>ADT, androgen deprivation therapy; CT, computed tomography; MRI, magnetic resonance imaging; nmCRPC, non-metastatic castration-resistant prostate cancer; </a:t>
            </a:r>
            <a:br>
              <a:rPr lang="en-GB" dirty="0">
                <a:solidFill>
                  <a:schemeClr val="tx2"/>
                </a:solidFill>
              </a:rPr>
            </a:br>
            <a:r>
              <a:rPr lang="en-GB" dirty="0">
                <a:solidFill>
                  <a:schemeClr val="tx2"/>
                </a:solidFill>
              </a:rPr>
              <a:t>PSA, prostate-specific antigen; PSADT, prostate-specific antigen doubling time</a:t>
            </a:r>
          </a:p>
          <a:p>
            <a:pPr>
              <a:spcBef>
                <a:spcPts val="0"/>
              </a:spcBef>
            </a:pPr>
            <a:r>
              <a:rPr lang="en-US" sz="1200" dirty="0">
                <a:solidFill>
                  <a:schemeClr val="tx2"/>
                </a:solidFill>
                <a:latin typeface="Aileron" charset="0"/>
                <a:ea typeface="Aileron" charset="0"/>
                <a:cs typeface="Aileron" charset="0"/>
              </a:rPr>
              <a:t>Saad F, et al. Prostate Cancer Prostatic Dis. 2021;24(2):323-34; </a:t>
            </a:r>
            <a:r>
              <a:rPr lang="en-GB" dirty="0">
                <a:solidFill>
                  <a:schemeClr val="tx2"/>
                </a:solidFill>
              </a:rPr>
              <a:t>Olivier KM, et al. Int J </a:t>
            </a:r>
            <a:r>
              <a:rPr lang="en-GB" dirty="0" err="1">
                <a:solidFill>
                  <a:schemeClr val="tx2"/>
                </a:solidFill>
              </a:rPr>
              <a:t>Urol</a:t>
            </a:r>
            <a:r>
              <a:rPr lang="en-GB" dirty="0">
                <a:solidFill>
                  <a:schemeClr val="tx2"/>
                </a:solidFill>
              </a:rPr>
              <a:t> </a:t>
            </a:r>
            <a:r>
              <a:rPr lang="en-GB" dirty="0" err="1">
                <a:solidFill>
                  <a:schemeClr val="tx2"/>
                </a:solidFill>
              </a:rPr>
              <a:t>Nurs</a:t>
            </a:r>
            <a:r>
              <a:rPr lang="en-GB" dirty="0">
                <a:solidFill>
                  <a:schemeClr val="tx2"/>
                </a:solidFill>
              </a:rPr>
              <a:t>. 2021</a:t>
            </a:r>
            <a:r>
              <a:rPr lang="en-US" dirty="0">
                <a:solidFill>
                  <a:schemeClr val="tx2"/>
                </a:solidFill>
              </a:rPr>
              <a:t>;15:47-58; Smith MR, et al. J Clin Oncol. 2013;31:3800-3806</a:t>
            </a:r>
            <a:endParaRPr lang="en-GB" dirty="0">
              <a:solidFill>
                <a:schemeClr val="tx2"/>
              </a:solidFill>
            </a:endParaRPr>
          </a:p>
        </p:txBody>
      </p:sp>
    </p:spTree>
    <p:extLst>
      <p:ext uri="{BB962C8B-B14F-4D97-AF65-F5344CB8AC3E}">
        <p14:creationId xmlns:p14="http://schemas.microsoft.com/office/powerpoint/2010/main" val="11130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64">
      <a:dk1>
        <a:srgbClr val="000000"/>
      </a:dk1>
      <a:lt1>
        <a:srgbClr val="FFFFFF"/>
      </a:lt1>
      <a:dk2>
        <a:srgbClr val="5D8298"/>
      </a:dk2>
      <a:lt2>
        <a:srgbClr val="EEECE1"/>
      </a:lt2>
      <a:accent1>
        <a:srgbClr val="00A582"/>
      </a:accent1>
      <a:accent2>
        <a:srgbClr val="C0504D"/>
      </a:accent2>
      <a:accent3>
        <a:srgbClr val="CCEDE6"/>
      </a:accent3>
      <a:accent4>
        <a:srgbClr val="FAF0AC"/>
      </a:accent4>
      <a:accent5>
        <a:srgbClr val="ECE6ED"/>
      </a:accent5>
      <a:accent6>
        <a:srgbClr val="8B878B"/>
      </a:accent6>
      <a:hlink>
        <a:srgbClr val="00A582"/>
      </a:hlink>
      <a:folHlink>
        <a:srgbClr val="00A5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1168</TotalTime>
  <Words>4872</Words>
  <Application>Microsoft Office PowerPoint</Application>
  <PresentationFormat>Widescreen</PresentationFormat>
  <Paragraphs>506</Paragraphs>
  <Slides>32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AdvOTf9433e2d</vt:lpstr>
      <vt:lpstr>AdvTTa9c1b374</vt:lpstr>
      <vt:lpstr>Aileron</vt:lpstr>
      <vt:lpstr>Arial</vt:lpstr>
      <vt:lpstr>Calibri</vt:lpstr>
      <vt:lpstr>Lucida Grande</vt:lpstr>
      <vt:lpstr>PT Sans Narrow</vt:lpstr>
      <vt:lpstr>System Font Regular</vt:lpstr>
      <vt:lpstr>Wingdings</vt:lpstr>
      <vt:lpstr>Thème Office</vt:lpstr>
      <vt:lpstr>PowerPoint Presentation</vt:lpstr>
      <vt:lpstr>Strengthening shared decision making between nmCRPC patients and the healthcare team</vt:lpstr>
      <vt:lpstr>Disclaimer and disclosure</vt:lpstr>
      <vt:lpstr>A REMINDER OF guide </vt:lpstr>
      <vt:lpstr>Principles and use of the  guide communication framework</vt:lpstr>
      <vt:lpstr>THE GUIDE COMMUNICATION FRAMEWORK</vt:lpstr>
      <vt:lpstr>The right knowledge</vt:lpstr>
      <vt:lpstr>The right knowledge</vt:lpstr>
      <vt:lpstr>The right knowledge</vt:lpstr>
      <vt:lpstr>The right knowledge</vt:lpstr>
      <vt:lpstr>The right knowledge</vt:lpstr>
      <vt:lpstr>The right knowledge</vt:lpstr>
      <vt:lpstr>The right knowledge</vt:lpstr>
      <vt:lpstr>The right knowledge</vt:lpstr>
      <vt:lpstr>The right knowledge</vt:lpstr>
      <vt:lpstr>The right knowledge</vt:lpstr>
      <vt:lpstr>Study Designs: SPARTAN, PROSPER, ARAMIS</vt:lpstr>
      <vt:lpstr>The right knowledge</vt:lpstr>
      <vt:lpstr>The right knowledge</vt:lpstr>
      <vt:lpstr>Incidence of adverse events Associated with ARIs </vt:lpstr>
      <vt:lpstr>The right knowledge</vt:lpstr>
      <vt:lpstr>The right knowledge</vt:lpstr>
      <vt:lpstr>The right knowledge</vt:lpstr>
      <vt:lpstr>The right knowledge</vt:lpstr>
      <vt:lpstr>The right knowledge</vt:lpstr>
      <vt:lpstr>What needs to be explained to the patient</vt:lpstr>
      <vt:lpstr>What needs to be explained to the patient</vt:lpstr>
      <vt:lpstr>What needs to be explained to the patient</vt:lpstr>
      <vt:lpstr>The right way to deliver the messages</vt:lpstr>
      <vt:lpstr>Summary The guide communication framework</vt:lpstr>
      <vt:lpstr>REACH GU NURSES CONNECT VIA  TWITTER, LINKEDIN, VIMEO &amp; EMAIL OR VISIT THE GROUP’S WEBSITE https://gunursesconnect.cor2ed.com/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258</cp:revision>
  <cp:lastPrinted>2017-02-15T09:54:46Z</cp:lastPrinted>
  <dcterms:created xsi:type="dcterms:W3CDTF">2016-10-14T09:38:18Z</dcterms:created>
  <dcterms:modified xsi:type="dcterms:W3CDTF">2021-11-18T06:59:03Z</dcterms:modified>
</cp:coreProperties>
</file>