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5" r:id="rId3"/>
    <p:sldId id="258" r:id="rId4"/>
    <p:sldId id="399" r:id="rId5"/>
    <p:sldId id="283" r:id="rId6"/>
    <p:sldId id="398" r:id="rId7"/>
    <p:sldId id="285" r:id="rId8"/>
    <p:sldId id="287" r:id="rId9"/>
    <p:sldId id="386" r:id="rId10"/>
    <p:sldId id="387" r:id="rId11"/>
    <p:sldId id="401" r:id="rId12"/>
    <p:sldId id="388" r:id="rId13"/>
    <p:sldId id="389" r:id="rId14"/>
    <p:sldId id="400" r:id="rId15"/>
    <p:sldId id="394" r:id="rId16"/>
    <p:sldId id="395" r:id="rId17"/>
    <p:sldId id="396" r:id="rId18"/>
    <p:sldId id="390" r:id="rId19"/>
    <p:sldId id="391" r:id="rId20"/>
    <p:sldId id="392" r:id="rId21"/>
    <p:sldId id="278" r:id="rId22"/>
    <p:sldId id="280" r:id="rId23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1" userDrawn="1">
          <p15:clr>
            <a:srgbClr val="A4A3A4"/>
          </p15:clr>
        </p15:guide>
        <p15:guide id="2" pos="4566" userDrawn="1">
          <p15:clr>
            <a:srgbClr val="A4A3A4"/>
          </p15:clr>
        </p15:guide>
        <p15:guide id="3" pos="513" userDrawn="1">
          <p15:clr>
            <a:srgbClr val="A4A3A4"/>
          </p15:clr>
        </p15:guide>
        <p15:guide id="4" orient="horz" pos="4156" userDrawn="1">
          <p15:clr>
            <a:srgbClr val="A4A3A4"/>
          </p15:clr>
        </p15:guide>
        <p15:guide id="5" pos="69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" initials="DS" lastIdx="11" clrIdx="0">
    <p:extLst>
      <p:ext uri="{19B8F6BF-5375-455C-9EA6-DF929625EA0E}">
        <p15:presenceInfo xmlns:p15="http://schemas.microsoft.com/office/powerpoint/2012/main" userId="Daniel" providerId="None"/>
      </p:ext>
    </p:extLst>
  </p:cmAuthor>
  <p:cmAuthor id="2" name="Tracey Gashi" initials="TG" lastIdx="2" clrIdx="1">
    <p:extLst>
      <p:ext uri="{19B8F6BF-5375-455C-9EA6-DF929625EA0E}">
        <p15:presenceInfo xmlns:p15="http://schemas.microsoft.com/office/powerpoint/2012/main" userId="Tracey Gashi" providerId="None"/>
      </p:ext>
    </p:extLst>
  </p:cmAuthor>
  <p:cmAuthor id="3" name="Cara U" initials="CU" lastIdx="4" clrIdx="2">
    <p:extLst>
      <p:ext uri="{19B8F6BF-5375-455C-9EA6-DF929625EA0E}">
        <p15:presenceInfo xmlns:p15="http://schemas.microsoft.com/office/powerpoint/2012/main" userId="S::cara.u.ext@bayer.com::7de760d5-5a5a-4a5d-9eb1-b5c42c8eab2b" providerId="AD"/>
      </p:ext>
    </p:extLst>
  </p:cmAuthor>
  <p:cmAuthor id="4" name="Steve Liang" initials="SL" lastIdx="2" clrIdx="3">
    <p:extLst>
      <p:ext uri="{19B8F6BF-5375-455C-9EA6-DF929625EA0E}">
        <p15:presenceInfo xmlns:p15="http://schemas.microsoft.com/office/powerpoint/2012/main" userId="S::steve.liang@bayer.com::5bc1a3c8-c5ea-431d-8b36-7f6a2771d9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5E9"/>
    <a:srgbClr val="CBEBD0"/>
    <a:srgbClr val="2E7B8E"/>
    <a:srgbClr val="FFA402"/>
    <a:srgbClr val="03C750"/>
    <a:srgbClr val="C7573C"/>
    <a:srgbClr val="5D8298"/>
    <a:srgbClr val="505050"/>
    <a:srgbClr val="FF3F0D"/>
    <a:srgbClr val="34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80" autoAdjust="0"/>
    <p:restoredTop sz="86128" autoAdjust="0"/>
  </p:normalViewPr>
  <p:slideViewPr>
    <p:cSldViewPr snapToObjects="1">
      <p:cViewPr varScale="1">
        <p:scale>
          <a:sx n="90" d="100"/>
          <a:sy n="90" d="100"/>
        </p:scale>
        <p:origin x="1728" y="96"/>
      </p:cViewPr>
      <p:guideLst>
        <p:guide orient="horz" pos="2901"/>
        <p:guide pos="4566"/>
        <p:guide pos="513"/>
        <p:guide orient="horz" pos="4156"/>
        <p:guide pos="69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80" d="100"/>
          <a:sy n="80" d="100"/>
        </p:scale>
        <p:origin x="391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04895-A7AF-EB49-BC80-D77792D61F32}" type="datetime1">
              <a:rPr lang="en-US" smtClean="0"/>
              <a:pPr/>
              <a:t>9/27/2021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80E35-D53F-A543-ACCF-E1BBCCF01F3F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2D364-CD50-1942-A8D0-558BD1BC24CC}" type="datetime1">
              <a:rPr lang="en-US" smtClean="0"/>
              <a:pPr/>
              <a:t>9/27/2021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3626E-BC0F-674C-9570-A9D62C09EB5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0149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8290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1405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hyperlink" Target="mailto:antoine.lacombe@cor2ed.com" TargetMode="External"/><Relationship Id="rId13" Type="http://schemas.openxmlformats.org/officeDocument/2006/relationships/image" Target="../media/image7.png"/><Relationship Id="rId1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hyperlink" Target="mailto:froukje.sosef@cor2ed.com" TargetMode="External"/><Relationship Id="rId12" Type="http://schemas.openxmlformats.org/officeDocument/2006/relationships/hyperlink" Target="https://vimeo.com/channels/guconnect" TargetMode="External"/><Relationship Id="rId17" Type="http://schemas.microsoft.com/office/2007/relationships/hdphoto" Target="../media/hdphoto1.wdp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11" Type="http://schemas.openxmlformats.org/officeDocument/2006/relationships/hyperlink" Target="https://twitter.com/guconnectinfo" TargetMode="External"/><Relationship Id="rId5" Type="http://schemas.openxmlformats.org/officeDocument/2006/relationships/image" Target="../media/image5.png"/><Relationship Id="rId15" Type="http://schemas.openxmlformats.org/officeDocument/2006/relationships/image" Target="../media/image9.svg"/><Relationship Id="rId10" Type="http://schemas.openxmlformats.org/officeDocument/2006/relationships/hyperlink" Target="https://guconnect.info/" TargetMode="External"/><Relationship Id="rId19" Type="http://schemas.openxmlformats.org/officeDocument/2006/relationships/image" Target="../media/image12.png"/><Relationship Id="rId4" Type="http://schemas.openxmlformats.org/officeDocument/2006/relationships/image" Target="../media/image4.svg"/><Relationship Id="rId9" Type="http://schemas.openxmlformats.org/officeDocument/2006/relationships/hyperlink" Target="https://www.linkedin.com/company/23742475" TargetMode="External"/><Relationship Id="rId1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B9E8BA-49BF-4B45-85D7-A2C9BA5D65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195" y="2010629"/>
            <a:ext cx="7041609" cy="283674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412876"/>
            <a:ext cx="5181600" cy="4472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4DDB2A-D091-4603-B954-F1F7415B585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66B5AD6-CE67-4BBC-9EB2-93460D1C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0221FD13-185B-46DF-BA72-E12DA2E55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B1FAC36-8967-D04C-8BC9-B8599B8B9C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1412876"/>
            <a:ext cx="5186755" cy="4473125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AD0C9F4F-B9B1-48AF-B0EA-B2DC04A9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Espace réservé du numéro de diapositive 6">
            <a:extLst>
              <a:ext uri="{FF2B5EF4-FFF2-40B4-BE49-F238E27FC236}">
                <a16:creationId xmlns:a16="http://schemas.microsoft.com/office/drawing/2014/main" id="{D4634937-A53D-4397-98D3-B9CB08300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18650831-B8DB-DB46-ACE2-EAE3A90998A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54131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AFEDB953-883A-4AA5-8CB4-3BCDFAC17C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8414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9BDE935D-F794-436A-87C3-56818AEA00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418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B6B0310D-A0F1-4B76-98F1-54EC3C47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Espace réservé du numéro de diapositive 6">
            <a:extLst>
              <a:ext uri="{FF2B5EF4-FFF2-40B4-BE49-F238E27FC236}">
                <a16:creationId xmlns:a16="http://schemas.microsoft.com/office/drawing/2014/main" id="{444C8659-EDDD-4772-9C1F-9B4636FE3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2C132D6C-7DB9-7A41-BB64-913C2A55D9B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59151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>
            <a:extLst>
              <a:ext uri="{FF2B5EF4-FFF2-40B4-BE49-F238E27FC236}">
                <a16:creationId xmlns:a16="http://schemas.microsoft.com/office/drawing/2014/main" id="{C089CE13-1BFE-1D4A-A6B8-B7B211100877}"/>
              </a:ext>
            </a:extLst>
          </p:cNvPr>
          <p:cNvSpPr txBox="1">
            <a:spLocks/>
          </p:cNvSpPr>
          <p:nvPr userDrawn="1"/>
        </p:nvSpPr>
        <p:spPr>
          <a:xfrm>
            <a:off x="5087888" y="6322958"/>
            <a:ext cx="6959903" cy="12825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Heading to the heart of Independent Medical Education Since 2012</a:t>
            </a: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3B0EC65-483A-0B43-B211-F3D3B4C95A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38" y="586300"/>
            <a:ext cx="2578909" cy="1038924"/>
          </a:xfrm>
          <a:prstGeom prst="rect">
            <a:avLst/>
          </a:prstGeom>
        </p:spPr>
      </p:pic>
      <p:sp>
        <p:nvSpPr>
          <p:cNvPr id="33" name="Titre 1">
            <a:extLst>
              <a:ext uri="{FF2B5EF4-FFF2-40B4-BE49-F238E27FC236}">
                <a16:creationId xmlns:a16="http://schemas.microsoft.com/office/drawing/2014/main" id="{30D9B83E-3D49-9A43-848F-2C7088C16D3D}"/>
              </a:ext>
            </a:extLst>
          </p:cNvPr>
          <p:cNvSpPr txBox="1">
            <a:spLocks/>
          </p:cNvSpPr>
          <p:nvPr userDrawn="1"/>
        </p:nvSpPr>
        <p:spPr>
          <a:xfrm>
            <a:off x="323528" y="3978378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Dr. Antoine Lacombe </a:t>
            </a:r>
            <a:r>
              <a:rPr lang="en-GB" sz="11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Pharm D, MBA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4" name="Titre 1">
            <a:extLst>
              <a:ext uri="{FF2B5EF4-FFF2-40B4-BE49-F238E27FC236}">
                <a16:creationId xmlns:a16="http://schemas.microsoft.com/office/drawing/2014/main" id="{211C4F2C-FAB1-F340-95E4-EA2A11675848}"/>
              </a:ext>
            </a:extLst>
          </p:cNvPr>
          <p:cNvSpPr txBox="1">
            <a:spLocks/>
          </p:cNvSpPr>
          <p:nvPr userDrawn="1"/>
        </p:nvSpPr>
        <p:spPr>
          <a:xfrm>
            <a:off x="787828" y="4475570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+41 79 529 42 79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5" name="Titre 1">
            <a:extLst>
              <a:ext uri="{FF2B5EF4-FFF2-40B4-BE49-F238E27FC236}">
                <a16:creationId xmlns:a16="http://schemas.microsoft.com/office/drawing/2014/main" id="{A0C21822-41B9-CA49-B06D-38EC2CB48436}"/>
              </a:ext>
            </a:extLst>
          </p:cNvPr>
          <p:cNvSpPr txBox="1">
            <a:spLocks/>
          </p:cNvSpPr>
          <p:nvPr userDrawn="1"/>
        </p:nvSpPr>
        <p:spPr>
          <a:xfrm>
            <a:off x="348739" y="155679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GU CONNECT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Bodenackerstrasse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SWITZERLAND</a:t>
            </a:r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7238A4CF-B8D0-844F-9DEF-25CDF8B224F6}"/>
              </a:ext>
            </a:extLst>
          </p:cNvPr>
          <p:cNvSpPr txBox="1">
            <a:spLocks/>
          </p:cNvSpPr>
          <p:nvPr userDrawn="1"/>
        </p:nvSpPr>
        <p:spPr>
          <a:xfrm>
            <a:off x="323528" y="2628273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Dr. Froukje Sosef </a:t>
            </a:r>
            <a:r>
              <a:rPr lang="en-GB" sz="11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MD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845B4609-3133-6145-B894-54903F34A6B6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+31 6 2324 3636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48C88F5-BADD-6544-9BE2-3DE731661BDB}"/>
              </a:ext>
            </a:extLst>
          </p:cNvPr>
          <p:cNvGrpSpPr/>
          <p:nvPr userDrawn="1"/>
        </p:nvGrpSpPr>
        <p:grpSpPr>
          <a:xfrm>
            <a:off x="418902" y="3063588"/>
            <a:ext cx="356400" cy="356400"/>
            <a:chOff x="761970" y="3386221"/>
            <a:chExt cx="356400" cy="35640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E9B20A3-5A45-944C-9336-BE3E37336B56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pic>
          <p:nvPicPr>
            <p:cNvPr id="41" name="Graphic 40" descr="Speaker Phone">
              <a:extLst>
                <a:ext uri="{FF2B5EF4-FFF2-40B4-BE49-F238E27FC236}">
                  <a16:creationId xmlns:a16="http://schemas.microsoft.com/office/drawing/2014/main" id="{06B8A188-B275-1749-B220-6BFC84E14D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D6C6D3B7-EFD6-4F4E-8BF7-846A4E2ED40F}"/>
              </a:ext>
            </a:extLst>
          </p:cNvPr>
          <p:cNvSpPr/>
          <p:nvPr userDrawn="1"/>
        </p:nvSpPr>
        <p:spPr>
          <a:xfrm>
            <a:off x="417732" y="3496009"/>
            <a:ext cx="356400" cy="35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43" name="Graphic 42" descr="Envelope">
            <a:extLst>
              <a:ext uri="{FF2B5EF4-FFF2-40B4-BE49-F238E27FC236}">
                <a16:creationId xmlns:a16="http://schemas.microsoft.com/office/drawing/2014/main" id="{203BF032-9D76-8446-90A2-81167A6F9E2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5066" y="3552712"/>
            <a:ext cx="239704" cy="239704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F688AFCF-7F8E-FB44-9041-B6F892F9DED9}"/>
              </a:ext>
            </a:extLst>
          </p:cNvPr>
          <p:cNvGrpSpPr/>
          <p:nvPr userDrawn="1"/>
        </p:nvGrpSpPr>
        <p:grpSpPr>
          <a:xfrm>
            <a:off x="423995" y="4414481"/>
            <a:ext cx="356400" cy="356400"/>
            <a:chOff x="761970" y="3386221"/>
            <a:chExt cx="356400" cy="3564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64BC49A-DF7C-7A4A-9FC5-6671D04F56EE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pic>
          <p:nvPicPr>
            <p:cNvPr id="46" name="Graphic 45" descr="Speaker Phone">
              <a:extLst>
                <a:ext uri="{FF2B5EF4-FFF2-40B4-BE49-F238E27FC236}">
                  <a16:creationId xmlns:a16="http://schemas.microsoft.com/office/drawing/2014/main" id="{09189DD2-B0C0-D841-85CC-7369BEA6FF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1AAE6246-96AE-DC49-8DE7-D838CD625CFC}"/>
              </a:ext>
            </a:extLst>
          </p:cNvPr>
          <p:cNvSpPr/>
          <p:nvPr userDrawn="1"/>
        </p:nvSpPr>
        <p:spPr>
          <a:xfrm>
            <a:off x="422825" y="4846902"/>
            <a:ext cx="356400" cy="356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48" name="Graphic 47" descr="Envelope">
            <a:extLst>
              <a:ext uri="{FF2B5EF4-FFF2-40B4-BE49-F238E27FC236}">
                <a16:creationId xmlns:a16="http://schemas.microsoft.com/office/drawing/2014/main" id="{55462033-D5C5-2249-9B36-25F0C401F36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2343" y="4902641"/>
            <a:ext cx="239704" cy="239704"/>
          </a:xfrm>
          <a:prstGeom prst="rect">
            <a:avLst/>
          </a:prstGeom>
        </p:spPr>
      </p:pic>
      <p:sp>
        <p:nvSpPr>
          <p:cNvPr id="49" name="Titre 1">
            <a:extLst>
              <a:ext uri="{FF2B5EF4-FFF2-40B4-BE49-F238E27FC236}">
                <a16:creationId xmlns:a16="http://schemas.microsoft.com/office/drawing/2014/main" id="{E8583C5A-FD0A-BD46-BBC5-BD13714A25BB}"/>
              </a:ext>
            </a:extLst>
          </p:cNvPr>
          <p:cNvSpPr txBox="1">
            <a:spLocks/>
          </p:cNvSpPr>
          <p:nvPr userDrawn="1"/>
        </p:nvSpPr>
        <p:spPr>
          <a:xfrm>
            <a:off x="787828" y="4885348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antoine.lacombe@cor2ed.com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0" name="Titre 1">
            <a:extLst>
              <a:ext uri="{FF2B5EF4-FFF2-40B4-BE49-F238E27FC236}">
                <a16:creationId xmlns:a16="http://schemas.microsoft.com/office/drawing/2014/main" id="{CFC48485-78A5-8A42-80FC-22461B1B7983}"/>
              </a:ext>
            </a:extLst>
          </p:cNvPr>
          <p:cNvSpPr txBox="1">
            <a:spLocks/>
          </p:cNvSpPr>
          <p:nvPr userDrawn="1"/>
        </p:nvSpPr>
        <p:spPr>
          <a:xfrm>
            <a:off x="787828" y="355751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froukje.sosef@cor2ed.com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6DCF7B01-6C44-C043-BFD8-FFEF8F4FFBF8}"/>
              </a:ext>
            </a:extLst>
          </p:cNvPr>
          <p:cNvSpPr/>
          <p:nvPr userDrawn="1"/>
        </p:nvSpPr>
        <p:spPr>
          <a:xfrm>
            <a:off x="418160" y="5510895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17C634CE-E48A-2A4D-AB27-2406D835CDEF}"/>
              </a:ext>
            </a:extLst>
          </p:cNvPr>
          <p:cNvSpPr/>
          <p:nvPr userDrawn="1"/>
        </p:nvSpPr>
        <p:spPr>
          <a:xfrm>
            <a:off x="2812231" y="6036410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1545D23-3443-4B4E-B16A-53F679FD88AC}"/>
              </a:ext>
            </a:extLst>
          </p:cNvPr>
          <p:cNvSpPr txBox="1"/>
          <p:nvPr userDrawn="1"/>
        </p:nvSpPr>
        <p:spPr>
          <a:xfrm>
            <a:off x="787049" y="5497848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Connect on</a:t>
            </a:r>
          </a:p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LinkedIn @GU CONNECT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8BF9290-E004-3540-868B-E4C5A9318280}"/>
              </a:ext>
            </a:extLst>
          </p:cNvPr>
          <p:cNvSpPr txBox="1"/>
          <p:nvPr userDrawn="1"/>
        </p:nvSpPr>
        <p:spPr>
          <a:xfrm>
            <a:off x="3233205" y="5497848"/>
            <a:ext cx="2634939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Watch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Vimeo @GU CONNECT</a:t>
            </a:r>
          </a:p>
        </p:txBody>
      </p:sp>
      <p:sp>
        <p:nvSpPr>
          <p:cNvPr id="56" name="Rectangle 55">
            <a:hlinkClick r:id="rId7"/>
            <a:extLst>
              <a:ext uri="{FF2B5EF4-FFF2-40B4-BE49-F238E27FC236}">
                <a16:creationId xmlns:a16="http://schemas.microsoft.com/office/drawing/2014/main" id="{ECC34AA8-766A-EB43-8FE2-E8FB6E9C3D2A}"/>
              </a:ext>
            </a:extLst>
          </p:cNvPr>
          <p:cNvSpPr/>
          <p:nvPr userDrawn="1"/>
        </p:nvSpPr>
        <p:spPr>
          <a:xfrm>
            <a:off x="787049" y="3551583"/>
            <a:ext cx="2141681" cy="331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hlinkClick r:id="rId8"/>
            <a:extLst>
              <a:ext uri="{FF2B5EF4-FFF2-40B4-BE49-F238E27FC236}">
                <a16:creationId xmlns:a16="http://schemas.microsoft.com/office/drawing/2014/main" id="{4E7802E3-ED32-404A-8126-A4B56AFCEABE}"/>
              </a:ext>
            </a:extLst>
          </p:cNvPr>
          <p:cNvSpPr/>
          <p:nvPr userDrawn="1"/>
        </p:nvSpPr>
        <p:spPr>
          <a:xfrm>
            <a:off x="832866" y="4884954"/>
            <a:ext cx="2360908" cy="331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>
            <a:hlinkClick r:id="rId9"/>
            <a:extLst>
              <a:ext uri="{FF2B5EF4-FFF2-40B4-BE49-F238E27FC236}">
                <a16:creationId xmlns:a16="http://schemas.microsoft.com/office/drawing/2014/main" id="{341CA860-02BB-924D-9BBB-24243CD225F6}"/>
              </a:ext>
            </a:extLst>
          </p:cNvPr>
          <p:cNvSpPr/>
          <p:nvPr userDrawn="1"/>
        </p:nvSpPr>
        <p:spPr>
          <a:xfrm>
            <a:off x="403163" y="5500414"/>
            <a:ext cx="2224621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44A6321E-3861-F043-A0C0-E5004BE12DEF}"/>
              </a:ext>
            </a:extLst>
          </p:cNvPr>
          <p:cNvSpPr/>
          <p:nvPr userDrawn="1"/>
        </p:nvSpPr>
        <p:spPr>
          <a:xfrm>
            <a:off x="416331" y="6033094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588CC85-387A-AD4E-8865-A2F68822E936}"/>
              </a:ext>
            </a:extLst>
          </p:cNvPr>
          <p:cNvSpPr txBox="1"/>
          <p:nvPr userDrawn="1"/>
        </p:nvSpPr>
        <p:spPr>
          <a:xfrm>
            <a:off x="805458" y="6013567"/>
            <a:ext cx="1382329" cy="4247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Visit us at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guconnect.info</a:t>
            </a:r>
          </a:p>
        </p:txBody>
      </p:sp>
      <p:sp>
        <p:nvSpPr>
          <p:cNvPr id="61" name="Rectangle 60">
            <a:hlinkClick r:id="rId10"/>
            <a:extLst>
              <a:ext uri="{FF2B5EF4-FFF2-40B4-BE49-F238E27FC236}">
                <a16:creationId xmlns:a16="http://schemas.microsoft.com/office/drawing/2014/main" id="{0094C2BB-7685-5B42-AEF5-B7618D606169}"/>
              </a:ext>
            </a:extLst>
          </p:cNvPr>
          <p:cNvSpPr/>
          <p:nvPr userDrawn="1"/>
        </p:nvSpPr>
        <p:spPr>
          <a:xfrm>
            <a:off x="391317" y="6023566"/>
            <a:ext cx="1619246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F811B57-F314-D249-B405-4E201720F927}"/>
              </a:ext>
            </a:extLst>
          </p:cNvPr>
          <p:cNvSpPr txBox="1"/>
          <p:nvPr userDrawn="1"/>
        </p:nvSpPr>
        <p:spPr>
          <a:xfrm>
            <a:off x="3233018" y="6013567"/>
            <a:ext cx="263493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ea typeface="Aileron" charset="0"/>
                <a:cs typeface="PT Sans Narrow"/>
              </a:rPr>
              <a:t>Follow us on</a:t>
            </a:r>
          </a:p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Twitter @guconnectinfo</a:t>
            </a:r>
          </a:p>
        </p:txBody>
      </p:sp>
      <p:sp>
        <p:nvSpPr>
          <p:cNvPr id="63" name="Rectangle 62">
            <a:hlinkClick r:id="rId11"/>
            <a:extLst>
              <a:ext uri="{FF2B5EF4-FFF2-40B4-BE49-F238E27FC236}">
                <a16:creationId xmlns:a16="http://schemas.microsoft.com/office/drawing/2014/main" id="{20D601F6-C3B3-7D44-8BD5-D679D7FD4EEB}"/>
              </a:ext>
            </a:extLst>
          </p:cNvPr>
          <p:cNvSpPr/>
          <p:nvPr userDrawn="1"/>
        </p:nvSpPr>
        <p:spPr>
          <a:xfrm>
            <a:off x="2792506" y="6033097"/>
            <a:ext cx="2475809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B103F255-4F6A-CA42-85A6-9FFB2A5D902D}"/>
              </a:ext>
            </a:extLst>
          </p:cNvPr>
          <p:cNvSpPr/>
          <p:nvPr userDrawn="1"/>
        </p:nvSpPr>
        <p:spPr>
          <a:xfrm>
            <a:off x="2816661" y="5510895"/>
            <a:ext cx="369911" cy="369769"/>
          </a:xfrm>
          <a:prstGeom prst="roundRect">
            <a:avLst>
              <a:gd name="adj" fmla="val 1115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hlinkClick r:id="rId12"/>
            <a:extLst>
              <a:ext uri="{FF2B5EF4-FFF2-40B4-BE49-F238E27FC236}">
                <a16:creationId xmlns:a16="http://schemas.microsoft.com/office/drawing/2014/main" id="{813F0D47-5A38-8F45-9EEC-88942D676D03}"/>
              </a:ext>
            </a:extLst>
          </p:cNvPr>
          <p:cNvSpPr/>
          <p:nvPr userDrawn="1"/>
        </p:nvSpPr>
        <p:spPr>
          <a:xfrm>
            <a:off x="2772680" y="5507360"/>
            <a:ext cx="2362295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6" name="Picture 2" descr="Linkedin logo logo website icon - Popular Social Media Flat">
            <a:extLst>
              <a:ext uri="{FF2B5EF4-FFF2-40B4-BE49-F238E27FC236}">
                <a16:creationId xmlns:a16="http://schemas.microsoft.com/office/drawing/2014/main" id="{22CE719D-BF7E-6348-A086-82D4B96325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4" y="5424935"/>
            <a:ext cx="526472" cy="52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Graphic 66" descr="World">
            <a:extLst>
              <a:ext uri="{FF2B5EF4-FFF2-40B4-BE49-F238E27FC236}">
                <a16:creationId xmlns:a16="http://schemas.microsoft.com/office/drawing/2014/main" id="{4BB1D94F-DD59-E548-9CEB-1FCCF091023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47989" y="6070903"/>
            <a:ext cx="306593" cy="306593"/>
          </a:xfrm>
          <a:prstGeom prst="rect">
            <a:avLst/>
          </a:prstGeom>
        </p:spPr>
      </p:pic>
      <p:pic>
        <p:nvPicPr>
          <p:cNvPr id="68" name="Picture 4" descr="Vimeo Icon Logo - Free vector graphic on Pixabay">
            <a:extLst>
              <a:ext uri="{FF2B5EF4-FFF2-40B4-BE49-F238E27FC236}">
                <a16:creationId xmlns:a16="http://schemas.microsoft.com/office/drawing/2014/main" id="{4A49D902-C062-0342-8928-6BF39FAB34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biLevel thresh="2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827" y="5424935"/>
            <a:ext cx="563578" cy="56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Free White Twitter Icon - Download White Twitter Icon">
            <a:extLst>
              <a:ext uri="{FF2B5EF4-FFF2-40B4-BE49-F238E27FC236}">
                <a16:creationId xmlns:a16="http://schemas.microsoft.com/office/drawing/2014/main" id="{D0331001-11A8-BB4B-AB85-368EF2DF68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947" y="6086443"/>
            <a:ext cx="278977" cy="27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2FD9B846-2B41-4DA2-9050-B2E26D831A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t="14289" r="9986" b="7406"/>
          <a:stretch/>
        </p:blipFill>
        <p:spPr>
          <a:xfrm>
            <a:off x="6080149" y="0"/>
            <a:ext cx="6111851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Separator 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ACFC416F-D710-3A45-87DD-2DE1FCF77B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</a:t>
            </a:r>
            <a:br>
              <a:rPr lang="en-GB" noProof="0" dirty="0"/>
            </a:br>
            <a:r>
              <a:rPr lang="en-GB" noProof="0" dirty="0"/>
              <a:t>the text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D033C0A-B3FE-7E4D-9435-7FC5A8EE39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accent1"/>
                </a:solidFill>
                <a:latin typeface="+mj-lt"/>
                <a:ea typeface="PT Sans Narrow" charset="-52"/>
                <a:cs typeface="PT Sans Narrow" charset="-52"/>
              </a:defRPr>
            </a:lvl1pPr>
          </a:lstStyle>
          <a:p>
            <a:r>
              <a:rPr lang="en-GB" dirty="0"/>
              <a:t>Click and </a:t>
            </a:r>
            <a:r>
              <a:rPr lang="en-GB" noProof="0" dirty="0"/>
              <a:t>Modify</a:t>
            </a:r>
            <a:r>
              <a:rPr lang="en-GB" dirty="0"/>
              <a:t> the text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94990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156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8800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D972486-CB4A-8C43-B144-BABC948315A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F046E0A4-E965-4C18-8444-05C49D8DD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E0BFF55-A527-48E6-AAD6-78DF86EF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C98DCE08-41C6-754C-8B94-1E817D13B56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85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430386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2132856"/>
            <a:ext cx="10963200" cy="3816424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7BED270-F252-40E9-B649-31059F16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2C97B588-8F7E-484F-9C45-CC6F089B2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B671EB7F-1F36-3C4C-BEFF-8B7AD564F59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6" y="239346"/>
            <a:ext cx="8931169" cy="44657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6"/>
            <a:ext cx="8942784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0" i="0" baseline="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610BCDA3-369C-43C8-A135-679B9AC3D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46CDA0-4C68-CD4C-95C1-0D0553F810F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4"/>
          <p:cNvCxnSpPr/>
          <p:nvPr userDrawn="1"/>
        </p:nvCxnSpPr>
        <p:spPr>
          <a:xfrm>
            <a:off x="621215" y="6126163"/>
            <a:ext cx="109728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460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800523" y="6356351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F55CE1-A0F5-A040-81E6-287EE6A8F2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579" y="271381"/>
            <a:ext cx="1785308" cy="7192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2" r:id="rId3"/>
    <p:sldLayoutId id="2147483650" r:id="rId4"/>
    <p:sldLayoutId id="2147483661" r:id="rId5"/>
    <p:sldLayoutId id="2147483652" r:id="rId6"/>
    <p:sldLayoutId id="2147483677" r:id="rId7"/>
    <p:sldLayoutId id="2147483657" r:id="rId8"/>
    <p:sldLayoutId id="2147483654" r:id="rId9"/>
    <p:sldLayoutId id="2147483655" r:id="rId10"/>
    <p:sldLayoutId id="2147483675" r:id="rId11"/>
    <p:sldLayoutId id="2147483678" r:id="rId12"/>
    <p:sldLayoutId id="2147483656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100" baseline="0">
          <a:solidFill>
            <a:srgbClr val="5D8298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88000" indent="-288000" algn="l" defTabSz="457200" rtl="0" eaLnBrk="1" latinLnBrk="0" hangingPunct="1">
        <a:spcBef>
          <a:spcPts val="1200"/>
        </a:spcBef>
        <a:buClr>
          <a:schemeClr val="accent1"/>
        </a:buClr>
        <a:buFont typeface="Arial"/>
        <a:buChar char="•"/>
        <a:defRPr sz="2000" b="0" i="0" kern="1200">
          <a:solidFill>
            <a:srgbClr val="5D8298"/>
          </a:solidFill>
          <a:latin typeface="+mj-lt"/>
          <a:ea typeface="+mn-ea"/>
          <a:cs typeface="PT Sans"/>
        </a:defRPr>
      </a:lvl1pPr>
      <a:lvl2pPr marL="576000" indent="-288000" algn="l" defTabSz="457200" rtl="0" eaLnBrk="1" latinLnBrk="0" hangingPunct="1">
        <a:spcBef>
          <a:spcPts val="600"/>
        </a:spcBef>
        <a:buClr>
          <a:schemeClr val="accent1"/>
        </a:buClr>
        <a:buFont typeface="Lucida Grande"/>
        <a:buChar char="–"/>
        <a:defRPr sz="1800" b="0" i="0" kern="1200">
          <a:solidFill>
            <a:srgbClr val="5D8298"/>
          </a:solidFill>
          <a:latin typeface="+mj-lt"/>
          <a:ea typeface="+mn-ea"/>
          <a:cs typeface="PT Sans"/>
        </a:defRPr>
      </a:lvl2pPr>
      <a:lvl3pPr marL="864000" indent="-288000" algn="l" defTabSz="457200" rtl="0" eaLnBrk="1" latinLnBrk="0" hangingPunct="1">
        <a:spcBef>
          <a:spcPts val="40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3pPr>
      <a:lvl4pPr marL="1152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4pPr>
      <a:lvl5pPr marL="1440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2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mailto:elaine.wills@cor2ed.com?subject=GU%20connect" TargetMode="External"/><Relationship Id="rId3" Type="http://schemas.openxmlformats.org/officeDocument/2006/relationships/hyperlink" Target="https://twitter.com/guconnectinfo" TargetMode="External"/><Relationship Id="rId7" Type="http://schemas.openxmlformats.org/officeDocument/2006/relationships/hyperlink" Target="http://www.guconnect.info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meo.com/channels/guconnect" TargetMode="External"/><Relationship Id="rId5" Type="http://schemas.openxmlformats.org/officeDocument/2006/relationships/hyperlink" Target="mailto:sam.brightwell@cor2ed.com" TargetMode="External"/><Relationship Id="rId4" Type="http://schemas.openxmlformats.org/officeDocument/2006/relationships/hyperlink" Target="https://www.linkedin.com/company/23742475" TargetMode="External"/><Relationship Id="rId9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7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C6BA98A-9DF8-CD45-A6ED-3CA40D2938A3}"/>
              </a:ext>
            </a:extLst>
          </p:cNvPr>
          <p:cNvCxnSpPr>
            <a:cxnSpLocks/>
          </p:cNvCxnSpPr>
          <p:nvPr/>
        </p:nvCxnSpPr>
        <p:spPr>
          <a:xfrm flipH="1">
            <a:off x="3862453" y="4411291"/>
            <a:ext cx="684000" cy="0"/>
          </a:xfrm>
          <a:prstGeom prst="line">
            <a:avLst/>
          </a:prstGeom>
          <a:ln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9C7235-1601-4110-B808-BD18FA347F5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3899" y="1164600"/>
            <a:ext cx="10963200" cy="4528800"/>
          </a:xfrm>
        </p:spPr>
        <p:txBody>
          <a:bodyPr/>
          <a:lstStyle/>
          <a:p>
            <a:r>
              <a:rPr lang="en-US" sz="1800" dirty="0"/>
              <a:t>ADT was SOC for men </a:t>
            </a:r>
            <a:r>
              <a:rPr lang="en-US" sz="1800" b="1" dirty="0">
                <a:solidFill>
                  <a:schemeClr val="accent1"/>
                </a:solidFill>
              </a:rPr>
              <a:t>with </a:t>
            </a:r>
            <a:r>
              <a:rPr lang="en-GB" sz="1800" b="1" dirty="0">
                <a:solidFill>
                  <a:schemeClr val="accent1"/>
                </a:solidFill>
              </a:rPr>
              <a:t>metastatic castration-sensitive prostate cancer</a:t>
            </a:r>
            <a:r>
              <a:rPr lang="en-GB" sz="1800" dirty="0"/>
              <a:t> (</a:t>
            </a:r>
            <a:r>
              <a:rPr lang="en-US" sz="1800" dirty="0"/>
              <a:t>mCSPC) for many years</a:t>
            </a:r>
          </a:p>
          <a:p>
            <a:r>
              <a:rPr lang="en-US" sz="1800" dirty="0"/>
              <a:t> Since 2015, </a:t>
            </a:r>
            <a:r>
              <a:rPr lang="en-US" sz="1800" b="1" dirty="0">
                <a:solidFill>
                  <a:schemeClr val="accent1"/>
                </a:solidFill>
              </a:rPr>
              <a:t>combining ADT with either docetaxel, novel hormonal therapies, or RT </a:t>
            </a:r>
            <a:r>
              <a:rPr lang="en-US" sz="1800" dirty="0"/>
              <a:t>to the primary tumor (for those with low-burden metastases) was shown to improve OS and </a:t>
            </a:r>
            <a:r>
              <a:rPr lang="en-US" sz="1800" b="1" dirty="0">
                <a:solidFill>
                  <a:schemeClr val="accent1"/>
                </a:solidFill>
              </a:rPr>
              <a:t>is now the new SOC </a:t>
            </a:r>
          </a:p>
          <a:p>
            <a:r>
              <a:rPr lang="en-US" sz="1800" b="1" dirty="0">
                <a:solidFill>
                  <a:schemeClr val="accent1"/>
                </a:solidFill>
              </a:rPr>
              <a:t>PEACE-1 </a:t>
            </a:r>
            <a:r>
              <a:rPr lang="en-US" sz="1800" dirty="0">
                <a:solidFill>
                  <a:schemeClr val="tx2"/>
                </a:solidFill>
              </a:rPr>
              <a:t>e</a:t>
            </a:r>
            <a:r>
              <a:rPr lang="en-US" sz="1800" dirty="0"/>
              <a:t>valuates whether combining these new treatments on top of ADT leads to improved outcomes</a:t>
            </a:r>
            <a:endParaRPr lang="en-GB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1A2E3-911C-4E12-831B-42FF6266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Peace-1: background and study design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F3EC2-6381-4222-8910-80A90730C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789941-5D24-AB4C-8B60-4480B893230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18000"/>
            <a:ext cx="10660392" cy="3651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AAP, abiraterone and prednisone; ADT, androgen deprivation therapy; ECOG PS, Eastern Cooperative Oncology Group performance status; LHRH, luteinising hormone releasing hormone; mCSPC, metastatic castration-sensitive prostate cancer; OS, overall survival; PCWG 2, Prostate Cancer Working Group 2; PSA, prostate specific antigen; rPFS, radiographic progression-free survival; RT, radiotherapy; SOC, standard of care</a:t>
            </a:r>
          </a:p>
          <a:p>
            <a:pPr>
              <a:spcBef>
                <a:spcPts val="0"/>
              </a:spcBef>
            </a:pPr>
            <a:r>
              <a:rPr lang="en-GB" dirty="0"/>
              <a:t>Fizazi K, et al. Abstract #LBA5_PR. ESMO 2021. Oral presentation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B2FC1A-9335-4EF1-812D-5F2A1605822E}"/>
              </a:ext>
            </a:extLst>
          </p:cNvPr>
          <p:cNvSpPr txBox="1"/>
          <p:nvPr/>
        </p:nvSpPr>
        <p:spPr>
          <a:xfrm>
            <a:off x="3959027" y="5425951"/>
            <a:ext cx="1883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ea typeface="Aileron" charset="0"/>
                <a:cs typeface="Aileron" charset="0"/>
              </a:rPr>
              <a:t>2x2 factorial design</a:t>
            </a:r>
            <a:endParaRPr lang="en-GB" sz="1600" b="1" dirty="0">
              <a:ea typeface="Aileron" charset="0"/>
              <a:cs typeface="Aileron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250BBA-6348-4BD3-AFF0-39104EE3B5A9}"/>
              </a:ext>
            </a:extLst>
          </p:cNvPr>
          <p:cNvSpPr txBox="1"/>
          <p:nvPr/>
        </p:nvSpPr>
        <p:spPr>
          <a:xfrm>
            <a:off x="4578451" y="5731294"/>
            <a:ext cx="406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ea typeface="Aileron" charset="0"/>
                <a:cs typeface="Aileron" charset="0"/>
              </a:rPr>
              <a:t>SOC = ADT and docetaxel 75 mg/m</a:t>
            </a:r>
            <a:r>
              <a:rPr lang="en-GB" sz="1200" baseline="30000" dirty="0">
                <a:ea typeface="Aileron" charset="0"/>
                <a:cs typeface="Aileron" charset="0"/>
              </a:rPr>
              <a:t>2</a:t>
            </a:r>
            <a:r>
              <a:rPr lang="en-GB" sz="1200" dirty="0">
                <a:ea typeface="Aileron" charset="0"/>
                <a:cs typeface="Aileron" charset="0"/>
              </a:rPr>
              <a:t> every 3 weeks for 6 cycles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73EF2BA-9B57-EB49-8108-EEB702AE920E}"/>
              </a:ext>
            </a:extLst>
          </p:cNvPr>
          <p:cNvSpPr/>
          <p:nvPr/>
        </p:nvSpPr>
        <p:spPr>
          <a:xfrm>
            <a:off x="6075499" y="3198926"/>
            <a:ext cx="1560753" cy="44903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/>
              <a:t>SOC</a:t>
            </a:r>
            <a:br>
              <a:rPr lang="en-GB" sz="1200" b="1" dirty="0"/>
            </a:br>
            <a:r>
              <a:rPr lang="en-GB" sz="1200" b="1" dirty="0"/>
              <a:t>(N=296)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59D517C-A688-BE45-A511-E21D587FD554}"/>
              </a:ext>
            </a:extLst>
          </p:cNvPr>
          <p:cNvSpPr/>
          <p:nvPr/>
        </p:nvSpPr>
        <p:spPr>
          <a:xfrm>
            <a:off x="1312670" y="2924943"/>
            <a:ext cx="2586125" cy="3083349"/>
          </a:xfrm>
          <a:prstGeom prst="roundRect">
            <a:avLst>
              <a:gd name="adj" fmla="val 7641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>
              <a:spcBef>
                <a:spcPts val="200"/>
              </a:spcBef>
            </a:pPr>
            <a:r>
              <a:rPr lang="en-GB" sz="1100" b="1" dirty="0">
                <a:solidFill>
                  <a:schemeClr val="accent1"/>
                </a:solidFill>
              </a:rPr>
              <a:t>Key eligibility criteria</a:t>
            </a:r>
          </a:p>
          <a:p>
            <a:pPr marL="171450" indent="-171450"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00" i="1" dirty="0">
                <a:solidFill>
                  <a:schemeClr val="tx1"/>
                </a:solidFill>
              </a:rPr>
              <a:t>De novo </a:t>
            </a:r>
            <a:r>
              <a:rPr lang="en-GB" sz="1100" dirty="0">
                <a:solidFill>
                  <a:schemeClr val="tx1"/>
                </a:solidFill>
              </a:rPr>
              <a:t>mCSPC</a:t>
            </a:r>
          </a:p>
          <a:p>
            <a:pPr marL="171450" indent="-171450"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</a:rPr>
              <a:t>Distant metastatic disease by ≥1 lesion on bone scan and/or CT scan</a:t>
            </a:r>
          </a:p>
          <a:p>
            <a:pPr marL="171450" indent="-171450"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</a:rPr>
              <a:t>ECOG PS 0-2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en-GB" sz="1100" b="1" dirty="0">
                <a:solidFill>
                  <a:schemeClr val="accent1"/>
                </a:solidFill>
              </a:rPr>
              <a:t>On-study requirement</a:t>
            </a:r>
          </a:p>
          <a:p>
            <a:pPr marL="171450" indent="-171450"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 ADT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en-GB" sz="11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Permitted</a:t>
            </a:r>
          </a:p>
          <a:p>
            <a:pPr marL="171450" indent="-171450"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ADT ≤3 months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en-GB" sz="11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Stratification</a:t>
            </a:r>
          </a:p>
          <a:p>
            <a:pPr marL="171450" indent="-171450"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ECOG PS (0 vs 1-2)</a:t>
            </a:r>
          </a:p>
          <a:p>
            <a:pPr marL="171450" indent="-171450"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Metastatic sites (lymph node vs bone vs visceral)</a:t>
            </a:r>
          </a:p>
          <a:p>
            <a:pPr marL="171450" indent="-171450"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 of castration (orchidectomy vs LHRH agonist vs LHRH antagonist)</a:t>
            </a:r>
          </a:p>
          <a:p>
            <a:pPr marL="171450" indent="-171450"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Docetaxel (yes vs no)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B824991-5D24-E444-8E9D-76B99CBAF4AA}"/>
              </a:ext>
            </a:extLst>
          </p:cNvPr>
          <p:cNvSpPr/>
          <p:nvPr/>
        </p:nvSpPr>
        <p:spPr>
          <a:xfrm>
            <a:off x="6075499" y="3805805"/>
            <a:ext cx="1560753" cy="44903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/>
              <a:t>SOC + AAP</a:t>
            </a:r>
            <a:br>
              <a:rPr lang="en-GB" sz="1200" b="1" dirty="0"/>
            </a:br>
            <a:r>
              <a:rPr lang="en-GB" sz="1200" b="1" dirty="0"/>
              <a:t>(N=292)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DCD5CBD-3ED7-A74A-824F-5647EC74A48D}"/>
              </a:ext>
            </a:extLst>
          </p:cNvPr>
          <p:cNvSpPr/>
          <p:nvPr/>
        </p:nvSpPr>
        <p:spPr>
          <a:xfrm>
            <a:off x="6075499" y="4412684"/>
            <a:ext cx="1560753" cy="44903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/>
              <a:t>SOC + RT</a:t>
            </a:r>
            <a:br>
              <a:rPr lang="en-GB" sz="1200" b="1" dirty="0"/>
            </a:br>
            <a:r>
              <a:rPr lang="en-GB" sz="1200" b="1" dirty="0"/>
              <a:t>(N=293)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DBB3AD8-91AE-1E41-BDFC-44E0B1A92461}"/>
              </a:ext>
            </a:extLst>
          </p:cNvPr>
          <p:cNvSpPr/>
          <p:nvPr/>
        </p:nvSpPr>
        <p:spPr>
          <a:xfrm>
            <a:off x="6075499" y="5019562"/>
            <a:ext cx="1560753" cy="62865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/>
              <a:t>SOC + AAP +</a:t>
            </a:r>
            <a:br>
              <a:rPr lang="en-GB" sz="1200" b="1" dirty="0"/>
            </a:br>
            <a:r>
              <a:rPr lang="en-GB" sz="1200" b="1" dirty="0"/>
              <a:t>RT</a:t>
            </a:r>
            <a:br>
              <a:rPr lang="en-GB" sz="1200" b="1" dirty="0"/>
            </a:br>
            <a:r>
              <a:rPr lang="en-GB" sz="1200" b="1" dirty="0"/>
              <a:t>(N=292)</a:t>
            </a:r>
          </a:p>
        </p:txBody>
      </p:sp>
      <p:sp>
        <p:nvSpPr>
          <p:cNvPr id="21" name="Rounded Rectangle 23">
            <a:extLst>
              <a:ext uri="{FF2B5EF4-FFF2-40B4-BE49-F238E27FC236}">
                <a16:creationId xmlns:a16="http://schemas.microsoft.com/office/drawing/2014/main" id="{94D2DE49-370B-4344-8161-A2941C381DC2}"/>
              </a:ext>
            </a:extLst>
          </p:cNvPr>
          <p:cNvSpPr/>
          <p:nvPr/>
        </p:nvSpPr>
        <p:spPr>
          <a:xfrm>
            <a:off x="8096206" y="3818043"/>
            <a:ext cx="2968346" cy="1175860"/>
          </a:xfrm>
          <a:prstGeom prst="roundRect">
            <a:avLst>
              <a:gd name="adj" fmla="val 10305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r>
              <a:rPr lang="en-GB" sz="1200" b="1" dirty="0"/>
              <a:t>Co-primary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Radiographic progression-free survival (rPFS):</a:t>
            </a:r>
          </a:p>
          <a:p>
            <a:pPr marL="355600" lvl="1" indent="-131763">
              <a:buFont typeface="System Font Regular"/>
              <a:buChar char="–"/>
            </a:pPr>
            <a:r>
              <a:rPr lang="en-GB" sz="1100" dirty="0"/>
              <a:t>PCWG 2 criteria</a:t>
            </a:r>
          </a:p>
          <a:p>
            <a:pPr marL="355600" lvl="1" indent="-131763">
              <a:buFont typeface="System Font Regular"/>
              <a:buChar char="–"/>
            </a:pPr>
            <a:r>
              <a:rPr lang="en-GB" sz="1100" dirty="0"/>
              <a:t>Imaging at least every 6 months after PSA rise</a:t>
            </a:r>
          </a:p>
          <a:p>
            <a:pPr indent="-233363">
              <a:buFont typeface="Arial" panose="020B0604020202020204" pitchFamily="34" charset="0"/>
              <a:buChar char="•"/>
            </a:pPr>
            <a:r>
              <a:rPr lang="en-GB" sz="1100" dirty="0"/>
              <a:t>OS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3B6E25-EB0E-7940-A23F-0F76049978B6}"/>
              </a:ext>
            </a:extLst>
          </p:cNvPr>
          <p:cNvSpPr txBox="1"/>
          <p:nvPr/>
        </p:nvSpPr>
        <p:spPr>
          <a:xfrm>
            <a:off x="4092077" y="2965384"/>
            <a:ext cx="1663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ea typeface="Aileron" charset="0"/>
                <a:cs typeface="Aileron" charset="0"/>
              </a:rPr>
              <a:t>Nov 2013–Dec 2018</a:t>
            </a:r>
            <a:endParaRPr lang="en-GB" sz="1400" b="1" dirty="0">
              <a:ea typeface="Aileron" charset="0"/>
              <a:cs typeface="Aileron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D9222D-18C2-EB47-87C3-AE902E0E94DF}"/>
              </a:ext>
            </a:extLst>
          </p:cNvPr>
          <p:cNvSpPr txBox="1"/>
          <p:nvPr/>
        </p:nvSpPr>
        <p:spPr>
          <a:xfrm>
            <a:off x="4521425" y="4835748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ea typeface="Aileron" charset="0"/>
                <a:cs typeface="Aileron" charset="0"/>
              </a:rPr>
              <a:t>N=1,173</a:t>
            </a:r>
            <a:endParaRPr lang="en-GB" sz="1400" b="1" dirty="0">
              <a:ea typeface="Aileron" charset="0"/>
              <a:cs typeface="Aileron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3CA3EA0-4C06-E84F-9534-DAD16496634F}"/>
              </a:ext>
            </a:extLst>
          </p:cNvPr>
          <p:cNvCxnSpPr>
            <a:cxnSpLocks/>
          </p:cNvCxnSpPr>
          <p:nvPr/>
        </p:nvCxnSpPr>
        <p:spPr>
          <a:xfrm>
            <a:off x="5741125" y="3436388"/>
            <a:ext cx="0" cy="190475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84A99C0-9FD1-C64D-9EBF-D8AF4849A332}"/>
              </a:ext>
            </a:extLst>
          </p:cNvPr>
          <p:cNvCxnSpPr>
            <a:cxnSpLocks/>
          </p:cNvCxnSpPr>
          <p:nvPr/>
        </p:nvCxnSpPr>
        <p:spPr>
          <a:xfrm flipH="1">
            <a:off x="5745111" y="3439741"/>
            <a:ext cx="315207" cy="0"/>
          </a:xfrm>
          <a:prstGeom prst="line">
            <a:avLst/>
          </a:prstGeom>
          <a:ln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AA5E01D-2EC0-5040-95E2-FB92E8018693}"/>
              </a:ext>
            </a:extLst>
          </p:cNvPr>
          <p:cNvCxnSpPr>
            <a:cxnSpLocks/>
          </p:cNvCxnSpPr>
          <p:nvPr/>
        </p:nvCxnSpPr>
        <p:spPr>
          <a:xfrm flipH="1">
            <a:off x="5745111" y="4038315"/>
            <a:ext cx="315207" cy="0"/>
          </a:xfrm>
          <a:prstGeom prst="line">
            <a:avLst/>
          </a:prstGeom>
          <a:ln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D3A6D8C-CBF9-C54C-B7C6-F7B0C75D3938}"/>
              </a:ext>
            </a:extLst>
          </p:cNvPr>
          <p:cNvCxnSpPr>
            <a:cxnSpLocks/>
          </p:cNvCxnSpPr>
          <p:nvPr/>
        </p:nvCxnSpPr>
        <p:spPr>
          <a:xfrm flipH="1">
            <a:off x="5745111" y="4655477"/>
            <a:ext cx="315207" cy="0"/>
          </a:xfrm>
          <a:prstGeom prst="line">
            <a:avLst/>
          </a:prstGeom>
          <a:ln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EEE4D87-7C7E-3B46-8A42-6044CE58CDB6}"/>
              </a:ext>
            </a:extLst>
          </p:cNvPr>
          <p:cNvCxnSpPr>
            <a:cxnSpLocks/>
          </p:cNvCxnSpPr>
          <p:nvPr/>
        </p:nvCxnSpPr>
        <p:spPr>
          <a:xfrm flipH="1">
            <a:off x="5745111" y="5328866"/>
            <a:ext cx="315207" cy="0"/>
          </a:xfrm>
          <a:prstGeom prst="line">
            <a:avLst/>
          </a:prstGeom>
          <a:ln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5FC3998-26C3-F54B-85BF-94DD82BAAB8B}"/>
              </a:ext>
            </a:extLst>
          </p:cNvPr>
          <p:cNvCxnSpPr>
            <a:cxnSpLocks/>
          </p:cNvCxnSpPr>
          <p:nvPr/>
        </p:nvCxnSpPr>
        <p:spPr>
          <a:xfrm flipH="1">
            <a:off x="5242364" y="4411291"/>
            <a:ext cx="496931" cy="0"/>
          </a:xfrm>
          <a:prstGeom prst="lin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72452ACD-4BE7-5D45-A2DE-95B0B7BBCD51}"/>
              </a:ext>
            </a:extLst>
          </p:cNvPr>
          <p:cNvSpPr/>
          <p:nvPr/>
        </p:nvSpPr>
        <p:spPr>
          <a:xfrm>
            <a:off x="4534800" y="3992443"/>
            <a:ext cx="778278" cy="77827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R</a:t>
            </a:r>
            <a:br>
              <a:rPr lang="en-US" dirty="0"/>
            </a:br>
            <a:r>
              <a:rPr lang="en-US" sz="1000" b="1" dirty="0"/>
              <a:t>1:1:1:1</a:t>
            </a:r>
          </a:p>
        </p:txBody>
      </p:sp>
    </p:spTree>
    <p:extLst>
      <p:ext uri="{BB962C8B-B14F-4D97-AF65-F5344CB8AC3E}">
        <p14:creationId xmlns:p14="http://schemas.microsoft.com/office/powerpoint/2010/main" val="165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D2701B-E646-42A2-B403-6B4EC93312C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196752"/>
            <a:ext cx="10963200" cy="4528800"/>
          </a:xfrm>
        </p:spPr>
        <p:txBody>
          <a:bodyPr/>
          <a:lstStyle/>
          <a:p>
            <a:r>
              <a:rPr lang="en-GB" dirty="0"/>
              <a:t>Previous results from PEACE-1, showed that </a:t>
            </a:r>
            <a:r>
              <a:rPr lang="en-GB" b="1" dirty="0">
                <a:solidFill>
                  <a:schemeClr val="accent1"/>
                </a:solidFill>
              </a:rPr>
              <a:t>AAP + ADT + docetaxel significantly improved rPFS </a:t>
            </a:r>
            <a:r>
              <a:rPr lang="en-GB" dirty="0"/>
              <a:t>in men with mCSPC (HR 0.50; (95% CI: 0.40-0.62), p&lt;0.0001)</a:t>
            </a:r>
            <a:r>
              <a:rPr lang="en-GB" baseline="30000" dirty="0"/>
              <a:t>1</a:t>
            </a:r>
          </a:p>
          <a:p>
            <a:r>
              <a:rPr lang="en-GB" dirty="0"/>
              <a:t>Low and high volume disease data were presented at ESMO</a:t>
            </a:r>
            <a:r>
              <a:rPr lang="en-GB" baseline="30000" dirty="0"/>
              <a:t>2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216E05-8CD7-40EF-8E73-32DE5A93B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Peace-1: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10CCCF-D851-4169-BF25-98C153D80F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C97387-2324-4B37-B01F-DAD1D1D79E2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18000"/>
            <a:ext cx="10516376" cy="3651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AAP, abiraterone and prednisone; ADT, androgen deprivation therapy; CI, confidence interval; HR, hazard ratio; mCSPC, metastatic castration sensitive prostate cancer; NE, not estimable; rPFS, radiographic progression-free survival; RXT, radiotherapy to primary tumour; SOC, standard of care</a:t>
            </a:r>
          </a:p>
          <a:p>
            <a:pPr>
              <a:spcBef>
                <a:spcPts val="0"/>
              </a:spcBef>
            </a:pPr>
            <a:r>
              <a:rPr lang="en-GB" dirty="0"/>
              <a:t>1. Fizazi K, et al. Abstract #5000. ASCO 2021; 2. Fizazi K, et al. Abstract #LBA5_PR. ESMO 2021. Oral presentation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8276BB-2211-6441-A2D7-84C78D779EA1}"/>
              </a:ext>
            </a:extLst>
          </p:cNvPr>
          <p:cNvSpPr txBox="1"/>
          <p:nvPr/>
        </p:nvSpPr>
        <p:spPr>
          <a:xfrm>
            <a:off x="1429894" y="3669741"/>
            <a:ext cx="254878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100%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B48E71B-0C50-1D46-86C9-B512A29A9217}"/>
              </a:ext>
            </a:extLst>
          </p:cNvPr>
          <p:cNvCxnSpPr>
            <a:cxnSpLocks/>
          </p:cNvCxnSpPr>
          <p:nvPr/>
        </p:nvCxnSpPr>
        <p:spPr>
          <a:xfrm>
            <a:off x="1714088" y="3724013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C96EA53-7229-1E41-9F4C-2CE39ED323DF}"/>
              </a:ext>
            </a:extLst>
          </p:cNvPr>
          <p:cNvSpPr txBox="1"/>
          <p:nvPr/>
        </p:nvSpPr>
        <p:spPr>
          <a:xfrm>
            <a:off x="1487602" y="3917391"/>
            <a:ext cx="1971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80%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E0DD388-296D-F54A-B76B-AABF4DE30CCD}"/>
              </a:ext>
            </a:extLst>
          </p:cNvPr>
          <p:cNvCxnSpPr>
            <a:cxnSpLocks/>
          </p:cNvCxnSpPr>
          <p:nvPr/>
        </p:nvCxnSpPr>
        <p:spPr>
          <a:xfrm>
            <a:off x="1714088" y="3971663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A3134F7-1C15-EA41-AF1A-92479FA9CE1C}"/>
              </a:ext>
            </a:extLst>
          </p:cNvPr>
          <p:cNvSpPr txBox="1"/>
          <p:nvPr/>
        </p:nvSpPr>
        <p:spPr>
          <a:xfrm>
            <a:off x="1487602" y="4158691"/>
            <a:ext cx="1971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60%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A87E495-6682-2A42-A0A8-2F217025E53B}"/>
              </a:ext>
            </a:extLst>
          </p:cNvPr>
          <p:cNvCxnSpPr>
            <a:cxnSpLocks/>
          </p:cNvCxnSpPr>
          <p:nvPr/>
        </p:nvCxnSpPr>
        <p:spPr>
          <a:xfrm>
            <a:off x="1714088" y="4212963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C3365CC-FE21-8F41-951A-08D349361623}"/>
              </a:ext>
            </a:extLst>
          </p:cNvPr>
          <p:cNvSpPr txBox="1"/>
          <p:nvPr/>
        </p:nvSpPr>
        <p:spPr>
          <a:xfrm>
            <a:off x="1487602" y="4406341"/>
            <a:ext cx="19717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40%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F3E4BEF-6010-A145-9B07-6E3B4330B3F0}"/>
              </a:ext>
            </a:extLst>
          </p:cNvPr>
          <p:cNvCxnSpPr>
            <a:cxnSpLocks/>
          </p:cNvCxnSpPr>
          <p:nvPr/>
        </p:nvCxnSpPr>
        <p:spPr>
          <a:xfrm>
            <a:off x="1714088" y="4460613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4A25093-BEDD-3042-AA24-4A92FA3BEE66}"/>
              </a:ext>
            </a:extLst>
          </p:cNvPr>
          <p:cNvSpPr txBox="1"/>
          <p:nvPr/>
        </p:nvSpPr>
        <p:spPr>
          <a:xfrm>
            <a:off x="1545311" y="4898466"/>
            <a:ext cx="139461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0%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726E24-A78A-FD4B-9D45-DDE8E4E70E70}"/>
              </a:ext>
            </a:extLst>
          </p:cNvPr>
          <p:cNvCxnSpPr>
            <a:cxnSpLocks/>
          </p:cNvCxnSpPr>
          <p:nvPr/>
        </p:nvCxnSpPr>
        <p:spPr>
          <a:xfrm>
            <a:off x="1714088" y="495273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ADCD81F-DC2F-9749-AE48-B40BD3BC5ACF}"/>
              </a:ext>
            </a:extLst>
          </p:cNvPr>
          <p:cNvCxnSpPr>
            <a:cxnSpLocks/>
          </p:cNvCxnSpPr>
          <p:nvPr/>
        </p:nvCxnSpPr>
        <p:spPr>
          <a:xfrm flipH="1" flipV="1">
            <a:off x="1771239" y="3618059"/>
            <a:ext cx="3230" cy="136159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FED1245-E56A-B547-A4AA-965BFB889243}"/>
              </a:ext>
            </a:extLst>
          </p:cNvPr>
          <p:cNvSpPr txBox="1"/>
          <p:nvPr/>
        </p:nvSpPr>
        <p:spPr>
          <a:xfrm rot="16200000">
            <a:off x="578266" y="4185161"/>
            <a:ext cx="131927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Radiographic</a:t>
            </a:r>
            <a:br>
              <a:rPr lang="en-US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progression-free survival</a:t>
            </a:r>
            <a:endParaRPr lang="en-US" sz="1000" b="1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B8EC2B-3958-F744-9D23-F77A33DD050D}"/>
              </a:ext>
            </a:extLst>
          </p:cNvPr>
          <p:cNvSpPr txBox="1"/>
          <p:nvPr/>
        </p:nvSpPr>
        <p:spPr>
          <a:xfrm>
            <a:off x="2936791" y="5151105"/>
            <a:ext cx="175208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Time from randomization (years)</a:t>
            </a:r>
            <a:endParaRPr lang="en-US" sz="1000" b="1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7A00DF-EB28-D443-B557-CBD96233A387}"/>
              </a:ext>
            </a:extLst>
          </p:cNvPr>
          <p:cNvSpPr txBox="1"/>
          <p:nvPr/>
        </p:nvSpPr>
        <p:spPr>
          <a:xfrm>
            <a:off x="1948815" y="5059030"/>
            <a:ext cx="5770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  <a:endParaRPr lang="en-US" sz="9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FF24FBB-477E-F545-B5BD-5647D94F6130}"/>
              </a:ext>
            </a:extLst>
          </p:cNvPr>
          <p:cNvCxnSpPr>
            <a:cxnSpLocks/>
          </p:cNvCxnSpPr>
          <p:nvPr/>
        </p:nvCxnSpPr>
        <p:spPr>
          <a:xfrm>
            <a:off x="1768063" y="4987663"/>
            <a:ext cx="40294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BCF0A92-3648-3440-97B4-1140397B4814}"/>
              </a:ext>
            </a:extLst>
          </p:cNvPr>
          <p:cNvSpPr txBox="1"/>
          <p:nvPr/>
        </p:nvSpPr>
        <p:spPr>
          <a:xfrm>
            <a:off x="1544207" y="5405997"/>
            <a:ext cx="18274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</a:t>
            </a:r>
          </a:p>
          <a:p>
            <a:r>
              <a:rPr lang="en-US" sz="10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Yes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4794D5F-F542-D249-93F4-864C4552BB92}"/>
              </a:ext>
            </a:extLst>
          </p:cNvPr>
          <p:cNvSpPr txBox="1"/>
          <p:nvPr/>
        </p:nvSpPr>
        <p:spPr>
          <a:xfrm>
            <a:off x="1085845" y="2751924"/>
            <a:ext cx="107048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High volume</a:t>
            </a:r>
            <a:endParaRPr lang="en-US" sz="1600" b="1" u="sng" dirty="0">
              <a:solidFill>
                <a:schemeClr val="accent1"/>
              </a:solidFill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91C8F30-2B59-DD4D-B821-B08474405E5F}"/>
              </a:ext>
            </a:extLst>
          </p:cNvPr>
          <p:cNvSpPr txBox="1"/>
          <p:nvPr/>
        </p:nvSpPr>
        <p:spPr>
          <a:xfrm>
            <a:off x="1487602" y="4650816"/>
            <a:ext cx="19717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20%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9B6B257-06CA-E940-A790-75CA8211CDE2}"/>
              </a:ext>
            </a:extLst>
          </p:cNvPr>
          <p:cNvCxnSpPr>
            <a:cxnSpLocks/>
          </p:cNvCxnSpPr>
          <p:nvPr/>
        </p:nvCxnSpPr>
        <p:spPr>
          <a:xfrm>
            <a:off x="1714088" y="470508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C46C532-0D9C-A642-9B60-27A9AE15552D}"/>
              </a:ext>
            </a:extLst>
          </p:cNvPr>
          <p:cNvCxnSpPr>
            <a:cxnSpLocks/>
          </p:cNvCxnSpPr>
          <p:nvPr/>
        </p:nvCxnSpPr>
        <p:spPr>
          <a:xfrm rot="16200000">
            <a:off x="1949094" y="501623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4E4C134-DBFE-AD4A-882D-6DE1B54EB6CB}"/>
              </a:ext>
            </a:extLst>
          </p:cNvPr>
          <p:cNvSpPr txBox="1"/>
          <p:nvPr/>
        </p:nvSpPr>
        <p:spPr>
          <a:xfrm>
            <a:off x="2856865" y="5059030"/>
            <a:ext cx="5770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  <a:endParaRPr lang="en-US" sz="9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EC6A89C-E640-664A-9EF6-26C93A7EC41F}"/>
              </a:ext>
            </a:extLst>
          </p:cNvPr>
          <p:cNvCxnSpPr>
            <a:cxnSpLocks/>
          </p:cNvCxnSpPr>
          <p:nvPr/>
        </p:nvCxnSpPr>
        <p:spPr>
          <a:xfrm rot="16200000">
            <a:off x="2857144" y="501623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4B664779-AC1F-EC42-9F00-FE2C5EF643AC}"/>
              </a:ext>
            </a:extLst>
          </p:cNvPr>
          <p:cNvSpPr txBox="1"/>
          <p:nvPr/>
        </p:nvSpPr>
        <p:spPr>
          <a:xfrm>
            <a:off x="3774440" y="5059030"/>
            <a:ext cx="5770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  <a:endParaRPr lang="en-US" sz="9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8A59A06-EFBA-3E43-91F4-274B1523C373}"/>
              </a:ext>
            </a:extLst>
          </p:cNvPr>
          <p:cNvCxnSpPr>
            <a:cxnSpLocks/>
          </p:cNvCxnSpPr>
          <p:nvPr/>
        </p:nvCxnSpPr>
        <p:spPr>
          <a:xfrm rot="16200000">
            <a:off x="3774719" y="501623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5BAEF4CD-0DCB-5644-B846-A2C10FDB9AC3}"/>
              </a:ext>
            </a:extLst>
          </p:cNvPr>
          <p:cNvSpPr txBox="1"/>
          <p:nvPr/>
        </p:nvSpPr>
        <p:spPr>
          <a:xfrm>
            <a:off x="1868057" y="5405997"/>
            <a:ext cx="19717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231</a:t>
            </a:r>
          </a:p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225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33C1FCF-BAC5-4342-9A24-DBAA174A0BFE}"/>
              </a:ext>
            </a:extLst>
          </p:cNvPr>
          <p:cNvSpPr txBox="1"/>
          <p:nvPr/>
        </p:nvSpPr>
        <p:spPr>
          <a:xfrm>
            <a:off x="2779282" y="5405997"/>
            <a:ext cx="19717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162</a:t>
            </a:r>
          </a:p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10A5302-C451-764D-AB76-F3A5111759DD}"/>
              </a:ext>
            </a:extLst>
          </p:cNvPr>
          <p:cNvSpPr txBox="1"/>
          <p:nvPr/>
        </p:nvSpPr>
        <p:spPr>
          <a:xfrm>
            <a:off x="3722257" y="5405997"/>
            <a:ext cx="19717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71</a:t>
            </a:r>
          </a:p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107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5359D05-EB2D-724A-933B-FD60B6155BBB}"/>
              </a:ext>
            </a:extLst>
          </p:cNvPr>
          <p:cNvSpPr txBox="1"/>
          <p:nvPr/>
        </p:nvSpPr>
        <p:spPr>
          <a:xfrm>
            <a:off x="4659994" y="5405997"/>
            <a:ext cx="13144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35</a:t>
            </a:r>
          </a:p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69AB569-48DE-C84F-8CBB-10D087C4731A}"/>
              </a:ext>
            </a:extLst>
          </p:cNvPr>
          <p:cNvSpPr txBox="1"/>
          <p:nvPr/>
        </p:nvSpPr>
        <p:spPr>
          <a:xfrm>
            <a:off x="5583919" y="5405997"/>
            <a:ext cx="13144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</a:t>
            </a:r>
          </a:p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80CFA12-3337-A443-85CD-076D25A34991}"/>
              </a:ext>
            </a:extLst>
          </p:cNvPr>
          <p:cNvSpPr txBox="1"/>
          <p:nvPr/>
        </p:nvSpPr>
        <p:spPr>
          <a:xfrm>
            <a:off x="4692015" y="5059030"/>
            <a:ext cx="5770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  <a:endParaRPr lang="en-US" sz="9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71D4E37-9FA8-E44B-8603-691504694FD4}"/>
              </a:ext>
            </a:extLst>
          </p:cNvPr>
          <p:cNvCxnSpPr>
            <a:cxnSpLocks/>
          </p:cNvCxnSpPr>
          <p:nvPr/>
        </p:nvCxnSpPr>
        <p:spPr>
          <a:xfrm rot="16200000">
            <a:off x="4692294" y="501623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996AEB7-2BB0-6F49-A7AC-F044571F7FBD}"/>
              </a:ext>
            </a:extLst>
          </p:cNvPr>
          <p:cNvSpPr txBox="1"/>
          <p:nvPr/>
        </p:nvSpPr>
        <p:spPr>
          <a:xfrm>
            <a:off x="5606415" y="5059030"/>
            <a:ext cx="5770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  <a:endParaRPr lang="en-US" sz="9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26A920B-DFBF-0249-8F7F-954DCB4B2E61}"/>
              </a:ext>
            </a:extLst>
          </p:cNvPr>
          <p:cNvCxnSpPr>
            <a:cxnSpLocks/>
          </p:cNvCxnSpPr>
          <p:nvPr/>
        </p:nvCxnSpPr>
        <p:spPr>
          <a:xfrm rot="16200000">
            <a:off x="5606694" y="501623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50870859-5C1A-1E44-97A8-01ED330B25CE}"/>
              </a:ext>
            </a:extLst>
          </p:cNvPr>
          <p:cNvSpPr txBox="1"/>
          <p:nvPr/>
        </p:nvSpPr>
        <p:spPr>
          <a:xfrm>
            <a:off x="5824971" y="4628122"/>
            <a:ext cx="15388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0F99DFD-537E-6549-BA15-E7030D8B8D0D}"/>
              </a:ext>
            </a:extLst>
          </p:cNvPr>
          <p:cNvSpPr txBox="1"/>
          <p:nvPr/>
        </p:nvSpPr>
        <p:spPr>
          <a:xfrm>
            <a:off x="5824971" y="4266172"/>
            <a:ext cx="18274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Yes</a:t>
            </a:r>
          </a:p>
        </p:txBody>
      </p:sp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AB4C8452-A7B8-1C44-A139-298C41F69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171320"/>
              </p:ext>
            </p:extLst>
          </p:nvPr>
        </p:nvGraphicFramePr>
        <p:xfrm>
          <a:off x="2750085" y="2653732"/>
          <a:ext cx="3415926" cy="107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714">
                  <a:extLst>
                    <a:ext uri="{9D8B030D-6E8A-4147-A177-3AD203B41FA5}">
                      <a16:colId xmlns:a16="http://schemas.microsoft.com/office/drawing/2014/main" val="40287455"/>
                    </a:ext>
                  </a:extLst>
                </a:gridCol>
                <a:gridCol w="1053106">
                  <a:extLst>
                    <a:ext uri="{9D8B030D-6E8A-4147-A177-3AD203B41FA5}">
                      <a16:colId xmlns:a16="http://schemas.microsoft.com/office/drawing/2014/main" val="687039176"/>
                    </a:ext>
                  </a:extLst>
                </a:gridCol>
                <a:gridCol w="1053106">
                  <a:extLst>
                    <a:ext uri="{9D8B030D-6E8A-4147-A177-3AD203B41FA5}">
                      <a16:colId xmlns:a16="http://schemas.microsoft.com/office/drawing/2014/main" val="1428014580"/>
                    </a:ext>
                  </a:extLst>
                </a:gridCol>
              </a:tblGrid>
              <a:tr h="21739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SOC + AAP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(N=225)</a:t>
                      </a:r>
                    </a:p>
                  </a:txBody>
                  <a:tcPr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SOC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(N=231)</a:t>
                      </a:r>
                    </a:p>
                  </a:txBody>
                  <a:tcPr marT="25200" marB="25200"/>
                </a:tc>
                <a:extLst>
                  <a:ext uri="{0D108BD9-81ED-4DB2-BD59-A6C34878D82A}">
                    <a16:rowId xmlns:a16="http://schemas.microsoft.com/office/drawing/2014/main" val="4109573234"/>
                  </a:ext>
                </a:extLst>
              </a:tr>
              <a:tr h="13378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1" dirty="0"/>
                        <a:t>Median, y (95% CI)</a:t>
                      </a:r>
                    </a:p>
                  </a:txBody>
                  <a:tcPr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4.1 (2.7-NE)</a:t>
                      </a:r>
                    </a:p>
                  </a:txBody>
                  <a:tcPr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1.6 (1.4-2.0)</a:t>
                      </a:r>
                    </a:p>
                  </a:txBody>
                  <a:tcPr marT="25200" marB="25200"/>
                </a:tc>
                <a:extLst>
                  <a:ext uri="{0D108BD9-81ED-4DB2-BD59-A6C34878D82A}">
                    <a16:rowId xmlns:a16="http://schemas.microsoft.com/office/drawing/2014/main" val="1601995733"/>
                  </a:ext>
                </a:extLst>
              </a:tr>
              <a:tr h="13378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1" dirty="0"/>
                        <a:t>Events</a:t>
                      </a:r>
                    </a:p>
                  </a:txBody>
                  <a:tcPr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97</a:t>
                      </a:r>
                    </a:p>
                  </a:txBody>
                  <a:tcPr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156</a:t>
                      </a:r>
                    </a:p>
                  </a:txBody>
                  <a:tcPr marT="25200" marB="25200"/>
                </a:tc>
                <a:extLst>
                  <a:ext uri="{0D108BD9-81ED-4DB2-BD59-A6C34878D82A}">
                    <a16:rowId xmlns:a16="http://schemas.microsoft.com/office/drawing/2014/main" val="3566481909"/>
                  </a:ext>
                </a:extLst>
              </a:tr>
              <a:tr h="13378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1" dirty="0"/>
                        <a:t>HR (95% CI)</a:t>
                      </a:r>
                      <a:r>
                        <a:rPr lang="en-US" sz="1000" b="1" baseline="30000" dirty="0"/>
                        <a:t>a</a:t>
                      </a:r>
                    </a:p>
                  </a:txBody>
                  <a:tcPr marT="25200" marB="2520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0.47 (0.36-0.60)</a:t>
                      </a:r>
                    </a:p>
                  </a:txBody>
                  <a:tcPr marT="25200" marB="252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477654"/>
                  </a:ext>
                </a:extLst>
              </a:tr>
              <a:tr h="13378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1" dirty="0"/>
                        <a:t>p value</a:t>
                      </a:r>
                    </a:p>
                  </a:txBody>
                  <a:tcPr marT="25200" marB="2520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&lt;0.0001</a:t>
                      </a:r>
                    </a:p>
                  </a:txBody>
                  <a:tcPr marT="25200" marB="252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661079"/>
                  </a:ext>
                </a:extLst>
              </a:tr>
            </a:tbl>
          </a:graphicData>
        </a:graphic>
      </p:graphicFrame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30427CC-DA3D-864B-A56C-867A0B150AD2}"/>
              </a:ext>
            </a:extLst>
          </p:cNvPr>
          <p:cNvCxnSpPr>
            <a:cxnSpLocks/>
          </p:cNvCxnSpPr>
          <p:nvPr/>
        </p:nvCxnSpPr>
        <p:spPr>
          <a:xfrm>
            <a:off x="1771238" y="4336788"/>
            <a:ext cx="4016787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3" name="Picture 62">
            <a:extLst>
              <a:ext uri="{FF2B5EF4-FFF2-40B4-BE49-F238E27FC236}">
                <a16:creationId xmlns:a16="http://schemas.microsoft.com/office/drawing/2014/main" id="{087A5666-AC4C-CD4D-99CB-FAA3B48A5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450" y="3702157"/>
            <a:ext cx="3854450" cy="1036098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F8575EDB-832C-8A48-88EE-72B9E24DC0AA}"/>
              </a:ext>
            </a:extLst>
          </p:cNvPr>
          <p:cNvSpPr txBox="1"/>
          <p:nvPr/>
        </p:nvSpPr>
        <p:spPr>
          <a:xfrm>
            <a:off x="6666912" y="3669741"/>
            <a:ext cx="254878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100%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BE10E38-8EFA-AA43-9192-2E7BD7ED1FF6}"/>
              </a:ext>
            </a:extLst>
          </p:cNvPr>
          <p:cNvCxnSpPr>
            <a:cxnSpLocks/>
          </p:cNvCxnSpPr>
          <p:nvPr/>
        </p:nvCxnSpPr>
        <p:spPr>
          <a:xfrm>
            <a:off x="6951106" y="3724013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E0A4EEB3-5C9B-1045-94F7-75A7843636D6}"/>
              </a:ext>
            </a:extLst>
          </p:cNvPr>
          <p:cNvSpPr txBox="1"/>
          <p:nvPr/>
        </p:nvSpPr>
        <p:spPr>
          <a:xfrm>
            <a:off x="6724620" y="3917391"/>
            <a:ext cx="1971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80%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891641B-469D-314E-9BF7-9844EE60070D}"/>
              </a:ext>
            </a:extLst>
          </p:cNvPr>
          <p:cNvCxnSpPr>
            <a:cxnSpLocks/>
          </p:cNvCxnSpPr>
          <p:nvPr/>
        </p:nvCxnSpPr>
        <p:spPr>
          <a:xfrm>
            <a:off x="6951106" y="3971663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B45A6555-73AB-7446-B394-8EE5AF526AF0}"/>
              </a:ext>
            </a:extLst>
          </p:cNvPr>
          <p:cNvSpPr txBox="1"/>
          <p:nvPr/>
        </p:nvSpPr>
        <p:spPr>
          <a:xfrm>
            <a:off x="6724620" y="4158691"/>
            <a:ext cx="1971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60%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2A43691-4CA5-B846-B58E-EDACCDEE2D0A}"/>
              </a:ext>
            </a:extLst>
          </p:cNvPr>
          <p:cNvCxnSpPr>
            <a:cxnSpLocks/>
          </p:cNvCxnSpPr>
          <p:nvPr/>
        </p:nvCxnSpPr>
        <p:spPr>
          <a:xfrm>
            <a:off x="6951106" y="4212963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1B6C24EB-F928-2A4B-8CBA-33638839CE65}"/>
              </a:ext>
            </a:extLst>
          </p:cNvPr>
          <p:cNvSpPr txBox="1"/>
          <p:nvPr/>
        </p:nvSpPr>
        <p:spPr>
          <a:xfrm>
            <a:off x="6724620" y="4406341"/>
            <a:ext cx="19717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40%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6031884-1A28-C54E-A4DE-F0FFF796376B}"/>
              </a:ext>
            </a:extLst>
          </p:cNvPr>
          <p:cNvCxnSpPr>
            <a:cxnSpLocks/>
          </p:cNvCxnSpPr>
          <p:nvPr/>
        </p:nvCxnSpPr>
        <p:spPr>
          <a:xfrm>
            <a:off x="6951106" y="4460613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B2B20F15-A04E-9142-88AB-7934A5315259}"/>
              </a:ext>
            </a:extLst>
          </p:cNvPr>
          <p:cNvSpPr txBox="1"/>
          <p:nvPr/>
        </p:nvSpPr>
        <p:spPr>
          <a:xfrm>
            <a:off x="6782329" y="4898466"/>
            <a:ext cx="139461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0%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41D73AB-8177-0E43-98B9-142CAEEB572A}"/>
              </a:ext>
            </a:extLst>
          </p:cNvPr>
          <p:cNvCxnSpPr>
            <a:cxnSpLocks/>
          </p:cNvCxnSpPr>
          <p:nvPr/>
        </p:nvCxnSpPr>
        <p:spPr>
          <a:xfrm>
            <a:off x="6951106" y="495273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8AB2B70-DA54-5449-B38E-65FC5DF96A3E}"/>
              </a:ext>
            </a:extLst>
          </p:cNvPr>
          <p:cNvCxnSpPr>
            <a:cxnSpLocks/>
          </p:cNvCxnSpPr>
          <p:nvPr/>
        </p:nvCxnSpPr>
        <p:spPr>
          <a:xfrm flipH="1" flipV="1">
            <a:off x="7008257" y="3618059"/>
            <a:ext cx="3230" cy="136159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E066FB7F-3568-364B-86FB-39610ECCF6E1}"/>
              </a:ext>
            </a:extLst>
          </p:cNvPr>
          <p:cNvSpPr txBox="1"/>
          <p:nvPr/>
        </p:nvSpPr>
        <p:spPr>
          <a:xfrm rot="16200000">
            <a:off x="5815284" y="4185161"/>
            <a:ext cx="131927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Radiographic</a:t>
            </a:r>
            <a:br>
              <a:rPr lang="en-US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progression-free survival</a:t>
            </a:r>
            <a:endParaRPr lang="en-US" sz="1000" b="1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3FF3D67-BC17-A646-9B25-9B5D03A365A5}"/>
              </a:ext>
            </a:extLst>
          </p:cNvPr>
          <p:cNvSpPr txBox="1"/>
          <p:nvPr/>
        </p:nvSpPr>
        <p:spPr>
          <a:xfrm>
            <a:off x="8173809" y="5151105"/>
            <a:ext cx="175208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Time from randomization (years)</a:t>
            </a:r>
            <a:endParaRPr lang="en-US" sz="1000" b="1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A11DB09-EED5-464F-98A5-F36D09CA0E40}"/>
              </a:ext>
            </a:extLst>
          </p:cNvPr>
          <p:cNvSpPr txBox="1"/>
          <p:nvPr/>
        </p:nvSpPr>
        <p:spPr>
          <a:xfrm>
            <a:off x="7185833" y="5059030"/>
            <a:ext cx="5770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  <a:endParaRPr lang="en-US" sz="9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DD0C7F8-9049-DD41-B831-C4383E833D4A}"/>
              </a:ext>
            </a:extLst>
          </p:cNvPr>
          <p:cNvCxnSpPr>
            <a:cxnSpLocks/>
          </p:cNvCxnSpPr>
          <p:nvPr/>
        </p:nvCxnSpPr>
        <p:spPr>
          <a:xfrm>
            <a:off x="7005081" y="4987663"/>
            <a:ext cx="40294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1F15F6A4-13B9-AF4C-B769-7E8BEB0D3367}"/>
              </a:ext>
            </a:extLst>
          </p:cNvPr>
          <p:cNvSpPr txBox="1"/>
          <p:nvPr/>
        </p:nvSpPr>
        <p:spPr>
          <a:xfrm>
            <a:off x="6781225" y="5405997"/>
            <a:ext cx="18274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</a:t>
            </a:r>
          </a:p>
          <a:p>
            <a:r>
              <a:rPr lang="en-US" sz="10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Yes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3BBEF84-E5C3-6544-94B9-2B5525C9280B}"/>
              </a:ext>
            </a:extLst>
          </p:cNvPr>
          <p:cNvSpPr txBox="1"/>
          <p:nvPr/>
        </p:nvSpPr>
        <p:spPr>
          <a:xfrm>
            <a:off x="6514055" y="2751924"/>
            <a:ext cx="103162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Low volume</a:t>
            </a:r>
            <a:endParaRPr lang="en-US" sz="1600" b="1" u="sng" dirty="0">
              <a:solidFill>
                <a:schemeClr val="accent1"/>
              </a:solidFill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3838031-2869-0049-8594-56363715E8A8}"/>
              </a:ext>
            </a:extLst>
          </p:cNvPr>
          <p:cNvSpPr txBox="1"/>
          <p:nvPr/>
        </p:nvSpPr>
        <p:spPr>
          <a:xfrm>
            <a:off x="6724620" y="4650816"/>
            <a:ext cx="19717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20%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CAD04422-EED2-2B4C-AAFB-75A737405172}"/>
              </a:ext>
            </a:extLst>
          </p:cNvPr>
          <p:cNvCxnSpPr>
            <a:cxnSpLocks/>
          </p:cNvCxnSpPr>
          <p:nvPr/>
        </p:nvCxnSpPr>
        <p:spPr>
          <a:xfrm>
            <a:off x="6951106" y="470508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DA70B7B-784E-F844-B957-5110C4E02328}"/>
              </a:ext>
            </a:extLst>
          </p:cNvPr>
          <p:cNvCxnSpPr>
            <a:cxnSpLocks/>
          </p:cNvCxnSpPr>
          <p:nvPr/>
        </p:nvCxnSpPr>
        <p:spPr>
          <a:xfrm rot="16200000">
            <a:off x="7186112" y="501623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B0D06480-DEFA-B246-858F-04560AFF4944}"/>
              </a:ext>
            </a:extLst>
          </p:cNvPr>
          <p:cNvSpPr txBox="1"/>
          <p:nvPr/>
        </p:nvSpPr>
        <p:spPr>
          <a:xfrm>
            <a:off x="8093883" y="5059030"/>
            <a:ext cx="5770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  <a:endParaRPr lang="en-US" sz="9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F187C4F-EC96-2D47-8C99-41FF1FD6565A}"/>
              </a:ext>
            </a:extLst>
          </p:cNvPr>
          <p:cNvCxnSpPr>
            <a:cxnSpLocks/>
          </p:cNvCxnSpPr>
          <p:nvPr/>
        </p:nvCxnSpPr>
        <p:spPr>
          <a:xfrm rot="16200000">
            <a:off x="8094162" y="501623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99160186-D855-5E46-8FEC-DB1ED0706434}"/>
              </a:ext>
            </a:extLst>
          </p:cNvPr>
          <p:cNvSpPr txBox="1"/>
          <p:nvPr/>
        </p:nvSpPr>
        <p:spPr>
          <a:xfrm>
            <a:off x="9011458" y="5059030"/>
            <a:ext cx="5770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  <a:endParaRPr lang="en-US" sz="9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B161C84-8704-4F44-90F2-D8C40566F6F7}"/>
              </a:ext>
            </a:extLst>
          </p:cNvPr>
          <p:cNvCxnSpPr>
            <a:cxnSpLocks/>
          </p:cNvCxnSpPr>
          <p:nvPr/>
        </p:nvCxnSpPr>
        <p:spPr>
          <a:xfrm rot="16200000">
            <a:off x="9011737" y="501623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3D83AE89-76CA-3D4D-A667-860A07D1E9FD}"/>
              </a:ext>
            </a:extLst>
          </p:cNvPr>
          <p:cNvSpPr txBox="1"/>
          <p:nvPr/>
        </p:nvSpPr>
        <p:spPr>
          <a:xfrm>
            <a:off x="7105075" y="5405997"/>
            <a:ext cx="19717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122</a:t>
            </a:r>
          </a:p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129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09E606C-9D67-6E4B-BE48-4308DD763FD6}"/>
              </a:ext>
            </a:extLst>
          </p:cNvPr>
          <p:cNvSpPr txBox="1"/>
          <p:nvPr/>
        </p:nvSpPr>
        <p:spPr>
          <a:xfrm>
            <a:off x="8016300" y="5405997"/>
            <a:ext cx="19717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110</a:t>
            </a:r>
          </a:p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B806688-B6AA-AC4C-AC42-3405D21B7FD3}"/>
              </a:ext>
            </a:extLst>
          </p:cNvPr>
          <p:cNvSpPr txBox="1"/>
          <p:nvPr/>
        </p:nvSpPr>
        <p:spPr>
          <a:xfrm>
            <a:off x="8992137" y="5405997"/>
            <a:ext cx="13144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65</a:t>
            </a:r>
          </a:p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93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9B2C6BD-48D5-A74B-A60B-B5A8C81DCD99}"/>
              </a:ext>
            </a:extLst>
          </p:cNvPr>
          <p:cNvSpPr txBox="1"/>
          <p:nvPr/>
        </p:nvSpPr>
        <p:spPr>
          <a:xfrm>
            <a:off x="9897012" y="5405997"/>
            <a:ext cx="13144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25</a:t>
            </a:r>
          </a:p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39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7B70F64-BBA1-B54F-90CC-DDD976085CC6}"/>
              </a:ext>
            </a:extLst>
          </p:cNvPr>
          <p:cNvSpPr txBox="1"/>
          <p:nvPr/>
        </p:nvSpPr>
        <p:spPr>
          <a:xfrm>
            <a:off x="10820937" y="5405997"/>
            <a:ext cx="13144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</a:t>
            </a:r>
          </a:p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36FB7CB-F7E8-DB47-8602-042C44DE12C4}"/>
              </a:ext>
            </a:extLst>
          </p:cNvPr>
          <p:cNvSpPr txBox="1"/>
          <p:nvPr/>
        </p:nvSpPr>
        <p:spPr>
          <a:xfrm>
            <a:off x="9929033" y="5059030"/>
            <a:ext cx="5770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  <a:endParaRPr lang="en-US" sz="9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45262B3-DFD9-C447-A906-3034530B01A1}"/>
              </a:ext>
            </a:extLst>
          </p:cNvPr>
          <p:cNvCxnSpPr>
            <a:cxnSpLocks/>
          </p:cNvCxnSpPr>
          <p:nvPr/>
        </p:nvCxnSpPr>
        <p:spPr>
          <a:xfrm rot="16200000">
            <a:off x="9929312" y="501623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013F52A8-D06E-FF4F-A82F-B69EF307B793}"/>
              </a:ext>
            </a:extLst>
          </p:cNvPr>
          <p:cNvSpPr txBox="1"/>
          <p:nvPr/>
        </p:nvSpPr>
        <p:spPr>
          <a:xfrm>
            <a:off x="10843433" y="5059030"/>
            <a:ext cx="5770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  <a:endParaRPr lang="en-US" sz="9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58043ED3-E07C-1B43-A240-0B66CA4A5E13}"/>
              </a:ext>
            </a:extLst>
          </p:cNvPr>
          <p:cNvCxnSpPr>
            <a:cxnSpLocks/>
          </p:cNvCxnSpPr>
          <p:nvPr/>
        </p:nvCxnSpPr>
        <p:spPr>
          <a:xfrm rot="16200000">
            <a:off x="10843712" y="501623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3B6A0904-F339-2249-93A9-9EC012E45227}"/>
              </a:ext>
            </a:extLst>
          </p:cNvPr>
          <p:cNvSpPr txBox="1"/>
          <p:nvPr/>
        </p:nvSpPr>
        <p:spPr>
          <a:xfrm>
            <a:off x="11061989" y="4328864"/>
            <a:ext cx="15388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37F2715-5E81-FF45-B988-5870E36072CC}"/>
              </a:ext>
            </a:extLst>
          </p:cNvPr>
          <p:cNvSpPr txBox="1"/>
          <p:nvPr/>
        </p:nvSpPr>
        <p:spPr>
          <a:xfrm>
            <a:off x="11061989" y="4199670"/>
            <a:ext cx="18274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Yes</a:t>
            </a:r>
          </a:p>
        </p:txBody>
      </p:sp>
      <p:graphicFrame>
        <p:nvGraphicFramePr>
          <p:cNvPr id="99" name="Table 98">
            <a:extLst>
              <a:ext uri="{FF2B5EF4-FFF2-40B4-BE49-F238E27FC236}">
                <a16:creationId xmlns:a16="http://schemas.microsoft.com/office/drawing/2014/main" id="{51729D86-3A66-724D-A809-3C8ED32865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698411"/>
              </p:ext>
            </p:extLst>
          </p:nvPr>
        </p:nvGraphicFramePr>
        <p:xfrm>
          <a:off x="7987103" y="2520728"/>
          <a:ext cx="3415926" cy="107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714">
                  <a:extLst>
                    <a:ext uri="{9D8B030D-6E8A-4147-A177-3AD203B41FA5}">
                      <a16:colId xmlns:a16="http://schemas.microsoft.com/office/drawing/2014/main" val="40287455"/>
                    </a:ext>
                  </a:extLst>
                </a:gridCol>
                <a:gridCol w="1053106">
                  <a:extLst>
                    <a:ext uri="{9D8B030D-6E8A-4147-A177-3AD203B41FA5}">
                      <a16:colId xmlns:a16="http://schemas.microsoft.com/office/drawing/2014/main" val="687039176"/>
                    </a:ext>
                  </a:extLst>
                </a:gridCol>
                <a:gridCol w="1053106">
                  <a:extLst>
                    <a:ext uri="{9D8B030D-6E8A-4147-A177-3AD203B41FA5}">
                      <a16:colId xmlns:a16="http://schemas.microsoft.com/office/drawing/2014/main" val="1428014580"/>
                    </a:ext>
                  </a:extLst>
                </a:gridCol>
              </a:tblGrid>
              <a:tr h="21739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SOC + AAP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(N=129)</a:t>
                      </a:r>
                    </a:p>
                  </a:txBody>
                  <a:tcPr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SOC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(N=122)</a:t>
                      </a:r>
                    </a:p>
                  </a:txBody>
                  <a:tcPr marT="25200" marB="25200"/>
                </a:tc>
                <a:extLst>
                  <a:ext uri="{0D108BD9-81ED-4DB2-BD59-A6C34878D82A}">
                    <a16:rowId xmlns:a16="http://schemas.microsoft.com/office/drawing/2014/main" val="4109573234"/>
                  </a:ext>
                </a:extLst>
              </a:tr>
              <a:tr h="13378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1" dirty="0"/>
                        <a:t>Median, y (95% CI)</a:t>
                      </a:r>
                    </a:p>
                  </a:txBody>
                  <a:tcPr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NE (3.1-NE)</a:t>
                      </a:r>
                    </a:p>
                  </a:txBody>
                  <a:tcPr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1.6 (1.4-2.0)</a:t>
                      </a:r>
                    </a:p>
                  </a:txBody>
                  <a:tcPr marT="25200" marB="25200"/>
                </a:tc>
                <a:extLst>
                  <a:ext uri="{0D108BD9-81ED-4DB2-BD59-A6C34878D82A}">
                    <a16:rowId xmlns:a16="http://schemas.microsoft.com/office/drawing/2014/main" val="1601995733"/>
                  </a:ext>
                </a:extLst>
              </a:tr>
              <a:tr h="13378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1" dirty="0"/>
                        <a:t>Events</a:t>
                      </a:r>
                    </a:p>
                  </a:txBody>
                  <a:tcPr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41</a:t>
                      </a:r>
                    </a:p>
                  </a:txBody>
                  <a:tcPr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55</a:t>
                      </a:r>
                    </a:p>
                  </a:txBody>
                  <a:tcPr marT="25200" marB="25200"/>
                </a:tc>
                <a:extLst>
                  <a:ext uri="{0D108BD9-81ED-4DB2-BD59-A6C34878D82A}">
                    <a16:rowId xmlns:a16="http://schemas.microsoft.com/office/drawing/2014/main" val="3566481909"/>
                  </a:ext>
                </a:extLst>
              </a:tr>
              <a:tr h="13378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1" dirty="0"/>
                        <a:t>HR (95% CI)</a:t>
                      </a:r>
                      <a:r>
                        <a:rPr lang="en-US" sz="1000" b="1" baseline="30000" dirty="0"/>
                        <a:t>a</a:t>
                      </a:r>
                    </a:p>
                  </a:txBody>
                  <a:tcPr marT="25200" marB="2520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0.58 (0.39-0.87)</a:t>
                      </a:r>
                    </a:p>
                  </a:txBody>
                  <a:tcPr marT="25200" marB="252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477654"/>
                  </a:ext>
                </a:extLst>
              </a:tr>
              <a:tr h="13378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1" dirty="0"/>
                        <a:t>p value</a:t>
                      </a:r>
                    </a:p>
                  </a:txBody>
                  <a:tcPr marT="25200" marB="2520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0.006</a:t>
                      </a:r>
                    </a:p>
                  </a:txBody>
                  <a:tcPr marT="25200" marB="252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661079"/>
                  </a:ext>
                </a:extLst>
              </a:tr>
            </a:tbl>
          </a:graphicData>
        </a:graphic>
      </p:graphicFrame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A7369E9-8F15-FF4E-A92B-340227213AC0}"/>
              </a:ext>
            </a:extLst>
          </p:cNvPr>
          <p:cNvCxnSpPr>
            <a:cxnSpLocks/>
          </p:cNvCxnSpPr>
          <p:nvPr/>
        </p:nvCxnSpPr>
        <p:spPr>
          <a:xfrm>
            <a:off x="7008256" y="4336788"/>
            <a:ext cx="4016787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3D30E01E-FD56-1E48-8557-98EA529447AA}"/>
              </a:ext>
            </a:extLst>
          </p:cNvPr>
          <p:cNvSpPr txBox="1"/>
          <p:nvPr/>
        </p:nvSpPr>
        <p:spPr>
          <a:xfrm>
            <a:off x="5649720" y="5757158"/>
            <a:ext cx="5529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aseline="30000" dirty="0">
                <a:ea typeface="Aileron" charset="0"/>
                <a:cs typeface="Aileron" charset="0"/>
              </a:rPr>
              <a:t>a</a:t>
            </a:r>
            <a:r>
              <a:rPr lang="en-GB" sz="1200" dirty="0">
                <a:ea typeface="Aileron" charset="0"/>
                <a:cs typeface="Aileron" charset="0"/>
              </a:rPr>
              <a:t>Adjusted on stratification parameters (RXT, PS, type of castration, metastatic burden)</a:t>
            </a: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94E650BF-89D7-5143-8841-E22F1BB0D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820" y="3703665"/>
            <a:ext cx="3831130" cy="71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6813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9C7235-1601-4110-B808-BD18FA347F5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4319228"/>
            <a:ext cx="10963200" cy="1726612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OS effect seen across subgroups</a:t>
            </a:r>
            <a:r>
              <a:rPr lang="en-US" dirty="0"/>
              <a:t>, including those with </a:t>
            </a:r>
            <a:r>
              <a:rPr lang="en-US" b="1" dirty="0">
                <a:solidFill>
                  <a:schemeClr val="accent1"/>
                </a:solidFill>
              </a:rPr>
              <a:t>high volume disease </a:t>
            </a:r>
            <a:r>
              <a:rPr lang="en-US" dirty="0"/>
              <a:t>(HR 0.72, 95% CI 0.55-0.95) and </a:t>
            </a:r>
            <a:r>
              <a:rPr lang="en-US" b="1" dirty="0">
                <a:solidFill>
                  <a:schemeClr val="accent1"/>
                </a:solidFill>
              </a:rPr>
              <a:t>low volume disease </a:t>
            </a:r>
            <a:r>
              <a:rPr lang="en-US" dirty="0"/>
              <a:t>(HR 0.83, 95% CI 0.50-1.38; data immature)</a:t>
            </a:r>
          </a:p>
          <a:p>
            <a:r>
              <a:rPr lang="en-US" dirty="0"/>
              <a:t>Combination of </a:t>
            </a:r>
            <a:r>
              <a:rPr lang="en-GB" b="1" dirty="0">
                <a:solidFill>
                  <a:schemeClr val="accent1"/>
                </a:solidFill>
              </a:rPr>
              <a:t>AAP + ADT + docetaxel was well tolerated</a:t>
            </a:r>
          </a:p>
          <a:p>
            <a:pPr lvl="1">
              <a:spcBef>
                <a:spcPts val="300"/>
              </a:spcBef>
            </a:pPr>
            <a:r>
              <a:rPr lang="en-GB" dirty="0"/>
              <a:t>No difference in rates of grade 3 to 5 neutropenia or febrile neutropenia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Grade 3 to 5 liver toxicity (6% vs 1%) and hypertension (22% vs 13%) with SOC + AAP compared to SOC alone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1A2E3-911C-4E12-831B-42FF6266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Peace-1: 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F3EC2-6381-4222-8910-80A90730C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789941-5D24-AB4C-8B60-4480B893230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18000"/>
            <a:ext cx="10300352" cy="3651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AAP, abiraterone and prednisone; ADT, androgen deprivation therapy; CI, confidence interval; HR, hazard ratio; OS, overall survival; RXT, radiotherapy to primary tumour; SOC, standard of care</a:t>
            </a:r>
          </a:p>
          <a:p>
            <a:pPr>
              <a:spcBef>
                <a:spcPts val="0"/>
              </a:spcBef>
            </a:pPr>
            <a:r>
              <a:rPr lang="en-GB" dirty="0"/>
              <a:t>Fizazi K, et al. Abstract #LBA5_PR. ESMO 2021. Oral presentation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8A90B7-3BC7-4220-BA2F-2925BD382D2E}"/>
              </a:ext>
            </a:extLst>
          </p:cNvPr>
          <p:cNvSpPr/>
          <p:nvPr/>
        </p:nvSpPr>
        <p:spPr>
          <a:xfrm>
            <a:off x="3726086" y="2567205"/>
            <a:ext cx="1584177" cy="209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372B31-9D00-4981-A2C4-33168927C5CF}"/>
              </a:ext>
            </a:extLst>
          </p:cNvPr>
          <p:cNvSpPr/>
          <p:nvPr/>
        </p:nvSpPr>
        <p:spPr>
          <a:xfrm>
            <a:off x="9889872" y="2549522"/>
            <a:ext cx="1584177" cy="209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6C7518-8875-E04D-8509-EC1B98EAF2B0}"/>
              </a:ext>
            </a:extLst>
          </p:cNvPr>
          <p:cNvSpPr txBox="1"/>
          <p:nvPr/>
        </p:nvSpPr>
        <p:spPr>
          <a:xfrm>
            <a:off x="831607" y="2064061"/>
            <a:ext cx="254878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100%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9910C65-5D78-0A41-AAC9-BA760ED7181F}"/>
              </a:ext>
            </a:extLst>
          </p:cNvPr>
          <p:cNvCxnSpPr>
            <a:cxnSpLocks/>
          </p:cNvCxnSpPr>
          <p:nvPr/>
        </p:nvCxnSpPr>
        <p:spPr>
          <a:xfrm>
            <a:off x="1115801" y="2118333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69F21F3-13B8-D142-828B-C2DED7460471}"/>
              </a:ext>
            </a:extLst>
          </p:cNvPr>
          <p:cNvSpPr txBox="1"/>
          <p:nvPr/>
        </p:nvSpPr>
        <p:spPr>
          <a:xfrm>
            <a:off x="889315" y="2321236"/>
            <a:ext cx="1971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80%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DE526FB-9928-5A47-94BA-C55163439713}"/>
              </a:ext>
            </a:extLst>
          </p:cNvPr>
          <p:cNvCxnSpPr>
            <a:cxnSpLocks/>
          </p:cNvCxnSpPr>
          <p:nvPr/>
        </p:nvCxnSpPr>
        <p:spPr>
          <a:xfrm>
            <a:off x="1115801" y="237550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FEFD53D-E6FB-2A4F-8C19-AB91B59D7EE2}"/>
              </a:ext>
            </a:extLst>
          </p:cNvPr>
          <p:cNvSpPr txBox="1"/>
          <p:nvPr/>
        </p:nvSpPr>
        <p:spPr>
          <a:xfrm>
            <a:off x="889315" y="2575236"/>
            <a:ext cx="1971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60%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7BA00DD-FB80-CE41-9B8C-4B60D49BE4C6}"/>
              </a:ext>
            </a:extLst>
          </p:cNvPr>
          <p:cNvCxnSpPr>
            <a:cxnSpLocks/>
          </p:cNvCxnSpPr>
          <p:nvPr/>
        </p:nvCxnSpPr>
        <p:spPr>
          <a:xfrm>
            <a:off x="1115801" y="262950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EEB1237-E25D-FC4D-A8D0-B84A7A49A9ED}"/>
              </a:ext>
            </a:extLst>
          </p:cNvPr>
          <p:cNvSpPr txBox="1"/>
          <p:nvPr/>
        </p:nvSpPr>
        <p:spPr>
          <a:xfrm>
            <a:off x="889315" y="2826061"/>
            <a:ext cx="19717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40%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2649C5D-C29D-6D4B-863F-AEB0DFDCAC8D}"/>
              </a:ext>
            </a:extLst>
          </p:cNvPr>
          <p:cNvCxnSpPr>
            <a:cxnSpLocks/>
          </p:cNvCxnSpPr>
          <p:nvPr/>
        </p:nvCxnSpPr>
        <p:spPr>
          <a:xfrm>
            <a:off x="1115801" y="2880333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ADD619F-600F-DF4D-B0BF-0FD6FDEB9C3E}"/>
              </a:ext>
            </a:extLst>
          </p:cNvPr>
          <p:cNvSpPr txBox="1"/>
          <p:nvPr/>
        </p:nvSpPr>
        <p:spPr>
          <a:xfrm>
            <a:off x="947024" y="3343586"/>
            <a:ext cx="139461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0%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86B26AB-1742-7E4A-929D-E430F3F53DAF}"/>
              </a:ext>
            </a:extLst>
          </p:cNvPr>
          <p:cNvCxnSpPr>
            <a:cxnSpLocks/>
          </p:cNvCxnSpPr>
          <p:nvPr/>
        </p:nvCxnSpPr>
        <p:spPr>
          <a:xfrm>
            <a:off x="1115801" y="339785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3B72384-E06D-C74A-B2C6-31D97328AF40}"/>
              </a:ext>
            </a:extLst>
          </p:cNvPr>
          <p:cNvCxnSpPr>
            <a:cxnSpLocks/>
          </p:cNvCxnSpPr>
          <p:nvPr/>
        </p:nvCxnSpPr>
        <p:spPr>
          <a:xfrm flipH="1" flipV="1">
            <a:off x="1172952" y="2063179"/>
            <a:ext cx="3230" cy="136159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0CE7622-CA51-E343-851D-53E1E9080609}"/>
              </a:ext>
            </a:extLst>
          </p:cNvPr>
          <p:cNvSpPr txBox="1"/>
          <p:nvPr/>
        </p:nvSpPr>
        <p:spPr>
          <a:xfrm rot="16200000">
            <a:off x="301661" y="2707225"/>
            <a:ext cx="82554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Overall survival</a:t>
            </a:r>
            <a:endParaRPr lang="en-US" sz="1000" b="1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5848035-FC9A-204F-91AF-357AAAFEDF23}"/>
              </a:ext>
            </a:extLst>
          </p:cNvPr>
          <p:cNvSpPr txBox="1"/>
          <p:nvPr/>
        </p:nvSpPr>
        <p:spPr>
          <a:xfrm>
            <a:off x="1798754" y="3596225"/>
            <a:ext cx="175208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Time from randomization (years)</a:t>
            </a:r>
            <a:endParaRPr lang="en-US" sz="1000" b="1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8DFA84-EBF7-C24C-B004-1D37F301C507}"/>
              </a:ext>
            </a:extLst>
          </p:cNvPr>
          <p:cNvSpPr txBox="1"/>
          <p:nvPr/>
        </p:nvSpPr>
        <p:spPr>
          <a:xfrm>
            <a:off x="1290203" y="3504150"/>
            <a:ext cx="5770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  <a:endParaRPr lang="en-US" sz="9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7CFFA2B-7FD5-9E40-A82D-316036C2EB73}"/>
              </a:ext>
            </a:extLst>
          </p:cNvPr>
          <p:cNvCxnSpPr>
            <a:cxnSpLocks/>
          </p:cNvCxnSpPr>
          <p:nvPr/>
        </p:nvCxnSpPr>
        <p:spPr>
          <a:xfrm>
            <a:off x="1169776" y="3432783"/>
            <a:ext cx="293626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963F336-B63B-1F41-BDF1-85333AC68CAC}"/>
              </a:ext>
            </a:extLst>
          </p:cNvPr>
          <p:cNvSpPr txBox="1"/>
          <p:nvPr/>
        </p:nvSpPr>
        <p:spPr>
          <a:xfrm>
            <a:off x="945920" y="3851117"/>
            <a:ext cx="18274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</a:t>
            </a:r>
          </a:p>
          <a:p>
            <a:r>
              <a:rPr lang="en-US" sz="10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Yes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5978B5-6279-BA41-B51C-55A608D29739}"/>
              </a:ext>
            </a:extLst>
          </p:cNvPr>
          <p:cNvSpPr txBox="1"/>
          <p:nvPr/>
        </p:nvSpPr>
        <p:spPr>
          <a:xfrm>
            <a:off x="619200" y="1197044"/>
            <a:ext cx="1445332" cy="4431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OS in the overall </a:t>
            </a:r>
            <a:b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population</a:t>
            </a:r>
            <a:endParaRPr lang="en-US" sz="1600" b="1" u="sng" dirty="0">
              <a:solidFill>
                <a:schemeClr val="accent1"/>
              </a:solidFill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E70EB22-F83D-6C47-82CA-C6869EC4AEB1}"/>
              </a:ext>
            </a:extLst>
          </p:cNvPr>
          <p:cNvSpPr txBox="1"/>
          <p:nvPr/>
        </p:nvSpPr>
        <p:spPr>
          <a:xfrm>
            <a:off x="889315" y="3086411"/>
            <a:ext cx="19717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20%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3484184-304E-2F47-9C27-CDFC919EFBB0}"/>
              </a:ext>
            </a:extLst>
          </p:cNvPr>
          <p:cNvCxnSpPr>
            <a:cxnSpLocks/>
          </p:cNvCxnSpPr>
          <p:nvPr/>
        </p:nvCxnSpPr>
        <p:spPr>
          <a:xfrm>
            <a:off x="1115801" y="3140683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AB02936-953F-7A46-8BE5-6A8A935D87CC}"/>
              </a:ext>
            </a:extLst>
          </p:cNvPr>
          <p:cNvCxnSpPr>
            <a:cxnSpLocks/>
          </p:cNvCxnSpPr>
          <p:nvPr/>
        </p:nvCxnSpPr>
        <p:spPr>
          <a:xfrm rot="16200000">
            <a:off x="1290482" y="346135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11D749BF-BFCD-0444-8CE1-D54144B9D3DC}"/>
              </a:ext>
            </a:extLst>
          </p:cNvPr>
          <p:cNvSpPr txBox="1"/>
          <p:nvPr/>
        </p:nvSpPr>
        <p:spPr>
          <a:xfrm>
            <a:off x="1674378" y="3504150"/>
            <a:ext cx="5770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  <a:endParaRPr lang="en-US" sz="9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2A7BE94-F9C6-CA48-9C98-7F7DF076CAD9}"/>
              </a:ext>
            </a:extLst>
          </p:cNvPr>
          <p:cNvCxnSpPr>
            <a:cxnSpLocks/>
          </p:cNvCxnSpPr>
          <p:nvPr/>
        </p:nvCxnSpPr>
        <p:spPr>
          <a:xfrm rot="16200000">
            <a:off x="1674657" y="346135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07EDC8A-7638-B140-9D3F-EEA1E82D97F1}"/>
              </a:ext>
            </a:extLst>
          </p:cNvPr>
          <p:cNvSpPr txBox="1"/>
          <p:nvPr/>
        </p:nvSpPr>
        <p:spPr>
          <a:xfrm>
            <a:off x="2052203" y="3504150"/>
            <a:ext cx="5770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  <a:endParaRPr lang="en-US" sz="9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CDD9E56-C7CE-7449-9EE8-6EF01179A327}"/>
              </a:ext>
            </a:extLst>
          </p:cNvPr>
          <p:cNvCxnSpPr>
            <a:cxnSpLocks/>
          </p:cNvCxnSpPr>
          <p:nvPr/>
        </p:nvCxnSpPr>
        <p:spPr>
          <a:xfrm rot="16200000">
            <a:off x="2052482" y="346135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46C257D9-5327-DD41-AD01-81FDDDE5A5B6}"/>
              </a:ext>
            </a:extLst>
          </p:cNvPr>
          <p:cNvSpPr txBox="1"/>
          <p:nvPr/>
        </p:nvSpPr>
        <p:spPr>
          <a:xfrm>
            <a:off x="1228495" y="3851117"/>
            <a:ext cx="19717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589</a:t>
            </a:r>
          </a:p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583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8DFFDF3-9C43-FE4C-A0E6-2FFD64CD8512}"/>
              </a:ext>
            </a:extLst>
          </p:cNvPr>
          <p:cNvSpPr txBox="1"/>
          <p:nvPr/>
        </p:nvSpPr>
        <p:spPr>
          <a:xfrm>
            <a:off x="2371495" y="3851117"/>
            <a:ext cx="19717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334</a:t>
            </a:r>
          </a:p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340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A351920-17B9-1247-AFF1-C39EE2C8675A}"/>
              </a:ext>
            </a:extLst>
          </p:cNvPr>
          <p:cNvSpPr txBox="1"/>
          <p:nvPr/>
        </p:nvSpPr>
        <p:spPr>
          <a:xfrm>
            <a:off x="3550532" y="3851117"/>
            <a:ext cx="13144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37</a:t>
            </a:r>
          </a:p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47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62E7ACA-BC42-7E41-89CE-D62AEAD92B0A}"/>
              </a:ext>
            </a:extLst>
          </p:cNvPr>
          <p:cNvSpPr txBox="1"/>
          <p:nvPr/>
        </p:nvSpPr>
        <p:spPr>
          <a:xfrm>
            <a:off x="3980268" y="3851117"/>
            <a:ext cx="6572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D319259-F6D6-F54E-B25D-7989679DB35D}"/>
              </a:ext>
            </a:extLst>
          </p:cNvPr>
          <p:cNvSpPr txBox="1"/>
          <p:nvPr/>
        </p:nvSpPr>
        <p:spPr>
          <a:xfrm>
            <a:off x="3149370" y="3851117"/>
            <a:ext cx="19717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101</a:t>
            </a:r>
          </a:p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04E6513-D3F6-FA47-98B3-D6024502F7A0}"/>
              </a:ext>
            </a:extLst>
          </p:cNvPr>
          <p:cNvSpPr txBox="1"/>
          <p:nvPr/>
        </p:nvSpPr>
        <p:spPr>
          <a:xfrm>
            <a:off x="2439553" y="3504150"/>
            <a:ext cx="5770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  <a:endParaRPr lang="en-US" sz="9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BF22321-6D85-EF47-8636-D2AD5C5BFB97}"/>
              </a:ext>
            </a:extLst>
          </p:cNvPr>
          <p:cNvCxnSpPr>
            <a:cxnSpLocks/>
          </p:cNvCxnSpPr>
          <p:nvPr/>
        </p:nvCxnSpPr>
        <p:spPr>
          <a:xfrm rot="16200000">
            <a:off x="2439832" y="346135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5E274D06-FC9E-344B-832D-827EE64E4B08}"/>
              </a:ext>
            </a:extLst>
          </p:cNvPr>
          <p:cNvSpPr txBox="1"/>
          <p:nvPr/>
        </p:nvSpPr>
        <p:spPr>
          <a:xfrm>
            <a:off x="4188980" y="2897794"/>
            <a:ext cx="15388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8549E1B-E5AF-0C46-8D72-F4EFFD71D55F}"/>
              </a:ext>
            </a:extLst>
          </p:cNvPr>
          <p:cNvSpPr txBox="1"/>
          <p:nvPr/>
        </p:nvSpPr>
        <p:spPr>
          <a:xfrm>
            <a:off x="4179066" y="2760034"/>
            <a:ext cx="18274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Yes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BE11933-C21F-9349-B7D4-206D3B2A7C24}"/>
              </a:ext>
            </a:extLst>
          </p:cNvPr>
          <p:cNvCxnSpPr>
            <a:cxnSpLocks/>
          </p:cNvCxnSpPr>
          <p:nvPr/>
        </p:nvCxnSpPr>
        <p:spPr>
          <a:xfrm>
            <a:off x="1172951" y="2753333"/>
            <a:ext cx="2952143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3CA308D-902E-8B4D-A307-BCF279DDE158}"/>
              </a:ext>
            </a:extLst>
          </p:cNvPr>
          <p:cNvSpPr txBox="1"/>
          <p:nvPr/>
        </p:nvSpPr>
        <p:spPr>
          <a:xfrm>
            <a:off x="6183739" y="1981511"/>
            <a:ext cx="254878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100%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845BD2A-14D9-3F49-B6CC-1671D369B6F0}"/>
              </a:ext>
            </a:extLst>
          </p:cNvPr>
          <p:cNvCxnSpPr>
            <a:cxnSpLocks/>
          </p:cNvCxnSpPr>
          <p:nvPr/>
        </p:nvCxnSpPr>
        <p:spPr>
          <a:xfrm>
            <a:off x="6467933" y="2035783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0073DCC4-C32B-4D48-862F-FBC6472E49C0}"/>
              </a:ext>
            </a:extLst>
          </p:cNvPr>
          <p:cNvSpPr txBox="1"/>
          <p:nvPr/>
        </p:nvSpPr>
        <p:spPr>
          <a:xfrm>
            <a:off x="6241447" y="2245036"/>
            <a:ext cx="1971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80%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111576A-B275-6146-8DC5-D8E9323E0246}"/>
              </a:ext>
            </a:extLst>
          </p:cNvPr>
          <p:cNvCxnSpPr>
            <a:cxnSpLocks/>
          </p:cNvCxnSpPr>
          <p:nvPr/>
        </p:nvCxnSpPr>
        <p:spPr>
          <a:xfrm>
            <a:off x="6467933" y="229930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8386A3B3-6F87-D043-971E-DEFDEFBAC4F3}"/>
              </a:ext>
            </a:extLst>
          </p:cNvPr>
          <p:cNvSpPr txBox="1"/>
          <p:nvPr/>
        </p:nvSpPr>
        <p:spPr>
          <a:xfrm>
            <a:off x="6241447" y="2524436"/>
            <a:ext cx="1971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60%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8037BF3-B00C-D94B-A315-CE4FB5A5B337}"/>
              </a:ext>
            </a:extLst>
          </p:cNvPr>
          <p:cNvCxnSpPr>
            <a:cxnSpLocks/>
          </p:cNvCxnSpPr>
          <p:nvPr/>
        </p:nvCxnSpPr>
        <p:spPr>
          <a:xfrm>
            <a:off x="6467933" y="257870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AA1202B0-03DA-5D49-9ACF-EA08BB36E001}"/>
              </a:ext>
            </a:extLst>
          </p:cNvPr>
          <p:cNvSpPr txBox="1"/>
          <p:nvPr/>
        </p:nvSpPr>
        <p:spPr>
          <a:xfrm>
            <a:off x="6241447" y="2794311"/>
            <a:ext cx="19717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40%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DB4FC9D-96B7-C84C-9F44-625F9FEDC652}"/>
              </a:ext>
            </a:extLst>
          </p:cNvPr>
          <p:cNvCxnSpPr>
            <a:cxnSpLocks/>
          </p:cNvCxnSpPr>
          <p:nvPr/>
        </p:nvCxnSpPr>
        <p:spPr>
          <a:xfrm>
            <a:off x="6467933" y="2848583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F4A57152-2B7E-2840-A8B6-B6CBC193956B}"/>
              </a:ext>
            </a:extLst>
          </p:cNvPr>
          <p:cNvSpPr txBox="1"/>
          <p:nvPr/>
        </p:nvSpPr>
        <p:spPr>
          <a:xfrm>
            <a:off x="6299156" y="3343586"/>
            <a:ext cx="139461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0%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D720800-392E-6349-96A3-2182CC2396D2}"/>
              </a:ext>
            </a:extLst>
          </p:cNvPr>
          <p:cNvCxnSpPr>
            <a:cxnSpLocks/>
          </p:cNvCxnSpPr>
          <p:nvPr/>
        </p:nvCxnSpPr>
        <p:spPr>
          <a:xfrm>
            <a:off x="6467933" y="339785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31CBE58-286E-4346-9C15-0324A405D403}"/>
              </a:ext>
            </a:extLst>
          </p:cNvPr>
          <p:cNvCxnSpPr>
            <a:cxnSpLocks/>
          </p:cNvCxnSpPr>
          <p:nvPr/>
        </p:nvCxnSpPr>
        <p:spPr>
          <a:xfrm flipV="1">
            <a:off x="6528314" y="1994181"/>
            <a:ext cx="0" cy="143059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3608B7B2-B7EE-8543-88A4-32E7FBD992A3}"/>
              </a:ext>
            </a:extLst>
          </p:cNvPr>
          <p:cNvSpPr txBox="1"/>
          <p:nvPr/>
        </p:nvSpPr>
        <p:spPr>
          <a:xfrm rot="16200000">
            <a:off x="5653794" y="2599159"/>
            <a:ext cx="82554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Overall survival</a:t>
            </a:r>
            <a:endParaRPr lang="en-US" sz="1000" b="1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975DEE7-6ABA-B743-A8AE-39288A833486}"/>
              </a:ext>
            </a:extLst>
          </p:cNvPr>
          <p:cNvSpPr txBox="1"/>
          <p:nvPr/>
        </p:nvSpPr>
        <p:spPr>
          <a:xfrm>
            <a:off x="7227086" y="3596225"/>
            <a:ext cx="175208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Time from randomization (years)</a:t>
            </a:r>
            <a:endParaRPr lang="en-US" sz="1000" b="1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76034EC-E020-744C-A510-8BAECD31BE04}"/>
              </a:ext>
            </a:extLst>
          </p:cNvPr>
          <p:cNvSpPr txBox="1"/>
          <p:nvPr/>
        </p:nvSpPr>
        <p:spPr>
          <a:xfrm>
            <a:off x="6664560" y="3504150"/>
            <a:ext cx="5770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  <a:endParaRPr lang="en-US" sz="9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EF60D45-600E-074F-BD0B-B6305B291C5F}"/>
              </a:ext>
            </a:extLst>
          </p:cNvPr>
          <p:cNvCxnSpPr>
            <a:cxnSpLocks/>
          </p:cNvCxnSpPr>
          <p:nvPr/>
        </p:nvCxnSpPr>
        <p:spPr>
          <a:xfrm>
            <a:off x="6521908" y="3432783"/>
            <a:ext cx="313167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2FAB3765-0BF9-3D47-8E21-FCDEF0A2D3CD}"/>
              </a:ext>
            </a:extLst>
          </p:cNvPr>
          <p:cNvSpPr txBox="1"/>
          <p:nvPr/>
        </p:nvSpPr>
        <p:spPr>
          <a:xfrm>
            <a:off x="6298052" y="3851117"/>
            <a:ext cx="18274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</a:t>
            </a:r>
          </a:p>
          <a:p>
            <a:r>
              <a:rPr lang="en-US" sz="10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Yes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EDC6A12-61AE-2B45-9340-427D6CC95B55}"/>
              </a:ext>
            </a:extLst>
          </p:cNvPr>
          <p:cNvSpPr txBox="1"/>
          <p:nvPr/>
        </p:nvSpPr>
        <p:spPr>
          <a:xfrm>
            <a:off x="5931129" y="1197044"/>
            <a:ext cx="1737335" cy="6647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OS with AAP in the </a:t>
            </a:r>
            <a:b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ADT + docetaxel</a:t>
            </a:r>
            <a:b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(+/- RXT) population</a:t>
            </a:r>
            <a:endParaRPr lang="en-US" sz="1600" b="1" u="sng" dirty="0">
              <a:solidFill>
                <a:schemeClr val="accent1"/>
              </a:solidFill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62F76F9-0E7D-6A48-89FB-7602D148DDB4}"/>
              </a:ext>
            </a:extLst>
          </p:cNvPr>
          <p:cNvSpPr txBox="1"/>
          <p:nvPr/>
        </p:nvSpPr>
        <p:spPr>
          <a:xfrm>
            <a:off x="6241447" y="3064186"/>
            <a:ext cx="19717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20%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9425AF1-9D58-9747-8A4B-5F8CE6D2AEFA}"/>
              </a:ext>
            </a:extLst>
          </p:cNvPr>
          <p:cNvCxnSpPr>
            <a:cxnSpLocks/>
          </p:cNvCxnSpPr>
          <p:nvPr/>
        </p:nvCxnSpPr>
        <p:spPr>
          <a:xfrm>
            <a:off x="6467933" y="311845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BA2526E-908B-614B-ABFB-9F1212028DED}"/>
              </a:ext>
            </a:extLst>
          </p:cNvPr>
          <p:cNvCxnSpPr>
            <a:cxnSpLocks/>
          </p:cNvCxnSpPr>
          <p:nvPr/>
        </p:nvCxnSpPr>
        <p:spPr>
          <a:xfrm rot="16200000">
            <a:off x="6664839" y="346135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F5A87011-83CE-B44B-A652-B5170E0E8766}"/>
              </a:ext>
            </a:extLst>
          </p:cNvPr>
          <p:cNvSpPr txBox="1"/>
          <p:nvPr/>
        </p:nvSpPr>
        <p:spPr>
          <a:xfrm>
            <a:off x="7229710" y="3504150"/>
            <a:ext cx="5770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  <a:endParaRPr lang="en-US" sz="9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EE21833-B119-094F-9B38-FBFAB53D8B6F}"/>
              </a:ext>
            </a:extLst>
          </p:cNvPr>
          <p:cNvCxnSpPr>
            <a:cxnSpLocks/>
          </p:cNvCxnSpPr>
          <p:nvPr/>
        </p:nvCxnSpPr>
        <p:spPr>
          <a:xfrm rot="16200000">
            <a:off x="7229989" y="346135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643D0EF4-011C-9745-8B71-A8140F7B161D}"/>
              </a:ext>
            </a:extLst>
          </p:cNvPr>
          <p:cNvSpPr txBox="1"/>
          <p:nvPr/>
        </p:nvSpPr>
        <p:spPr>
          <a:xfrm>
            <a:off x="7801210" y="3504150"/>
            <a:ext cx="5770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  <a:endParaRPr lang="en-US" sz="9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CD6ED955-2ABC-D44D-AA08-521988E3FE26}"/>
              </a:ext>
            </a:extLst>
          </p:cNvPr>
          <p:cNvCxnSpPr>
            <a:cxnSpLocks/>
          </p:cNvCxnSpPr>
          <p:nvPr/>
        </p:nvCxnSpPr>
        <p:spPr>
          <a:xfrm rot="16200000">
            <a:off x="7801489" y="346135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C2BB5BA6-BC5A-BC4C-9754-5D359645FC71}"/>
              </a:ext>
            </a:extLst>
          </p:cNvPr>
          <p:cNvSpPr txBox="1"/>
          <p:nvPr/>
        </p:nvSpPr>
        <p:spPr>
          <a:xfrm>
            <a:off x="6606027" y="3851117"/>
            <a:ext cx="19717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355</a:t>
            </a:r>
          </a:p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355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3EE04C7-AF4B-B146-AAFC-3F9821A43B58}"/>
              </a:ext>
            </a:extLst>
          </p:cNvPr>
          <p:cNvSpPr txBox="1"/>
          <p:nvPr/>
        </p:nvSpPr>
        <p:spPr>
          <a:xfrm>
            <a:off x="7720452" y="3851117"/>
            <a:ext cx="19717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281</a:t>
            </a:r>
          </a:p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287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823A53C-4CF2-BE40-8F54-5649006D647A}"/>
              </a:ext>
            </a:extLst>
          </p:cNvPr>
          <p:cNvSpPr txBox="1"/>
          <p:nvPr/>
        </p:nvSpPr>
        <p:spPr>
          <a:xfrm>
            <a:off x="8285602" y="3851117"/>
            <a:ext cx="19717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172</a:t>
            </a:r>
          </a:p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215C78C-AC87-484D-8D63-64391AF690E2}"/>
              </a:ext>
            </a:extLst>
          </p:cNvPr>
          <p:cNvSpPr txBox="1"/>
          <p:nvPr/>
        </p:nvSpPr>
        <p:spPr>
          <a:xfrm>
            <a:off x="9470989" y="3851117"/>
            <a:ext cx="13144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</a:t>
            </a:r>
          </a:p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3FB5E67-9C33-CF4B-9917-24EF1A4DB2E7}"/>
              </a:ext>
            </a:extLst>
          </p:cNvPr>
          <p:cNvSpPr txBox="1"/>
          <p:nvPr/>
        </p:nvSpPr>
        <p:spPr>
          <a:xfrm>
            <a:off x="8369535" y="3504150"/>
            <a:ext cx="5770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  <a:endParaRPr lang="en-US" sz="9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1F9C1BA-BB0B-5848-8A8D-CE77B2876FDF}"/>
              </a:ext>
            </a:extLst>
          </p:cNvPr>
          <p:cNvCxnSpPr>
            <a:cxnSpLocks/>
          </p:cNvCxnSpPr>
          <p:nvPr/>
        </p:nvCxnSpPr>
        <p:spPr>
          <a:xfrm rot="16200000">
            <a:off x="8369814" y="346135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0B168DB7-DC2F-1F40-AC46-9803C371551D}"/>
              </a:ext>
            </a:extLst>
          </p:cNvPr>
          <p:cNvSpPr txBox="1"/>
          <p:nvPr/>
        </p:nvSpPr>
        <p:spPr>
          <a:xfrm>
            <a:off x="9730918" y="2823860"/>
            <a:ext cx="15388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C98ABE7-76C6-864D-ABBE-C8C96842AE39}"/>
              </a:ext>
            </a:extLst>
          </p:cNvPr>
          <p:cNvSpPr txBox="1"/>
          <p:nvPr/>
        </p:nvSpPr>
        <p:spPr>
          <a:xfrm>
            <a:off x="9722605" y="2553350"/>
            <a:ext cx="18274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Yes</a:t>
            </a:r>
          </a:p>
        </p:txBody>
      </p:sp>
      <p:graphicFrame>
        <p:nvGraphicFramePr>
          <p:cNvPr id="94" name="Table 93">
            <a:extLst>
              <a:ext uri="{FF2B5EF4-FFF2-40B4-BE49-F238E27FC236}">
                <a16:creationId xmlns:a16="http://schemas.microsoft.com/office/drawing/2014/main" id="{D7677A19-C1B3-514E-8991-3AB00617CB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041544"/>
              </p:ext>
            </p:extLst>
          </p:nvPr>
        </p:nvGraphicFramePr>
        <p:xfrm>
          <a:off x="8941102" y="1238078"/>
          <a:ext cx="2856330" cy="107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586">
                  <a:extLst>
                    <a:ext uri="{9D8B030D-6E8A-4147-A177-3AD203B41FA5}">
                      <a16:colId xmlns:a16="http://schemas.microsoft.com/office/drawing/2014/main" val="40287455"/>
                    </a:ext>
                  </a:extLst>
                </a:gridCol>
                <a:gridCol w="794158">
                  <a:extLst>
                    <a:ext uri="{9D8B030D-6E8A-4147-A177-3AD203B41FA5}">
                      <a16:colId xmlns:a16="http://schemas.microsoft.com/office/drawing/2014/main" val="687039176"/>
                    </a:ext>
                  </a:extLst>
                </a:gridCol>
                <a:gridCol w="880586">
                  <a:extLst>
                    <a:ext uri="{9D8B030D-6E8A-4147-A177-3AD203B41FA5}">
                      <a16:colId xmlns:a16="http://schemas.microsoft.com/office/drawing/2014/main" val="1428014580"/>
                    </a:ext>
                  </a:extLst>
                </a:gridCol>
              </a:tblGrid>
              <a:tr h="24980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L="55440" marR="55440"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SOC + AAP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(N=355)</a:t>
                      </a:r>
                    </a:p>
                  </a:txBody>
                  <a:tcPr marL="55440" marR="55440"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SOC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(N=355)</a:t>
                      </a:r>
                    </a:p>
                  </a:txBody>
                  <a:tcPr marL="55440" marR="55440" marT="25200" marB="25200"/>
                </a:tc>
                <a:extLst>
                  <a:ext uri="{0D108BD9-81ED-4DB2-BD59-A6C34878D82A}">
                    <a16:rowId xmlns:a16="http://schemas.microsoft.com/office/drawing/2014/main" val="4109573234"/>
                  </a:ext>
                </a:extLst>
              </a:tr>
              <a:tr h="14429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1" dirty="0"/>
                        <a:t>Median, y (95% CI)</a:t>
                      </a:r>
                    </a:p>
                  </a:txBody>
                  <a:tcPr marL="55440" marR="55440"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NE (4.5-NE)</a:t>
                      </a:r>
                    </a:p>
                  </a:txBody>
                  <a:tcPr marL="55440" marR="55440"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4.4 (3.8-4.9)</a:t>
                      </a:r>
                    </a:p>
                  </a:txBody>
                  <a:tcPr marL="55440" marR="55440" marT="25200" marB="25200"/>
                </a:tc>
                <a:extLst>
                  <a:ext uri="{0D108BD9-81ED-4DB2-BD59-A6C34878D82A}">
                    <a16:rowId xmlns:a16="http://schemas.microsoft.com/office/drawing/2014/main" val="1601995733"/>
                  </a:ext>
                </a:extLst>
              </a:tr>
              <a:tr h="14429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1" dirty="0"/>
                        <a:t>Events</a:t>
                      </a:r>
                    </a:p>
                  </a:txBody>
                  <a:tcPr marL="55440" marR="55440"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121</a:t>
                      </a:r>
                    </a:p>
                  </a:txBody>
                  <a:tcPr marL="55440" marR="55440"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151</a:t>
                      </a:r>
                    </a:p>
                  </a:txBody>
                  <a:tcPr marL="55440" marR="55440" marT="25200" marB="25200"/>
                </a:tc>
                <a:extLst>
                  <a:ext uri="{0D108BD9-81ED-4DB2-BD59-A6C34878D82A}">
                    <a16:rowId xmlns:a16="http://schemas.microsoft.com/office/drawing/2014/main" val="3566481909"/>
                  </a:ext>
                </a:extLst>
              </a:tr>
              <a:tr h="14429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1" dirty="0"/>
                        <a:t>HR (95% CI)</a:t>
                      </a:r>
                      <a:r>
                        <a:rPr lang="en-US" sz="1000" b="1" baseline="30000" dirty="0"/>
                        <a:t>a</a:t>
                      </a:r>
                    </a:p>
                  </a:txBody>
                  <a:tcPr marL="55440" marR="55440" marT="25200" marB="2520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0.75 (0.59-0.95)</a:t>
                      </a:r>
                    </a:p>
                  </a:txBody>
                  <a:tcPr marL="55440" marR="55440" marT="25200" marB="252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477654"/>
                  </a:ext>
                </a:extLst>
              </a:tr>
              <a:tr h="14429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1" dirty="0"/>
                        <a:t>P value</a:t>
                      </a:r>
                    </a:p>
                  </a:txBody>
                  <a:tcPr marL="55440" marR="55440" marT="25200" marB="2520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0.017</a:t>
                      </a:r>
                    </a:p>
                  </a:txBody>
                  <a:tcPr marL="55440" marR="55440" marT="25200" marB="252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661079"/>
                  </a:ext>
                </a:extLst>
              </a:tr>
            </a:tbl>
          </a:graphicData>
        </a:graphic>
      </p:graphicFrame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1A92B605-4998-3943-A5D9-918A45670519}"/>
              </a:ext>
            </a:extLst>
          </p:cNvPr>
          <p:cNvCxnSpPr>
            <a:cxnSpLocks/>
          </p:cNvCxnSpPr>
          <p:nvPr/>
        </p:nvCxnSpPr>
        <p:spPr>
          <a:xfrm>
            <a:off x="6525083" y="2718408"/>
            <a:ext cx="3153900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8" name="Table 97">
            <a:extLst>
              <a:ext uri="{FF2B5EF4-FFF2-40B4-BE49-F238E27FC236}">
                <a16:creationId xmlns:a16="http://schemas.microsoft.com/office/drawing/2014/main" id="{6B3E1197-25AF-1745-AE82-14B726BD95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277013"/>
              </p:ext>
            </p:extLst>
          </p:nvPr>
        </p:nvGraphicFramePr>
        <p:xfrm>
          <a:off x="2692925" y="1238078"/>
          <a:ext cx="2777450" cy="107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8955">
                  <a:extLst>
                    <a:ext uri="{9D8B030D-6E8A-4147-A177-3AD203B41FA5}">
                      <a16:colId xmlns:a16="http://schemas.microsoft.com/office/drawing/2014/main" val="40287455"/>
                    </a:ext>
                  </a:extLst>
                </a:gridCol>
                <a:gridCol w="772227">
                  <a:extLst>
                    <a:ext uri="{9D8B030D-6E8A-4147-A177-3AD203B41FA5}">
                      <a16:colId xmlns:a16="http://schemas.microsoft.com/office/drawing/2014/main" val="687039176"/>
                    </a:ext>
                  </a:extLst>
                </a:gridCol>
                <a:gridCol w="856268">
                  <a:extLst>
                    <a:ext uri="{9D8B030D-6E8A-4147-A177-3AD203B41FA5}">
                      <a16:colId xmlns:a16="http://schemas.microsoft.com/office/drawing/2014/main" val="1428014580"/>
                    </a:ext>
                  </a:extLst>
                </a:gridCol>
              </a:tblGrid>
              <a:tr h="24980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L="55440" marR="55440"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SOC + AAP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(N=583)</a:t>
                      </a:r>
                    </a:p>
                  </a:txBody>
                  <a:tcPr marL="55440" marR="55440"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SOC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(N=589)</a:t>
                      </a:r>
                    </a:p>
                  </a:txBody>
                  <a:tcPr marL="55440" marR="55440" marT="25200" marB="25200"/>
                </a:tc>
                <a:extLst>
                  <a:ext uri="{0D108BD9-81ED-4DB2-BD59-A6C34878D82A}">
                    <a16:rowId xmlns:a16="http://schemas.microsoft.com/office/drawing/2014/main" val="4109573234"/>
                  </a:ext>
                </a:extLst>
              </a:tr>
              <a:tr h="14429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1" dirty="0"/>
                        <a:t>Median, y (95% CI)</a:t>
                      </a:r>
                    </a:p>
                  </a:txBody>
                  <a:tcPr marL="55440" marR="55440"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5.7 (5.1-NE)</a:t>
                      </a:r>
                    </a:p>
                  </a:txBody>
                  <a:tcPr marL="55440" marR="55440"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4.7 (4.3-5.3)</a:t>
                      </a:r>
                    </a:p>
                  </a:txBody>
                  <a:tcPr marL="55440" marR="55440" marT="25200" marB="25200"/>
                </a:tc>
                <a:extLst>
                  <a:ext uri="{0D108BD9-81ED-4DB2-BD59-A6C34878D82A}">
                    <a16:rowId xmlns:a16="http://schemas.microsoft.com/office/drawing/2014/main" val="1601995733"/>
                  </a:ext>
                </a:extLst>
              </a:tr>
              <a:tr h="14429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1" dirty="0"/>
                        <a:t>Events</a:t>
                      </a:r>
                    </a:p>
                  </a:txBody>
                  <a:tcPr marL="55440" marR="55440"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228</a:t>
                      </a:r>
                    </a:p>
                  </a:txBody>
                  <a:tcPr marL="55440" marR="55440" marT="25200" marB="25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268</a:t>
                      </a:r>
                    </a:p>
                  </a:txBody>
                  <a:tcPr marL="55440" marR="55440" marT="25200" marB="25200"/>
                </a:tc>
                <a:extLst>
                  <a:ext uri="{0D108BD9-81ED-4DB2-BD59-A6C34878D82A}">
                    <a16:rowId xmlns:a16="http://schemas.microsoft.com/office/drawing/2014/main" val="3566481909"/>
                  </a:ext>
                </a:extLst>
              </a:tr>
              <a:tr h="14429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1" dirty="0"/>
                        <a:t>HR (95% CI)</a:t>
                      </a:r>
                      <a:r>
                        <a:rPr lang="en-US" sz="1000" b="1" baseline="30000" dirty="0"/>
                        <a:t>a</a:t>
                      </a:r>
                    </a:p>
                  </a:txBody>
                  <a:tcPr marL="55440" marR="55440" marT="25200" marB="2520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0.82 (0.69-0.98)</a:t>
                      </a:r>
                    </a:p>
                  </a:txBody>
                  <a:tcPr marL="55440" marR="55440" marT="25200" marB="252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477654"/>
                  </a:ext>
                </a:extLst>
              </a:tr>
              <a:tr h="14429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1" dirty="0"/>
                        <a:t>P value</a:t>
                      </a:r>
                    </a:p>
                  </a:txBody>
                  <a:tcPr marL="55440" marR="55440" marT="25200" marB="2520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0.030</a:t>
                      </a:r>
                    </a:p>
                  </a:txBody>
                  <a:tcPr marL="55440" marR="55440" marT="25200" marB="252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661079"/>
                  </a:ext>
                </a:extLst>
              </a:tr>
            </a:tbl>
          </a:graphicData>
        </a:graphic>
      </p:graphicFrame>
      <p:sp>
        <p:nvSpPr>
          <p:cNvPr id="99" name="TextBox 98">
            <a:extLst>
              <a:ext uri="{FF2B5EF4-FFF2-40B4-BE49-F238E27FC236}">
                <a16:creationId xmlns:a16="http://schemas.microsoft.com/office/drawing/2014/main" id="{F260665B-7CF2-F343-8DCF-9E08BD62BB9A}"/>
              </a:ext>
            </a:extLst>
          </p:cNvPr>
          <p:cNvSpPr txBox="1"/>
          <p:nvPr/>
        </p:nvSpPr>
        <p:spPr>
          <a:xfrm>
            <a:off x="2817378" y="3504150"/>
            <a:ext cx="5770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  <a:endParaRPr lang="en-US" sz="9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BCD1EA0-5BF3-FC4A-8848-58031FE61218}"/>
              </a:ext>
            </a:extLst>
          </p:cNvPr>
          <p:cNvCxnSpPr>
            <a:cxnSpLocks/>
          </p:cNvCxnSpPr>
          <p:nvPr/>
        </p:nvCxnSpPr>
        <p:spPr>
          <a:xfrm rot="16200000">
            <a:off x="2817657" y="346135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A0D6D2D7-8BEF-2A4C-B64B-3DA422875555}"/>
              </a:ext>
            </a:extLst>
          </p:cNvPr>
          <p:cNvSpPr txBox="1"/>
          <p:nvPr/>
        </p:nvSpPr>
        <p:spPr>
          <a:xfrm>
            <a:off x="3198378" y="3504150"/>
            <a:ext cx="5770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  <a:endParaRPr lang="en-US" sz="9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6B0B0B2-8090-364B-BCC8-ACA590F38566}"/>
              </a:ext>
            </a:extLst>
          </p:cNvPr>
          <p:cNvCxnSpPr>
            <a:cxnSpLocks/>
          </p:cNvCxnSpPr>
          <p:nvPr/>
        </p:nvCxnSpPr>
        <p:spPr>
          <a:xfrm rot="16200000">
            <a:off x="3198657" y="346135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E1195D1B-DB25-5745-80F8-489875CA0B04}"/>
              </a:ext>
            </a:extLst>
          </p:cNvPr>
          <p:cNvSpPr txBox="1"/>
          <p:nvPr/>
        </p:nvSpPr>
        <p:spPr>
          <a:xfrm>
            <a:off x="3582553" y="3504150"/>
            <a:ext cx="5770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  <a:endParaRPr lang="en-US" sz="9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D4F45AB7-1980-B143-88ED-A9626E909172}"/>
              </a:ext>
            </a:extLst>
          </p:cNvPr>
          <p:cNvCxnSpPr>
            <a:cxnSpLocks/>
          </p:cNvCxnSpPr>
          <p:nvPr/>
        </p:nvCxnSpPr>
        <p:spPr>
          <a:xfrm rot="16200000">
            <a:off x="3582832" y="346135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69CDC8AF-5A53-7F4E-9195-1026D1585211}"/>
              </a:ext>
            </a:extLst>
          </p:cNvPr>
          <p:cNvSpPr txBox="1"/>
          <p:nvPr/>
        </p:nvSpPr>
        <p:spPr>
          <a:xfrm>
            <a:off x="3969903" y="3504150"/>
            <a:ext cx="5770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</a:t>
            </a:r>
            <a:endParaRPr lang="en-US" sz="9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E878AC1C-A62A-FB4C-90BF-5337638435E9}"/>
              </a:ext>
            </a:extLst>
          </p:cNvPr>
          <p:cNvCxnSpPr>
            <a:cxnSpLocks/>
          </p:cNvCxnSpPr>
          <p:nvPr/>
        </p:nvCxnSpPr>
        <p:spPr>
          <a:xfrm rot="16200000">
            <a:off x="3970182" y="346135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7E78CA2A-5CE9-C441-A71D-71A97F6E9A30}"/>
              </a:ext>
            </a:extLst>
          </p:cNvPr>
          <p:cNvSpPr txBox="1"/>
          <p:nvPr/>
        </p:nvSpPr>
        <p:spPr>
          <a:xfrm>
            <a:off x="2752495" y="3851117"/>
            <a:ext cx="19717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207</a:t>
            </a:r>
          </a:p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230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6EA3AA0-6279-CE4B-8434-6D5DB2A44A44}"/>
              </a:ext>
            </a:extLst>
          </p:cNvPr>
          <p:cNvSpPr txBox="1"/>
          <p:nvPr/>
        </p:nvSpPr>
        <p:spPr>
          <a:xfrm>
            <a:off x="1996845" y="3851117"/>
            <a:ext cx="19717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480</a:t>
            </a:r>
          </a:p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470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59BB797-A642-7148-8DC8-32FA945240C8}"/>
              </a:ext>
            </a:extLst>
          </p:cNvPr>
          <p:cNvSpPr txBox="1"/>
          <p:nvPr/>
        </p:nvSpPr>
        <p:spPr>
          <a:xfrm>
            <a:off x="1603145" y="3851117"/>
            <a:ext cx="19717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556</a:t>
            </a:r>
          </a:p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541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FD8874E2-18A0-8742-AE4E-29224295ADB6}"/>
              </a:ext>
            </a:extLst>
          </p:cNvPr>
          <p:cNvSpPr txBox="1"/>
          <p:nvPr/>
        </p:nvSpPr>
        <p:spPr>
          <a:xfrm>
            <a:off x="4284716" y="3419798"/>
            <a:ext cx="1413849" cy="4985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baseline="30000" dirty="0">
                <a:ea typeface="Aileron" charset="0"/>
                <a:cs typeface="Aileron" charset="0"/>
              </a:rPr>
              <a:t>a</a:t>
            </a:r>
            <a:r>
              <a:rPr lang="en-GB" sz="900" dirty="0">
                <a:ea typeface="Aileron" charset="0"/>
                <a:cs typeface="Aileron" charset="0"/>
              </a:rPr>
              <a:t>Adjusted on stratification </a:t>
            </a:r>
            <a:br>
              <a:rPr lang="en-GB" sz="900" dirty="0">
                <a:ea typeface="Aileron" charset="0"/>
                <a:cs typeface="Aileron" charset="0"/>
              </a:rPr>
            </a:br>
            <a:r>
              <a:rPr lang="en-GB" sz="900" dirty="0">
                <a:ea typeface="Aileron" charset="0"/>
                <a:cs typeface="Aileron" charset="0"/>
              </a:rPr>
              <a:t>parameters (RXT, PS, type of </a:t>
            </a:r>
            <a:br>
              <a:rPr lang="en-GB" sz="900" dirty="0">
                <a:ea typeface="Aileron" charset="0"/>
                <a:cs typeface="Aileron" charset="0"/>
              </a:rPr>
            </a:br>
            <a:r>
              <a:rPr lang="en-GB" sz="900" dirty="0">
                <a:ea typeface="Aileron" charset="0"/>
                <a:cs typeface="Aileron" charset="0"/>
              </a:rPr>
              <a:t>castration, metastatic burden,</a:t>
            </a:r>
            <a:br>
              <a:rPr lang="en-GB" sz="900" dirty="0">
                <a:ea typeface="Aileron" charset="0"/>
                <a:cs typeface="Aileron" charset="0"/>
              </a:rPr>
            </a:br>
            <a:r>
              <a:rPr lang="en-GB" sz="900" dirty="0">
                <a:ea typeface="Aileron" charset="0"/>
                <a:cs typeface="Aileron" charset="0"/>
              </a:rPr>
              <a:t>doxetaxel)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648EDC-3DE5-BF4D-A942-5BC6CF7CB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891" y="2106031"/>
            <a:ext cx="2799559" cy="831126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EC3CE61C-EF1A-0D42-B750-E55B323D1760}"/>
              </a:ext>
            </a:extLst>
          </p:cNvPr>
          <p:cNvSpPr txBox="1"/>
          <p:nvPr/>
        </p:nvSpPr>
        <p:spPr>
          <a:xfrm>
            <a:off x="9911995" y="3419798"/>
            <a:ext cx="1449115" cy="3739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900" baseline="30000" dirty="0">
                <a:ea typeface="Aileron" charset="0"/>
                <a:cs typeface="Aileron" charset="0"/>
              </a:rPr>
              <a:t>a</a:t>
            </a:r>
            <a:r>
              <a:rPr lang="en-GB" sz="900" dirty="0">
                <a:ea typeface="Aileron" charset="0"/>
                <a:cs typeface="Aileron" charset="0"/>
              </a:rPr>
              <a:t>Adjusted on stratification </a:t>
            </a:r>
            <a:br>
              <a:rPr lang="en-GB" sz="900" dirty="0">
                <a:ea typeface="Aileron" charset="0"/>
                <a:cs typeface="Aileron" charset="0"/>
              </a:rPr>
            </a:br>
            <a:r>
              <a:rPr lang="en-GB" sz="900" dirty="0">
                <a:ea typeface="Aileron" charset="0"/>
                <a:cs typeface="Aileron" charset="0"/>
              </a:rPr>
              <a:t>parameters (RXT, PS, type of </a:t>
            </a:r>
            <a:br>
              <a:rPr lang="en-GB" sz="900" dirty="0">
                <a:ea typeface="Aileron" charset="0"/>
                <a:cs typeface="Aileron" charset="0"/>
              </a:rPr>
            </a:br>
            <a:r>
              <a:rPr lang="en-GB" sz="900" dirty="0">
                <a:ea typeface="Aileron" charset="0"/>
                <a:cs typeface="Aileron" charset="0"/>
              </a:rPr>
              <a:t>castration, metastatic burden)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B3CFD84-075B-5E44-814A-6F12E4F39681}"/>
              </a:ext>
            </a:extLst>
          </p:cNvPr>
          <p:cNvSpPr txBox="1"/>
          <p:nvPr/>
        </p:nvSpPr>
        <p:spPr>
          <a:xfrm>
            <a:off x="8931510" y="3504150"/>
            <a:ext cx="5770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  <a:endParaRPr lang="en-US" sz="9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8E96ED65-8D7E-294D-B479-25809F990B79}"/>
              </a:ext>
            </a:extLst>
          </p:cNvPr>
          <p:cNvCxnSpPr>
            <a:cxnSpLocks/>
          </p:cNvCxnSpPr>
          <p:nvPr/>
        </p:nvCxnSpPr>
        <p:spPr>
          <a:xfrm rot="16200000">
            <a:off x="8931789" y="346135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45FEFEE4-15A1-154E-8348-29E9222BC452}"/>
              </a:ext>
            </a:extLst>
          </p:cNvPr>
          <p:cNvSpPr txBox="1"/>
          <p:nvPr/>
        </p:nvSpPr>
        <p:spPr>
          <a:xfrm>
            <a:off x="9503010" y="3504150"/>
            <a:ext cx="5770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  <a:endParaRPr lang="en-US" sz="9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6277329B-340A-974B-9DF7-8363E095BA09}"/>
              </a:ext>
            </a:extLst>
          </p:cNvPr>
          <p:cNvCxnSpPr>
            <a:cxnSpLocks/>
          </p:cNvCxnSpPr>
          <p:nvPr/>
        </p:nvCxnSpPr>
        <p:spPr>
          <a:xfrm rot="16200000">
            <a:off x="9503289" y="3461358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9BE14DE1-5329-EC4F-A0A7-E943F12B6793}"/>
              </a:ext>
            </a:extLst>
          </p:cNvPr>
          <p:cNvSpPr txBox="1"/>
          <p:nvPr/>
        </p:nvSpPr>
        <p:spPr>
          <a:xfrm>
            <a:off x="8899489" y="3851117"/>
            <a:ext cx="13144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78</a:t>
            </a:r>
          </a:p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98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3E159B7-74F9-CB4C-9F88-36DFDCB6EE86}"/>
              </a:ext>
            </a:extLst>
          </p:cNvPr>
          <p:cNvSpPr txBox="1"/>
          <p:nvPr/>
        </p:nvSpPr>
        <p:spPr>
          <a:xfrm>
            <a:off x="7142602" y="3851117"/>
            <a:ext cx="19717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329</a:t>
            </a:r>
          </a:p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328</a:t>
            </a: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571B7108-F9D9-8445-BDD7-450488248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218" y="2014825"/>
            <a:ext cx="2971800" cy="89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0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9C7235-1601-4110-B808-BD18FA347F5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Adding AAP to ADT plus docetaxel improves both rPFS and OS </a:t>
            </a:r>
            <a:r>
              <a:rPr lang="en-US" dirty="0"/>
              <a:t>in mCSPC men, even when 84% of mCRPC men from the control arm receive an </a:t>
            </a:r>
            <a:r>
              <a:rPr lang="en-GB" dirty="0"/>
              <a:t>androgen signalling inhibitor</a:t>
            </a:r>
            <a:endParaRPr lang="en-US" dirty="0"/>
          </a:p>
          <a:p>
            <a:r>
              <a:rPr lang="en-US" dirty="0"/>
              <a:t>Toxicity was as expected – </a:t>
            </a:r>
            <a:r>
              <a:rPr lang="en-US" b="1" dirty="0">
                <a:solidFill>
                  <a:schemeClr val="accent1"/>
                </a:solidFill>
              </a:rPr>
              <a:t>no safety concerns </a:t>
            </a:r>
            <a:r>
              <a:rPr lang="en-US" dirty="0"/>
              <a:t>from combination treatment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1A2E3-911C-4E12-831B-42FF62660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/>
          <a:lstStyle/>
          <a:p>
            <a:r>
              <a:rPr lang="en-GB" dirty="0"/>
              <a:t>Peace-1: summary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F3EC2-6381-4222-8910-80A90730C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789941-5D24-AB4C-8B60-4480B893230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18000"/>
            <a:ext cx="10444368" cy="3651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AAP, abiraterone and prednisone; ADT, androgen deprivation therapy; mCRPC, metastatic castration-resistant prostate cancer; mCSPC, metastatic castration-sensitive prostate cancer; mo, months; OS, overall survival; rPFS, radiographic progression free survival</a:t>
            </a:r>
          </a:p>
          <a:p>
            <a:pPr>
              <a:spcBef>
                <a:spcPts val="0"/>
              </a:spcBef>
            </a:pPr>
            <a:r>
              <a:rPr lang="en-GB" dirty="0"/>
              <a:t>Fizazi K, et al. Abstract #LBA5_PR. ESMO 2021. Oral 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262071-1072-421D-AAFD-9289F47378FF}"/>
              </a:ext>
            </a:extLst>
          </p:cNvPr>
          <p:cNvSpPr txBox="1"/>
          <p:nvPr/>
        </p:nvSpPr>
        <p:spPr>
          <a:xfrm>
            <a:off x="7630952" y="3284984"/>
            <a:ext cx="3951448" cy="1714279"/>
          </a:xfrm>
          <a:prstGeom prst="rect">
            <a:avLst/>
          </a:prstGeom>
          <a:solidFill>
            <a:schemeClr val="accent1"/>
          </a:solidFill>
        </p:spPr>
        <p:txBody>
          <a:bodyPr wrap="square" lIns="144000" tIns="144000" bIns="144000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b="1" u="sng" dirty="0">
                <a:solidFill>
                  <a:schemeClr val="bg1"/>
                </a:solidFill>
                <a:ea typeface="Aileron" charset="0"/>
                <a:cs typeface="Aileron" charset="0"/>
              </a:rPr>
              <a:t>Clinical Perspective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ea typeface="Aileron" charset="0"/>
                <a:cs typeface="Aileron" charset="0"/>
              </a:rPr>
              <a:t>Benefit of a median </a:t>
            </a:r>
            <a:r>
              <a:rPr lang="en-GB" b="1" dirty="0">
                <a:solidFill>
                  <a:schemeClr val="bg1"/>
                </a:solidFill>
                <a:ea typeface="Aileron" charset="0"/>
                <a:cs typeface="Aileron" charset="0"/>
              </a:rPr>
              <a:t>lifetime gain of more than 1.5 years </a:t>
            </a:r>
            <a:r>
              <a:rPr lang="en-GB" dirty="0">
                <a:solidFill>
                  <a:schemeClr val="bg1"/>
                </a:solidFill>
                <a:ea typeface="Aileron" charset="0"/>
                <a:cs typeface="Aileron" charset="0"/>
              </a:rPr>
              <a:t>for mCSPC men with high volume disease </a:t>
            </a:r>
            <a:br>
              <a:rPr lang="en-GB" dirty="0">
                <a:solidFill>
                  <a:schemeClr val="bg1"/>
                </a:solidFill>
                <a:ea typeface="Aileron" charset="0"/>
                <a:cs typeface="Aileron" charset="0"/>
              </a:rPr>
            </a:br>
            <a:r>
              <a:rPr lang="en-GB" dirty="0">
                <a:solidFill>
                  <a:schemeClr val="bg1"/>
                </a:solidFill>
                <a:ea typeface="Aileron" charset="0"/>
                <a:cs typeface="Aileron" charset="0"/>
              </a:rPr>
              <a:t>(5.1 vs 3.5 years)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2336778-1D74-5A42-9C17-D98E869D6EAE}"/>
              </a:ext>
            </a:extLst>
          </p:cNvPr>
          <p:cNvSpPr txBox="1"/>
          <p:nvPr/>
        </p:nvSpPr>
        <p:spPr>
          <a:xfrm>
            <a:off x="619200" y="3998425"/>
            <a:ext cx="65825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ADT alone</a:t>
            </a:r>
            <a:endParaRPr lang="en-US" sz="1200" b="1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678B627-8930-164B-8FEF-EDE50815C4C3}"/>
              </a:ext>
            </a:extLst>
          </p:cNvPr>
          <p:cNvSpPr txBox="1"/>
          <p:nvPr/>
        </p:nvSpPr>
        <p:spPr>
          <a:xfrm>
            <a:off x="619200" y="3059061"/>
            <a:ext cx="455650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PEACE-1 OS results in the context of recent data</a:t>
            </a:r>
            <a:endParaRPr lang="en-US" b="1" u="sng" dirty="0">
              <a:solidFill>
                <a:schemeClr val="accent1"/>
              </a:solidFill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05FC070-C2B3-5548-946A-437880D66F50}"/>
              </a:ext>
            </a:extLst>
          </p:cNvPr>
          <p:cNvSpPr txBox="1"/>
          <p:nvPr/>
        </p:nvSpPr>
        <p:spPr>
          <a:xfrm>
            <a:off x="619200" y="4503250"/>
            <a:ext cx="102739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ADT + </a:t>
            </a:r>
            <a:r>
              <a:rPr lang="en-US" sz="12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docetaxel</a:t>
            </a:r>
            <a:endParaRPr lang="en-US" sz="1200" b="1" u="sng" dirty="0">
              <a:solidFill>
                <a:schemeClr val="tx2"/>
              </a:solidFill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4F916D7-628A-3C43-AD95-315AF6A4BD25}"/>
              </a:ext>
            </a:extLst>
          </p:cNvPr>
          <p:cNvSpPr txBox="1"/>
          <p:nvPr/>
        </p:nvSpPr>
        <p:spPr>
          <a:xfrm>
            <a:off x="619200" y="5460332"/>
            <a:ext cx="144257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ADT + </a:t>
            </a:r>
            <a:r>
              <a:rPr lang="en-US" sz="12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docetaxel </a:t>
            </a:r>
            <a:r>
              <a:rPr lang="en-US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+ </a:t>
            </a:r>
            <a:r>
              <a:rPr lang="en-US" sz="12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AAP</a:t>
            </a:r>
            <a:endParaRPr lang="en-US" sz="1200" b="1" u="sng" dirty="0">
              <a:solidFill>
                <a:schemeClr val="accent1"/>
              </a:solidFill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492E39E-4BB8-6D41-98DB-FD50BA9C6909}"/>
              </a:ext>
            </a:extLst>
          </p:cNvPr>
          <p:cNvSpPr txBox="1"/>
          <p:nvPr/>
        </p:nvSpPr>
        <p:spPr>
          <a:xfrm>
            <a:off x="619200" y="5006632"/>
            <a:ext cx="68069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ADT + </a:t>
            </a:r>
            <a:r>
              <a:rPr lang="en-US" sz="12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AAP</a:t>
            </a:r>
            <a:endParaRPr lang="en-US" sz="1200" b="1" u="sng" dirty="0">
              <a:solidFill>
                <a:schemeClr val="accent1"/>
              </a:solidFill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FD56A82-0FA8-E645-8EF1-ADF5980FF857}"/>
              </a:ext>
            </a:extLst>
          </p:cNvPr>
          <p:cNvSpPr txBox="1"/>
          <p:nvPr/>
        </p:nvSpPr>
        <p:spPr>
          <a:xfrm>
            <a:off x="2545378" y="3429000"/>
            <a:ext cx="194162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Median overall survival</a:t>
            </a:r>
            <a:br>
              <a:rPr lang="en-US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(</a:t>
            </a:r>
            <a:r>
              <a:rPr lang="en-US" sz="1200" b="1" i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de novo </a:t>
            </a:r>
            <a:r>
              <a:rPr lang="en-US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high volume mCSPC)</a:t>
            </a:r>
            <a:endParaRPr lang="en-US" sz="1200" b="1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0991302-7278-6C42-8EC9-FF2EB2E41178}"/>
              </a:ext>
            </a:extLst>
          </p:cNvPr>
          <p:cNvSpPr txBox="1"/>
          <p:nvPr/>
        </p:nvSpPr>
        <p:spPr>
          <a:xfrm>
            <a:off x="3924121" y="3923684"/>
            <a:ext cx="2180084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33 mo CHAARTED </a:t>
            </a: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(Kyriakopoulos CE, JCO 2018)</a:t>
            </a:r>
          </a:p>
          <a:p>
            <a:pPr>
              <a:lnSpc>
                <a:spcPct val="80000"/>
              </a:lnSpc>
            </a:pPr>
            <a:r>
              <a:rPr lang="en-US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34 mo GETUG-15 </a:t>
            </a: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(Gravis G, Eur Urol 2018)</a:t>
            </a:r>
            <a:endParaRPr lang="en-US" sz="800" u="sng" dirty="0">
              <a:solidFill>
                <a:schemeClr val="accent2"/>
              </a:solidFill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35 mo STAMPEDE </a:t>
            </a: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(Clarke NW, Ann Oncol 2019)</a:t>
            </a:r>
            <a:endParaRPr lang="en-US" sz="800" u="sng" dirty="0">
              <a:solidFill>
                <a:schemeClr val="accent2"/>
              </a:solidFill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EC291DE-202F-0748-AC3D-BDE65E8456A4}"/>
              </a:ext>
            </a:extLst>
          </p:cNvPr>
          <p:cNvSpPr txBox="1"/>
          <p:nvPr/>
        </p:nvSpPr>
        <p:spPr>
          <a:xfrm>
            <a:off x="4294941" y="4380514"/>
            <a:ext cx="2295500" cy="4955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 mo STAMPEDE doce </a:t>
            </a: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(Clarke, Ann Oncol 2019)</a:t>
            </a:r>
          </a:p>
          <a:p>
            <a:pPr>
              <a:lnSpc>
                <a:spcPct val="80000"/>
              </a:lnSpc>
            </a:pPr>
            <a:r>
              <a:rPr lang="en-US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42 mo PEACE-1 </a:t>
            </a:r>
            <a:br>
              <a:rPr lang="en-US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44 mo GETUG-15 </a:t>
            </a: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(Gravis G, Eur Urol 2018)</a:t>
            </a:r>
          </a:p>
          <a:p>
            <a:pPr>
              <a:lnSpc>
                <a:spcPct val="80000"/>
              </a:lnSpc>
            </a:pPr>
            <a:r>
              <a:rPr lang="en-US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48 mo CHAARTED </a:t>
            </a: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(Kyriakopoulos CE, JCO 2018)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4703001-DD28-7641-A25E-0095D71E12D2}"/>
              </a:ext>
            </a:extLst>
          </p:cNvPr>
          <p:cNvSpPr txBox="1"/>
          <p:nvPr/>
        </p:nvSpPr>
        <p:spPr>
          <a:xfrm>
            <a:off x="4884797" y="4987228"/>
            <a:ext cx="2117567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 mo LATITUDE </a:t>
            </a: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(Fizazi K, Lancet Oncol 2019)</a:t>
            </a:r>
          </a:p>
          <a:p>
            <a:pPr>
              <a:lnSpc>
                <a:spcPct val="80000"/>
              </a:lnSpc>
            </a:pPr>
            <a:r>
              <a:rPr lang="en-US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56 mo STAMPEDE Abi </a:t>
            </a: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(James N, ESMO 2020)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89256E9-2CFB-654F-93A7-2ADE837E20B6}"/>
              </a:ext>
            </a:extLst>
          </p:cNvPr>
          <p:cNvSpPr txBox="1"/>
          <p:nvPr/>
        </p:nvSpPr>
        <p:spPr>
          <a:xfrm>
            <a:off x="5216152" y="5507928"/>
            <a:ext cx="804707" cy="1261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61 mo PEACE-1</a:t>
            </a:r>
            <a:endParaRPr lang="en-US" sz="800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D62B210-E630-0949-AB18-8964F796D172}"/>
              </a:ext>
            </a:extLst>
          </p:cNvPr>
          <p:cNvSpPr/>
          <p:nvPr/>
        </p:nvSpPr>
        <p:spPr>
          <a:xfrm>
            <a:off x="2181581" y="3982550"/>
            <a:ext cx="1654232" cy="216774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C3354BF-048F-5D4E-A6B1-7C32BC5101F9}"/>
              </a:ext>
            </a:extLst>
          </p:cNvPr>
          <p:cNvSpPr/>
          <p:nvPr/>
        </p:nvSpPr>
        <p:spPr>
          <a:xfrm>
            <a:off x="2181581" y="4509600"/>
            <a:ext cx="2031076" cy="21677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984ED95-7587-0443-B260-D3A16469E3DF}"/>
              </a:ext>
            </a:extLst>
          </p:cNvPr>
          <p:cNvSpPr/>
          <p:nvPr/>
        </p:nvSpPr>
        <p:spPr>
          <a:xfrm>
            <a:off x="2181581" y="4998550"/>
            <a:ext cx="2602576" cy="2167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D779990-2C1B-D940-8A41-539C52B0C5EF}"/>
              </a:ext>
            </a:extLst>
          </p:cNvPr>
          <p:cNvSpPr/>
          <p:nvPr/>
        </p:nvSpPr>
        <p:spPr>
          <a:xfrm>
            <a:off x="2181581" y="5458925"/>
            <a:ext cx="2945476" cy="21677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61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F2B4B5D-E581-40CC-993B-FA9AC86DE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noteworthy presentations</a:t>
            </a:r>
            <a:br>
              <a:rPr lang="en-GB" dirty="0"/>
            </a:br>
            <a:r>
              <a:rPr lang="en-GB" dirty="0"/>
              <a:t>ESMO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C7EAC5-8093-4F53-8448-17CD30B84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057486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1C903-EB03-4C5A-984B-750C2EB65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 OS ANALYSIS FROM ARCHES: </a:t>
            </a:r>
            <a:br>
              <a:rPr lang="en-GB" dirty="0"/>
            </a:br>
            <a:r>
              <a:rPr lang="en-GB" dirty="0"/>
              <a:t>A PHASE 3, RANDOMISED, DOUBLE-BLIND, PLACEBO-CONTROLLED STUDY OF ENZ + ADT IN MEN WITH </a:t>
            </a:r>
            <a:r>
              <a:rPr lang="en-GB" cap="none" dirty="0"/>
              <a:t>m</a:t>
            </a:r>
            <a:r>
              <a:rPr lang="en-GB" dirty="0"/>
              <a:t>HSPC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8ACCF1-33A6-41A4-915C-64F86C0DDB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200" b="1" dirty="0"/>
              <a:t>Armstrong A, et al. ESMO 2021, Abstract #LBA25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C9C57D-0966-47D7-BC6F-60EBF6A6329C}"/>
              </a:ext>
            </a:extLst>
          </p:cNvPr>
          <p:cNvSpPr txBox="1"/>
          <p:nvPr/>
        </p:nvSpPr>
        <p:spPr>
          <a:xfrm>
            <a:off x="619200" y="6407467"/>
            <a:ext cx="8280920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ea typeface="Aileron" charset="0"/>
              </a:rPr>
              <a:t>ADT, androgen deprivation therapy; ENZ, enzalutamide; mHSPC, metastatic hormone-sensitive prostate cancer; OS, overall survival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6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9C7235-1601-4110-B808-BD18FA347F5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6244" y="1246136"/>
            <a:ext cx="11034372" cy="2182863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2"/>
                </a:solidFill>
                <a:latin typeface="+mn-lt"/>
              </a:rPr>
              <a:t>The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 primary analysis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of 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ARCHES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showed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that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en-US" b="1" i="0" dirty="0">
                <a:solidFill>
                  <a:schemeClr val="accent1"/>
                </a:solidFill>
                <a:effectLst/>
                <a:latin typeface="+mn-lt"/>
              </a:rPr>
              <a:t>addition of ENZ to ADT reduced risk of rPFS</a:t>
            </a:r>
            <a:r>
              <a:rPr lang="en-US" b="0" i="0" dirty="0">
                <a:solidFill>
                  <a:schemeClr val="tx2"/>
                </a:solidFill>
                <a:effectLst/>
                <a:latin typeface="+mn-lt"/>
              </a:rPr>
              <a:t> and improved secondary outcomes in men with mCSPC</a:t>
            </a:r>
            <a:r>
              <a:rPr lang="en-US" b="0" i="0" baseline="30000" dirty="0">
                <a:solidFill>
                  <a:schemeClr val="tx2"/>
                </a:solidFill>
                <a:effectLst/>
                <a:latin typeface="+mn-lt"/>
              </a:rPr>
              <a:t>1</a:t>
            </a:r>
            <a:r>
              <a:rPr lang="en-US" b="0" i="0" dirty="0">
                <a:solidFill>
                  <a:schemeClr val="tx2"/>
                </a:solidFill>
                <a:effectLst/>
                <a:latin typeface="+mn-lt"/>
              </a:rPr>
              <a:t> </a:t>
            </a:r>
          </a:p>
          <a:p>
            <a:pPr algn="l"/>
            <a:r>
              <a:rPr lang="en-US" b="0" i="0" dirty="0">
                <a:solidFill>
                  <a:schemeClr val="tx2"/>
                </a:solidFill>
                <a:effectLst/>
                <a:latin typeface="+mn-lt"/>
              </a:rPr>
              <a:t>This approach, along with the use of abiraterone, apalutamide, or docetaxel, has </a:t>
            </a:r>
            <a:r>
              <a:rPr lang="en-US" b="1" i="0" dirty="0">
                <a:solidFill>
                  <a:schemeClr val="accent1"/>
                </a:solidFill>
                <a:effectLst/>
                <a:latin typeface="+mn-lt"/>
              </a:rPr>
              <a:t>now become SOC</a:t>
            </a:r>
            <a:r>
              <a:rPr lang="en-US" b="0" i="0" dirty="0">
                <a:solidFill>
                  <a:schemeClr val="tx2"/>
                </a:solidFill>
                <a:effectLst/>
                <a:latin typeface="+mn-lt"/>
              </a:rPr>
              <a:t> in this disease space</a:t>
            </a:r>
          </a:p>
          <a:p>
            <a:pPr algn="l"/>
            <a:r>
              <a:rPr lang="en-US" b="0" i="0" dirty="0">
                <a:solidFill>
                  <a:schemeClr val="tx2"/>
                </a:solidFill>
                <a:effectLst/>
                <a:latin typeface="+mn-lt"/>
              </a:rPr>
              <a:t>OS was immature at the previous analysis; </a:t>
            </a:r>
            <a:r>
              <a:rPr lang="en-US" b="1" i="0" dirty="0">
                <a:solidFill>
                  <a:schemeClr val="accent1"/>
                </a:solidFill>
                <a:effectLst/>
                <a:latin typeface="+mn-lt"/>
              </a:rPr>
              <a:t>final OS analysis is reported 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here</a:t>
            </a:r>
            <a:r>
              <a:rPr lang="en-US" baseline="30000" dirty="0">
                <a:solidFill>
                  <a:schemeClr val="tx2"/>
                </a:solidFill>
                <a:latin typeface="+mn-lt"/>
              </a:rPr>
              <a:t>2</a:t>
            </a:r>
            <a:endParaRPr lang="en-GB" baseline="30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1A2E3-911C-4E12-831B-42FF6266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ARCHES: background and study design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F3EC2-6381-4222-8910-80A90730C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789941-5D24-AB4C-8B60-4480B893230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18000"/>
            <a:ext cx="10516376" cy="3651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ADT, androgen deprivation therapy; CT, computed tomography; ECOG, Eastern Cooperative Oncology Group; ENZ, enzalutamide; mHSPC, metastatic castration-sensitive prostate cancer; MRI, magnetic resonance imaging; OS, overall survival; rPFS, radiographic progression-free survival; SOC, standard of care</a:t>
            </a:r>
          </a:p>
          <a:p>
            <a:pPr>
              <a:spcBef>
                <a:spcPts val="0"/>
              </a:spcBef>
            </a:pPr>
            <a:r>
              <a:rPr lang="en-GB" dirty="0"/>
              <a:t>1. Armstrong A, et al. J Clin Oncol 2019; 37: 2974-2986; 2. Armstrong A, et al. Abstract #LBA25. ESMO 2021. Oral presentation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F0453C-9296-2448-AE3B-B6CB4F1E7427}"/>
              </a:ext>
            </a:extLst>
          </p:cNvPr>
          <p:cNvCxnSpPr>
            <a:cxnSpLocks/>
          </p:cNvCxnSpPr>
          <p:nvPr/>
        </p:nvCxnSpPr>
        <p:spPr>
          <a:xfrm flipH="1">
            <a:off x="3862453" y="4602658"/>
            <a:ext cx="684000" cy="0"/>
          </a:xfrm>
          <a:prstGeom prst="line">
            <a:avLst/>
          </a:prstGeom>
          <a:ln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ounded Rectangle 23">
            <a:extLst>
              <a:ext uri="{FF2B5EF4-FFF2-40B4-BE49-F238E27FC236}">
                <a16:creationId xmlns:a16="http://schemas.microsoft.com/office/drawing/2014/main" id="{9E0DD927-F643-C54B-A140-D72EBE71DC59}"/>
              </a:ext>
            </a:extLst>
          </p:cNvPr>
          <p:cNvSpPr/>
          <p:nvPr/>
        </p:nvSpPr>
        <p:spPr>
          <a:xfrm>
            <a:off x="7386195" y="3394661"/>
            <a:ext cx="2746404" cy="862382"/>
          </a:xfrm>
          <a:prstGeom prst="roundRect">
            <a:avLst>
              <a:gd name="adj" fmla="val 10305"/>
            </a:avLst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/>
              <a:t>Key discontinuation criteria</a:t>
            </a:r>
          </a:p>
          <a:p>
            <a:pPr algn="ctr"/>
            <a:r>
              <a:rPr lang="en-GB" sz="1100" dirty="0"/>
              <a:t>Radiographic progression, unacceptable toxicity, or initiation of an investigational </a:t>
            </a:r>
            <a:br>
              <a:rPr lang="en-GB" sz="1100" dirty="0"/>
            </a:br>
            <a:r>
              <a:rPr lang="en-GB" sz="1100" dirty="0"/>
              <a:t>agent or new therapy for prostate cancer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70B831-8112-2445-9204-D9FCDE8C9859}"/>
              </a:ext>
            </a:extLst>
          </p:cNvPr>
          <p:cNvSpPr txBox="1"/>
          <p:nvPr/>
        </p:nvSpPr>
        <p:spPr>
          <a:xfrm>
            <a:off x="4521425" y="4029587"/>
            <a:ext cx="716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ea typeface="Aileron" charset="0"/>
                <a:cs typeface="Aileron" charset="0"/>
              </a:rPr>
              <a:t>N=1,150</a:t>
            </a:r>
            <a:endParaRPr lang="en-GB" sz="1200" b="1" dirty="0">
              <a:ea typeface="Aileron" charset="0"/>
              <a:cs typeface="Aileron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DA0855E-7CFF-7742-89F6-470E936D31D0}"/>
              </a:ext>
            </a:extLst>
          </p:cNvPr>
          <p:cNvCxnSpPr>
            <a:cxnSpLocks/>
          </p:cNvCxnSpPr>
          <p:nvPr/>
        </p:nvCxnSpPr>
        <p:spPr>
          <a:xfrm flipH="1">
            <a:off x="4799856" y="4164675"/>
            <a:ext cx="660079" cy="448889"/>
          </a:xfrm>
          <a:prstGeom prst="line">
            <a:avLst/>
          </a:prstGeom>
          <a:ln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0BAE4D4-749C-1444-A44B-721BB87C8A76}"/>
              </a:ext>
            </a:extLst>
          </p:cNvPr>
          <p:cNvSpPr/>
          <p:nvPr/>
        </p:nvSpPr>
        <p:spPr>
          <a:xfrm>
            <a:off x="1381021" y="3355703"/>
            <a:ext cx="2586125" cy="2521569"/>
          </a:xfrm>
          <a:prstGeom prst="roundRect">
            <a:avLst>
              <a:gd name="adj" fmla="val 7641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>
              <a:spcBef>
                <a:spcPts val="200"/>
              </a:spcBef>
            </a:pPr>
            <a:r>
              <a:rPr lang="en-GB" sz="1200" b="1" dirty="0">
                <a:solidFill>
                  <a:schemeClr val="accent1"/>
                </a:solidFill>
              </a:rPr>
              <a:t>Key eligibility criteria</a:t>
            </a:r>
          </a:p>
          <a:p>
            <a:pPr marL="171450" indent="-171450"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mHSPC (confirmed by bone scan, 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CT, or MRI), histologically confirmed adenocarcinoma</a:t>
            </a:r>
          </a:p>
          <a:p>
            <a:pPr marL="171450" indent="-171450"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ECOG PS 0-1</a:t>
            </a:r>
          </a:p>
          <a:p>
            <a:pPr marL="171450" indent="-171450"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Current ADT duration ≤3 months in the metastatic setting, unless prior docetaxel, then ≤6 months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en-GB" sz="1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Stratification factors</a:t>
            </a:r>
          </a:p>
          <a:p>
            <a:pPr marL="171450" indent="-171450"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Volume of disease (low vs high)</a:t>
            </a:r>
          </a:p>
          <a:p>
            <a:pPr marL="171450" indent="-171450"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docetaxel therapy for mHSPC (none, 1-5, or 6 cycles)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14C3595-C959-C048-832D-75E791AEBB3C}"/>
              </a:ext>
            </a:extLst>
          </p:cNvPr>
          <p:cNvCxnSpPr>
            <a:cxnSpLocks/>
          </p:cNvCxnSpPr>
          <p:nvPr/>
        </p:nvCxnSpPr>
        <p:spPr>
          <a:xfrm flipH="1" flipV="1">
            <a:off x="4799856" y="4605248"/>
            <a:ext cx="660079" cy="448889"/>
          </a:xfrm>
          <a:prstGeom prst="line">
            <a:avLst/>
          </a:prstGeom>
          <a:ln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B03AB419-076F-294E-8976-37D849238A65}"/>
              </a:ext>
            </a:extLst>
          </p:cNvPr>
          <p:cNvSpPr/>
          <p:nvPr/>
        </p:nvSpPr>
        <p:spPr>
          <a:xfrm>
            <a:off x="4559738" y="4308501"/>
            <a:ext cx="602465" cy="60246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R</a:t>
            </a:r>
            <a:br>
              <a:rPr lang="en-US" dirty="0"/>
            </a:br>
            <a:r>
              <a:rPr lang="en-US" sz="1000" b="1" dirty="0"/>
              <a:t>1:1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B7724D9-6CAC-4845-A6E9-3D0429BE02EE}"/>
              </a:ext>
            </a:extLst>
          </p:cNvPr>
          <p:cNvSpPr txBox="1"/>
          <p:nvPr/>
        </p:nvSpPr>
        <p:spPr>
          <a:xfrm>
            <a:off x="7147331" y="4957229"/>
            <a:ext cx="62998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ea typeface="Aileron" charset="0"/>
                <a:cs typeface="Aileron" charset="0"/>
              </a:rPr>
              <a:t>First patient</a:t>
            </a:r>
            <a:br>
              <a:rPr lang="en-GB" sz="1000" dirty="0">
                <a:ea typeface="Aileron" charset="0"/>
                <a:cs typeface="Aileron" charset="0"/>
              </a:rPr>
            </a:br>
            <a:r>
              <a:rPr lang="en-GB" sz="1000" dirty="0">
                <a:ea typeface="Aileron" charset="0"/>
                <a:cs typeface="Aileron" charset="0"/>
              </a:rPr>
              <a:t>randomised</a:t>
            </a:r>
          </a:p>
        </p:txBody>
      </p:sp>
      <p:sp>
        <p:nvSpPr>
          <p:cNvPr id="33" name="Pentagon 32">
            <a:extLst>
              <a:ext uri="{FF2B5EF4-FFF2-40B4-BE49-F238E27FC236}">
                <a16:creationId xmlns:a16="http://schemas.microsoft.com/office/drawing/2014/main" id="{14C90627-29FE-BA44-A44D-F33C94028858}"/>
              </a:ext>
            </a:extLst>
          </p:cNvPr>
          <p:cNvSpPr/>
          <p:nvPr/>
        </p:nvSpPr>
        <p:spPr>
          <a:xfrm>
            <a:off x="7444601" y="4527816"/>
            <a:ext cx="1332000" cy="160562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48F5B92-685C-6C4F-9DA3-E69F86BB25C7}"/>
              </a:ext>
            </a:extLst>
          </p:cNvPr>
          <p:cNvCxnSpPr>
            <a:cxnSpLocks/>
          </p:cNvCxnSpPr>
          <p:nvPr/>
        </p:nvCxnSpPr>
        <p:spPr>
          <a:xfrm flipH="1">
            <a:off x="6778285" y="4680064"/>
            <a:ext cx="660079" cy="448889"/>
          </a:xfrm>
          <a:prstGeom prst="line">
            <a:avLst/>
          </a:prstGeom>
          <a:ln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82D5EBC-1E9C-3F4B-BD65-740E6FC7A587}"/>
              </a:ext>
            </a:extLst>
          </p:cNvPr>
          <p:cNvSpPr/>
          <p:nvPr/>
        </p:nvSpPr>
        <p:spPr>
          <a:xfrm>
            <a:off x="5472082" y="4772214"/>
            <a:ext cx="1560753" cy="44903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b="1" dirty="0"/>
              <a:t>Placebo + ADT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9E5E79B-8C29-2043-9CD7-535D2CB16B05}"/>
              </a:ext>
            </a:extLst>
          </p:cNvPr>
          <p:cNvCxnSpPr>
            <a:cxnSpLocks/>
          </p:cNvCxnSpPr>
          <p:nvPr/>
        </p:nvCxnSpPr>
        <p:spPr>
          <a:xfrm flipH="1" flipV="1">
            <a:off x="6778285" y="4081547"/>
            <a:ext cx="660079" cy="448889"/>
          </a:xfrm>
          <a:prstGeom prst="line">
            <a:avLst/>
          </a:prstGeom>
          <a:ln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8ECEED9-8223-0D42-BA66-07516F7AE1F8}"/>
              </a:ext>
            </a:extLst>
          </p:cNvPr>
          <p:cNvSpPr/>
          <p:nvPr/>
        </p:nvSpPr>
        <p:spPr>
          <a:xfrm>
            <a:off x="5472082" y="3853797"/>
            <a:ext cx="1560753" cy="58331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GB" sz="1200" b="1" dirty="0"/>
              <a:t>ENZ</a:t>
            </a:r>
            <a:br>
              <a:rPr lang="en-GB" sz="1200" b="1" dirty="0"/>
            </a:br>
            <a:r>
              <a:rPr lang="en-GB" sz="1200" b="1" dirty="0"/>
              <a:t>160 mg/day</a:t>
            </a:r>
            <a:br>
              <a:rPr lang="en-GB" sz="1200" b="1" dirty="0"/>
            </a:br>
            <a:r>
              <a:rPr lang="en-GB" sz="1200" b="1" dirty="0"/>
              <a:t>+ ADT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C5119C9-7990-F34B-9ADE-B78A27908589}"/>
              </a:ext>
            </a:extLst>
          </p:cNvPr>
          <p:cNvSpPr/>
          <p:nvPr/>
        </p:nvSpPr>
        <p:spPr>
          <a:xfrm>
            <a:off x="7449021" y="4570109"/>
            <a:ext cx="75977" cy="7597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2164987-8ACC-4642-80FF-F112CAC74785}"/>
              </a:ext>
            </a:extLst>
          </p:cNvPr>
          <p:cNvCxnSpPr>
            <a:cxnSpLocks/>
          </p:cNvCxnSpPr>
          <p:nvPr/>
        </p:nvCxnSpPr>
        <p:spPr>
          <a:xfrm>
            <a:off x="7482301" y="4588625"/>
            <a:ext cx="0" cy="2880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263B2564-96A0-9E4C-BCC3-972BC387DF82}"/>
              </a:ext>
            </a:extLst>
          </p:cNvPr>
          <p:cNvSpPr txBox="1"/>
          <p:nvPr/>
        </p:nvSpPr>
        <p:spPr>
          <a:xfrm>
            <a:off x="7197828" y="5541602"/>
            <a:ext cx="52899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ea typeface="Aileron" charset="0"/>
                <a:cs typeface="Aileron" charset="0"/>
              </a:rPr>
              <a:t>March 21,</a:t>
            </a:r>
            <a:br>
              <a:rPr lang="en-GB" sz="1000" dirty="0">
                <a:ea typeface="Aileron" charset="0"/>
                <a:cs typeface="Aileron" charset="0"/>
              </a:rPr>
            </a:br>
            <a:r>
              <a:rPr lang="en-GB" sz="1000" dirty="0">
                <a:ea typeface="Aileron" charset="0"/>
                <a:cs typeface="Aileron" charset="0"/>
              </a:rPr>
              <a:t>2016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1564EA8-CC73-2F48-8D68-606460DE8779}"/>
              </a:ext>
            </a:extLst>
          </p:cNvPr>
          <p:cNvSpPr txBox="1"/>
          <p:nvPr/>
        </p:nvSpPr>
        <p:spPr>
          <a:xfrm>
            <a:off x="8328248" y="4919129"/>
            <a:ext cx="98584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b="1" dirty="0">
                <a:ea typeface="Aileron" charset="0"/>
                <a:cs typeface="Aileron" charset="0"/>
              </a:rPr>
              <a:t>rPFS</a:t>
            </a:r>
            <a:r>
              <a:rPr lang="en-GB" sz="1000" dirty="0">
                <a:ea typeface="Aileron" charset="0"/>
                <a:cs typeface="Aileron" charset="0"/>
              </a:rPr>
              <a:t> final analysis</a:t>
            </a:r>
            <a:br>
              <a:rPr lang="en-GB" sz="1000" dirty="0">
                <a:ea typeface="Aileron" charset="0"/>
                <a:cs typeface="Aileron" charset="0"/>
              </a:rPr>
            </a:br>
            <a:r>
              <a:rPr lang="en-GB" sz="1000" b="1" dirty="0">
                <a:ea typeface="Aileron" charset="0"/>
                <a:cs typeface="Aileron" charset="0"/>
              </a:rPr>
              <a:t>OS</a:t>
            </a:r>
            <a:r>
              <a:rPr lang="en-GB" sz="1000" dirty="0">
                <a:ea typeface="Aileron" charset="0"/>
                <a:cs typeface="Aileron" charset="0"/>
              </a:rPr>
              <a:t> interim analysis</a:t>
            </a:r>
            <a:br>
              <a:rPr lang="en-GB" sz="1000" dirty="0">
                <a:ea typeface="Aileron" charset="0"/>
                <a:cs typeface="Aileron" charset="0"/>
              </a:rPr>
            </a:br>
            <a:r>
              <a:rPr lang="en-GB" sz="1000" dirty="0">
                <a:ea typeface="Aileron" charset="0"/>
                <a:cs typeface="Aileron" charset="0"/>
              </a:rPr>
              <a:t>Other secondary</a:t>
            </a:r>
            <a:br>
              <a:rPr lang="en-GB" sz="1000" dirty="0">
                <a:ea typeface="Aileron" charset="0"/>
                <a:cs typeface="Aileron" charset="0"/>
              </a:rPr>
            </a:br>
            <a:r>
              <a:rPr lang="en-GB" sz="1000" dirty="0">
                <a:ea typeface="Aileron" charset="0"/>
                <a:cs typeface="Aileron" charset="0"/>
              </a:rPr>
              <a:t>endpoints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5DCB4C7-D6E6-B147-AE6A-FAA707E42E51}"/>
              </a:ext>
            </a:extLst>
          </p:cNvPr>
          <p:cNvSpPr txBox="1"/>
          <p:nvPr/>
        </p:nvSpPr>
        <p:spPr>
          <a:xfrm>
            <a:off x="8537193" y="5541602"/>
            <a:ext cx="61876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ea typeface="Aileron" charset="0"/>
                <a:cs typeface="Aileron" charset="0"/>
              </a:rPr>
              <a:t>October 14,</a:t>
            </a:r>
            <a:br>
              <a:rPr lang="en-GB" sz="1000" dirty="0">
                <a:ea typeface="Aileron" charset="0"/>
                <a:cs typeface="Aileron" charset="0"/>
              </a:rPr>
            </a:br>
            <a:r>
              <a:rPr lang="en-GB" sz="1000" dirty="0">
                <a:ea typeface="Aileron" charset="0"/>
                <a:cs typeface="Aileron" charset="0"/>
              </a:rPr>
              <a:t>2018</a:t>
            </a:r>
          </a:p>
        </p:txBody>
      </p:sp>
      <p:sp>
        <p:nvSpPr>
          <p:cNvPr id="47" name="Pentagon 46">
            <a:extLst>
              <a:ext uri="{FF2B5EF4-FFF2-40B4-BE49-F238E27FC236}">
                <a16:creationId xmlns:a16="http://schemas.microsoft.com/office/drawing/2014/main" id="{65998489-EAAF-6041-81BF-18EB5433782A}"/>
              </a:ext>
            </a:extLst>
          </p:cNvPr>
          <p:cNvSpPr/>
          <p:nvPr/>
        </p:nvSpPr>
        <p:spPr>
          <a:xfrm>
            <a:off x="8781224" y="4527816"/>
            <a:ext cx="1332000" cy="16056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6F030A2-D723-784D-BC21-1F22F11AFA6E}"/>
              </a:ext>
            </a:extLst>
          </p:cNvPr>
          <p:cNvSpPr/>
          <p:nvPr/>
        </p:nvSpPr>
        <p:spPr>
          <a:xfrm>
            <a:off x="8798344" y="4570109"/>
            <a:ext cx="75977" cy="7597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5BBF137-B370-0742-B642-0DC17665BB6D}"/>
              </a:ext>
            </a:extLst>
          </p:cNvPr>
          <p:cNvCxnSpPr>
            <a:cxnSpLocks/>
          </p:cNvCxnSpPr>
          <p:nvPr/>
        </p:nvCxnSpPr>
        <p:spPr>
          <a:xfrm>
            <a:off x="8831624" y="4588625"/>
            <a:ext cx="0" cy="2880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2A69721-F11E-7245-AF7E-3F547136F15C}"/>
              </a:ext>
            </a:extLst>
          </p:cNvPr>
          <p:cNvCxnSpPr>
            <a:cxnSpLocks/>
          </p:cNvCxnSpPr>
          <p:nvPr/>
        </p:nvCxnSpPr>
        <p:spPr>
          <a:xfrm flipH="1">
            <a:off x="7494594" y="4608097"/>
            <a:ext cx="2556000" cy="0"/>
          </a:xfrm>
          <a:prstGeom prst="line">
            <a:avLst/>
          </a:prstGeom>
          <a:ln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8CB0F37-575B-3143-95B8-6A0925B93149}"/>
              </a:ext>
            </a:extLst>
          </p:cNvPr>
          <p:cNvSpPr txBox="1"/>
          <p:nvPr/>
        </p:nvSpPr>
        <p:spPr>
          <a:xfrm>
            <a:off x="9654243" y="4919129"/>
            <a:ext cx="40395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b="1" dirty="0">
                <a:ea typeface="Aileron" charset="0"/>
                <a:cs typeface="Aileron" charset="0"/>
              </a:rPr>
              <a:t>OS</a:t>
            </a:r>
            <a:r>
              <a:rPr lang="en-GB" sz="1000" dirty="0">
                <a:ea typeface="Aileron" charset="0"/>
                <a:cs typeface="Aileron" charset="0"/>
              </a:rPr>
              <a:t> final</a:t>
            </a:r>
            <a:br>
              <a:rPr lang="en-GB" sz="1000" dirty="0">
                <a:ea typeface="Aileron" charset="0"/>
                <a:cs typeface="Aileron" charset="0"/>
              </a:rPr>
            </a:br>
            <a:r>
              <a:rPr lang="en-GB" sz="1000" dirty="0">
                <a:ea typeface="Aileron" charset="0"/>
                <a:cs typeface="Aileron" charset="0"/>
              </a:rPr>
              <a:t>analysis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AB8E7AF-61BE-CB49-885C-F7C4DA0B33B9}"/>
              </a:ext>
            </a:extLst>
          </p:cNvPr>
          <p:cNvSpPr/>
          <p:nvPr/>
        </p:nvSpPr>
        <p:spPr>
          <a:xfrm>
            <a:off x="9833394" y="4570109"/>
            <a:ext cx="75977" cy="7597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9F17ABA-6D9F-6945-888B-BE7169DB7BD4}"/>
              </a:ext>
            </a:extLst>
          </p:cNvPr>
          <p:cNvCxnSpPr>
            <a:cxnSpLocks/>
          </p:cNvCxnSpPr>
          <p:nvPr/>
        </p:nvCxnSpPr>
        <p:spPr>
          <a:xfrm>
            <a:off x="9866674" y="4588625"/>
            <a:ext cx="0" cy="2880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9020FF5D-6DC8-7E42-8A84-3B9AFA95D7B6}"/>
              </a:ext>
            </a:extLst>
          </p:cNvPr>
          <p:cNvSpPr txBox="1"/>
          <p:nvPr/>
        </p:nvSpPr>
        <p:spPr>
          <a:xfrm>
            <a:off x="9646228" y="5541602"/>
            <a:ext cx="41998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ea typeface="Aileron" charset="0"/>
                <a:cs typeface="Aileron" charset="0"/>
              </a:rPr>
              <a:t>May 28,</a:t>
            </a:r>
            <a:br>
              <a:rPr lang="en-GB" sz="1000" dirty="0">
                <a:ea typeface="Aileron" charset="0"/>
                <a:cs typeface="Aileron" charset="0"/>
              </a:rPr>
            </a:br>
            <a:r>
              <a:rPr lang="en-GB" sz="1000" dirty="0">
                <a:ea typeface="Aileron" charset="0"/>
                <a:cs typeface="Aileron" charset="0"/>
              </a:rPr>
              <a:t>2021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952C5AE-5EED-C948-B385-727325A8D55F}"/>
              </a:ext>
            </a:extLst>
          </p:cNvPr>
          <p:cNvSpPr txBox="1"/>
          <p:nvPr/>
        </p:nvSpPr>
        <p:spPr>
          <a:xfrm>
            <a:off x="8778456" y="4327944"/>
            <a:ext cx="127438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ea typeface="Aileron" charset="0"/>
                <a:cs typeface="Aileron" charset="0"/>
              </a:rPr>
              <a:t>Placebo + ADT crossover</a:t>
            </a:r>
          </a:p>
        </p:txBody>
      </p:sp>
    </p:spTree>
    <p:extLst>
      <p:ext uri="{BB962C8B-B14F-4D97-AF65-F5344CB8AC3E}">
        <p14:creationId xmlns:p14="http://schemas.microsoft.com/office/powerpoint/2010/main" val="159479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9C7235-1601-4110-B808-BD18FA347F5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51384" y="1196752"/>
            <a:ext cx="10963200" cy="869216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ENZ + ADT significantly improved OS </a:t>
            </a:r>
            <a:r>
              <a:rPr lang="en-GB" dirty="0"/>
              <a:t>by 34% vs placebo + ADT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1A2E3-911C-4E12-831B-42FF6266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ARCHES: overall survival 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F3EC2-6381-4222-8910-80A90730C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789941-5D24-AB4C-8B60-4480B893230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18000"/>
            <a:ext cx="10180339" cy="3651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ADT, androgen deprivation therapy; CI, confidence interval; ENZ, enzalutamide; HR, hazard ratio; ITT, intent-to-treat; mo, months; NE, not evaluable; PBO, placebo </a:t>
            </a:r>
          </a:p>
          <a:p>
            <a:pPr>
              <a:spcBef>
                <a:spcPts val="0"/>
              </a:spcBef>
            </a:pPr>
            <a:r>
              <a:rPr lang="en-GB" dirty="0"/>
              <a:t>Armstrong A, et al. Abstract #LBA25. ESMO 2021. Oral presentation</a:t>
            </a:r>
            <a:endParaRPr lang="en-US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81EF9CD5-E7D4-471B-A885-CEE91D9460FE}"/>
              </a:ext>
            </a:extLst>
          </p:cNvPr>
          <p:cNvSpPr txBox="1">
            <a:spLocks/>
          </p:cNvSpPr>
          <p:nvPr/>
        </p:nvSpPr>
        <p:spPr>
          <a:xfrm>
            <a:off x="551384" y="5283238"/>
            <a:ext cx="10963200" cy="8692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Conclusion: ENZ + ADT significantly prolongs survival in men with mHSPC </a:t>
            </a:r>
            <a:r>
              <a:rPr lang="en-US" dirty="0"/>
              <a:t>and, together with the acceptable safety profile, supports the clinical benefit of ENZ + ADT in men with mHSPC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13BFF1-3B43-F348-81D1-317A444DE165}"/>
              </a:ext>
            </a:extLst>
          </p:cNvPr>
          <p:cNvSpPr txBox="1"/>
          <p:nvPr/>
        </p:nvSpPr>
        <p:spPr>
          <a:xfrm>
            <a:off x="1752281" y="4216884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9032709-4D5C-1745-A4F8-3787B1C9AFD0}"/>
              </a:ext>
            </a:extLst>
          </p:cNvPr>
          <p:cNvCxnSpPr>
            <a:cxnSpLocks/>
          </p:cNvCxnSpPr>
          <p:nvPr/>
        </p:nvCxnSpPr>
        <p:spPr>
          <a:xfrm>
            <a:off x="1847321" y="4274331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2645F7A-6A66-3748-A1A3-4F31100D6E17}"/>
              </a:ext>
            </a:extLst>
          </p:cNvPr>
          <p:cNvCxnSpPr>
            <a:cxnSpLocks/>
          </p:cNvCxnSpPr>
          <p:nvPr/>
        </p:nvCxnSpPr>
        <p:spPr>
          <a:xfrm flipV="1">
            <a:off x="1901352" y="1803400"/>
            <a:ext cx="0" cy="246927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067B096-1D75-B248-88E3-445817DE24E7}"/>
              </a:ext>
            </a:extLst>
          </p:cNvPr>
          <p:cNvSpPr txBox="1"/>
          <p:nvPr/>
        </p:nvSpPr>
        <p:spPr>
          <a:xfrm rot="16200000">
            <a:off x="513005" y="2954980"/>
            <a:ext cx="199926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Proportion of patients alive (%)</a:t>
            </a:r>
            <a:endParaRPr lang="en-US" sz="1200" b="1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055137-8AD8-6D48-8CA9-04526615C11B}"/>
              </a:ext>
            </a:extLst>
          </p:cNvPr>
          <p:cNvSpPr txBox="1"/>
          <p:nvPr/>
        </p:nvSpPr>
        <p:spPr>
          <a:xfrm>
            <a:off x="3970830" y="4495541"/>
            <a:ext cx="93634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Time (months)</a:t>
            </a:r>
            <a:endParaRPr lang="en-US" sz="1200" b="1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6A1BE8-4D43-A94F-8BAA-7BECC9A75749}"/>
              </a:ext>
            </a:extLst>
          </p:cNvPr>
          <p:cNvSpPr txBox="1"/>
          <p:nvPr/>
        </p:nvSpPr>
        <p:spPr>
          <a:xfrm>
            <a:off x="1871665" y="4352048"/>
            <a:ext cx="6572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  <a:endParaRPr lang="en-US" sz="10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A8C3B66-668C-BF40-9149-3E12F0DD0081}"/>
              </a:ext>
            </a:extLst>
          </p:cNvPr>
          <p:cNvCxnSpPr>
            <a:cxnSpLocks/>
          </p:cNvCxnSpPr>
          <p:nvPr/>
        </p:nvCxnSpPr>
        <p:spPr>
          <a:xfrm>
            <a:off x="1901296" y="4274331"/>
            <a:ext cx="5099579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587F785-3382-0443-BD1B-B85109D51FBA}"/>
              </a:ext>
            </a:extLst>
          </p:cNvPr>
          <p:cNvSpPr txBox="1"/>
          <p:nvPr/>
        </p:nvSpPr>
        <p:spPr>
          <a:xfrm>
            <a:off x="967379" y="4648215"/>
            <a:ext cx="791883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Patients at risk</a:t>
            </a:r>
          </a:p>
          <a:p>
            <a:pPr algn="r"/>
            <a:r>
              <a:rPr lang="en-US" sz="10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ENZ + ADT</a:t>
            </a:r>
          </a:p>
          <a:p>
            <a:pPr algn="r"/>
            <a:r>
              <a:rPr lang="en-US" sz="10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PBO + ADT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D87D1C6-5B22-E141-9C62-B27354AB4EED}"/>
              </a:ext>
            </a:extLst>
          </p:cNvPr>
          <p:cNvCxnSpPr>
            <a:cxnSpLocks/>
          </p:cNvCxnSpPr>
          <p:nvPr/>
        </p:nvCxnSpPr>
        <p:spPr>
          <a:xfrm rot="16200000">
            <a:off x="1872777" y="4309256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8D5ED80-6DC2-1246-B036-9C6BB8EDC8F9}"/>
              </a:ext>
            </a:extLst>
          </p:cNvPr>
          <p:cNvSpPr txBox="1"/>
          <p:nvPr/>
        </p:nvSpPr>
        <p:spPr>
          <a:xfrm>
            <a:off x="2376490" y="4352048"/>
            <a:ext cx="6572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  <a:endParaRPr lang="en-US" sz="10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B277608-EB2C-BC40-96D7-82E8064B1A46}"/>
              </a:ext>
            </a:extLst>
          </p:cNvPr>
          <p:cNvCxnSpPr>
            <a:cxnSpLocks/>
          </p:cNvCxnSpPr>
          <p:nvPr/>
        </p:nvCxnSpPr>
        <p:spPr>
          <a:xfrm rot="16200000">
            <a:off x="2380777" y="4309256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9DB4AA8-6A71-F14B-AC58-A93F9F2B4EE5}"/>
              </a:ext>
            </a:extLst>
          </p:cNvPr>
          <p:cNvSpPr txBox="1"/>
          <p:nvPr/>
        </p:nvSpPr>
        <p:spPr>
          <a:xfrm>
            <a:off x="2851629" y="4352048"/>
            <a:ext cx="13144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  <a:endParaRPr lang="en-US" sz="10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7023503-824F-BE41-AD4A-E14AF334BAB8}"/>
              </a:ext>
            </a:extLst>
          </p:cNvPr>
          <p:cNvCxnSpPr>
            <a:cxnSpLocks/>
          </p:cNvCxnSpPr>
          <p:nvPr/>
        </p:nvCxnSpPr>
        <p:spPr>
          <a:xfrm rot="16200000">
            <a:off x="2888777" y="4309256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F83CA601-5504-0C47-9A56-6AD588AD092A}"/>
              </a:ext>
            </a:extLst>
          </p:cNvPr>
          <p:cNvSpPr txBox="1"/>
          <p:nvPr/>
        </p:nvSpPr>
        <p:spPr>
          <a:xfrm>
            <a:off x="1804440" y="4802103"/>
            <a:ext cx="19717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574</a:t>
            </a:r>
          </a:p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576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0A81D6D-483B-A644-8B6B-F242B64C8E8D}"/>
              </a:ext>
            </a:extLst>
          </p:cNvPr>
          <p:cNvSpPr txBox="1"/>
          <p:nvPr/>
        </p:nvSpPr>
        <p:spPr>
          <a:xfrm>
            <a:off x="3328440" y="4802103"/>
            <a:ext cx="19717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498</a:t>
            </a:r>
          </a:p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468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A9EA933-6D26-D44D-9C21-0EDC1F5A3DC0}"/>
              </a:ext>
            </a:extLst>
          </p:cNvPr>
          <p:cNvSpPr txBox="1"/>
          <p:nvPr/>
        </p:nvSpPr>
        <p:spPr>
          <a:xfrm>
            <a:off x="3359629" y="4352048"/>
            <a:ext cx="13144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</a:t>
            </a:r>
            <a:endParaRPr lang="en-US" sz="10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8C7A032-F4E1-FE48-B2A8-3DEBAA25C44A}"/>
              </a:ext>
            </a:extLst>
          </p:cNvPr>
          <p:cNvCxnSpPr>
            <a:cxnSpLocks/>
          </p:cNvCxnSpPr>
          <p:nvPr/>
        </p:nvCxnSpPr>
        <p:spPr>
          <a:xfrm rot="16200000">
            <a:off x="3396777" y="4309256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B2BF2E62-9B82-1849-B029-3B74D5234259}"/>
              </a:ext>
            </a:extLst>
          </p:cNvPr>
          <p:cNvSpPr txBox="1"/>
          <p:nvPr/>
        </p:nvSpPr>
        <p:spPr>
          <a:xfrm>
            <a:off x="5401154" y="4352048"/>
            <a:ext cx="13144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42</a:t>
            </a:r>
            <a:endParaRPr lang="en-US" sz="10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87D8EAD-0408-B244-82FC-0E988439EB9F}"/>
              </a:ext>
            </a:extLst>
          </p:cNvPr>
          <p:cNvCxnSpPr>
            <a:cxnSpLocks/>
          </p:cNvCxnSpPr>
          <p:nvPr/>
        </p:nvCxnSpPr>
        <p:spPr>
          <a:xfrm rot="16200000">
            <a:off x="5438302" y="4309256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714262F8-4D33-A540-A3C7-CF94A4ECEFF4}"/>
              </a:ext>
            </a:extLst>
          </p:cNvPr>
          <p:cNvSpPr txBox="1"/>
          <p:nvPr/>
        </p:nvSpPr>
        <p:spPr>
          <a:xfrm>
            <a:off x="3873979" y="4352048"/>
            <a:ext cx="13144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</a:t>
            </a:r>
            <a:endParaRPr lang="en-US" sz="10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13553D0-F6A8-3540-AD66-B15E4B6C247F}"/>
              </a:ext>
            </a:extLst>
          </p:cNvPr>
          <p:cNvCxnSpPr>
            <a:cxnSpLocks/>
          </p:cNvCxnSpPr>
          <p:nvPr/>
        </p:nvCxnSpPr>
        <p:spPr>
          <a:xfrm rot="16200000">
            <a:off x="3911127" y="4309256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48CD2C2E-5104-3444-8E69-ACA32747FDB8}"/>
              </a:ext>
            </a:extLst>
          </p:cNvPr>
          <p:cNvSpPr txBox="1"/>
          <p:nvPr/>
        </p:nvSpPr>
        <p:spPr>
          <a:xfrm>
            <a:off x="4378804" y="4352048"/>
            <a:ext cx="13144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  <a:endParaRPr lang="en-US" sz="10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542B59E-6638-C343-AF1A-25B2CDBB43C0}"/>
              </a:ext>
            </a:extLst>
          </p:cNvPr>
          <p:cNvCxnSpPr>
            <a:cxnSpLocks/>
          </p:cNvCxnSpPr>
          <p:nvPr/>
        </p:nvCxnSpPr>
        <p:spPr>
          <a:xfrm rot="16200000">
            <a:off x="4415952" y="4309256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B630E47A-3735-184B-A22A-17D26AA576CC}"/>
              </a:ext>
            </a:extLst>
          </p:cNvPr>
          <p:cNvSpPr txBox="1"/>
          <p:nvPr/>
        </p:nvSpPr>
        <p:spPr>
          <a:xfrm>
            <a:off x="4893154" y="4352048"/>
            <a:ext cx="13144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</a:t>
            </a:r>
            <a:endParaRPr lang="en-US" sz="10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44C0967-F812-B249-914A-91ABD5EA9456}"/>
              </a:ext>
            </a:extLst>
          </p:cNvPr>
          <p:cNvCxnSpPr>
            <a:cxnSpLocks/>
          </p:cNvCxnSpPr>
          <p:nvPr/>
        </p:nvCxnSpPr>
        <p:spPr>
          <a:xfrm rot="16200000">
            <a:off x="4930302" y="4309256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8AA49D1D-38A0-374D-96FB-E851EC50FB76}"/>
              </a:ext>
            </a:extLst>
          </p:cNvPr>
          <p:cNvSpPr txBox="1"/>
          <p:nvPr/>
        </p:nvSpPr>
        <p:spPr>
          <a:xfrm>
            <a:off x="2814090" y="4802103"/>
            <a:ext cx="19717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435</a:t>
            </a:r>
          </a:p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511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D455119-0A59-D140-9E81-8AE3F3F925FC}"/>
              </a:ext>
            </a:extLst>
          </p:cNvPr>
          <p:cNvSpPr txBox="1"/>
          <p:nvPr/>
        </p:nvSpPr>
        <p:spPr>
          <a:xfrm>
            <a:off x="2318790" y="4802103"/>
            <a:ext cx="19717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559</a:t>
            </a:r>
          </a:p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548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3ED99BF-A2D4-2B44-9F0F-090469984823}"/>
              </a:ext>
            </a:extLst>
          </p:cNvPr>
          <p:cNvSpPr txBox="1"/>
          <p:nvPr/>
        </p:nvSpPr>
        <p:spPr>
          <a:xfrm>
            <a:off x="1620835" y="1756259"/>
            <a:ext cx="19717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97CA517-728D-B544-B2F6-41723CF9DE3D}"/>
              </a:ext>
            </a:extLst>
          </p:cNvPr>
          <p:cNvCxnSpPr>
            <a:cxnSpLocks/>
          </p:cNvCxnSpPr>
          <p:nvPr/>
        </p:nvCxnSpPr>
        <p:spPr>
          <a:xfrm>
            <a:off x="1847321" y="1810531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F94F6500-C216-2641-8478-7FE47F9F7418}"/>
              </a:ext>
            </a:extLst>
          </p:cNvPr>
          <p:cNvSpPr txBox="1"/>
          <p:nvPr/>
        </p:nvSpPr>
        <p:spPr>
          <a:xfrm>
            <a:off x="1686559" y="2000734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90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F404DB8-4741-0842-ADD2-99939BA4A099}"/>
              </a:ext>
            </a:extLst>
          </p:cNvPr>
          <p:cNvCxnSpPr>
            <a:cxnSpLocks/>
          </p:cNvCxnSpPr>
          <p:nvPr/>
        </p:nvCxnSpPr>
        <p:spPr>
          <a:xfrm>
            <a:off x="1847321" y="2055006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5861668A-ED6C-F94A-B784-8590FF525E1C}"/>
              </a:ext>
            </a:extLst>
          </p:cNvPr>
          <p:cNvSpPr txBox="1"/>
          <p:nvPr/>
        </p:nvSpPr>
        <p:spPr>
          <a:xfrm>
            <a:off x="1686559" y="2248384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80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C759546-979E-8E4D-AAEF-9634FCFE7787}"/>
              </a:ext>
            </a:extLst>
          </p:cNvPr>
          <p:cNvCxnSpPr>
            <a:cxnSpLocks/>
          </p:cNvCxnSpPr>
          <p:nvPr/>
        </p:nvCxnSpPr>
        <p:spPr>
          <a:xfrm>
            <a:off x="1847321" y="2302656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3F147F29-58BB-814C-AF68-855571B6209D}"/>
              </a:ext>
            </a:extLst>
          </p:cNvPr>
          <p:cNvSpPr txBox="1"/>
          <p:nvPr/>
        </p:nvSpPr>
        <p:spPr>
          <a:xfrm>
            <a:off x="1686559" y="2492859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70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ED84447-67B6-4741-9E2B-E7ACA8C0AF39}"/>
              </a:ext>
            </a:extLst>
          </p:cNvPr>
          <p:cNvCxnSpPr>
            <a:cxnSpLocks/>
          </p:cNvCxnSpPr>
          <p:nvPr/>
        </p:nvCxnSpPr>
        <p:spPr>
          <a:xfrm>
            <a:off x="1847321" y="2547131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EBF3623A-F73C-664C-8C52-2E6D4D5F1EBE}"/>
              </a:ext>
            </a:extLst>
          </p:cNvPr>
          <p:cNvSpPr txBox="1"/>
          <p:nvPr/>
        </p:nvSpPr>
        <p:spPr>
          <a:xfrm>
            <a:off x="1686559" y="2740509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9922B2F-97C6-8C46-9FF3-C8AD5B6B2904}"/>
              </a:ext>
            </a:extLst>
          </p:cNvPr>
          <p:cNvCxnSpPr>
            <a:cxnSpLocks/>
          </p:cNvCxnSpPr>
          <p:nvPr/>
        </p:nvCxnSpPr>
        <p:spPr>
          <a:xfrm>
            <a:off x="1847321" y="2794781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607D4BAA-D559-7B49-9643-816BFDDB2262}"/>
              </a:ext>
            </a:extLst>
          </p:cNvPr>
          <p:cNvSpPr txBox="1"/>
          <p:nvPr/>
        </p:nvSpPr>
        <p:spPr>
          <a:xfrm>
            <a:off x="1686559" y="2988159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15AB3A3-3D3B-8442-8A5D-29581AFF3062}"/>
              </a:ext>
            </a:extLst>
          </p:cNvPr>
          <p:cNvCxnSpPr>
            <a:cxnSpLocks/>
          </p:cNvCxnSpPr>
          <p:nvPr/>
        </p:nvCxnSpPr>
        <p:spPr>
          <a:xfrm>
            <a:off x="1847321" y="3042431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B84CB15E-7EB0-3141-851E-1178584B7050}"/>
              </a:ext>
            </a:extLst>
          </p:cNvPr>
          <p:cNvSpPr txBox="1"/>
          <p:nvPr/>
        </p:nvSpPr>
        <p:spPr>
          <a:xfrm>
            <a:off x="1686559" y="3232634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EC9E03A-9418-D141-806E-5E9D32EDBE63}"/>
              </a:ext>
            </a:extLst>
          </p:cNvPr>
          <p:cNvCxnSpPr>
            <a:cxnSpLocks/>
          </p:cNvCxnSpPr>
          <p:nvPr/>
        </p:nvCxnSpPr>
        <p:spPr>
          <a:xfrm>
            <a:off x="1847321" y="3286906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CD659439-ABC6-D14C-92F5-97314746BAF7}"/>
              </a:ext>
            </a:extLst>
          </p:cNvPr>
          <p:cNvSpPr txBox="1"/>
          <p:nvPr/>
        </p:nvSpPr>
        <p:spPr>
          <a:xfrm>
            <a:off x="1686559" y="3480284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299E0E0-898F-C840-95BD-1D6DD0A4A9A4}"/>
              </a:ext>
            </a:extLst>
          </p:cNvPr>
          <p:cNvCxnSpPr>
            <a:cxnSpLocks/>
          </p:cNvCxnSpPr>
          <p:nvPr/>
        </p:nvCxnSpPr>
        <p:spPr>
          <a:xfrm>
            <a:off x="1847321" y="3534556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0DD9CEB9-F73B-A546-8D8C-C185608964C1}"/>
              </a:ext>
            </a:extLst>
          </p:cNvPr>
          <p:cNvSpPr txBox="1"/>
          <p:nvPr/>
        </p:nvSpPr>
        <p:spPr>
          <a:xfrm>
            <a:off x="1686559" y="3727934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0D8E20E-183A-3441-95CD-79B6EAF4349F}"/>
              </a:ext>
            </a:extLst>
          </p:cNvPr>
          <p:cNvCxnSpPr>
            <a:cxnSpLocks/>
          </p:cNvCxnSpPr>
          <p:nvPr/>
        </p:nvCxnSpPr>
        <p:spPr>
          <a:xfrm>
            <a:off x="1847321" y="3782206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DD121631-BA34-2C4D-9598-C501B777E64E}"/>
              </a:ext>
            </a:extLst>
          </p:cNvPr>
          <p:cNvSpPr txBox="1"/>
          <p:nvPr/>
        </p:nvSpPr>
        <p:spPr>
          <a:xfrm>
            <a:off x="1686559" y="3975584"/>
            <a:ext cx="1314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9D8EFF36-9009-3141-BD19-EEB1EF5F2552}"/>
              </a:ext>
            </a:extLst>
          </p:cNvPr>
          <p:cNvCxnSpPr>
            <a:cxnSpLocks/>
          </p:cNvCxnSpPr>
          <p:nvPr/>
        </p:nvCxnSpPr>
        <p:spPr>
          <a:xfrm>
            <a:off x="1847321" y="4029856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26ED6A2D-43B9-3A42-B34C-647543F0A22B}"/>
              </a:ext>
            </a:extLst>
          </p:cNvPr>
          <p:cNvSpPr txBox="1"/>
          <p:nvPr/>
        </p:nvSpPr>
        <p:spPr>
          <a:xfrm>
            <a:off x="6931504" y="4352048"/>
            <a:ext cx="13144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</a:t>
            </a:r>
            <a:endParaRPr lang="en-US" sz="10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C196B1A3-8208-194F-AB5C-B7C80A43BF11}"/>
              </a:ext>
            </a:extLst>
          </p:cNvPr>
          <p:cNvCxnSpPr>
            <a:cxnSpLocks/>
          </p:cNvCxnSpPr>
          <p:nvPr/>
        </p:nvCxnSpPr>
        <p:spPr>
          <a:xfrm rot="16200000">
            <a:off x="6968652" y="4309256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D37E7511-ABA5-184E-B1CA-076B51E84CA3}"/>
              </a:ext>
            </a:extLst>
          </p:cNvPr>
          <p:cNvSpPr txBox="1"/>
          <p:nvPr/>
        </p:nvSpPr>
        <p:spPr>
          <a:xfrm>
            <a:off x="6420329" y="4352048"/>
            <a:ext cx="13144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54</a:t>
            </a:r>
            <a:endParaRPr lang="en-US" sz="10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6B627B9-BB92-E84A-9381-F661D5FF2C10}"/>
              </a:ext>
            </a:extLst>
          </p:cNvPr>
          <p:cNvCxnSpPr>
            <a:cxnSpLocks/>
          </p:cNvCxnSpPr>
          <p:nvPr/>
        </p:nvCxnSpPr>
        <p:spPr>
          <a:xfrm rot="16200000">
            <a:off x="6457477" y="4309256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51EDCDBA-982E-0D41-A20C-E731AE9CC853}"/>
              </a:ext>
            </a:extLst>
          </p:cNvPr>
          <p:cNvSpPr txBox="1"/>
          <p:nvPr/>
        </p:nvSpPr>
        <p:spPr>
          <a:xfrm>
            <a:off x="5912329" y="4352048"/>
            <a:ext cx="13144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48</a:t>
            </a:r>
            <a:endParaRPr lang="en-US" sz="10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E0475C16-DF09-D54C-9F16-7B48211E78AB}"/>
              </a:ext>
            </a:extLst>
          </p:cNvPr>
          <p:cNvCxnSpPr>
            <a:cxnSpLocks/>
          </p:cNvCxnSpPr>
          <p:nvPr/>
        </p:nvCxnSpPr>
        <p:spPr>
          <a:xfrm rot="16200000">
            <a:off x="5949477" y="4309256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8AD8E9FF-1331-5545-89E9-89024E08A6B8}"/>
              </a:ext>
            </a:extLst>
          </p:cNvPr>
          <p:cNvSpPr txBox="1"/>
          <p:nvPr/>
        </p:nvSpPr>
        <p:spPr>
          <a:xfrm>
            <a:off x="3842790" y="4802103"/>
            <a:ext cx="19717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457</a:t>
            </a:r>
          </a:p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404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45E6B1E-695A-B945-A3A5-9F7A69670F50}"/>
              </a:ext>
            </a:extLst>
          </p:cNvPr>
          <p:cNvSpPr txBox="1"/>
          <p:nvPr/>
        </p:nvSpPr>
        <p:spPr>
          <a:xfrm>
            <a:off x="4344440" y="4802103"/>
            <a:ext cx="19717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427</a:t>
            </a:r>
          </a:p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363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3FD76CC-DEC7-0E48-A578-9C1A6E7E34DC}"/>
              </a:ext>
            </a:extLst>
          </p:cNvPr>
          <p:cNvSpPr txBox="1"/>
          <p:nvPr/>
        </p:nvSpPr>
        <p:spPr>
          <a:xfrm>
            <a:off x="4865140" y="4802103"/>
            <a:ext cx="19717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396</a:t>
            </a:r>
          </a:p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322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4960D2B-4E6A-2444-9F4A-A8F23AE59398}"/>
              </a:ext>
            </a:extLst>
          </p:cNvPr>
          <p:cNvSpPr txBox="1"/>
          <p:nvPr/>
        </p:nvSpPr>
        <p:spPr>
          <a:xfrm>
            <a:off x="5376315" y="4802103"/>
            <a:ext cx="19717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316</a:t>
            </a:r>
          </a:p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232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D18E968-0370-1340-A479-B113AB69FC89}"/>
              </a:ext>
            </a:extLst>
          </p:cNvPr>
          <p:cNvSpPr txBox="1"/>
          <p:nvPr/>
        </p:nvSpPr>
        <p:spPr>
          <a:xfrm>
            <a:off x="5893840" y="4802103"/>
            <a:ext cx="19717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120</a:t>
            </a:r>
          </a:p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B732B03-8772-FF4A-A161-132F53C1C806}"/>
              </a:ext>
            </a:extLst>
          </p:cNvPr>
          <p:cNvSpPr txBox="1"/>
          <p:nvPr/>
        </p:nvSpPr>
        <p:spPr>
          <a:xfrm>
            <a:off x="6422002" y="4802103"/>
            <a:ext cx="13144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</a:t>
            </a:r>
          </a:p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7C12724-B328-224E-9805-9C2108663FE8}"/>
              </a:ext>
            </a:extLst>
          </p:cNvPr>
          <p:cNvSpPr txBox="1"/>
          <p:nvPr/>
        </p:nvSpPr>
        <p:spPr>
          <a:xfrm>
            <a:off x="6966038" y="4802103"/>
            <a:ext cx="6572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031C2BF-6B72-0E40-9A48-6A49040FA487}"/>
              </a:ext>
            </a:extLst>
          </p:cNvPr>
          <p:cNvSpPr txBox="1"/>
          <p:nvPr/>
        </p:nvSpPr>
        <p:spPr>
          <a:xfrm>
            <a:off x="7639975" y="2541041"/>
            <a:ext cx="3389774" cy="17235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As of May 28, 2021: 356 deaths (ENZ +</a:t>
            </a:r>
            <a:b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 ADT, 154; placebo + ADT, 202)</a:t>
            </a:r>
          </a:p>
          <a:p>
            <a: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Median follow-up time: 44.6 mo</a:t>
            </a:r>
          </a:p>
          <a:p>
            <a:pPr marL="182563" indent="-182563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Median treatment duration:</a:t>
            </a:r>
          </a:p>
          <a:p>
            <a:pPr marL="538163" lvl="1" indent="-182563">
              <a:buClr>
                <a:schemeClr val="accent1"/>
              </a:buClr>
              <a:buFont typeface="System Font Regular"/>
              <a:buChar char="–"/>
            </a:pP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ENZ + ADT: 40.2 mo</a:t>
            </a:r>
          </a:p>
          <a:p>
            <a:pPr marL="538163" lvl="1" indent="-182563">
              <a:buClr>
                <a:schemeClr val="accent1"/>
              </a:buClr>
              <a:buFont typeface="System Font Regular"/>
              <a:buChar char="–"/>
            </a:pP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Placebo + ADT: 13.8 mo</a:t>
            </a:r>
          </a:p>
          <a:p>
            <a:pPr marL="538163" lvl="1" indent="-182563">
              <a:buClr>
                <a:schemeClr val="accent1"/>
              </a:buClr>
              <a:buFont typeface="System Font Regular"/>
              <a:buChar char="–"/>
            </a:pP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Placebo + ADT crossover: 23.9 mo</a:t>
            </a:r>
          </a:p>
        </p:txBody>
      </p:sp>
      <p:graphicFrame>
        <p:nvGraphicFramePr>
          <p:cNvPr id="96" name="Table 95">
            <a:extLst>
              <a:ext uri="{FF2B5EF4-FFF2-40B4-BE49-F238E27FC236}">
                <a16:creationId xmlns:a16="http://schemas.microsoft.com/office/drawing/2014/main" id="{EC4F49E2-26F8-4B45-9F39-86678E4084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744668"/>
              </p:ext>
            </p:extLst>
          </p:nvPr>
        </p:nvGraphicFramePr>
        <p:xfrm>
          <a:off x="1978750" y="3312482"/>
          <a:ext cx="4273115" cy="9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327">
                  <a:extLst>
                    <a:ext uri="{9D8B030D-6E8A-4147-A177-3AD203B41FA5}">
                      <a16:colId xmlns:a16="http://schemas.microsoft.com/office/drawing/2014/main" val="40287455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val="687039176"/>
                    </a:ext>
                  </a:extLst>
                </a:gridCol>
                <a:gridCol w="684392">
                  <a:extLst>
                    <a:ext uri="{9D8B030D-6E8A-4147-A177-3AD203B41FA5}">
                      <a16:colId xmlns:a16="http://schemas.microsoft.com/office/drawing/2014/main" val="1428014580"/>
                    </a:ext>
                  </a:extLst>
                </a:gridCol>
                <a:gridCol w="895105">
                  <a:extLst>
                    <a:ext uri="{9D8B030D-6E8A-4147-A177-3AD203B41FA5}">
                      <a16:colId xmlns:a16="http://schemas.microsoft.com/office/drawing/2014/main" val="3794459846"/>
                    </a:ext>
                  </a:extLst>
                </a:gridCol>
                <a:gridCol w="473679">
                  <a:extLst>
                    <a:ext uri="{9D8B030D-6E8A-4147-A177-3AD203B41FA5}">
                      <a16:colId xmlns:a16="http://schemas.microsoft.com/office/drawing/2014/main" val="599166335"/>
                    </a:ext>
                  </a:extLst>
                </a:gridCol>
                <a:gridCol w="684392">
                  <a:extLst>
                    <a:ext uri="{9D8B030D-6E8A-4147-A177-3AD203B41FA5}">
                      <a16:colId xmlns:a16="http://schemas.microsoft.com/office/drawing/2014/main" val="2843187063"/>
                    </a:ext>
                  </a:extLst>
                </a:gridCol>
              </a:tblGrid>
              <a:tr h="24980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L="55440" marR="55440" marT="10800" marB="10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Number of patients</a:t>
                      </a:r>
                    </a:p>
                  </a:txBody>
                  <a:tcPr marL="19440" marR="19440" marT="10800" marB="1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Censored (%)</a:t>
                      </a:r>
                    </a:p>
                  </a:txBody>
                  <a:tcPr marL="19440" marR="19440" marT="10800" marB="1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Event 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(%)</a:t>
                      </a:r>
                    </a:p>
                  </a:txBody>
                  <a:tcPr marL="19440" marR="19440" marT="10800" marB="1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Median</a:t>
                      </a:r>
                    </a:p>
                  </a:txBody>
                  <a:tcPr marL="19440" marR="19440" marT="10800" marB="1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95% CI</a:t>
                      </a:r>
                    </a:p>
                  </a:txBody>
                  <a:tcPr marL="19440" marR="19440" marT="10800" marB="10800"/>
                </a:tc>
                <a:extLst>
                  <a:ext uri="{0D108BD9-81ED-4DB2-BD59-A6C34878D82A}">
                    <a16:rowId xmlns:a16="http://schemas.microsoft.com/office/drawing/2014/main" val="4109573234"/>
                  </a:ext>
                </a:extLst>
              </a:tr>
              <a:tr h="14429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1" dirty="0">
                          <a:solidFill>
                            <a:schemeClr val="tx2"/>
                          </a:solidFill>
                        </a:rPr>
                        <a:t>ENZ + ADT</a:t>
                      </a:r>
                    </a:p>
                  </a:txBody>
                  <a:tcPr marL="55440" marR="55440" marT="10800" marB="10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574</a:t>
                      </a:r>
                    </a:p>
                  </a:txBody>
                  <a:tcPr marL="19440" marR="19440" marT="10800" marB="1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420 (73.2)</a:t>
                      </a:r>
                    </a:p>
                  </a:txBody>
                  <a:tcPr marL="19440" marR="19440" marT="10800" marB="1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154 (26.8)</a:t>
                      </a:r>
                    </a:p>
                  </a:txBody>
                  <a:tcPr marL="19440" marR="19440" marT="10800" marB="1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NE</a:t>
                      </a:r>
                    </a:p>
                  </a:txBody>
                  <a:tcPr marL="19440" marR="19440" marT="10800" marB="1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NE, NE</a:t>
                      </a:r>
                    </a:p>
                  </a:txBody>
                  <a:tcPr marL="19440" marR="19440" marT="10800" marB="10800"/>
                </a:tc>
                <a:extLst>
                  <a:ext uri="{0D108BD9-81ED-4DB2-BD59-A6C34878D82A}">
                    <a16:rowId xmlns:a16="http://schemas.microsoft.com/office/drawing/2014/main" val="1601995733"/>
                  </a:ext>
                </a:extLst>
              </a:tr>
              <a:tr h="14429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000" b="1" dirty="0">
                          <a:solidFill>
                            <a:schemeClr val="accent1"/>
                          </a:solidFill>
                        </a:rPr>
                        <a:t>PBO + ADT</a:t>
                      </a:r>
                    </a:p>
                  </a:txBody>
                  <a:tcPr marL="55440" marR="55440" marT="10800" marB="10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576</a:t>
                      </a:r>
                    </a:p>
                  </a:txBody>
                  <a:tcPr marL="19440" marR="19440" marT="10800" marB="1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374 (64.9)</a:t>
                      </a:r>
                    </a:p>
                  </a:txBody>
                  <a:tcPr marL="19440" marR="19440" marT="10800" marB="1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202 (35.1)</a:t>
                      </a:r>
                    </a:p>
                  </a:txBody>
                  <a:tcPr marL="19440" marR="19440" marT="10800" marB="1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NE</a:t>
                      </a:r>
                    </a:p>
                  </a:txBody>
                  <a:tcPr marL="19440" marR="19440" marT="10800" marB="10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49.74, NE</a:t>
                      </a:r>
                    </a:p>
                  </a:txBody>
                  <a:tcPr marL="19440" marR="19440" marT="10800" marB="10800"/>
                </a:tc>
                <a:extLst>
                  <a:ext uri="{0D108BD9-81ED-4DB2-BD59-A6C34878D82A}">
                    <a16:rowId xmlns:a16="http://schemas.microsoft.com/office/drawing/2014/main" val="3566481909"/>
                  </a:ext>
                </a:extLst>
              </a:tr>
              <a:tr h="144291">
                <a:tc gridSpan="6"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000" dirty="0"/>
                        <a:t>Stratified log-rank test: &lt;0.0001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HR (95% CI): 0.66 (0.53, 0.81)</a:t>
                      </a:r>
                    </a:p>
                  </a:txBody>
                  <a:tcPr marL="55440" marR="55440" marT="10800" marB="1080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L="19440" marR="19440" marT="10800" marB="1080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L="19440" marR="19440" marT="10800" marB="1080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L="19440" marR="19440" marT="10800" marB="1080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/>
                    </a:p>
                  </a:txBody>
                  <a:tcPr marL="19440" marR="19440" marT="10800" marB="10800"/>
                </a:tc>
                <a:extLst>
                  <a:ext uri="{0D108BD9-81ED-4DB2-BD59-A6C34878D82A}">
                    <a16:rowId xmlns:a16="http://schemas.microsoft.com/office/drawing/2014/main" val="1185477654"/>
                  </a:ext>
                </a:extLst>
              </a:tr>
            </a:tbl>
          </a:graphicData>
        </a:graphic>
      </p:graphicFrame>
      <p:pic>
        <p:nvPicPr>
          <p:cNvPr id="126" name="Picture 125">
            <a:extLst>
              <a:ext uri="{FF2B5EF4-FFF2-40B4-BE49-F238E27FC236}">
                <a16:creationId xmlns:a16="http://schemas.microsoft.com/office/drawing/2014/main" id="{F15908AC-BECC-C644-B50F-766BA3A8E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041" y="1782099"/>
            <a:ext cx="5199784" cy="1202402"/>
          </a:xfrm>
          <a:prstGeom prst="rect">
            <a:avLst/>
          </a:prstGeom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167863D-4FE5-CA44-967A-26645531300E}"/>
              </a:ext>
            </a:extLst>
          </p:cNvPr>
          <p:cNvGrpSpPr/>
          <p:nvPr/>
        </p:nvGrpSpPr>
        <p:grpSpPr>
          <a:xfrm>
            <a:off x="3641111" y="2287268"/>
            <a:ext cx="610172" cy="287657"/>
            <a:chOff x="3568086" y="2528568"/>
            <a:chExt cx="610172" cy="287657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0F6FBD11-4587-F546-921B-F15FCF7B4405}"/>
                </a:ext>
              </a:extLst>
            </p:cNvPr>
            <p:cNvCxnSpPr/>
            <p:nvPr/>
          </p:nvCxnSpPr>
          <p:spPr>
            <a:xfrm>
              <a:off x="3873172" y="2528568"/>
              <a:ext cx="0" cy="138432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55CB49D2-29FD-6040-ACE3-C0BA486E3242}"/>
                </a:ext>
              </a:extLst>
            </p:cNvPr>
            <p:cNvSpPr/>
            <p:nvPr/>
          </p:nvSpPr>
          <p:spPr>
            <a:xfrm>
              <a:off x="3568086" y="2634040"/>
              <a:ext cx="610172" cy="18218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b="1" dirty="0">
                  <a:solidFill>
                    <a:schemeClr val="accent1"/>
                  </a:solidFill>
                </a:rPr>
                <a:t>82% alive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3258A37-9259-5A47-9A9A-2D99A0A5E15E}"/>
              </a:ext>
            </a:extLst>
          </p:cNvPr>
          <p:cNvGrpSpPr/>
          <p:nvPr/>
        </p:nvGrpSpPr>
        <p:grpSpPr>
          <a:xfrm>
            <a:off x="4653936" y="2611118"/>
            <a:ext cx="610172" cy="287657"/>
            <a:chOff x="3568086" y="2528568"/>
            <a:chExt cx="610172" cy="287657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E36F391-288E-A14F-AB7C-60B6ECA0674B}"/>
                </a:ext>
              </a:extLst>
            </p:cNvPr>
            <p:cNvCxnSpPr/>
            <p:nvPr/>
          </p:nvCxnSpPr>
          <p:spPr>
            <a:xfrm>
              <a:off x="3873172" y="2528568"/>
              <a:ext cx="0" cy="138432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AB4BB87C-2B2F-804E-9F51-BB8DA8B33E1E}"/>
                </a:ext>
              </a:extLst>
            </p:cNvPr>
            <p:cNvSpPr/>
            <p:nvPr/>
          </p:nvSpPr>
          <p:spPr>
            <a:xfrm>
              <a:off x="3568086" y="2634040"/>
              <a:ext cx="610172" cy="18218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b="1" dirty="0">
                  <a:solidFill>
                    <a:schemeClr val="accent1"/>
                  </a:solidFill>
                </a:rPr>
                <a:t>69% alive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651E613-1D63-344E-AEC1-8F008D7B5BDE}"/>
              </a:ext>
            </a:extLst>
          </p:cNvPr>
          <p:cNvGrpSpPr/>
          <p:nvPr/>
        </p:nvGrpSpPr>
        <p:grpSpPr>
          <a:xfrm>
            <a:off x="5673111" y="2893693"/>
            <a:ext cx="610172" cy="287657"/>
            <a:chOff x="3568086" y="2528568"/>
            <a:chExt cx="610172" cy="287657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D64B72E2-E8EE-D944-AB2C-CB453CAE2C9F}"/>
                </a:ext>
              </a:extLst>
            </p:cNvPr>
            <p:cNvCxnSpPr/>
            <p:nvPr/>
          </p:nvCxnSpPr>
          <p:spPr>
            <a:xfrm>
              <a:off x="3873172" y="2528568"/>
              <a:ext cx="0" cy="138432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ounded Rectangle 108">
              <a:extLst>
                <a:ext uri="{FF2B5EF4-FFF2-40B4-BE49-F238E27FC236}">
                  <a16:creationId xmlns:a16="http://schemas.microsoft.com/office/drawing/2014/main" id="{AF7AB710-829F-BD4F-B90B-2B18E61AED6D}"/>
                </a:ext>
              </a:extLst>
            </p:cNvPr>
            <p:cNvSpPr/>
            <p:nvPr/>
          </p:nvSpPr>
          <p:spPr>
            <a:xfrm>
              <a:off x="3568086" y="2634040"/>
              <a:ext cx="610172" cy="18218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b="1" dirty="0">
                  <a:solidFill>
                    <a:schemeClr val="accent1"/>
                  </a:solidFill>
                </a:rPr>
                <a:t>57% alive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7F06BF8-1AD6-B640-B7E7-4F674AB3F0C1}"/>
              </a:ext>
            </a:extLst>
          </p:cNvPr>
          <p:cNvGrpSpPr/>
          <p:nvPr/>
        </p:nvGrpSpPr>
        <p:grpSpPr>
          <a:xfrm>
            <a:off x="5673111" y="2224465"/>
            <a:ext cx="610172" cy="290135"/>
            <a:chOff x="3568086" y="2618165"/>
            <a:chExt cx="610172" cy="290135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A045BF25-FFE9-FB48-9D29-84FA79B1CB17}"/>
                </a:ext>
              </a:extLst>
            </p:cNvPr>
            <p:cNvCxnSpPr/>
            <p:nvPr/>
          </p:nvCxnSpPr>
          <p:spPr>
            <a:xfrm>
              <a:off x="3873172" y="2769868"/>
              <a:ext cx="0" cy="138432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ounded Rectangle 112">
              <a:extLst>
                <a:ext uri="{FF2B5EF4-FFF2-40B4-BE49-F238E27FC236}">
                  <a16:creationId xmlns:a16="http://schemas.microsoft.com/office/drawing/2014/main" id="{4CDF8A08-B1DE-D742-9071-D52A460D95CD}"/>
                </a:ext>
              </a:extLst>
            </p:cNvPr>
            <p:cNvSpPr/>
            <p:nvPr/>
          </p:nvSpPr>
          <p:spPr>
            <a:xfrm>
              <a:off x="3568086" y="2618165"/>
              <a:ext cx="610172" cy="18218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b="1" dirty="0">
                  <a:solidFill>
                    <a:schemeClr val="tx2"/>
                  </a:solidFill>
                </a:rPr>
                <a:t>71% alive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9F82843A-880B-6D49-8FB3-98D645B58F8F}"/>
              </a:ext>
            </a:extLst>
          </p:cNvPr>
          <p:cNvGrpSpPr/>
          <p:nvPr/>
        </p:nvGrpSpPr>
        <p:grpSpPr>
          <a:xfrm>
            <a:off x="4647586" y="2043490"/>
            <a:ext cx="610172" cy="290135"/>
            <a:chOff x="3568086" y="2618165"/>
            <a:chExt cx="610172" cy="290135"/>
          </a:xfrm>
        </p:grpSpPr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2A7C9A3-9FF9-1B4C-B4AB-59CDAD0CA5CD}"/>
                </a:ext>
              </a:extLst>
            </p:cNvPr>
            <p:cNvCxnSpPr/>
            <p:nvPr/>
          </p:nvCxnSpPr>
          <p:spPr>
            <a:xfrm>
              <a:off x="3873172" y="2769868"/>
              <a:ext cx="0" cy="138432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ounded Rectangle 116">
              <a:extLst>
                <a:ext uri="{FF2B5EF4-FFF2-40B4-BE49-F238E27FC236}">
                  <a16:creationId xmlns:a16="http://schemas.microsoft.com/office/drawing/2014/main" id="{B62F5FA8-B39F-5D4A-874F-3070B6696CAC}"/>
                </a:ext>
              </a:extLst>
            </p:cNvPr>
            <p:cNvSpPr/>
            <p:nvPr/>
          </p:nvSpPr>
          <p:spPr>
            <a:xfrm>
              <a:off x="3568086" y="2618165"/>
              <a:ext cx="610172" cy="18218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b="1" dirty="0">
                  <a:solidFill>
                    <a:schemeClr val="tx2"/>
                  </a:solidFill>
                </a:rPr>
                <a:t>78% alive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2C0EF28-5636-1143-A99C-A38CB7A69D16}"/>
              </a:ext>
            </a:extLst>
          </p:cNvPr>
          <p:cNvGrpSpPr/>
          <p:nvPr/>
        </p:nvGrpSpPr>
        <p:grpSpPr>
          <a:xfrm>
            <a:off x="3634761" y="1811715"/>
            <a:ext cx="610172" cy="302835"/>
            <a:chOff x="3568086" y="2618165"/>
            <a:chExt cx="610172" cy="302835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359FF5D-7316-DA4F-8449-3FAC81EDA44E}"/>
                </a:ext>
              </a:extLst>
            </p:cNvPr>
            <p:cNvCxnSpPr>
              <a:cxnSpLocks/>
            </p:cNvCxnSpPr>
            <p:nvPr/>
          </p:nvCxnSpPr>
          <p:spPr>
            <a:xfrm>
              <a:off x="3873172" y="2769868"/>
              <a:ext cx="0" cy="151132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ounded Rectangle 120">
              <a:extLst>
                <a:ext uri="{FF2B5EF4-FFF2-40B4-BE49-F238E27FC236}">
                  <a16:creationId xmlns:a16="http://schemas.microsoft.com/office/drawing/2014/main" id="{C516E84D-1465-EE42-B667-59E2E2B54CC8}"/>
                </a:ext>
              </a:extLst>
            </p:cNvPr>
            <p:cNvSpPr/>
            <p:nvPr/>
          </p:nvSpPr>
          <p:spPr>
            <a:xfrm>
              <a:off x="3568086" y="2618165"/>
              <a:ext cx="610172" cy="18218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000" b="1" dirty="0">
                  <a:solidFill>
                    <a:schemeClr val="tx2"/>
                  </a:solidFill>
                </a:rPr>
                <a:t>86% alive</a:t>
              </a:r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87440AAB-27FA-A84B-90D2-E7AE5942DD89}"/>
              </a:ext>
            </a:extLst>
          </p:cNvPr>
          <p:cNvSpPr txBox="1"/>
          <p:nvPr/>
        </p:nvSpPr>
        <p:spPr>
          <a:xfrm>
            <a:off x="6625117" y="3010607"/>
            <a:ext cx="57066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PBO + ADT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D2A57398-4E66-4A43-A9C8-CA63D948882F}"/>
              </a:ext>
            </a:extLst>
          </p:cNvPr>
          <p:cNvSpPr txBox="1"/>
          <p:nvPr/>
        </p:nvSpPr>
        <p:spPr>
          <a:xfrm>
            <a:off x="6685917" y="2495218"/>
            <a:ext cx="5514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ENZ + ADT</a:t>
            </a:r>
          </a:p>
        </p:txBody>
      </p:sp>
    </p:spTree>
    <p:extLst>
      <p:ext uri="{BB962C8B-B14F-4D97-AF65-F5344CB8AC3E}">
        <p14:creationId xmlns:p14="http://schemas.microsoft.com/office/powerpoint/2010/main" val="192928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1C903-EB03-4C5A-984B-750C2EB65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Darolutamide maintenance in </a:t>
            </a:r>
            <a:r>
              <a:rPr lang="en-GB" cap="none" dirty="0"/>
              <a:t>m</a:t>
            </a:r>
            <a:r>
              <a:rPr lang="en-GB" dirty="0"/>
              <a:t>crpc previously treated with nha and </a:t>
            </a:r>
            <a:br>
              <a:rPr lang="en-GB" dirty="0"/>
            </a:br>
            <a:r>
              <a:rPr lang="en-GB" dirty="0"/>
              <a:t>non-progressive disease after </a:t>
            </a:r>
            <a:br>
              <a:rPr lang="en-GB" dirty="0"/>
            </a:br>
            <a:r>
              <a:rPr lang="en-GB" dirty="0"/>
              <a:t>subsequent treatment with a taxane: </a:t>
            </a:r>
            <a:br>
              <a:rPr lang="en-GB" dirty="0"/>
            </a:br>
            <a:r>
              <a:rPr lang="en-GB" dirty="0"/>
              <a:t>a randomised double-blind placebo-controlled phase 2 trial (sakk 08/16)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8ACCF1-33A6-41A4-915C-64F86C0DDB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200" b="1" dirty="0"/>
              <a:t>Cathomas R, et al. ESMO 2021, Abstract #LBA26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C9C57D-0966-47D7-BC6F-60EBF6A6329C}"/>
              </a:ext>
            </a:extLst>
          </p:cNvPr>
          <p:cNvSpPr txBox="1"/>
          <p:nvPr/>
        </p:nvSpPr>
        <p:spPr>
          <a:xfrm>
            <a:off x="619200" y="6318000"/>
            <a:ext cx="8280920" cy="363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ea typeface="Aileron" charset="0"/>
              </a:rPr>
              <a:t>mCRPC, metastatic castration resistant prostate cancer; NHA, novel hormonal agents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53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9C7235-1601-4110-B808-BD18FA347F5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1164448" cy="4528800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Proof-of-concept study </a:t>
            </a:r>
            <a:r>
              <a:rPr lang="en-GB" dirty="0"/>
              <a:t>to assess the impact of maintenance therapy with DARO on rPFS of mCRPC patients treated with NHAs who have non-progressive disease under chemotherapy with a taxane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1A2E3-911C-4E12-831B-42FF6266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Sakk 08/16: background and study design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F3EC2-6381-4222-8910-80A90730C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789941-5D24-AB4C-8B60-4480B893230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18000"/>
            <a:ext cx="10444368" cy="365125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GB" dirty="0"/>
          </a:p>
          <a:p>
            <a:pPr>
              <a:spcBef>
                <a:spcPts val="0"/>
              </a:spcBef>
            </a:pPr>
            <a:r>
              <a:rPr lang="en-GB" dirty="0"/>
              <a:t>BID, twice daily; BSC, best supportive care; DARO. darolutamide; mCRPC, metastatic castration resistant prostate cancer; NHA, novel hormonal therapies; OS, overall survival; PSA, prostate specific antigen; rPFS, radiographic progression-free survival; WHO, world health organisation</a:t>
            </a:r>
          </a:p>
          <a:p>
            <a:pPr>
              <a:spcBef>
                <a:spcPts val="0"/>
              </a:spcBef>
            </a:pPr>
            <a:r>
              <a:rPr lang="en-GB" dirty="0"/>
              <a:t>Cathomas R, et al. Abstract #LBA26. ESMO 2021. Oral presentation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EB103F-B1BB-AD49-B5C9-0B8FA6B2A5F0}"/>
              </a:ext>
            </a:extLst>
          </p:cNvPr>
          <p:cNvSpPr txBox="1"/>
          <p:nvPr/>
        </p:nvSpPr>
        <p:spPr>
          <a:xfrm>
            <a:off x="7695988" y="3021124"/>
            <a:ext cx="3872125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3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Primary endpoint: </a:t>
            </a:r>
            <a:r>
              <a:rPr lang="en-US" sz="1300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rPFS at 12 weeks after treatment start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8B2428-EF28-4D48-90F7-C6F612AB5DC3}"/>
              </a:ext>
            </a:extLst>
          </p:cNvPr>
          <p:cNvSpPr txBox="1"/>
          <p:nvPr/>
        </p:nvSpPr>
        <p:spPr>
          <a:xfrm>
            <a:off x="851999" y="2513015"/>
            <a:ext cx="340144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International multicentre randomised Phase 2 study: </a:t>
            </a:r>
            <a:br>
              <a:rPr lang="en-GB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placebo-controlled, double-blind</a:t>
            </a:r>
            <a:endParaRPr lang="en-GB" sz="1200" b="1" dirty="0">
              <a:solidFill>
                <a:schemeClr val="accent1"/>
              </a:solidFill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5235DE7-953F-144C-998C-1B4DC96FF56A}"/>
              </a:ext>
            </a:extLst>
          </p:cNvPr>
          <p:cNvCxnSpPr>
            <a:cxnSpLocks/>
          </p:cNvCxnSpPr>
          <p:nvPr/>
        </p:nvCxnSpPr>
        <p:spPr>
          <a:xfrm flipH="1">
            <a:off x="4163060" y="3814863"/>
            <a:ext cx="660079" cy="448889"/>
          </a:xfrm>
          <a:prstGeom prst="line">
            <a:avLst/>
          </a:prstGeom>
          <a:ln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BFF655F-46BD-C647-89F2-E8F2DF2D0D00}"/>
              </a:ext>
            </a:extLst>
          </p:cNvPr>
          <p:cNvCxnSpPr>
            <a:cxnSpLocks/>
          </p:cNvCxnSpPr>
          <p:nvPr/>
        </p:nvCxnSpPr>
        <p:spPr>
          <a:xfrm flipH="1" flipV="1">
            <a:off x="4163060" y="4255436"/>
            <a:ext cx="660079" cy="448889"/>
          </a:xfrm>
          <a:prstGeom prst="line">
            <a:avLst/>
          </a:prstGeom>
          <a:ln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4DE74BD-905D-2E48-911B-88DAE88FC77F}"/>
              </a:ext>
            </a:extLst>
          </p:cNvPr>
          <p:cNvSpPr txBox="1"/>
          <p:nvPr/>
        </p:nvSpPr>
        <p:spPr>
          <a:xfrm>
            <a:off x="631570" y="5745234"/>
            <a:ext cx="397801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Start of trial treatment within 2-8 weeks after last taxane dose</a:t>
            </a:r>
            <a:endParaRPr lang="en-GB" sz="1200" b="1" dirty="0">
              <a:solidFill>
                <a:schemeClr val="accent1"/>
              </a:solidFill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02F7470-DB1C-9A4C-A551-214710DBBAFE}"/>
              </a:ext>
            </a:extLst>
          </p:cNvPr>
          <p:cNvSpPr txBox="1"/>
          <p:nvPr/>
        </p:nvSpPr>
        <p:spPr>
          <a:xfrm>
            <a:off x="7695989" y="3686142"/>
            <a:ext cx="1928404" cy="1515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  <a:buClr>
                <a:schemeClr val="accent1"/>
              </a:buClr>
            </a:pPr>
            <a:r>
              <a:rPr lang="en-US" sz="13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Secondary endpoints: </a:t>
            </a:r>
            <a:endParaRPr lang="en-US" sz="1300" dirty="0">
              <a:solidFill>
                <a:schemeClr val="tx2"/>
              </a:solidFill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  <a:p>
            <a:pPr marL="171450" indent="-1714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rPFS</a:t>
            </a:r>
          </a:p>
          <a:p>
            <a:pPr marL="171450" indent="-1714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Time to PSA progression; Time to symptomatic/clinical progression</a:t>
            </a:r>
          </a:p>
          <a:p>
            <a:pPr marL="171450" indent="-1714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Event-free survival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90DD7D-56F7-4D47-9917-7D2F161B8FB7}"/>
              </a:ext>
            </a:extLst>
          </p:cNvPr>
          <p:cNvSpPr txBox="1"/>
          <p:nvPr/>
        </p:nvSpPr>
        <p:spPr>
          <a:xfrm>
            <a:off x="9799108" y="3910585"/>
            <a:ext cx="1835439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OS</a:t>
            </a:r>
          </a:p>
          <a:p>
            <a:pPr marL="171450" indent="-1714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PSA response</a:t>
            </a:r>
          </a:p>
          <a:p>
            <a:pPr marL="171450" indent="-17145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Adverse events; Fatigue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897E0B4-52C0-E841-898F-3A3AF9E167FE}"/>
              </a:ext>
            </a:extLst>
          </p:cNvPr>
          <p:cNvSpPr/>
          <p:nvPr/>
        </p:nvSpPr>
        <p:spPr>
          <a:xfrm rot="16200000">
            <a:off x="6180623" y="4075820"/>
            <a:ext cx="1908786" cy="32711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GB" sz="1200" b="1" dirty="0"/>
              <a:t>Lifelong follow-up</a:t>
            </a:r>
            <a:endParaRPr lang="en-GB" sz="1200" dirty="0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8F58348-0B41-5A45-9E0F-1D14101BD13A}"/>
              </a:ext>
            </a:extLst>
          </p:cNvPr>
          <p:cNvSpPr/>
          <p:nvPr/>
        </p:nvSpPr>
        <p:spPr>
          <a:xfrm>
            <a:off x="2780510" y="3136288"/>
            <a:ext cx="1703062" cy="2263537"/>
          </a:xfrm>
          <a:prstGeom prst="roundRect">
            <a:avLst>
              <a:gd name="adj" fmla="val 7641"/>
            </a:avLst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>
              <a:spcBef>
                <a:spcPts val="200"/>
              </a:spcBef>
            </a:pPr>
            <a:r>
              <a:rPr lang="en-GB" sz="1200" b="1" dirty="0">
                <a:solidFill>
                  <a:schemeClr val="accent1"/>
                </a:solidFill>
              </a:rPr>
              <a:t>Stratification factors:</a:t>
            </a:r>
          </a:p>
          <a:p>
            <a:pPr marL="171450" indent="-171450"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Country</a:t>
            </a:r>
          </a:p>
          <a:p>
            <a:pPr marL="171450" indent="-171450"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performance status</a:t>
            </a:r>
          </a:p>
          <a:p>
            <a:pPr marL="171450" indent="-171450"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Sites of metastases</a:t>
            </a:r>
          </a:p>
          <a:p>
            <a:pPr marL="171450" indent="-171450"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Enzalutamide and/or abiraterone prior chemotherapy</a:t>
            </a:r>
          </a:p>
          <a:p>
            <a:pPr marL="171450" indent="-171450"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 start of trial treatment after last taxane dose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B4E03B-F48B-D744-B89D-E8A6A6E3EC98}"/>
              </a:ext>
            </a:extLst>
          </p:cNvPr>
          <p:cNvCxnSpPr>
            <a:cxnSpLocks/>
          </p:cNvCxnSpPr>
          <p:nvPr/>
        </p:nvCxnSpPr>
        <p:spPr>
          <a:xfrm flipH="1">
            <a:off x="2058591" y="4268056"/>
            <a:ext cx="684000" cy="0"/>
          </a:xfrm>
          <a:prstGeom prst="line">
            <a:avLst/>
          </a:prstGeom>
          <a:ln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5E2F87D-A062-EC41-A3D0-7C8C96FE0126}"/>
              </a:ext>
            </a:extLst>
          </p:cNvPr>
          <p:cNvSpPr/>
          <p:nvPr/>
        </p:nvSpPr>
        <p:spPr>
          <a:xfrm>
            <a:off x="619200" y="2966586"/>
            <a:ext cx="1929075" cy="2602941"/>
          </a:xfrm>
          <a:prstGeom prst="roundRect">
            <a:avLst>
              <a:gd name="adj" fmla="val 7641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>
              <a:spcBef>
                <a:spcPts val="200"/>
              </a:spcBef>
            </a:pPr>
            <a:r>
              <a:rPr lang="en-GB" sz="1200" b="1" dirty="0">
                <a:solidFill>
                  <a:schemeClr val="accent1"/>
                </a:solidFill>
              </a:rPr>
              <a:t>mCRPC patients with:</a:t>
            </a:r>
          </a:p>
          <a:p>
            <a:pPr marL="171450" indent="-171450"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Treatment with enzalutamide AND/OR abiraterone for at lease 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8 weeks prior to therapy with a taxane</a:t>
            </a:r>
          </a:p>
          <a:p>
            <a:pPr marL="171450" indent="-171450"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Non-progressive disease after taxane chemotherapy (docetaxel ≥300 mg/m</a:t>
            </a:r>
            <a:r>
              <a:rPr lang="en-GB" sz="12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cabazitaxel ≥80 mg/m</a:t>
            </a:r>
            <a:r>
              <a:rPr lang="en-GB" sz="12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71450" indent="-171450">
              <a:spcBef>
                <a:spcPts val="1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Continued androgen-deprivation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1EE70D0-A59D-D547-B243-0D99024270ED}"/>
              </a:ext>
            </a:extLst>
          </p:cNvPr>
          <p:cNvSpPr txBox="1"/>
          <p:nvPr/>
        </p:nvSpPr>
        <p:spPr>
          <a:xfrm>
            <a:off x="4574433" y="4174127"/>
            <a:ext cx="19877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1:1</a:t>
            </a:r>
            <a:endParaRPr lang="en-GB" sz="1200" b="1" dirty="0">
              <a:solidFill>
                <a:schemeClr val="accent1"/>
              </a:solidFill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C0CD4AD-78E0-824B-AA1D-FD9FC1C71FD3}"/>
              </a:ext>
            </a:extLst>
          </p:cNvPr>
          <p:cNvCxnSpPr>
            <a:cxnSpLocks/>
          </p:cNvCxnSpPr>
          <p:nvPr/>
        </p:nvCxnSpPr>
        <p:spPr>
          <a:xfrm flipH="1">
            <a:off x="6256518" y="3802543"/>
            <a:ext cx="684000" cy="0"/>
          </a:xfrm>
          <a:prstGeom prst="line">
            <a:avLst/>
          </a:prstGeom>
          <a:ln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2386877-53D2-394E-8DB2-147D6F74D4D3}"/>
              </a:ext>
            </a:extLst>
          </p:cNvPr>
          <p:cNvCxnSpPr>
            <a:cxnSpLocks/>
          </p:cNvCxnSpPr>
          <p:nvPr/>
        </p:nvCxnSpPr>
        <p:spPr>
          <a:xfrm flipH="1">
            <a:off x="6256518" y="4708630"/>
            <a:ext cx="684000" cy="0"/>
          </a:xfrm>
          <a:prstGeom prst="line">
            <a:avLst/>
          </a:prstGeom>
          <a:ln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5CBA6DC-4442-BF4E-91DF-B7EC4B970CE6}"/>
              </a:ext>
            </a:extLst>
          </p:cNvPr>
          <p:cNvSpPr/>
          <p:nvPr/>
        </p:nvSpPr>
        <p:spPr>
          <a:xfrm>
            <a:off x="4835286" y="3503985"/>
            <a:ext cx="1908786" cy="58331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GB" sz="1200" b="1" dirty="0"/>
              <a:t>Arm A</a:t>
            </a:r>
            <a:br>
              <a:rPr lang="en-GB" sz="1200" b="1" dirty="0"/>
            </a:br>
            <a:r>
              <a:rPr lang="en-GB" sz="1200" b="1" dirty="0"/>
              <a:t>600 mg DARO BID</a:t>
            </a:r>
            <a:br>
              <a:rPr lang="en-GB" sz="1200" b="1" dirty="0"/>
            </a:br>
            <a:r>
              <a:rPr lang="en-GB" sz="1200" dirty="0"/>
              <a:t>and BSC until progression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91F8D55-BF28-B54F-BE8F-39A272049CB2}"/>
              </a:ext>
            </a:extLst>
          </p:cNvPr>
          <p:cNvSpPr/>
          <p:nvPr/>
        </p:nvSpPr>
        <p:spPr>
          <a:xfrm>
            <a:off x="4835286" y="4401761"/>
            <a:ext cx="1908786" cy="58331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GB" sz="1200" b="1" dirty="0"/>
              <a:t>Arm B</a:t>
            </a:r>
            <a:br>
              <a:rPr lang="en-GB" sz="1200" b="1" dirty="0"/>
            </a:br>
            <a:r>
              <a:rPr lang="en-GB" sz="1200" b="1" dirty="0"/>
              <a:t>Placebo BID</a:t>
            </a:r>
            <a:br>
              <a:rPr lang="en-GB" sz="1200" b="1" dirty="0"/>
            </a:br>
            <a:r>
              <a:rPr lang="en-GB" sz="1200" dirty="0"/>
              <a:t>and BSC until progression</a:t>
            </a:r>
          </a:p>
        </p:txBody>
      </p:sp>
    </p:spTree>
    <p:extLst>
      <p:ext uri="{BB962C8B-B14F-4D97-AF65-F5344CB8AC3E}">
        <p14:creationId xmlns:p14="http://schemas.microsoft.com/office/powerpoint/2010/main" val="210703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Meeting summary</a:t>
            </a:r>
            <a:br>
              <a:rPr lang="en-GB" dirty="0"/>
            </a:br>
            <a:r>
              <a:rPr lang="en-GB" dirty="0"/>
              <a:t>ESMO 2021, virtual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416" y="3425076"/>
            <a:ext cx="10972800" cy="2812236"/>
          </a:xfrm>
        </p:spPr>
        <p:txBody>
          <a:bodyPr>
            <a:normAutofit/>
          </a:bodyPr>
          <a:lstStyle/>
          <a:p>
            <a:r>
              <a:rPr lang="en-US" b="1" cap="none" dirty="0"/>
              <a:t>Dr. Elena Castro, MD, PhD</a:t>
            </a:r>
            <a:br>
              <a:rPr lang="en-US" sz="3200" cap="none" dirty="0"/>
            </a:br>
            <a:r>
              <a:rPr lang="es-ES" sz="2200" b="1" dirty="0"/>
              <a:t>Hospital Universitario Virgen de la Victoria, Málaga, </a:t>
            </a:r>
            <a:r>
              <a:rPr lang="en-US" sz="2200" b="1" dirty="0"/>
              <a:t>Spain</a:t>
            </a:r>
          </a:p>
          <a:p>
            <a:endParaRPr lang="es-ES" sz="2200" b="1" dirty="0"/>
          </a:p>
          <a:p>
            <a:r>
              <a:rPr lang="es-ES" sz="2200" b="1" dirty="0"/>
              <a:t>PROSTATE CANCER </a:t>
            </a:r>
            <a:r>
              <a:rPr lang="es-ES" sz="2200" b="1" cap="none" dirty="0"/>
              <a:t>HIGHLIGHTS FROM GU CONNECT</a:t>
            </a:r>
          </a:p>
          <a:p>
            <a:r>
              <a:rPr lang="en-US" sz="2200" b="1" cap="all" dirty="0"/>
              <a:t>September</a:t>
            </a:r>
            <a:r>
              <a:rPr lang="es-ES" sz="2200" b="1" dirty="0"/>
              <a:t> 2021</a:t>
            </a:r>
            <a:endParaRPr lang="es-ES" sz="2200" b="1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6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4E4E92-10B2-6A4D-B1BD-167340CD3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072939"/>
            <a:ext cx="5342384" cy="702470"/>
          </a:xfrm>
        </p:spPr>
        <p:txBody>
          <a:bodyPr/>
          <a:lstStyle/>
          <a:p>
            <a:r>
              <a:rPr lang="en-US" dirty="0"/>
              <a:t>Primary endpoint: </a:t>
            </a:r>
            <a:r>
              <a:rPr lang="en-US" cap="none" dirty="0"/>
              <a:t>r</a:t>
            </a:r>
            <a:r>
              <a:rPr lang="en-US" dirty="0"/>
              <a:t>PFS at 12 weeks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9C7235-1601-4110-B808-BD18FA347F5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4394" y="4568141"/>
            <a:ext cx="11217140" cy="1759804"/>
          </a:xfrm>
        </p:spPr>
        <p:txBody>
          <a:bodyPr/>
          <a:lstStyle/>
          <a:p>
            <a:r>
              <a:rPr lang="en-US" sz="1600" b="1" dirty="0">
                <a:solidFill>
                  <a:schemeClr val="accent1"/>
                </a:solidFill>
              </a:rPr>
              <a:t>Treatment-related AEs were mild and similar in both arms </a:t>
            </a:r>
            <a:r>
              <a:rPr lang="en-US" sz="1600" dirty="0"/>
              <a:t>(DARO vs placebo): </a:t>
            </a:r>
          </a:p>
          <a:p>
            <a:pPr lvl="1"/>
            <a:r>
              <a:rPr lang="en-US" sz="1600" dirty="0"/>
              <a:t>grade 1</a:t>
            </a:r>
            <a:r>
              <a:rPr lang="en-US" sz="1600" dirty="0">
                <a:solidFill>
                  <a:schemeClr val="tx2"/>
                </a:solidFill>
              </a:rPr>
              <a:t>:</a:t>
            </a:r>
            <a:r>
              <a:rPr lang="en-US" sz="1600" dirty="0"/>
              <a:t> 26% vs 22%, grade 2</a:t>
            </a:r>
            <a:r>
              <a:rPr lang="en-US" sz="1600" dirty="0">
                <a:solidFill>
                  <a:schemeClr val="tx2"/>
                </a:solidFill>
              </a:rPr>
              <a:t>:</a:t>
            </a:r>
            <a:r>
              <a:rPr lang="en-US" sz="1600" dirty="0"/>
              <a:t> 13% vs 15%, grade 3</a:t>
            </a:r>
            <a:r>
              <a:rPr lang="en-US" sz="1600" dirty="0">
                <a:solidFill>
                  <a:schemeClr val="tx2"/>
                </a:solidFill>
              </a:rPr>
              <a:t>: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2% vs 2%</a:t>
            </a:r>
          </a:p>
          <a:p>
            <a:pPr lvl="1"/>
            <a:r>
              <a:rPr lang="en-US" sz="1600" dirty="0"/>
              <a:t>Fatigue grade 1 or 2 was less common in DARO arm (11% vs 20%)</a:t>
            </a:r>
          </a:p>
          <a:p>
            <a:r>
              <a:rPr lang="en-US" sz="1600" b="1" dirty="0">
                <a:solidFill>
                  <a:schemeClr val="accent1"/>
                </a:solidFill>
                <a:effectLst/>
                <a:latin typeface="Segoe UI" panose="020B0502040204020203" pitchFamily="34" charset="0"/>
              </a:rPr>
              <a:t>Switch maintenance with DARO after prior </a:t>
            </a:r>
            <a:r>
              <a:rPr lang="en-US" sz="1600" b="1" dirty="0" err="1">
                <a:solidFill>
                  <a:schemeClr val="accent1"/>
                </a:solidFill>
                <a:effectLst/>
                <a:latin typeface="Segoe UI" panose="020B0502040204020203" pitchFamily="34" charset="0"/>
              </a:rPr>
              <a:t>taxane</a:t>
            </a:r>
            <a:r>
              <a:rPr lang="en-US" sz="1600" dirty="0">
                <a:effectLst/>
                <a:latin typeface="Segoe UI" panose="020B0502040204020203" pitchFamily="34" charset="0"/>
              </a:rPr>
              <a:t> and at least one NHA </a:t>
            </a:r>
            <a:r>
              <a:rPr lang="en-US" sz="1600" b="1" dirty="0">
                <a:solidFill>
                  <a:schemeClr val="accent1"/>
                </a:solidFill>
                <a:effectLst/>
                <a:latin typeface="Segoe UI" panose="020B0502040204020203" pitchFamily="34" charset="0"/>
              </a:rPr>
              <a:t>results in a statistically significant prolongation of </a:t>
            </a:r>
            <a:r>
              <a:rPr lang="en-US" sz="1600" b="1" dirty="0" err="1">
                <a:solidFill>
                  <a:schemeClr val="accent1"/>
                </a:solidFill>
                <a:effectLst/>
                <a:latin typeface="Segoe UI" panose="020B0502040204020203" pitchFamily="34" charset="0"/>
              </a:rPr>
              <a:t>rPFS</a:t>
            </a:r>
            <a:r>
              <a:rPr lang="en-US" sz="1600" dirty="0">
                <a:effectLst/>
                <a:latin typeface="Segoe UI" panose="020B0502040204020203" pitchFamily="34" charset="0"/>
              </a:rPr>
              <a:t>. Prior response to NHA might predict benefit from maintenance treatment after NHA and </a:t>
            </a:r>
            <a:r>
              <a:rPr lang="en-US" sz="1600" dirty="0" err="1">
                <a:effectLst/>
                <a:latin typeface="Segoe UI" panose="020B0502040204020203" pitchFamily="34" charset="0"/>
              </a:rPr>
              <a:t>taxane</a:t>
            </a:r>
            <a:endParaRPr lang="en-US" sz="1600" dirty="0">
              <a:effectLst/>
              <a:latin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1A2E3-911C-4E12-831B-42FF6266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Sakk 08/16: 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F3EC2-6381-4222-8910-80A90730C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789941-5D24-AB4C-8B60-4480B893230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444691" cy="3651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CI, confidence interval; DARO, darolutamide; HR, hazard ratio; mo, months; NHA, novel hormonal therapies; rPFS, radiographic progression free survival</a:t>
            </a:r>
          </a:p>
          <a:p>
            <a:pPr>
              <a:spcBef>
                <a:spcPts val="0"/>
              </a:spcBef>
            </a:pPr>
            <a:r>
              <a:rPr lang="en-GB" dirty="0" err="1"/>
              <a:t>Cathomas</a:t>
            </a:r>
            <a:r>
              <a:rPr lang="en-GB" dirty="0"/>
              <a:t> R, et al. Abstract #LBA26. ESMO 2021. Oral presentation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F559900-FC94-C641-A663-7C13F1EC0B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420517"/>
              </p:ext>
            </p:extLst>
          </p:nvPr>
        </p:nvGraphicFramePr>
        <p:xfrm>
          <a:off x="609600" y="1653714"/>
          <a:ext cx="5220391" cy="98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533">
                  <a:extLst>
                    <a:ext uri="{9D8B030D-6E8A-4147-A177-3AD203B41FA5}">
                      <a16:colId xmlns:a16="http://schemas.microsoft.com/office/drawing/2014/main" val="40287455"/>
                    </a:ext>
                  </a:extLst>
                </a:gridCol>
                <a:gridCol w="1451449">
                  <a:extLst>
                    <a:ext uri="{9D8B030D-6E8A-4147-A177-3AD203B41FA5}">
                      <a16:colId xmlns:a16="http://schemas.microsoft.com/office/drawing/2014/main" val="687039176"/>
                    </a:ext>
                  </a:extLst>
                </a:gridCol>
                <a:gridCol w="1609409">
                  <a:extLst>
                    <a:ext uri="{9D8B030D-6E8A-4147-A177-3AD203B41FA5}">
                      <a16:colId xmlns:a16="http://schemas.microsoft.com/office/drawing/2014/main" val="1428014580"/>
                    </a:ext>
                  </a:extLst>
                </a:gridCol>
              </a:tblGrid>
              <a:tr h="24980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n-US" sz="1400" dirty="0"/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Arm A (N=45):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DARO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Arm B (N=45):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Placebo</a:t>
                      </a:r>
                    </a:p>
                  </a:txBody>
                  <a:tcPr marL="55440" marR="55440" marT="36000" marB="36000"/>
                </a:tc>
                <a:extLst>
                  <a:ext uri="{0D108BD9-81ED-4DB2-BD59-A6C34878D82A}">
                    <a16:rowId xmlns:a16="http://schemas.microsoft.com/office/drawing/2014/main" val="4109573234"/>
                  </a:ext>
                </a:extLst>
              </a:tr>
              <a:tr h="14429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400" b="1" dirty="0"/>
                        <a:t>rPFS at 12 weeks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64.7%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52.2%</a:t>
                      </a:r>
                    </a:p>
                  </a:txBody>
                  <a:tcPr marL="55440" marR="55440" marT="36000" marB="36000"/>
                </a:tc>
                <a:extLst>
                  <a:ext uri="{0D108BD9-81ED-4DB2-BD59-A6C34878D82A}">
                    <a16:rowId xmlns:a16="http://schemas.microsoft.com/office/drawing/2014/main" val="1601995733"/>
                  </a:ext>
                </a:extLst>
              </a:tr>
              <a:tr h="14429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400" b="1" dirty="0"/>
                        <a:t>95% CI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47.6%, 77.5%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36.1%, 66.1%</a:t>
                      </a:r>
                    </a:p>
                  </a:txBody>
                  <a:tcPr marL="55440" marR="55440" marT="36000" marB="36000"/>
                </a:tc>
                <a:extLst>
                  <a:ext uri="{0D108BD9-81ED-4DB2-BD59-A6C34878D82A}">
                    <a16:rowId xmlns:a16="http://schemas.microsoft.com/office/drawing/2014/main" val="356648190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1FDE5A1-8AAB-D64C-ACDA-F089BE2320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721723"/>
              </p:ext>
            </p:extLst>
          </p:nvPr>
        </p:nvGraphicFramePr>
        <p:xfrm>
          <a:off x="609600" y="2900624"/>
          <a:ext cx="5220391" cy="1056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0982">
                  <a:extLst>
                    <a:ext uri="{9D8B030D-6E8A-4147-A177-3AD203B41FA5}">
                      <a16:colId xmlns:a16="http://schemas.microsoft.com/office/drawing/2014/main" val="40287455"/>
                    </a:ext>
                  </a:extLst>
                </a:gridCol>
                <a:gridCol w="1609409">
                  <a:extLst>
                    <a:ext uri="{9D8B030D-6E8A-4147-A177-3AD203B41FA5}">
                      <a16:colId xmlns:a16="http://schemas.microsoft.com/office/drawing/2014/main" val="1428014580"/>
                    </a:ext>
                  </a:extLst>
                </a:gridCol>
              </a:tblGrid>
              <a:tr h="24980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400" dirty="0"/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Result</a:t>
                      </a:r>
                    </a:p>
                  </a:txBody>
                  <a:tcPr marL="55440" marR="55440" marT="36000" marB="36000"/>
                </a:tc>
                <a:extLst>
                  <a:ext uri="{0D108BD9-81ED-4DB2-BD59-A6C34878D82A}">
                    <a16:rowId xmlns:a16="http://schemas.microsoft.com/office/drawing/2014/main" val="4109573234"/>
                  </a:ext>
                </a:extLst>
              </a:tr>
              <a:tr h="14429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400" b="1" dirty="0"/>
                        <a:t>Est. difference in rPFS at 12 weeks</a:t>
                      </a:r>
                      <a:endParaRPr lang="en-US" sz="1400" dirty="0"/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12.5%</a:t>
                      </a:r>
                    </a:p>
                  </a:txBody>
                  <a:tcPr marL="55440" marR="55440" marT="36000" marB="36000"/>
                </a:tc>
                <a:extLst>
                  <a:ext uri="{0D108BD9-81ED-4DB2-BD59-A6C34878D82A}">
                    <a16:rowId xmlns:a16="http://schemas.microsoft.com/office/drawing/2014/main" val="1601995733"/>
                  </a:ext>
                </a:extLst>
              </a:tr>
              <a:tr h="14429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400" b="0" dirty="0"/>
                        <a:t>One-sided 85% CI (lower bound)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1.1%</a:t>
                      </a:r>
                    </a:p>
                  </a:txBody>
                  <a:tcPr marL="55440" marR="55440" marT="36000" marB="36000"/>
                </a:tc>
                <a:extLst>
                  <a:ext uri="{0D108BD9-81ED-4DB2-BD59-A6C34878D82A}">
                    <a16:rowId xmlns:a16="http://schemas.microsoft.com/office/drawing/2014/main" val="3566481909"/>
                  </a:ext>
                </a:extLst>
              </a:tr>
              <a:tr h="14429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400" dirty="0"/>
                        <a:t>p value (one-sided)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/>
                        <a:t>0.127</a:t>
                      </a:r>
                    </a:p>
                  </a:txBody>
                  <a:tcPr marL="55440" marR="55440" marT="36000" marB="36000"/>
                </a:tc>
                <a:extLst>
                  <a:ext uri="{0D108BD9-81ED-4DB2-BD59-A6C34878D82A}">
                    <a16:rowId xmlns:a16="http://schemas.microsoft.com/office/drawing/2014/main" val="1713798858"/>
                  </a:ext>
                </a:extLst>
              </a:tr>
            </a:tbl>
          </a:graphicData>
        </a:graphic>
      </p:graphicFrame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30557C9-BFEB-2D4D-86CF-FC0E1A5E3138}"/>
              </a:ext>
            </a:extLst>
          </p:cNvPr>
          <p:cNvSpPr txBox="1">
            <a:spLocks/>
          </p:cNvSpPr>
          <p:nvPr/>
        </p:nvSpPr>
        <p:spPr>
          <a:xfrm>
            <a:off x="6519949" y="1072939"/>
            <a:ext cx="5342384" cy="702470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None/>
              <a:defRPr sz="2000" b="1" i="0" kern="1200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None/>
              <a:defRPr sz="2000" b="1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914400" indent="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1800" b="1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600" b="1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600" b="1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Secondary endpoint: </a:t>
            </a:r>
            <a:r>
              <a:rPr lang="en-US" cap="none" dirty="0"/>
              <a:t>r</a:t>
            </a:r>
            <a:r>
              <a:rPr lang="en-US" dirty="0"/>
              <a:t>PFS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F0F267-16BE-7A4F-B762-CD3B7812777D}"/>
              </a:ext>
            </a:extLst>
          </p:cNvPr>
          <p:cNvSpPr txBox="1"/>
          <p:nvPr/>
        </p:nvSpPr>
        <p:spPr>
          <a:xfrm>
            <a:off x="6956049" y="3693182"/>
            <a:ext cx="65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90ADC9B-A746-3A46-97B1-ACE7C0BF8414}"/>
              </a:ext>
            </a:extLst>
          </p:cNvPr>
          <p:cNvCxnSpPr>
            <a:cxnSpLocks/>
          </p:cNvCxnSpPr>
          <p:nvPr/>
        </p:nvCxnSpPr>
        <p:spPr>
          <a:xfrm>
            <a:off x="7051089" y="3750629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0E1F5F7-4F1C-5047-AA99-44C71D7326ED}"/>
              </a:ext>
            </a:extLst>
          </p:cNvPr>
          <p:cNvCxnSpPr>
            <a:cxnSpLocks/>
          </p:cNvCxnSpPr>
          <p:nvPr/>
        </p:nvCxnSpPr>
        <p:spPr>
          <a:xfrm flipV="1">
            <a:off x="7105120" y="1581150"/>
            <a:ext cx="0" cy="216782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C87370B-B949-1B46-BCBD-8EC5210BF289}"/>
              </a:ext>
            </a:extLst>
          </p:cNvPr>
          <p:cNvSpPr txBox="1"/>
          <p:nvPr/>
        </p:nvSpPr>
        <p:spPr>
          <a:xfrm rot="16200000">
            <a:off x="5743942" y="2519163"/>
            <a:ext cx="166814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Radiographic progression-</a:t>
            </a:r>
            <a:br>
              <a:rPr lang="en-US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free survival (%)</a:t>
            </a:r>
            <a:endParaRPr lang="en-US" sz="1200" b="1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385735-1D61-2C4E-8782-17B6619D0EF7}"/>
              </a:ext>
            </a:extLst>
          </p:cNvPr>
          <p:cNvSpPr txBox="1"/>
          <p:nvPr/>
        </p:nvSpPr>
        <p:spPr>
          <a:xfrm>
            <a:off x="7075433" y="3828346"/>
            <a:ext cx="6572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  <a:endParaRPr lang="en-US" sz="10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64A6295-BA84-024E-A459-E1EA3D68B6E9}"/>
              </a:ext>
            </a:extLst>
          </p:cNvPr>
          <p:cNvCxnSpPr>
            <a:cxnSpLocks/>
          </p:cNvCxnSpPr>
          <p:nvPr/>
        </p:nvCxnSpPr>
        <p:spPr>
          <a:xfrm>
            <a:off x="7105064" y="3750629"/>
            <a:ext cx="473226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8EF6FF3-6327-704E-B5CD-F555E6E2E0F7}"/>
              </a:ext>
            </a:extLst>
          </p:cNvPr>
          <p:cNvSpPr txBox="1"/>
          <p:nvPr/>
        </p:nvSpPr>
        <p:spPr>
          <a:xfrm>
            <a:off x="6371338" y="4063253"/>
            <a:ext cx="541815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No. at risk</a:t>
            </a:r>
          </a:p>
          <a:p>
            <a:pPr algn="r"/>
            <a:r>
              <a:rPr lang="en-US" sz="10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DARO</a:t>
            </a:r>
          </a:p>
          <a:p>
            <a:pPr algn="r"/>
            <a:r>
              <a:rPr lang="en-US" sz="10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Placebo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F7DDC78-30B5-2346-8D75-5D07B25F2BC1}"/>
              </a:ext>
            </a:extLst>
          </p:cNvPr>
          <p:cNvCxnSpPr>
            <a:cxnSpLocks/>
          </p:cNvCxnSpPr>
          <p:nvPr/>
        </p:nvCxnSpPr>
        <p:spPr>
          <a:xfrm rot="16200000">
            <a:off x="7076545" y="3785554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A9C7BB6-71CF-624C-A8B2-88C27249420E}"/>
              </a:ext>
            </a:extLst>
          </p:cNvPr>
          <p:cNvSpPr txBox="1"/>
          <p:nvPr/>
        </p:nvSpPr>
        <p:spPr>
          <a:xfrm>
            <a:off x="7459608" y="3828346"/>
            <a:ext cx="6572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  <a:endParaRPr lang="en-US" sz="10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0E8FAD6-6E24-3346-9D8C-79DB60368710}"/>
              </a:ext>
            </a:extLst>
          </p:cNvPr>
          <p:cNvCxnSpPr>
            <a:cxnSpLocks/>
          </p:cNvCxnSpPr>
          <p:nvPr/>
        </p:nvCxnSpPr>
        <p:spPr>
          <a:xfrm rot="16200000">
            <a:off x="7463895" y="3785554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6B5A887-70A3-4A4F-BFDB-D87352357CF2}"/>
              </a:ext>
            </a:extLst>
          </p:cNvPr>
          <p:cNvSpPr txBox="1"/>
          <p:nvPr/>
        </p:nvSpPr>
        <p:spPr>
          <a:xfrm>
            <a:off x="7008208" y="4217141"/>
            <a:ext cx="13144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45</a:t>
            </a:r>
          </a:p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D981AF-09B8-C44E-80D7-207C6100D8F6}"/>
              </a:ext>
            </a:extLst>
          </p:cNvPr>
          <p:cNvSpPr txBox="1"/>
          <p:nvPr/>
        </p:nvSpPr>
        <p:spPr>
          <a:xfrm>
            <a:off x="7811483" y="4217141"/>
            <a:ext cx="13144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42</a:t>
            </a:r>
          </a:p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141D91-F223-AB45-9C1B-E63EC2372839}"/>
              </a:ext>
            </a:extLst>
          </p:cNvPr>
          <p:cNvSpPr txBox="1"/>
          <p:nvPr/>
        </p:nvSpPr>
        <p:spPr>
          <a:xfrm>
            <a:off x="7417783" y="4217141"/>
            <a:ext cx="13144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43</a:t>
            </a:r>
          </a:p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B285534-D702-124A-A5F5-5F31B8DDA562}"/>
              </a:ext>
            </a:extLst>
          </p:cNvPr>
          <p:cNvSpPr txBox="1"/>
          <p:nvPr/>
        </p:nvSpPr>
        <p:spPr>
          <a:xfrm>
            <a:off x="6858267" y="1540532"/>
            <a:ext cx="16350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1.0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3CCE7D9-8A9A-BD4A-B7BB-C034BBCC170C}"/>
              </a:ext>
            </a:extLst>
          </p:cNvPr>
          <p:cNvCxnSpPr>
            <a:cxnSpLocks/>
          </p:cNvCxnSpPr>
          <p:nvPr/>
        </p:nvCxnSpPr>
        <p:spPr>
          <a:xfrm>
            <a:off x="7051089" y="1594804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D7BCF160-52BD-584C-B28C-616F5C0D4B1B}"/>
              </a:ext>
            </a:extLst>
          </p:cNvPr>
          <p:cNvSpPr txBox="1"/>
          <p:nvPr/>
        </p:nvSpPr>
        <p:spPr>
          <a:xfrm>
            <a:off x="6858266" y="3474107"/>
            <a:ext cx="16350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0.1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0F56F64-A3BE-AC4B-B239-5064EAEC8F2C}"/>
              </a:ext>
            </a:extLst>
          </p:cNvPr>
          <p:cNvCxnSpPr>
            <a:cxnSpLocks/>
          </p:cNvCxnSpPr>
          <p:nvPr/>
        </p:nvCxnSpPr>
        <p:spPr>
          <a:xfrm>
            <a:off x="7051089" y="3537904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84CB059D-9862-BF40-B41F-6AE8365EFE88}"/>
              </a:ext>
            </a:extLst>
          </p:cNvPr>
          <p:cNvSpPr txBox="1"/>
          <p:nvPr/>
        </p:nvSpPr>
        <p:spPr>
          <a:xfrm>
            <a:off x="6858266" y="3255032"/>
            <a:ext cx="16350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0.2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EA75A56-DF5B-124B-99BF-A561C6558642}"/>
              </a:ext>
            </a:extLst>
          </p:cNvPr>
          <p:cNvCxnSpPr>
            <a:cxnSpLocks/>
          </p:cNvCxnSpPr>
          <p:nvPr/>
        </p:nvCxnSpPr>
        <p:spPr>
          <a:xfrm>
            <a:off x="7051089" y="3318829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82AC9A66-8363-1E4E-9E33-6ECDFA779051}"/>
              </a:ext>
            </a:extLst>
          </p:cNvPr>
          <p:cNvSpPr txBox="1"/>
          <p:nvPr/>
        </p:nvSpPr>
        <p:spPr>
          <a:xfrm>
            <a:off x="6858266" y="3042307"/>
            <a:ext cx="16350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0.3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6F36881-FABD-6C46-ABA6-28E414E46E32}"/>
              </a:ext>
            </a:extLst>
          </p:cNvPr>
          <p:cNvCxnSpPr>
            <a:cxnSpLocks/>
          </p:cNvCxnSpPr>
          <p:nvPr/>
        </p:nvCxnSpPr>
        <p:spPr>
          <a:xfrm>
            <a:off x="7051089" y="3106104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17F3003-A6D1-AC46-8AF2-4F117B898FB3}"/>
              </a:ext>
            </a:extLst>
          </p:cNvPr>
          <p:cNvSpPr txBox="1"/>
          <p:nvPr/>
        </p:nvSpPr>
        <p:spPr>
          <a:xfrm>
            <a:off x="6858266" y="2826407"/>
            <a:ext cx="16350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0.4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8FAA756-B37D-F34F-B79A-58C4FB70EDB5}"/>
              </a:ext>
            </a:extLst>
          </p:cNvPr>
          <p:cNvCxnSpPr>
            <a:cxnSpLocks/>
          </p:cNvCxnSpPr>
          <p:nvPr/>
        </p:nvCxnSpPr>
        <p:spPr>
          <a:xfrm>
            <a:off x="7051089" y="2890204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1B60E16B-B8B2-2E45-AC80-B060C5B18895}"/>
              </a:ext>
            </a:extLst>
          </p:cNvPr>
          <p:cNvSpPr txBox="1"/>
          <p:nvPr/>
        </p:nvSpPr>
        <p:spPr>
          <a:xfrm>
            <a:off x="6858266" y="2610507"/>
            <a:ext cx="16350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0.5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AAE71E4-4E7A-264B-AA0E-A0424F4BFEC7}"/>
              </a:ext>
            </a:extLst>
          </p:cNvPr>
          <p:cNvCxnSpPr>
            <a:cxnSpLocks/>
          </p:cNvCxnSpPr>
          <p:nvPr/>
        </p:nvCxnSpPr>
        <p:spPr>
          <a:xfrm>
            <a:off x="7051089" y="2674304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B7719C46-45F5-C746-8872-22D47E6526FA}"/>
              </a:ext>
            </a:extLst>
          </p:cNvPr>
          <p:cNvSpPr txBox="1"/>
          <p:nvPr/>
        </p:nvSpPr>
        <p:spPr>
          <a:xfrm>
            <a:off x="6858266" y="2394607"/>
            <a:ext cx="16350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0.5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1C72881-0AAD-564F-930D-E6F449A4E5F7}"/>
              </a:ext>
            </a:extLst>
          </p:cNvPr>
          <p:cNvCxnSpPr>
            <a:cxnSpLocks/>
          </p:cNvCxnSpPr>
          <p:nvPr/>
        </p:nvCxnSpPr>
        <p:spPr>
          <a:xfrm>
            <a:off x="7051089" y="2458404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CAA870D4-BCDD-4141-A7DF-B63FE8ABD9D2}"/>
              </a:ext>
            </a:extLst>
          </p:cNvPr>
          <p:cNvSpPr txBox="1"/>
          <p:nvPr/>
        </p:nvSpPr>
        <p:spPr>
          <a:xfrm>
            <a:off x="6858266" y="2178707"/>
            <a:ext cx="16350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0.7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FD43D67-54DE-B44D-8213-60A0CFD4E55F}"/>
              </a:ext>
            </a:extLst>
          </p:cNvPr>
          <p:cNvCxnSpPr>
            <a:cxnSpLocks/>
          </p:cNvCxnSpPr>
          <p:nvPr/>
        </p:nvCxnSpPr>
        <p:spPr>
          <a:xfrm>
            <a:off x="7051089" y="2242504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2CC1B231-05C9-4E43-B6C0-6590F0B906D1}"/>
              </a:ext>
            </a:extLst>
          </p:cNvPr>
          <p:cNvSpPr txBox="1"/>
          <p:nvPr/>
        </p:nvSpPr>
        <p:spPr>
          <a:xfrm>
            <a:off x="6858266" y="1962807"/>
            <a:ext cx="16350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0.8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A6676DB-39BF-8D44-8C07-CA6F2E130A5C}"/>
              </a:ext>
            </a:extLst>
          </p:cNvPr>
          <p:cNvCxnSpPr>
            <a:cxnSpLocks/>
          </p:cNvCxnSpPr>
          <p:nvPr/>
        </p:nvCxnSpPr>
        <p:spPr>
          <a:xfrm>
            <a:off x="7051089" y="2026604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8ADADEE5-ADB8-D947-95C2-637EFB9D3A6B}"/>
              </a:ext>
            </a:extLst>
          </p:cNvPr>
          <p:cNvSpPr txBox="1"/>
          <p:nvPr/>
        </p:nvSpPr>
        <p:spPr>
          <a:xfrm>
            <a:off x="6858266" y="1750082"/>
            <a:ext cx="16350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0.9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28410A7-D80B-5242-9F85-D0ED2FE31658}"/>
              </a:ext>
            </a:extLst>
          </p:cNvPr>
          <p:cNvCxnSpPr>
            <a:cxnSpLocks/>
          </p:cNvCxnSpPr>
          <p:nvPr/>
        </p:nvCxnSpPr>
        <p:spPr>
          <a:xfrm>
            <a:off x="7051089" y="1813879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C2F4DB63-335A-BF4D-9778-7E1C618239C7}"/>
              </a:ext>
            </a:extLst>
          </p:cNvPr>
          <p:cNvSpPr txBox="1"/>
          <p:nvPr/>
        </p:nvSpPr>
        <p:spPr>
          <a:xfrm>
            <a:off x="7843783" y="3828346"/>
            <a:ext cx="6572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  <a:endParaRPr lang="en-US" sz="10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F6F7D8C-C81D-9B49-B017-D649EFF51747}"/>
              </a:ext>
            </a:extLst>
          </p:cNvPr>
          <p:cNvCxnSpPr>
            <a:cxnSpLocks/>
          </p:cNvCxnSpPr>
          <p:nvPr/>
        </p:nvCxnSpPr>
        <p:spPr>
          <a:xfrm rot="16200000">
            <a:off x="7848070" y="3785554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8EFCB735-A47C-1845-BD52-F76B506DD10E}"/>
              </a:ext>
            </a:extLst>
          </p:cNvPr>
          <p:cNvSpPr txBox="1"/>
          <p:nvPr/>
        </p:nvSpPr>
        <p:spPr>
          <a:xfrm>
            <a:off x="8234308" y="3828346"/>
            <a:ext cx="6572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  <a:endParaRPr lang="en-US" sz="10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32312AC-261D-F849-BF32-B0F7A0375A1B}"/>
              </a:ext>
            </a:extLst>
          </p:cNvPr>
          <p:cNvCxnSpPr>
            <a:cxnSpLocks/>
          </p:cNvCxnSpPr>
          <p:nvPr/>
        </p:nvCxnSpPr>
        <p:spPr>
          <a:xfrm rot="16200000">
            <a:off x="8238595" y="3785554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AE078E9D-4447-3A4D-BEBF-2329057461B6}"/>
              </a:ext>
            </a:extLst>
          </p:cNvPr>
          <p:cNvSpPr txBox="1"/>
          <p:nvPr/>
        </p:nvSpPr>
        <p:spPr>
          <a:xfrm>
            <a:off x="8205183" y="4217141"/>
            <a:ext cx="13144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22</a:t>
            </a:r>
          </a:p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BD5D2C3-0881-8E46-AD64-AA4B70E20857}"/>
              </a:ext>
            </a:extLst>
          </p:cNvPr>
          <p:cNvSpPr txBox="1"/>
          <p:nvPr/>
        </p:nvSpPr>
        <p:spPr>
          <a:xfrm>
            <a:off x="8595708" y="4217141"/>
            <a:ext cx="13144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21</a:t>
            </a:r>
          </a:p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9A8E5FA-178B-6E44-80D4-1E3CDC79F228}"/>
              </a:ext>
            </a:extLst>
          </p:cNvPr>
          <p:cNvSpPr txBox="1"/>
          <p:nvPr/>
        </p:nvSpPr>
        <p:spPr>
          <a:xfrm>
            <a:off x="8986233" y="4217141"/>
            <a:ext cx="13144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19</a:t>
            </a:r>
          </a:p>
          <a:p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FCBB1E9-763E-7E43-AFD2-82476B1F3DD7}"/>
              </a:ext>
            </a:extLst>
          </p:cNvPr>
          <p:cNvSpPr txBox="1"/>
          <p:nvPr/>
        </p:nvSpPr>
        <p:spPr>
          <a:xfrm>
            <a:off x="9367233" y="4217141"/>
            <a:ext cx="13144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</a:t>
            </a:r>
          </a:p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6B7914C-6753-DD41-82F5-8082BCD8B48E}"/>
              </a:ext>
            </a:extLst>
          </p:cNvPr>
          <p:cNvSpPr txBox="1"/>
          <p:nvPr/>
        </p:nvSpPr>
        <p:spPr>
          <a:xfrm>
            <a:off x="9760933" y="4217141"/>
            <a:ext cx="13144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8D4F8EA-405F-374B-9CB2-78FA6BCC3A8E}"/>
              </a:ext>
            </a:extLst>
          </p:cNvPr>
          <p:cNvSpPr txBox="1"/>
          <p:nvPr/>
        </p:nvSpPr>
        <p:spPr>
          <a:xfrm>
            <a:off x="10132408" y="4217141"/>
            <a:ext cx="13144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7F7476B-3004-0E47-9070-49AF62B2463B}"/>
              </a:ext>
            </a:extLst>
          </p:cNvPr>
          <p:cNvSpPr txBox="1"/>
          <p:nvPr/>
        </p:nvSpPr>
        <p:spPr>
          <a:xfrm>
            <a:off x="10543094" y="4217141"/>
            <a:ext cx="6572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</a:t>
            </a:r>
          </a:p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1004085-40C9-5749-9E90-2B0C7B3432EF}"/>
              </a:ext>
            </a:extLst>
          </p:cNvPr>
          <p:cNvSpPr txBox="1"/>
          <p:nvPr/>
        </p:nvSpPr>
        <p:spPr>
          <a:xfrm>
            <a:off x="10930444" y="4217141"/>
            <a:ext cx="6572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</a:t>
            </a:r>
          </a:p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82D7F6B-BEEB-3B42-B540-1B90B2D32365}"/>
              </a:ext>
            </a:extLst>
          </p:cNvPr>
          <p:cNvSpPr txBox="1"/>
          <p:nvPr/>
        </p:nvSpPr>
        <p:spPr>
          <a:xfrm>
            <a:off x="11317794" y="4217141"/>
            <a:ext cx="6572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1B82BB3-0959-454E-9A3C-AF11596A9732}"/>
              </a:ext>
            </a:extLst>
          </p:cNvPr>
          <p:cNvSpPr txBox="1"/>
          <p:nvPr/>
        </p:nvSpPr>
        <p:spPr>
          <a:xfrm>
            <a:off x="11705144" y="4217141"/>
            <a:ext cx="6572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8F457DC-E2FA-B747-A3CB-3BDD637DE0AE}"/>
              </a:ext>
            </a:extLst>
          </p:cNvPr>
          <p:cNvSpPr txBox="1"/>
          <p:nvPr/>
        </p:nvSpPr>
        <p:spPr>
          <a:xfrm>
            <a:off x="11671722" y="3828346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  <a:endParaRPr lang="en-US" sz="10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8FE0DC3-84C2-F940-8A22-AEA67457E7EC}"/>
              </a:ext>
            </a:extLst>
          </p:cNvPr>
          <p:cNvCxnSpPr>
            <a:cxnSpLocks/>
          </p:cNvCxnSpPr>
          <p:nvPr/>
        </p:nvCxnSpPr>
        <p:spPr>
          <a:xfrm rot="16200000">
            <a:off x="11708870" y="3785554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087BB046-276F-EE46-B94B-86DCA2660BA0}"/>
              </a:ext>
            </a:extLst>
          </p:cNvPr>
          <p:cNvSpPr txBox="1"/>
          <p:nvPr/>
        </p:nvSpPr>
        <p:spPr>
          <a:xfrm>
            <a:off x="8621658" y="3828346"/>
            <a:ext cx="6572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  <a:endParaRPr lang="en-US" sz="10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80B5D43-3553-B14D-90C2-2B39B2BF1138}"/>
              </a:ext>
            </a:extLst>
          </p:cNvPr>
          <p:cNvCxnSpPr>
            <a:cxnSpLocks/>
          </p:cNvCxnSpPr>
          <p:nvPr/>
        </p:nvCxnSpPr>
        <p:spPr>
          <a:xfrm rot="16200000">
            <a:off x="8625945" y="3785554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F1622986-D8FD-FF49-AC60-01B2995AE8F8}"/>
              </a:ext>
            </a:extLst>
          </p:cNvPr>
          <p:cNvSpPr txBox="1"/>
          <p:nvPr/>
        </p:nvSpPr>
        <p:spPr>
          <a:xfrm>
            <a:off x="8993133" y="3828346"/>
            <a:ext cx="6572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  <a:endParaRPr lang="en-US" sz="10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85E3075-B994-4940-AA89-5311874EAB13}"/>
              </a:ext>
            </a:extLst>
          </p:cNvPr>
          <p:cNvCxnSpPr>
            <a:cxnSpLocks/>
          </p:cNvCxnSpPr>
          <p:nvPr/>
        </p:nvCxnSpPr>
        <p:spPr>
          <a:xfrm rot="16200000">
            <a:off x="8997420" y="3785554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F4242A49-CEB5-454C-96DE-4C398D794686}"/>
              </a:ext>
            </a:extLst>
          </p:cNvPr>
          <p:cNvSpPr txBox="1"/>
          <p:nvPr/>
        </p:nvSpPr>
        <p:spPr>
          <a:xfrm>
            <a:off x="9386833" y="3828346"/>
            <a:ext cx="6572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  <a:endParaRPr lang="en-US" sz="10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B5EB092-F3F1-C74F-B7F1-10978F03CCA5}"/>
              </a:ext>
            </a:extLst>
          </p:cNvPr>
          <p:cNvCxnSpPr>
            <a:cxnSpLocks/>
          </p:cNvCxnSpPr>
          <p:nvPr/>
        </p:nvCxnSpPr>
        <p:spPr>
          <a:xfrm rot="16200000">
            <a:off x="9391120" y="3785554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D66F9107-D969-D947-9751-7C58B28D8BF2}"/>
              </a:ext>
            </a:extLst>
          </p:cNvPr>
          <p:cNvSpPr txBox="1"/>
          <p:nvPr/>
        </p:nvSpPr>
        <p:spPr>
          <a:xfrm>
            <a:off x="9771008" y="3828346"/>
            <a:ext cx="6572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4E6440B-6A7B-DC43-AAC3-378C1B44F070}"/>
              </a:ext>
            </a:extLst>
          </p:cNvPr>
          <p:cNvCxnSpPr>
            <a:cxnSpLocks/>
          </p:cNvCxnSpPr>
          <p:nvPr/>
        </p:nvCxnSpPr>
        <p:spPr>
          <a:xfrm rot="16200000">
            <a:off x="9775295" y="3785554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DD26B313-3A55-9D4C-B318-B0947D824F02}"/>
              </a:ext>
            </a:extLst>
          </p:cNvPr>
          <p:cNvSpPr txBox="1"/>
          <p:nvPr/>
        </p:nvSpPr>
        <p:spPr>
          <a:xfrm>
            <a:off x="10158358" y="3828346"/>
            <a:ext cx="6572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</a:t>
            </a:r>
            <a:endParaRPr lang="en-US" sz="10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D8FCDB3-1053-254A-8E73-CBD58A6833E2}"/>
              </a:ext>
            </a:extLst>
          </p:cNvPr>
          <p:cNvCxnSpPr>
            <a:cxnSpLocks/>
          </p:cNvCxnSpPr>
          <p:nvPr/>
        </p:nvCxnSpPr>
        <p:spPr>
          <a:xfrm rot="16200000">
            <a:off x="10162645" y="3785554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AECBFBB9-6260-5B43-A840-18C8A78EDCD3}"/>
              </a:ext>
            </a:extLst>
          </p:cNvPr>
          <p:cNvSpPr txBox="1"/>
          <p:nvPr/>
        </p:nvSpPr>
        <p:spPr>
          <a:xfrm>
            <a:off x="10545708" y="3828346"/>
            <a:ext cx="6572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</a:t>
            </a:r>
            <a:endParaRPr lang="en-US" sz="10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0CD16172-4EDD-B74B-AF00-2A4C2FD73AEB}"/>
              </a:ext>
            </a:extLst>
          </p:cNvPr>
          <p:cNvCxnSpPr>
            <a:cxnSpLocks/>
          </p:cNvCxnSpPr>
          <p:nvPr/>
        </p:nvCxnSpPr>
        <p:spPr>
          <a:xfrm rot="16200000">
            <a:off x="10549995" y="3785554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5CA299E2-133B-C24C-8D85-396B11847B2E}"/>
              </a:ext>
            </a:extLst>
          </p:cNvPr>
          <p:cNvSpPr txBox="1"/>
          <p:nvPr/>
        </p:nvSpPr>
        <p:spPr>
          <a:xfrm>
            <a:off x="10900197" y="3828346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  <a:endParaRPr lang="en-US" sz="10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7049B94A-8BD3-C447-B4E7-1FEE0F5D5BEA}"/>
              </a:ext>
            </a:extLst>
          </p:cNvPr>
          <p:cNvCxnSpPr>
            <a:cxnSpLocks/>
          </p:cNvCxnSpPr>
          <p:nvPr/>
        </p:nvCxnSpPr>
        <p:spPr>
          <a:xfrm rot="16200000">
            <a:off x="10937345" y="3785554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640B5B0C-9099-9E44-985C-0905770202EC}"/>
              </a:ext>
            </a:extLst>
          </p:cNvPr>
          <p:cNvSpPr txBox="1"/>
          <p:nvPr/>
        </p:nvSpPr>
        <p:spPr>
          <a:xfrm>
            <a:off x="11284372" y="3828346"/>
            <a:ext cx="13144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</a:t>
            </a:r>
            <a:endParaRPr lang="en-US" sz="10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86FE7830-B591-7D41-8013-2F704421B487}"/>
              </a:ext>
            </a:extLst>
          </p:cNvPr>
          <p:cNvCxnSpPr>
            <a:cxnSpLocks/>
          </p:cNvCxnSpPr>
          <p:nvPr/>
        </p:nvCxnSpPr>
        <p:spPr>
          <a:xfrm rot="16200000">
            <a:off x="11321520" y="3785554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1FBC5B9E-D70D-844B-81CA-58CACE4AF6D4}"/>
              </a:ext>
            </a:extLst>
          </p:cNvPr>
          <p:cNvSpPr txBox="1"/>
          <p:nvPr/>
        </p:nvSpPr>
        <p:spPr>
          <a:xfrm>
            <a:off x="8291744" y="3965576"/>
            <a:ext cx="229088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Time from treatment start (months)</a:t>
            </a:r>
            <a:endParaRPr lang="en-US" sz="1200" b="1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9E3FF80-0CFA-2C45-9C91-ADE182356B3E}"/>
              </a:ext>
            </a:extLst>
          </p:cNvPr>
          <p:cNvSpPr txBox="1"/>
          <p:nvPr/>
        </p:nvSpPr>
        <p:spPr>
          <a:xfrm>
            <a:off x="10921645" y="2911316"/>
            <a:ext cx="88152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Darolutamide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100B5C9-F5C8-B345-9EA1-E11D387CCEB6}"/>
              </a:ext>
            </a:extLst>
          </p:cNvPr>
          <p:cNvSpPr txBox="1"/>
          <p:nvPr/>
        </p:nvSpPr>
        <p:spPr>
          <a:xfrm>
            <a:off x="11299824" y="3318641"/>
            <a:ext cx="50334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Placebo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FEB4BCD-4FA5-BE4D-91E9-AD608F923902}"/>
              </a:ext>
            </a:extLst>
          </p:cNvPr>
          <p:cNvSpPr txBox="1"/>
          <p:nvPr/>
        </p:nvSpPr>
        <p:spPr>
          <a:xfrm>
            <a:off x="7241781" y="3521018"/>
            <a:ext cx="280211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HR 0.54 (95% CI 0.32-0.91): log-rank P=0.017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2CEDC6D-2CEF-F842-B5FE-3ECD5E8E71C6}"/>
              </a:ext>
            </a:extLst>
          </p:cNvPr>
          <p:cNvSpPr txBox="1"/>
          <p:nvPr/>
        </p:nvSpPr>
        <p:spPr>
          <a:xfrm>
            <a:off x="7440406" y="3055209"/>
            <a:ext cx="124155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Median rPFS</a:t>
            </a:r>
            <a:b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5.5 mo vs 4.5 mo</a:t>
            </a:r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2A39BFF8-275D-1848-BF82-FF7992C0C6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168"/>
          <a:stretch/>
        </p:blipFill>
        <p:spPr>
          <a:xfrm>
            <a:off x="7139654" y="1557361"/>
            <a:ext cx="4991628" cy="2108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F98835-5E4D-4096-AE81-2A6C689FB5CC}"/>
              </a:ext>
            </a:extLst>
          </p:cNvPr>
          <p:cNvSpPr txBox="1"/>
          <p:nvPr/>
        </p:nvSpPr>
        <p:spPr>
          <a:xfrm>
            <a:off x="567893" y="4094030"/>
            <a:ext cx="469000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85750" indent="-28575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Study met it’s primary endpoint of </a:t>
            </a:r>
            <a:r>
              <a:rPr lang="en-GB" sz="1600" b="1" dirty="0" err="1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rPFS</a:t>
            </a:r>
            <a:r>
              <a:rPr lang="en-GB" sz="16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 at 12 weeks</a:t>
            </a:r>
          </a:p>
        </p:txBody>
      </p:sp>
    </p:spTree>
    <p:extLst>
      <p:ext uri="{BB962C8B-B14F-4D97-AF65-F5344CB8AC3E}">
        <p14:creationId xmlns:p14="http://schemas.microsoft.com/office/powerpoint/2010/main" val="428673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941700" y="5336166"/>
            <a:ext cx="16987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Follow us on Twitter </a:t>
            </a:r>
            <a:b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600" b="1" u="sng" dirty="0">
                <a:solidFill>
                  <a:schemeClr val="accent1"/>
                </a:solidFill>
                <a:ea typeface="Aileron" charset="0"/>
                <a:cs typeface="PT Sans Narr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@guconnectinfo</a:t>
            </a:r>
            <a:endParaRPr lang="en-GB" sz="1600" b="1" u="sng" dirty="0">
              <a:solidFill>
                <a:schemeClr val="accent1"/>
              </a:solidFill>
              <a:ea typeface="Aileron" charset="0"/>
              <a:cs typeface="PT Sans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67170" y="5336167"/>
            <a:ext cx="208481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Follow the </a:t>
            </a:r>
            <a:b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600" b="1" u="sng" dirty="0">
                <a:solidFill>
                  <a:schemeClr val="accent1"/>
                </a:solidFill>
                <a:ea typeface="Aileron" charset="0"/>
                <a:cs typeface="PT Sans Narrow"/>
                <a:hlinkClick r:id="rId4"/>
              </a:rPr>
              <a:t>GU CONNECT</a:t>
            </a:r>
            <a:br>
              <a:rPr lang="en-GB" sz="1600" b="1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group on LinkedIn</a:t>
            </a:r>
            <a:endParaRPr lang="en-GB" sz="1600" dirty="0">
              <a:solidFill>
                <a:schemeClr val="tx2"/>
              </a:solidFill>
              <a:ea typeface="Aileron" charset="0"/>
              <a:cs typeface="PT Sans Narro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24192" y="5336167"/>
            <a:ext cx="26642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tx2"/>
                </a:solidFill>
                <a:cs typeface="PT Sans Narrow"/>
              </a:rPr>
              <a:t>Email</a:t>
            </a:r>
            <a:br>
              <a:rPr lang="en-US" sz="1600" dirty="0">
                <a:solidFill>
                  <a:schemeClr val="tx2"/>
                </a:solidFill>
                <a:cs typeface="PT Sans Narrow"/>
              </a:rPr>
            </a:br>
            <a:r>
              <a:rPr lang="en-US" sz="1600" b="1" dirty="0">
                <a:solidFill>
                  <a:schemeClr val="accent1"/>
                </a:solidFill>
                <a:cs typeface="PT Sans Narrow"/>
                <a:hlinkClick r:id="rId5"/>
              </a:rPr>
              <a:t>sam.brightwell@cor2ed.com</a:t>
            </a:r>
            <a:endParaRPr lang="en-GB" sz="1600" b="1" dirty="0">
              <a:solidFill>
                <a:schemeClr val="accent1"/>
              </a:solidFill>
              <a:ea typeface="Aileron" charset="0"/>
              <a:cs typeface="PT Sans Narro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55402" y="5336166"/>
            <a:ext cx="208481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Watch us on the</a:t>
            </a:r>
            <a:b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Vimeo Channe</a:t>
            </a:r>
            <a: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  <a:t>l</a:t>
            </a:r>
            <a:b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600" b="1" dirty="0">
                <a:solidFill>
                  <a:schemeClr val="accent1"/>
                </a:solidFill>
                <a:ea typeface="Aileron" charset="0"/>
                <a:cs typeface="PT Sans Narrow"/>
                <a:hlinkClick r:id="rId6"/>
              </a:rPr>
              <a:t>GU CONNECT</a:t>
            </a:r>
            <a:endParaRPr lang="en-GB" sz="1600" b="1" dirty="0">
              <a:solidFill>
                <a:schemeClr val="accent1"/>
              </a:solidFill>
              <a:ea typeface="Aileron" charset="0"/>
              <a:cs typeface="PT Sans Narrow"/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071CF435-729F-403B-B87A-421B2706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656" y="274638"/>
            <a:ext cx="8924840" cy="3586410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  <a:spcBef>
                <a:spcPts val="800"/>
              </a:spcBef>
            </a:pPr>
            <a:r>
              <a:rPr lang="en-US" sz="3600" cap="none" dirty="0">
                <a:solidFill>
                  <a:schemeClr val="tx2"/>
                </a:solidFill>
              </a:rPr>
              <a:t>REACH </a:t>
            </a:r>
            <a:r>
              <a:rPr lang="en-US" sz="3600" cap="none" dirty="0"/>
              <a:t>GU CONNECT </a:t>
            </a:r>
            <a:r>
              <a:rPr lang="en-US" sz="3600" cap="none" dirty="0">
                <a:solidFill>
                  <a:schemeClr val="tx2"/>
                </a:solidFill>
              </a:rPr>
              <a:t>VIA </a:t>
            </a:r>
            <a:br>
              <a:rPr lang="en-US" sz="3600" cap="none" dirty="0">
                <a:solidFill>
                  <a:schemeClr val="tx2"/>
                </a:solidFill>
              </a:rPr>
            </a:br>
            <a:r>
              <a:rPr lang="en-US" sz="3600" cap="none" spc="-50" dirty="0">
                <a:solidFill>
                  <a:schemeClr val="tx2"/>
                </a:solidFill>
              </a:rPr>
              <a:t>TWITTER, LINKEDIN, VIMEO &amp; EMAIL</a:t>
            </a:r>
            <a:br>
              <a:rPr lang="en-US" sz="3600" cap="none" dirty="0">
                <a:solidFill>
                  <a:schemeClr val="tx2"/>
                </a:solidFill>
              </a:rPr>
            </a:br>
            <a:r>
              <a:rPr lang="en-US" sz="3600" cap="none" dirty="0">
                <a:solidFill>
                  <a:schemeClr val="tx2"/>
                </a:solidFill>
              </a:rPr>
              <a:t>OR VISIT THE GROUP’S WEBSITE</a:t>
            </a:r>
            <a:br>
              <a:rPr lang="en-US" sz="3600" cap="none" dirty="0">
                <a:solidFill>
                  <a:schemeClr val="tx2"/>
                </a:solidFill>
              </a:rPr>
            </a:br>
            <a:r>
              <a:rPr lang="en-US" sz="3600" u="sng" cap="none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http://www.guconnect.info</a:t>
            </a:r>
            <a:endParaRPr lang="en-US" sz="3600" cap="none" dirty="0"/>
          </a:p>
        </p:txBody>
      </p:sp>
      <p:pic>
        <p:nvPicPr>
          <p:cNvPr id="21" name="Picture 20">
            <a:hlinkClick r:id="rId8"/>
            <a:extLst>
              <a:ext uri="{FF2B5EF4-FFF2-40B4-BE49-F238E27FC236}">
                <a16:creationId xmlns:a16="http://schemas.microsoft.com/office/drawing/2014/main" id="{11F9DF4D-4057-453D-B0D6-F5A87905C6B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5" r="-910"/>
          <a:stretch/>
        </p:blipFill>
        <p:spPr>
          <a:xfrm>
            <a:off x="8319300" y="3983179"/>
            <a:ext cx="1449108" cy="1282427"/>
          </a:xfrm>
          <a:prstGeom prst="rect">
            <a:avLst/>
          </a:prstGeom>
        </p:spPr>
      </p:pic>
      <p:pic>
        <p:nvPicPr>
          <p:cNvPr id="22" name="Picture 21">
            <a:hlinkClick r:id="rId6"/>
            <a:extLst>
              <a:ext uri="{FF2B5EF4-FFF2-40B4-BE49-F238E27FC236}">
                <a16:creationId xmlns:a16="http://schemas.microsoft.com/office/drawing/2014/main" id="{DA9C17CD-405F-47F4-A30F-9A803835ACF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1" r="26470"/>
          <a:stretch/>
        </p:blipFill>
        <p:spPr>
          <a:xfrm>
            <a:off x="6168008" y="3983179"/>
            <a:ext cx="1561194" cy="1282427"/>
          </a:xfrm>
          <a:prstGeom prst="rect">
            <a:avLst/>
          </a:prstGeom>
        </p:spPr>
      </p:pic>
      <p:pic>
        <p:nvPicPr>
          <p:cNvPr id="24" name="Picture 23">
            <a:hlinkClick r:id="rId4"/>
            <a:extLst>
              <a:ext uri="{FF2B5EF4-FFF2-40B4-BE49-F238E27FC236}">
                <a16:creationId xmlns:a16="http://schemas.microsoft.com/office/drawing/2014/main" id="{6662B954-7662-4746-B326-DDF08DB98DD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1" r="53403"/>
          <a:stretch/>
        </p:blipFill>
        <p:spPr>
          <a:xfrm>
            <a:off x="4045377" y="3983179"/>
            <a:ext cx="1698734" cy="1282427"/>
          </a:xfrm>
          <a:prstGeom prst="rect">
            <a:avLst/>
          </a:prstGeom>
        </p:spPr>
      </p:pic>
      <p:pic>
        <p:nvPicPr>
          <p:cNvPr id="26" name="Picture 25">
            <a:hlinkClick r:id="rId3"/>
            <a:extLst>
              <a:ext uri="{FF2B5EF4-FFF2-40B4-BE49-F238E27FC236}">
                <a16:creationId xmlns:a16="http://schemas.microsoft.com/office/drawing/2014/main" id="{2598BD12-CFFC-4FFD-B356-0AE659D0655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3" t="-5872" r="82136" b="-5133"/>
          <a:stretch/>
        </p:blipFill>
        <p:spPr>
          <a:xfrm>
            <a:off x="1992531" y="3912616"/>
            <a:ext cx="1567408" cy="142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5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0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>
            <a:spLocks noGrp="1"/>
          </p:cNvSpPr>
          <p:nvPr>
            <p:ph sz="quarter" idx="12"/>
          </p:nvPr>
        </p:nvSpPr>
        <p:spPr>
          <a:xfrm>
            <a:off x="551384" y="1196752"/>
            <a:ext cx="11031016" cy="5511900"/>
          </a:xfrm>
        </p:spPr>
        <p:txBody>
          <a:bodyPr/>
          <a:lstStyle/>
          <a:p>
            <a:pPr marL="101600" indent="0">
              <a:spcBef>
                <a:spcPts val="600"/>
              </a:spcBef>
              <a:buNone/>
            </a:pPr>
            <a:r>
              <a:rPr lang="en-GB" b="1" dirty="0"/>
              <a:t>Please note: </a:t>
            </a:r>
            <a:r>
              <a:rPr lang="en-GB" dirty="0"/>
              <a:t>The views expressed within this presentation are the personal opinions of the author. </a:t>
            </a:r>
            <a:br>
              <a:rPr lang="en-GB" dirty="0"/>
            </a:br>
            <a:r>
              <a:rPr lang="en-GB" dirty="0"/>
              <a:t>They do not necessarily represent the views of the author’s academic institution or the rest of the </a:t>
            </a:r>
            <a:br>
              <a:rPr lang="en-GB" dirty="0"/>
            </a:br>
            <a:r>
              <a:rPr lang="en-GB" dirty="0"/>
              <a:t>GU CONNECT group.</a:t>
            </a:r>
          </a:p>
          <a:p>
            <a:pPr marL="101600" indent="0">
              <a:spcBef>
                <a:spcPts val="600"/>
              </a:spcBef>
              <a:buNone/>
            </a:pPr>
            <a:endParaRPr lang="en-GB" dirty="0"/>
          </a:p>
          <a:p>
            <a:pPr marL="101600" indent="0">
              <a:spcBef>
                <a:spcPts val="600"/>
              </a:spcBef>
              <a:buNone/>
            </a:pPr>
            <a:r>
              <a:rPr lang="en-US" dirty="0"/>
              <a:t>GU CONNECT is an initiative of COR2ED.</a:t>
            </a:r>
            <a:endParaRPr lang="en-GB" dirty="0"/>
          </a:p>
          <a:p>
            <a:pPr marL="101600" indent="0">
              <a:spcBef>
                <a:spcPts val="600"/>
              </a:spcBef>
              <a:buNone/>
            </a:pPr>
            <a:endParaRPr lang="en-GB" dirty="0"/>
          </a:p>
          <a:p>
            <a:pPr marL="101600" indent="0">
              <a:spcBef>
                <a:spcPts val="600"/>
              </a:spcBef>
              <a:buNone/>
            </a:pPr>
            <a:r>
              <a:rPr lang="en-GB" dirty="0"/>
              <a:t>Faculty members have received financial support/sponsorship for research support, consultation, or speaker fees from the following companies: </a:t>
            </a:r>
          </a:p>
          <a:p>
            <a:pPr marL="101600" indent="0">
              <a:spcBef>
                <a:spcPts val="600"/>
              </a:spcBef>
              <a:buNone/>
            </a:pPr>
            <a:endParaRPr lang="en-GB" dirty="0"/>
          </a:p>
          <a:p>
            <a:pPr marL="10160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b="1" dirty="0">
                <a:solidFill>
                  <a:schemeClr val="accent1"/>
                </a:solidFill>
              </a:rPr>
              <a:t>Dr. Elena Castro</a:t>
            </a:r>
            <a:r>
              <a:rPr lang="en-US" dirty="0"/>
              <a:t>: Astellas, AstraZeneca, Bayer, Clovis Oncology, Janssen, Merck, Pfizer, Roche</a:t>
            </a:r>
          </a:p>
        </p:txBody>
      </p:sp>
      <p:sp>
        <p:nvSpPr>
          <p:cNvPr id="117" name="Google Shape;117;p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DISCLAIMER AND DISCLOSURES</a:t>
            </a:r>
          </a:p>
        </p:txBody>
      </p:sp>
      <p:sp>
        <p:nvSpPr>
          <p:cNvPr id="118" name="Google Shape;118;p3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9315-B0BE-4475-B888-FE00BF1D8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Practice-changing DATA</a:t>
            </a:r>
            <a:br>
              <a:rPr lang="en-GB" dirty="0"/>
            </a:br>
            <a:r>
              <a:rPr lang="en-GB" dirty="0"/>
              <a:t>ESMO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DCE7F2-E383-4D57-9E26-81A96E100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467136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1C903-EB03-4C5A-984B-750C2EB65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Abiraterone acetate plus prednisolone without enzalutamide added to ADT compared to ADT alone for men with high-risk </a:t>
            </a:r>
            <a:r>
              <a:rPr lang="en-GB" cap="none" dirty="0"/>
              <a:t>M0 PCa</a:t>
            </a:r>
            <a:r>
              <a:rPr lang="en-GB" dirty="0"/>
              <a:t>: Combined analysis from TWO comparisons in the stampede platform protocol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8ACCF1-33A6-41A4-915C-64F86C0DDB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200" b="1" dirty="0"/>
              <a:t>Attard G, et al. ESMO 2021, Abstract #LBA4_PR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C9C57D-0966-47D7-BC6F-60EBF6A6329C}"/>
              </a:ext>
            </a:extLst>
          </p:cNvPr>
          <p:cNvSpPr txBox="1"/>
          <p:nvPr/>
        </p:nvSpPr>
        <p:spPr>
          <a:xfrm>
            <a:off x="619200" y="6361300"/>
            <a:ext cx="10369152" cy="276999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a typeface="Aileron" charset="0"/>
                <a:cs typeface="Aileron" charset="0"/>
              </a:rPr>
              <a:t>ADT, androgen deprivation therapy; </a:t>
            </a:r>
            <a:r>
              <a:rPr lang="en-GB" sz="1200" dirty="0">
                <a:solidFill>
                  <a:schemeClr val="bg1"/>
                </a:solidFill>
                <a:ea typeface="Aileron" charset="0"/>
                <a:cs typeface="Aileron" charset="0"/>
              </a:rPr>
              <a:t>M0</a:t>
            </a:r>
            <a:r>
              <a:rPr lang="en-GB" sz="1200" dirty="0">
                <a:solidFill>
                  <a:schemeClr val="bg1"/>
                </a:solidFill>
                <a:ea typeface="Aileron" charset="0"/>
              </a:rPr>
              <a:t>, non-metastatic; Pca, prostate cancer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70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433ABA-D90A-4282-BDB6-E76F0D950EA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9462" y="1049531"/>
            <a:ext cx="11007495" cy="2584461"/>
          </a:xfrm>
        </p:spPr>
        <p:txBody>
          <a:bodyPr/>
          <a:lstStyle/>
          <a:p>
            <a:r>
              <a:rPr lang="en-GB" dirty="0"/>
              <a:t>Patients with </a:t>
            </a:r>
            <a:r>
              <a:rPr lang="en-GB" b="1" dirty="0">
                <a:solidFill>
                  <a:schemeClr val="accent1"/>
                </a:solidFill>
              </a:rPr>
              <a:t>high-risk non-metastatic prostate cancer </a:t>
            </a:r>
            <a:r>
              <a:rPr lang="en-GB" dirty="0"/>
              <a:t>(M0 PCa) are treated with androgen deprivation therapy (ADT) and local radiotherapy (RT), where indicated</a:t>
            </a:r>
          </a:p>
          <a:p>
            <a:r>
              <a:rPr lang="en-US" b="1" dirty="0">
                <a:solidFill>
                  <a:schemeClr val="accent1"/>
                </a:solidFill>
              </a:rPr>
              <a:t>Intensifying hormone treatment </a:t>
            </a:r>
            <a:r>
              <a:rPr lang="en-US" dirty="0"/>
              <a:t>with abiraterone acetate plus prednisone (AAP), enzalutamide (ENZ) or apalutamide (APA) </a:t>
            </a:r>
            <a:r>
              <a:rPr lang="en-US" b="1" dirty="0">
                <a:solidFill>
                  <a:schemeClr val="accent1"/>
                </a:solidFill>
              </a:rPr>
              <a:t>continuous to progression improves outcomes of metastatic PCa </a:t>
            </a:r>
            <a:r>
              <a:rPr lang="en-US" dirty="0"/>
              <a:t>but its efficacy in M0 PCa starting ADT is unknown</a:t>
            </a:r>
          </a:p>
          <a:p>
            <a:r>
              <a:rPr lang="en-GB" dirty="0"/>
              <a:t>This analysis of </a:t>
            </a:r>
            <a:r>
              <a:rPr lang="en-GB" b="1" dirty="0">
                <a:solidFill>
                  <a:schemeClr val="accent1"/>
                </a:solidFill>
              </a:rPr>
              <a:t>STAMPEDE</a:t>
            </a:r>
            <a:r>
              <a:rPr lang="en-GB" dirty="0"/>
              <a:t> </a:t>
            </a:r>
            <a:r>
              <a:rPr lang="en-GB" b="1" dirty="0">
                <a:solidFill>
                  <a:schemeClr val="accent1"/>
                </a:solidFill>
              </a:rPr>
              <a:t>evaluated</a:t>
            </a:r>
            <a:r>
              <a:rPr lang="en-GB" dirty="0"/>
              <a:t> whether there is a benefit for abiraterone acetate and prednisone </a:t>
            </a:r>
            <a:r>
              <a:rPr lang="en-GB" b="1" dirty="0">
                <a:solidFill>
                  <a:schemeClr val="accent1"/>
                </a:solidFill>
              </a:rPr>
              <a:t>(AAP) in high-risk M0 PCa patients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623D69-5304-4377-8ABC-EDE48CFD3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7"/>
            <a:ext cx="8740800" cy="590146"/>
          </a:xfrm>
        </p:spPr>
        <p:txBody>
          <a:bodyPr/>
          <a:lstStyle/>
          <a:p>
            <a:r>
              <a:rPr lang="en-GB" dirty="0"/>
              <a:t>STAMPEDE: Background and study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AA7B3-A11E-4626-A54A-A14E299B7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DC4FA137-EB45-45B4-BDF4-63A17C8259A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713" y="6319093"/>
            <a:ext cx="10179810" cy="3651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AAP, abiraterone and prednisone; ADT, androgen deprivation therapy; APA, apalutamide; ENZ, enzalutamide; M0, non-metastatic; M1, metastatic; MFS, metastasis-free survival; OS, overall survival; PCa, prostate cancer; RT, radiotherapy; SOC, standard of care</a:t>
            </a:r>
          </a:p>
          <a:p>
            <a:pPr>
              <a:spcBef>
                <a:spcPts val="0"/>
              </a:spcBef>
            </a:pPr>
            <a:r>
              <a:rPr lang="en-GB" dirty="0"/>
              <a:t>Attard G, et al. Abstract #LBA4_PR. ESMO 2021. Oral presentation</a:t>
            </a:r>
            <a:endParaRPr lang="en-GB" dirty="0">
              <a:highlight>
                <a:srgbClr val="FF0000"/>
              </a:highlight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493E078-9D74-4A70-8948-76193DDE0719}"/>
              </a:ext>
            </a:extLst>
          </p:cNvPr>
          <p:cNvGrpSpPr/>
          <p:nvPr/>
        </p:nvGrpSpPr>
        <p:grpSpPr>
          <a:xfrm>
            <a:off x="695400" y="3893671"/>
            <a:ext cx="9817818" cy="2138676"/>
            <a:chOff x="839416" y="3320114"/>
            <a:chExt cx="9817818" cy="2138676"/>
          </a:xfrm>
        </p:grpSpPr>
        <p:sp>
          <p:nvSpPr>
            <p:cNvPr id="190" name="Rectangle: Rounded Corners 189">
              <a:extLst>
                <a:ext uri="{FF2B5EF4-FFF2-40B4-BE49-F238E27FC236}">
                  <a16:creationId xmlns:a16="http://schemas.microsoft.com/office/drawing/2014/main" id="{DBD67993-817F-4C22-A1A2-9B804FFF808F}"/>
                </a:ext>
              </a:extLst>
            </p:cNvPr>
            <p:cNvSpPr/>
            <p:nvPr/>
          </p:nvSpPr>
          <p:spPr>
            <a:xfrm>
              <a:off x="1799268" y="4599553"/>
              <a:ext cx="5220483" cy="60245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 dirty="0">
                  <a:solidFill>
                    <a:schemeClr val="tx1"/>
                  </a:solidFill>
                </a:rPr>
                <a:t>SOC + AAP (2y)</a:t>
              </a:r>
              <a:endParaRPr lang="en-GB" sz="1600" baseline="30000" dirty="0">
                <a:solidFill>
                  <a:schemeClr val="tx1"/>
                </a:solidFill>
              </a:endParaRPr>
            </a:p>
            <a:p>
              <a:endParaRPr lang="en-GB" sz="1600" baseline="30000" dirty="0">
                <a:solidFill>
                  <a:schemeClr val="tx1"/>
                </a:solidFill>
              </a:endParaRPr>
            </a:p>
            <a:p>
              <a:r>
                <a:rPr lang="en-GB" sz="1600" dirty="0">
                  <a:solidFill>
                    <a:schemeClr val="tx1"/>
                  </a:solidFill>
                </a:rPr>
                <a:t>		SOC + AAP + ENZ (2y)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3257E69-4E3C-476B-8456-A1BE25C5594E}"/>
                </a:ext>
              </a:extLst>
            </p:cNvPr>
            <p:cNvSpPr/>
            <p:nvPr/>
          </p:nvSpPr>
          <p:spPr>
            <a:xfrm>
              <a:off x="1820005" y="3554755"/>
              <a:ext cx="5220483" cy="60245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 dirty="0">
                  <a:solidFill>
                    <a:schemeClr val="tx1"/>
                  </a:solidFill>
                </a:rPr>
                <a:t>SOC: ADT x 3 years +RT</a:t>
              </a:r>
              <a:r>
                <a:rPr lang="en-GB" sz="1600" baseline="30000" dirty="0">
                  <a:solidFill>
                    <a:schemeClr val="tx1"/>
                  </a:solidFill>
                </a:rPr>
                <a:t>*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A046026-6C26-7D41-B028-B250C3B2CFA5}"/>
                </a:ext>
              </a:extLst>
            </p:cNvPr>
            <p:cNvSpPr txBox="1"/>
            <p:nvPr/>
          </p:nvSpPr>
          <p:spPr>
            <a:xfrm>
              <a:off x="5975465" y="5279881"/>
              <a:ext cx="916918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0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* When indicated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11A38CD-5DD4-4FCF-BD85-0F7C3BD2C505}"/>
                </a:ext>
              </a:extLst>
            </p:cNvPr>
            <p:cNvGrpSpPr/>
            <p:nvPr/>
          </p:nvGrpSpPr>
          <p:grpSpPr>
            <a:xfrm>
              <a:off x="1975046" y="5320291"/>
              <a:ext cx="1269580" cy="138499"/>
              <a:chOff x="1376735" y="5408997"/>
              <a:chExt cx="1269580" cy="138499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28BADFF-4829-DA40-BD54-C4E69AAC9659}"/>
                  </a:ext>
                </a:extLst>
              </p:cNvPr>
              <p:cNvSpPr txBox="1"/>
              <p:nvPr/>
            </p:nvSpPr>
            <p:spPr>
              <a:xfrm>
                <a:off x="1722985" y="5408997"/>
                <a:ext cx="923330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000" dirty="0"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Periods of accrual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D18BA23-E985-B24B-BBAC-D5BF2F991026}"/>
                  </a:ext>
                </a:extLst>
              </p:cNvPr>
              <p:cNvSpPr/>
              <p:nvPr/>
            </p:nvSpPr>
            <p:spPr>
              <a:xfrm>
                <a:off x="1376735" y="5428189"/>
                <a:ext cx="86940" cy="76126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CB82920-D907-8542-BB32-9AA08992DEE1}"/>
                  </a:ext>
                </a:extLst>
              </p:cNvPr>
              <p:cNvSpPr/>
              <p:nvPr/>
            </p:nvSpPr>
            <p:spPr>
              <a:xfrm>
                <a:off x="1487488" y="5428189"/>
                <a:ext cx="86940" cy="76126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CFDB660-6CA6-43E4-ADF2-271DF11FBEBF}"/>
                </a:ext>
              </a:extLst>
            </p:cNvPr>
            <p:cNvGrpSpPr/>
            <p:nvPr/>
          </p:nvGrpSpPr>
          <p:grpSpPr>
            <a:xfrm>
              <a:off x="5167908" y="3320114"/>
              <a:ext cx="1936204" cy="180894"/>
              <a:chOff x="2935660" y="3320114"/>
              <a:chExt cx="1936204" cy="180894"/>
            </a:xfrm>
          </p:grpSpPr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52308FA-BF4C-5B48-8C21-DA93ACCE8A9F}"/>
                  </a:ext>
                </a:extLst>
              </p:cNvPr>
              <p:cNvSpPr txBox="1"/>
              <p:nvPr/>
            </p:nvSpPr>
            <p:spPr>
              <a:xfrm>
                <a:off x="2935660" y="3320114"/>
                <a:ext cx="262892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000" dirty="0"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2011</a:t>
                </a:r>
                <a:endParaRPr lang="en-US" sz="1000" u="sng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136A50F-0EAA-DC42-8F04-CEBE8EC7C03C}"/>
                  </a:ext>
                </a:extLst>
              </p:cNvPr>
              <p:cNvSpPr txBox="1"/>
              <p:nvPr/>
            </p:nvSpPr>
            <p:spPr>
              <a:xfrm>
                <a:off x="3272210" y="3320114"/>
                <a:ext cx="262892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000" dirty="0"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2012</a:t>
                </a:r>
                <a:endParaRPr lang="en-US" sz="1000" u="sng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45B6166-7A54-A44A-9F9A-5208116F9E9A}"/>
                  </a:ext>
                </a:extLst>
              </p:cNvPr>
              <p:cNvSpPr txBox="1"/>
              <p:nvPr/>
            </p:nvSpPr>
            <p:spPr>
              <a:xfrm>
                <a:off x="3596060" y="3320114"/>
                <a:ext cx="262892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000" dirty="0"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2013</a:t>
                </a:r>
                <a:endParaRPr lang="en-US" sz="1000" u="sng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169A8AE-A860-EC4C-9506-766152A616C8}"/>
                  </a:ext>
                </a:extLst>
              </p:cNvPr>
              <p:cNvSpPr txBox="1"/>
              <p:nvPr/>
            </p:nvSpPr>
            <p:spPr>
              <a:xfrm>
                <a:off x="4577135" y="3320114"/>
                <a:ext cx="262892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000" dirty="0"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2016</a:t>
                </a:r>
                <a:endParaRPr lang="en-US" sz="1000" u="sng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043F084-7E4E-8B4C-A6B0-206CA0759E96}"/>
                  </a:ext>
                </a:extLst>
              </p:cNvPr>
              <p:cNvSpPr txBox="1"/>
              <p:nvPr/>
            </p:nvSpPr>
            <p:spPr>
              <a:xfrm>
                <a:off x="4250110" y="3320114"/>
                <a:ext cx="262892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000" dirty="0"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2015</a:t>
                </a:r>
                <a:endParaRPr lang="en-US" sz="1000" u="sng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B8E27DC-D0E5-224B-8D5F-95C167DF8CA8}"/>
                  </a:ext>
                </a:extLst>
              </p:cNvPr>
              <p:cNvSpPr txBox="1"/>
              <p:nvPr/>
            </p:nvSpPr>
            <p:spPr>
              <a:xfrm>
                <a:off x="3919910" y="3320114"/>
                <a:ext cx="262892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000" dirty="0">
                    <a:latin typeface="Calibri" panose="020F0502020204030204" pitchFamily="34" charset="0"/>
                    <a:ea typeface="Aileron" charset="0"/>
                    <a:cs typeface="Calibri" panose="020F0502020204030204" pitchFamily="34" charset="0"/>
                  </a:rPr>
                  <a:t>2014</a:t>
                </a:r>
                <a:endParaRPr lang="en-US" sz="1000" u="sng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A6F7C3E3-6B3C-2A4A-87F9-3E788C1CCF2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208411" y="3463286"/>
                <a:ext cx="5715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6E58BCE2-5170-FB4E-8705-41C0DDCCD19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534201" y="3463286"/>
                <a:ext cx="5715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42F2114B-4AA7-0E40-BB08-ED92980C9C7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859991" y="3463286"/>
                <a:ext cx="5715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89CEADB9-870D-6F47-B6BC-29F8E97F7F9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185781" y="3463286"/>
                <a:ext cx="5715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3AF0D176-9623-F04D-8D06-988FACFA4DB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511571" y="3463286"/>
                <a:ext cx="5715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572EC4C7-D38B-824A-A378-45C946DE93E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837361" y="3463286"/>
                <a:ext cx="5715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68676AEE-60BB-4C05-8872-CDD53D5E8F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67497" y="3501008"/>
                <a:ext cx="190436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2B5C9D2-0297-1F4E-933B-A766E06FE95B}"/>
                </a:ext>
              </a:extLst>
            </p:cNvPr>
            <p:cNvSpPr/>
            <p:nvPr/>
          </p:nvSpPr>
          <p:spPr>
            <a:xfrm>
              <a:off x="6283604" y="3650133"/>
              <a:ext cx="604484" cy="2435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D0BDE1C-7C03-AA42-8E9C-F9C1C1920AE6}"/>
                </a:ext>
              </a:extLst>
            </p:cNvPr>
            <p:cNvSpPr/>
            <p:nvPr/>
          </p:nvSpPr>
          <p:spPr>
            <a:xfrm>
              <a:off x="5400954" y="3650132"/>
              <a:ext cx="751204" cy="2435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1D790F86-66EB-4672-9C21-AEBC5AA130DC}"/>
                </a:ext>
              </a:extLst>
            </p:cNvPr>
            <p:cNvSpPr/>
            <p:nvPr/>
          </p:nvSpPr>
          <p:spPr>
            <a:xfrm>
              <a:off x="6304344" y="4900755"/>
              <a:ext cx="604484" cy="24353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C20B9A26-679D-465C-A8A5-F76DBBF894BA}"/>
                </a:ext>
              </a:extLst>
            </p:cNvPr>
            <p:cNvSpPr/>
            <p:nvPr/>
          </p:nvSpPr>
          <p:spPr>
            <a:xfrm>
              <a:off x="5419422" y="4657241"/>
              <a:ext cx="751204" cy="243539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/>
            </a:p>
          </p:txBody>
        </p: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F99CCB3C-3554-4AE0-8215-E7064FA2ED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9534" y="3933056"/>
              <a:ext cx="660079" cy="448889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7CDB453E-7CAA-4CAD-AA5D-BD1BCAB08C1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79534" y="4373629"/>
              <a:ext cx="660079" cy="448889"/>
            </a:xfrm>
            <a:prstGeom prst="line">
              <a:avLst/>
            </a:prstGeom>
            <a:ln>
              <a:headEnd type="triangl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95EE7C7A-6D7B-407A-8FC7-E4835EF01BD5}"/>
                </a:ext>
              </a:extLst>
            </p:cNvPr>
            <p:cNvSpPr/>
            <p:nvPr/>
          </p:nvSpPr>
          <p:spPr>
            <a:xfrm>
              <a:off x="839416" y="4076882"/>
              <a:ext cx="602465" cy="60246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R</a:t>
              </a:r>
              <a:br>
                <a:rPr lang="en-US" dirty="0"/>
              </a:br>
              <a:r>
                <a:rPr lang="en-US" sz="1000" b="1" dirty="0"/>
                <a:t>1:1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4CB2CCFC-1C74-4FA8-8CBB-7B15B2A6ECD3}"/>
                </a:ext>
              </a:extLst>
            </p:cNvPr>
            <p:cNvSpPr txBox="1"/>
            <p:nvPr/>
          </p:nvSpPr>
          <p:spPr>
            <a:xfrm>
              <a:off x="1463675" y="4188745"/>
              <a:ext cx="10601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N=1,974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7CF67694-7248-4956-B75A-E8E14023E04C}"/>
                </a:ext>
              </a:extLst>
            </p:cNvPr>
            <p:cNvSpPr/>
            <p:nvPr/>
          </p:nvSpPr>
          <p:spPr>
            <a:xfrm>
              <a:off x="7327412" y="3554754"/>
              <a:ext cx="3312493" cy="164725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FFA38E5-3E2A-2541-804B-F92297009535}"/>
                </a:ext>
              </a:extLst>
            </p:cNvPr>
            <p:cNvSpPr txBox="1"/>
            <p:nvPr/>
          </p:nvSpPr>
          <p:spPr>
            <a:xfrm>
              <a:off x="7344741" y="3753607"/>
              <a:ext cx="3312493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br>
                <a:rPr lang="en-US" sz="1400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</a:br>
              <a:r>
                <a:rPr lang="en-US" sz="1400" b="1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Primary endpoint: metastasis-free survival (MFS)</a:t>
              </a:r>
            </a:p>
            <a:p>
              <a:r>
                <a:rPr lang="en-US" sz="1400" b="1" dirty="0"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Secondary endpoint: Overall survival (OS)</a:t>
              </a:r>
            </a:p>
            <a:p>
              <a:endParaRPr lang="en-US" sz="14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553481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9C7235-1601-4110-B808-BD18FA347F5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96074" y="1152707"/>
            <a:ext cx="6060565" cy="2060269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MFS: treatment effect was consistent </a:t>
            </a:r>
            <a:r>
              <a:rPr lang="en-GB" dirty="0"/>
              <a:t>in major subgroups and between AAP and AAP + ENZ randomisation periods:</a:t>
            </a:r>
          </a:p>
          <a:p>
            <a:pPr lvl="1"/>
            <a:r>
              <a:rPr lang="en-GB" b="1" dirty="0">
                <a:solidFill>
                  <a:schemeClr val="accent1"/>
                </a:solidFill>
              </a:rPr>
              <a:t>ADT + AAP: </a:t>
            </a:r>
            <a:r>
              <a:rPr lang="en-GB" dirty="0"/>
              <a:t>HR 0.54 (95% CI: 0.43-0.68), p=3.2 x 10</a:t>
            </a:r>
            <a:r>
              <a:rPr lang="en-GB" baseline="30000" dirty="0"/>
              <a:t>-7</a:t>
            </a:r>
          </a:p>
          <a:p>
            <a:pPr lvl="1"/>
            <a:r>
              <a:rPr lang="en-GB" b="1" dirty="0">
                <a:solidFill>
                  <a:schemeClr val="accent1"/>
                </a:solidFill>
              </a:rPr>
              <a:t>ADT + AAP + ENZ: </a:t>
            </a:r>
            <a:r>
              <a:rPr lang="en-GB" dirty="0"/>
              <a:t>HR 0.53 (95% CI: 0.39-0.71), p=2.1 x 10</a:t>
            </a:r>
            <a:r>
              <a:rPr lang="en-GB" baseline="30000" dirty="0"/>
              <a:t>-5</a:t>
            </a:r>
          </a:p>
          <a:p>
            <a:pPr lvl="2"/>
            <a:r>
              <a:rPr lang="en-GB" dirty="0"/>
              <a:t>Interaction HR 1.02 (95% CI: 0.70-1.50), p=0.908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1A2E3-911C-4E12-831B-42FF62660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/>
          <a:lstStyle/>
          <a:p>
            <a:r>
              <a:rPr lang="en-GB" dirty="0"/>
              <a:t>STAMPEDE: 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F3EC2-6381-4222-8910-80A90730C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789941-5D24-AB4C-8B60-4480B893230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18000"/>
            <a:ext cx="10585782" cy="3651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AAP, abiraterone and prednisone; ADT, androgen deprivation therapy; APA, apalutamide; CI, confidence interval; ENZ, enzalutamide; HR, hazard ratio; M0, non-metastatic; M1, metastatic; MFS, metastasis-free survival; OS, overall survival; PCa, prostate cancer; RT, radiotherapy; SOC, standard of care</a:t>
            </a:r>
          </a:p>
          <a:p>
            <a:pPr>
              <a:spcBef>
                <a:spcPts val="0"/>
              </a:spcBef>
            </a:pPr>
            <a:r>
              <a:rPr lang="en-GB" dirty="0"/>
              <a:t>Attard G, et al. Abstract #LBA4_PR. ESMO 2021. Oral presentation; Efstathiou, E. Discussant Abstract #LBA4_PR. ESMO 2021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8D5585A8-960C-49F7-8E9A-44B28C6A0258}"/>
              </a:ext>
            </a:extLst>
          </p:cNvPr>
          <p:cNvSpPr txBox="1">
            <a:spLocks/>
          </p:cNvSpPr>
          <p:nvPr/>
        </p:nvSpPr>
        <p:spPr>
          <a:xfrm>
            <a:off x="619200" y="4168350"/>
            <a:ext cx="5397382" cy="19554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accent1"/>
                </a:solidFill>
              </a:rPr>
              <a:t>OS: treatment effect was consistent </a:t>
            </a:r>
            <a:r>
              <a:rPr lang="en-GB" dirty="0"/>
              <a:t>between AAP and AAP + ENZ randomisation periods:</a:t>
            </a:r>
          </a:p>
          <a:p>
            <a:pPr lvl="1"/>
            <a:r>
              <a:rPr lang="en-GB" b="1" dirty="0">
                <a:solidFill>
                  <a:schemeClr val="accent1"/>
                </a:solidFill>
              </a:rPr>
              <a:t>ADT + AAP: </a:t>
            </a:r>
            <a:r>
              <a:rPr lang="en-GB" dirty="0"/>
              <a:t>HR 0.63 (95% CI: 0.48-0.82), p=0.0005</a:t>
            </a:r>
          </a:p>
          <a:p>
            <a:pPr lvl="1"/>
            <a:r>
              <a:rPr lang="en-GB" b="1" dirty="0">
                <a:solidFill>
                  <a:schemeClr val="accent1"/>
                </a:solidFill>
              </a:rPr>
              <a:t>ADT + AAP + ENZ: </a:t>
            </a:r>
            <a:r>
              <a:rPr lang="en-GB" dirty="0"/>
              <a:t>HR 0.54 (95% CI: 0.39-0.76), p=0.00043</a:t>
            </a:r>
          </a:p>
          <a:p>
            <a:pPr lvl="2"/>
            <a:r>
              <a:rPr lang="en-GB" dirty="0"/>
              <a:t>Interaction between comparisons p=0.5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5F8D82-46E4-0E47-A218-E8BFF24F063F}"/>
              </a:ext>
            </a:extLst>
          </p:cNvPr>
          <p:cNvSpPr txBox="1"/>
          <p:nvPr/>
        </p:nvSpPr>
        <p:spPr>
          <a:xfrm>
            <a:off x="653465" y="1509009"/>
            <a:ext cx="1442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1.0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C1987BD-49B5-CB44-8766-7AA27CE3CE04}"/>
              </a:ext>
            </a:extLst>
          </p:cNvPr>
          <p:cNvCxnSpPr>
            <a:cxnSpLocks/>
          </p:cNvCxnSpPr>
          <p:nvPr/>
        </p:nvCxnSpPr>
        <p:spPr>
          <a:xfrm>
            <a:off x="827051" y="1563281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65DE24C-3636-8043-94B7-06EC80EF1DC1}"/>
              </a:ext>
            </a:extLst>
          </p:cNvPr>
          <p:cNvSpPr txBox="1"/>
          <p:nvPr/>
        </p:nvSpPr>
        <p:spPr>
          <a:xfrm>
            <a:off x="653465" y="1763009"/>
            <a:ext cx="1442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0.8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8055366-5504-9042-BA3B-94501B7AA842}"/>
              </a:ext>
            </a:extLst>
          </p:cNvPr>
          <p:cNvCxnSpPr>
            <a:cxnSpLocks/>
          </p:cNvCxnSpPr>
          <p:nvPr/>
        </p:nvCxnSpPr>
        <p:spPr>
          <a:xfrm>
            <a:off x="827051" y="1817281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CB788DA5-4FFC-9142-AF2D-807E478806D9}"/>
              </a:ext>
            </a:extLst>
          </p:cNvPr>
          <p:cNvSpPr txBox="1"/>
          <p:nvPr/>
        </p:nvSpPr>
        <p:spPr>
          <a:xfrm>
            <a:off x="653465" y="2020184"/>
            <a:ext cx="1442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0.6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696524F-D80B-B94E-AEF1-303AE7FCB8DC}"/>
              </a:ext>
            </a:extLst>
          </p:cNvPr>
          <p:cNvCxnSpPr>
            <a:cxnSpLocks/>
          </p:cNvCxnSpPr>
          <p:nvPr/>
        </p:nvCxnSpPr>
        <p:spPr>
          <a:xfrm>
            <a:off x="827051" y="2074456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FA76A133-1D38-4A41-9124-3E4DD8CB754E}"/>
              </a:ext>
            </a:extLst>
          </p:cNvPr>
          <p:cNvSpPr txBox="1"/>
          <p:nvPr/>
        </p:nvSpPr>
        <p:spPr>
          <a:xfrm>
            <a:off x="653465" y="2290059"/>
            <a:ext cx="14427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0.4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A7067CA-FC99-7F4F-B93E-5C6BD5542446}"/>
              </a:ext>
            </a:extLst>
          </p:cNvPr>
          <p:cNvCxnSpPr>
            <a:cxnSpLocks/>
          </p:cNvCxnSpPr>
          <p:nvPr/>
        </p:nvCxnSpPr>
        <p:spPr>
          <a:xfrm>
            <a:off x="827051" y="2344331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413D41F4-548C-9445-8014-4305431CB9D9}"/>
              </a:ext>
            </a:extLst>
          </p:cNvPr>
          <p:cNvSpPr txBox="1"/>
          <p:nvPr/>
        </p:nvSpPr>
        <p:spPr>
          <a:xfrm>
            <a:off x="653465" y="2556759"/>
            <a:ext cx="1442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0.2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BC95D59-9535-BF47-83D3-644507FC3AEC}"/>
              </a:ext>
            </a:extLst>
          </p:cNvPr>
          <p:cNvCxnSpPr>
            <a:cxnSpLocks/>
          </p:cNvCxnSpPr>
          <p:nvPr/>
        </p:nvCxnSpPr>
        <p:spPr>
          <a:xfrm>
            <a:off x="827051" y="2611031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198753A-0DE0-6B44-A303-5E499755F244}"/>
              </a:ext>
            </a:extLst>
          </p:cNvPr>
          <p:cNvCxnSpPr>
            <a:cxnSpLocks/>
            <a:stCxn id="64" idx="0"/>
          </p:cNvCxnSpPr>
          <p:nvPr/>
        </p:nvCxnSpPr>
        <p:spPr>
          <a:xfrm flipH="1" flipV="1">
            <a:off x="884202" y="1530352"/>
            <a:ext cx="3230" cy="136159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18C3AF64-7DB1-644F-9269-5DBCAED69F43}"/>
              </a:ext>
            </a:extLst>
          </p:cNvPr>
          <p:cNvSpPr txBox="1"/>
          <p:nvPr/>
        </p:nvSpPr>
        <p:spPr>
          <a:xfrm rot="16200000">
            <a:off x="-84705" y="2091848"/>
            <a:ext cx="127118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Metastasis-free survival</a:t>
            </a:r>
            <a:endParaRPr lang="en-US" sz="1000" b="1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1D80DEE-E5F0-524E-9300-5D1A18DC35E5}"/>
              </a:ext>
            </a:extLst>
          </p:cNvPr>
          <p:cNvSpPr txBox="1"/>
          <p:nvPr/>
        </p:nvSpPr>
        <p:spPr>
          <a:xfrm>
            <a:off x="2039647" y="2987198"/>
            <a:ext cx="1378583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Months since randomisation</a:t>
            </a:r>
            <a:endParaRPr lang="en-US" sz="900" b="1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82142B4-543F-F746-9270-F0F4A71774D2}"/>
              </a:ext>
            </a:extLst>
          </p:cNvPr>
          <p:cNvSpPr txBox="1"/>
          <p:nvPr/>
        </p:nvSpPr>
        <p:spPr>
          <a:xfrm>
            <a:off x="1220249" y="2891948"/>
            <a:ext cx="11541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  <a:endParaRPr lang="en-US" sz="9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9DBF902-C4B7-BD4C-8DDA-2E5E4E5C4EE0}"/>
              </a:ext>
            </a:extLst>
          </p:cNvPr>
          <p:cNvSpPr txBox="1"/>
          <p:nvPr/>
        </p:nvSpPr>
        <p:spPr>
          <a:xfrm>
            <a:off x="1604424" y="2891948"/>
            <a:ext cx="11541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</a:t>
            </a:r>
            <a:endParaRPr lang="en-US" sz="9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DFB1044-CEEC-BA4D-BEB1-62DF5D421386}"/>
              </a:ext>
            </a:extLst>
          </p:cNvPr>
          <p:cNvSpPr txBox="1"/>
          <p:nvPr/>
        </p:nvSpPr>
        <p:spPr>
          <a:xfrm>
            <a:off x="858578" y="2891948"/>
            <a:ext cx="5770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  <a:endParaRPr lang="en-US" sz="9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8A5DC41-5A77-C947-B558-EA349CE0D784}"/>
              </a:ext>
            </a:extLst>
          </p:cNvPr>
          <p:cNvCxnSpPr>
            <a:cxnSpLocks/>
          </p:cNvCxnSpPr>
          <p:nvPr/>
        </p:nvCxnSpPr>
        <p:spPr>
          <a:xfrm>
            <a:off x="827051" y="2899956"/>
            <a:ext cx="3525874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DB0607CE-617E-4E4A-8B20-CDBA4940AF1C}"/>
              </a:ext>
            </a:extLst>
          </p:cNvPr>
          <p:cNvSpPr txBox="1"/>
          <p:nvPr/>
        </p:nvSpPr>
        <p:spPr>
          <a:xfrm>
            <a:off x="1982249" y="2891948"/>
            <a:ext cx="11541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</a:t>
            </a:r>
            <a:endParaRPr lang="en-US" sz="9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5D5759B-9342-3F46-895A-655F0F1758CA}"/>
              </a:ext>
            </a:extLst>
          </p:cNvPr>
          <p:cNvSpPr txBox="1"/>
          <p:nvPr/>
        </p:nvSpPr>
        <p:spPr>
          <a:xfrm>
            <a:off x="2369599" y="2891948"/>
            <a:ext cx="11541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48</a:t>
            </a:r>
            <a:endParaRPr lang="en-US" sz="9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278325E-F9A5-FD40-90BC-5DD4BDC04C8A}"/>
              </a:ext>
            </a:extLst>
          </p:cNvPr>
          <p:cNvSpPr txBox="1"/>
          <p:nvPr/>
        </p:nvSpPr>
        <p:spPr>
          <a:xfrm>
            <a:off x="2744249" y="2891948"/>
            <a:ext cx="11541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</a:t>
            </a:r>
            <a:endParaRPr lang="en-US" sz="9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AB3F76E-BB77-F543-9275-ED0EC46C0198}"/>
              </a:ext>
            </a:extLst>
          </p:cNvPr>
          <p:cNvSpPr txBox="1"/>
          <p:nvPr/>
        </p:nvSpPr>
        <p:spPr>
          <a:xfrm>
            <a:off x="3122074" y="2891948"/>
            <a:ext cx="11541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72</a:t>
            </a:r>
            <a:endParaRPr lang="en-US" sz="9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C215B18-990D-104E-9E17-881856C9F3E7}"/>
              </a:ext>
            </a:extLst>
          </p:cNvPr>
          <p:cNvSpPr txBox="1"/>
          <p:nvPr/>
        </p:nvSpPr>
        <p:spPr>
          <a:xfrm>
            <a:off x="3503074" y="2891948"/>
            <a:ext cx="11541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84</a:t>
            </a:r>
            <a:endParaRPr lang="en-US" sz="9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7CDB60E-D04F-794E-B177-FA7D9FE47058}"/>
              </a:ext>
            </a:extLst>
          </p:cNvPr>
          <p:cNvSpPr txBox="1"/>
          <p:nvPr/>
        </p:nvSpPr>
        <p:spPr>
          <a:xfrm>
            <a:off x="3887249" y="2891948"/>
            <a:ext cx="11541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96</a:t>
            </a:r>
            <a:endParaRPr lang="en-US" sz="9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B2E9C17-A774-D441-B1EA-3FADE18042B4}"/>
              </a:ext>
            </a:extLst>
          </p:cNvPr>
          <p:cNvSpPr txBox="1"/>
          <p:nvPr/>
        </p:nvSpPr>
        <p:spPr>
          <a:xfrm>
            <a:off x="4236220" y="2891948"/>
            <a:ext cx="1731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108</a:t>
            </a:r>
            <a:endParaRPr lang="en-US" sz="9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7221599-4FA4-0448-A90F-BC32712A56E4}"/>
              </a:ext>
            </a:extLst>
          </p:cNvPr>
          <p:cNvSpPr txBox="1"/>
          <p:nvPr/>
        </p:nvSpPr>
        <p:spPr>
          <a:xfrm>
            <a:off x="383307" y="3036250"/>
            <a:ext cx="395942" cy="3963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8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ADT</a:t>
            </a:r>
            <a:b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At-risk</a:t>
            </a:r>
            <a:b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Censored</a:t>
            </a:r>
          </a:p>
          <a:p>
            <a:pPr algn="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Event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8B0B0C0-0722-E940-8DBE-7F4827DAB1C6}"/>
              </a:ext>
            </a:extLst>
          </p:cNvPr>
          <p:cNvSpPr txBox="1"/>
          <p:nvPr/>
        </p:nvSpPr>
        <p:spPr>
          <a:xfrm>
            <a:off x="819036" y="3134739"/>
            <a:ext cx="153888" cy="2979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988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E375C22-75DE-964D-AEF0-C0716872BC4A}"/>
              </a:ext>
            </a:extLst>
          </p:cNvPr>
          <p:cNvSpPr txBox="1"/>
          <p:nvPr/>
        </p:nvSpPr>
        <p:spPr>
          <a:xfrm>
            <a:off x="2889030" y="2066697"/>
            <a:ext cx="20037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ADT</a:t>
            </a:r>
            <a:endParaRPr lang="en-US" sz="900" b="1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6857FA7-054B-6C48-9D83-183642FDAD6F}"/>
              </a:ext>
            </a:extLst>
          </p:cNvPr>
          <p:cNvSpPr txBox="1"/>
          <p:nvPr/>
        </p:nvSpPr>
        <p:spPr>
          <a:xfrm>
            <a:off x="2865057" y="1587235"/>
            <a:ext cx="89127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ADT + AAP +/- ENZ</a:t>
            </a:r>
            <a:endParaRPr lang="en-US" sz="900" b="1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D29C1BC-F5AA-794F-AC3F-D4B2E30EC0E4}"/>
              </a:ext>
            </a:extLst>
          </p:cNvPr>
          <p:cNvSpPr txBox="1"/>
          <p:nvPr/>
        </p:nvSpPr>
        <p:spPr>
          <a:xfrm>
            <a:off x="1202604" y="3134739"/>
            <a:ext cx="153888" cy="2979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950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615BD8B-FE0E-1148-A574-48F736AB85B0}"/>
              </a:ext>
            </a:extLst>
          </p:cNvPr>
          <p:cNvSpPr txBox="1"/>
          <p:nvPr/>
        </p:nvSpPr>
        <p:spPr>
          <a:xfrm>
            <a:off x="1575899" y="3134739"/>
            <a:ext cx="153888" cy="2979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894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E0F831B-012B-0A40-B319-99E7F9C7F3AD}"/>
              </a:ext>
            </a:extLst>
          </p:cNvPr>
          <p:cNvSpPr txBox="1"/>
          <p:nvPr/>
        </p:nvSpPr>
        <p:spPr>
          <a:xfrm>
            <a:off x="1966317" y="3134739"/>
            <a:ext cx="153888" cy="2979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836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138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8241B21-50DC-CB41-88A9-3934B26BEE61}"/>
              </a:ext>
            </a:extLst>
          </p:cNvPr>
          <p:cNvSpPr txBox="1"/>
          <p:nvPr/>
        </p:nvSpPr>
        <p:spPr>
          <a:xfrm>
            <a:off x="2339611" y="3134739"/>
            <a:ext cx="153888" cy="2979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767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26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195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A1C7D5C-0EEA-D146-A0D7-A86A35C90E0F}"/>
              </a:ext>
            </a:extLst>
          </p:cNvPr>
          <p:cNvSpPr txBox="1"/>
          <p:nvPr/>
        </p:nvSpPr>
        <p:spPr>
          <a:xfrm>
            <a:off x="2730028" y="3134739"/>
            <a:ext cx="153888" cy="2979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550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201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237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00A592C-CEDF-4146-8B29-39DB76F53FB9}"/>
              </a:ext>
            </a:extLst>
          </p:cNvPr>
          <p:cNvSpPr txBox="1"/>
          <p:nvPr/>
        </p:nvSpPr>
        <p:spPr>
          <a:xfrm>
            <a:off x="3106747" y="3134739"/>
            <a:ext cx="153888" cy="2979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329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387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272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2390ED9-6A21-F145-98C9-01DCA2AEFC23}"/>
              </a:ext>
            </a:extLst>
          </p:cNvPr>
          <p:cNvSpPr txBox="1"/>
          <p:nvPr/>
        </p:nvSpPr>
        <p:spPr>
          <a:xfrm>
            <a:off x="3497165" y="3134739"/>
            <a:ext cx="153888" cy="2979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172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522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294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BF42206-2BE6-B94F-8CEF-A26481177238}"/>
              </a:ext>
            </a:extLst>
          </p:cNvPr>
          <p:cNvSpPr txBox="1"/>
          <p:nvPr/>
        </p:nvSpPr>
        <p:spPr>
          <a:xfrm>
            <a:off x="3877309" y="3134739"/>
            <a:ext cx="153888" cy="2979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53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632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303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7C4C558-38E6-3746-8F83-0B43C74C243C}"/>
              </a:ext>
            </a:extLst>
          </p:cNvPr>
          <p:cNvSpPr txBox="1"/>
          <p:nvPr/>
        </p:nvSpPr>
        <p:spPr>
          <a:xfrm>
            <a:off x="4243755" y="3134739"/>
            <a:ext cx="153888" cy="2979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673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306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B31BF5E-08CC-2C44-9E5E-EAE4CADD4232}"/>
              </a:ext>
            </a:extLst>
          </p:cNvPr>
          <p:cNvSpPr txBox="1"/>
          <p:nvPr/>
        </p:nvSpPr>
        <p:spPr>
          <a:xfrm>
            <a:off x="383307" y="3464340"/>
            <a:ext cx="395942" cy="3963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b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At-risk</a:t>
            </a:r>
            <a:b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Censored</a:t>
            </a:r>
          </a:p>
          <a:p>
            <a:pPr algn="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Event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279CC1B-8747-3E49-AB03-02D8384438B0}"/>
              </a:ext>
            </a:extLst>
          </p:cNvPr>
          <p:cNvSpPr txBox="1"/>
          <p:nvPr/>
        </p:nvSpPr>
        <p:spPr>
          <a:xfrm>
            <a:off x="819036" y="3562829"/>
            <a:ext cx="153888" cy="2979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986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A7860D0-FBDD-4049-83B9-6AC6FF5248D3}"/>
              </a:ext>
            </a:extLst>
          </p:cNvPr>
          <p:cNvSpPr txBox="1"/>
          <p:nvPr/>
        </p:nvSpPr>
        <p:spPr>
          <a:xfrm>
            <a:off x="1202604" y="3562829"/>
            <a:ext cx="153888" cy="2979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948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21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C15FF94-FB25-6F41-AB92-6CAC335202E8}"/>
              </a:ext>
            </a:extLst>
          </p:cNvPr>
          <p:cNvSpPr txBox="1"/>
          <p:nvPr/>
        </p:nvSpPr>
        <p:spPr>
          <a:xfrm>
            <a:off x="1575899" y="3562829"/>
            <a:ext cx="153888" cy="2979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917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28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AEA9C45-2DE6-3049-8E9A-B903E813D318}"/>
              </a:ext>
            </a:extLst>
          </p:cNvPr>
          <p:cNvSpPr txBox="1"/>
          <p:nvPr/>
        </p:nvSpPr>
        <p:spPr>
          <a:xfrm>
            <a:off x="1966317" y="3562829"/>
            <a:ext cx="153888" cy="2979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884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31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AC7A301-0C33-1F46-94C8-1AF448A18EB2}"/>
              </a:ext>
            </a:extLst>
          </p:cNvPr>
          <p:cNvSpPr txBox="1"/>
          <p:nvPr/>
        </p:nvSpPr>
        <p:spPr>
          <a:xfrm>
            <a:off x="2339611" y="3562829"/>
            <a:ext cx="153888" cy="2979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839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45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E09C6D8-1732-6649-9AA1-B42C5DE36A1D}"/>
              </a:ext>
            </a:extLst>
          </p:cNvPr>
          <p:cNvSpPr txBox="1"/>
          <p:nvPr/>
        </p:nvSpPr>
        <p:spPr>
          <a:xfrm>
            <a:off x="2730028" y="3562829"/>
            <a:ext cx="153888" cy="2979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622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225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139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146C568-63C5-4544-8EFD-082D3C09B9DE}"/>
              </a:ext>
            </a:extLst>
          </p:cNvPr>
          <p:cNvSpPr txBox="1"/>
          <p:nvPr/>
        </p:nvSpPr>
        <p:spPr>
          <a:xfrm>
            <a:off x="3106747" y="3562829"/>
            <a:ext cx="153888" cy="2979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369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460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157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10CC2DA-E7CD-7D4E-8A4E-28F592CAF554}"/>
              </a:ext>
            </a:extLst>
          </p:cNvPr>
          <p:cNvSpPr txBox="1"/>
          <p:nvPr/>
        </p:nvSpPr>
        <p:spPr>
          <a:xfrm>
            <a:off x="3497165" y="3562829"/>
            <a:ext cx="153888" cy="2979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198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615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B9D75C5-0696-B14D-B2E3-222A07AC08F3}"/>
              </a:ext>
            </a:extLst>
          </p:cNvPr>
          <p:cNvSpPr txBox="1"/>
          <p:nvPr/>
        </p:nvSpPr>
        <p:spPr>
          <a:xfrm>
            <a:off x="3877309" y="3562829"/>
            <a:ext cx="153888" cy="2979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71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737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178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E17A96C-4FD4-5544-BD59-8623C07439D4}"/>
              </a:ext>
            </a:extLst>
          </p:cNvPr>
          <p:cNvSpPr txBox="1"/>
          <p:nvPr/>
        </p:nvSpPr>
        <p:spPr>
          <a:xfrm>
            <a:off x="4243755" y="3562829"/>
            <a:ext cx="153888" cy="2979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792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2A0BD3B-4BF9-1A4F-A748-C137EA6B0595}"/>
              </a:ext>
            </a:extLst>
          </p:cNvPr>
          <p:cNvSpPr txBox="1"/>
          <p:nvPr/>
        </p:nvSpPr>
        <p:spPr>
          <a:xfrm>
            <a:off x="395059" y="3443848"/>
            <a:ext cx="79348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ADT + AAP +/- ENZ</a:t>
            </a:r>
            <a:endParaRPr lang="en-US" sz="800" b="1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8A119C9-00B2-CF45-9F1E-968A917D8AAB}"/>
              </a:ext>
            </a:extLst>
          </p:cNvPr>
          <p:cNvSpPr/>
          <p:nvPr/>
        </p:nvSpPr>
        <p:spPr>
          <a:xfrm>
            <a:off x="4421411" y="1931180"/>
            <a:ext cx="1185639" cy="618345"/>
          </a:xfrm>
          <a:prstGeom prst="rect">
            <a:avLst/>
          </a:prstGeom>
          <a:solidFill>
            <a:schemeClr val="accent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/>
              <a:t>HR:	0.53</a:t>
            </a:r>
          </a:p>
          <a:p>
            <a:r>
              <a:rPr lang="en-US" sz="1000" dirty="0"/>
              <a:t>95% CI:	0.44-0.64</a:t>
            </a:r>
          </a:p>
          <a:p>
            <a:r>
              <a:rPr lang="en-US" sz="1000" dirty="0"/>
              <a:t>p value:	2.9 × 10</a:t>
            </a:r>
            <a:r>
              <a:rPr lang="en-US" sz="1000" baseline="30000" dirty="0"/>
              <a:t>-11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F3B83CA-7391-014B-8648-37220F9D2976}"/>
              </a:ext>
            </a:extLst>
          </p:cNvPr>
          <p:cNvSpPr/>
          <p:nvPr/>
        </p:nvSpPr>
        <p:spPr>
          <a:xfrm>
            <a:off x="4505325" y="2861455"/>
            <a:ext cx="1101725" cy="618345"/>
          </a:xfrm>
          <a:prstGeom prst="rect">
            <a:avLst/>
          </a:prstGeom>
          <a:solidFill>
            <a:schemeClr val="accent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6-year MFS</a:t>
            </a:r>
            <a:br>
              <a:rPr lang="en-US" sz="1000" dirty="0"/>
            </a:br>
            <a:r>
              <a:rPr lang="en-US" sz="1000" dirty="0"/>
              <a:t>improved from</a:t>
            </a:r>
            <a:br>
              <a:rPr lang="en-US" sz="1000" dirty="0"/>
            </a:br>
            <a:r>
              <a:rPr lang="en-US" sz="1000" dirty="0"/>
              <a:t>69% to 82%</a:t>
            </a:r>
            <a:endParaRPr lang="en-US" sz="1000" baseline="30000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3EB9027-8A6D-F540-B4AF-0F103F4589A4}"/>
              </a:ext>
            </a:extLst>
          </p:cNvPr>
          <p:cNvSpPr txBox="1"/>
          <p:nvPr/>
        </p:nvSpPr>
        <p:spPr>
          <a:xfrm>
            <a:off x="509207" y="1194442"/>
            <a:ext cx="177311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Metastasis-free survival</a:t>
            </a:r>
            <a:endParaRPr lang="en-US" sz="1400" b="1" u="sng" dirty="0">
              <a:solidFill>
                <a:schemeClr val="accent1"/>
              </a:solidFill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8256BD6-2441-9E40-A1E2-85962C19EB7A}"/>
              </a:ext>
            </a:extLst>
          </p:cNvPr>
          <p:cNvSpPr/>
          <p:nvPr/>
        </p:nvSpPr>
        <p:spPr>
          <a:xfrm>
            <a:off x="4322986" y="1315231"/>
            <a:ext cx="1409021" cy="50087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chemeClr val="tx1"/>
                </a:solidFill>
              </a:rPr>
              <a:t>Events</a:t>
            </a:r>
          </a:p>
          <a:p>
            <a:r>
              <a:rPr lang="en-US" sz="1000" dirty="0">
                <a:solidFill>
                  <a:schemeClr val="tx1"/>
                </a:solidFill>
              </a:rPr>
              <a:t>180 ADT + AAP +/- ENZ</a:t>
            </a:r>
          </a:p>
          <a:p>
            <a:r>
              <a:rPr lang="en-US" sz="1000" dirty="0">
                <a:solidFill>
                  <a:schemeClr val="tx1"/>
                </a:solidFill>
              </a:rPr>
              <a:t>306 ADT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9E7A331-8169-F24D-B0D7-53DC7C1F91EE}"/>
              </a:ext>
            </a:extLst>
          </p:cNvPr>
          <p:cNvSpPr txBox="1"/>
          <p:nvPr/>
        </p:nvSpPr>
        <p:spPr>
          <a:xfrm>
            <a:off x="395059" y="3909031"/>
            <a:ext cx="2191306" cy="1009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Kaplan–Meier estimates with 95% CI in lighter shade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A500F71-3741-CB4A-8417-CC5EAE2A2500}"/>
              </a:ext>
            </a:extLst>
          </p:cNvPr>
          <p:cNvSpPr txBox="1"/>
          <p:nvPr/>
        </p:nvSpPr>
        <p:spPr>
          <a:xfrm>
            <a:off x="6654215" y="3535332"/>
            <a:ext cx="1442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1.0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B7613CD5-2BF2-6147-9547-A152A43E2E8F}"/>
              </a:ext>
            </a:extLst>
          </p:cNvPr>
          <p:cNvCxnSpPr>
            <a:cxnSpLocks/>
          </p:cNvCxnSpPr>
          <p:nvPr/>
        </p:nvCxnSpPr>
        <p:spPr>
          <a:xfrm>
            <a:off x="6827801" y="3589604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19F87ED5-E449-F74D-AD73-443F17F5FB97}"/>
              </a:ext>
            </a:extLst>
          </p:cNvPr>
          <p:cNvSpPr txBox="1"/>
          <p:nvPr/>
        </p:nvSpPr>
        <p:spPr>
          <a:xfrm>
            <a:off x="6654215" y="3779807"/>
            <a:ext cx="1442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0.8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7BBEE74-F25D-1C4B-80DD-F4B0AF467F09}"/>
              </a:ext>
            </a:extLst>
          </p:cNvPr>
          <p:cNvCxnSpPr>
            <a:cxnSpLocks/>
          </p:cNvCxnSpPr>
          <p:nvPr/>
        </p:nvCxnSpPr>
        <p:spPr>
          <a:xfrm>
            <a:off x="6827801" y="3834079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19842049-87AB-494B-8DBA-B636E971CAE3}"/>
              </a:ext>
            </a:extLst>
          </p:cNvPr>
          <p:cNvSpPr txBox="1"/>
          <p:nvPr/>
        </p:nvSpPr>
        <p:spPr>
          <a:xfrm>
            <a:off x="6654215" y="4040157"/>
            <a:ext cx="1442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0.6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322D298B-5065-324C-B4CF-0D30CDBDDB44}"/>
              </a:ext>
            </a:extLst>
          </p:cNvPr>
          <p:cNvCxnSpPr>
            <a:cxnSpLocks/>
          </p:cNvCxnSpPr>
          <p:nvPr/>
        </p:nvCxnSpPr>
        <p:spPr>
          <a:xfrm>
            <a:off x="6827801" y="4094429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7D209482-653C-574F-BD05-B728F3A2911B}"/>
              </a:ext>
            </a:extLst>
          </p:cNvPr>
          <p:cNvSpPr txBox="1"/>
          <p:nvPr/>
        </p:nvSpPr>
        <p:spPr>
          <a:xfrm>
            <a:off x="6654215" y="4300507"/>
            <a:ext cx="144270" cy="124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0.4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17BEA213-CCF2-A741-A19F-31DBCD1D250E}"/>
              </a:ext>
            </a:extLst>
          </p:cNvPr>
          <p:cNvCxnSpPr>
            <a:cxnSpLocks/>
          </p:cNvCxnSpPr>
          <p:nvPr/>
        </p:nvCxnSpPr>
        <p:spPr>
          <a:xfrm>
            <a:off x="6827801" y="4354779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255E78A5-E2FA-BF40-BB6E-ED17583CF37B}"/>
              </a:ext>
            </a:extLst>
          </p:cNvPr>
          <p:cNvSpPr txBox="1"/>
          <p:nvPr/>
        </p:nvSpPr>
        <p:spPr>
          <a:xfrm>
            <a:off x="6654215" y="4551332"/>
            <a:ext cx="144270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0.2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41D3E2D4-16A8-2B40-AFEE-77919BFD3406}"/>
              </a:ext>
            </a:extLst>
          </p:cNvPr>
          <p:cNvCxnSpPr>
            <a:cxnSpLocks/>
          </p:cNvCxnSpPr>
          <p:nvPr/>
        </p:nvCxnSpPr>
        <p:spPr>
          <a:xfrm>
            <a:off x="6827801" y="4605604"/>
            <a:ext cx="5715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C1503120-A4C3-7C4B-8680-5567EBB7E001}"/>
              </a:ext>
            </a:extLst>
          </p:cNvPr>
          <p:cNvSpPr txBox="1"/>
          <p:nvPr/>
        </p:nvSpPr>
        <p:spPr>
          <a:xfrm rot="16200000">
            <a:off x="6138867" y="4070546"/>
            <a:ext cx="82554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0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Overall survival</a:t>
            </a:r>
            <a:endParaRPr lang="en-US" sz="1000" b="1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A7DBC18F-EBF2-8D47-A6B2-5A5C30D095B5}"/>
              </a:ext>
            </a:extLst>
          </p:cNvPr>
          <p:cNvSpPr txBox="1"/>
          <p:nvPr/>
        </p:nvSpPr>
        <p:spPr>
          <a:xfrm>
            <a:off x="8040397" y="4956371"/>
            <a:ext cx="1378583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Months since randomisation</a:t>
            </a:r>
            <a:endParaRPr lang="en-US" sz="900" b="1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EAFA89D6-CE8D-1542-8ED4-2873695CC82A}"/>
              </a:ext>
            </a:extLst>
          </p:cNvPr>
          <p:cNvSpPr txBox="1"/>
          <p:nvPr/>
        </p:nvSpPr>
        <p:spPr>
          <a:xfrm>
            <a:off x="7195599" y="4870646"/>
            <a:ext cx="11541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  <a:endParaRPr lang="en-US" sz="9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475EF50B-9C75-8641-81C1-1AC0D6CE8DE8}"/>
              </a:ext>
            </a:extLst>
          </p:cNvPr>
          <p:cNvSpPr txBox="1"/>
          <p:nvPr/>
        </p:nvSpPr>
        <p:spPr>
          <a:xfrm>
            <a:off x="7573424" y="4870646"/>
            <a:ext cx="11541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</a:t>
            </a:r>
            <a:endParaRPr lang="en-US" sz="9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ACBE337-ECE6-8E46-8369-36885DE5E186}"/>
              </a:ext>
            </a:extLst>
          </p:cNvPr>
          <p:cNvSpPr txBox="1"/>
          <p:nvPr/>
        </p:nvSpPr>
        <p:spPr>
          <a:xfrm>
            <a:off x="6859328" y="4870646"/>
            <a:ext cx="5770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  <a:endParaRPr lang="en-US" sz="9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4A12E9C2-BE88-9C49-BB44-51040EAFAD59}"/>
              </a:ext>
            </a:extLst>
          </p:cNvPr>
          <p:cNvCxnSpPr>
            <a:cxnSpLocks/>
          </p:cNvCxnSpPr>
          <p:nvPr/>
        </p:nvCxnSpPr>
        <p:spPr>
          <a:xfrm>
            <a:off x="6827801" y="4878654"/>
            <a:ext cx="3525874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870E84BD-879A-2944-897B-DCDCD7E4A43B}"/>
              </a:ext>
            </a:extLst>
          </p:cNvPr>
          <p:cNvSpPr txBox="1"/>
          <p:nvPr/>
        </p:nvSpPr>
        <p:spPr>
          <a:xfrm>
            <a:off x="7929024" y="4870646"/>
            <a:ext cx="11541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</a:t>
            </a:r>
            <a:endParaRPr lang="en-US" sz="9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C67B295-FAA1-E94C-BED1-E226DE1DF563}"/>
              </a:ext>
            </a:extLst>
          </p:cNvPr>
          <p:cNvSpPr txBox="1"/>
          <p:nvPr/>
        </p:nvSpPr>
        <p:spPr>
          <a:xfrm>
            <a:off x="8297324" y="4870646"/>
            <a:ext cx="11541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48</a:t>
            </a:r>
            <a:endParaRPr lang="en-US" sz="9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487BC47-7094-3E48-8544-55EACFBBA9D2}"/>
              </a:ext>
            </a:extLst>
          </p:cNvPr>
          <p:cNvSpPr txBox="1"/>
          <p:nvPr/>
        </p:nvSpPr>
        <p:spPr>
          <a:xfrm>
            <a:off x="8668799" y="4870646"/>
            <a:ext cx="11541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</a:t>
            </a:r>
            <a:endParaRPr lang="en-US" sz="9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4E3422AA-6D25-D346-BE6F-6B3E68F87871}"/>
              </a:ext>
            </a:extLst>
          </p:cNvPr>
          <p:cNvSpPr txBox="1"/>
          <p:nvPr/>
        </p:nvSpPr>
        <p:spPr>
          <a:xfrm>
            <a:off x="9040274" y="4870646"/>
            <a:ext cx="11541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72</a:t>
            </a:r>
            <a:endParaRPr lang="en-US" sz="9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B8D18D3-62C9-8947-8EA4-01BC886605B7}"/>
              </a:ext>
            </a:extLst>
          </p:cNvPr>
          <p:cNvSpPr txBox="1"/>
          <p:nvPr/>
        </p:nvSpPr>
        <p:spPr>
          <a:xfrm>
            <a:off x="9408574" y="4870646"/>
            <a:ext cx="11541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84</a:t>
            </a:r>
            <a:endParaRPr lang="en-US" sz="9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12BC1634-08AB-594F-A93B-F3F2728192D2}"/>
              </a:ext>
            </a:extLst>
          </p:cNvPr>
          <p:cNvSpPr txBox="1"/>
          <p:nvPr/>
        </p:nvSpPr>
        <p:spPr>
          <a:xfrm>
            <a:off x="9783224" y="4870646"/>
            <a:ext cx="11541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96</a:t>
            </a:r>
            <a:endParaRPr lang="en-US" sz="9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CDA85BD7-4018-3D43-A776-64341F4E7D31}"/>
              </a:ext>
            </a:extLst>
          </p:cNvPr>
          <p:cNvSpPr txBox="1"/>
          <p:nvPr/>
        </p:nvSpPr>
        <p:spPr>
          <a:xfrm>
            <a:off x="10129020" y="4870646"/>
            <a:ext cx="1731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108</a:t>
            </a:r>
            <a:endParaRPr lang="en-US" sz="900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4D584437-CD75-A044-91CE-F61D17CE23A5}"/>
              </a:ext>
            </a:extLst>
          </p:cNvPr>
          <p:cNvSpPr txBox="1"/>
          <p:nvPr/>
        </p:nvSpPr>
        <p:spPr>
          <a:xfrm>
            <a:off x="6384057" y="5014948"/>
            <a:ext cx="395942" cy="3963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8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ADT</a:t>
            </a:r>
            <a:b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At-risk</a:t>
            </a:r>
            <a:b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Censored</a:t>
            </a:r>
          </a:p>
          <a:p>
            <a:pPr algn="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Event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6E15720C-C160-B245-9DCF-ED5CF8485293}"/>
              </a:ext>
            </a:extLst>
          </p:cNvPr>
          <p:cNvSpPr txBox="1"/>
          <p:nvPr/>
        </p:nvSpPr>
        <p:spPr>
          <a:xfrm>
            <a:off x="6819786" y="5113437"/>
            <a:ext cx="153888" cy="2979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988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97576925-42A2-2E40-993B-F2B4477EB8E4}"/>
              </a:ext>
            </a:extLst>
          </p:cNvPr>
          <p:cNvSpPr txBox="1"/>
          <p:nvPr/>
        </p:nvSpPr>
        <p:spPr>
          <a:xfrm>
            <a:off x="8804055" y="3946970"/>
            <a:ext cx="20037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ADT</a:t>
            </a:r>
            <a:endParaRPr lang="en-US" sz="900" b="1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D09153D-0DBE-2C41-AA76-16F5FC05904F}"/>
              </a:ext>
            </a:extLst>
          </p:cNvPr>
          <p:cNvSpPr txBox="1"/>
          <p:nvPr/>
        </p:nvSpPr>
        <p:spPr>
          <a:xfrm>
            <a:off x="9154732" y="3613558"/>
            <a:ext cx="89127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ADT + AAP +/- ENZ</a:t>
            </a:r>
            <a:endParaRPr lang="en-US" sz="900" b="1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2E8531A-70CF-2D42-8160-168AB0AB97A4}"/>
              </a:ext>
            </a:extLst>
          </p:cNvPr>
          <p:cNvSpPr txBox="1"/>
          <p:nvPr/>
        </p:nvSpPr>
        <p:spPr>
          <a:xfrm>
            <a:off x="7177954" y="5113437"/>
            <a:ext cx="153888" cy="2979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974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BE13FE2-2737-194B-96D9-60BFDE99B3A8}"/>
              </a:ext>
            </a:extLst>
          </p:cNvPr>
          <p:cNvSpPr txBox="1"/>
          <p:nvPr/>
        </p:nvSpPr>
        <p:spPr>
          <a:xfrm>
            <a:off x="7544899" y="5113437"/>
            <a:ext cx="153888" cy="2979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947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E3857F5C-3B9B-B448-9114-5C0C76DF1CED}"/>
              </a:ext>
            </a:extLst>
          </p:cNvPr>
          <p:cNvSpPr txBox="1"/>
          <p:nvPr/>
        </p:nvSpPr>
        <p:spPr>
          <a:xfrm>
            <a:off x="7913092" y="5113437"/>
            <a:ext cx="153888" cy="2979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901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73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1B48BF4A-D7FD-5445-9B6F-2A1E025BA053}"/>
              </a:ext>
            </a:extLst>
          </p:cNvPr>
          <p:cNvSpPr txBox="1"/>
          <p:nvPr/>
        </p:nvSpPr>
        <p:spPr>
          <a:xfrm>
            <a:off x="8267336" y="5113437"/>
            <a:ext cx="153888" cy="2979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837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28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123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F327316B-0921-E542-8F6B-02B117E8EB6B}"/>
              </a:ext>
            </a:extLst>
          </p:cNvPr>
          <p:cNvSpPr txBox="1"/>
          <p:nvPr/>
        </p:nvSpPr>
        <p:spPr>
          <a:xfrm>
            <a:off x="8654578" y="5113437"/>
            <a:ext cx="153888" cy="2979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610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616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162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6D602676-449B-E04F-9C72-AF7ABF08FF41}"/>
              </a:ext>
            </a:extLst>
          </p:cNvPr>
          <p:cNvSpPr txBox="1"/>
          <p:nvPr/>
        </p:nvSpPr>
        <p:spPr>
          <a:xfrm>
            <a:off x="9024947" y="5113437"/>
            <a:ext cx="153888" cy="2979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368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421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199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925063E5-E98F-E849-AB01-1EB74A914565}"/>
              </a:ext>
            </a:extLst>
          </p:cNvPr>
          <p:cNvSpPr txBox="1"/>
          <p:nvPr/>
        </p:nvSpPr>
        <p:spPr>
          <a:xfrm>
            <a:off x="9402665" y="5113437"/>
            <a:ext cx="153888" cy="2979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200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568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220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20055079-8052-A246-A454-85204DFE6B7D}"/>
              </a:ext>
            </a:extLst>
          </p:cNvPr>
          <p:cNvSpPr txBox="1"/>
          <p:nvPr/>
        </p:nvSpPr>
        <p:spPr>
          <a:xfrm>
            <a:off x="9773284" y="5113437"/>
            <a:ext cx="153888" cy="2979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63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693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232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0E0A7CCC-0EF1-324D-8CFC-8654B90B4A11}"/>
              </a:ext>
            </a:extLst>
          </p:cNvPr>
          <p:cNvSpPr txBox="1"/>
          <p:nvPr/>
        </p:nvSpPr>
        <p:spPr>
          <a:xfrm>
            <a:off x="10136555" y="5113437"/>
            <a:ext cx="153888" cy="2979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742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236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B8BBE51-19F6-3A4F-8945-55745A6034D8}"/>
              </a:ext>
            </a:extLst>
          </p:cNvPr>
          <p:cNvSpPr txBox="1"/>
          <p:nvPr/>
        </p:nvSpPr>
        <p:spPr>
          <a:xfrm>
            <a:off x="6384057" y="5443038"/>
            <a:ext cx="395942" cy="3963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b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At-risk</a:t>
            </a:r>
            <a:b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Censored</a:t>
            </a:r>
          </a:p>
          <a:p>
            <a:pPr algn="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Event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3D6557B8-35A5-0649-B499-7062AB818AA1}"/>
              </a:ext>
            </a:extLst>
          </p:cNvPr>
          <p:cNvSpPr txBox="1"/>
          <p:nvPr/>
        </p:nvSpPr>
        <p:spPr>
          <a:xfrm>
            <a:off x="6819786" y="5541527"/>
            <a:ext cx="153888" cy="2979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986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0880899B-623F-174B-9083-A4558A2C127A}"/>
              </a:ext>
            </a:extLst>
          </p:cNvPr>
          <p:cNvSpPr txBox="1"/>
          <p:nvPr/>
        </p:nvSpPr>
        <p:spPr>
          <a:xfrm>
            <a:off x="7177954" y="5541527"/>
            <a:ext cx="153888" cy="2979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956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21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A9A61872-90B2-B843-8B2A-878405062D87}"/>
              </a:ext>
            </a:extLst>
          </p:cNvPr>
          <p:cNvSpPr txBox="1"/>
          <p:nvPr/>
        </p:nvSpPr>
        <p:spPr>
          <a:xfrm>
            <a:off x="7544899" y="5541527"/>
            <a:ext cx="153888" cy="2979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928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29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8875520B-4A02-F845-8B8F-9DA9E56664BF}"/>
              </a:ext>
            </a:extLst>
          </p:cNvPr>
          <p:cNvSpPr txBox="1"/>
          <p:nvPr/>
        </p:nvSpPr>
        <p:spPr>
          <a:xfrm>
            <a:off x="7913092" y="5541527"/>
            <a:ext cx="153888" cy="2979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899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32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55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3DD56457-0DD4-2A41-B59E-2B07FAA9916F}"/>
              </a:ext>
            </a:extLst>
          </p:cNvPr>
          <p:cNvSpPr txBox="1"/>
          <p:nvPr/>
        </p:nvSpPr>
        <p:spPr>
          <a:xfrm>
            <a:off x="8267336" y="5541527"/>
            <a:ext cx="153888" cy="2979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861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46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79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09889339-A8D4-6643-91E0-A694ACBB9FBA}"/>
              </a:ext>
            </a:extLst>
          </p:cNvPr>
          <p:cNvSpPr txBox="1"/>
          <p:nvPr/>
        </p:nvSpPr>
        <p:spPr>
          <a:xfrm>
            <a:off x="8654578" y="5541527"/>
            <a:ext cx="153888" cy="2979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645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234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107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E73FE71E-4B6A-F345-87E5-01532FCED085}"/>
              </a:ext>
            </a:extLst>
          </p:cNvPr>
          <p:cNvSpPr txBox="1"/>
          <p:nvPr/>
        </p:nvSpPr>
        <p:spPr>
          <a:xfrm>
            <a:off x="9024947" y="5541527"/>
            <a:ext cx="153888" cy="2979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386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477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62E5A38-88FF-C84F-9DC7-62F7D135CF5A}"/>
              </a:ext>
            </a:extLst>
          </p:cNvPr>
          <p:cNvSpPr txBox="1"/>
          <p:nvPr/>
        </p:nvSpPr>
        <p:spPr>
          <a:xfrm>
            <a:off x="9402665" y="5541527"/>
            <a:ext cx="153888" cy="2979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205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641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140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2546A39-AC7A-0B46-8112-F02D5E941E4D}"/>
              </a:ext>
            </a:extLst>
          </p:cNvPr>
          <p:cNvSpPr txBox="1"/>
          <p:nvPr/>
        </p:nvSpPr>
        <p:spPr>
          <a:xfrm>
            <a:off x="9773284" y="5541527"/>
            <a:ext cx="153888" cy="2979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74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766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146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6D4D5455-1B39-C847-806D-727A8FD03B50}"/>
              </a:ext>
            </a:extLst>
          </p:cNvPr>
          <p:cNvSpPr txBox="1"/>
          <p:nvPr/>
        </p:nvSpPr>
        <p:spPr>
          <a:xfrm>
            <a:off x="10136555" y="5541527"/>
            <a:ext cx="153888" cy="29790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16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823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147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4D4EF04F-4475-7140-926B-1138436C6BD0}"/>
              </a:ext>
            </a:extLst>
          </p:cNvPr>
          <p:cNvSpPr txBox="1"/>
          <p:nvPr/>
        </p:nvSpPr>
        <p:spPr>
          <a:xfrm>
            <a:off x="6395809" y="5422546"/>
            <a:ext cx="79348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800" b="1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ADT + AAP +/- ENZ</a:t>
            </a:r>
            <a:endParaRPr lang="en-US" sz="800" b="1" u="sng" dirty="0"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CA5D1B01-7930-4347-BB40-DBF76231DBFB}"/>
              </a:ext>
            </a:extLst>
          </p:cNvPr>
          <p:cNvSpPr/>
          <p:nvPr/>
        </p:nvSpPr>
        <p:spPr>
          <a:xfrm>
            <a:off x="10422161" y="3909878"/>
            <a:ext cx="1185639" cy="618345"/>
          </a:xfrm>
          <a:prstGeom prst="rect">
            <a:avLst/>
          </a:prstGeom>
          <a:solidFill>
            <a:schemeClr val="accent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/>
              <a:t>HR:	0.60</a:t>
            </a:r>
          </a:p>
          <a:p>
            <a:r>
              <a:rPr lang="en-US" sz="1000" dirty="0"/>
              <a:t>95% CI:	0.48-0.73</a:t>
            </a:r>
          </a:p>
          <a:p>
            <a:r>
              <a:rPr lang="en-US" sz="1000" dirty="0"/>
              <a:t>p value:	9.3 × 10</a:t>
            </a:r>
            <a:r>
              <a:rPr lang="en-US" sz="1000" baseline="30000" dirty="0"/>
              <a:t>-7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D2E281B4-7085-8A44-99E6-95D862739089}"/>
              </a:ext>
            </a:extLst>
          </p:cNvPr>
          <p:cNvSpPr/>
          <p:nvPr/>
        </p:nvSpPr>
        <p:spPr>
          <a:xfrm>
            <a:off x="10506075" y="4840153"/>
            <a:ext cx="1101725" cy="618345"/>
          </a:xfrm>
          <a:prstGeom prst="rect">
            <a:avLst/>
          </a:prstGeom>
          <a:solidFill>
            <a:schemeClr val="accent6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6-year survival</a:t>
            </a:r>
            <a:br>
              <a:rPr lang="en-US" sz="1000" dirty="0"/>
            </a:br>
            <a:r>
              <a:rPr lang="en-US" sz="1000" dirty="0"/>
              <a:t>improved from</a:t>
            </a:r>
            <a:br>
              <a:rPr lang="en-US" sz="1000" dirty="0"/>
            </a:br>
            <a:r>
              <a:rPr lang="en-US" sz="1000" dirty="0"/>
              <a:t>77% to 86%</a:t>
            </a:r>
            <a:endParaRPr lang="en-US" sz="1000" baseline="30000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E050C62A-CE43-054C-8790-9BC959351C38}"/>
              </a:ext>
            </a:extLst>
          </p:cNvPr>
          <p:cNvSpPr txBox="1"/>
          <p:nvPr/>
        </p:nvSpPr>
        <p:spPr>
          <a:xfrm>
            <a:off x="6509957" y="3213962"/>
            <a:ext cx="115230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Overall survival</a:t>
            </a:r>
            <a:endParaRPr lang="en-US" sz="1400" b="1" u="sng" dirty="0">
              <a:solidFill>
                <a:schemeClr val="accent1"/>
              </a:solidFill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18D5DBC6-314D-684B-8394-C3B118315D11}"/>
              </a:ext>
            </a:extLst>
          </p:cNvPr>
          <p:cNvSpPr/>
          <p:nvPr/>
        </p:nvSpPr>
        <p:spPr>
          <a:xfrm>
            <a:off x="10323736" y="3293929"/>
            <a:ext cx="1409021" cy="50087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chemeClr val="tx1"/>
                </a:solidFill>
              </a:rPr>
              <a:t>Events</a:t>
            </a:r>
          </a:p>
          <a:p>
            <a:r>
              <a:rPr lang="en-US" sz="1000" dirty="0">
                <a:solidFill>
                  <a:schemeClr val="tx1"/>
                </a:solidFill>
              </a:rPr>
              <a:t>147 ADT + AAP +/- ENZ</a:t>
            </a:r>
          </a:p>
          <a:p>
            <a:r>
              <a:rPr lang="en-US" sz="1000" dirty="0">
                <a:solidFill>
                  <a:schemeClr val="tx1"/>
                </a:solidFill>
              </a:rPr>
              <a:t>236 ADT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0B2C0C28-A6A4-6C4F-A2DA-36695A4E1A1D}"/>
              </a:ext>
            </a:extLst>
          </p:cNvPr>
          <p:cNvSpPr txBox="1"/>
          <p:nvPr/>
        </p:nvSpPr>
        <p:spPr>
          <a:xfrm>
            <a:off x="6395809" y="5887729"/>
            <a:ext cx="2191306" cy="1009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Kaplan–Meier estimates with 95% CI in lighter shade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40BB697C-EAD7-6144-9A5A-786407BBF1F7}"/>
              </a:ext>
            </a:extLst>
          </p:cNvPr>
          <p:cNvSpPr txBox="1"/>
          <p:nvPr/>
        </p:nvSpPr>
        <p:spPr>
          <a:xfrm>
            <a:off x="10185897" y="5887729"/>
            <a:ext cx="1338508" cy="10099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dirty="0"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Non-proportional hazards p=0.1</a:t>
            </a:r>
          </a:p>
        </p:txBody>
      </p:sp>
      <p:pic>
        <p:nvPicPr>
          <p:cNvPr id="161" name="Picture 160">
            <a:extLst>
              <a:ext uri="{FF2B5EF4-FFF2-40B4-BE49-F238E27FC236}">
                <a16:creationId xmlns:a16="http://schemas.microsoft.com/office/drawing/2014/main" id="{33402CDF-817B-BC4B-9CA9-FD6510FE1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361" y="1568903"/>
            <a:ext cx="3429000" cy="800100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951E101F-3634-DB45-BB6A-5315F6E4DE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"/>
          <a:stretch/>
        </p:blipFill>
        <p:spPr>
          <a:xfrm>
            <a:off x="6886574" y="3577652"/>
            <a:ext cx="3314931" cy="727194"/>
          </a:xfrm>
          <a:prstGeom prst="rect">
            <a:avLst/>
          </a:prstGeom>
        </p:spPr>
      </p:pic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D001419E-7FEF-214C-AA06-22D5B815895F}"/>
              </a:ext>
            </a:extLst>
          </p:cNvPr>
          <p:cNvCxnSpPr>
            <a:cxnSpLocks/>
            <a:stCxn id="120" idx="0"/>
          </p:cNvCxnSpPr>
          <p:nvPr/>
        </p:nvCxnSpPr>
        <p:spPr>
          <a:xfrm flipH="1" flipV="1">
            <a:off x="6884952" y="3509050"/>
            <a:ext cx="3230" cy="136159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15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9C7235-1601-4110-B808-BD18FA347F5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1211312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2 years of AAP-based therapy </a:t>
            </a:r>
            <a:r>
              <a:rPr lang="en-GB" dirty="0"/>
              <a:t>significantly improved MFS and OS of high-risk M0 PCa patients starting ADT and </a:t>
            </a:r>
            <a:r>
              <a:rPr lang="en-GB" b="1" dirty="0">
                <a:solidFill>
                  <a:schemeClr val="accent1"/>
                </a:solidFill>
              </a:rPr>
              <a:t>should be considered a new standard of </a:t>
            </a:r>
            <a:r>
              <a:rPr lang="en-GB" dirty="0"/>
              <a:t>care</a:t>
            </a:r>
          </a:p>
          <a:p>
            <a:r>
              <a:rPr lang="en-GB" dirty="0"/>
              <a:t>Adding ENZA to AAP increased toxicity but has </a:t>
            </a:r>
            <a:r>
              <a:rPr lang="en-GB" b="1" dirty="0">
                <a:solidFill>
                  <a:schemeClr val="accent1"/>
                </a:solidFill>
              </a:rPr>
              <a:t>no apparent effect on efficacy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1A2E3-911C-4E12-831B-42FF6266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STAMPEDE: summary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F3EC2-6381-4222-8910-80A90730C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9789941-5D24-AB4C-8B60-4480B893230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18000"/>
            <a:ext cx="10372360" cy="3651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AAP, abiraterone and prednisone; ADT, androgen deprivation therapy; ENZA, enzalutamide; HSPC, hormone-sensitive prostate cancer; M0, non-metastatic; M1, metastatic; MFS, metastasis-free survival; OS, overall survival; PCa, prostate cancer</a:t>
            </a:r>
          </a:p>
          <a:p>
            <a:pPr>
              <a:spcBef>
                <a:spcPts val="0"/>
              </a:spcBef>
            </a:pPr>
            <a:r>
              <a:rPr lang="en-GB" dirty="0"/>
              <a:t>Attard G, et al. Abstract #LBA4_PR. ESMO 2021. Oral presentation; Efstathiou, E. Discussant Abstract #LBA4_PR. ESMO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B8C485-5DC3-4CC8-93F8-99DE86030B41}"/>
              </a:ext>
            </a:extLst>
          </p:cNvPr>
          <p:cNvSpPr txBox="1"/>
          <p:nvPr/>
        </p:nvSpPr>
        <p:spPr>
          <a:xfrm>
            <a:off x="1391477" y="3272766"/>
            <a:ext cx="9409046" cy="2593018"/>
          </a:xfrm>
          <a:prstGeom prst="rect">
            <a:avLst/>
          </a:prstGeom>
          <a:solidFill>
            <a:schemeClr val="accent1"/>
          </a:solidFill>
        </p:spPr>
        <p:txBody>
          <a:bodyPr wrap="square" lIns="28800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u="sng" dirty="0">
                <a:solidFill>
                  <a:schemeClr val="bg1"/>
                </a:solidFill>
                <a:ea typeface="Aileron" charset="0"/>
                <a:cs typeface="Aileron" charset="0"/>
              </a:rPr>
              <a:t>Clinical Perspective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a typeface="Aileron" charset="0"/>
                <a:cs typeface="Aileron" charset="0"/>
              </a:rPr>
              <a:t>Addressed an unmet need for high-risk M0 PCa patients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a typeface="Aileron" charset="0"/>
                <a:cs typeface="Aileron" charset="0"/>
              </a:rPr>
              <a:t>MFS and OS results are clinically meaningful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a typeface="Aileron" charset="0"/>
                <a:cs typeface="Aileron" charset="0"/>
              </a:rPr>
              <a:t>First report of enhanced androgen signalling inhibition in M0 HSPC</a:t>
            </a:r>
          </a:p>
          <a:p>
            <a:pPr marL="800100" lvl="1" indent="-342900">
              <a:spcBef>
                <a:spcPts val="300"/>
              </a:spcBef>
              <a:buFont typeface="System Font Regular"/>
              <a:buChar char="–"/>
            </a:pPr>
            <a:r>
              <a:rPr lang="en-GB" sz="2000" dirty="0">
                <a:solidFill>
                  <a:schemeClr val="bg1"/>
                </a:solidFill>
                <a:ea typeface="Aileron" charset="0"/>
                <a:cs typeface="Aileron" charset="0"/>
              </a:rPr>
              <a:t>No knowledge of effect of other androgen receptor inhibitors: enzalutamide, apalutamide or darolutamide</a:t>
            </a:r>
            <a:endParaRPr lang="en-GB" sz="2000" dirty="0">
              <a:solidFill>
                <a:schemeClr val="bg1"/>
              </a:solidFill>
              <a:highlight>
                <a:srgbClr val="FF0000"/>
              </a:highlight>
              <a:ea typeface="Aileron" charset="0"/>
              <a:cs typeface="Aileron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ea typeface="Aileron" charset="0"/>
                <a:cs typeface="Aileron" charset="0"/>
              </a:rPr>
              <a:t>No quality of life data or long-term adverse event data at this stage</a:t>
            </a:r>
          </a:p>
        </p:txBody>
      </p:sp>
    </p:spTree>
    <p:extLst>
      <p:ext uri="{BB962C8B-B14F-4D97-AF65-F5344CB8AC3E}">
        <p14:creationId xmlns:p14="http://schemas.microsoft.com/office/powerpoint/2010/main" val="343782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1C903-EB03-4C5A-984B-750C2EB65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phase 3 trial with a 2x2 factorial </a:t>
            </a:r>
            <a:br>
              <a:rPr lang="en-GB" dirty="0"/>
            </a:br>
            <a:r>
              <a:rPr lang="en-GB" dirty="0"/>
              <a:t>design in men with </a:t>
            </a:r>
            <a:r>
              <a:rPr lang="en-GB" i="1" dirty="0"/>
              <a:t>de novo </a:t>
            </a:r>
            <a:r>
              <a:rPr lang="en-GB" cap="none" dirty="0"/>
              <a:t>m</a:t>
            </a:r>
            <a:r>
              <a:rPr lang="en-GB" dirty="0"/>
              <a:t>cspc: </a:t>
            </a:r>
            <a:br>
              <a:rPr lang="en-GB" dirty="0"/>
            </a:br>
            <a:r>
              <a:rPr lang="en-GB" dirty="0"/>
              <a:t>overall survival with Abiraterone plus </a:t>
            </a:r>
            <a:br>
              <a:rPr lang="en-GB" dirty="0"/>
            </a:br>
            <a:r>
              <a:rPr lang="en-GB" dirty="0"/>
              <a:t>prednisone in peace-1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8ACCF1-33A6-41A4-915C-64F86C0DDB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200" b="1" dirty="0"/>
              <a:t>Fizazi K, et al. ESMO 2021, Abstract #LBA5_PR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C9C57D-0966-47D7-BC6F-60EBF6A6329C}"/>
              </a:ext>
            </a:extLst>
          </p:cNvPr>
          <p:cNvSpPr txBox="1"/>
          <p:nvPr/>
        </p:nvSpPr>
        <p:spPr>
          <a:xfrm>
            <a:off x="619200" y="6361300"/>
            <a:ext cx="8280920" cy="276999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ea typeface="Aileron" charset="0"/>
              </a:rPr>
              <a:t>mCSPC, metastatic castration-sensitive prostate cancer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07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Cor2Ed - GU Connect Palette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03C74F"/>
      </a:accent1>
      <a:accent2>
        <a:srgbClr val="C0504D"/>
      </a:accent2>
      <a:accent3>
        <a:srgbClr val="E9D0CD"/>
      </a:accent3>
      <a:accent4>
        <a:srgbClr val="F4EAE7"/>
      </a:accent4>
      <a:accent5>
        <a:srgbClr val="ECE6ED"/>
      </a:accent5>
      <a:accent6>
        <a:srgbClr val="8B878B"/>
      </a:accent6>
      <a:hlink>
        <a:srgbClr val="03C74F"/>
      </a:hlink>
      <a:folHlink>
        <a:srgbClr val="03C74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400" b="1" dirty="0" smtClean="0">
            <a:latin typeface="Calibri" panose="020F0502020204030204" pitchFamily="34" charset="0"/>
            <a:ea typeface="Aileron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GUCONNECT_template_v2-good</Template>
  <TotalTime>11899</TotalTime>
  <Words>3837</Words>
  <Application>Microsoft Office PowerPoint</Application>
  <PresentationFormat>Widescreen</PresentationFormat>
  <Paragraphs>754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Lucida Grande</vt:lpstr>
      <vt:lpstr>PT Sans Narrow</vt:lpstr>
      <vt:lpstr>Segoe UI</vt:lpstr>
      <vt:lpstr>System Font Regular</vt:lpstr>
      <vt:lpstr>Thème Office</vt:lpstr>
      <vt:lpstr>PowerPoint Presentation</vt:lpstr>
      <vt:lpstr>Meeting summary ESMO 2021, virtual MEETING</vt:lpstr>
      <vt:lpstr>DISCLAIMER AND DISCLOSURES</vt:lpstr>
      <vt:lpstr>Practice-changing DATA ESMO 2021</vt:lpstr>
      <vt:lpstr>Abiraterone acetate plus prednisolone without enzalutamide added to ADT compared to ADT alone for men with high-risk M0 PCa: Combined analysis from TWO comparisons in the stampede platform protocol</vt:lpstr>
      <vt:lpstr>STAMPEDE: Background and study design</vt:lpstr>
      <vt:lpstr>STAMPEDE: results</vt:lpstr>
      <vt:lpstr>STAMPEDE: summary</vt:lpstr>
      <vt:lpstr>A phase 3 trial with a 2x2 factorial  design in men with de novo mcspc:  overall survival with Abiraterone plus  prednisone in peace-1 </vt:lpstr>
      <vt:lpstr>Peace-1: background and study design</vt:lpstr>
      <vt:lpstr>Peace-1: results</vt:lpstr>
      <vt:lpstr>Peace-1: results</vt:lpstr>
      <vt:lpstr>Peace-1: summary</vt:lpstr>
      <vt:lpstr>Other noteworthy presentations ESMO 2021</vt:lpstr>
      <vt:lpstr>FINAL OS ANALYSIS FROM ARCHES:  A PHASE 3, RANDOMISED, DOUBLE-BLIND, PLACEBO-CONTROLLED STUDY OF ENZ + ADT IN MEN WITH mHSPC</vt:lpstr>
      <vt:lpstr>ARCHES: background and study design</vt:lpstr>
      <vt:lpstr>ARCHES: overall survival results</vt:lpstr>
      <vt:lpstr>Darolutamide maintenance in mcrpc previously treated with nha and  non-progressive disease after  subsequent treatment with a taxane:  a randomised double-blind placebo-controlled phase 2 trial (sakk 08/16)</vt:lpstr>
      <vt:lpstr>Sakk 08/16: background and study design</vt:lpstr>
      <vt:lpstr>Sakk 08/16: results</vt:lpstr>
      <vt:lpstr>REACH GU CONNECT VIA  TWITTER, LINKEDIN, VIMEO &amp; EMAIL OR VISIT THE GROUP’S WEBSITE http://www.guconnect.info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Samantha Brightwell</cp:lastModifiedBy>
  <cp:revision>349</cp:revision>
  <cp:lastPrinted>2017-02-15T09:54:46Z</cp:lastPrinted>
  <dcterms:created xsi:type="dcterms:W3CDTF">2016-10-14T09:38:18Z</dcterms:created>
  <dcterms:modified xsi:type="dcterms:W3CDTF">2021-09-27T13:56:09Z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c76c141-ac86-40e5-abf2-c6f60e474cee_Enabled">
    <vt:lpwstr>True</vt:lpwstr>
  </property>
  <property fmtid="{D5CDD505-2E9C-101B-9397-08002B2CF9AE}" pid="3" name="MSIP_Label_2c76c141-ac86-40e5-abf2-c6f60e474cee_SiteId">
    <vt:lpwstr>fcb2b37b-5da0-466b-9b83-0014b67a7c78</vt:lpwstr>
  </property>
  <property fmtid="{D5CDD505-2E9C-101B-9397-08002B2CF9AE}" pid="4" name="MSIP_Label_2c76c141-ac86-40e5-abf2-c6f60e474cee_Owner">
    <vt:lpwstr>cara.u.ext@bayer.com</vt:lpwstr>
  </property>
  <property fmtid="{D5CDD505-2E9C-101B-9397-08002B2CF9AE}" pid="5" name="MSIP_Label_2c76c141-ac86-40e5-abf2-c6f60e474cee_SetDate">
    <vt:lpwstr>2021-09-23T21:03:46.6193388Z</vt:lpwstr>
  </property>
  <property fmtid="{D5CDD505-2E9C-101B-9397-08002B2CF9AE}" pid="6" name="MSIP_Label_2c76c141-ac86-40e5-abf2-c6f60e474cee_Name">
    <vt:lpwstr>RESTRICTED</vt:lpwstr>
  </property>
  <property fmtid="{D5CDD505-2E9C-101B-9397-08002B2CF9AE}" pid="7" name="MSIP_Label_2c76c141-ac86-40e5-abf2-c6f60e474cee_Application">
    <vt:lpwstr>Microsoft Azure Information Protection</vt:lpwstr>
  </property>
  <property fmtid="{D5CDD505-2E9C-101B-9397-08002B2CF9AE}" pid="8" name="MSIP_Label_2c76c141-ac86-40e5-abf2-c6f60e474cee_Extended_MSFT_Method">
    <vt:lpwstr>Automatic</vt:lpwstr>
  </property>
  <property fmtid="{D5CDD505-2E9C-101B-9397-08002B2CF9AE}" pid="9" name="Sensitivity">
    <vt:lpwstr>RESTRICTED</vt:lpwstr>
  </property>
</Properties>
</file>