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1774" r:id="rId3"/>
    <p:sldId id="1721" r:id="rId4"/>
    <p:sldId id="12296" r:id="rId5"/>
    <p:sldId id="12304" r:id="rId6"/>
    <p:sldId id="12297" r:id="rId7"/>
    <p:sldId id="12305" r:id="rId8"/>
    <p:sldId id="12301" r:id="rId9"/>
    <p:sldId id="12306" r:id="rId10"/>
    <p:sldId id="12307" r:id="rId11"/>
    <p:sldId id="12308" r:id="rId12"/>
    <p:sldId id="12302" r:id="rId13"/>
    <p:sldId id="12309" r:id="rId14"/>
    <p:sldId id="12310" r:id="rId15"/>
    <p:sldId id="12311" r:id="rId16"/>
    <p:sldId id="12303" r:id="rId17"/>
    <p:sldId id="12315" r:id="rId18"/>
    <p:sldId id="12313" r:id="rId19"/>
    <p:sldId id="12314" r:id="rId20"/>
    <p:sldId id="12294" r:id="rId21"/>
    <p:sldId id="280"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Grootscholten" initials="KG" lastIdx="1" clrIdx="0">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5F3"/>
    <a:srgbClr val="000000"/>
    <a:srgbClr val="FF85FF"/>
    <a:srgbClr val="2E7B8E"/>
    <a:srgbClr val="FFA402"/>
    <a:srgbClr val="03C750"/>
    <a:srgbClr val="C7573C"/>
    <a:srgbClr val="5D8298"/>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93" autoAdjust="0"/>
    <p:restoredTop sz="93091" autoAdjust="0"/>
  </p:normalViewPr>
  <p:slideViewPr>
    <p:cSldViewPr snapToGrid="0" snapToObjects="1">
      <p:cViewPr varScale="1">
        <p:scale>
          <a:sx n="152" d="100"/>
          <a:sy n="152" d="100"/>
        </p:scale>
        <p:origin x="1200" y="192"/>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c:v>
                </c:pt>
              </c:strCache>
            </c:strRef>
          </c:tx>
          <c:spPr>
            <a:solidFill>
              <a:schemeClr val="accent6"/>
            </a:solidFill>
            <a:ln>
              <a:noFill/>
            </a:ln>
            <a:effectLst/>
          </c:spPr>
          <c:invertIfNegative val="0"/>
          <c:dLbls>
            <c:dLbl>
              <c:idx val="0"/>
              <c:tx>
                <c:rich>
                  <a:bodyPr/>
                  <a:lstStyle/>
                  <a:p>
                    <a:fld id="{AFA303B0-1527-6247-9EC7-A5853842AF10}" type="VALUE">
                      <a:rPr lang="en-US" smtClean="0"/>
                      <a:pPr/>
                      <a:t>[WAARDE]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A2C-164E-91D5-7DFD71117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3.1</c:v>
                </c:pt>
              </c:numCache>
            </c:numRef>
          </c:val>
          <c:extLst>
            <c:ext xmlns:c16="http://schemas.microsoft.com/office/drawing/2014/chart" uri="{C3380CC4-5D6E-409C-BE32-E72D297353CC}">
              <c16:uniqueId val="{00000000-AA2C-164E-91D5-7DFD711176BA}"/>
            </c:ext>
          </c:extLst>
        </c:ser>
        <c:ser>
          <c:idx val="1"/>
          <c:order val="1"/>
          <c:tx>
            <c:strRef>
              <c:f>Sheet1!$C$1</c:f>
              <c:strCache>
                <c:ptCount val="1"/>
                <c:pt idx="0">
                  <c:v>VGPR</c:v>
                </c:pt>
              </c:strCache>
            </c:strRef>
          </c:tx>
          <c:spPr>
            <a:solidFill>
              <a:schemeClr val="accent1"/>
            </a:solidFill>
            <a:ln>
              <a:noFill/>
            </a:ln>
            <a:effectLst/>
          </c:spPr>
          <c:invertIfNegative val="0"/>
          <c:dLbls>
            <c:dLbl>
              <c:idx val="0"/>
              <c:tx>
                <c:rich>
                  <a:bodyPr/>
                  <a:lstStyle/>
                  <a:p>
                    <a:fld id="{1751001D-71F3-3A4A-920A-36B5BA62A795}" type="VALUE">
                      <a:rPr lang="en-US" smtClean="0"/>
                      <a:pPr/>
                      <a:t>[WAARDE]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2C-164E-91D5-7DFD71117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14.4</c:v>
                </c:pt>
              </c:numCache>
            </c:numRef>
          </c:val>
          <c:extLst>
            <c:ext xmlns:c16="http://schemas.microsoft.com/office/drawing/2014/chart" uri="{C3380CC4-5D6E-409C-BE32-E72D297353CC}">
              <c16:uniqueId val="{00000001-AA2C-164E-91D5-7DFD711176BA}"/>
            </c:ext>
          </c:extLst>
        </c:ser>
        <c:ser>
          <c:idx val="2"/>
          <c:order val="2"/>
          <c:tx>
            <c:strRef>
              <c:f>Sheet1!$D$1</c:f>
              <c:strCache>
                <c:ptCount val="1"/>
                <c:pt idx="0">
                  <c:v>CR/sCR</c:v>
                </c:pt>
              </c:strCache>
            </c:strRef>
          </c:tx>
          <c:spPr>
            <a:solidFill>
              <a:schemeClr val="tx2"/>
            </a:solidFill>
            <a:ln>
              <a:noFill/>
            </a:ln>
            <a:effectLst/>
          </c:spPr>
          <c:invertIfNegative val="0"/>
          <c:dLbls>
            <c:dLbl>
              <c:idx val="0"/>
              <c:tx>
                <c:rich>
                  <a:bodyPr/>
                  <a:lstStyle/>
                  <a:p>
                    <a:fld id="{ED1C67DE-0018-2143-A235-D9A3FDCC0761}" type="VALUE">
                      <a:rPr lang="en-US" smtClean="0"/>
                      <a:pPr/>
                      <a:t>[WAARDE]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2C-164E-91D5-7DFD71117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80.400000000000006</c:v>
                </c:pt>
              </c:numCache>
            </c:numRef>
          </c:val>
          <c:extLst>
            <c:ext xmlns:c16="http://schemas.microsoft.com/office/drawing/2014/chart" uri="{C3380CC4-5D6E-409C-BE32-E72D297353CC}">
              <c16:uniqueId val="{00000002-AA2C-164E-91D5-7DFD711176BA}"/>
            </c:ext>
          </c:extLst>
        </c:ser>
        <c:dLbls>
          <c:dLblPos val="ctr"/>
          <c:showLegendKey val="0"/>
          <c:showVal val="1"/>
          <c:showCatName val="0"/>
          <c:showSerName val="0"/>
          <c:showPercent val="0"/>
          <c:showBubbleSize val="0"/>
        </c:dLbls>
        <c:gapWidth val="116"/>
        <c:overlap val="100"/>
        <c:axId val="-328640224"/>
        <c:axId val="-328639136"/>
      </c:barChart>
      <c:catAx>
        <c:axId val="-32864022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28639136"/>
        <c:crosses val="autoZero"/>
        <c:auto val="1"/>
        <c:lblAlgn val="ctr"/>
        <c:lblOffset val="100"/>
        <c:noMultiLvlLbl val="0"/>
      </c:catAx>
      <c:valAx>
        <c:axId val="-328639136"/>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2864022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20</c:v>
                </c:pt>
              </c:numCache>
            </c:numRef>
          </c:val>
          <c:extLst>
            <c:ext xmlns:c16="http://schemas.microsoft.com/office/drawing/2014/chart" uri="{C3380CC4-5D6E-409C-BE32-E72D297353CC}">
              <c16:uniqueId val="{00000000-1C0E-7149-A0D9-DC26116F3482}"/>
            </c:ext>
          </c:extLst>
        </c:ser>
        <c:ser>
          <c:idx val="1"/>
          <c:order val="1"/>
          <c:tx>
            <c:strRef>
              <c:f>Sheet1!$C$1</c:f>
              <c:strCache>
                <c:ptCount val="1"/>
                <c:pt idx="0">
                  <c:v>VGPR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20</c:v>
                </c:pt>
              </c:numCache>
            </c:numRef>
          </c:val>
          <c:extLst>
            <c:ext xmlns:c16="http://schemas.microsoft.com/office/drawing/2014/chart" uri="{C3380CC4-5D6E-409C-BE32-E72D297353CC}">
              <c16:uniqueId val="{00000001-1C0E-7149-A0D9-DC26116F3482}"/>
            </c:ext>
          </c:extLst>
        </c:ser>
        <c:ser>
          <c:idx val="2"/>
          <c:order val="2"/>
          <c:tx>
            <c:strRef>
              <c:f>Sheet1!$D$1</c:f>
              <c:strCache>
                <c:ptCount val="1"/>
                <c:pt idx="0">
                  <c:v>CR/sCR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33</c:v>
                </c:pt>
              </c:numCache>
            </c:numRef>
          </c:val>
          <c:extLst>
            <c:ext xmlns:c16="http://schemas.microsoft.com/office/drawing/2014/chart" uri="{C3380CC4-5D6E-409C-BE32-E72D297353CC}">
              <c16:uniqueId val="{00000002-1C0E-7149-A0D9-DC26116F3482}"/>
            </c:ext>
          </c:extLst>
        </c:ser>
        <c:dLbls>
          <c:dLblPos val="ctr"/>
          <c:showLegendKey val="0"/>
          <c:showVal val="1"/>
          <c:showCatName val="0"/>
          <c:showSerName val="0"/>
          <c:showPercent val="0"/>
          <c:showBubbleSize val="0"/>
        </c:dLbls>
        <c:gapWidth val="116"/>
        <c:overlap val="100"/>
        <c:axId val="-328638592"/>
        <c:axId val="-328638048"/>
      </c:barChart>
      <c:catAx>
        <c:axId val="-32863859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28638048"/>
        <c:crosses val="autoZero"/>
        <c:auto val="1"/>
        <c:lblAlgn val="ctr"/>
        <c:lblOffset val="100"/>
        <c:noMultiLvlLbl val="0"/>
      </c:catAx>
      <c:valAx>
        <c:axId val="-328638048"/>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2863859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D-VCd (N=195)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59</c:v>
                </c:pt>
              </c:numCache>
            </c:numRef>
          </c:val>
          <c:extLst>
            <c:ext xmlns:c16="http://schemas.microsoft.com/office/drawing/2014/chart" uri="{C3380CC4-5D6E-409C-BE32-E72D297353CC}">
              <c16:uniqueId val="{00000000-1DE8-394B-813F-6F037DEDEAC8}"/>
            </c:ext>
          </c:extLst>
        </c:ser>
        <c:ser>
          <c:idx val="1"/>
          <c:order val="1"/>
          <c:tx>
            <c:strRef>
              <c:f>Sheet1!$C$1</c:f>
              <c:strCache>
                <c:ptCount val="1"/>
                <c:pt idx="0">
                  <c:v>VCd (N=193)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19</c:v>
                </c:pt>
              </c:numCache>
            </c:numRef>
          </c:val>
          <c:extLst>
            <c:ext xmlns:c16="http://schemas.microsoft.com/office/drawing/2014/chart" uri="{C3380CC4-5D6E-409C-BE32-E72D297353CC}">
              <c16:uniqueId val="{00000001-1DE8-394B-813F-6F037DEDEAC8}"/>
            </c:ext>
          </c:extLst>
        </c:ser>
        <c:dLbls>
          <c:showLegendKey val="0"/>
          <c:showVal val="0"/>
          <c:showCatName val="0"/>
          <c:showSerName val="0"/>
          <c:showPercent val="0"/>
          <c:showBubbleSize val="0"/>
        </c:dLbls>
        <c:gapWidth val="168"/>
        <c:overlap val="-21"/>
        <c:axId val="-328636960"/>
        <c:axId val="-328634784"/>
      </c:barChart>
      <c:catAx>
        <c:axId val="-328636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28634784"/>
        <c:crosses val="autoZero"/>
        <c:auto val="1"/>
        <c:lblAlgn val="ctr"/>
        <c:lblOffset val="100"/>
        <c:noMultiLvlLbl val="0"/>
      </c:catAx>
      <c:valAx>
        <c:axId val="-32863478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28636960"/>
        <c:crosses val="autoZero"/>
        <c:crossBetween val="between"/>
      </c:valAx>
      <c:spPr>
        <a:noFill/>
        <a:ln>
          <a:noFill/>
        </a:ln>
        <a:effectLst/>
      </c:spPr>
    </c:plotArea>
    <c:legend>
      <c:legendPos val="r"/>
      <c:layout>
        <c:manualLayout>
          <c:xMode val="edge"/>
          <c:yMode val="edge"/>
          <c:x val="0.67447895302583782"/>
          <c:y val="0.29112675861390891"/>
          <c:w val="0.30548482400728666"/>
          <c:h val="0.2480236847594033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A8B9A2A7-3B4D-CA48-8221-5969011D9D23}">
      <dgm:prSet/>
      <dgm:spPr>
        <a:solidFill>
          <a:srgbClr val="C9E5F3"/>
        </a:solidFill>
      </dgm:spPr>
      <dgm:t>
        <a:bodyPr/>
        <a:lstStyle/>
        <a:p>
          <a:r>
            <a:rPr lang="en-GB" b="1" dirty="0">
              <a:solidFill>
                <a:schemeClr val="tx2"/>
              </a:solidFill>
            </a:rPr>
            <a:t>New standard of care</a:t>
          </a:r>
          <a:endParaRPr lang="nl-NL" b="1" dirty="0">
            <a:solidFill>
              <a:schemeClr val="tx2"/>
            </a:solidFill>
          </a:endParaRPr>
        </a:p>
      </dgm:t>
    </dgm:pt>
    <dgm:pt modelId="{0181FF33-9629-214C-B8A4-FAE8665C5E5D}" type="parTrans" cxnId="{7DAF47FC-B8BA-9E4B-A50D-92D687205616}">
      <dgm:prSet/>
      <dgm:spPr/>
      <dgm:t>
        <a:bodyPr/>
        <a:lstStyle/>
        <a:p>
          <a:endParaRPr lang="nl-NL"/>
        </a:p>
      </dgm:t>
    </dgm:pt>
    <dgm:pt modelId="{E2244EA7-2C29-A04E-A515-3C026936E2F1}" type="sibTrans" cxnId="{7DAF47FC-B8BA-9E4B-A50D-92D687205616}">
      <dgm:prSet/>
      <dgm:spPr/>
      <dgm:t>
        <a:bodyPr/>
        <a:lstStyle/>
        <a:p>
          <a:endParaRPr lang="nl-NL"/>
        </a:p>
      </dgm:t>
    </dgm:pt>
    <dgm:pt modelId="{245F68FF-2A64-9044-87AD-D53438FEF6F7}">
      <dgm:prSet/>
      <dgm:spPr>
        <a:solidFill>
          <a:srgbClr val="C9E5F3"/>
        </a:solidFill>
      </dgm:spPr>
      <dgm:t>
        <a:bodyPr/>
        <a:lstStyle/>
        <a:p>
          <a:r>
            <a:rPr lang="en-GB" b="1" dirty="0">
              <a:solidFill>
                <a:schemeClr val="tx2"/>
              </a:solidFill>
            </a:rPr>
            <a:t>Second study to show benefit</a:t>
          </a:r>
          <a:endParaRPr lang="nl-NL" b="1" dirty="0">
            <a:solidFill>
              <a:schemeClr val="tx2"/>
            </a:solidFill>
          </a:endParaRPr>
        </a:p>
      </dgm:t>
    </dgm:pt>
    <dgm:pt modelId="{C7377550-1685-A647-A00C-01438FE20D43}" type="sibTrans" cxnId="{BD608BD8-7FFA-AD4D-ABDB-D5235691836F}">
      <dgm:prSet/>
      <dgm:spPr/>
      <dgm:t>
        <a:bodyPr/>
        <a:lstStyle/>
        <a:p>
          <a:endParaRPr lang="nl-NL"/>
        </a:p>
      </dgm:t>
    </dgm:pt>
    <dgm:pt modelId="{3C3351A4-D5A1-A447-84A6-D1838C15F96F}" type="parTrans" cxnId="{BD608BD8-7FFA-AD4D-ABDB-D5235691836F}">
      <dgm:prSet/>
      <dgm:spPr/>
      <dgm:t>
        <a:bodyPr/>
        <a:lstStyle/>
        <a:p>
          <a:endParaRPr lang="nl-NL"/>
        </a:p>
      </dgm:t>
    </dgm:pt>
    <dgm:pt modelId="{F529D419-B6D0-C54D-B83E-6026E4A08613}">
      <dgm:prSet/>
      <dgm:spPr>
        <a:solidFill>
          <a:srgbClr val="C9E5F3"/>
        </a:solidFill>
      </dgm:spPr>
      <dgm:t>
        <a:bodyPr/>
        <a:lstStyle/>
        <a:p>
          <a:r>
            <a:rPr lang="en-GB" dirty="0">
              <a:solidFill>
                <a:schemeClr val="tx2"/>
              </a:solidFill>
            </a:rPr>
            <a:t>After the </a:t>
          </a:r>
          <a:r>
            <a:rPr lang="en-GB" b="1" dirty="0">
              <a:solidFill>
                <a:schemeClr val="tx2"/>
              </a:solidFill>
            </a:rPr>
            <a:t>ALCYONE study </a:t>
          </a:r>
          <a:r>
            <a:rPr lang="en-GB" dirty="0">
              <a:solidFill>
                <a:schemeClr val="tx2"/>
              </a:solidFill>
            </a:rPr>
            <a:t>showed the benefit of adding daratumumab to VMP, </a:t>
          </a:r>
          <a:r>
            <a:rPr lang="en-GB" b="1" dirty="0">
              <a:solidFill>
                <a:schemeClr val="tx2"/>
              </a:solidFill>
            </a:rPr>
            <a:t>MAIA</a:t>
          </a:r>
          <a:r>
            <a:rPr lang="en-GB" dirty="0">
              <a:solidFill>
                <a:schemeClr val="tx2"/>
              </a:solidFill>
            </a:rPr>
            <a:t> is the second study to show </a:t>
          </a:r>
          <a:r>
            <a:rPr lang="en-GB" b="1" dirty="0">
              <a:solidFill>
                <a:schemeClr val="tx2"/>
              </a:solidFill>
            </a:rPr>
            <a:t>OS benefit with daratumumab </a:t>
          </a:r>
          <a:r>
            <a:rPr lang="en-GB" b="0" dirty="0">
              <a:solidFill>
                <a:schemeClr val="tx2"/>
              </a:solidFill>
            </a:rPr>
            <a:t>in a frontline</a:t>
          </a:r>
          <a:r>
            <a:rPr lang="en-GB" b="1" dirty="0">
              <a:solidFill>
                <a:schemeClr val="tx2"/>
              </a:solidFill>
            </a:rPr>
            <a:t> </a:t>
          </a:r>
          <a:r>
            <a:rPr lang="en-GB" dirty="0">
              <a:solidFill>
                <a:schemeClr val="tx2"/>
              </a:solidFill>
            </a:rPr>
            <a:t>regimen in NDMM</a:t>
          </a:r>
          <a:endParaRPr lang="nl-NL" dirty="0">
            <a:solidFill>
              <a:schemeClr val="tx2"/>
            </a:solidFill>
          </a:endParaRPr>
        </a:p>
      </dgm:t>
    </dgm:pt>
    <dgm:pt modelId="{E3E745F3-F415-6B42-99CC-D8A6DA88879C}" type="parTrans" cxnId="{1D778EB4-5958-E84F-A904-A7C965A385B8}">
      <dgm:prSet/>
      <dgm:spPr/>
      <dgm:t>
        <a:bodyPr/>
        <a:lstStyle/>
        <a:p>
          <a:endParaRPr lang="nl-NL"/>
        </a:p>
      </dgm:t>
    </dgm:pt>
    <dgm:pt modelId="{6723F9B3-0B4B-5B47-BE96-2830AAA71188}" type="sibTrans" cxnId="{1D778EB4-5958-E84F-A904-A7C965A385B8}">
      <dgm:prSet/>
      <dgm:spPr/>
      <dgm:t>
        <a:bodyPr/>
        <a:lstStyle/>
        <a:p>
          <a:endParaRPr lang="nl-NL"/>
        </a:p>
      </dgm:t>
    </dgm:pt>
    <dgm:pt modelId="{5D770DBF-7472-BE47-82D0-2D5C2E0F8EA0}">
      <dgm:prSet/>
      <dgm:spPr>
        <a:solidFill>
          <a:srgbClr val="C9E5F3"/>
        </a:solidFill>
      </dgm:spPr>
      <dgm:t>
        <a:bodyPr/>
        <a:lstStyle/>
        <a:p>
          <a:r>
            <a:rPr lang="en-GB" b="1" dirty="0">
              <a:solidFill>
                <a:schemeClr val="tx2"/>
              </a:solidFill>
            </a:rPr>
            <a:t>D-Rd is a new standard of care in newly diagnosed transplant ineligible MM</a:t>
          </a:r>
          <a:endParaRPr lang="nl-NL" b="1" dirty="0">
            <a:solidFill>
              <a:schemeClr val="tx2"/>
            </a:solidFill>
          </a:endParaRPr>
        </a:p>
      </dgm:t>
    </dgm:pt>
    <dgm:pt modelId="{8979EA63-5EAE-EA46-B01F-A9664A7D03BC}" type="parTrans" cxnId="{8705D861-CC22-8D4B-BF01-273F35F92ECF}">
      <dgm:prSet/>
      <dgm:spPr/>
      <dgm:t>
        <a:bodyPr/>
        <a:lstStyle/>
        <a:p>
          <a:endParaRPr lang="nl-NL"/>
        </a:p>
      </dgm:t>
    </dgm:pt>
    <dgm:pt modelId="{B606535F-4F7B-3D4D-A14D-339E852DA139}" type="sibTrans" cxnId="{8705D861-CC22-8D4B-BF01-273F35F92ECF}">
      <dgm:prSet/>
      <dgm:spPr/>
      <dgm:t>
        <a:bodyPr/>
        <a:lstStyle/>
        <a:p>
          <a:endParaRPr lang="nl-NL"/>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5A7BA3DC-7AAD-A648-A6F5-D11BFAF25FC8}" type="pres">
      <dgm:prSet presAssocID="{C7377550-1685-A647-A00C-01438FE20D43}" presName="spacing" presStyleCnt="0"/>
      <dgm:spPr/>
    </dgm:pt>
    <dgm:pt modelId="{69C64731-B99E-7740-BADB-A2CDFD1AF668}" type="pres">
      <dgm:prSet presAssocID="{A8B9A2A7-3B4D-CA48-8221-5969011D9D23}" presName="composite" presStyleCnt="0"/>
      <dgm:spPr/>
    </dgm:pt>
    <dgm:pt modelId="{705BB468-3845-BC40-A743-F04C41564000}" type="pres">
      <dgm:prSet presAssocID="{A8B9A2A7-3B4D-CA48-8221-5969011D9D23}" presName="imgShp"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Megafoon 1 met effen opvulling"/>
        </a:ext>
      </dgm:extLst>
    </dgm:pt>
    <dgm:pt modelId="{0F5E3996-A600-AB45-BACD-7CF198F535A5}" type="pres">
      <dgm:prSet presAssocID="{A8B9A2A7-3B4D-CA48-8221-5969011D9D23}"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295C8626-9A0E-BE46-9161-F59FC8E367B0}" type="presOf" srcId="{5D770DBF-7472-BE47-82D0-2D5C2E0F8EA0}" destId="{0F5E3996-A600-AB45-BACD-7CF198F535A5}" srcOrd="0" destOrd="1" presId="urn:microsoft.com/office/officeart/2005/8/layout/vList3"/>
    <dgm:cxn modelId="{8705D861-CC22-8D4B-BF01-273F35F92ECF}" srcId="{A8B9A2A7-3B4D-CA48-8221-5969011D9D23}" destId="{5D770DBF-7472-BE47-82D0-2D5C2E0F8EA0}" srcOrd="0" destOrd="0" parTransId="{8979EA63-5EAE-EA46-B01F-A9664A7D03BC}" sibTransId="{B606535F-4F7B-3D4D-A14D-339E852DA139}"/>
    <dgm:cxn modelId="{D4E6697F-A98B-D14A-82AF-B81D37BDA244}" type="presOf" srcId="{A8B9A2A7-3B4D-CA48-8221-5969011D9D23}" destId="{0F5E3996-A600-AB45-BACD-7CF198F535A5}" srcOrd="0" destOrd="0" presId="urn:microsoft.com/office/officeart/2005/8/layout/vList3"/>
    <dgm:cxn modelId="{377E60AF-11FA-3D40-A94B-65CA28CB6E44}" type="presOf" srcId="{245F68FF-2A64-9044-87AD-D53438FEF6F7}" destId="{1A2D159F-E5BA-1E44-AAC3-9E61E4FB5A4B}" srcOrd="0" destOrd="0" presId="urn:microsoft.com/office/officeart/2005/8/layout/vList3"/>
    <dgm:cxn modelId="{1D778EB4-5958-E84F-A904-A7C965A385B8}" srcId="{245F68FF-2A64-9044-87AD-D53438FEF6F7}" destId="{F529D419-B6D0-C54D-B83E-6026E4A08613}" srcOrd="0" destOrd="0" parTransId="{E3E745F3-F415-6B42-99CC-D8A6DA88879C}" sibTransId="{6723F9B3-0B4B-5B47-BE96-2830AAA71188}"/>
    <dgm:cxn modelId="{BD608BD8-7FFA-AD4D-ABDB-D5235691836F}" srcId="{AD5095DF-7993-9B4F-98A7-7986EBCC4150}" destId="{245F68FF-2A64-9044-87AD-D53438FEF6F7}" srcOrd="0" destOrd="0" parTransId="{3C3351A4-D5A1-A447-84A6-D1838C15F96F}" sibTransId="{C7377550-1685-A647-A00C-01438FE20D43}"/>
    <dgm:cxn modelId="{192657DA-161D-AF45-9DDF-68E63ADA1195}" type="presOf" srcId="{F529D419-B6D0-C54D-B83E-6026E4A08613}" destId="{1A2D159F-E5BA-1E44-AAC3-9E61E4FB5A4B}" srcOrd="0" destOrd="1" presId="urn:microsoft.com/office/officeart/2005/8/layout/vList3"/>
    <dgm:cxn modelId="{7DAF47FC-B8BA-9E4B-A50D-92D687205616}" srcId="{AD5095DF-7993-9B4F-98A7-7986EBCC4150}" destId="{A8B9A2A7-3B4D-CA48-8221-5969011D9D23}" srcOrd="1" destOrd="0" parTransId="{0181FF33-9629-214C-B8A4-FAE8665C5E5D}" sibTransId="{E2244EA7-2C29-A04E-A515-3C026936E2F1}"/>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F5F02DE2-3B9B-D948-9D3B-90518789A65A}" type="presParOf" srcId="{F448E37C-77D8-7346-BA34-60F88A33C9F8}" destId="{5A7BA3DC-7AAD-A648-A6F5-D11BFAF25FC8}" srcOrd="1" destOrd="0" presId="urn:microsoft.com/office/officeart/2005/8/layout/vList3"/>
    <dgm:cxn modelId="{B546E264-0DF5-2A45-AAFF-FA3B10E712C2}" type="presParOf" srcId="{F448E37C-77D8-7346-BA34-60F88A33C9F8}" destId="{69C64731-B99E-7740-BADB-A2CDFD1AF668}" srcOrd="2" destOrd="0" presId="urn:microsoft.com/office/officeart/2005/8/layout/vList3"/>
    <dgm:cxn modelId="{04E9D7C4-C1FA-F848-8A4E-DF0798FED80B}" type="presParOf" srcId="{69C64731-B99E-7740-BADB-A2CDFD1AF668}" destId="{705BB468-3845-BC40-A743-F04C41564000}" srcOrd="0" destOrd="0" presId="urn:microsoft.com/office/officeart/2005/8/layout/vList3"/>
    <dgm:cxn modelId="{3C3BADE3-6D33-A341-9A31-D94CD68B31FA}" type="presParOf" srcId="{69C64731-B99E-7740-BADB-A2CDFD1AF668}" destId="{0F5E3996-A600-AB45-BACD-7CF198F535A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dgm:spPr>
        <a:solidFill>
          <a:srgbClr val="C9E5F3"/>
        </a:solidFill>
      </dgm:spPr>
      <dgm:t>
        <a:bodyPr/>
        <a:lstStyle/>
        <a:p>
          <a:r>
            <a:rPr lang="en-GB" b="0" i="0" u="none" noProof="0" dirty="0">
              <a:solidFill>
                <a:schemeClr val="tx2"/>
              </a:solidFill>
            </a:rPr>
            <a:t>A single infusion of </a:t>
          </a:r>
          <a:r>
            <a:rPr lang="en-GB" b="0" i="0" u="none" noProof="0" dirty="0" err="1">
              <a:solidFill>
                <a:schemeClr val="tx2"/>
              </a:solidFill>
            </a:rPr>
            <a:t>cilta-cel</a:t>
          </a:r>
          <a:r>
            <a:rPr lang="en-GB" b="0" i="0" u="none" noProof="0" dirty="0">
              <a:solidFill>
                <a:schemeClr val="tx2"/>
              </a:solidFill>
            </a:rPr>
            <a:t> yielded </a:t>
          </a:r>
          <a:r>
            <a:rPr lang="en-GB" b="1" i="0" u="none" noProof="0" dirty="0">
              <a:solidFill>
                <a:schemeClr val="tx2"/>
              </a:solidFill>
            </a:rPr>
            <a:t>early, deep, and durable responses</a:t>
          </a:r>
          <a:r>
            <a:rPr lang="en-GB" b="0" i="0" u="none" noProof="0" dirty="0">
              <a:solidFill>
                <a:schemeClr val="tx2"/>
              </a:solidFill>
            </a:rPr>
            <a:t> in heavily </a:t>
          </a:r>
          <a:r>
            <a:rPr lang="en-GB" b="0" i="0" u="none" noProof="0" dirty="0" err="1">
              <a:solidFill>
                <a:schemeClr val="tx2"/>
              </a:solidFill>
            </a:rPr>
            <a:t>pretreated</a:t>
          </a:r>
          <a:r>
            <a:rPr lang="en-GB" b="0" i="0" u="none" noProof="0" dirty="0">
              <a:solidFill>
                <a:schemeClr val="tx2"/>
              </a:solidFill>
            </a:rPr>
            <a:t> patients with MM</a:t>
          </a:r>
        </a:p>
        <a:p>
          <a:r>
            <a:rPr lang="en-GB" b="0" i="0" u="none" noProof="0" dirty="0" err="1">
              <a:solidFill>
                <a:schemeClr val="tx2"/>
              </a:solidFill>
            </a:rPr>
            <a:t>Cilta-cel</a:t>
          </a:r>
          <a:r>
            <a:rPr lang="en-GB" b="0" i="0" u="none" noProof="0" dirty="0">
              <a:solidFill>
                <a:schemeClr val="tx2"/>
              </a:solidFill>
            </a:rPr>
            <a:t> had a </a:t>
          </a:r>
          <a:r>
            <a:rPr lang="en-GB" b="1" i="0" u="none" noProof="0" dirty="0">
              <a:solidFill>
                <a:schemeClr val="tx2"/>
              </a:solidFill>
            </a:rPr>
            <a:t>manageable safety profile </a:t>
          </a:r>
          <a:r>
            <a:rPr lang="en-GB" b="0" i="0" u="none" noProof="0" dirty="0">
              <a:solidFill>
                <a:schemeClr val="tx2"/>
              </a:solidFill>
            </a:rPr>
            <a:t>at the RP2D</a:t>
          </a:r>
          <a:endParaRPr lang="en-GB" b="1" noProof="0" dirty="0">
            <a:solidFill>
              <a:schemeClr val="tx2"/>
            </a:solidFill>
          </a:endParaRPr>
        </a:p>
      </dgm:t>
    </dgm:pt>
    <dgm:pt modelId="{C7377550-1685-A647-A00C-01438FE20D43}" type="sibTrans" cxnId="{BD608BD8-7FFA-AD4D-ABDB-D5235691836F}">
      <dgm:prSet/>
      <dgm:spPr/>
      <dgm:t>
        <a:bodyPr/>
        <a:lstStyle/>
        <a:p>
          <a:endParaRPr lang="en-GB" noProof="0" dirty="0"/>
        </a:p>
      </dgm:t>
    </dgm:pt>
    <dgm:pt modelId="{3C3351A4-D5A1-A447-84A6-D1838C15F96F}" type="parTrans" cxnId="{BD608BD8-7FFA-AD4D-ABDB-D5235691836F}">
      <dgm:prSet/>
      <dgm:spPr/>
      <dgm:t>
        <a:bodyPr/>
        <a:lstStyle/>
        <a:p>
          <a:endParaRPr lang="en-GB" noProof="0" dirty="0"/>
        </a:p>
      </dgm:t>
    </dgm:pt>
    <dgm:pt modelId="{085B4A0C-149E-8345-AD9D-7D0B518151E0}">
      <dgm:prSet/>
      <dgm:spPr>
        <a:solidFill>
          <a:srgbClr val="C9E5F3"/>
        </a:solidFill>
      </dgm:spPr>
      <dgm:t>
        <a:bodyPr/>
        <a:lstStyle/>
        <a:p>
          <a:r>
            <a:rPr lang="en-GB" b="0" noProof="0" dirty="0">
              <a:solidFill>
                <a:schemeClr val="tx2"/>
              </a:solidFill>
            </a:rPr>
            <a:t>These </a:t>
          </a:r>
          <a:r>
            <a:rPr lang="en-GB" b="0" noProof="0" dirty="0" err="1">
              <a:solidFill>
                <a:schemeClr val="tx2"/>
              </a:solidFill>
            </a:rPr>
            <a:t>cilta-cel</a:t>
          </a:r>
          <a:r>
            <a:rPr lang="en-GB" b="0" noProof="0" dirty="0">
              <a:solidFill>
                <a:schemeClr val="tx2"/>
              </a:solidFill>
            </a:rPr>
            <a:t> data on a longer follow-up time continue to be </a:t>
          </a:r>
          <a:r>
            <a:rPr lang="en-GB" b="1" noProof="0" dirty="0">
              <a:solidFill>
                <a:schemeClr val="tx2"/>
              </a:solidFill>
            </a:rPr>
            <a:t>very encouraging </a:t>
          </a:r>
        </a:p>
        <a:p>
          <a:r>
            <a:rPr lang="en-GB" b="1" noProof="0" dirty="0" err="1">
              <a:solidFill>
                <a:schemeClr val="tx2"/>
              </a:solidFill>
            </a:rPr>
            <a:t>Cilta-cel</a:t>
          </a:r>
          <a:r>
            <a:rPr lang="en-GB" b="1" noProof="0" dirty="0">
              <a:solidFill>
                <a:schemeClr val="tx2"/>
              </a:solidFill>
            </a:rPr>
            <a:t> is undergoing review by FDA and EMA for regulatory approval</a:t>
          </a:r>
        </a:p>
      </dgm:t>
    </dgm:pt>
    <dgm:pt modelId="{033DEC14-53D8-9942-BB0B-6CAA2D6E4CA4}" type="parTrans" cxnId="{14867D87-5545-294C-A81D-62465F18CBDA}">
      <dgm:prSet/>
      <dgm:spPr/>
      <dgm:t>
        <a:bodyPr/>
        <a:lstStyle/>
        <a:p>
          <a:endParaRPr lang="en-GB" noProof="0" dirty="0"/>
        </a:p>
      </dgm:t>
    </dgm:pt>
    <dgm:pt modelId="{15B3FC87-54D2-D84C-B59D-5D96006EAC01}" type="sibTrans" cxnId="{14867D87-5545-294C-A81D-62465F18CBDA}">
      <dgm:prSet/>
      <dgm:spPr/>
      <dgm:t>
        <a:bodyPr/>
        <a:lstStyle/>
        <a:p>
          <a:endParaRPr lang="en-GB" noProof="0" dirty="0"/>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2130DC84-5A9A-9F40-AA95-9543204105FD}" type="pres">
      <dgm:prSet presAssocID="{C7377550-1685-A647-A00C-01438FE20D43}" presName="spacing" presStyleCnt="0"/>
      <dgm:spPr/>
    </dgm:pt>
    <dgm:pt modelId="{073306A1-012C-B542-86F8-527234BB4032}" type="pres">
      <dgm:prSet presAssocID="{085B4A0C-149E-8345-AD9D-7D0B518151E0}" presName="composite" presStyleCnt="0"/>
      <dgm:spPr/>
    </dgm:pt>
    <dgm:pt modelId="{93822CB7-2C65-A648-9ABC-7717118AFFD5}" type="pres">
      <dgm:prSet presAssocID="{085B4A0C-149E-8345-AD9D-7D0B518151E0}" presName="imgShp"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gafoon met effen opvulling"/>
        </a:ext>
      </dgm:extLst>
    </dgm:pt>
    <dgm:pt modelId="{5B16CA54-98C5-5C4C-8D0F-89E57264BEE2}" type="pres">
      <dgm:prSet presAssocID="{085B4A0C-149E-8345-AD9D-7D0B518151E0}"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0A2C8A5D-91E0-C04D-B1D5-02B7ACC262EC}" type="presOf" srcId="{085B4A0C-149E-8345-AD9D-7D0B518151E0}" destId="{5B16CA54-98C5-5C4C-8D0F-89E57264BEE2}" srcOrd="0" destOrd="0" presId="urn:microsoft.com/office/officeart/2005/8/layout/vList3"/>
    <dgm:cxn modelId="{14867D87-5545-294C-A81D-62465F18CBDA}" srcId="{AD5095DF-7993-9B4F-98A7-7986EBCC4150}" destId="{085B4A0C-149E-8345-AD9D-7D0B518151E0}" srcOrd="1" destOrd="0" parTransId="{033DEC14-53D8-9942-BB0B-6CAA2D6E4CA4}" sibTransId="{15B3FC87-54D2-D84C-B59D-5D96006EAC01}"/>
    <dgm:cxn modelId="{377E60AF-11FA-3D40-A94B-65CA28CB6E44}" type="presOf" srcId="{245F68FF-2A64-9044-87AD-D53438FEF6F7}" destId="{1A2D159F-E5BA-1E44-AAC3-9E61E4FB5A4B}"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DC715CAA-A61D-BA4F-B272-B95E3AF4DD3E}" type="presParOf" srcId="{F448E37C-77D8-7346-BA34-60F88A33C9F8}" destId="{2130DC84-5A9A-9F40-AA95-9543204105FD}" srcOrd="1" destOrd="0" presId="urn:microsoft.com/office/officeart/2005/8/layout/vList3"/>
    <dgm:cxn modelId="{61FD2293-A0CE-4748-8335-2203A5BE00BE}" type="presParOf" srcId="{F448E37C-77D8-7346-BA34-60F88A33C9F8}" destId="{073306A1-012C-B542-86F8-527234BB4032}" srcOrd="2" destOrd="0" presId="urn:microsoft.com/office/officeart/2005/8/layout/vList3"/>
    <dgm:cxn modelId="{291C06F6-AE78-C240-AAD3-2708A971E26E}" type="presParOf" srcId="{073306A1-012C-B542-86F8-527234BB4032}" destId="{93822CB7-2C65-A648-9ABC-7717118AFFD5}" srcOrd="0" destOrd="0" presId="urn:microsoft.com/office/officeart/2005/8/layout/vList3"/>
    <dgm:cxn modelId="{91004731-0EFE-4E42-B63D-D794F373AABB}" type="presParOf" srcId="{073306A1-012C-B542-86F8-527234BB4032}" destId="{5B16CA54-98C5-5C4C-8D0F-89E57264BEE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dgm:spPr>
        <a:solidFill>
          <a:srgbClr val="C9E5F3"/>
        </a:solidFill>
      </dgm:spPr>
      <dgm:t>
        <a:bodyPr/>
        <a:lstStyle/>
        <a:p>
          <a:r>
            <a:rPr lang="en-GB" b="0" i="0" u="none" noProof="0" dirty="0">
              <a:solidFill>
                <a:schemeClr val="tx2"/>
              </a:solidFill>
            </a:rPr>
            <a:t>BCMA CAR-T cell therapy with both ide-</a:t>
          </a:r>
          <a:r>
            <a:rPr lang="en-GB" b="0" i="0" u="none" noProof="0" dirty="0" err="1">
              <a:solidFill>
                <a:schemeClr val="tx2"/>
              </a:solidFill>
            </a:rPr>
            <a:t>cel</a:t>
          </a:r>
          <a:r>
            <a:rPr lang="en-GB" b="0" i="0" u="none" noProof="0" dirty="0">
              <a:solidFill>
                <a:schemeClr val="tx2"/>
              </a:solidFill>
            </a:rPr>
            <a:t> and </a:t>
          </a:r>
          <a:r>
            <a:rPr lang="en-GB" b="0" i="0" u="none" noProof="0" dirty="0" err="1">
              <a:solidFill>
                <a:schemeClr val="tx2"/>
              </a:solidFill>
            </a:rPr>
            <a:t>cilta-cel</a:t>
          </a:r>
          <a:r>
            <a:rPr lang="en-GB" b="0" i="0" u="none" noProof="0" dirty="0">
              <a:solidFill>
                <a:schemeClr val="tx2"/>
              </a:solidFill>
            </a:rPr>
            <a:t> shows very high </a:t>
          </a:r>
          <a:r>
            <a:rPr lang="en-GB" b="1" i="0" u="none" noProof="0" dirty="0">
              <a:solidFill>
                <a:schemeClr val="tx2"/>
              </a:solidFill>
            </a:rPr>
            <a:t>ORR, </a:t>
          </a:r>
          <a:r>
            <a:rPr lang="en-GB" b="1" i="0" u="none" noProof="0" dirty="0" err="1">
              <a:solidFill>
                <a:schemeClr val="tx2"/>
              </a:solidFill>
            </a:rPr>
            <a:t>DoR</a:t>
          </a:r>
          <a:r>
            <a:rPr lang="en-GB" b="1" i="0" u="none" noProof="0" dirty="0">
              <a:solidFill>
                <a:schemeClr val="tx2"/>
              </a:solidFill>
            </a:rPr>
            <a:t>, and PFS </a:t>
          </a:r>
          <a:r>
            <a:rPr lang="en-GB" b="0" i="0" u="none" noProof="0" dirty="0">
              <a:solidFill>
                <a:schemeClr val="tx2"/>
              </a:solidFill>
            </a:rPr>
            <a:t>compared with historic drug approvals in similarly heavily pre-treated myeloma patients</a:t>
          </a:r>
        </a:p>
      </dgm:t>
    </dgm:pt>
    <dgm:pt modelId="{C7377550-1685-A647-A00C-01438FE20D43}" type="sibTrans" cxnId="{BD608BD8-7FFA-AD4D-ABDB-D5235691836F}">
      <dgm:prSet/>
      <dgm:spPr/>
      <dgm:t>
        <a:bodyPr/>
        <a:lstStyle/>
        <a:p>
          <a:endParaRPr lang="en-GB" noProof="0" dirty="0"/>
        </a:p>
      </dgm:t>
    </dgm:pt>
    <dgm:pt modelId="{3C3351A4-D5A1-A447-84A6-D1838C15F96F}" type="parTrans" cxnId="{BD608BD8-7FFA-AD4D-ABDB-D5235691836F}">
      <dgm:prSet/>
      <dgm:spPr/>
      <dgm:t>
        <a:bodyPr/>
        <a:lstStyle/>
        <a:p>
          <a:endParaRPr lang="en-GB" noProof="0" dirty="0"/>
        </a:p>
      </dgm:t>
    </dgm:pt>
    <dgm:pt modelId="{085B4A0C-149E-8345-AD9D-7D0B518151E0}">
      <dgm:prSet/>
      <dgm:spPr>
        <a:solidFill>
          <a:srgbClr val="C9E5F3"/>
        </a:solidFill>
      </dgm:spPr>
      <dgm:t>
        <a:bodyPr/>
        <a:lstStyle/>
        <a:p>
          <a:r>
            <a:rPr lang="en-GB" b="1" noProof="0" dirty="0">
              <a:solidFill>
                <a:schemeClr val="tx2"/>
              </a:solidFill>
            </a:rPr>
            <a:t>Ide-</a:t>
          </a:r>
          <a:r>
            <a:rPr lang="en-GB" b="1" noProof="0" dirty="0" err="1">
              <a:solidFill>
                <a:schemeClr val="tx2"/>
              </a:solidFill>
            </a:rPr>
            <a:t>cel</a:t>
          </a:r>
          <a:r>
            <a:rPr lang="en-GB" b="1" noProof="0" dirty="0">
              <a:solidFill>
                <a:schemeClr val="tx2"/>
              </a:solidFill>
            </a:rPr>
            <a:t> was FDA approved in March 2021 and EMA review is ongoing</a:t>
          </a:r>
        </a:p>
      </dgm:t>
    </dgm:pt>
    <dgm:pt modelId="{033DEC14-53D8-9942-BB0B-6CAA2D6E4CA4}" type="parTrans" cxnId="{14867D87-5545-294C-A81D-62465F18CBDA}">
      <dgm:prSet/>
      <dgm:spPr/>
      <dgm:t>
        <a:bodyPr/>
        <a:lstStyle/>
        <a:p>
          <a:endParaRPr lang="en-GB" noProof="0" dirty="0"/>
        </a:p>
      </dgm:t>
    </dgm:pt>
    <dgm:pt modelId="{15B3FC87-54D2-D84C-B59D-5D96006EAC01}" type="sibTrans" cxnId="{14867D87-5545-294C-A81D-62465F18CBDA}">
      <dgm:prSet/>
      <dgm:spPr/>
      <dgm:t>
        <a:bodyPr/>
        <a:lstStyle/>
        <a:p>
          <a:endParaRPr lang="en-GB" noProof="0" dirty="0"/>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2130DC84-5A9A-9F40-AA95-9543204105FD}" type="pres">
      <dgm:prSet presAssocID="{C7377550-1685-A647-A00C-01438FE20D43}" presName="spacing" presStyleCnt="0"/>
      <dgm:spPr/>
    </dgm:pt>
    <dgm:pt modelId="{073306A1-012C-B542-86F8-527234BB4032}" type="pres">
      <dgm:prSet presAssocID="{085B4A0C-149E-8345-AD9D-7D0B518151E0}" presName="composite" presStyleCnt="0"/>
      <dgm:spPr/>
    </dgm:pt>
    <dgm:pt modelId="{93822CB7-2C65-A648-9ABC-7717118AFFD5}" type="pres">
      <dgm:prSet presAssocID="{085B4A0C-149E-8345-AD9D-7D0B518151E0}" presName="imgShp"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gafoon met effen opvulling"/>
        </a:ext>
      </dgm:extLst>
    </dgm:pt>
    <dgm:pt modelId="{5B16CA54-98C5-5C4C-8D0F-89E57264BEE2}" type="pres">
      <dgm:prSet presAssocID="{085B4A0C-149E-8345-AD9D-7D0B518151E0}"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0A2C8A5D-91E0-C04D-B1D5-02B7ACC262EC}" type="presOf" srcId="{085B4A0C-149E-8345-AD9D-7D0B518151E0}" destId="{5B16CA54-98C5-5C4C-8D0F-89E57264BEE2}" srcOrd="0" destOrd="0" presId="urn:microsoft.com/office/officeart/2005/8/layout/vList3"/>
    <dgm:cxn modelId="{14867D87-5545-294C-A81D-62465F18CBDA}" srcId="{AD5095DF-7993-9B4F-98A7-7986EBCC4150}" destId="{085B4A0C-149E-8345-AD9D-7D0B518151E0}" srcOrd="1" destOrd="0" parTransId="{033DEC14-53D8-9942-BB0B-6CAA2D6E4CA4}" sibTransId="{15B3FC87-54D2-D84C-B59D-5D96006EAC01}"/>
    <dgm:cxn modelId="{377E60AF-11FA-3D40-A94B-65CA28CB6E44}" type="presOf" srcId="{245F68FF-2A64-9044-87AD-D53438FEF6F7}" destId="{1A2D159F-E5BA-1E44-AAC3-9E61E4FB5A4B}"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DC715CAA-A61D-BA4F-B272-B95E3AF4DD3E}" type="presParOf" srcId="{F448E37C-77D8-7346-BA34-60F88A33C9F8}" destId="{2130DC84-5A9A-9F40-AA95-9543204105FD}" srcOrd="1" destOrd="0" presId="urn:microsoft.com/office/officeart/2005/8/layout/vList3"/>
    <dgm:cxn modelId="{61FD2293-A0CE-4748-8335-2203A5BE00BE}" type="presParOf" srcId="{F448E37C-77D8-7346-BA34-60F88A33C9F8}" destId="{073306A1-012C-B542-86F8-527234BB4032}" srcOrd="2" destOrd="0" presId="urn:microsoft.com/office/officeart/2005/8/layout/vList3"/>
    <dgm:cxn modelId="{291C06F6-AE78-C240-AAD3-2708A971E26E}" type="presParOf" srcId="{073306A1-012C-B542-86F8-527234BB4032}" destId="{93822CB7-2C65-A648-9ABC-7717118AFFD5}" srcOrd="0" destOrd="0" presId="urn:microsoft.com/office/officeart/2005/8/layout/vList3"/>
    <dgm:cxn modelId="{91004731-0EFE-4E42-B63D-D794F373AABB}" type="presParOf" srcId="{073306A1-012C-B542-86F8-527234BB4032}" destId="{5B16CA54-98C5-5C4C-8D0F-89E57264BEE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A8B9A2A7-3B4D-CA48-8221-5969011D9D23}">
      <dgm:prSet/>
      <dgm:spPr>
        <a:solidFill>
          <a:srgbClr val="C9E5F3"/>
        </a:solidFill>
      </dgm:spPr>
      <dgm:t>
        <a:bodyPr/>
        <a:lstStyle/>
        <a:p>
          <a:r>
            <a:rPr lang="en-GB" b="0" noProof="0" dirty="0">
              <a:solidFill>
                <a:schemeClr val="tx2"/>
              </a:solidFill>
            </a:rPr>
            <a:t>In January 2021, SC </a:t>
          </a:r>
          <a:r>
            <a:rPr lang="en-GB" b="0" noProof="0" dirty="0" err="1">
              <a:solidFill>
                <a:schemeClr val="tx2"/>
              </a:solidFill>
            </a:rPr>
            <a:t>datatumumab</a:t>
          </a:r>
          <a:r>
            <a:rPr lang="en-GB" b="0" noProof="0" dirty="0">
              <a:solidFill>
                <a:schemeClr val="tx2"/>
              </a:solidFill>
            </a:rPr>
            <a:t> + </a:t>
          </a:r>
          <a:r>
            <a:rPr lang="en-GB" b="0" noProof="0" dirty="0" err="1">
              <a:solidFill>
                <a:schemeClr val="tx2"/>
              </a:solidFill>
            </a:rPr>
            <a:t>VCd</a:t>
          </a:r>
          <a:r>
            <a:rPr lang="en-GB" b="0" noProof="0" dirty="0">
              <a:solidFill>
                <a:schemeClr val="tx2"/>
              </a:solidFill>
            </a:rPr>
            <a:t> was </a:t>
          </a:r>
          <a:r>
            <a:rPr lang="en-GB" b="1" noProof="0" dirty="0">
              <a:solidFill>
                <a:schemeClr val="tx2"/>
              </a:solidFill>
            </a:rPr>
            <a:t>approved by FDA </a:t>
          </a:r>
          <a:r>
            <a:rPr lang="en-GB" b="0" noProof="0" dirty="0">
              <a:solidFill>
                <a:schemeClr val="tx2"/>
              </a:solidFill>
            </a:rPr>
            <a:t>for newly diagnosed AL amyloidosis </a:t>
          </a:r>
        </a:p>
        <a:p>
          <a:r>
            <a:rPr lang="en-GB" b="0" noProof="0" dirty="0">
              <a:solidFill>
                <a:schemeClr val="tx2"/>
              </a:solidFill>
            </a:rPr>
            <a:t>In June 2021 it was </a:t>
          </a:r>
          <a:r>
            <a:rPr lang="en-GB" b="1" noProof="0" dirty="0">
              <a:solidFill>
                <a:schemeClr val="tx2"/>
              </a:solidFill>
            </a:rPr>
            <a:t>approved by EMA</a:t>
          </a:r>
          <a:endParaRPr lang="nl-NL" b="1" dirty="0">
            <a:solidFill>
              <a:schemeClr val="tx2"/>
            </a:solidFill>
          </a:endParaRPr>
        </a:p>
      </dgm:t>
    </dgm:pt>
    <dgm:pt modelId="{0181FF33-9629-214C-B8A4-FAE8665C5E5D}" type="parTrans" cxnId="{7DAF47FC-B8BA-9E4B-A50D-92D687205616}">
      <dgm:prSet/>
      <dgm:spPr/>
      <dgm:t>
        <a:bodyPr/>
        <a:lstStyle/>
        <a:p>
          <a:endParaRPr lang="nl-NL"/>
        </a:p>
      </dgm:t>
    </dgm:pt>
    <dgm:pt modelId="{E2244EA7-2C29-A04E-A515-3C026936E2F1}" type="sibTrans" cxnId="{7DAF47FC-B8BA-9E4B-A50D-92D687205616}">
      <dgm:prSet/>
      <dgm:spPr/>
      <dgm:t>
        <a:bodyPr/>
        <a:lstStyle/>
        <a:p>
          <a:endParaRPr lang="nl-NL"/>
        </a:p>
      </dgm:t>
    </dgm:pt>
    <dgm:pt modelId="{245F68FF-2A64-9044-87AD-D53438FEF6F7}">
      <dgm:prSet/>
      <dgm:spPr>
        <a:solidFill>
          <a:srgbClr val="C9E5F3"/>
        </a:solidFill>
      </dgm:spPr>
      <dgm:t>
        <a:bodyPr/>
        <a:lstStyle/>
        <a:p>
          <a:r>
            <a:rPr lang="en-GB" b="0" noProof="0" dirty="0">
              <a:solidFill>
                <a:schemeClr val="tx2"/>
              </a:solidFill>
            </a:rPr>
            <a:t>Daratumumab + </a:t>
          </a:r>
          <a:r>
            <a:rPr lang="en-GB" b="0" noProof="0" dirty="0" err="1">
              <a:solidFill>
                <a:schemeClr val="tx2"/>
              </a:solidFill>
            </a:rPr>
            <a:t>VCd</a:t>
          </a:r>
          <a:r>
            <a:rPr lang="en-GB" b="0" noProof="0" dirty="0">
              <a:solidFill>
                <a:schemeClr val="tx2"/>
              </a:solidFill>
            </a:rPr>
            <a:t> is a </a:t>
          </a:r>
          <a:r>
            <a:rPr lang="en-GB" b="1" noProof="0" dirty="0">
              <a:solidFill>
                <a:schemeClr val="tx2"/>
              </a:solidFill>
            </a:rPr>
            <a:t>new standard </a:t>
          </a:r>
          <a:br>
            <a:rPr lang="en-GB" b="1" noProof="0" dirty="0">
              <a:solidFill>
                <a:schemeClr val="tx2"/>
              </a:solidFill>
            </a:rPr>
          </a:br>
          <a:r>
            <a:rPr lang="en-GB" b="1" noProof="0" dirty="0">
              <a:solidFill>
                <a:schemeClr val="tx2"/>
              </a:solidFill>
            </a:rPr>
            <a:t>of care </a:t>
          </a:r>
          <a:r>
            <a:rPr lang="en-GB" b="0" noProof="0" dirty="0">
              <a:solidFill>
                <a:schemeClr val="tx2"/>
              </a:solidFill>
            </a:rPr>
            <a:t>for newly diagnosed </a:t>
          </a:r>
          <a:br>
            <a:rPr lang="en-GB" b="0" noProof="0" dirty="0">
              <a:solidFill>
                <a:schemeClr val="tx2"/>
              </a:solidFill>
            </a:rPr>
          </a:br>
          <a:r>
            <a:rPr lang="en-GB" b="0" noProof="0" dirty="0">
              <a:solidFill>
                <a:schemeClr val="tx2"/>
              </a:solidFill>
            </a:rPr>
            <a:t>AL amyloidosis patients</a:t>
          </a:r>
          <a:endParaRPr lang="en-GB" b="1" noProof="0" dirty="0">
            <a:solidFill>
              <a:schemeClr val="tx2"/>
            </a:solidFill>
          </a:endParaRPr>
        </a:p>
      </dgm:t>
    </dgm:pt>
    <dgm:pt modelId="{C7377550-1685-A647-A00C-01438FE20D43}" type="sibTrans" cxnId="{BD608BD8-7FFA-AD4D-ABDB-D5235691836F}">
      <dgm:prSet/>
      <dgm:spPr/>
      <dgm:t>
        <a:bodyPr/>
        <a:lstStyle/>
        <a:p>
          <a:endParaRPr lang="nl-NL"/>
        </a:p>
      </dgm:t>
    </dgm:pt>
    <dgm:pt modelId="{3C3351A4-D5A1-A447-84A6-D1838C15F96F}" type="parTrans" cxnId="{BD608BD8-7FFA-AD4D-ABDB-D5235691836F}">
      <dgm:prSet/>
      <dgm:spPr/>
      <dgm:t>
        <a:bodyPr/>
        <a:lstStyle/>
        <a:p>
          <a:endParaRPr lang="nl-NL"/>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5A7BA3DC-7AAD-A648-A6F5-D11BFAF25FC8}" type="pres">
      <dgm:prSet presAssocID="{C7377550-1685-A647-A00C-01438FE20D43}" presName="spacing" presStyleCnt="0"/>
      <dgm:spPr/>
    </dgm:pt>
    <dgm:pt modelId="{69C64731-B99E-7740-BADB-A2CDFD1AF668}" type="pres">
      <dgm:prSet presAssocID="{A8B9A2A7-3B4D-CA48-8221-5969011D9D23}" presName="composite" presStyleCnt="0"/>
      <dgm:spPr/>
    </dgm:pt>
    <dgm:pt modelId="{705BB468-3845-BC40-A743-F04C41564000}" type="pres">
      <dgm:prSet presAssocID="{A8B9A2A7-3B4D-CA48-8221-5969011D9D23}" presName="imgShp"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Megafoon 1 met effen opvulling"/>
        </a:ext>
      </dgm:extLst>
    </dgm:pt>
    <dgm:pt modelId="{0F5E3996-A600-AB45-BACD-7CF198F535A5}" type="pres">
      <dgm:prSet presAssocID="{A8B9A2A7-3B4D-CA48-8221-5969011D9D23}"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96EE19BC-D820-114E-8E58-74F6EACB8DAE}" type="presOf" srcId="{A8B9A2A7-3B4D-CA48-8221-5969011D9D23}" destId="{0F5E3996-A600-AB45-BACD-7CF198F535A5}"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D795EEEE-FDE4-D344-AF10-069CCA170A63}" type="presOf" srcId="{245F68FF-2A64-9044-87AD-D53438FEF6F7}" destId="{1A2D159F-E5BA-1E44-AAC3-9E61E4FB5A4B}" srcOrd="0" destOrd="0" presId="urn:microsoft.com/office/officeart/2005/8/layout/vList3"/>
    <dgm:cxn modelId="{7DAF47FC-B8BA-9E4B-A50D-92D687205616}" srcId="{AD5095DF-7993-9B4F-98A7-7986EBCC4150}" destId="{A8B9A2A7-3B4D-CA48-8221-5969011D9D23}" srcOrd="1" destOrd="0" parTransId="{0181FF33-9629-214C-B8A4-FAE8665C5E5D}" sibTransId="{E2244EA7-2C29-A04E-A515-3C026936E2F1}"/>
    <dgm:cxn modelId="{A40116AB-A5AB-D14B-8E54-1EC30C318900}" type="presParOf" srcId="{F448E37C-77D8-7346-BA34-60F88A33C9F8}" destId="{07BC7AAA-42B7-AD4D-9788-88CC799660AE}" srcOrd="0" destOrd="0" presId="urn:microsoft.com/office/officeart/2005/8/layout/vList3"/>
    <dgm:cxn modelId="{F0C4F31B-F2AE-CF4C-B071-E23D6C48C7FC}" type="presParOf" srcId="{07BC7AAA-42B7-AD4D-9788-88CC799660AE}" destId="{BAAF4BBF-A831-9044-9EEB-E247D52BB1D6}" srcOrd="0" destOrd="0" presId="urn:microsoft.com/office/officeart/2005/8/layout/vList3"/>
    <dgm:cxn modelId="{67567F1D-DB95-2E4E-956D-EC105ACDB35F}" type="presParOf" srcId="{07BC7AAA-42B7-AD4D-9788-88CC799660AE}" destId="{1A2D159F-E5BA-1E44-AAC3-9E61E4FB5A4B}" srcOrd="1" destOrd="0" presId="urn:microsoft.com/office/officeart/2005/8/layout/vList3"/>
    <dgm:cxn modelId="{2755B74B-761C-F547-86BC-5EF60DF0274E}" type="presParOf" srcId="{F448E37C-77D8-7346-BA34-60F88A33C9F8}" destId="{5A7BA3DC-7AAD-A648-A6F5-D11BFAF25FC8}" srcOrd="1" destOrd="0" presId="urn:microsoft.com/office/officeart/2005/8/layout/vList3"/>
    <dgm:cxn modelId="{DB2DE804-442F-C346-8DB6-7F5E8C2F0171}" type="presParOf" srcId="{F448E37C-77D8-7346-BA34-60F88A33C9F8}" destId="{69C64731-B99E-7740-BADB-A2CDFD1AF668}" srcOrd="2" destOrd="0" presId="urn:microsoft.com/office/officeart/2005/8/layout/vList3"/>
    <dgm:cxn modelId="{107F654A-2BD5-2B44-8402-1DA6E0C65C7B}" type="presParOf" srcId="{69C64731-B99E-7740-BADB-A2CDFD1AF668}" destId="{705BB468-3845-BC40-A743-F04C41564000}" srcOrd="0" destOrd="0" presId="urn:microsoft.com/office/officeart/2005/8/layout/vList3"/>
    <dgm:cxn modelId="{6E578AAB-E5A0-6B4D-B99C-FFE20647EF44}" type="presParOf" srcId="{69C64731-B99E-7740-BADB-A2CDFD1AF668}" destId="{0F5E3996-A600-AB45-BACD-7CF198F535A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02870" rIns="192024" bIns="102870" numCol="1" spcCol="1270" anchor="t" anchorCtr="0">
          <a:noAutofit/>
        </a:bodyPr>
        <a:lstStyle/>
        <a:p>
          <a:pPr marL="0" lvl="0" indent="0" algn="l" defTabSz="1200150">
            <a:lnSpc>
              <a:spcPct val="90000"/>
            </a:lnSpc>
            <a:spcBef>
              <a:spcPct val="0"/>
            </a:spcBef>
            <a:spcAft>
              <a:spcPct val="35000"/>
            </a:spcAft>
            <a:buNone/>
          </a:pPr>
          <a:r>
            <a:rPr lang="en-GB" sz="2700" b="1" kern="1200" dirty="0">
              <a:solidFill>
                <a:schemeClr val="tx2"/>
              </a:solidFill>
            </a:rPr>
            <a:t>Second study to show benefit</a:t>
          </a:r>
          <a:endParaRPr lang="nl-NL" sz="2700" b="1" kern="1200" dirty="0">
            <a:solidFill>
              <a:schemeClr val="tx2"/>
            </a:solidFill>
          </a:endParaRPr>
        </a:p>
        <a:p>
          <a:pPr marL="228600" lvl="1" indent="-228600" algn="l" defTabSz="933450">
            <a:lnSpc>
              <a:spcPct val="90000"/>
            </a:lnSpc>
            <a:spcBef>
              <a:spcPct val="0"/>
            </a:spcBef>
            <a:spcAft>
              <a:spcPct val="15000"/>
            </a:spcAft>
            <a:buChar char="•"/>
          </a:pPr>
          <a:r>
            <a:rPr lang="en-GB" sz="2100" kern="1200" dirty="0">
              <a:solidFill>
                <a:schemeClr val="tx2"/>
              </a:solidFill>
            </a:rPr>
            <a:t>After the </a:t>
          </a:r>
          <a:r>
            <a:rPr lang="en-GB" sz="2100" b="1" kern="1200" dirty="0">
              <a:solidFill>
                <a:schemeClr val="tx2"/>
              </a:solidFill>
            </a:rPr>
            <a:t>ALCYONE study </a:t>
          </a:r>
          <a:r>
            <a:rPr lang="en-GB" sz="2100" kern="1200" dirty="0">
              <a:solidFill>
                <a:schemeClr val="tx2"/>
              </a:solidFill>
            </a:rPr>
            <a:t>showed the benefit of adding daratumumab to VMP, </a:t>
          </a:r>
          <a:r>
            <a:rPr lang="en-GB" sz="2100" b="1" kern="1200" dirty="0">
              <a:solidFill>
                <a:schemeClr val="tx2"/>
              </a:solidFill>
            </a:rPr>
            <a:t>MAIA</a:t>
          </a:r>
          <a:r>
            <a:rPr lang="en-GB" sz="2100" kern="1200" dirty="0">
              <a:solidFill>
                <a:schemeClr val="tx2"/>
              </a:solidFill>
            </a:rPr>
            <a:t> is the second study to show </a:t>
          </a:r>
          <a:r>
            <a:rPr lang="en-GB" sz="2100" b="1" kern="1200" dirty="0">
              <a:solidFill>
                <a:schemeClr val="tx2"/>
              </a:solidFill>
            </a:rPr>
            <a:t>OS benefit with daratumumab </a:t>
          </a:r>
          <a:r>
            <a:rPr lang="en-GB" sz="2100" b="0" kern="1200" dirty="0">
              <a:solidFill>
                <a:schemeClr val="tx2"/>
              </a:solidFill>
            </a:rPr>
            <a:t>in a frontline</a:t>
          </a:r>
          <a:r>
            <a:rPr lang="en-GB" sz="2100" b="1" kern="1200" dirty="0">
              <a:solidFill>
                <a:schemeClr val="tx2"/>
              </a:solidFill>
            </a:rPr>
            <a:t> </a:t>
          </a:r>
          <a:r>
            <a:rPr lang="en-GB" sz="2100" kern="1200" dirty="0">
              <a:solidFill>
                <a:schemeClr val="tx2"/>
              </a:solidFill>
            </a:rPr>
            <a:t>regimen in NDMM</a:t>
          </a:r>
          <a:endParaRPr lang="nl-NL" sz="2100" kern="1200" dirty="0">
            <a:solidFill>
              <a:schemeClr val="tx2"/>
            </a:solidFill>
          </a:endParaRP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E3996-A600-AB45-BACD-7CF198F535A5}">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02870" rIns="192024" bIns="102870" numCol="1" spcCol="1270" anchor="t" anchorCtr="0">
          <a:noAutofit/>
        </a:bodyPr>
        <a:lstStyle/>
        <a:p>
          <a:pPr marL="0" lvl="0" indent="0" algn="l" defTabSz="1200150">
            <a:lnSpc>
              <a:spcPct val="90000"/>
            </a:lnSpc>
            <a:spcBef>
              <a:spcPct val="0"/>
            </a:spcBef>
            <a:spcAft>
              <a:spcPct val="35000"/>
            </a:spcAft>
            <a:buNone/>
          </a:pPr>
          <a:r>
            <a:rPr lang="en-GB" sz="2700" b="1" kern="1200" dirty="0">
              <a:solidFill>
                <a:schemeClr val="tx2"/>
              </a:solidFill>
            </a:rPr>
            <a:t>New standard of care</a:t>
          </a:r>
          <a:endParaRPr lang="nl-NL" sz="2700" b="1" kern="1200" dirty="0">
            <a:solidFill>
              <a:schemeClr val="tx2"/>
            </a:solidFill>
          </a:endParaRPr>
        </a:p>
        <a:p>
          <a:pPr marL="228600" lvl="1" indent="-228600" algn="l" defTabSz="933450">
            <a:lnSpc>
              <a:spcPct val="90000"/>
            </a:lnSpc>
            <a:spcBef>
              <a:spcPct val="0"/>
            </a:spcBef>
            <a:spcAft>
              <a:spcPct val="15000"/>
            </a:spcAft>
            <a:buChar char="•"/>
          </a:pPr>
          <a:r>
            <a:rPr lang="en-GB" sz="2100" b="1" kern="1200" dirty="0">
              <a:solidFill>
                <a:schemeClr val="tx2"/>
              </a:solidFill>
            </a:rPr>
            <a:t>D-Rd is a new standard of care in newly diagnosed transplant ineligible MM</a:t>
          </a:r>
          <a:endParaRPr lang="nl-NL" sz="2100" b="1" kern="1200" dirty="0">
            <a:solidFill>
              <a:schemeClr val="tx2"/>
            </a:solidFill>
          </a:endParaRPr>
        </a:p>
      </dsp:txBody>
      <dsp:txXfrm rot="10800000">
        <a:off x="2819062" y="2555912"/>
        <a:ext cx="6799165" cy="1965453"/>
      </dsp:txXfrm>
    </dsp:sp>
    <dsp:sp modelId="{705BB468-3845-BC40-A743-F04C41564000}">
      <dsp:nvSpPr>
        <dsp:cNvPr id="0" name=""/>
        <dsp:cNvSpPr/>
      </dsp:nvSpPr>
      <dsp:spPr>
        <a:xfrm>
          <a:off x="1344972" y="2555912"/>
          <a:ext cx="1965453" cy="196545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b="0" i="0" u="none" kern="1200" noProof="0" dirty="0">
              <a:solidFill>
                <a:schemeClr val="tx2"/>
              </a:solidFill>
            </a:rPr>
            <a:t>A single infusion of </a:t>
          </a:r>
          <a:r>
            <a:rPr lang="en-GB" sz="2300" b="0" i="0" u="none" kern="1200" noProof="0" dirty="0" err="1">
              <a:solidFill>
                <a:schemeClr val="tx2"/>
              </a:solidFill>
            </a:rPr>
            <a:t>cilta-cel</a:t>
          </a:r>
          <a:r>
            <a:rPr lang="en-GB" sz="2300" b="0" i="0" u="none" kern="1200" noProof="0" dirty="0">
              <a:solidFill>
                <a:schemeClr val="tx2"/>
              </a:solidFill>
            </a:rPr>
            <a:t> yielded </a:t>
          </a:r>
          <a:r>
            <a:rPr lang="en-GB" sz="2300" b="1" i="0" u="none" kern="1200" noProof="0" dirty="0">
              <a:solidFill>
                <a:schemeClr val="tx2"/>
              </a:solidFill>
            </a:rPr>
            <a:t>early, deep, and durable responses</a:t>
          </a:r>
          <a:r>
            <a:rPr lang="en-GB" sz="2300" b="0" i="0" u="none" kern="1200" noProof="0" dirty="0">
              <a:solidFill>
                <a:schemeClr val="tx2"/>
              </a:solidFill>
            </a:rPr>
            <a:t> in heavily </a:t>
          </a:r>
          <a:r>
            <a:rPr lang="en-GB" sz="2300" b="0" i="0" u="none" kern="1200" noProof="0" dirty="0" err="1">
              <a:solidFill>
                <a:schemeClr val="tx2"/>
              </a:solidFill>
            </a:rPr>
            <a:t>pretreated</a:t>
          </a:r>
          <a:r>
            <a:rPr lang="en-GB" sz="2300" b="0" i="0" u="none" kern="1200" noProof="0" dirty="0">
              <a:solidFill>
                <a:schemeClr val="tx2"/>
              </a:solidFill>
            </a:rPr>
            <a:t> patients with MM</a:t>
          </a:r>
        </a:p>
        <a:p>
          <a:pPr marL="0" lvl="0" indent="0" algn="ctr" defTabSz="1022350">
            <a:lnSpc>
              <a:spcPct val="90000"/>
            </a:lnSpc>
            <a:spcBef>
              <a:spcPct val="0"/>
            </a:spcBef>
            <a:spcAft>
              <a:spcPct val="35000"/>
            </a:spcAft>
            <a:buNone/>
          </a:pPr>
          <a:r>
            <a:rPr lang="en-GB" sz="2300" b="0" i="0" u="none" kern="1200" noProof="0" dirty="0" err="1">
              <a:solidFill>
                <a:schemeClr val="tx2"/>
              </a:solidFill>
            </a:rPr>
            <a:t>Cilta-cel</a:t>
          </a:r>
          <a:r>
            <a:rPr lang="en-GB" sz="2300" b="0" i="0" u="none" kern="1200" noProof="0" dirty="0">
              <a:solidFill>
                <a:schemeClr val="tx2"/>
              </a:solidFill>
            </a:rPr>
            <a:t> had a </a:t>
          </a:r>
          <a:r>
            <a:rPr lang="en-GB" sz="2300" b="1" i="0" u="none" kern="1200" noProof="0" dirty="0">
              <a:solidFill>
                <a:schemeClr val="tx2"/>
              </a:solidFill>
            </a:rPr>
            <a:t>manageable safety profile </a:t>
          </a:r>
          <a:r>
            <a:rPr lang="en-GB" sz="2300" b="0" i="0" u="none" kern="1200" noProof="0" dirty="0">
              <a:solidFill>
                <a:schemeClr val="tx2"/>
              </a:solidFill>
            </a:rPr>
            <a:t>at the RP2D</a:t>
          </a:r>
          <a:endParaRPr lang="en-GB" sz="2300" b="1" kern="1200" noProof="0" dirty="0">
            <a:solidFill>
              <a:schemeClr val="tx2"/>
            </a:solidFill>
          </a:endParaRP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6CA54-98C5-5C4C-8D0F-89E57264BEE2}">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b="0" kern="1200" noProof="0" dirty="0">
              <a:solidFill>
                <a:schemeClr val="tx2"/>
              </a:solidFill>
            </a:rPr>
            <a:t>These </a:t>
          </a:r>
          <a:r>
            <a:rPr lang="en-GB" sz="2300" b="0" kern="1200" noProof="0" dirty="0" err="1">
              <a:solidFill>
                <a:schemeClr val="tx2"/>
              </a:solidFill>
            </a:rPr>
            <a:t>cilta-cel</a:t>
          </a:r>
          <a:r>
            <a:rPr lang="en-GB" sz="2300" b="0" kern="1200" noProof="0" dirty="0">
              <a:solidFill>
                <a:schemeClr val="tx2"/>
              </a:solidFill>
            </a:rPr>
            <a:t> data on a longer follow-up time continue to be </a:t>
          </a:r>
          <a:r>
            <a:rPr lang="en-GB" sz="2300" b="1" kern="1200" noProof="0" dirty="0">
              <a:solidFill>
                <a:schemeClr val="tx2"/>
              </a:solidFill>
            </a:rPr>
            <a:t>very encouraging </a:t>
          </a:r>
        </a:p>
        <a:p>
          <a:pPr marL="0" lvl="0" indent="0" algn="ctr" defTabSz="1022350">
            <a:lnSpc>
              <a:spcPct val="90000"/>
            </a:lnSpc>
            <a:spcBef>
              <a:spcPct val="0"/>
            </a:spcBef>
            <a:spcAft>
              <a:spcPct val="35000"/>
            </a:spcAft>
            <a:buNone/>
          </a:pPr>
          <a:r>
            <a:rPr lang="en-GB" sz="2300" b="1" kern="1200" noProof="0" dirty="0" err="1">
              <a:solidFill>
                <a:schemeClr val="tx2"/>
              </a:solidFill>
            </a:rPr>
            <a:t>Cilta-cel</a:t>
          </a:r>
          <a:r>
            <a:rPr lang="en-GB" sz="2300" b="1" kern="1200" noProof="0" dirty="0">
              <a:solidFill>
                <a:schemeClr val="tx2"/>
              </a:solidFill>
            </a:rPr>
            <a:t> is undergoing review by FDA and EMA for regulatory approval</a:t>
          </a:r>
        </a:p>
      </dsp:txBody>
      <dsp:txXfrm rot="10800000">
        <a:off x="2819062" y="2555912"/>
        <a:ext cx="6799165" cy="1965453"/>
      </dsp:txXfrm>
    </dsp:sp>
    <dsp:sp modelId="{93822CB7-2C65-A648-9ABC-7717118AFFD5}">
      <dsp:nvSpPr>
        <dsp:cNvPr id="0" name=""/>
        <dsp:cNvSpPr/>
      </dsp:nvSpPr>
      <dsp:spPr>
        <a:xfrm>
          <a:off x="1344972" y="2555912"/>
          <a:ext cx="1965453" cy="1965453"/>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b="0" i="0" u="none" kern="1200" noProof="0" dirty="0">
              <a:solidFill>
                <a:schemeClr val="tx2"/>
              </a:solidFill>
            </a:rPr>
            <a:t>BCMA CAR-T cell therapy with both ide-</a:t>
          </a:r>
          <a:r>
            <a:rPr lang="en-GB" sz="2500" b="0" i="0" u="none" kern="1200" noProof="0" dirty="0" err="1">
              <a:solidFill>
                <a:schemeClr val="tx2"/>
              </a:solidFill>
            </a:rPr>
            <a:t>cel</a:t>
          </a:r>
          <a:r>
            <a:rPr lang="en-GB" sz="2500" b="0" i="0" u="none" kern="1200" noProof="0" dirty="0">
              <a:solidFill>
                <a:schemeClr val="tx2"/>
              </a:solidFill>
            </a:rPr>
            <a:t> and </a:t>
          </a:r>
          <a:r>
            <a:rPr lang="en-GB" sz="2500" b="0" i="0" u="none" kern="1200" noProof="0" dirty="0" err="1">
              <a:solidFill>
                <a:schemeClr val="tx2"/>
              </a:solidFill>
            </a:rPr>
            <a:t>cilta-cel</a:t>
          </a:r>
          <a:r>
            <a:rPr lang="en-GB" sz="2500" b="0" i="0" u="none" kern="1200" noProof="0" dirty="0">
              <a:solidFill>
                <a:schemeClr val="tx2"/>
              </a:solidFill>
            </a:rPr>
            <a:t> shows very high </a:t>
          </a:r>
          <a:r>
            <a:rPr lang="en-GB" sz="2500" b="1" i="0" u="none" kern="1200" noProof="0" dirty="0">
              <a:solidFill>
                <a:schemeClr val="tx2"/>
              </a:solidFill>
            </a:rPr>
            <a:t>ORR, </a:t>
          </a:r>
          <a:r>
            <a:rPr lang="en-GB" sz="2500" b="1" i="0" u="none" kern="1200" noProof="0" dirty="0" err="1">
              <a:solidFill>
                <a:schemeClr val="tx2"/>
              </a:solidFill>
            </a:rPr>
            <a:t>DoR</a:t>
          </a:r>
          <a:r>
            <a:rPr lang="en-GB" sz="2500" b="1" i="0" u="none" kern="1200" noProof="0" dirty="0">
              <a:solidFill>
                <a:schemeClr val="tx2"/>
              </a:solidFill>
            </a:rPr>
            <a:t>, and PFS </a:t>
          </a:r>
          <a:r>
            <a:rPr lang="en-GB" sz="2500" b="0" i="0" u="none" kern="1200" noProof="0" dirty="0">
              <a:solidFill>
                <a:schemeClr val="tx2"/>
              </a:solidFill>
            </a:rPr>
            <a:t>compared with historic drug approvals in similarly heavily pre-treated myeloma patients</a:t>
          </a: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6CA54-98C5-5C4C-8D0F-89E57264BEE2}">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b="1" kern="1200" noProof="0" dirty="0">
              <a:solidFill>
                <a:schemeClr val="tx2"/>
              </a:solidFill>
            </a:rPr>
            <a:t>Ide-</a:t>
          </a:r>
          <a:r>
            <a:rPr lang="en-GB" sz="2500" b="1" kern="1200" noProof="0" dirty="0" err="1">
              <a:solidFill>
                <a:schemeClr val="tx2"/>
              </a:solidFill>
            </a:rPr>
            <a:t>cel</a:t>
          </a:r>
          <a:r>
            <a:rPr lang="en-GB" sz="2500" b="1" kern="1200" noProof="0" dirty="0">
              <a:solidFill>
                <a:schemeClr val="tx2"/>
              </a:solidFill>
            </a:rPr>
            <a:t> was FDA approved in March 2021 and EMA review is ongoing</a:t>
          </a:r>
        </a:p>
      </dsp:txBody>
      <dsp:txXfrm rot="10800000">
        <a:off x="2819062" y="2555912"/>
        <a:ext cx="6799165" cy="1965453"/>
      </dsp:txXfrm>
    </dsp:sp>
    <dsp:sp modelId="{93822CB7-2C65-A648-9ABC-7717118AFFD5}">
      <dsp:nvSpPr>
        <dsp:cNvPr id="0" name=""/>
        <dsp:cNvSpPr/>
      </dsp:nvSpPr>
      <dsp:spPr>
        <a:xfrm>
          <a:off x="1344972" y="2555912"/>
          <a:ext cx="1965453" cy="1965453"/>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b="0" kern="1200" noProof="0" dirty="0">
              <a:solidFill>
                <a:schemeClr val="tx2"/>
              </a:solidFill>
            </a:rPr>
            <a:t>Daratumumab + </a:t>
          </a:r>
          <a:r>
            <a:rPr lang="en-GB" sz="2800" b="0" kern="1200" noProof="0" dirty="0" err="1">
              <a:solidFill>
                <a:schemeClr val="tx2"/>
              </a:solidFill>
            </a:rPr>
            <a:t>VCd</a:t>
          </a:r>
          <a:r>
            <a:rPr lang="en-GB" sz="2800" b="0" kern="1200" noProof="0" dirty="0">
              <a:solidFill>
                <a:schemeClr val="tx2"/>
              </a:solidFill>
            </a:rPr>
            <a:t> is a </a:t>
          </a:r>
          <a:r>
            <a:rPr lang="en-GB" sz="2800" b="1" kern="1200" noProof="0" dirty="0">
              <a:solidFill>
                <a:schemeClr val="tx2"/>
              </a:solidFill>
            </a:rPr>
            <a:t>new standard </a:t>
          </a:r>
          <a:br>
            <a:rPr lang="en-GB" sz="2800" b="1" kern="1200" noProof="0" dirty="0">
              <a:solidFill>
                <a:schemeClr val="tx2"/>
              </a:solidFill>
            </a:rPr>
          </a:br>
          <a:r>
            <a:rPr lang="en-GB" sz="2800" b="1" kern="1200" noProof="0" dirty="0">
              <a:solidFill>
                <a:schemeClr val="tx2"/>
              </a:solidFill>
            </a:rPr>
            <a:t>of care </a:t>
          </a:r>
          <a:r>
            <a:rPr lang="en-GB" sz="2800" b="0" kern="1200" noProof="0" dirty="0">
              <a:solidFill>
                <a:schemeClr val="tx2"/>
              </a:solidFill>
            </a:rPr>
            <a:t>for newly diagnosed </a:t>
          </a:r>
          <a:br>
            <a:rPr lang="en-GB" sz="2800" b="0" kern="1200" noProof="0" dirty="0">
              <a:solidFill>
                <a:schemeClr val="tx2"/>
              </a:solidFill>
            </a:rPr>
          </a:br>
          <a:r>
            <a:rPr lang="en-GB" sz="2800" b="0" kern="1200" noProof="0" dirty="0">
              <a:solidFill>
                <a:schemeClr val="tx2"/>
              </a:solidFill>
            </a:rPr>
            <a:t>AL amyloidosis patients</a:t>
          </a:r>
          <a:endParaRPr lang="en-GB" sz="2800" b="1" kern="1200" noProof="0" dirty="0">
            <a:solidFill>
              <a:schemeClr val="tx2"/>
            </a:solidFill>
          </a:endParaRP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E3996-A600-AB45-BACD-7CF198F535A5}">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b="0" kern="1200" noProof="0" dirty="0">
              <a:solidFill>
                <a:schemeClr val="tx2"/>
              </a:solidFill>
            </a:rPr>
            <a:t>In January 2021, SC </a:t>
          </a:r>
          <a:r>
            <a:rPr lang="en-GB" sz="2800" b="0" kern="1200" noProof="0" dirty="0" err="1">
              <a:solidFill>
                <a:schemeClr val="tx2"/>
              </a:solidFill>
            </a:rPr>
            <a:t>datatumumab</a:t>
          </a:r>
          <a:r>
            <a:rPr lang="en-GB" sz="2800" b="0" kern="1200" noProof="0" dirty="0">
              <a:solidFill>
                <a:schemeClr val="tx2"/>
              </a:solidFill>
            </a:rPr>
            <a:t> + </a:t>
          </a:r>
          <a:r>
            <a:rPr lang="en-GB" sz="2800" b="0" kern="1200" noProof="0" dirty="0" err="1">
              <a:solidFill>
                <a:schemeClr val="tx2"/>
              </a:solidFill>
            </a:rPr>
            <a:t>VCd</a:t>
          </a:r>
          <a:r>
            <a:rPr lang="en-GB" sz="2800" b="0" kern="1200" noProof="0" dirty="0">
              <a:solidFill>
                <a:schemeClr val="tx2"/>
              </a:solidFill>
            </a:rPr>
            <a:t> was </a:t>
          </a:r>
          <a:r>
            <a:rPr lang="en-GB" sz="2800" b="1" kern="1200" noProof="0" dirty="0">
              <a:solidFill>
                <a:schemeClr val="tx2"/>
              </a:solidFill>
            </a:rPr>
            <a:t>approved by FDA </a:t>
          </a:r>
          <a:r>
            <a:rPr lang="en-GB" sz="2800" b="0" kern="1200" noProof="0" dirty="0">
              <a:solidFill>
                <a:schemeClr val="tx2"/>
              </a:solidFill>
            </a:rPr>
            <a:t>for newly diagnosed AL amyloidosis </a:t>
          </a:r>
        </a:p>
        <a:p>
          <a:pPr marL="0" lvl="0" indent="0" algn="ctr" defTabSz="1244600">
            <a:lnSpc>
              <a:spcPct val="90000"/>
            </a:lnSpc>
            <a:spcBef>
              <a:spcPct val="0"/>
            </a:spcBef>
            <a:spcAft>
              <a:spcPct val="35000"/>
            </a:spcAft>
            <a:buNone/>
          </a:pPr>
          <a:r>
            <a:rPr lang="en-GB" sz="2800" b="0" kern="1200" noProof="0" dirty="0">
              <a:solidFill>
                <a:schemeClr val="tx2"/>
              </a:solidFill>
            </a:rPr>
            <a:t>In June 2021 it was </a:t>
          </a:r>
          <a:r>
            <a:rPr lang="en-GB" sz="2800" b="1" kern="1200" noProof="0" dirty="0">
              <a:solidFill>
                <a:schemeClr val="tx2"/>
              </a:solidFill>
            </a:rPr>
            <a:t>approved by EMA</a:t>
          </a:r>
          <a:endParaRPr lang="nl-NL" sz="2800" b="1" kern="1200" dirty="0">
            <a:solidFill>
              <a:schemeClr val="tx2"/>
            </a:solidFill>
          </a:endParaRPr>
        </a:p>
      </dsp:txBody>
      <dsp:txXfrm rot="10800000">
        <a:off x="2819062" y="2555912"/>
        <a:ext cx="6799165" cy="1965453"/>
      </dsp:txXfrm>
    </dsp:sp>
    <dsp:sp modelId="{705BB468-3845-BC40-A743-F04C41564000}">
      <dsp:nvSpPr>
        <dsp:cNvPr id="0" name=""/>
        <dsp:cNvSpPr/>
      </dsp:nvSpPr>
      <dsp:spPr>
        <a:xfrm>
          <a:off x="1344972" y="2555912"/>
          <a:ext cx="1965453" cy="196545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6/23/21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6/23/21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160006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18</a:t>
            </a:fld>
            <a:endParaRPr lang="fr-FR"/>
          </a:p>
        </p:txBody>
      </p:sp>
    </p:spTree>
    <p:extLst>
      <p:ext uri="{BB962C8B-B14F-4D97-AF65-F5344CB8AC3E}">
        <p14:creationId xmlns:p14="http://schemas.microsoft.com/office/powerpoint/2010/main" val="254857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200" b="1">
                <a:solidFill>
                  <a:schemeClr val="tx1"/>
                </a:solidFill>
                <a:latin typeface="Times New Roman" charset="0"/>
                <a:ea typeface="ＭＳ Ｐゴシック" charset="0"/>
                <a:cs typeface="ＭＳ Ｐゴシック" charset="0"/>
              </a:defRPr>
            </a:lvl1pPr>
            <a:lvl2pPr marL="742950" indent="-285750">
              <a:defRPr sz="3200" b="1">
                <a:solidFill>
                  <a:schemeClr val="tx1"/>
                </a:solidFill>
                <a:latin typeface="Times New Roman" charset="0"/>
                <a:ea typeface="ＭＳ Ｐゴシック" charset="0"/>
              </a:defRPr>
            </a:lvl2pPr>
            <a:lvl3pPr marL="1143000" indent="-228600">
              <a:defRPr sz="3200" b="1">
                <a:solidFill>
                  <a:schemeClr val="tx1"/>
                </a:solidFill>
                <a:latin typeface="Times New Roman" charset="0"/>
                <a:ea typeface="ＭＳ Ｐゴシック" charset="0"/>
              </a:defRPr>
            </a:lvl3pPr>
            <a:lvl4pPr marL="1600200" indent="-228600">
              <a:defRPr sz="3200" b="1">
                <a:solidFill>
                  <a:schemeClr val="tx1"/>
                </a:solidFill>
                <a:latin typeface="Times New Roman" charset="0"/>
                <a:ea typeface="ＭＳ Ｐゴシック" charset="0"/>
              </a:defRPr>
            </a:lvl4pPr>
            <a:lvl5pPr marL="2057400" indent="-228600">
              <a:defRPr sz="3200" b="1">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3200" b="1">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3200" b="1">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3200" b="1">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3200" b="1">
                <a:solidFill>
                  <a:schemeClr val="tx1"/>
                </a:solidFill>
                <a:latin typeface="Times New Roman" charset="0"/>
                <a:ea typeface="ＭＳ Ｐゴシック" charset="0"/>
              </a:defRPr>
            </a:lvl9pPr>
          </a:lstStyle>
          <a:p>
            <a:pPr algn="r"/>
            <a:fld id="{CC40E433-9B33-1C4F-8C30-1CE7E04B6A78}" type="slidenum">
              <a:rPr lang="es-ES_tradnl" sz="1200" b="0">
                <a:solidFill>
                  <a:prstClr val="black"/>
                </a:solidFill>
              </a:rPr>
              <a:pPr algn="r"/>
              <a:t>2</a:t>
            </a:fld>
            <a:endParaRPr lang="es-ES_tradnl" sz="1200" b="0">
              <a:solidFill>
                <a:prstClr val="black"/>
              </a:solidFill>
            </a:endParaRPr>
          </a:p>
        </p:txBody>
      </p:sp>
      <p:sp>
        <p:nvSpPr>
          <p:cNvPr id="38093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charset="0"/>
                <a:ea typeface="ＭＳ Ｐゴシック" charset="0"/>
                <a:cs typeface="ＭＳ Ｐゴシック" charset="0"/>
              </a:defRPr>
            </a:lvl1pPr>
            <a:lvl2pPr marL="742950" indent="-285750">
              <a:defRPr sz="3200" b="1">
                <a:solidFill>
                  <a:schemeClr val="tx1"/>
                </a:solidFill>
                <a:latin typeface="Times New Roman" charset="0"/>
                <a:ea typeface="ＭＳ Ｐゴシック" charset="0"/>
              </a:defRPr>
            </a:lvl2pPr>
            <a:lvl3pPr marL="1143000" indent="-228600">
              <a:defRPr sz="3200" b="1">
                <a:solidFill>
                  <a:schemeClr val="tx1"/>
                </a:solidFill>
                <a:latin typeface="Times New Roman" charset="0"/>
                <a:ea typeface="ＭＳ Ｐゴシック" charset="0"/>
              </a:defRPr>
            </a:lvl3pPr>
            <a:lvl4pPr marL="1600200" indent="-228600">
              <a:defRPr sz="3200" b="1">
                <a:solidFill>
                  <a:schemeClr val="tx1"/>
                </a:solidFill>
                <a:latin typeface="Times New Roman" charset="0"/>
                <a:ea typeface="ＭＳ Ｐゴシック" charset="0"/>
              </a:defRPr>
            </a:lvl4pPr>
            <a:lvl5pPr marL="2057400" indent="-228600">
              <a:defRPr sz="3200" b="1">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3200" b="1">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3200" b="1">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3200" b="1">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3200" b="1">
                <a:solidFill>
                  <a:schemeClr val="tx1"/>
                </a:solidFill>
                <a:latin typeface="Times New Roman" charset="0"/>
                <a:ea typeface="ＭＳ Ｐゴシック" charset="0"/>
              </a:defRPr>
            </a:lvl9pPr>
          </a:lstStyle>
          <a:p>
            <a:pPr algn="l"/>
            <a:r>
              <a:rPr lang="es-ES_tradnl" sz="1200" b="0">
                <a:solidFill>
                  <a:prstClr val="black"/>
                </a:solidFill>
              </a:rPr>
              <a:t>PHENOTYPE OF WM B-LYMPHOCYTE</a:t>
            </a:r>
          </a:p>
        </p:txBody>
      </p:sp>
      <p:sp>
        <p:nvSpPr>
          <p:cNvPr id="380931" name="Rectangle 2"/>
          <p:cNvSpPr>
            <a:spLocks noGrp="1" noRot="1" noChangeAspect="1" noChangeArrowheads="1" noTextEdit="1"/>
          </p:cNvSpPr>
          <p:nvPr>
            <p:ph type="sldImg"/>
          </p:nvPr>
        </p:nvSpPr>
        <p:spPr>
          <a:xfrm>
            <a:off x="381000" y="685800"/>
            <a:ext cx="6096000" cy="3429000"/>
          </a:xfrm>
          <a:ln/>
        </p:spPr>
      </p:sp>
      <p:sp>
        <p:nvSpPr>
          <p:cNvPr id="3809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0165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5</a:t>
            </a:fld>
            <a:endParaRPr lang="fr-FR"/>
          </a:p>
        </p:txBody>
      </p:sp>
    </p:spTree>
    <p:extLst>
      <p:ext uri="{BB962C8B-B14F-4D97-AF65-F5344CB8AC3E}">
        <p14:creationId xmlns:p14="http://schemas.microsoft.com/office/powerpoint/2010/main" val="284326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8356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9</a:t>
            </a:fld>
            <a:endParaRPr lang="fr-FR"/>
          </a:p>
        </p:txBody>
      </p:sp>
    </p:spTree>
    <p:extLst>
      <p:ext uri="{BB962C8B-B14F-4D97-AF65-F5344CB8AC3E}">
        <p14:creationId xmlns:p14="http://schemas.microsoft.com/office/powerpoint/2010/main" val="188993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395736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13</a:t>
            </a:fld>
            <a:endParaRPr lang="fr-FR"/>
          </a:p>
        </p:txBody>
      </p:sp>
    </p:spTree>
    <p:extLst>
      <p:ext uri="{BB962C8B-B14F-4D97-AF65-F5344CB8AC3E}">
        <p14:creationId xmlns:p14="http://schemas.microsoft.com/office/powerpoint/2010/main" val="425018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14</a:t>
            </a:fld>
            <a:endParaRPr lang="fr-FR"/>
          </a:p>
        </p:txBody>
      </p:sp>
    </p:spTree>
    <p:extLst>
      <p:ext uri="{BB962C8B-B14F-4D97-AF65-F5344CB8AC3E}">
        <p14:creationId xmlns:p14="http://schemas.microsoft.com/office/powerpoint/2010/main" val="170436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17</a:t>
            </a:fld>
            <a:endParaRPr lang="fr-FR"/>
          </a:p>
        </p:txBody>
      </p:sp>
    </p:spTree>
    <p:extLst>
      <p:ext uri="{BB962C8B-B14F-4D97-AF65-F5344CB8AC3E}">
        <p14:creationId xmlns:p14="http://schemas.microsoft.com/office/powerpoint/2010/main" val="1330727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mailto:froukje.sosef@cor2ed.com" TargetMode="External"/><Relationship Id="rId12" Type="http://schemas.openxmlformats.org/officeDocument/2006/relationships/hyperlink" Target="https://vimeo.com/channels/lymphoma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hyperlink" Target="https://twitter.com/LYM_MM_CONNECT" TargetMode="External"/><Relationship Id="rId5" Type="http://schemas.openxmlformats.org/officeDocument/2006/relationships/image" Target="../media/image5.png"/><Relationship Id="rId15" Type="http://schemas.openxmlformats.org/officeDocument/2006/relationships/image" Target="../media/image9.svg"/><Relationship Id="rId10" Type="http://schemas.openxmlformats.org/officeDocument/2006/relationships/hyperlink" Target="https://lymphomaconnect.info/" TargetMode="External"/><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hyperlink" Target="https://www.linkedin.com/company/23765823" TargetMode="External"/><Relationship Id="rId1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AE73A-49B6-A64E-B111-4C62A024865D}"/>
              </a:ext>
            </a:extLst>
          </p:cNvPr>
          <p:cNvPicPr>
            <a:picLocks noChangeAspect="1"/>
          </p:cNvPicPr>
          <p:nvPr userDrawn="1"/>
        </p:nvPicPr>
        <p:blipFill>
          <a:blip r:embed="rId2"/>
          <a:stretch>
            <a:fillRect/>
          </a:stretch>
        </p:blipFill>
        <p:spPr>
          <a:xfrm>
            <a:off x="2682389" y="1482564"/>
            <a:ext cx="6887815" cy="2714298"/>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C7805EF8-9A6B-A545-9769-4799BC2CD61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111F6492-A05A-7644-9F0B-20D9138E68D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BE55B12F-A831-E44C-A880-165660CEB41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D377D-1F9A-2944-A072-7F2A251B473F}"/>
              </a:ext>
            </a:extLst>
          </p:cNvPr>
          <p:cNvPicPr>
            <a:picLocks noChangeAspect="1"/>
          </p:cNvPicPr>
          <p:nvPr userDrawn="1"/>
        </p:nvPicPr>
        <p:blipFill>
          <a:blip r:embed="rId2"/>
          <a:stretch>
            <a:fillRect/>
          </a:stretch>
        </p:blipFill>
        <p:spPr>
          <a:xfrm>
            <a:off x="315961" y="605053"/>
            <a:ext cx="2559944" cy="1008804"/>
          </a:xfrm>
          <a:prstGeom prst="rect">
            <a:avLst/>
          </a:prstGeom>
        </p:spPr>
      </p:pic>
      <p:sp>
        <p:nvSpPr>
          <p:cNvPr id="13" name="Titre 1">
            <a:extLst>
              <a:ext uri="{FF2B5EF4-FFF2-40B4-BE49-F238E27FC236}">
                <a16:creationId xmlns:a16="http://schemas.microsoft.com/office/drawing/2014/main" id="{5B37B2B2-A9AC-914F-97CE-CE295E0D1797}"/>
              </a:ext>
            </a:extLst>
          </p:cNvPr>
          <p:cNvSpPr txBox="1">
            <a:spLocks/>
          </p:cNvSpPr>
          <p:nvPr userDrawn="1"/>
        </p:nvSpPr>
        <p:spPr>
          <a:xfrm>
            <a:off x="5087888" y="640423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3" name="Titre 1">
            <a:extLst>
              <a:ext uri="{FF2B5EF4-FFF2-40B4-BE49-F238E27FC236}">
                <a16:creationId xmlns:a16="http://schemas.microsoft.com/office/drawing/2014/main" id="{117D2599-08F4-FC4E-BCC2-5331A866D1D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4" name="Titre 1">
            <a:extLst>
              <a:ext uri="{FF2B5EF4-FFF2-40B4-BE49-F238E27FC236}">
                <a16:creationId xmlns:a16="http://schemas.microsoft.com/office/drawing/2014/main" id="{C0684114-0633-7B40-B7D4-BD48603A562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41FE4121-BDD5-4448-838E-DC5F67597F91}"/>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LYMPHOMA &amp; MYELOMA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6" name="Titre 1">
            <a:extLst>
              <a:ext uri="{FF2B5EF4-FFF2-40B4-BE49-F238E27FC236}">
                <a16:creationId xmlns:a16="http://schemas.microsoft.com/office/drawing/2014/main" id="{A1BE9CBE-F341-CE49-AC83-6C362E8E7B12}"/>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7" name="Titre 1">
            <a:extLst>
              <a:ext uri="{FF2B5EF4-FFF2-40B4-BE49-F238E27FC236}">
                <a16:creationId xmlns:a16="http://schemas.microsoft.com/office/drawing/2014/main" id="{38487AC0-EF5F-E640-82B0-614613A4D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8" name="Group 37">
            <a:extLst>
              <a:ext uri="{FF2B5EF4-FFF2-40B4-BE49-F238E27FC236}">
                <a16:creationId xmlns:a16="http://schemas.microsoft.com/office/drawing/2014/main" id="{5A7F6246-7783-264C-A8DF-3904629BF36E}"/>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B382D02A-4E2F-1D46-8025-D62F3A31545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0" name="Graphic 39" descr="Speaker Phone">
              <a:extLst>
                <a:ext uri="{FF2B5EF4-FFF2-40B4-BE49-F238E27FC236}">
                  <a16:creationId xmlns:a16="http://schemas.microsoft.com/office/drawing/2014/main" id="{DD6BA2B4-29A6-C343-B438-FF63C5FFC5C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CB59A8B4-4EE4-2347-A7BA-B4C64BA268F4}"/>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2" name="Graphic 41" descr="Envelope">
            <a:extLst>
              <a:ext uri="{FF2B5EF4-FFF2-40B4-BE49-F238E27FC236}">
                <a16:creationId xmlns:a16="http://schemas.microsoft.com/office/drawing/2014/main" id="{59C1DE6E-0D16-AD4D-97FB-152E45562B4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76C9099A-3FC3-C14E-91E0-CE89CD479A2F}"/>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64E9DB9E-E34B-0848-9900-3AA116AE824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5" name="Graphic 44" descr="Speaker Phone">
              <a:extLst>
                <a:ext uri="{FF2B5EF4-FFF2-40B4-BE49-F238E27FC236}">
                  <a16:creationId xmlns:a16="http://schemas.microsoft.com/office/drawing/2014/main" id="{C17E2C1A-0DAE-FF42-BD04-617DC5F23C9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B173F492-0D81-5047-8D8D-93A20D5DB2A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7" name="Graphic 46" descr="Envelope">
            <a:extLst>
              <a:ext uri="{FF2B5EF4-FFF2-40B4-BE49-F238E27FC236}">
                <a16:creationId xmlns:a16="http://schemas.microsoft.com/office/drawing/2014/main" id="{BFA42DD4-C22C-384B-A731-E5DDED59374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2F9AA29-BCCD-6E41-B430-2CEC94D3AC9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9" name="Titre 1">
            <a:extLst>
              <a:ext uri="{FF2B5EF4-FFF2-40B4-BE49-F238E27FC236}">
                <a16:creationId xmlns:a16="http://schemas.microsoft.com/office/drawing/2014/main" id="{5BC75164-B35C-2540-B52E-BA6D055BF215}"/>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F2154106-3F9B-8449-9B8B-4D112F462F50}"/>
              </a:ext>
            </a:extLst>
          </p:cNvPr>
          <p:cNvSpPr/>
          <p:nvPr userDrawn="1"/>
        </p:nvSpPr>
        <p:spPr>
          <a:xfrm>
            <a:off x="418160"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C31B1D69-4EE0-A74D-8D7A-C26A932EDB42}"/>
              </a:ext>
            </a:extLst>
          </p:cNvPr>
          <p:cNvSpPr/>
          <p:nvPr userDrawn="1"/>
        </p:nvSpPr>
        <p:spPr>
          <a:xfrm>
            <a:off x="3451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AAAC13-66E3-2144-8F17-BD227DE0E69D}"/>
              </a:ext>
            </a:extLst>
          </p:cNvPr>
          <p:cNvSpPr txBox="1"/>
          <p:nvPr userDrawn="1"/>
        </p:nvSpPr>
        <p:spPr>
          <a:xfrm>
            <a:off x="787049"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@LYMPHOMA &amp; MYELOMA CONNECT</a:t>
            </a:r>
          </a:p>
        </p:txBody>
      </p:sp>
      <p:sp>
        <p:nvSpPr>
          <p:cNvPr id="54" name="TextBox 53">
            <a:extLst>
              <a:ext uri="{FF2B5EF4-FFF2-40B4-BE49-F238E27FC236}">
                <a16:creationId xmlns:a16="http://schemas.microsoft.com/office/drawing/2014/main" id="{C6EFCE03-1950-314A-8FF7-39AE6EAF62BC}"/>
              </a:ext>
            </a:extLst>
          </p:cNvPr>
          <p:cNvSpPr txBox="1"/>
          <p:nvPr userDrawn="1"/>
        </p:nvSpPr>
        <p:spPr>
          <a:xfrm>
            <a:off x="3872186"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@LYMPHOMA &amp; MYELOMA CONNECT</a:t>
            </a:r>
          </a:p>
        </p:txBody>
      </p:sp>
      <p:sp>
        <p:nvSpPr>
          <p:cNvPr id="55" name="Rectangle 54">
            <a:hlinkClick r:id="rId7"/>
            <a:extLst>
              <a:ext uri="{FF2B5EF4-FFF2-40B4-BE49-F238E27FC236}">
                <a16:creationId xmlns:a16="http://schemas.microsoft.com/office/drawing/2014/main" id="{0FC1E02C-29A3-5A44-9F11-1A95DD14E608}"/>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hlinkClick r:id="rId8"/>
            <a:extLst>
              <a:ext uri="{FF2B5EF4-FFF2-40B4-BE49-F238E27FC236}">
                <a16:creationId xmlns:a16="http://schemas.microsoft.com/office/drawing/2014/main" id="{5B5DD0A6-3A5D-CF40-9535-A1B60F8CFDBF}"/>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9"/>
            <a:extLst>
              <a:ext uri="{FF2B5EF4-FFF2-40B4-BE49-F238E27FC236}">
                <a16:creationId xmlns:a16="http://schemas.microsoft.com/office/drawing/2014/main" id="{F32F4DB5-1DAA-8344-820C-5D4AA92C25CA}"/>
              </a:ext>
            </a:extLst>
          </p:cNvPr>
          <p:cNvSpPr/>
          <p:nvPr userDrawn="1"/>
        </p:nvSpPr>
        <p:spPr>
          <a:xfrm>
            <a:off x="375696" y="5386611"/>
            <a:ext cx="2909012" cy="5550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24367F9D-B811-8E4C-9EC3-B0FDCA7489F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F62DF2-A0EF-AB4B-99E0-8AC044270365}"/>
              </a:ext>
            </a:extLst>
          </p:cNvPr>
          <p:cNvSpPr txBox="1"/>
          <p:nvPr userDrawn="1"/>
        </p:nvSpPr>
        <p:spPr>
          <a:xfrm>
            <a:off x="805458" y="6013567"/>
            <a:ext cx="204948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lymphomaconnect.info</a:t>
            </a:r>
            <a:endParaRPr lang="en-GB" sz="1400" dirty="0">
              <a:solidFill>
                <a:schemeClr val="tx2"/>
              </a:solidFill>
              <a:ea typeface="Aileron" charset="0"/>
              <a:cs typeface="PT Sans Narrow"/>
            </a:endParaRPr>
          </a:p>
        </p:txBody>
      </p:sp>
      <p:sp>
        <p:nvSpPr>
          <p:cNvPr id="60" name="Rectangle 59">
            <a:hlinkClick r:id="rId10"/>
            <a:extLst>
              <a:ext uri="{FF2B5EF4-FFF2-40B4-BE49-F238E27FC236}">
                <a16:creationId xmlns:a16="http://schemas.microsoft.com/office/drawing/2014/main" id="{F23CCC84-AF0F-CF44-99A2-21E695390122}"/>
              </a:ext>
            </a:extLst>
          </p:cNvPr>
          <p:cNvSpPr/>
          <p:nvPr userDrawn="1"/>
        </p:nvSpPr>
        <p:spPr>
          <a:xfrm>
            <a:off x="391316" y="6001533"/>
            <a:ext cx="22747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a:extLst>
              <a:ext uri="{FF2B5EF4-FFF2-40B4-BE49-F238E27FC236}">
                <a16:creationId xmlns:a16="http://schemas.microsoft.com/office/drawing/2014/main" id="{2C9CA760-6A9D-8140-A638-AFCA9FB12599}"/>
              </a:ext>
            </a:extLst>
          </p:cNvPr>
          <p:cNvSpPr txBox="1"/>
          <p:nvPr userDrawn="1"/>
        </p:nvSpPr>
        <p:spPr>
          <a:xfrm>
            <a:off x="3871999"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lym_mm_connect</a:t>
            </a:r>
            <a:endParaRPr lang="en-GB" sz="1400" dirty="0">
              <a:solidFill>
                <a:schemeClr val="tx2"/>
              </a:solidFill>
              <a:ea typeface="Aileron" charset="0"/>
              <a:cs typeface="PT Sans Narrow"/>
            </a:endParaRPr>
          </a:p>
        </p:txBody>
      </p:sp>
      <p:sp>
        <p:nvSpPr>
          <p:cNvPr id="62" name="Rectangle 61">
            <a:hlinkClick r:id="rId11"/>
            <a:extLst>
              <a:ext uri="{FF2B5EF4-FFF2-40B4-BE49-F238E27FC236}">
                <a16:creationId xmlns:a16="http://schemas.microsoft.com/office/drawing/2014/main" id="{1CACD85D-EBD7-F54D-B83D-5FB6857573CB}"/>
              </a:ext>
            </a:extLst>
          </p:cNvPr>
          <p:cNvSpPr/>
          <p:nvPr userDrawn="1"/>
        </p:nvSpPr>
        <p:spPr>
          <a:xfrm>
            <a:off x="3431487" y="6011064"/>
            <a:ext cx="263493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AFCBAC0B-EC10-4843-9E14-FF857F89435E}"/>
              </a:ext>
            </a:extLst>
          </p:cNvPr>
          <p:cNvSpPr/>
          <p:nvPr userDrawn="1"/>
        </p:nvSpPr>
        <p:spPr>
          <a:xfrm>
            <a:off x="3455642"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hlinkClick r:id="rId12"/>
            <a:extLst>
              <a:ext uri="{FF2B5EF4-FFF2-40B4-BE49-F238E27FC236}">
                <a16:creationId xmlns:a16="http://schemas.microsoft.com/office/drawing/2014/main" id="{138FB954-22C8-C349-ABA0-25F4D22CA17E}"/>
              </a:ext>
            </a:extLst>
          </p:cNvPr>
          <p:cNvSpPr/>
          <p:nvPr userDrawn="1"/>
        </p:nvSpPr>
        <p:spPr>
          <a:xfrm>
            <a:off x="3390609" y="5378076"/>
            <a:ext cx="2856936" cy="5635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5" name="Picture 2" descr="Linkedin logo logo website icon - Popular Social Media Flat">
            <a:extLst>
              <a:ext uri="{FF2B5EF4-FFF2-40B4-BE49-F238E27FC236}">
                <a16:creationId xmlns:a16="http://schemas.microsoft.com/office/drawing/2014/main" id="{DB7A8921-6F47-EC47-B41F-5CF7830C7963}"/>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33349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99794640-F4FF-F745-9641-BBC427799A35}"/>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CC399B1B-5D8F-FE4D-97BD-1A71FD1A7F02}"/>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8808" y="533349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04E72FBD-0C89-E74A-975A-C311156DB13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93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BAB9959-1AA6-449D-A5B5-8F4536952A2E}"/>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cSld>
  <p:clrMapOvr>
    <a:masterClrMapping/>
  </p:clrMapOvr>
  <p:transition>
    <p:fade/>
  </p:transition>
  <p:extLst>
    <p:ext uri="{DCECCB84-F9BA-43D5-87BE-67443E8EF086}">
      <p15:sldGuideLst xmlns:p15="http://schemas.microsoft.com/office/powerpoint/2012/main">
        <p15:guide id="1" pos="2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D3C96B39-AC87-9847-9734-35322983D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5F963EBC-5693-ED46-8189-09D0B75EF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2"/>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B3AD8C50-BE0F-3F49-AF5D-6D489CDFE28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047796E2-D4D4-9144-8DF8-E64E94E62AE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10CD53E3-FE11-684C-B6BC-09E0CCFD6BC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C880E6E7-7AA7-6948-8D55-7B4F4A16609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D3E457-1B42-C24F-8FB8-64723A36E986}"/>
              </a:ext>
            </a:extLst>
          </p:cNvPr>
          <p:cNvPicPr>
            <a:picLocks noChangeAspect="1"/>
          </p:cNvPicPr>
          <p:nvPr userDrawn="1"/>
        </p:nvPicPr>
        <p:blipFill>
          <a:blip r:embed="rId15"/>
          <a:stretch>
            <a:fillRect/>
          </a:stretch>
        </p:blipFill>
        <p:spPr>
          <a:xfrm>
            <a:off x="10004103" y="274962"/>
            <a:ext cx="1781497" cy="702039"/>
          </a:xfrm>
          <a:prstGeom prst="rect">
            <a:avLst/>
          </a:prstGeom>
        </p:spPr>
      </p:pic>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hyperlink" Target="https://www.linkedin.com/company/23765823" TargetMode="External"/><Relationship Id="rId7" Type="http://schemas.openxmlformats.org/officeDocument/2006/relationships/image" Target="../media/image21.wmf"/><Relationship Id="rId2" Type="http://schemas.openxmlformats.org/officeDocument/2006/relationships/hyperlink" Target="https://twitter.com/LYM_MM_CONNECT" TargetMode="External"/><Relationship Id="rId1" Type="http://schemas.openxmlformats.org/officeDocument/2006/relationships/slideLayout" Target="../slideLayouts/slideLayout2.xml"/><Relationship Id="rId6" Type="http://schemas.openxmlformats.org/officeDocument/2006/relationships/hyperlink" Target="http://www.lymphomaconnect.info/" TargetMode="External"/><Relationship Id="rId11" Type="http://schemas.openxmlformats.org/officeDocument/2006/relationships/image" Target="../media/image24.wmf"/><Relationship Id="rId5" Type="http://schemas.openxmlformats.org/officeDocument/2006/relationships/hyperlink" Target="https://vimeo.com/channels/lymphomaconnect" TargetMode="External"/><Relationship Id="rId10" Type="http://schemas.openxmlformats.org/officeDocument/2006/relationships/image" Target="../media/image23.wmf"/><Relationship Id="rId4" Type="http://schemas.openxmlformats.org/officeDocument/2006/relationships/hyperlink" Target="mailto:froukje.sosef@cor2ed.com" TargetMode="External"/><Relationship Id="rId9" Type="http://schemas.openxmlformats.org/officeDocument/2006/relationships/hyperlink" Target="https://twitter.com/lymphoma_conne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6"/>
          </p:nvPr>
        </p:nvSpPr>
        <p:spPr>
          <a:xfrm>
            <a:off x="759601" y="1200451"/>
            <a:ext cx="3070994" cy="2715491"/>
          </a:xfrm>
        </p:spPr>
        <p:txBody>
          <a:bodyPr>
            <a:normAutofit/>
          </a:bodyPr>
          <a:lstStyle/>
          <a:p>
            <a:pPr marL="0" indent="0">
              <a:buNone/>
            </a:pPr>
            <a:r>
              <a:rPr lang="en-GB" sz="2200" b="1" dirty="0">
                <a:solidFill>
                  <a:schemeClr val="accent1"/>
                </a:solidFill>
              </a:rPr>
              <a:t>Efficacy</a:t>
            </a:r>
          </a:p>
          <a:p>
            <a:pPr>
              <a:spcBef>
                <a:spcPts val="600"/>
              </a:spcBef>
            </a:pPr>
            <a:r>
              <a:rPr lang="en-GB" dirty="0"/>
              <a:t>Unprecedented ORR </a:t>
            </a:r>
            <a:br>
              <a:rPr lang="en-GB" dirty="0"/>
            </a:br>
            <a:r>
              <a:rPr lang="en-GB" dirty="0"/>
              <a:t>and depth of response</a:t>
            </a:r>
          </a:p>
          <a:p>
            <a:pPr lvl="1"/>
            <a:r>
              <a:rPr lang="en-GB" dirty="0"/>
              <a:t>Median </a:t>
            </a:r>
            <a:r>
              <a:rPr lang="en-GB" dirty="0" err="1"/>
              <a:t>DoR</a:t>
            </a:r>
            <a:r>
              <a:rPr lang="en-GB" dirty="0"/>
              <a:t> </a:t>
            </a:r>
            <a:br>
              <a:rPr lang="en-GB" dirty="0"/>
            </a:br>
            <a:r>
              <a:rPr lang="en-GB" dirty="0"/>
              <a:t>21.8 months</a:t>
            </a:r>
          </a:p>
          <a:p>
            <a:r>
              <a:rPr lang="en-GB" dirty="0"/>
              <a:t>66% 18-month PFS </a:t>
            </a:r>
          </a:p>
          <a:p>
            <a:r>
              <a:rPr lang="en-GB" dirty="0"/>
              <a:t>81% 18-month OS</a:t>
            </a:r>
          </a:p>
          <a:p>
            <a:endParaRPr lang="en-GB" dirty="0"/>
          </a:p>
          <a:p>
            <a:endParaRPr lang="en-GB"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10</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689158" cy="365125"/>
          </a:xfrm>
        </p:spPr>
        <p:txBody>
          <a:bodyPr anchor="ctr">
            <a:noAutofit/>
          </a:bodyPr>
          <a:lstStyle/>
          <a:p>
            <a:r>
              <a:rPr lang="en-GB" dirty="0"/>
              <a:t>CI, confidence interval; CRS, cytokine release syndrome; </a:t>
            </a:r>
            <a:r>
              <a:rPr lang="en-GB" dirty="0" err="1"/>
              <a:t>DoR</a:t>
            </a:r>
            <a:r>
              <a:rPr lang="en-GB" dirty="0"/>
              <a:t>, duration of response; ICANS, </a:t>
            </a:r>
            <a:r>
              <a:rPr lang="en-GB" dirty="0" err="1"/>
              <a:t>i</a:t>
            </a:r>
            <a:r>
              <a:rPr lang="en-US" dirty="0" err="1"/>
              <a:t>mmune</a:t>
            </a:r>
            <a:r>
              <a:rPr lang="en-US" dirty="0"/>
              <a:t> effector cell-associated neurotoxicity syndrome; </a:t>
            </a:r>
            <a:r>
              <a:rPr lang="en-GB" dirty="0"/>
              <a:t>NE, not estimable; ORR, overall response rate; OS, overall survival; PFS, progression-free survival; PR, partial response; </a:t>
            </a:r>
            <a:r>
              <a:rPr lang="en-GB" dirty="0" err="1"/>
              <a:t>sCR</a:t>
            </a:r>
            <a:r>
              <a:rPr lang="en-GB" dirty="0"/>
              <a:t>, stringent complete response; VGPR, very good PR</a:t>
            </a:r>
          </a:p>
          <a:p>
            <a:pPr>
              <a:spcBef>
                <a:spcPts val="0"/>
              </a:spcBef>
            </a:pPr>
            <a:r>
              <a:rPr lang="en-GB" dirty="0" err="1"/>
              <a:t>Usmani</a:t>
            </a:r>
            <a:r>
              <a:rPr lang="en-GB" dirty="0"/>
              <a:t> SZ, et al. ASCO 2021. Abstract #8005. Oral presentation; </a:t>
            </a:r>
            <a:r>
              <a:rPr lang="en-GB" dirty="0" err="1"/>
              <a:t>Usmani</a:t>
            </a:r>
            <a:r>
              <a:rPr lang="en-GB" dirty="0"/>
              <a:t> SZ, et al. J </a:t>
            </a:r>
            <a:r>
              <a:rPr lang="en-GB" dirty="0" err="1"/>
              <a:t>Clin</a:t>
            </a:r>
            <a:r>
              <a:rPr lang="en-GB" dirty="0"/>
              <a:t> </a:t>
            </a:r>
            <a:r>
              <a:rPr lang="en-GB" dirty="0" err="1"/>
              <a:t>Oncol</a:t>
            </a:r>
            <a:r>
              <a:rPr lang="en-GB" dirty="0"/>
              <a:t>. 2021;39(</a:t>
            </a:r>
            <a:r>
              <a:rPr lang="en-GB" dirty="0" err="1"/>
              <a:t>suppl</a:t>
            </a:r>
            <a:r>
              <a:rPr lang="en-GB" dirty="0"/>
              <a:t> 15):8005-8005</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828809"/>
            <a:ext cx="10963199" cy="1138773"/>
          </a:xfrm>
          <a:prstGeom prst="rect">
            <a:avLst/>
          </a:prstGeom>
          <a:ln w="25400">
            <a:solidFill>
              <a:srgbClr val="C9E5F3"/>
            </a:solidFill>
          </a:ln>
        </p:spPr>
        <p:txBody>
          <a:bodyPr wrap="square">
            <a:spAutoFit/>
          </a:bodyPr>
          <a:lstStyle/>
          <a:p>
            <a:pPr lvl="0">
              <a:spcBef>
                <a:spcPts val="1200"/>
              </a:spcBef>
              <a:buClr>
                <a:srgbClr val="FA7C2E"/>
              </a:buClr>
            </a:pPr>
            <a:r>
              <a:rPr lang="en-GB" sz="2200" b="1" dirty="0">
                <a:solidFill>
                  <a:schemeClr val="accent1"/>
                </a:solidFill>
              </a:rPr>
              <a:t>Safety</a:t>
            </a:r>
          </a:p>
          <a:p>
            <a:pPr marL="288000" lvl="0" indent="-288000">
              <a:spcBef>
                <a:spcPts val="600"/>
              </a:spcBef>
              <a:buClr>
                <a:srgbClr val="FA7C2E"/>
              </a:buClr>
              <a:buFont typeface="Arial"/>
              <a:buChar char="•"/>
            </a:pPr>
            <a:r>
              <a:rPr lang="en-GB" dirty="0">
                <a:solidFill>
                  <a:srgbClr val="5D8298"/>
                </a:solidFill>
              </a:rPr>
              <a:t>CRS occurred in 95% of patients (almost all grade 1/2)</a:t>
            </a:r>
          </a:p>
          <a:p>
            <a:pPr marL="288000" lvl="0" indent="-288000">
              <a:spcBef>
                <a:spcPts val="600"/>
              </a:spcBef>
              <a:buClr>
                <a:srgbClr val="FA7C2E"/>
              </a:buClr>
              <a:buFont typeface="Arial"/>
              <a:buChar char="•"/>
            </a:pPr>
            <a:r>
              <a:rPr lang="en-GB" dirty="0">
                <a:solidFill>
                  <a:srgbClr val="5D8298"/>
                </a:solidFill>
              </a:rPr>
              <a:t>Neurotoxicity occurred in 21% of patients (10% grade ≥3), including ICANS in 16.5% (2.1 grade ≥3)</a:t>
            </a:r>
            <a:endParaRPr lang="en-GB" sz="1600" dirty="0">
              <a:solidFill>
                <a:srgbClr val="5D8298"/>
              </a:solidFill>
            </a:endParaRPr>
          </a:p>
        </p:txBody>
      </p:sp>
      <p:sp>
        <p:nvSpPr>
          <p:cNvPr id="18" name="Tekstvak 17">
            <a:extLst>
              <a:ext uri="{FF2B5EF4-FFF2-40B4-BE49-F238E27FC236}">
                <a16:creationId xmlns:a16="http://schemas.microsoft.com/office/drawing/2014/main" id="{97EED07D-F564-D74A-8340-7A17696CD724}"/>
              </a:ext>
            </a:extLst>
          </p:cNvPr>
          <p:cNvSpPr txBox="1"/>
          <p:nvPr/>
        </p:nvSpPr>
        <p:spPr>
          <a:xfrm>
            <a:off x="4002824" y="1154048"/>
            <a:ext cx="2088010" cy="369332"/>
          </a:xfrm>
          <a:prstGeom prst="rect">
            <a:avLst/>
          </a:prstGeom>
          <a:noFill/>
        </p:spPr>
        <p:txBody>
          <a:bodyPr wrap="square" rtlCol="0">
            <a:spAutoFit/>
          </a:bodyPr>
          <a:lstStyle/>
          <a:p>
            <a:pPr algn="ctr"/>
            <a:r>
              <a:rPr lang="en-GB" b="1" dirty="0">
                <a:solidFill>
                  <a:schemeClr val="tx2"/>
                </a:solidFill>
                <a:latin typeface="Calibri" panose="020F0502020204030204" pitchFamily="34" charset="0"/>
                <a:ea typeface="Aileron" charset="0"/>
                <a:cs typeface="Calibri" panose="020F0502020204030204" pitchFamily="34" charset="0"/>
              </a:rPr>
              <a:t>Response</a:t>
            </a:r>
          </a:p>
        </p:txBody>
      </p:sp>
      <p:sp>
        <p:nvSpPr>
          <p:cNvPr id="12" name="Tekstvak 11">
            <a:extLst>
              <a:ext uri="{FF2B5EF4-FFF2-40B4-BE49-F238E27FC236}">
                <a16:creationId xmlns:a16="http://schemas.microsoft.com/office/drawing/2014/main" id="{494CEBA1-74AB-6947-B2EC-28727A225657}"/>
              </a:ext>
            </a:extLst>
          </p:cNvPr>
          <p:cNvSpPr txBox="1"/>
          <p:nvPr/>
        </p:nvSpPr>
        <p:spPr>
          <a:xfrm>
            <a:off x="8240950" y="1156337"/>
            <a:ext cx="2705100" cy="369332"/>
          </a:xfrm>
          <a:prstGeom prst="rect">
            <a:avLst/>
          </a:prstGeom>
          <a:noFill/>
        </p:spPr>
        <p:txBody>
          <a:bodyPr wrap="square" rtlCol="0">
            <a:spAutoFit/>
          </a:bodyPr>
          <a:lstStyle/>
          <a:p>
            <a:pPr algn="ctr"/>
            <a:r>
              <a:rPr lang="en-GB" b="1" dirty="0">
                <a:solidFill>
                  <a:schemeClr val="tx2"/>
                </a:solidFill>
                <a:latin typeface="Calibri" panose="020F0502020204030204" pitchFamily="34" charset="0"/>
                <a:ea typeface="Aileron" charset="0"/>
                <a:cs typeface="Calibri" panose="020F0502020204030204" pitchFamily="34" charset="0"/>
              </a:rPr>
              <a:t>PFS</a:t>
            </a:r>
          </a:p>
        </p:txBody>
      </p:sp>
      <p:sp>
        <p:nvSpPr>
          <p:cNvPr id="15" name="TextBox 14">
            <a:extLst>
              <a:ext uri="{FF2B5EF4-FFF2-40B4-BE49-F238E27FC236}">
                <a16:creationId xmlns:a16="http://schemas.microsoft.com/office/drawing/2014/main" id="{25C3859D-F16A-B74D-8208-0A1FA87704CD}"/>
              </a:ext>
            </a:extLst>
          </p:cNvPr>
          <p:cNvSpPr txBox="1"/>
          <p:nvPr/>
        </p:nvSpPr>
        <p:spPr>
          <a:xfrm rot="16200000">
            <a:off x="5880887" y="2422174"/>
            <a:ext cx="1774825" cy="332399"/>
          </a:xfrm>
          <a:prstGeom prst="rect">
            <a:avLst/>
          </a:prstGeom>
          <a:no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Progression-free survival, patients (%)</a:t>
            </a:r>
          </a:p>
        </p:txBody>
      </p:sp>
      <p:sp>
        <p:nvSpPr>
          <p:cNvPr id="19" name="TextBox 18">
            <a:extLst>
              <a:ext uri="{FF2B5EF4-FFF2-40B4-BE49-F238E27FC236}">
                <a16:creationId xmlns:a16="http://schemas.microsoft.com/office/drawing/2014/main" id="{23C7A7D3-80D3-B347-8925-411552E580CF}"/>
              </a:ext>
            </a:extLst>
          </p:cNvPr>
          <p:cNvSpPr txBox="1"/>
          <p:nvPr/>
        </p:nvSpPr>
        <p:spPr>
          <a:xfrm>
            <a:off x="8472159" y="3850783"/>
            <a:ext cx="1774825" cy="166199"/>
          </a:xfrm>
          <a:prstGeom prst="rect">
            <a:avLst/>
          </a:prstGeom>
          <a:solidFill>
            <a:schemeClr val="bg1"/>
          </a:solid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Time (months)</a:t>
            </a:r>
          </a:p>
        </p:txBody>
      </p:sp>
      <p:graphicFrame>
        <p:nvGraphicFramePr>
          <p:cNvPr id="20" name="Chart 19">
            <a:extLst>
              <a:ext uri="{FF2B5EF4-FFF2-40B4-BE49-F238E27FC236}">
                <a16:creationId xmlns:a16="http://schemas.microsoft.com/office/drawing/2014/main" id="{84AB07F3-2142-3F45-9521-44CC606470F1}"/>
              </a:ext>
            </a:extLst>
          </p:cNvPr>
          <p:cNvGraphicFramePr/>
          <p:nvPr>
            <p:extLst>
              <p:ext uri="{D42A27DB-BD31-4B8C-83A1-F6EECF244321}">
                <p14:modId xmlns:p14="http://schemas.microsoft.com/office/powerpoint/2010/main" val="1071966797"/>
              </p:ext>
            </p:extLst>
          </p:nvPr>
        </p:nvGraphicFramePr>
        <p:xfrm>
          <a:off x="3779334" y="1511085"/>
          <a:ext cx="2330773" cy="267966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DB3F6003-3AF8-DD42-8DF3-B48D3AC484BF}"/>
              </a:ext>
            </a:extLst>
          </p:cNvPr>
          <p:cNvSpPr txBox="1"/>
          <p:nvPr/>
        </p:nvSpPr>
        <p:spPr>
          <a:xfrm>
            <a:off x="5668795" y="2726697"/>
            <a:ext cx="421239" cy="2769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94.8%</a:t>
            </a:r>
            <a:br>
              <a:rPr lang="en-GB" sz="1000" dirty="0">
                <a:solidFill>
                  <a:srgbClr val="505050"/>
                </a:solidFill>
                <a:latin typeface="Calibri" panose="020F0502020204030204" pitchFamily="34" charset="0"/>
                <a:ea typeface="Aileron" charset="0"/>
                <a:cs typeface="Calibri" panose="020F0502020204030204" pitchFamily="34" charset="0"/>
              </a:rPr>
            </a:br>
            <a:r>
              <a:rPr lang="en-GB" sz="1000" dirty="0">
                <a:solidFill>
                  <a:srgbClr val="505050"/>
                </a:solidFill>
                <a:latin typeface="Calibri" panose="020F0502020204030204" pitchFamily="34" charset="0"/>
                <a:ea typeface="Aileron" charset="0"/>
                <a:cs typeface="Calibri" panose="020F0502020204030204" pitchFamily="34" charset="0"/>
              </a:rPr>
              <a:t>≥VGPR</a:t>
            </a:r>
          </a:p>
        </p:txBody>
      </p:sp>
      <p:sp>
        <p:nvSpPr>
          <p:cNvPr id="23" name="TextBox 22">
            <a:extLst>
              <a:ext uri="{FF2B5EF4-FFF2-40B4-BE49-F238E27FC236}">
                <a16:creationId xmlns:a16="http://schemas.microsoft.com/office/drawing/2014/main" id="{3A23AB11-CEB5-D04C-B758-943A0802E93E}"/>
              </a:ext>
            </a:extLst>
          </p:cNvPr>
          <p:cNvSpPr txBox="1"/>
          <p:nvPr/>
        </p:nvSpPr>
        <p:spPr>
          <a:xfrm>
            <a:off x="4512531" y="4121886"/>
            <a:ext cx="1196374" cy="166199"/>
          </a:xfrm>
          <a:prstGeom prst="rect">
            <a:avLst/>
          </a:prstGeom>
          <a:no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N=97</a:t>
            </a:r>
          </a:p>
        </p:txBody>
      </p:sp>
      <p:sp>
        <p:nvSpPr>
          <p:cNvPr id="24" name="TextBox 23">
            <a:extLst>
              <a:ext uri="{FF2B5EF4-FFF2-40B4-BE49-F238E27FC236}">
                <a16:creationId xmlns:a16="http://schemas.microsoft.com/office/drawing/2014/main" id="{8AB42249-5B63-F545-B07D-EE1456A1B548}"/>
              </a:ext>
            </a:extLst>
          </p:cNvPr>
          <p:cNvSpPr txBox="1"/>
          <p:nvPr/>
        </p:nvSpPr>
        <p:spPr>
          <a:xfrm rot="16200000">
            <a:off x="2890372" y="2787126"/>
            <a:ext cx="1774825" cy="166199"/>
          </a:xfrm>
          <a:prstGeom prst="rect">
            <a:avLst/>
          </a:prstGeom>
          <a:no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Patients (%)</a:t>
            </a:r>
          </a:p>
        </p:txBody>
      </p:sp>
      <p:sp>
        <p:nvSpPr>
          <p:cNvPr id="25" name="TextBox 24">
            <a:extLst>
              <a:ext uri="{FF2B5EF4-FFF2-40B4-BE49-F238E27FC236}">
                <a16:creationId xmlns:a16="http://schemas.microsoft.com/office/drawing/2014/main" id="{CA725598-AFF9-AA47-BF4D-60345D25A7AD}"/>
              </a:ext>
            </a:extLst>
          </p:cNvPr>
          <p:cNvSpPr txBox="1"/>
          <p:nvPr/>
        </p:nvSpPr>
        <p:spPr>
          <a:xfrm>
            <a:off x="4785392" y="1533327"/>
            <a:ext cx="650839" cy="138499"/>
          </a:xfrm>
          <a:prstGeom prst="rect">
            <a:avLst/>
          </a:prstGeom>
          <a:solidFill>
            <a:schemeClr val="bg1"/>
          </a:solid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ORR: 97.9%</a:t>
            </a:r>
          </a:p>
        </p:txBody>
      </p:sp>
      <p:sp>
        <p:nvSpPr>
          <p:cNvPr id="30" name="Right Bracket 29">
            <a:extLst>
              <a:ext uri="{FF2B5EF4-FFF2-40B4-BE49-F238E27FC236}">
                <a16:creationId xmlns:a16="http://schemas.microsoft.com/office/drawing/2014/main" id="{AFBB3D46-D1E6-D64D-9493-CDA285EC425B}"/>
              </a:ext>
            </a:extLst>
          </p:cNvPr>
          <p:cNvSpPr/>
          <p:nvPr/>
        </p:nvSpPr>
        <p:spPr>
          <a:xfrm>
            <a:off x="5525150" y="1728055"/>
            <a:ext cx="69742" cy="2196000"/>
          </a:xfrm>
          <a:prstGeom prst="rightBracket">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9045408B-F7B2-954D-AF98-40832128A371}"/>
              </a:ext>
            </a:extLst>
          </p:cNvPr>
          <p:cNvSpPr txBox="1"/>
          <p:nvPr/>
        </p:nvSpPr>
        <p:spPr>
          <a:xfrm>
            <a:off x="6480710" y="3915942"/>
            <a:ext cx="652423" cy="553998"/>
          </a:xfrm>
          <a:prstGeom prst="rect">
            <a:avLst/>
          </a:prstGeom>
          <a:noFill/>
        </p:spPr>
        <p:txBody>
          <a:bodyPr wrap="none" lIns="0" tIns="0" rIns="0" bIns="0" rtlCol="0">
            <a:spAutoFit/>
          </a:bodyPr>
          <a:lstStyle/>
          <a:p>
            <a:pPr algn="r">
              <a:lnSpc>
                <a:spcPct val="90000"/>
              </a:lnSpc>
            </a:pPr>
            <a:r>
              <a:rPr lang="en-GB" sz="1000" b="1" dirty="0">
                <a:solidFill>
                  <a:srgbClr val="505050"/>
                </a:solidFill>
                <a:latin typeface="Calibri" panose="020F0502020204030204" pitchFamily="34" charset="0"/>
                <a:ea typeface="Aileron" charset="0"/>
                <a:cs typeface="Calibri" panose="020F0502020204030204" pitchFamily="34" charset="0"/>
              </a:rPr>
              <a:t>No. at risk</a:t>
            </a:r>
          </a:p>
          <a:p>
            <a:pPr algn="r">
              <a:lnSpc>
                <a:spcPct val="90000"/>
              </a:lnSpc>
            </a:pPr>
            <a:r>
              <a:rPr lang="en-GB" sz="1000" b="1" dirty="0">
                <a:solidFill>
                  <a:schemeClr val="tx2"/>
                </a:solidFill>
                <a:latin typeface="Calibri" panose="020F0502020204030204" pitchFamily="34" charset="0"/>
                <a:ea typeface="Aileron" charset="0"/>
                <a:cs typeface="Calibri" panose="020F0502020204030204" pitchFamily="34" charset="0"/>
              </a:rPr>
              <a:t>All patients</a:t>
            </a:r>
          </a:p>
          <a:p>
            <a:pPr algn="r">
              <a:lnSpc>
                <a:spcPct val="90000"/>
              </a:lnSpc>
            </a:pPr>
            <a:r>
              <a:rPr lang="en-GB" sz="1000" b="1" dirty="0">
                <a:solidFill>
                  <a:schemeClr val="accent1"/>
                </a:solidFill>
                <a:latin typeface="Calibri" panose="020F0502020204030204" pitchFamily="34" charset="0"/>
                <a:ea typeface="Aileron" charset="0"/>
                <a:cs typeface="Calibri" panose="020F0502020204030204" pitchFamily="34" charset="0"/>
              </a:rPr>
              <a:t>Responders </a:t>
            </a:r>
            <a:br>
              <a:rPr lang="en-GB" sz="1000" b="1" dirty="0">
                <a:solidFill>
                  <a:schemeClr val="accent1"/>
                </a:solidFill>
                <a:latin typeface="Calibri" panose="020F0502020204030204" pitchFamily="34" charset="0"/>
                <a:ea typeface="Aileron" charset="0"/>
                <a:cs typeface="Calibri" panose="020F0502020204030204" pitchFamily="34" charset="0"/>
              </a:rPr>
            </a:br>
            <a:r>
              <a:rPr lang="en-GB" sz="1000" b="1" dirty="0">
                <a:solidFill>
                  <a:schemeClr val="accent1"/>
                </a:solidFill>
                <a:latin typeface="Calibri" panose="020F0502020204030204" pitchFamily="34" charset="0"/>
                <a:ea typeface="Aileron" charset="0"/>
                <a:cs typeface="Calibri" panose="020F0502020204030204" pitchFamily="34" charset="0"/>
              </a:rPr>
              <a:t>with </a:t>
            </a:r>
            <a:r>
              <a:rPr lang="en-GB" sz="1000" b="1" dirty="0" err="1">
                <a:solidFill>
                  <a:schemeClr val="accent1"/>
                </a:solidFill>
                <a:latin typeface="Calibri" panose="020F0502020204030204" pitchFamily="34" charset="0"/>
                <a:ea typeface="Aileron" charset="0"/>
                <a:cs typeface="Calibri" panose="020F0502020204030204" pitchFamily="34" charset="0"/>
              </a:rPr>
              <a:t>sCR</a:t>
            </a:r>
            <a:endParaRPr lang="en-GB" sz="1000" b="1" dirty="0">
              <a:solidFill>
                <a:schemeClr val="accent1"/>
              </a:solidFill>
              <a:latin typeface="Calibri" panose="020F0502020204030204" pitchFamily="34" charset="0"/>
              <a:ea typeface="Aileron" charset="0"/>
              <a:cs typeface="Calibri" panose="020F0502020204030204" pitchFamily="34" charset="0"/>
            </a:endParaRPr>
          </a:p>
        </p:txBody>
      </p:sp>
      <p:sp>
        <p:nvSpPr>
          <p:cNvPr id="32" name="TextBox 31">
            <a:extLst>
              <a:ext uri="{FF2B5EF4-FFF2-40B4-BE49-F238E27FC236}">
                <a16:creationId xmlns:a16="http://schemas.microsoft.com/office/drawing/2014/main" id="{93D9B189-BA44-2A4D-8F42-56812D1813A1}"/>
              </a:ext>
            </a:extLst>
          </p:cNvPr>
          <p:cNvSpPr txBox="1"/>
          <p:nvPr/>
        </p:nvSpPr>
        <p:spPr>
          <a:xfrm>
            <a:off x="10880593" y="3666625"/>
            <a:ext cx="157094"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cs typeface="Calibri" panose="020F0502020204030204" pitchFamily="34" charset="0"/>
              </a:rPr>
              <a:t>27</a:t>
            </a:r>
          </a:p>
        </p:txBody>
      </p:sp>
      <p:sp>
        <p:nvSpPr>
          <p:cNvPr id="35" name="TextBox 34">
            <a:extLst>
              <a:ext uri="{FF2B5EF4-FFF2-40B4-BE49-F238E27FC236}">
                <a16:creationId xmlns:a16="http://schemas.microsoft.com/office/drawing/2014/main" id="{85B2E92E-FD9D-3544-B22B-B54BDCA11283}"/>
              </a:ext>
            </a:extLst>
          </p:cNvPr>
          <p:cNvSpPr txBox="1"/>
          <p:nvPr/>
        </p:nvSpPr>
        <p:spPr>
          <a:xfrm>
            <a:off x="7042142" y="3536450"/>
            <a:ext cx="131446"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36" name="TextBox 35">
            <a:extLst>
              <a:ext uri="{FF2B5EF4-FFF2-40B4-BE49-F238E27FC236}">
                <a16:creationId xmlns:a16="http://schemas.microsoft.com/office/drawing/2014/main" id="{903F1609-2C55-9A44-863C-20C109FDEAF0}"/>
              </a:ext>
            </a:extLst>
          </p:cNvPr>
          <p:cNvSpPr txBox="1"/>
          <p:nvPr/>
        </p:nvSpPr>
        <p:spPr>
          <a:xfrm>
            <a:off x="6976756" y="1529850"/>
            <a:ext cx="196832" cy="138499"/>
          </a:xfrm>
          <a:prstGeom prst="rect">
            <a:avLst/>
          </a:prstGeom>
          <a:noFill/>
        </p:spPr>
        <p:txBody>
          <a:bodyPr wrap="square" lIns="0" tIns="0" rIns="0" bIns="0" rtlCol="0">
            <a:spAutoFit/>
          </a:bodyPr>
          <a:lstStyle>
            <a:defPPr>
              <a:defRPr lang="fr-FR"/>
            </a:defPPr>
            <a:lvl1pPr algn="r">
              <a:lnSpc>
                <a:spcPct val="90000"/>
              </a:lnSpc>
              <a:defRPr sz="1000">
                <a:solidFill>
                  <a:srgbClr val="505050"/>
                </a:solidFill>
                <a:latin typeface="Calibri" panose="020F0502020204030204" pitchFamily="34" charset="0"/>
                <a:ea typeface="Aileron" charset="0"/>
                <a:cs typeface="Calibri" panose="020F0502020204030204" pitchFamily="34" charset="0"/>
              </a:defRPr>
            </a:lvl1pPr>
          </a:lstStyle>
          <a:p>
            <a:r>
              <a:rPr lang="en-GB" dirty="0"/>
              <a:t>100</a:t>
            </a:r>
          </a:p>
        </p:txBody>
      </p:sp>
      <p:sp>
        <p:nvSpPr>
          <p:cNvPr id="37" name="TextBox 36">
            <a:extLst>
              <a:ext uri="{FF2B5EF4-FFF2-40B4-BE49-F238E27FC236}">
                <a16:creationId xmlns:a16="http://schemas.microsoft.com/office/drawing/2014/main" id="{DD2D820D-76A4-7645-AFEA-24D90C0E4E73}"/>
              </a:ext>
            </a:extLst>
          </p:cNvPr>
          <p:cNvSpPr txBox="1"/>
          <p:nvPr/>
        </p:nvSpPr>
        <p:spPr>
          <a:xfrm>
            <a:off x="6976756" y="1929900"/>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80</a:t>
            </a:r>
          </a:p>
        </p:txBody>
      </p:sp>
      <p:sp>
        <p:nvSpPr>
          <p:cNvPr id="38" name="TextBox 37">
            <a:extLst>
              <a:ext uri="{FF2B5EF4-FFF2-40B4-BE49-F238E27FC236}">
                <a16:creationId xmlns:a16="http://schemas.microsoft.com/office/drawing/2014/main" id="{2CED2C49-1346-FD41-B69E-CF636B9ADFA4}"/>
              </a:ext>
            </a:extLst>
          </p:cNvPr>
          <p:cNvSpPr txBox="1"/>
          <p:nvPr/>
        </p:nvSpPr>
        <p:spPr>
          <a:xfrm>
            <a:off x="6976756" y="2329950"/>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60</a:t>
            </a:r>
          </a:p>
        </p:txBody>
      </p:sp>
      <p:sp>
        <p:nvSpPr>
          <p:cNvPr id="39" name="TextBox 38">
            <a:extLst>
              <a:ext uri="{FF2B5EF4-FFF2-40B4-BE49-F238E27FC236}">
                <a16:creationId xmlns:a16="http://schemas.microsoft.com/office/drawing/2014/main" id="{CBAF3037-BF1B-9047-BE2C-533B4AC6A10A}"/>
              </a:ext>
            </a:extLst>
          </p:cNvPr>
          <p:cNvSpPr txBox="1"/>
          <p:nvPr/>
        </p:nvSpPr>
        <p:spPr>
          <a:xfrm>
            <a:off x="6976756" y="2726825"/>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40</a:t>
            </a:r>
          </a:p>
        </p:txBody>
      </p:sp>
      <p:sp>
        <p:nvSpPr>
          <p:cNvPr id="40" name="TextBox 39">
            <a:extLst>
              <a:ext uri="{FF2B5EF4-FFF2-40B4-BE49-F238E27FC236}">
                <a16:creationId xmlns:a16="http://schemas.microsoft.com/office/drawing/2014/main" id="{AD88EEF8-8A0A-3343-B284-4C65AA838E07}"/>
              </a:ext>
            </a:extLst>
          </p:cNvPr>
          <p:cNvSpPr txBox="1"/>
          <p:nvPr/>
        </p:nvSpPr>
        <p:spPr>
          <a:xfrm>
            <a:off x="6976756" y="3336425"/>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10</a:t>
            </a:r>
          </a:p>
        </p:txBody>
      </p:sp>
      <p:sp>
        <p:nvSpPr>
          <p:cNvPr id="52" name="TextBox 51">
            <a:extLst>
              <a:ext uri="{FF2B5EF4-FFF2-40B4-BE49-F238E27FC236}">
                <a16:creationId xmlns:a16="http://schemas.microsoft.com/office/drawing/2014/main" id="{46841233-BC72-C143-A16E-2C1A2985071A}"/>
              </a:ext>
            </a:extLst>
          </p:cNvPr>
          <p:cNvSpPr txBox="1"/>
          <p:nvPr/>
        </p:nvSpPr>
        <p:spPr>
          <a:xfrm>
            <a:off x="11290168" y="3666625"/>
            <a:ext cx="157094"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30</a:t>
            </a:r>
          </a:p>
        </p:txBody>
      </p:sp>
      <p:sp>
        <p:nvSpPr>
          <p:cNvPr id="56" name="TextBox 55">
            <a:extLst>
              <a:ext uri="{FF2B5EF4-FFF2-40B4-BE49-F238E27FC236}">
                <a16:creationId xmlns:a16="http://schemas.microsoft.com/office/drawing/2014/main" id="{D857BE1F-1115-384E-800B-62B80C3CC26E}"/>
              </a:ext>
            </a:extLst>
          </p:cNvPr>
          <p:cNvSpPr txBox="1"/>
          <p:nvPr/>
        </p:nvSpPr>
        <p:spPr>
          <a:xfrm>
            <a:off x="10471018" y="3666625"/>
            <a:ext cx="157094"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24</a:t>
            </a:r>
          </a:p>
        </p:txBody>
      </p:sp>
      <p:sp>
        <p:nvSpPr>
          <p:cNvPr id="58" name="TextBox 57">
            <a:extLst>
              <a:ext uri="{FF2B5EF4-FFF2-40B4-BE49-F238E27FC236}">
                <a16:creationId xmlns:a16="http://schemas.microsoft.com/office/drawing/2014/main" id="{F31CF31D-7BD8-B448-BBE6-B6154E847053}"/>
              </a:ext>
            </a:extLst>
          </p:cNvPr>
          <p:cNvSpPr txBox="1"/>
          <p:nvPr/>
        </p:nvSpPr>
        <p:spPr>
          <a:xfrm>
            <a:off x="10067793" y="3666625"/>
            <a:ext cx="157094"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cs typeface="Calibri" panose="020F0502020204030204" pitchFamily="34" charset="0"/>
              </a:rPr>
              <a:t>21</a:t>
            </a:r>
          </a:p>
        </p:txBody>
      </p:sp>
      <p:sp>
        <p:nvSpPr>
          <p:cNvPr id="60" name="TextBox 59">
            <a:extLst>
              <a:ext uri="{FF2B5EF4-FFF2-40B4-BE49-F238E27FC236}">
                <a16:creationId xmlns:a16="http://schemas.microsoft.com/office/drawing/2014/main" id="{A5DB6D8A-4C53-684C-9A23-986854282432}"/>
              </a:ext>
            </a:extLst>
          </p:cNvPr>
          <p:cNvSpPr txBox="1"/>
          <p:nvPr/>
        </p:nvSpPr>
        <p:spPr>
          <a:xfrm>
            <a:off x="9655043" y="3666625"/>
            <a:ext cx="157094"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18</a:t>
            </a:r>
          </a:p>
        </p:txBody>
      </p:sp>
      <p:sp>
        <p:nvSpPr>
          <p:cNvPr id="64" name="TextBox 63">
            <a:extLst>
              <a:ext uri="{FF2B5EF4-FFF2-40B4-BE49-F238E27FC236}">
                <a16:creationId xmlns:a16="http://schemas.microsoft.com/office/drawing/2014/main" id="{8499FE33-3C89-2A4A-8D9E-E8DCBF47B48A}"/>
              </a:ext>
            </a:extLst>
          </p:cNvPr>
          <p:cNvSpPr txBox="1"/>
          <p:nvPr/>
        </p:nvSpPr>
        <p:spPr>
          <a:xfrm>
            <a:off x="9245468" y="3666625"/>
            <a:ext cx="157094"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15</a:t>
            </a:r>
          </a:p>
        </p:txBody>
      </p:sp>
      <p:sp>
        <p:nvSpPr>
          <p:cNvPr id="66" name="TextBox 65">
            <a:extLst>
              <a:ext uri="{FF2B5EF4-FFF2-40B4-BE49-F238E27FC236}">
                <a16:creationId xmlns:a16="http://schemas.microsoft.com/office/drawing/2014/main" id="{55FE4C61-C8EF-A549-AB83-1C86BF3EEEF4}"/>
              </a:ext>
            </a:extLst>
          </p:cNvPr>
          <p:cNvSpPr txBox="1"/>
          <p:nvPr/>
        </p:nvSpPr>
        <p:spPr>
          <a:xfrm>
            <a:off x="8839068" y="3666625"/>
            <a:ext cx="157094"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12</a:t>
            </a:r>
          </a:p>
        </p:txBody>
      </p:sp>
      <p:sp>
        <p:nvSpPr>
          <p:cNvPr id="70" name="TextBox 69">
            <a:extLst>
              <a:ext uri="{FF2B5EF4-FFF2-40B4-BE49-F238E27FC236}">
                <a16:creationId xmlns:a16="http://schemas.microsoft.com/office/drawing/2014/main" id="{BC2B79EC-516E-F94D-AFBB-AD1FE4A87D08}"/>
              </a:ext>
            </a:extLst>
          </p:cNvPr>
          <p:cNvSpPr txBox="1"/>
          <p:nvPr/>
        </p:nvSpPr>
        <p:spPr>
          <a:xfrm>
            <a:off x="8468766" y="3666625"/>
            <a:ext cx="78548"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9</a:t>
            </a:r>
          </a:p>
        </p:txBody>
      </p:sp>
      <p:sp>
        <p:nvSpPr>
          <p:cNvPr id="72" name="TextBox 71">
            <a:extLst>
              <a:ext uri="{FF2B5EF4-FFF2-40B4-BE49-F238E27FC236}">
                <a16:creationId xmlns:a16="http://schemas.microsoft.com/office/drawing/2014/main" id="{AA364E9E-4AB0-6644-8F4E-A52076A977CD}"/>
              </a:ext>
            </a:extLst>
          </p:cNvPr>
          <p:cNvSpPr txBox="1"/>
          <p:nvPr/>
        </p:nvSpPr>
        <p:spPr>
          <a:xfrm>
            <a:off x="8062366" y="3666625"/>
            <a:ext cx="78548"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6</a:t>
            </a:r>
          </a:p>
        </p:txBody>
      </p:sp>
      <p:sp>
        <p:nvSpPr>
          <p:cNvPr id="76" name="TextBox 75">
            <a:extLst>
              <a:ext uri="{FF2B5EF4-FFF2-40B4-BE49-F238E27FC236}">
                <a16:creationId xmlns:a16="http://schemas.microsoft.com/office/drawing/2014/main" id="{EA4914AE-DCA3-AA40-85DB-86E50EA214F1}"/>
              </a:ext>
            </a:extLst>
          </p:cNvPr>
          <p:cNvSpPr txBox="1"/>
          <p:nvPr/>
        </p:nvSpPr>
        <p:spPr>
          <a:xfrm>
            <a:off x="7655134" y="3666625"/>
            <a:ext cx="78548" cy="166199"/>
          </a:xfrm>
          <a:prstGeom prst="rect">
            <a:avLst/>
          </a:prstGeom>
          <a:noFill/>
        </p:spPr>
        <p:txBody>
          <a:bodyPr wrap="non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3</a:t>
            </a:r>
          </a:p>
        </p:txBody>
      </p:sp>
      <p:sp>
        <p:nvSpPr>
          <p:cNvPr id="80" name="TextBox 79">
            <a:extLst>
              <a:ext uri="{FF2B5EF4-FFF2-40B4-BE49-F238E27FC236}">
                <a16:creationId xmlns:a16="http://schemas.microsoft.com/office/drawing/2014/main" id="{519C9FF0-BCFD-5D4A-9B96-380C67B2CE0F}"/>
              </a:ext>
            </a:extLst>
          </p:cNvPr>
          <p:cNvSpPr txBox="1"/>
          <p:nvPr/>
        </p:nvSpPr>
        <p:spPr>
          <a:xfrm>
            <a:off x="7223117"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97</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78</a:t>
            </a:r>
          </a:p>
        </p:txBody>
      </p:sp>
      <p:sp>
        <p:nvSpPr>
          <p:cNvPr id="176" name="Right Bracket 175">
            <a:extLst>
              <a:ext uri="{FF2B5EF4-FFF2-40B4-BE49-F238E27FC236}">
                <a16:creationId xmlns:a16="http://schemas.microsoft.com/office/drawing/2014/main" id="{9410165A-91AD-234C-8337-AB06995D8983}"/>
              </a:ext>
            </a:extLst>
          </p:cNvPr>
          <p:cNvSpPr/>
          <p:nvPr/>
        </p:nvSpPr>
        <p:spPr>
          <a:xfrm flipH="1">
            <a:off x="4610750" y="1728055"/>
            <a:ext cx="69742" cy="1872000"/>
          </a:xfrm>
          <a:prstGeom prst="rightBracket">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7" name="TextBox 176">
            <a:extLst>
              <a:ext uri="{FF2B5EF4-FFF2-40B4-BE49-F238E27FC236}">
                <a16:creationId xmlns:a16="http://schemas.microsoft.com/office/drawing/2014/main" id="{4E5C7394-019A-C549-8404-4FADB6C0FEFF}"/>
              </a:ext>
            </a:extLst>
          </p:cNvPr>
          <p:cNvSpPr txBox="1"/>
          <p:nvPr/>
        </p:nvSpPr>
        <p:spPr>
          <a:xfrm>
            <a:off x="4250680" y="2509721"/>
            <a:ext cx="343768" cy="276999"/>
          </a:xfrm>
          <a:prstGeom prst="rect">
            <a:avLst/>
          </a:prstGeom>
          <a:solidFill>
            <a:schemeClr val="bg1"/>
          </a:solid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80.4%</a:t>
            </a:r>
            <a:br>
              <a:rPr lang="en-GB" sz="1000" dirty="0">
                <a:solidFill>
                  <a:srgbClr val="505050"/>
                </a:solidFill>
                <a:latin typeface="Calibri" panose="020F0502020204030204" pitchFamily="34" charset="0"/>
                <a:ea typeface="Aileron" charset="0"/>
                <a:cs typeface="Calibri" panose="020F0502020204030204" pitchFamily="34" charset="0"/>
              </a:rPr>
            </a:br>
            <a:r>
              <a:rPr lang="en-GB" sz="1000" dirty="0" err="1">
                <a:solidFill>
                  <a:srgbClr val="505050"/>
                </a:solidFill>
                <a:latin typeface="Calibri" panose="020F0502020204030204" pitchFamily="34" charset="0"/>
                <a:ea typeface="Aileron" charset="0"/>
                <a:cs typeface="Calibri" panose="020F0502020204030204" pitchFamily="34" charset="0"/>
              </a:rPr>
              <a:t>sCR</a:t>
            </a:r>
            <a:endParaRPr lang="en-GB" sz="1000" dirty="0">
              <a:solidFill>
                <a:srgbClr val="505050"/>
              </a:solidFill>
              <a:latin typeface="Calibri" panose="020F0502020204030204" pitchFamily="34" charset="0"/>
              <a:ea typeface="Aileron" charset="0"/>
              <a:cs typeface="Calibri" panose="020F0502020204030204" pitchFamily="34" charset="0"/>
            </a:endParaRPr>
          </a:p>
        </p:txBody>
      </p:sp>
      <p:grpSp>
        <p:nvGrpSpPr>
          <p:cNvPr id="8" name="Group 7">
            <a:extLst>
              <a:ext uri="{FF2B5EF4-FFF2-40B4-BE49-F238E27FC236}">
                <a16:creationId xmlns:a16="http://schemas.microsoft.com/office/drawing/2014/main" id="{75121050-18B7-754D-BAB6-2D1BE8161D11}"/>
              </a:ext>
            </a:extLst>
          </p:cNvPr>
          <p:cNvGrpSpPr/>
          <p:nvPr/>
        </p:nvGrpSpPr>
        <p:grpSpPr>
          <a:xfrm>
            <a:off x="3945440" y="4462289"/>
            <a:ext cx="2137547" cy="138499"/>
            <a:chOff x="3774961" y="4322804"/>
            <a:chExt cx="2137547" cy="138499"/>
          </a:xfrm>
        </p:grpSpPr>
        <p:sp>
          <p:nvSpPr>
            <p:cNvPr id="21" name="TextBox 20">
              <a:extLst>
                <a:ext uri="{FF2B5EF4-FFF2-40B4-BE49-F238E27FC236}">
                  <a16:creationId xmlns:a16="http://schemas.microsoft.com/office/drawing/2014/main" id="{BB7DDA4B-F1EF-E246-903D-4B395869D3C7}"/>
                </a:ext>
              </a:extLst>
            </p:cNvPr>
            <p:cNvSpPr txBox="1"/>
            <p:nvPr/>
          </p:nvSpPr>
          <p:spPr>
            <a:xfrm>
              <a:off x="4743361" y="4322804"/>
              <a:ext cx="180000" cy="1384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PR</a:t>
              </a:r>
            </a:p>
          </p:txBody>
        </p:sp>
        <p:sp>
          <p:nvSpPr>
            <p:cNvPr id="27" name="Rectangle 26">
              <a:extLst>
                <a:ext uri="{FF2B5EF4-FFF2-40B4-BE49-F238E27FC236}">
                  <a16:creationId xmlns:a16="http://schemas.microsoft.com/office/drawing/2014/main" id="{01A75E6F-161A-424B-8A26-174E0B91D39B}"/>
                </a:ext>
              </a:extLst>
            </p:cNvPr>
            <p:cNvSpPr/>
            <p:nvPr/>
          </p:nvSpPr>
          <p:spPr>
            <a:xfrm>
              <a:off x="4599391" y="4347638"/>
              <a:ext cx="82550" cy="825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TextBox 177">
              <a:extLst>
                <a:ext uri="{FF2B5EF4-FFF2-40B4-BE49-F238E27FC236}">
                  <a16:creationId xmlns:a16="http://schemas.microsoft.com/office/drawing/2014/main" id="{F5BD67D2-C8FE-054C-87EC-A55990CB1763}"/>
                </a:ext>
              </a:extLst>
            </p:cNvPr>
            <p:cNvSpPr txBox="1"/>
            <p:nvPr/>
          </p:nvSpPr>
          <p:spPr>
            <a:xfrm>
              <a:off x="5146318" y="4322804"/>
              <a:ext cx="288000" cy="1384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VGPR</a:t>
              </a:r>
            </a:p>
          </p:txBody>
        </p:sp>
        <p:sp>
          <p:nvSpPr>
            <p:cNvPr id="179" name="Rectangle 178">
              <a:extLst>
                <a:ext uri="{FF2B5EF4-FFF2-40B4-BE49-F238E27FC236}">
                  <a16:creationId xmlns:a16="http://schemas.microsoft.com/office/drawing/2014/main" id="{DF4BFEBE-177A-1A4A-A136-6B976AE9E4A3}"/>
                </a:ext>
              </a:extLst>
            </p:cNvPr>
            <p:cNvSpPr/>
            <p:nvPr/>
          </p:nvSpPr>
          <p:spPr>
            <a:xfrm>
              <a:off x="5002348" y="4347638"/>
              <a:ext cx="82550" cy="82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TextBox 179">
              <a:extLst>
                <a:ext uri="{FF2B5EF4-FFF2-40B4-BE49-F238E27FC236}">
                  <a16:creationId xmlns:a16="http://schemas.microsoft.com/office/drawing/2014/main" id="{A136CF34-CA0D-1D4D-9E90-2174A7AF8289}"/>
                </a:ext>
              </a:extLst>
            </p:cNvPr>
            <p:cNvSpPr txBox="1"/>
            <p:nvPr/>
          </p:nvSpPr>
          <p:spPr>
            <a:xfrm>
              <a:off x="5696508" y="4322804"/>
              <a:ext cx="216000" cy="138499"/>
            </a:xfrm>
            <a:prstGeom prst="rect">
              <a:avLst/>
            </a:prstGeom>
            <a:solidFill>
              <a:schemeClr val="bg1"/>
            </a:solidFill>
          </p:spPr>
          <p:txBody>
            <a:bodyPr wrap="square" lIns="0" tIns="0" rIns="0" bIns="0" rtlCol="0">
              <a:spAutoFit/>
            </a:bodyPr>
            <a:lstStyle/>
            <a:p>
              <a:pPr>
                <a:lnSpc>
                  <a:spcPct val="90000"/>
                </a:lnSpc>
              </a:pPr>
              <a:r>
                <a:rPr lang="en-GB" sz="1000" dirty="0" err="1">
                  <a:solidFill>
                    <a:srgbClr val="505050"/>
                  </a:solidFill>
                  <a:latin typeface="Calibri" panose="020F0502020204030204" pitchFamily="34" charset="0"/>
                  <a:ea typeface="Aileron" charset="0"/>
                  <a:cs typeface="Calibri" panose="020F0502020204030204" pitchFamily="34" charset="0"/>
                </a:rPr>
                <a:t>sCR</a:t>
              </a:r>
              <a:endParaRPr lang="en-GB" sz="1000" dirty="0">
                <a:solidFill>
                  <a:srgbClr val="505050"/>
                </a:solidFill>
                <a:latin typeface="Calibri" panose="020F0502020204030204" pitchFamily="34" charset="0"/>
                <a:ea typeface="Aileron" charset="0"/>
                <a:cs typeface="Calibri" panose="020F0502020204030204" pitchFamily="34" charset="0"/>
              </a:endParaRPr>
            </a:p>
          </p:txBody>
        </p:sp>
        <p:sp>
          <p:nvSpPr>
            <p:cNvPr id="181" name="Rectangle 180">
              <a:extLst>
                <a:ext uri="{FF2B5EF4-FFF2-40B4-BE49-F238E27FC236}">
                  <a16:creationId xmlns:a16="http://schemas.microsoft.com/office/drawing/2014/main" id="{DD38AAFA-3E5F-DC48-A22B-681E0891ED50}"/>
                </a:ext>
              </a:extLst>
            </p:cNvPr>
            <p:cNvSpPr/>
            <p:nvPr/>
          </p:nvSpPr>
          <p:spPr>
            <a:xfrm>
              <a:off x="5552539" y="4347638"/>
              <a:ext cx="82550" cy="82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2" name="TextBox 181">
              <a:extLst>
                <a:ext uri="{FF2B5EF4-FFF2-40B4-BE49-F238E27FC236}">
                  <a16:creationId xmlns:a16="http://schemas.microsoft.com/office/drawing/2014/main" id="{CAC716CF-2494-8A42-BDE6-1C05D9D4B08F}"/>
                </a:ext>
              </a:extLst>
            </p:cNvPr>
            <p:cNvSpPr txBox="1"/>
            <p:nvPr/>
          </p:nvSpPr>
          <p:spPr>
            <a:xfrm>
              <a:off x="3774961" y="4322804"/>
              <a:ext cx="745209" cy="1384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Best response</a:t>
              </a:r>
            </a:p>
          </p:txBody>
        </p:sp>
      </p:grpSp>
      <p:sp>
        <p:nvSpPr>
          <p:cNvPr id="183" name="Rechthoek 16">
            <a:extLst>
              <a:ext uri="{FF2B5EF4-FFF2-40B4-BE49-F238E27FC236}">
                <a16:creationId xmlns:a16="http://schemas.microsoft.com/office/drawing/2014/main" id="{93B7FD64-91D4-D744-908F-48222D2BC11F}"/>
              </a:ext>
            </a:extLst>
          </p:cNvPr>
          <p:cNvSpPr/>
          <p:nvPr/>
        </p:nvSpPr>
        <p:spPr>
          <a:xfrm>
            <a:off x="619200" y="1131376"/>
            <a:ext cx="10963199" cy="3549112"/>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
        <p:nvSpPr>
          <p:cNvPr id="185" name="TextBox 184">
            <a:extLst>
              <a:ext uri="{FF2B5EF4-FFF2-40B4-BE49-F238E27FC236}">
                <a16:creationId xmlns:a16="http://schemas.microsoft.com/office/drawing/2014/main" id="{1A04DE1D-DEDE-FC45-B42C-78617161284E}"/>
              </a:ext>
            </a:extLst>
          </p:cNvPr>
          <p:cNvSpPr txBox="1"/>
          <p:nvPr/>
        </p:nvSpPr>
        <p:spPr>
          <a:xfrm>
            <a:off x="10293209" y="2702777"/>
            <a:ext cx="1098045" cy="415498"/>
          </a:xfrm>
          <a:prstGeom prst="rect">
            <a:avLst/>
          </a:prstGeom>
          <a:noFill/>
        </p:spPr>
        <p:txBody>
          <a:bodyPr wrap="square" lIns="0" tIns="0" rIns="0" bIns="0" rtlCol="0">
            <a:spAutoFit/>
          </a:bodyPr>
          <a:lstStyle/>
          <a:p>
            <a:pPr algn="ctr">
              <a:lnSpc>
                <a:spcPct val="90000"/>
              </a:lnSpc>
            </a:pPr>
            <a:r>
              <a:rPr lang="en-GB" sz="1000" dirty="0">
                <a:solidFill>
                  <a:schemeClr val="tx2"/>
                </a:solidFill>
                <a:latin typeface="Calibri" panose="020F0502020204030204" pitchFamily="34" charset="0"/>
                <a:ea typeface="Aileron" charset="0"/>
                <a:cs typeface="Calibri" panose="020F0502020204030204" pitchFamily="34" charset="0"/>
              </a:rPr>
              <a:t>Median:</a:t>
            </a:r>
            <a:br>
              <a:rPr lang="en-GB" sz="1000" dirty="0">
                <a:solidFill>
                  <a:schemeClr val="tx2"/>
                </a:solidFill>
                <a:latin typeface="Calibri" panose="020F0502020204030204" pitchFamily="34" charset="0"/>
                <a:ea typeface="Aileron" charset="0"/>
                <a:cs typeface="Calibri" panose="020F0502020204030204" pitchFamily="34" charset="0"/>
              </a:rPr>
            </a:br>
            <a:r>
              <a:rPr lang="en-GB" sz="1000" dirty="0">
                <a:solidFill>
                  <a:schemeClr val="tx2"/>
                </a:solidFill>
                <a:latin typeface="Calibri" panose="020F0502020204030204" pitchFamily="34" charset="0"/>
                <a:ea typeface="Aileron" charset="0"/>
                <a:cs typeface="Calibri" panose="020F0502020204030204" pitchFamily="34" charset="0"/>
              </a:rPr>
              <a:t>22.8 months</a:t>
            </a:r>
            <a:br>
              <a:rPr lang="en-GB" sz="1000" dirty="0">
                <a:solidFill>
                  <a:schemeClr val="tx2"/>
                </a:solidFill>
                <a:latin typeface="Calibri" panose="020F0502020204030204" pitchFamily="34" charset="0"/>
                <a:ea typeface="Aileron" charset="0"/>
                <a:cs typeface="Calibri" panose="020F0502020204030204" pitchFamily="34" charset="0"/>
              </a:rPr>
            </a:br>
            <a:r>
              <a:rPr lang="en-GB" sz="1000" dirty="0">
                <a:solidFill>
                  <a:schemeClr val="tx2"/>
                </a:solidFill>
                <a:latin typeface="Calibri" panose="020F0502020204030204" pitchFamily="34" charset="0"/>
                <a:ea typeface="Aileron" charset="0"/>
                <a:cs typeface="Calibri" panose="020F0502020204030204" pitchFamily="34" charset="0"/>
              </a:rPr>
              <a:t>(95% CI, 22.8-NE)</a:t>
            </a:r>
          </a:p>
        </p:txBody>
      </p:sp>
      <p:sp>
        <p:nvSpPr>
          <p:cNvPr id="186" name="TextBox 185">
            <a:extLst>
              <a:ext uri="{FF2B5EF4-FFF2-40B4-BE49-F238E27FC236}">
                <a16:creationId xmlns:a16="http://schemas.microsoft.com/office/drawing/2014/main" id="{CEEED56E-D4A8-8148-A3D7-816E89A45A74}"/>
              </a:ext>
            </a:extLst>
          </p:cNvPr>
          <p:cNvSpPr txBox="1"/>
          <p:nvPr/>
        </p:nvSpPr>
        <p:spPr>
          <a:xfrm>
            <a:off x="10293209" y="2245576"/>
            <a:ext cx="1098045" cy="276999"/>
          </a:xfrm>
          <a:prstGeom prst="rect">
            <a:avLst/>
          </a:prstGeom>
          <a:noFill/>
        </p:spPr>
        <p:txBody>
          <a:bodyPr wrap="square" lIns="0" tIns="0" rIns="0" bIns="0" rtlCol="0">
            <a:spAutoFit/>
          </a:bodyPr>
          <a:lstStyle/>
          <a:p>
            <a:pPr algn="ctr">
              <a:lnSpc>
                <a:spcPct val="90000"/>
              </a:lnSpc>
            </a:pPr>
            <a:r>
              <a:rPr lang="en-GB" sz="1000" dirty="0">
                <a:solidFill>
                  <a:schemeClr val="accent1"/>
                </a:solidFill>
                <a:latin typeface="Calibri" panose="020F0502020204030204" pitchFamily="34" charset="0"/>
                <a:ea typeface="Aileron" charset="0"/>
                <a:cs typeface="Calibri" panose="020F0502020204030204" pitchFamily="34" charset="0"/>
              </a:rPr>
              <a:t>Median:</a:t>
            </a:r>
            <a:br>
              <a:rPr lang="en-GB" sz="1000" dirty="0">
                <a:solidFill>
                  <a:schemeClr val="accent1"/>
                </a:solidFill>
                <a:latin typeface="Calibri" panose="020F0502020204030204" pitchFamily="34" charset="0"/>
                <a:ea typeface="Aileron" charset="0"/>
                <a:cs typeface="Calibri" panose="020F0502020204030204" pitchFamily="34" charset="0"/>
              </a:rPr>
            </a:br>
            <a:r>
              <a:rPr lang="en-GB" sz="1000" dirty="0">
                <a:solidFill>
                  <a:schemeClr val="accent1"/>
                </a:solidFill>
                <a:latin typeface="Calibri" panose="020F0502020204030204" pitchFamily="34" charset="0"/>
                <a:ea typeface="Aileron" charset="0"/>
                <a:cs typeface="Calibri" panose="020F0502020204030204" pitchFamily="34" charset="0"/>
              </a:rPr>
              <a:t>Not reached</a:t>
            </a:r>
          </a:p>
        </p:txBody>
      </p:sp>
      <p:cxnSp>
        <p:nvCxnSpPr>
          <p:cNvPr id="41" name="Straight Connector 40">
            <a:extLst>
              <a:ext uri="{FF2B5EF4-FFF2-40B4-BE49-F238E27FC236}">
                <a16:creationId xmlns:a16="http://schemas.microsoft.com/office/drawing/2014/main" id="{0A14B888-9FF9-1444-9A92-2BCCB9685BC7}"/>
              </a:ext>
            </a:extLst>
          </p:cNvPr>
          <p:cNvCxnSpPr>
            <a:cxnSpLocks/>
          </p:cNvCxnSpPr>
          <p:nvPr/>
        </p:nvCxnSpPr>
        <p:spPr>
          <a:xfrm>
            <a:off x="7287268" y="3596174"/>
            <a:ext cx="415860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7875884-7DC2-5846-8C1C-587E6CE0E2FD}"/>
              </a:ext>
            </a:extLst>
          </p:cNvPr>
          <p:cNvCxnSpPr>
            <a:cxnSpLocks/>
          </p:cNvCxnSpPr>
          <p:nvPr/>
        </p:nvCxnSpPr>
        <p:spPr>
          <a:xfrm rot="16200000">
            <a:off x="1092582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876B6A9-439C-BC47-ABFB-66FB3FD1EA17}"/>
              </a:ext>
            </a:extLst>
          </p:cNvPr>
          <p:cNvCxnSpPr>
            <a:cxnSpLocks/>
          </p:cNvCxnSpPr>
          <p:nvPr/>
        </p:nvCxnSpPr>
        <p:spPr>
          <a:xfrm rot="16200000">
            <a:off x="11332223"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D86D6A5-08BC-DD48-9AD9-E3E9CCED41B3}"/>
              </a:ext>
            </a:extLst>
          </p:cNvPr>
          <p:cNvCxnSpPr>
            <a:cxnSpLocks/>
          </p:cNvCxnSpPr>
          <p:nvPr/>
        </p:nvCxnSpPr>
        <p:spPr>
          <a:xfrm rot="16200000">
            <a:off x="1051624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27D446B-EEF3-FB4A-A215-8B2F658CE500}"/>
              </a:ext>
            </a:extLst>
          </p:cNvPr>
          <p:cNvCxnSpPr>
            <a:cxnSpLocks/>
          </p:cNvCxnSpPr>
          <p:nvPr/>
        </p:nvCxnSpPr>
        <p:spPr>
          <a:xfrm rot="16200000">
            <a:off x="1011302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588DF77-B4DE-6742-9DF3-3223EDAB343E}"/>
              </a:ext>
            </a:extLst>
          </p:cNvPr>
          <p:cNvCxnSpPr>
            <a:cxnSpLocks/>
          </p:cNvCxnSpPr>
          <p:nvPr/>
        </p:nvCxnSpPr>
        <p:spPr>
          <a:xfrm rot="16200000">
            <a:off x="970027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498B19F-51D0-DC44-B7CA-F248244A5ED8}"/>
              </a:ext>
            </a:extLst>
          </p:cNvPr>
          <p:cNvCxnSpPr>
            <a:cxnSpLocks/>
          </p:cNvCxnSpPr>
          <p:nvPr/>
        </p:nvCxnSpPr>
        <p:spPr>
          <a:xfrm rot="16200000">
            <a:off x="929069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E0DF126-E5C0-0348-8847-00FF87089559}"/>
              </a:ext>
            </a:extLst>
          </p:cNvPr>
          <p:cNvCxnSpPr>
            <a:cxnSpLocks/>
          </p:cNvCxnSpPr>
          <p:nvPr/>
        </p:nvCxnSpPr>
        <p:spPr>
          <a:xfrm rot="16200000">
            <a:off x="888429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DAE8841-E28A-3846-A995-2133F50489CF}"/>
              </a:ext>
            </a:extLst>
          </p:cNvPr>
          <p:cNvCxnSpPr>
            <a:cxnSpLocks/>
          </p:cNvCxnSpPr>
          <p:nvPr/>
        </p:nvCxnSpPr>
        <p:spPr>
          <a:xfrm rot="16200000">
            <a:off x="847472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45C589B-CC6A-8C4C-BBA9-2D3671E3D82F}"/>
              </a:ext>
            </a:extLst>
          </p:cNvPr>
          <p:cNvCxnSpPr>
            <a:cxnSpLocks/>
          </p:cNvCxnSpPr>
          <p:nvPr/>
        </p:nvCxnSpPr>
        <p:spPr>
          <a:xfrm rot="16200000">
            <a:off x="806832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010C89-B93C-2747-8021-FDB3C367B133}"/>
              </a:ext>
            </a:extLst>
          </p:cNvPr>
          <p:cNvCxnSpPr>
            <a:cxnSpLocks/>
          </p:cNvCxnSpPr>
          <p:nvPr/>
        </p:nvCxnSpPr>
        <p:spPr>
          <a:xfrm rot="16200000">
            <a:off x="766392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97DB1FE2-8B2E-4E4F-8D1D-C1E8665DF450}"/>
              </a:ext>
            </a:extLst>
          </p:cNvPr>
          <p:cNvSpPr txBox="1"/>
          <p:nvPr/>
        </p:nvSpPr>
        <p:spPr>
          <a:xfrm>
            <a:off x="7226292" y="3666625"/>
            <a:ext cx="131446" cy="166199"/>
          </a:xfrm>
          <a:prstGeom prst="rect">
            <a:avLst/>
          </a:prstGeom>
          <a:noFill/>
        </p:spPr>
        <p:txBody>
          <a:bodyPr wrap="squar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0</a:t>
            </a:r>
          </a:p>
        </p:txBody>
      </p:sp>
      <p:cxnSp>
        <p:nvCxnSpPr>
          <p:cNvPr id="43" name="Straight Connector 42">
            <a:extLst>
              <a:ext uri="{FF2B5EF4-FFF2-40B4-BE49-F238E27FC236}">
                <a16:creationId xmlns:a16="http://schemas.microsoft.com/office/drawing/2014/main" id="{3F006BB5-332D-434A-B15F-60125F2BEF62}"/>
              </a:ext>
            </a:extLst>
          </p:cNvPr>
          <p:cNvCxnSpPr>
            <a:cxnSpLocks/>
          </p:cNvCxnSpPr>
          <p:nvPr/>
        </p:nvCxnSpPr>
        <p:spPr>
          <a:xfrm>
            <a:off x="7223768" y="159592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A70CD0A-E443-BC4D-846F-D6CC539985C6}"/>
              </a:ext>
            </a:extLst>
          </p:cNvPr>
          <p:cNvCxnSpPr>
            <a:cxnSpLocks/>
          </p:cNvCxnSpPr>
          <p:nvPr/>
        </p:nvCxnSpPr>
        <p:spPr>
          <a:xfrm>
            <a:off x="7223768" y="199914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F04E0F5-A7DA-AD4A-BDCE-0DA491510F8E}"/>
              </a:ext>
            </a:extLst>
          </p:cNvPr>
          <p:cNvCxnSpPr>
            <a:cxnSpLocks/>
          </p:cNvCxnSpPr>
          <p:nvPr/>
        </p:nvCxnSpPr>
        <p:spPr>
          <a:xfrm>
            <a:off x="7223768" y="239919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C325EA1-B708-664F-95A0-EC0247D5B6EC}"/>
              </a:ext>
            </a:extLst>
          </p:cNvPr>
          <p:cNvCxnSpPr>
            <a:cxnSpLocks/>
          </p:cNvCxnSpPr>
          <p:nvPr/>
        </p:nvCxnSpPr>
        <p:spPr>
          <a:xfrm>
            <a:off x="7223768" y="279924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0FB1635-1BD7-C04E-B1F0-8798EE350625}"/>
              </a:ext>
            </a:extLst>
          </p:cNvPr>
          <p:cNvCxnSpPr>
            <a:cxnSpLocks/>
          </p:cNvCxnSpPr>
          <p:nvPr/>
        </p:nvCxnSpPr>
        <p:spPr>
          <a:xfrm>
            <a:off x="7223768" y="339932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92F9D5A-3A73-F649-8990-07D270115F75}"/>
              </a:ext>
            </a:extLst>
          </p:cNvPr>
          <p:cNvCxnSpPr>
            <a:cxnSpLocks/>
          </p:cNvCxnSpPr>
          <p:nvPr/>
        </p:nvCxnSpPr>
        <p:spPr>
          <a:xfrm>
            <a:off x="7223768" y="35961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BB3F66B-5BAD-8B40-8140-8B8EE6026F01}"/>
              </a:ext>
            </a:extLst>
          </p:cNvPr>
          <p:cNvCxnSpPr>
            <a:cxnSpLocks/>
          </p:cNvCxnSpPr>
          <p:nvPr/>
        </p:nvCxnSpPr>
        <p:spPr>
          <a:xfrm rot="16200000">
            <a:off x="7255520"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B64B2726-3BA2-4D4E-BC3D-2577406C9568}"/>
              </a:ext>
            </a:extLst>
          </p:cNvPr>
          <p:cNvSpPr txBox="1"/>
          <p:nvPr/>
        </p:nvSpPr>
        <p:spPr>
          <a:xfrm>
            <a:off x="6976756" y="3130050"/>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20</a:t>
            </a:r>
          </a:p>
        </p:txBody>
      </p:sp>
      <p:cxnSp>
        <p:nvCxnSpPr>
          <p:cNvPr id="188" name="Straight Connector 187">
            <a:extLst>
              <a:ext uri="{FF2B5EF4-FFF2-40B4-BE49-F238E27FC236}">
                <a16:creationId xmlns:a16="http://schemas.microsoft.com/office/drawing/2014/main" id="{193269C5-E52E-B143-AF5B-FCD3C819CB9C}"/>
              </a:ext>
            </a:extLst>
          </p:cNvPr>
          <p:cNvCxnSpPr>
            <a:cxnSpLocks/>
          </p:cNvCxnSpPr>
          <p:nvPr/>
        </p:nvCxnSpPr>
        <p:spPr>
          <a:xfrm>
            <a:off x="7223768" y="319294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4E5EF0B8-1941-F740-A059-917A869754D4}"/>
              </a:ext>
            </a:extLst>
          </p:cNvPr>
          <p:cNvSpPr txBox="1"/>
          <p:nvPr/>
        </p:nvSpPr>
        <p:spPr>
          <a:xfrm>
            <a:off x="6976756" y="2930025"/>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30</a:t>
            </a:r>
          </a:p>
        </p:txBody>
      </p:sp>
      <p:cxnSp>
        <p:nvCxnSpPr>
          <p:cNvPr id="190" name="Straight Connector 189">
            <a:extLst>
              <a:ext uri="{FF2B5EF4-FFF2-40B4-BE49-F238E27FC236}">
                <a16:creationId xmlns:a16="http://schemas.microsoft.com/office/drawing/2014/main" id="{20576C9F-B299-BF4A-B61C-370EEE912B00}"/>
              </a:ext>
            </a:extLst>
          </p:cNvPr>
          <p:cNvCxnSpPr>
            <a:cxnSpLocks/>
          </p:cNvCxnSpPr>
          <p:nvPr/>
        </p:nvCxnSpPr>
        <p:spPr>
          <a:xfrm>
            <a:off x="7223768" y="299292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DAFB6B6E-F87A-C845-9B8A-36BC0B51F9E2}"/>
              </a:ext>
            </a:extLst>
          </p:cNvPr>
          <p:cNvSpPr txBox="1"/>
          <p:nvPr/>
        </p:nvSpPr>
        <p:spPr>
          <a:xfrm>
            <a:off x="6976756" y="2523625"/>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50</a:t>
            </a:r>
          </a:p>
        </p:txBody>
      </p:sp>
      <p:cxnSp>
        <p:nvCxnSpPr>
          <p:cNvPr id="192" name="Straight Connector 191">
            <a:extLst>
              <a:ext uri="{FF2B5EF4-FFF2-40B4-BE49-F238E27FC236}">
                <a16:creationId xmlns:a16="http://schemas.microsoft.com/office/drawing/2014/main" id="{134719E8-227D-0049-A792-3AA0A8ACE857}"/>
              </a:ext>
            </a:extLst>
          </p:cNvPr>
          <p:cNvCxnSpPr>
            <a:cxnSpLocks/>
          </p:cNvCxnSpPr>
          <p:nvPr/>
        </p:nvCxnSpPr>
        <p:spPr>
          <a:xfrm>
            <a:off x="7223768" y="259604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87170D3F-6E3F-9E45-81A4-82361CD7A973}"/>
              </a:ext>
            </a:extLst>
          </p:cNvPr>
          <p:cNvSpPr txBox="1"/>
          <p:nvPr/>
        </p:nvSpPr>
        <p:spPr>
          <a:xfrm>
            <a:off x="6976756" y="2126750"/>
            <a:ext cx="196832" cy="138499"/>
          </a:xfrm>
          <a:prstGeom prst="rect">
            <a:avLst/>
          </a:prstGeom>
          <a:noFill/>
        </p:spPr>
        <p:txBody>
          <a:bodyPr wrap="square" lIns="0" tIns="0" rIns="0" bIns="0" rtlCol="0">
            <a:spAutoFit/>
          </a:bodyPr>
          <a:lstStyle>
            <a:defPPr>
              <a:defRPr lang="fr-FR"/>
            </a:defPPr>
            <a:lvl1pPr algn="r">
              <a:lnSpc>
                <a:spcPct val="90000"/>
              </a:lnSpc>
              <a:defRPr sz="1000">
                <a:solidFill>
                  <a:srgbClr val="505050"/>
                </a:solidFill>
                <a:latin typeface="Calibri" panose="020F0502020204030204" pitchFamily="34" charset="0"/>
                <a:ea typeface="Aileron" charset="0"/>
                <a:cs typeface="Calibri" panose="020F0502020204030204" pitchFamily="34" charset="0"/>
              </a:defRPr>
            </a:lvl1pPr>
          </a:lstStyle>
          <a:p>
            <a:r>
              <a:rPr lang="en-GB" dirty="0"/>
              <a:t>70</a:t>
            </a:r>
          </a:p>
        </p:txBody>
      </p:sp>
      <p:cxnSp>
        <p:nvCxnSpPr>
          <p:cNvPr id="194" name="Straight Connector 193">
            <a:extLst>
              <a:ext uri="{FF2B5EF4-FFF2-40B4-BE49-F238E27FC236}">
                <a16:creationId xmlns:a16="http://schemas.microsoft.com/office/drawing/2014/main" id="{4FE428A3-C944-8D40-80DE-3933C3735D33}"/>
              </a:ext>
            </a:extLst>
          </p:cNvPr>
          <p:cNvCxnSpPr>
            <a:cxnSpLocks/>
          </p:cNvCxnSpPr>
          <p:nvPr/>
        </p:nvCxnSpPr>
        <p:spPr>
          <a:xfrm>
            <a:off x="7223768" y="219599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33A7DD0D-3E49-4442-BE8B-ED6CFF773350}"/>
              </a:ext>
            </a:extLst>
          </p:cNvPr>
          <p:cNvSpPr txBox="1"/>
          <p:nvPr/>
        </p:nvSpPr>
        <p:spPr>
          <a:xfrm>
            <a:off x="6976756" y="1729875"/>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90</a:t>
            </a:r>
          </a:p>
        </p:txBody>
      </p:sp>
      <p:cxnSp>
        <p:nvCxnSpPr>
          <p:cNvPr id="196" name="Straight Connector 195">
            <a:extLst>
              <a:ext uri="{FF2B5EF4-FFF2-40B4-BE49-F238E27FC236}">
                <a16:creationId xmlns:a16="http://schemas.microsoft.com/office/drawing/2014/main" id="{7FBA19B7-D8D6-0843-B750-E533AAC21C39}"/>
              </a:ext>
            </a:extLst>
          </p:cNvPr>
          <p:cNvCxnSpPr>
            <a:cxnSpLocks/>
          </p:cNvCxnSpPr>
          <p:nvPr/>
        </p:nvCxnSpPr>
        <p:spPr>
          <a:xfrm>
            <a:off x="7223768" y="179912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5F69CC8-3C5A-FF41-B802-2D169296BC8F}"/>
              </a:ext>
            </a:extLst>
          </p:cNvPr>
          <p:cNvPicPr>
            <a:picLocks noChangeAspect="1"/>
          </p:cNvPicPr>
          <p:nvPr/>
        </p:nvPicPr>
        <p:blipFill>
          <a:blip r:embed="rId4"/>
          <a:stretch>
            <a:fillRect/>
          </a:stretch>
        </p:blipFill>
        <p:spPr>
          <a:xfrm>
            <a:off x="7286625" y="1584075"/>
            <a:ext cx="3918829" cy="1308100"/>
          </a:xfrm>
          <a:prstGeom prst="rect">
            <a:avLst/>
          </a:prstGeom>
        </p:spPr>
      </p:pic>
      <p:cxnSp>
        <p:nvCxnSpPr>
          <p:cNvPr id="42" name="Straight Connector 41">
            <a:extLst>
              <a:ext uri="{FF2B5EF4-FFF2-40B4-BE49-F238E27FC236}">
                <a16:creationId xmlns:a16="http://schemas.microsoft.com/office/drawing/2014/main" id="{A8224BDF-AA70-C54A-84AB-BB801390626E}"/>
              </a:ext>
            </a:extLst>
          </p:cNvPr>
          <p:cNvCxnSpPr>
            <a:cxnSpLocks/>
          </p:cNvCxnSpPr>
          <p:nvPr/>
        </p:nvCxnSpPr>
        <p:spPr>
          <a:xfrm flipV="1">
            <a:off x="7286001" y="1538208"/>
            <a:ext cx="0" cy="205255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7" name="TextBox 196">
            <a:extLst>
              <a:ext uri="{FF2B5EF4-FFF2-40B4-BE49-F238E27FC236}">
                <a16:creationId xmlns:a16="http://schemas.microsoft.com/office/drawing/2014/main" id="{7C6CB9B5-916E-6342-A5BF-287EE0C3EA0F}"/>
              </a:ext>
            </a:extLst>
          </p:cNvPr>
          <p:cNvSpPr txBox="1"/>
          <p:nvPr/>
        </p:nvSpPr>
        <p:spPr>
          <a:xfrm>
            <a:off x="7720739" y="3160751"/>
            <a:ext cx="770244" cy="276999"/>
          </a:xfrm>
          <a:prstGeom prst="rect">
            <a:avLst/>
          </a:prstGeom>
          <a:noFill/>
        </p:spPr>
        <p:txBody>
          <a:bodyPr wrap="square" lIns="0" tIns="0" rIns="0" bIns="0" rtlCol="0">
            <a:spAutoFit/>
          </a:bodyPr>
          <a:lstStyle/>
          <a:p>
            <a:pPr>
              <a:lnSpc>
                <a:spcPct val="90000"/>
              </a:lnSpc>
            </a:pPr>
            <a:r>
              <a:rPr lang="en-GB" sz="1000" dirty="0">
                <a:solidFill>
                  <a:schemeClr val="tx2"/>
                </a:solidFill>
                <a:latin typeface="Calibri" panose="020F0502020204030204" pitchFamily="34" charset="0"/>
                <a:ea typeface="Aileron" charset="0"/>
                <a:cs typeface="Calibri" panose="020F0502020204030204" pitchFamily="34" charset="0"/>
              </a:rPr>
              <a:t>All patients</a:t>
            </a:r>
          </a:p>
          <a:p>
            <a:pPr>
              <a:lnSpc>
                <a:spcPct val="90000"/>
              </a:lnSpc>
            </a:pPr>
            <a:r>
              <a:rPr lang="en-GB" sz="1000" dirty="0" err="1">
                <a:solidFill>
                  <a:schemeClr val="tx2"/>
                </a:solidFill>
                <a:latin typeface="Calibri" panose="020F0502020204030204" pitchFamily="34" charset="0"/>
                <a:ea typeface="Aileron" charset="0"/>
                <a:cs typeface="Calibri" panose="020F0502020204030204" pitchFamily="34" charset="0"/>
              </a:rPr>
              <a:t>sCR</a:t>
            </a:r>
            <a:endParaRPr lang="en-GB" sz="1000" dirty="0">
              <a:solidFill>
                <a:schemeClr val="tx2"/>
              </a:solidFill>
              <a:latin typeface="Calibri" panose="020F0502020204030204" pitchFamily="34" charset="0"/>
              <a:ea typeface="Aileron" charset="0"/>
              <a:cs typeface="Calibri" panose="020F0502020204030204" pitchFamily="34" charset="0"/>
            </a:endParaRPr>
          </a:p>
        </p:txBody>
      </p:sp>
      <p:cxnSp>
        <p:nvCxnSpPr>
          <p:cNvPr id="199" name="Straight Connector 198">
            <a:extLst>
              <a:ext uri="{FF2B5EF4-FFF2-40B4-BE49-F238E27FC236}">
                <a16:creationId xmlns:a16="http://schemas.microsoft.com/office/drawing/2014/main" id="{BE6A3D45-EE20-4D4E-9604-F9689D07D510}"/>
              </a:ext>
            </a:extLst>
          </p:cNvPr>
          <p:cNvCxnSpPr/>
          <p:nvPr/>
        </p:nvCxnSpPr>
        <p:spPr>
          <a:xfrm>
            <a:off x="7496688" y="3226646"/>
            <a:ext cx="16562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2339BE2A-A8FC-AE4C-86D7-7C5591C4F1BA}"/>
              </a:ext>
            </a:extLst>
          </p:cNvPr>
          <p:cNvCxnSpPr>
            <a:cxnSpLocks/>
          </p:cNvCxnSpPr>
          <p:nvPr/>
        </p:nvCxnSpPr>
        <p:spPr>
          <a:xfrm flipV="1">
            <a:off x="7579498" y="3190004"/>
            <a:ext cx="0" cy="7328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3832CF8A-B520-9247-A60E-EC4AB81A924A}"/>
              </a:ext>
            </a:extLst>
          </p:cNvPr>
          <p:cNvCxnSpPr/>
          <p:nvPr/>
        </p:nvCxnSpPr>
        <p:spPr>
          <a:xfrm>
            <a:off x="7496688" y="3366346"/>
            <a:ext cx="16562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DA0A0E2-EF12-CC4E-8531-8EB0B55CB34A}"/>
              </a:ext>
            </a:extLst>
          </p:cNvPr>
          <p:cNvCxnSpPr>
            <a:cxnSpLocks/>
          </p:cNvCxnSpPr>
          <p:nvPr/>
        </p:nvCxnSpPr>
        <p:spPr>
          <a:xfrm flipV="1">
            <a:off x="7579498" y="3329704"/>
            <a:ext cx="0" cy="73285"/>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4" name="TextBox 203">
            <a:extLst>
              <a:ext uri="{FF2B5EF4-FFF2-40B4-BE49-F238E27FC236}">
                <a16:creationId xmlns:a16="http://schemas.microsoft.com/office/drawing/2014/main" id="{E17881F9-A8E2-404C-87D6-36A99E30CE37}"/>
              </a:ext>
            </a:extLst>
          </p:cNvPr>
          <p:cNvSpPr txBox="1"/>
          <p:nvPr/>
        </p:nvSpPr>
        <p:spPr>
          <a:xfrm>
            <a:off x="7635867"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78</a:t>
            </a:r>
          </a:p>
        </p:txBody>
      </p:sp>
      <p:sp>
        <p:nvSpPr>
          <p:cNvPr id="205" name="TextBox 204">
            <a:extLst>
              <a:ext uri="{FF2B5EF4-FFF2-40B4-BE49-F238E27FC236}">
                <a16:creationId xmlns:a16="http://schemas.microsoft.com/office/drawing/2014/main" id="{A89578BD-E5A3-204B-8C63-BFBBDC36E9C8}"/>
              </a:ext>
            </a:extLst>
          </p:cNvPr>
          <p:cNvSpPr txBox="1"/>
          <p:nvPr/>
        </p:nvSpPr>
        <p:spPr>
          <a:xfrm>
            <a:off x="8039092"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76</a:t>
            </a:r>
          </a:p>
        </p:txBody>
      </p:sp>
      <p:sp>
        <p:nvSpPr>
          <p:cNvPr id="206" name="TextBox 205">
            <a:extLst>
              <a:ext uri="{FF2B5EF4-FFF2-40B4-BE49-F238E27FC236}">
                <a16:creationId xmlns:a16="http://schemas.microsoft.com/office/drawing/2014/main" id="{DEC71649-3C9F-B643-8864-D4E4E94A2BD2}"/>
              </a:ext>
            </a:extLst>
          </p:cNvPr>
          <p:cNvSpPr txBox="1"/>
          <p:nvPr/>
        </p:nvSpPr>
        <p:spPr>
          <a:xfrm>
            <a:off x="8458192"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77</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71</a:t>
            </a:r>
          </a:p>
        </p:txBody>
      </p:sp>
      <p:sp>
        <p:nvSpPr>
          <p:cNvPr id="207" name="TextBox 206">
            <a:extLst>
              <a:ext uri="{FF2B5EF4-FFF2-40B4-BE49-F238E27FC236}">
                <a16:creationId xmlns:a16="http://schemas.microsoft.com/office/drawing/2014/main" id="{E72A4513-C33C-CC41-A03C-57D8256D027C}"/>
              </a:ext>
            </a:extLst>
          </p:cNvPr>
          <p:cNvSpPr txBox="1"/>
          <p:nvPr/>
        </p:nvSpPr>
        <p:spPr>
          <a:xfrm>
            <a:off x="8864592"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73</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68</a:t>
            </a:r>
          </a:p>
        </p:txBody>
      </p:sp>
      <p:sp>
        <p:nvSpPr>
          <p:cNvPr id="208" name="TextBox 207">
            <a:extLst>
              <a:ext uri="{FF2B5EF4-FFF2-40B4-BE49-F238E27FC236}">
                <a16:creationId xmlns:a16="http://schemas.microsoft.com/office/drawing/2014/main" id="{DDEBB62A-858D-DF45-A214-740D9B68FA6E}"/>
              </a:ext>
            </a:extLst>
          </p:cNvPr>
          <p:cNvSpPr txBox="1"/>
          <p:nvPr/>
        </p:nvSpPr>
        <p:spPr>
          <a:xfrm>
            <a:off x="9280517"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51</a:t>
            </a:r>
          </a:p>
        </p:txBody>
      </p:sp>
      <p:sp>
        <p:nvSpPr>
          <p:cNvPr id="209" name="TextBox 208">
            <a:extLst>
              <a:ext uri="{FF2B5EF4-FFF2-40B4-BE49-F238E27FC236}">
                <a16:creationId xmlns:a16="http://schemas.microsoft.com/office/drawing/2014/main" id="{1D90B4B1-168F-ED48-B655-8A69DABA4280}"/>
              </a:ext>
            </a:extLst>
          </p:cNvPr>
          <p:cNvSpPr txBox="1"/>
          <p:nvPr/>
        </p:nvSpPr>
        <p:spPr>
          <a:xfrm>
            <a:off x="9674217"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26</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26</a:t>
            </a:r>
          </a:p>
        </p:txBody>
      </p:sp>
      <p:sp>
        <p:nvSpPr>
          <p:cNvPr id="210" name="TextBox 209">
            <a:extLst>
              <a:ext uri="{FF2B5EF4-FFF2-40B4-BE49-F238E27FC236}">
                <a16:creationId xmlns:a16="http://schemas.microsoft.com/office/drawing/2014/main" id="{67B34197-C968-814A-9242-31625705909A}"/>
              </a:ext>
            </a:extLst>
          </p:cNvPr>
          <p:cNvSpPr txBox="1"/>
          <p:nvPr/>
        </p:nvSpPr>
        <p:spPr>
          <a:xfrm>
            <a:off x="10080617"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a:t>
            </a:r>
          </a:p>
        </p:txBody>
      </p:sp>
      <p:sp>
        <p:nvSpPr>
          <p:cNvPr id="211" name="TextBox 210">
            <a:extLst>
              <a:ext uri="{FF2B5EF4-FFF2-40B4-BE49-F238E27FC236}">
                <a16:creationId xmlns:a16="http://schemas.microsoft.com/office/drawing/2014/main" id="{73B6AE82-CD72-994B-819E-D77F3240010D}"/>
              </a:ext>
            </a:extLst>
          </p:cNvPr>
          <p:cNvSpPr txBox="1"/>
          <p:nvPr/>
        </p:nvSpPr>
        <p:spPr>
          <a:xfrm>
            <a:off x="10477492"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a:t>
            </a:r>
          </a:p>
        </p:txBody>
      </p:sp>
      <p:sp>
        <p:nvSpPr>
          <p:cNvPr id="212" name="TextBox 211">
            <a:extLst>
              <a:ext uri="{FF2B5EF4-FFF2-40B4-BE49-F238E27FC236}">
                <a16:creationId xmlns:a16="http://schemas.microsoft.com/office/drawing/2014/main" id="{4B2125F9-5A8E-D847-BA06-27287E6DE5B3}"/>
              </a:ext>
            </a:extLst>
          </p:cNvPr>
          <p:cNvSpPr txBox="1"/>
          <p:nvPr/>
        </p:nvSpPr>
        <p:spPr>
          <a:xfrm>
            <a:off x="10890242"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a:t>
            </a:r>
          </a:p>
        </p:txBody>
      </p:sp>
      <p:sp>
        <p:nvSpPr>
          <p:cNvPr id="213" name="TextBox 212">
            <a:extLst>
              <a:ext uri="{FF2B5EF4-FFF2-40B4-BE49-F238E27FC236}">
                <a16:creationId xmlns:a16="http://schemas.microsoft.com/office/drawing/2014/main" id="{5E34451D-4301-A645-BAE2-19FB68CB41B8}"/>
              </a:ext>
            </a:extLst>
          </p:cNvPr>
          <p:cNvSpPr txBox="1"/>
          <p:nvPr/>
        </p:nvSpPr>
        <p:spPr>
          <a:xfrm>
            <a:off x="11309342" y="4049842"/>
            <a:ext cx="131446"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Tree>
    <p:extLst>
      <p:ext uri="{BB962C8B-B14F-4D97-AF65-F5344CB8AC3E}">
        <p14:creationId xmlns:p14="http://schemas.microsoft.com/office/powerpoint/2010/main" val="4904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3116209813"/>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Authors’ conclusions and </a:t>
            </a:r>
            <a:br>
              <a:rPr lang="en-GB" dirty="0"/>
            </a:br>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3" y="6356351"/>
            <a:ext cx="10540875" cy="365125"/>
          </a:xfrm>
        </p:spPr>
        <p:txBody>
          <a:bodyPr/>
          <a:lstStyle/>
          <a:p>
            <a:r>
              <a:rPr lang="en-GB" dirty="0" err="1"/>
              <a:t>Cilta-cel</a:t>
            </a:r>
            <a:r>
              <a:rPr lang="en-GB" dirty="0"/>
              <a:t>, </a:t>
            </a:r>
            <a:r>
              <a:rPr lang="en-GB" dirty="0" err="1"/>
              <a:t>ciltacabtagene</a:t>
            </a:r>
            <a:r>
              <a:rPr lang="en-GB" dirty="0"/>
              <a:t> </a:t>
            </a:r>
            <a:r>
              <a:rPr lang="en-GB" dirty="0" err="1"/>
              <a:t>autoleucel</a:t>
            </a:r>
            <a:r>
              <a:rPr lang="en-GB" dirty="0"/>
              <a:t>; EMA, European Medicines Agency; FDA, Food and Drug Administration; MM, multiple myeloma; RP2D,</a:t>
            </a:r>
            <a:r>
              <a:rPr lang="en-US" dirty="0"/>
              <a:t> recommended phase 2 dose</a:t>
            </a:r>
            <a:endParaRPr lang="en-GB" dirty="0"/>
          </a:p>
          <a:p>
            <a:pPr>
              <a:spcBef>
                <a:spcPts val="0"/>
              </a:spcBef>
            </a:pPr>
            <a:r>
              <a:rPr lang="en-GB" dirty="0" err="1"/>
              <a:t>Usmani</a:t>
            </a:r>
            <a:r>
              <a:rPr lang="en-GB" dirty="0"/>
              <a:t> SZ, et al. ASCO 2021. Abstract #8005. Oral presentation; </a:t>
            </a:r>
            <a:r>
              <a:rPr lang="en-GB" dirty="0" err="1"/>
              <a:t>Usmani</a:t>
            </a:r>
            <a:r>
              <a:rPr lang="en-GB" dirty="0"/>
              <a:t> SZ, et al. J </a:t>
            </a:r>
            <a:r>
              <a:rPr lang="en-GB" dirty="0" err="1"/>
              <a:t>Clin</a:t>
            </a:r>
            <a:r>
              <a:rPr lang="en-GB" dirty="0"/>
              <a:t> </a:t>
            </a:r>
            <a:r>
              <a:rPr lang="en-GB" dirty="0" err="1"/>
              <a:t>Oncol</a:t>
            </a:r>
            <a:r>
              <a:rPr lang="en-GB" dirty="0"/>
              <a:t>. 2021;39(</a:t>
            </a:r>
            <a:r>
              <a:rPr lang="en-GB" dirty="0" err="1"/>
              <a:t>suppl</a:t>
            </a:r>
            <a:r>
              <a:rPr lang="en-GB" dirty="0"/>
              <a:t> 15):8005-8005</a:t>
            </a:r>
          </a:p>
        </p:txBody>
      </p:sp>
    </p:spTree>
    <p:extLst>
      <p:ext uri="{BB962C8B-B14F-4D97-AF65-F5344CB8AC3E}">
        <p14:creationId xmlns:p14="http://schemas.microsoft.com/office/powerpoint/2010/main" val="398011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lstStyle/>
          <a:p>
            <a:r>
              <a:rPr lang="en-GB" dirty="0"/>
              <a:t>ide-</a:t>
            </a:r>
            <a:r>
              <a:rPr lang="en-GB" dirty="0" err="1"/>
              <a:t>cel</a:t>
            </a:r>
            <a:r>
              <a:rPr lang="en-GB" dirty="0"/>
              <a:t> (bb2121), a BCMA-directed </a:t>
            </a:r>
            <a:br>
              <a:rPr lang="en-GB" dirty="0"/>
            </a:br>
            <a:r>
              <a:rPr lang="en-GB" dirty="0"/>
              <a:t>CAR-T cell therapy, in R/R MM: </a:t>
            </a:r>
            <a:br>
              <a:rPr lang="en-GB" dirty="0"/>
            </a:br>
            <a:r>
              <a:rPr lang="en-GB" dirty="0"/>
              <a:t>Updated </a:t>
            </a:r>
            <a:r>
              <a:rPr lang="en-GB" dirty="0" err="1"/>
              <a:t>K</a:t>
            </a:r>
            <a:r>
              <a:rPr lang="en-GB" cap="none" dirty="0" err="1"/>
              <a:t>ar</a:t>
            </a:r>
            <a:r>
              <a:rPr lang="en-GB" dirty="0" err="1"/>
              <a:t>MMa</a:t>
            </a:r>
            <a:r>
              <a:rPr lang="en-GB" dirty="0"/>
              <a:t> results</a:t>
            </a:r>
            <a:br>
              <a:rPr lang="en-GB" dirty="0"/>
            </a:br>
            <a:br>
              <a:rPr lang="en-GB" dirty="0"/>
            </a:br>
            <a:r>
              <a:rPr lang="en-GB" sz="2200" cap="none" dirty="0"/>
              <a:t>Anderson LD, et al. </a:t>
            </a:r>
            <a:br>
              <a:rPr lang="en-GB" sz="2200" cap="none" dirty="0"/>
            </a:br>
            <a:r>
              <a:rPr lang="en-GB" sz="2200" cap="none" dirty="0"/>
              <a:t>ASCO 2021. Abstract #8016. Poster presentation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12</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3" y="6356351"/>
            <a:ext cx="9762681"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 </a:t>
            </a:r>
            <a:r>
              <a:rPr lang="en-GB" dirty="0">
                <a:solidFill>
                  <a:schemeClr val="bg1"/>
                </a:solidFill>
              </a:rPr>
              <a:t>BCMA, B-cell maturation antigen; CAR-T, chimeric antigen receptor T-cell; ide-</a:t>
            </a:r>
            <a:r>
              <a:rPr lang="en-GB" dirty="0" err="1">
                <a:solidFill>
                  <a:schemeClr val="bg1"/>
                </a:solidFill>
              </a:rPr>
              <a:t>cel</a:t>
            </a:r>
            <a:r>
              <a:rPr lang="en-GB" dirty="0">
                <a:solidFill>
                  <a:schemeClr val="bg1"/>
                </a:solidFill>
              </a:rPr>
              <a:t>, </a:t>
            </a:r>
            <a:r>
              <a:rPr lang="en-GB" dirty="0" err="1">
                <a:solidFill>
                  <a:schemeClr val="bg1"/>
                </a:solidFill>
              </a:rPr>
              <a:t>idecabtagene</a:t>
            </a:r>
            <a:r>
              <a:rPr lang="en-GB" dirty="0">
                <a:solidFill>
                  <a:schemeClr val="bg1"/>
                </a:solidFill>
              </a:rPr>
              <a:t> </a:t>
            </a:r>
            <a:r>
              <a:rPr lang="en-GB" dirty="0" err="1">
                <a:solidFill>
                  <a:schemeClr val="bg1"/>
                </a:solidFill>
              </a:rPr>
              <a:t>vicleucel</a:t>
            </a:r>
            <a:r>
              <a:rPr lang="en-GB" dirty="0">
                <a:solidFill>
                  <a:schemeClr val="bg1"/>
                </a:solidFill>
              </a:rPr>
              <a:t>; MM, multiple myeloma; R/R, relapsed/refractory</a:t>
            </a:r>
          </a:p>
        </p:txBody>
      </p:sp>
    </p:spTree>
    <p:extLst>
      <p:ext uri="{BB962C8B-B14F-4D97-AF65-F5344CB8AC3E}">
        <p14:creationId xmlns:p14="http://schemas.microsoft.com/office/powerpoint/2010/main" val="399302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2A9F7C-FBD8-2C42-9E71-5D23D2633E68}"/>
              </a:ext>
            </a:extLst>
          </p:cNvPr>
          <p:cNvSpPr>
            <a:spLocks noGrp="1"/>
          </p:cNvSpPr>
          <p:nvPr>
            <p:ph type="body" idx="1"/>
          </p:nvPr>
        </p:nvSpPr>
        <p:spPr>
          <a:xfrm>
            <a:off x="609600" y="978051"/>
            <a:ext cx="10972800" cy="703262"/>
          </a:xfrm>
        </p:spPr>
        <p:txBody>
          <a:bodyPr>
            <a:normAutofit/>
          </a:bodyPr>
          <a:lstStyle/>
          <a:p>
            <a:r>
              <a:rPr lang="en-GB" cap="none" dirty="0" err="1"/>
              <a:t>Kar</a:t>
            </a:r>
            <a:r>
              <a:rPr lang="en-GB" dirty="0" err="1"/>
              <a:t>MM</a:t>
            </a:r>
            <a:r>
              <a:rPr lang="en-GB" cap="none" dirty="0" err="1"/>
              <a:t>a</a:t>
            </a:r>
            <a:r>
              <a:rPr lang="en-GB" dirty="0"/>
              <a:t>: Phase 2 study of Ide-</a:t>
            </a:r>
            <a:r>
              <a:rPr lang="en-GB" dirty="0" err="1"/>
              <a:t>cel</a:t>
            </a:r>
            <a:r>
              <a:rPr lang="en-GB" dirty="0"/>
              <a:t> in R/R MM</a:t>
            </a:r>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7"/>
            <a:ext cx="8740800" cy="525008"/>
          </a:xfrm>
        </p:spPr>
        <p:txBody>
          <a:bodyPr/>
          <a:lstStyle/>
          <a:p>
            <a:r>
              <a:rPr lang="en-GB"/>
              <a:t>Background and study design</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lstStyle/>
          <a:p>
            <a:fld id="{FCE43C0F-8A7B-3A4B-9DB5-B3472E36E833}" type="slidenum">
              <a:rPr lang="nl-NL" smtClean="0"/>
              <a:pPr/>
              <a:t>13</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1339120" cy="365125"/>
          </a:xfrm>
        </p:spPr>
        <p:txBody>
          <a:bodyPr/>
          <a:lstStyle/>
          <a:p>
            <a:r>
              <a:rPr lang="en-GB" dirty="0"/>
              <a:t>BCMA, B-cell maturation antigen; CAR-T, chimeric antigen receptor T-cell; Cy, cyclophosphamide; FDA, Food and Drug Administration; Flu, </a:t>
            </a:r>
            <a:r>
              <a:rPr lang="en-GB" dirty="0" err="1"/>
              <a:t>fludarabine</a:t>
            </a:r>
            <a:r>
              <a:rPr lang="en-GB" dirty="0"/>
              <a:t>; ide-</a:t>
            </a:r>
            <a:r>
              <a:rPr lang="en-GB" dirty="0" err="1"/>
              <a:t>cel</a:t>
            </a:r>
            <a:r>
              <a:rPr lang="en-GB" dirty="0"/>
              <a:t>, </a:t>
            </a:r>
            <a:r>
              <a:rPr lang="en-GB" dirty="0" err="1"/>
              <a:t>idecabtagene</a:t>
            </a:r>
            <a:r>
              <a:rPr lang="en-GB" dirty="0"/>
              <a:t> </a:t>
            </a:r>
            <a:r>
              <a:rPr lang="en-GB" dirty="0" err="1"/>
              <a:t>vicleucel</a:t>
            </a:r>
            <a:r>
              <a:rPr lang="en-GB" dirty="0"/>
              <a:t>; </a:t>
            </a:r>
            <a:r>
              <a:rPr lang="en-GB" dirty="0" err="1"/>
              <a:t>IMiD</a:t>
            </a:r>
            <a:r>
              <a:rPr lang="en-GB" dirty="0"/>
              <a:t>, </a:t>
            </a:r>
            <a:r>
              <a:rPr lang="en-US" dirty="0"/>
              <a:t>immunomodulatory drug; IMWG, International Myeloma Working Group; </a:t>
            </a:r>
            <a:r>
              <a:rPr lang="en-GB" dirty="0"/>
              <a:t>MM, multiple myeloma; PD, progressive disease; R/R, relapsed/refractory</a:t>
            </a:r>
          </a:p>
          <a:p>
            <a:pPr>
              <a:spcBef>
                <a:spcPts val="0"/>
              </a:spcBef>
            </a:pPr>
            <a:r>
              <a:rPr lang="en-GB" dirty="0"/>
              <a:t>Anderson LD, et al. ASCO 2021. Abstract #8016. Poster presentation; Anderson LD, et al. J </a:t>
            </a:r>
            <a:r>
              <a:rPr lang="en-GB" dirty="0" err="1"/>
              <a:t>Clin</a:t>
            </a:r>
            <a:r>
              <a:rPr lang="en-GB" dirty="0"/>
              <a:t> Oncol. 2021;39(</a:t>
            </a:r>
            <a:r>
              <a:rPr lang="en-GB" dirty="0" err="1"/>
              <a:t>suppl</a:t>
            </a:r>
            <a:r>
              <a:rPr lang="en-GB" dirty="0"/>
              <a:t> 15):8016-8016</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713" y="1744761"/>
            <a:ext cx="10972800" cy="4205189"/>
          </a:xfrm>
        </p:spPr>
        <p:txBody>
          <a:bodyPr>
            <a:normAutofit/>
          </a:bodyPr>
          <a:lstStyle/>
          <a:p>
            <a:r>
              <a:rPr lang="en-GB" dirty="0" err="1"/>
              <a:t>Idecabtagene</a:t>
            </a:r>
            <a:r>
              <a:rPr lang="en-GB" dirty="0"/>
              <a:t> </a:t>
            </a:r>
            <a:r>
              <a:rPr lang="en-GB" dirty="0" err="1"/>
              <a:t>vicleucel</a:t>
            </a:r>
            <a:r>
              <a:rPr lang="en-GB" dirty="0"/>
              <a:t> (ide-</a:t>
            </a:r>
            <a:r>
              <a:rPr lang="en-GB" dirty="0" err="1"/>
              <a:t>cel</a:t>
            </a:r>
            <a:r>
              <a:rPr lang="en-GB" dirty="0"/>
              <a:t>) is a BCMA-directed </a:t>
            </a:r>
            <a:r>
              <a:rPr lang="en-GB" b="1" dirty="0">
                <a:solidFill>
                  <a:schemeClr val="accent1"/>
                </a:solidFill>
              </a:rPr>
              <a:t>CAR-T cell therapy approved by the FDA </a:t>
            </a:r>
            <a:r>
              <a:rPr lang="en-GB" dirty="0"/>
              <a:t>for </a:t>
            </a:r>
            <a:br>
              <a:rPr lang="en-GB" dirty="0"/>
            </a:br>
            <a:r>
              <a:rPr lang="en-GB" dirty="0"/>
              <a:t>R/R MM after ≥4 lines of therapy, based on the </a:t>
            </a:r>
            <a:r>
              <a:rPr lang="en-GB" dirty="0" err="1"/>
              <a:t>KarMMa</a:t>
            </a:r>
            <a:r>
              <a:rPr lang="en-GB" dirty="0"/>
              <a:t> trial</a:t>
            </a:r>
          </a:p>
          <a:p>
            <a:r>
              <a:rPr lang="en-GB" dirty="0"/>
              <a:t>At ASCO 2021, updated results after approx. </a:t>
            </a:r>
            <a:r>
              <a:rPr lang="en-GB" b="1" dirty="0">
                <a:solidFill>
                  <a:schemeClr val="accent1"/>
                </a:solidFill>
              </a:rPr>
              <a:t>25 months of follow up </a:t>
            </a:r>
            <a:r>
              <a:rPr lang="en-GB" dirty="0"/>
              <a:t>were presented</a:t>
            </a:r>
          </a:p>
          <a:p>
            <a:pPr lvl="1"/>
            <a:endParaRPr lang="en-GB" dirty="0"/>
          </a:p>
          <a:p>
            <a:r>
              <a:rPr lang="en-GB" b="1" dirty="0">
                <a:solidFill>
                  <a:schemeClr val="accent1"/>
                </a:solidFill>
              </a:rPr>
              <a:t>Heavily pre-treated patients (N=128)</a:t>
            </a:r>
          </a:p>
          <a:p>
            <a:pPr lvl="1"/>
            <a:r>
              <a:rPr lang="en-GB" dirty="0"/>
              <a:t>Median of 6 prior lines of therapy </a:t>
            </a:r>
            <a:br>
              <a:rPr lang="en-GB" dirty="0"/>
            </a:br>
            <a:r>
              <a:rPr lang="en-GB" dirty="0"/>
              <a:t>(range 3-16)</a:t>
            </a:r>
          </a:p>
          <a:p>
            <a:pPr lvl="1"/>
            <a:r>
              <a:rPr lang="en-GB" dirty="0"/>
              <a:t>84% was triple-class refractory </a:t>
            </a:r>
            <a:br>
              <a:rPr lang="en-GB" dirty="0"/>
            </a:br>
            <a:r>
              <a:rPr lang="en-GB" dirty="0"/>
              <a:t>(refractory to </a:t>
            </a:r>
            <a:r>
              <a:rPr lang="en-GB" dirty="0" err="1"/>
              <a:t>IMiD</a:t>
            </a:r>
            <a:r>
              <a:rPr lang="en-GB" dirty="0"/>
              <a:t>, proteasome </a:t>
            </a:r>
            <a:br>
              <a:rPr lang="en-GB" dirty="0"/>
            </a:br>
            <a:r>
              <a:rPr lang="en-GB" dirty="0"/>
              <a:t>inhibitor, anti-CD38 monoclonal antibody)</a:t>
            </a:r>
          </a:p>
          <a:p>
            <a:endParaRPr lang="en-GB" dirty="0"/>
          </a:p>
        </p:txBody>
      </p:sp>
      <p:sp>
        <p:nvSpPr>
          <p:cNvPr id="14" name="TextBox 13">
            <a:extLst>
              <a:ext uri="{FF2B5EF4-FFF2-40B4-BE49-F238E27FC236}">
                <a16:creationId xmlns:a16="http://schemas.microsoft.com/office/drawing/2014/main" id="{2AB71BF2-A0DD-4941-97AF-1C9D83F44F37}"/>
              </a:ext>
            </a:extLst>
          </p:cNvPr>
          <p:cNvSpPr txBox="1"/>
          <p:nvPr/>
        </p:nvSpPr>
        <p:spPr bwMode="auto">
          <a:xfrm>
            <a:off x="5338170" y="3510366"/>
            <a:ext cx="2379990" cy="2038027"/>
          </a:xfrm>
          <a:prstGeom prst="roundRect">
            <a:avLst>
              <a:gd name="adj" fmla="val 6720"/>
            </a:avLst>
          </a:prstGeom>
          <a:solidFill>
            <a:schemeClr val="bg1"/>
          </a:solidFill>
          <a:ln w="25400">
            <a:solidFill>
              <a:schemeClr val="tx2"/>
            </a:solid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marL="184150" indent="-184150" algn="l" defTabSz="916429" eaLnBrk="0" hangingPunct="0">
              <a:spcBef>
                <a:spcPts val="200"/>
              </a:spcBef>
              <a:buClr>
                <a:schemeClr val="accent1"/>
              </a:buClr>
              <a:buFont typeface="Arial" panose="020B0604020202020204" pitchFamily="34" charset="0"/>
              <a:buChar char="•"/>
              <a:defRPr/>
            </a:pPr>
            <a:r>
              <a:rPr lang="en-US" altLang="ko-KR" b="0" dirty="0">
                <a:solidFill>
                  <a:schemeClr val="tx1"/>
                </a:solidFill>
                <a:latin typeface="Calibri" panose="020F0502020204030204" pitchFamily="34" charset="0"/>
                <a:cs typeface="Calibri" panose="020F0502020204030204" pitchFamily="34" charset="0"/>
              </a:rPr>
              <a:t>R/R MM</a:t>
            </a:r>
          </a:p>
          <a:p>
            <a:pPr marL="184150" indent="-184150" algn="l" defTabSz="916429" eaLnBrk="0" hangingPunct="0">
              <a:spcBef>
                <a:spcPts val="200"/>
              </a:spcBef>
              <a:buClr>
                <a:schemeClr val="accent1"/>
              </a:buClr>
              <a:buFont typeface="Arial" panose="020B0604020202020204" pitchFamily="34" charset="0"/>
              <a:buChar char="•"/>
              <a:defRPr/>
            </a:pPr>
            <a:r>
              <a:rPr lang="en-US" altLang="ko-KR" b="0" dirty="0">
                <a:solidFill>
                  <a:schemeClr val="tx1"/>
                </a:solidFill>
                <a:latin typeface="Calibri" panose="020F0502020204030204" pitchFamily="34" charset="0"/>
                <a:cs typeface="Calibri" panose="020F0502020204030204" pitchFamily="34" charset="0"/>
              </a:rPr>
              <a:t>≥3 prior </a:t>
            </a:r>
            <a:r>
              <a:rPr lang="en-US" altLang="ko-KR" b="0" dirty="0">
                <a:solidFill>
                  <a:srgbClr val="000000"/>
                </a:solidFill>
                <a:latin typeface="Calibri" panose="020F0502020204030204" pitchFamily="34" charset="0"/>
                <a:cs typeface="Calibri" panose="020F0502020204030204" pitchFamily="34" charset="0"/>
              </a:rPr>
              <a:t>regimens with </a:t>
            </a:r>
            <a:br>
              <a:rPr lang="en-US" altLang="ko-KR" b="0" dirty="0">
                <a:solidFill>
                  <a:srgbClr val="000000"/>
                </a:solidFill>
                <a:latin typeface="Calibri" panose="020F0502020204030204" pitchFamily="34" charset="0"/>
                <a:cs typeface="Calibri" panose="020F0502020204030204" pitchFamily="34" charset="0"/>
              </a:rPr>
            </a:br>
            <a:r>
              <a:rPr lang="en-US" altLang="ko-KR" b="0" dirty="0">
                <a:solidFill>
                  <a:srgbClr val="000000"/>
                </a:solidFill>
                <a:latin typeface="Calibri" panose="020F0502020204030204" pitchFamily="34" charset="0"/>
                <a:cs typeface="Calibri" panose="020F0502020204030204" pitchFamily="34" charset="0"/>
              </a:rPr>
              <a:t>≥2 consecutive cycles each </a:t>
            </a:r>
            <a:br>
              <a:rPr lang="en-US" altLang="ko-KR" b="0" dirty="0">
                <a:solidFill>
                  <a:srgbClr val="000000"/>
                </a:solidFill>
                <a:latin typeface="Calibri" panose="020F0502020204030204" pitchFamily="34" charset="0"/>
                <a:cs typeface="Calibri" panose="020F0502020204030204" pitchFamily="34" charset="0"/>
              </a:rPr>
            </a:br>
            <a:r>
              <a:rPr lang="en-US" altLang="ko-KR" b="0" dirty="0">
                <a:solidFill>
                  <a:srgbClr val="000000"/>
                </a:solidFill>
                <a:latin typeface="Calibri" panose="020F0502020204030204" pitchFamily="34" charset="0"/>
                <a:cs typeface="Calibri" panose="020F0502020204030204" pitchFamily="34" charset="0"/>
              </a:rPr>
              <a:t>(or best response of PD)</a:t>
            </a:r>
          </a:p>
          <a:p>
            <a:pPr marL="184150" indent="-184150" algn="l" defTabSz="916429" eaLnBrk="0" hangingPunct="0">
              <a:spcBef>
                <a:spcPts val="200"/>
              </a:spcBef>
              <a:buClr>
                <a:schemeClr val="accent1"/>
              </a:buClr>
              <a:buFont typeface="Arial" panose="020B0604020202020204" pitchFamily="34" charset="0"/>
              <a:buChar char="•"/>
              <a:defRPr/>
            </a:pPr>
            <a:r>
              <a:rPr lang="en-US" altLang="ko-KR" b="0" dirty="0">
                <a:solidFill>
                  <a:srgbClr val="000000"/>
                </a:solidFill>
                <a:latin typeface="Calibri" panose="020F0502020204030204" pitchFamily="34" charset="0"/>
                <a:cs typeface="Calibri" panose="020F0502020204030204" pitchFamily="34" charset="0"/>
              </a:rPr>
              <a:t>Previously exposed to:</a:t>
            </a:r>
          </a:p>
          <a:p>
            <a:pPr marL="400050" lvl="1" indent="-177800" defTabSz="916429" eaLnBrk="0" hangingPunct="0">
              <a:spcBef>
                <a:spcPts val="200"/>
              </a:spcBef>
              <a:buClr>
                <a:schemeClr val="accent1"/>
              </a:buClr>
              <a:buFont typeface="System Font Regular"/>
              <a:buChar char="–"/>
              <a:defRPr/>
            </a:pPr>
            <a:r>
              <a:rPr lang="en-US" altLang="ko-KR" sz="1200" dirty="0">
                <a:solidFill>
                  <a:srgbClr val="000000"/>
                </a:solidFill>
                <a:latin typeface="Calibri" panose="020F0502020204030204" pitchFamily="34" charset="0"/>
                <a:cs typeface="Calibri" panose="020F0502020204030204" pitchFamily="34" charset="0"/>
              </a:rPr>
              <a:t>Immunomodulatory agent</a:t>
            </a:r>
          </a:p>
          <a:p>
            <a:pPr marL="400050" lvl="1" indent="-177800" defTabSz="916429" eaLnBrk="0" hangingPunct="0">
              <a:spcBef>
                <a:spcPts val="200"/>
              </a:spcBef>
              <a:buClr>
                <a:schemeClr val="accent1"/>
              </a:buClr>
              <a:buFont typeface="System Font Regular"/>
              <a:buChar char="–"/>
              <a:defRPr/>
            </a:pPr>
            <a:r>
              <a:rPr lang="en-GB" sz="1200" dirty="0"/>
              <a:t>Proteasome inhibitor </a:t>
            </a:r>
          </a:p>
          <a:p>
            <a:pPr marL="400050" lvl="1" indent="-177800" defTabSz="916429" eaLnBrk="0" hangingPunct="0">
              <a:spcBef>
                <a:spcPts val="200"/>
              </a:spcBef>
              <a:buClr>
                <a:schemeClr val="accent1"/>
              </a:buClr>
              <a:buFont typeface="System Font Regular"/>
              <a:buChar char="–"/>
              <a:defRPr/>
            </a:pPr>
            <a:r>
              <a:rPr lang="en-US" altLang="ko-KR" sz="1200" dirty="0">
                <a:solidFill>
                  <a:srgbClr val="000000"/>
                </a:solidFill>
                <a:latin typeface="Calibri" panose="020F0502020204030204" pitchFamily="34" charset="0"/>
                <a:cs typeface="Calibri" panose="020F0502020204030204" pitchFamily="34" charset="0"/>
              </a:rPr>
              <a:t>Anti-CD38 antibody</a:t>
            </a:r>
          </a:p>
          <a:p>
            <a:pPr marL="184150" indent="-177800" algn="l" defTabSz="916429" eaLnBrk="0" hangingPunct="0">
              <a:spcBef>
                <a:spcPts val="200"/>
              </a:spcBef>
              <a:buClr>
                <a:schemeClr val="accent1"/>
              </a:buClr>
              <a:buFont typeface="Arial" panose="020B0604020202020204" pitchFamily="34" charset="0"/>
              <a:buChar char="•"/>
              <a:defRPr/>
            </a:pPr>
            <a:r>
              <a:rPr lang="en-US" altLang="ko-KR" b="0" dirty="0">
                <a:solidFill>
                  <a:srgbClr val="000000"/>
                </a:solidFill>
                <a:latin typeface="Calibri" panose="020F0502020204030204" pitchFamily="34" charset="0"/>
                <a:cs typeface="Calibri" panose="020F0502020204030204" pitchFamily="34" charset="0"/>
              </a:rPr>
              <a:t>Refractory to last prior therapy </a:t>
            </a:r>
            <a:br>
              <a:rPr lang="en-US" altLang="ko-KR" b="0" dirty="0">
                <a:solidFill>
                  <a:srgbClr val="000000"/>
                </a:solidFill>
                <a:latin typeface="Calibri" panose="020F0502020204030204" pitchFamily="34" charset="0"/>
                <a:cs typeface="Calibri" panose="020F0502020204030204" pitchFamily="34" charset="0"/>
              </a:rPr>
            </a:br>
            <a:r>
              <a:rPr lang="en-US" altLang="ko-KR" b="0" dirty="0">
                <a:solidFill>
                  <a:srgbClr val="000000"/>
                </a:solidFill>
                <a:latin typeface="Calibri" panose="020F0502020204030204" pitchFamily="34" charset="0"/>
                <a:cs typeface="Calibri" panose="020F0502020204030204" pitchFamily="34" charset="0"/>
              </a:rPr>
              <a:t>per IMWG</a:t>
            </a:r>
          </a:p>
        </p:txBody>
      </p:sp>
      <p:sp>
        <p:nvSpPr>
          <p:cNvPr id="15" name="TextBox 14">
            <a:extLst>
              <a:ext uri="{FF2B5EF4-FFF2-40B4-BE49-F238E27FC236}">
                <a16:creationId xmlns:a16="http://schemas.microsoft.com/office/drawing/2014/main" id="{BF4F26A5-771F-DC46-AC7B-E4D968AE15FD}"/>
              </a:ext>
            </a:extLst>
          </p:cNvPr>
          <p:cNvSpPr txBox="1"/>
          <p:nvPr/>
        </p:nvSpPr>
        <p:spPr>
          <a:xfrm>
            <a:off x="8386923" y="3304914"/>
            <a:ext cx="1774825" cy="498598"/>
          </a:xfrm>
          <a:prstGeom prst="rect">
            <a:avLst/>
          </a:prstGeom>
          <a:noFill/>
        </p:spPr>
        <p:txBody>
          <a:bodyPr wrap="square" lIns="0" tIns="0" rIns="0" bIns="0" rtlCol="0">
            <a:spAutoFit/>
          </a:bodyPr>
          <a:lstStyle/>
          <a:p>
            <a:pPr algn="ctr">
              <a:lnSpc>
                <a:spcPct val="90000"/>
              </a:lnSpc>
            </a:pPr>
            <a:r>
              <a:rPr lang="en-GB" sz="1200" b="1" i="1" dirty="0">
                <a:solidFill>
                  <a:srgbClr val="505050"/>
                </a:solidFill>
                <a:latin typeface="Calibri" panose="020F0502020204030204" pitchFamily="34" charset="0"/>
                <a:ea typeface="Aileron" charset="0"/>
                <a:cs typeface="Calibri" panose="020F0502020204030204" pitchFamily="34" charset="0"/>
              </a:rPr>
              <a:t>ide-</a:t>
            </a:r>
            <a:r>
              <a:rPr lang="en-GB" sz="1200" b="1" i="1" dirty="0" err="1">
                <a:solidFill>
                  <a:srgbClr val="505050"/>
                </a:solidFill>
                <a:latin typeface="Calibri" panose="020F0502020204030204" pitchFamily="34" charset="0"/>
                <a:ea typeface="Aileron" charset="0"/>
                <a:cs typeface="Calibri" panose="020F0502020204030204" pitchFamily="34" charset="0"/>
              </a:rPr>
              <a:t>cel</a:t>
            </a:r>
            <a:br>
              <a:rPr lang="en-GB" sz="1200" b="1" i="1" dirty="0">
                <a:solidFill>
                  <a:srgbClr val="505050"/>
                </a:solidFill>
                <a:latin typeface="Calibri" panose="020F0502020204030204" pitchFamily="34" charset="0"/>
                <a:ea typeface="Aileron" charset="0"/>
                <a:cs typeface="Calibri" panose="020F0502020204030204" pitchFamily="34" charset="0"/>
              </a:rPr>
            </a:br>
            <a:r>
              <a:rPr lang="en-GB" sz="1200" b="1" i="1" dirty="0">
                <a:solidFill>
                  <a:srgbClr val="505050"/>
                </a:solidFill>
                <a:latin typeface="Calibri" panose="020F0502020204030204" pitchFamily="34" charset="0"/>
                <a:ea typeface="Aileron" charset="0"/>
                <a:cs typeface="Calibri" panose="020F0502020204030204" pitchFamily="34" charset="0"/>
              </a:rPr>
              <a:t>manufacturing</a:t>
            </a:r>
            <a:br>
              <a:rPr lang="en-GB" sz="1200" b="1" i="1" dirty="0">
                <a:solidFill>
                  <a:srgbClr val="505050"/>
                </a:solidFill>
                <a:latin typeface="Calibri" panose="020F0502020204030204" pitchFamily="34" charset="0"/>
                <a:ea typeface="Aileron" charset="0"/>
                <a:cs typeface="Calibri" panose="020F0502020204030204" pitchFamily="34" charset="0"/>
              </a:rPr>
            </a:br>
            <a:r>
              <a:rPr lang="en-GB" sz="1200" b="1" i="1" dirty="0">
                <a:solidFill>
                  <a:srgbClr val="505050"/>
                </a:solidFill>
                <a:latin typeface="Calibri" panose="020F0502020204030204" pitchFamily="34" charset="0"/>
                <a:ea typeface="Aileron" charset="0"/>
                <a:cs typeface="Calibri" panose="020F0502020204030204" pitchFamily="34" charset="0"/>
              </a:rPr>
              <a:t>(99% success rate)</a:t>
            </a:r>
          </a:p>
        </p:txBody>
      </p:sp>
      <p:sp>
        <p:nvSpPr>
          <p:cNvPr id="16" name="TextBox 15">
            <a:extLst>
              <a:ext uri="{FF2B5EF4-FFF2-40B4-BE49-F238E27FC236}">
                <a16:creationId xmlns:a16="http://schemas.microsoft.com/office/drawing/2014/main" id="{F6F0253A-51EC-C847-A6C5-C654E527893A}"/>
              </a:ext>
            </a:extLst>
          </p:cNvPr>
          <p:cNvSpPr txBox="1"/>
          <p:nvPr/>
        </p:nvSpPr>
        <p:spPr>
          <a:xfrm>
            <a:off x="7821234" y="4180569"/>
            <a:ext cx="1774825" cy="166199"/>
          </a:xfrm>
          <a:prstGeom prst="rect">
            <a:avLst/>
          </a:prstGeom>
          <a:noFill/>
        </p:spPr>
        <p:txBody>
          <a:bodyPr wrap="square" lIns="0" tIns="0" rIns="0" bIns="0" rtlCol="0">
            <a:spAutoFit/>
          </a:bodyPr>
          <a:lstStyle/>
          <a:p>
            <a:pPr>
              <a:lnSpc>
                <a:spcPct val="90000"/>
              </a:lnSpc>
            </a:pPr>
            <a:r>
              <a:rPr lang="en-GB" sz="1200" b="1" dirty="0" err="1">
                <a:solidFill>
                  <a:srgbClr val="505050"/>
                </a:solidFill>
                <a:latin typeface="Calibri" panose="020F0502020204030204" pitchFamily="34" charset="0"/>
                <a:ea typeface="Aileron" charset="0"/>
                <a:cs typeface="Calibri" panose="020F0502020204030204" pitchFamily="34" charset="0"/>
              </a:rPr>
              <a:t>Leukapheresis</a:t>
            </a:r>
            <a:endParaRPr lang="en-GB" sz="1200" b="1" dirty="0">
              <a:solidFill>
                <a:srgbClr val="505050"/>
              </a:solidFill>
              <a:latin typeface="Calibri" panose="020F0502020204030204" pitchFamily="34" charset="0"/>
              <a:ea typeface="Aileron" charset="0"/>
              <a:cs typeface="Calibri" panose="020F0502020204030204" pitchFamily="34" charset="0"/>
            </a:endParaRPr>
          </a:p>
        </p:txBody>
      </p:sp>
      <p:sp>
        <p:nvSpPr>
          <p:cNvPr id="17" name="TextBox 16">
            <a:extLst>
              <a:ext uri="{FF2B5EF4-FFF2-40B4-BE49-F238E27FC236}">
                <a16:creationId xmlns:a16="http://schemas.microsoft.com/office/drawing/2014/main" id="{A91E633F-0182-7548-A52C-667F2AFB108F}"/>
              </a:ext>
            </a:extLst>
          </p:cNvPr>
          <p:cNvSpPr txBox="1"/>
          <p:nvPr/>
        </p:nvSpPr>
        <p:spPr>
          <a:xfrm>
            <a:off x="9960001" y="4157321"/>
            <a:ext cx="1774825" cy="166199"/>
          </a:xfrm>
          <a:prstGeom prst="rect">
            <a:avLst/>
          </a:prstGeom>
          <a:noFill/>
        </p:spPr>
        <p:txBody>
          <a:bodyPr wrap="square" lIns="0" tIns="0" rIns="0" bIns="0" rtlCol="0">
            <a:spAutoFit/>
          </a:bodyPr>
          <a:lstStyle/>
          <a:p>
            <a:pP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CAR-T infusion</a:t>
            </a:r>
          </a:p>
        </p:txBody>
      </p:sp>
      <p:sp>
        <p:nvSpPr>
          <p:cNvPr id="18" name="TextBox 17">
            <a:extLst>
              <a:ext uri="{FF2B5EF4-FFF2-40B4-BE49-F238E27FC236}">
                <a16:creationId xmlns:a16="http://schemas.microsoft.com/office/drawing/2014/main" id="{06DA6159-CDA2-B547-BC23-F17356A1B5BC}"/>
              </a:ext>
            </a:extLst>
          </p:cNvPr>
          <p:cNvSpPr txBox="1"/>
          <p:nvPr/>
        </p:nvSpPr>
        <p:spPr>
          <a:xfrm>
            <a:off x="10736494" y="3304914"/>
            <a:ext cx="1222810" cy="498598"/>
          </a:xfrm>
          <a:prstGeom prst="rect">
            <a:avLst/>
          </a:prstGeom>
          <a:noFill/>
        </p:spPr>
        <p:txBody>
          <a:bodyPr wrap="square" lIns="0" tIns="0" rIns="0" bIns="0" rtlCol="0">
            <a:spAutoFit/>
          </a:bodyPr>
          <a:lstStyle/>
          <a:p>
            <a:pPr algn="ctr">
              <a:lnSpc>
                <a:spcPct val="90000"/>
              </a:lnSpc>
            </a:pPr>
            <a:r>
              <a:rPr lang="en-GB" sz="1200" dirty="0">
                <a:solidFill>
                  <a:srgbClr val="505050"/>
                </a:solidFill>
                <a:latin typeface="Calibri" panose="020F0502020204030204" pitchFamily="34" charset="0"/>
                <a:ea typeface="Aileron" charset="0"/>
                <a:cs typeface="Calibri" panose="020F0502020204030204" pitchFamily="34" charset="0"/>
              </a:rPr>
              <a:t>1</a:t>
            </a:r>
            <a:r>
              <a:rPr lang="en-GB" sz="1200" baseline="30000" dirty="0">
                <a:solidFill>
                  <a:srgbClr val="505050"/>
                </a:solidFill>
                <a:latin typeface="Calibri" panose="020F0502020204030204" pitchFamily="34" charset="0"/>
                <a:ea typeface="Aileron" charset="0"/>
                <a:cs typeface="Calibri" panose="020F0502020204030204" pitchFamily="34" charset="0"/>
              </a:rPr>
              <a:t>st</a:t>
            </a:r>
            <a:r>
              <a:rPr lang="en-GB" sz="1200" dirty="0">
                <a:solidFill>
                  <a:srgbClr val="505050"/>
                </a:solidFill>
                <a:latin typeface="Calibri" panose="020F0502020204030204" pitchFamily="34" charset="0"/>
                <a:ea typeface="Aileron" charset="0"/>
                <a:cs typeface="Calibri" panose="020F0502020204030204" pitchFamily="34" charset="0"/>
              </a:rPr>
              <a:t> response</a:t>
            </a:r>
            <a:br>
              <a:rPr lang="en-GB" sz="1200" dirty="0">
                <a:solidFill>
                  <a:srgbClr val="505050"/>
                </a:solidFill>
                <a:latin typeface="Calibri" panose="020F0502020204030204" pitchFamily="34" charset="0"/>
                <a:ea typeface="Aileron" charset="0"/>
                <a:cs typeface="Calibri" panose="020F0502020204030204" pitchFamily="34" charset="0"/>
              </a:rPr>
            </a:br>
            <a:r>
              <a:rPr lang="en-GB" sz="1200" dirty="0">
                <a:solidFill>
                  <a:srgbClr val="505050"/>
                </a:solidFill>
                <a:latin typeface="Calibri" panose="020F0502020204030204" pitchFamily="34" charset="0"/>
                <a:ea typeface="Aileron" charset="0"/>
                <a:cs typeface="Calibri" panose="020F0502020204030204" pitchFamily="34" charset="0"/>
              </a:rPr>
              <a:t>assessment</a:t>
            </a:r>
            <a:br>
              <a:rPr lang="en-GB" sz="1200" dirty="0">
                <a:solidFill>
                  <a:srgbClr val="505050"/>
                </a:solidFill>
                <a:latin typeface="Calibri" panose="020F0502020204030204" pitchFamily="34" charset="0"/>
                <a:ea typeface="Aileron" charset="0"/>
                <a:cs typeface="Calibri" panose="020F0502020204030204" pitchFamily="34" charset="0"/>
              </a:rPr>
            </a:br>
            <a:r>
              <a:rPr lang="en-GB" sz="1200" dirty="0">
                <a:solidFill>
                  <a:srgbClr val="505050"/>
                </a:solidFill>
                <a:latin typeface="Calibri" panose="020F0502020204030204" pitchFamily="34" charset="0"/>
                <a:ea typeface="Aileron" charset="0"/>
                <a:cs typeface="Calibri" panose="020F0502020204030204" pitchFamily="34" charset="0"/>
              </a:rPr>
              <a:t>(1 month)</a:t>
            </a:r>
          </a:p>
        </p:txBody>
      </p:sp>
      <p:sp>
        <p:nvSpPr>
          <p:cNvPr id="19" name="TextBox 18">
            <a:extLst>
              <a:ext uri="{FF2B5EF4-FFF2-40B4-BE49-F238E27FC236}">
                <a16:creationId xmlns:a16="http://schemas.microsoft.com/office/drawing/2014/main" id="{D040E700-44A7-C241-8F14-18AF0B27CDBF}"/>
              </a:ext>
            </a:extLst>
          </p:cNvPr>
          <p:cNvSpPr txBox="1"/>
          <p:nvPr/>
        </p:nvSpPr>
        <p:spPr>
          <a:xfrm>
            <a:off x="9091819" y="5189202"/>
            <a:ext cx="899992" cy="138499"/>
          </a:xfrm>
          <a:prstGeom prst="rect">
            <a:avLst/>
          </a:prstGeom>
          <a:noFill/>
        </p:spPr>
        <p:txBody>
          <a:bodyPr wrap="square" lIns="0" tIns="0" rIns="0" bIns="0" rtlCol="0">
            <a:spAutoFit/>
          </a:bodyPr>
          <a:lstStyle/>
          <a:p>
            <a:pPr>
              <a:lnSpc>
                <a:spcPct val="90000"/>
              </a:lnSpc>
            </a:pPr>
            <a:r>
              <a:rPr lang="en-GB" sz="1000" b="1" dirty="0">
                <a:solidFill>
                  <a:schemeClr val="accent6"/>
                </a:solidFill>
                <a:latin typeface="Calibri" panose="020F0502020204030204" pitchFamily="34" charset="0"/>
                <a:ea typeface="Aileron" charset="0"/>
                <a:cs typeface="Calibri" panose="020F0502020204030204" pitchFamily="34" charset="0"/>
              </a:rPr>
              <a:t>Flu (30 mg/m</a:t>
            </a:r>
            <a:r>
              <a:rPr lang="en-GB" sz="1000" b="1" baseline="30000" dirty="0">
                <a:solidFill>
                  <a:schemeClr val="accent6"/>
                </a:solidFill>
                <a:latin typeface="Calibri" panose="020F0502020204030204" pitchFamily="34" charset="0"/>
                <a:ea typeface="Aileron" charset="0"/>
                <a:cs typeface="Calibri" panose="020F0502020204030204" pitchFamily="34" charset="0"/>
              </a:rPr>
              <a:t>2</a:t>
            </a:r>
            <a:r>
              <a:rPr lang="en-GB" sz="1000" b="1" dirty="0">
                <a:solidFill>
                  <a:schemeClr val="accent6"/>
                </a:solidFill>
                <a:latin typeface="Calibri" panose="020F0502020204030204" pitchFamily="34" charset="0"/>
                <a:ea typeface="Aileron" charset="0"/>
                <a:cs typeface="Calibri" panose="020F0502020204030204" pitchFamily="34" charset="0"/>
              </a:rPr>
              <a:t>)</a:t>
            </a:r>
          </a:p>
        </p:txBody>
      </p:sp>
      <p:sp>
        <p:nvSpPr>
          <p:cNvPr id="20" name="TextBox 19">
            <a:extLst>
              <a:ext uri="{FF2B5EF4-FFF2-40B4-BE49-F238E27FC236}">
                <a16:creationId xmlns:a16="http://schemas.microsoft.com/office/drawing/2014/main" id="{AD76623D-273C-6C4D-827E-6C66730F2CA3}"/>
              </a:ext>
            </a:extLst>
          </p:cNvPr>
          <p:cNvSpPr txBox="1"/>
          <p:nvPr/>
        </p:nvSpPr>
        <p:spPr>
          <a:xfrm>
            <a:off x="9091819" y="5392402"/>
            <a:ext cx="899992" cy="138499"/>
          </a:xfrm>
          <a:prstGeom prst="rect">
            <a:avLst/>
          </a:prstGeom>
          <a:noFill/>
        </p:spPr>
        <p:txBody>
          <a:bodyPr wrap="square" lIns="0" tIns="0" rIns="0" bIns="0" rtlCol="0">
            <a:spAutoFit/>
          </a:bodyPr>
          <a:lstStyle/>
          <a:p>
            <a:pPr>
              <a:lnSpc>
                <a:spcPct val="90000"/>
              </a:lnSpc>
            </a:pPr>
            <a:r>
              <a:rPr lang="en-GB" sz="1000" b="1" dirty="0">
                <a:solidFill>
                  <a:schemeClr val="accent1"/>
                </a:solidFill>
                <a:latin typeface="Calibri" panose="020F0502020204030204" pitchFamily="34" charset="0"/>
                <a:ea typeface="Aileron" charset="0"/>
                <a:cs typeface="Calibri" panose="020F0502020204030204" pitchFamily="34" charset="0"/>
              </a:rPr>
              <a:t>Cy (300 mg/m</a:t>
            </a:r>
            <a:r>
              <a:rPr lang="en-GB" sz="1000" b="1" baseline="30000" dirty="0">
                <a:solidFill>
                  <a:schemeClr val="accent1"/>
                </a:solidFill>
                <a:latin typeface="Calibri" panose="020F0502020204030204" pitchFamily="34" charset="0"/>
                <a:ea typeface="Aileron" charset="0"/>
                <a:cs typeface="Calibri" panose="020F0502020204030204" pitchFamily="34" charset="0"/>
              </a:rPr>
              <a:t>2</a:t>
            </a:r>
            <a:r>
              <a:rPr lang="en-GB" sz="1000" b="1" dirty="0">
                <a:solidFill>
                  <a:schemeClr val="accent1"/>
                </a:solidFill>
                <a:latin typeface="Calibri" panose="020F0502020204030204" pitchFamily="34" charset="0"/>
                <a:ea typeface="Aileron" charset="0"/>
                <a:cs typeface="Calibri" panose="020F0502020204030204" pitchFamily="34" charset="0"/>
              </a:rPr>
              <a:t>)</a:t>
            </a:r>
          </a:p>
        </p:txBody>
      </p:sp>
      <p:sp>
        <p:nvSpPr>
          <p:cNvPr id="21" name="TextBox 20">
            <a:extLst>
              <a:ext uri="{FF2B5EF4-FFF2-40B4-BE49-F238E27FC236}">
                <a16:creationId xmlns:a16="http://schemas.microsoft.com/office/drawing/2014/main" id="{D0E855DA-72BB-D24C-B859-2DC2D304C422}"/>
              </a:ext>
            </a:extLst>
          </p:cNvPr>
          <p:cNvSpPr txBox="1"/>
          <p:nvPr/>
        </p:nvSpPr>
        <p:spPr>
          <a:xfrm>
            <a:off x="9646509" y="5595602"/>
            <a:ext cx="1084274" cy="138499"/>
          </a:xfrm>
          <a:prstGeom prst="rect">
            <a:avLst/>
          </a:prstGeom>
          <a:no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Days -5,-4,-3, 0</a:t>
            </a:r>
            <a:endParaRPr lang="en-GB" sz="1000" baseline="30000" dirty="0">
              <a:solidFill>
                <a:srgbClr val="505050"/>
              </a:solidFill>
              <a:latin typeface="Calibri" panose="020F0502020204030204" pitchFamily="34" charset="0"/>
              <a:ea typeface="Aileron" charset="0"/>
              <a:cs typeface="Calibri" panose="020F0502020204030204" pitchFamily="34" charset="0"/>
            </a:endParaRPr>
          </a:p>
        </p:txBody>
      </p:sp>
      <p:sp>
        <p:nvSpPr>
          <p:cNvPr id="22" name="TextBox 21">
            <a:extLst>
              <a:ext uri="{FF2B5EF4-FFF2-40B4-BE49-F238E27FC236}">
                <a16:creationId xmlns:a16="http://schemas.microsoft.com/office/drawing/2014/main" id="{0879939B-48C6-AB49-B4A6-DC8DA259FC05}"/>
              </a:ext>
            </a:extLst>
          </p:cNvPr>
          <p:cNvSpPr txBox="1"/>
          <p:nvPr/>
        </p:nvSpPr>
        <p:spPr>
          <a:xfrm>
            <a:off x="8143750" y="4530694"/>
            <a:ext cx="1874849" cy="2769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Bridging</a:t>
            </a:r>
            <a:br>
              <a:rPr lang="en-GB" sz="1000" dirty="0">
                <a:solidFill>
                  <a:srgbClr val="505050"/>
                </a:solidFill>
                <a:latin typeface="Calibri" panose="020F0502020204030204" pitchFamily="34" charset="0"/>
                <a:ea typeface="Aileron" charset="0"/>
                <a:cs typeface="Calibri" panose="020F0502020204030204" pitchFamily="34" charset="0"/>
              </a:rPr>
            </a:br>
            <a:r>
              <a:rPr lang="en-GB" sz="1000" dirty="0">
                <a:solidFill>
                  <a:srgbClr val="505050"/>
                </a:solidFill>
                <a:latin typeface="Calibri" panose="020F0502020204030204" pitchFamily="34" charset="0"/>
                <a:ea typeface="Aileron" charset="0"/>
                <a:cs typeface="Calibri" panose="020F0502020204030204" pitchFamily="34" charset="0"/>
              </a:rPr>
              <a:t>(≥</a:t>
            </a:r>
            <a:r>
              <a:rPr lang="en-GB" sz="1000" dirty="0">
                <a:solidFill>
                  <a:srgbClr val="505050"/>
                </a:solidFill>
                <a:latin typeface="Calibri" panose="020F0502020204030204" pitchFamily="34" charset="0"/>
                <a:cs typeface="Calibri" panose="020F0502020204030204" pitchFamily="34" charset="0"/>
              </a:rPr>
              <a:t>14 days before </a:t>
            </a:r>
            <a:r>
              <a:rPr lang="en-GB" sz="1000" dirty="0">
                <a:solidFill>
                  <a:srgbClr val="505050"/>
                </a:solidFill>
                <a:latin typeface="Calibri" panose="020F0502020204030204" pitchFamily="34" charset="0"/>
                <a:ea typeface="Aileron" charset="0"/>
                <a:cs typeface="Calibri" panose="020F0502020204030204" pitchFamily="34" charset="0"/>
              </a:rPr>
              <a:t>lymphodepletion)</a:t>
            </a:r>
            <a:endParaRPr lang="en-GB" sz="1000" baseline="30000" dirty="0">
              <a:solidFill>
                <a:srgbClr val="505050"/>
              </a:solidFill>
              <a:latin typeface="Calibri" panose="020F0502020204030204" pitchFamily="34" charset="0"/>
              <a:ea typeface="Aileron" charset="0"/>
              <a:cs typeface="Calibri" panose="020F0502020204030204" pitchFamily="34" charset="0"/>
            </a:endParaRPr>
          </a:p>
        </p:txBody>
      </p:sp>
      <p:sp>
        <p:nvSpPr>
          <p:cNvPr id="3" name="Up Arrow 2">
            <a:extLst>
              <a:ext uri="{FF2B5EF4-FFF2-40B4-BE49-F238E27FC236}">
                <a16:creationId xmlns:a16="http://schemas.microsoft.com/office/drawing/2014/main" id="{CE4E4AA8-ED93-7947-9E68-ACF83C94C9C3}"/>
              </a:ext>
            </a:extLst>
          </p:cNvPr>
          <p:cNvSpPr/>
          <p:nvPr/>
        </p:nvSpPr>
        <p:spPr>
          <a:xfrm>
            <a:off x="8004393" y="4378325"/>
            <a:ext cx="142875" cy="422275"/>
          </a:xfrm>
          <a:prstGeom prst="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Up Arrow 22">
            <a:extLst>
              <a:ext uri="{FF2B5EF4-FFF2-40B4-BE49-F238E27FC236}">
                <a16:creationId xmlns:a16="http://schemas.microsoft.com/office/drawing/2014/main" id="{CA8E62C9-6A94-A943-A578-8979463026B4}"/>
              </a:ext>
            </a:extLst>
          </p:cNvPr>
          <p:cNvSpPr/>
          <p:nvPr/>
        </p:nvSpPr>
        <p:spPr>
          <a:xfrm flipV="1">
            <a:off x="10318968" y="4378325"/>
            <a:ext cx="142875" cy="422275"/>
          </a:xfrm>
          <a:prstGeom prst="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Up Arrow 23">
            <a:extLst>
              <a:ext uri="{FF2B5EF4-FFF2-40B4-BE49-F238E27FC236}">
                <a16:creationId xmlns:a16="http://schemas.microsoft.com/office/drawing/2014/main" id="{2F76F111-7D06-014E-B2D4-4A3DB63B0007}"/>
              </a:ext>
            </a:extLst>
          </p:cNvPr>
          <p:cNvSpPr/>
          <p:nvPr/>
        </p:nvSpPr>
        <p:spPr>
          <a:xfrm flipV="1">
            <a:off x="11265118" y="3844924"/>
            <a:ext cx="142875" cy="955675"/>
          </a:xfrm>
          <a:prstGeom prst="up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FFFBC42-13DF-C144-BD69-9B875F25C3FC}"/>
              </a:ext>
            </a:extLst>
          </p:cNvPr>
          <p:cNvSpPr/>
          <p:nvPr/>
        </p:nvSpPr>
        <p:spPr>
          <a:xfrm>
            <a:off x="9975936" y="5359400"/>
            <a:ext cx="39600" cy="177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6AF7A4E-C0C0-B345-B7E4-44C08B037852}"/>
              </a:ext>
            </a:extLst>
          </p:cNvPr>
          <p:cNvSpPr/>
          <p:nvPr/>
        </p:nvSpPr>
        <p:spPr>
          <a:xfrm>
            <a:off x="10106111" y="5359400"/>
            <a:ext cx="39600" cy="177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21C5C64-30B3-C540-8A73-D9271E33A485}"/>
              </a:ext>
            </a:extLst>
          </p:cNvPr>
          <p:cNvSpPr/>
          <p:nvPr/>
        </p:nvSpPr>
        <p:spPr>
          <a:xfrm>
            <a:off x="10229936" y="5359400"/>
            <a:ext cx="39600" cy="177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D20913B-5412-C847-B217-0EC144D9D5AD}"/>
              </a:ext>
            </a:extLst>
          </p:cNvPr>
          <p:cNvSpPr/>
          <p:nvPr/>
        </p:nvSpPr>
        <p:spPr>
          <a:xfrm>
            <a:off x="9979536" y="5162550"/>
            <a:ext cx="32400" cy="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7A48234-0B96-B248-800B-B6E37691C910}"/>
              </a:ext>
            </a:extLst>
          </p:cNvPr>
          <p:cNvSpPr/>
          <p:nvPr/>
        </p:nvSpPr>
        <p:spPr>
          <a:xfrm>
            <a:off x="10109711" y="5162550"/>
            <a:ext cx="32400" cy="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3BD16EB-A9BA-0B48-B229-9F12007E3445}"/>
              </a:ext>
            </a:extLst>
          </p:cNvPr>
          <p:cNvSpPr/>
          <p:nvPr/>
        </p:nvSpPr>
        <p:spPr>
          <a:xfrm>
            <a:off x="10233536" y="5162550"/>
            <a:ext cx="32400" cy="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ight Arrow 30">
            <a:extLst>
              <a:ext uri="{FF2B5EF4-FFF2-40B4-BE49-F238E27FC236}">
                <a16:creationId xmlns:a16="http://schemas.microsoft.com/office/drawing/2014/main" id="{40C3459B-8B2D-2141-A8FC-DEFA1EFC5D7F}"/>
              </a:ext>
            </a:extLst>
          </p:cNvPr>
          <p:cNvSpPr/>
          <p:nvPr/>
        </p:nvSpPr>
        <p:spPr>
          <a:xfrm>
            <a:off x="7725907" y="4789622"/>
            <a:ext cx="3990814" cy="40231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Curved Down Arrow 31">
            <a:extLst>
              <a:ext uri="{FF2B5EF4-FFF2-40B4-BE49-F238E27FC236}">
                <a16:creationId xmlns:a16="http://schemas.microsoft.com/office/drawing/2014/main" id="{F40334D6-09D4-544A-A904-0FFD2E715250}"/>
              </a:ext>
            </a:extLst>
          </p:cNvPr>
          <p:cNvSpPr/>
          <p:nvPr/>
        </p:nvSpPr>
        <p:spPr>
          <a:xfrm>
            <a:off x="7995484" y="3141773"/>
            <a:ext cx="2665557" cy="851929"/>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2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6"/>
          </p:nvPr>
        </p:nvSpPr>
        <p:spPr>
          <a:xfrm>
            <a:off x="759600" y="1262445"/>
            <a:ext cx="5755533" cy="3607592"/>
          </a:xfrm>
        </p:spPr>
        <p:txBody>
          <a:bodyPr>
            <a:normAutofit/>
          </a:bodyPr>
          <a:lstStyle/>
          <a:p>
            <a:pPr marL="0" indent="0">
              <a:buNone/>
            </a:pPr>
            <a:r>
              <a:rPr lang="en-GB" sz="2200" b="1" dirty="0">
                <a:solidFill>
                  <a:schemeClr val="accent1"/>
                </a:solidFill>
              </a:rPr>
              <a:t>Efficacy</a:t>
            </a:r>
          </a:p>
          <a:p>
            <a:r>
              <a:rPr lang="en-GB" dirty="0"/>
              <a:t>Unprecedented ORR and </a:t>
            </a:r>
            <a:br>
              <a:rPr lang="en-GB" dirty="0"/>
            </a:br>
            <a:r>
              <a:rPr lang="en-GB" dirty="0"/>
              <a:t>depth of response</a:t>
            </a:r>
          </a:p>
          <a:p>
            <a:pPr lvl="1"/>
            <a:r>
              <a:rPr lang="en-GB" dirty="0"/>
              <a:t>Median </a:t>
            </a:r>
            <a:r>
              <a:rPr lang="en-GB" dirty="0" err="1"/>
              <a:t>DoR</a:t>
            </a:r>
            <a:r>
              <a:rPr lang="en-GB" dirty="0"/>
              <a:t> 10.9 months</a:t>
            </a:r>
          </a:p>
          <a:p>
            <a:r>
              <a:rPr lang="en-GB" dirty="0"/>
              <a:t>Median PFS: 8.6 months</a:t>
            </a:r>
          </a:p>
          <a:p>
            <a:r>
              <a:rPr lang="en-GB" dirty="0"/>
              <a:t>Median OS: 24.8 months</a:t>
            </a:r>
          </a:p>
          <a:p>
            <a:endParaRPr lang="en-GB"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14</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1195298" cy="365125"/>
          </a:xfrm>
        </p:spPr>
        <p:txBody>
          <a:bodyPr anchor="ctr">
            <a:noAutofit/>
          </a:bodyPr>
          <a:lstStyle/>
          <a:p>
            <a:pPr>
              <a:spcBef>
                <a:spcPts val="0"/>
              </a:spcBef>
            </a:pPr>
            <a:r>
              <a:rPr lang="en-GB" dirty="0"/>
              <a:t>CI, confidence interval; CR, complete response; CRS, cytokine release syndrome; </a:t>
            </a:r>
            <a:r>
              <a:rPr lang="en-GB" dirty="0" err="1"/>
              <a:t>DoR</a:t>
            </a:r>
            <a:r>
              <a:rPr lang="en-GB" dirty="0"/>
              <a:t>, duration of response; NE, not estimable; ORR, overall response rate; OS, overall survival; PFS, progression-free survival; PR, partial response; </a:t>
            </a:r>
            <a:r>
              <a:rPr lang="en-GB" dirty="0" err="1"/>
              <a:t>sCR</a:t>
            </a:r>
            <a:r>
              <a:rPr lang="en-GB" dirty="0"/>
              <a:t>, stringent complete response; VGPR, very good PR</a:t>
            </a:r>
          </a:p>
          <a:p>
            <a:pPr>
              <a:spcBef>
                <a:spcPts val="0"/>
              </a:spcBef>
            </a:pPr>
            <a:r>
              <a:rPr lang="en-GB" dirty="0"/>
              <a:t>Anderson LD, et al. ASCO 2021. Abstract #8016. Poster presentation; Anderson LD, et al. J Clin Oncol. 2021;39(</a:t>
            </a:r>
            <a:r>
              <a:rPr lang="en-GB" dirty="0" err="1"/>
              <a:t>suppl</a:t>
            </a:r>
            <a:r>
              <a:rPr lang="en-GB" dirty="0"/>
              <a:t> 15):8016-8016</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665495"/>
            <a:ext cx="10963199" cy="1292662"/>
          </a:xfrm>
          <a:prstGeom prst="rect">
            <a:avLst/>
          </a:prstGeom>
          <a:ln w="25400">
            <a:solidFill>
              <a:srgbClr val="C9E5F3"/>
            </a:solidFill>
          </a:ln>
        </p:spPr>
        <p:txBody>
          <a:bodyPr wrap="square" lIns="144000">
            <a:spAutoFit/>
          </a:bodyPr>
          <a:lstStyle/>
          <a:p>
            <a:pPr lvl="0">
              <a:spcBef>
                <a:spcPts val="1200"/>
              </a:spcBef>
              <a:buClr>
                <a:srgbClr val="FA7C2E"/>
              </a:buClr>
            </a:pPr>
            <a:r>
              <a:rPr lang="en-GB" sz="2200" b="1" dirty="0">
                <a:solidFill>
                  <a:schemeClr val="accent1"/>
                </a:solidFill>
              </a:rPr>
              <a:t>Safety</a:t>
            </a:r>
          </a:p>
          <a:p>
            <a:pPr marL="288000" lvl="0" indent="-288000">
              <a:spcBef>
                <a:spcPts val="1200"/>
              </a:spcBef>
              <a:buClr>
                <a:srgbClr val="FA7C2E"/>
              </a:buClr>
              <a:buFont typeface="Arial"/>
              <a:buChar char="•"/>
            </a:pPr>
            <a:r>
              <a:rPr lang="en-GB" dirty="0">
                <a:solidFill>
                  <a:srgbClr val="5D8298"/>
                </a:solidFill>
              </a:rPr>
              <a:t>CRS occurred in 84% of patients (78% grade 1/2) and neurotoxicity occurred in 18% of patients (4% grade 3)</a:t>
            </a:r>
          </a:p>
          <a:p>
            <a:pPr marL="288000" lvl="0" indent="-288000">
              <a:spcBef>
                <a:spcPts val="1200"/>
              </a:spcBef>
              <a:buClr>
                <a:srgbClr val="FA7C2E"/>
              </a:buClr>
              <a:buFont typeface="Arial"/>
              <a:buChar char="•"/>
            </a:pPr>
            <a:r>
              <a:rPr lang="en-GB" dirty="0">
                <a:solidFill>
                  <a:srgbClr val="5D8298"/>
                </a:solidFill>
              </a:rPr>
              <a:t>The safety profile remained consistent with longer follow up</a:t>
            </a:r>
            <a:endParaRPr lang="en-GB" sz="1600" dirty="0">
              <a:solidFill>
                <a:srgbClr val="5D8298"/>
              </a:solidFill>
            </a:endParaRPr>
          </a:p>
        </p:txBody>
      </p:sp>
      <p:sp>
        <p:nvSpPr>
          <p:cNvPr id="18" name="Tekstvak 17">
            <a:extLst>
              <a:ext uri="{FF2B5EF4-FFF2-40B4-BE49-F238E27FC236}">
                <a16:creationId xmlns:a16="http://schemas.microsoft.com/office/drawing/2014/main" id="{97EED07D-F564-D74A-8340-7A17696CD724}"/>
              </a:ext>
            </a:extLst>
          </p:cNvPr>
          <p:cNvSpPr txBox="1"/>
          <p:nvPr/>
        </p:nvSpPr>
        <p:spPr>
          <a:xfrm>
            <a:off x="4484347" y="1200546"/>
            <a:ext cx="1823463" cy="369332"/>
          </a:xfrm>
          <a:prstGeom prst="rect">
            <a:avLst/>
          </a:prstGeom>
          <a:noFill/>
        </p:spPr>
        <p:txBody>
          <a:bodyPr wrap="square" rtlCol="0">
            <a:spAutoFit/>
          </a:bodyPr>
          <a:lstStyle/>
          <a:p>
            <a:pPr algn="ctr"/>
            <a:r>
              <a:rPr lang="en-GB" b="1" dirty="0">
                <a:solidFill>
                  <a:schemeClr val="tx2"/>
                </a:solidFill>
                <a:latin typeface="Calibri" panose="020F0502020204030204" pitchFamily="34" charset="0"/>
                <a:ea typeface="Aileron" charset="0"/>
                <a:cs typeface="Calibri" panose="020F0502020204030204" pitchFamily="34" charset="0"/>
              </a:rPr>
              <a:t>Response</a:t>
            </a:r>
          </a:p>
        </p:txBody>
      </p:sp>
      <p:sp>
        <p:nvSpPr>
          <p:cNvPr id="12" name="Tekstvak 11">
            <a:extLst>
              <a:ext uri="{FF2B5EF4-FFF2-40B4-BE49-F238E27FC236}">
                <a16:creationId xmlns:a16="http://schemas.microsoft.com/office/drawing/2014/main" id="{494CEBA1-74AB-6947-B2EC-28727A225657}"/>
              </a:ext>
            </a:extLst>
          </p:cNvPr>
          <p:cNvSpPr txBox="1"/>
          <p:nvPr/>
        </p:nvSpPr>
        <p:spPr>
          <a:xfrm>
            <a:off x="7275871" y="1202835"/>
            <a:ext cx="4198374" cy="369332"/>
          </a:xfrm>
          <a:prstGeom prst="rect">
            <a:avLst/>
          </a:prstGeom>
          <a:noFill/>
        </p:spPr>
        <p:txBody>
          <a:bodyPr wrap="square" rtlCol="0">
            <a:spAutoFit/>
          </a:bodyPr>
          <a:lstStyle/>
          <a:p>
            <a:pPr algn="ctr"/>
            <a:r>
              <a:rPr lang="en-GB" b="1" dirty="0" err="1">
                <a:solidFill>
                  <a:schemeClr val="tx2"/>
                </a:solidFill>
                <a:latin typeface="Calibri" panose="020F0502020204030204" pitchFamily="34" charset="0"/>
                <a:ea typeface="Aileron" charset="0"/>
                <a:cs typeface="Calibri" panose="020F0502020204030204" pitchFamily="34" charset="0"/>
              </a:rPr>
              <a:t>DoR</a:t>
            </a:r>
            <a:endParaRPr lang="en-GB" b="1" dirty="0">
              <a:solidFill>
                <a:schemeClr val="tx2"/>
              </a:solidFill>
              <a:latin typeface="Calibri" panose="020F0502020204030204" pitchFamily="34" charset="0"/>
              <a:ea typeface="Aileron" charset="0"/>
              <a:cs typeface="Calibri" panose="020F0502020204030204" pitchFamily="34" charset="0"/>
            </a:endParaRPr>
          </a:p>
        </p:txBody>
      </p:sp>
      <p:sp>
        <p:nvSpPr>
          <p:cNvPr id="19" name="Rechthoek 16">
            <a:extLst>
              <a:ext uri="{FF2B5EF4-FFF2-40B4-BE49-F238E27FC236}">
                <a16:creationId xmlns:a16="http://schemas.microsoft.com/office/drawing/2014/main" id="{A6F526D2-3E88-8C40-B34F-EFBE6A0DCD28}"/>
              </a:ext>
            </a:extLst>
          </p:cNvPr>
          <p:cNvSpPr/>
          <p:nvPr/>
        </p:nvSpPr>
        <p:spPr>
          <a:xfrm>
            <a:off x="619200" y="1131376"/>
            <a:ext cx="10963199" cy="3344378"/>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
        <p:nvSpPr>
          <p:cNvPr id="20" name="TextBox 19">
            <a:extLst>
              <a:ext uri="{FF2B5EF4-FFF2-40B4-BE49-F238E27FC236}">
                <a16:creationId xmlns:a16="http://schemas.microsoft.com/office/drawing/2014/main" id="{FE2CC6F3-59C2-D743-B7B4-1F073672B9E1}"/>
              </a:ext>
            </a:extLst>
          </p:cNvPr>
          <p:cNvSpPr txBox="1"/>
          <p:nvPr/>
        </p:nvSpPr>
        <p:spPr>
          <a:xfrm rot="16200000">
            <a:off x="5973878" y="2505274"/>
            <a:ext cx="1774825" cy="166199"/>
          </a:xfrm>
          <a:prstGeom prst="rect">
            <a:avLst/>
          </a:prstGeom>
          <a:no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Probability of </a:t>
            </a:r>
            <a:r>
              <a:rPr lang="en-GB" sz="1200" b="1" dirty="0" err="1">
                <a:solidFill>
                  <a:srgbClr val="505050"/>
                </a:solidFill>
                <a:latin typeface="Calibri" panose="020F0502020204030204" pitchFamily="34" charset="0"/>
                <a:ea typeface="Aileron" charset="0"/>
                <a:cs typeface="Calibri" panose="020F0502020204030204" pitchFamily="34" charset="0"/>
              </a:rPr>
              <a:t>DoR</a:t>
            </a:r>
            <a:endParaRPr lang="en-GB" sz="1200" b="1" dirty="0">
              <a:solidFill>
                <a:srgbClr val="505050"/>
              </a:solidFill>
              <a:latin typeface="Calibri" panose="020F0502020204030204" pitchFamily="34" charset="0"/>
              <a:ea typeface="Aileron" charset="0"/>
              <a:cs typeface="Calibri" panose="020F0502020204030204" pitchFamily="34" charset="0"/>
            </a:endParaRPr>
          </a:p>
        </p:txBody>
      </p:sp>
      <p:sp>
        <p:nvSpPr>
          <p:cNvPr id="21" name="TextBox 20">
            <a:extLst>
              <a:ext uri="{FF2B5EF4-FFF2-40B4-BE49-F238E27FC236}">
                <a16:creationId xmlns:a16="http://schemas.microsoft.com/office/drawing/2014/main" id="{171021E0-D17D-C34B-BEEA-8AF735ABBB4E}"/>
              </a:ext>
            </a:extLst>
          </p:cNvPr>
          <p:cNvSpPr txBox="1"/>
          <p:nvPr/>
        </p:nvSpPr>
        <p:spPr>
          <a:xfrm>
            <a:off x="8472159" y="3803158"/>
            <a:ext cx="1774825" cy="166199"/>
          </a:xfrm>
          <a:prstGeom prst="rect">
            <a:avLst/>
          </a:prstGeom>
          <a:solidFill>
            <a:schemeClr val="bg1"/>
          </a:solid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Time (months)</a:t>
            </a:r>
          </a:p>
        </p:txBody>
      </p:sp>
      <p:graphicFrame>
        <p:nvGraphicFramePr>
          <p:cNvPr id="2" name="Chart 1">
            <a:extLst>
              <a:ext uri="{FF2B5EF4-FFF2-40B4-BE49-F238E27FC236}">
                <a16:creationId xmlns:a16="http://schemas.microsoft.com/office/drawing/2014/main" id="{D6385D1F-FB05-D344-9B08-FAE6C5511109}"/>
              </a:ext>
            </a:extLst>
          </p:cNvPr>
          <p:cNvGraphicFramePr/>
          <p:nvPr>
            <p:extLst>
              <p:ext uri="{D42A27DB-BD31-4B8C-83A1-F6EECF244321}">
                <p14:modId xmlns:p14="http://schemas.microsoft.com/office/powerpoint/2010/main" val="981089792"/>
              </p:ext>
            </p:extLst>
          </p:nvPr>
        </p:nvGraphicFramePr>
        <p:xfrm>
          <a:off x="4073802" y="1511085"/>
          <a:ext cx="2330773" cy="267966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03046F0A-9A2F-E242-8460-E292F30A270B}"/>
              </a:ext>
            </a:extLst>
          </p:cNvPr>
          <p:cNvSpPr txBox="1"/>
          <p:nvPr/>
        </p:nvSpPr>
        <p:spPr>
          <a:xfrm>
            <a:off x="4777643" y="1649564"/>
            <a:ext cx="654438" cy="415498"/>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CR/</a:t>
            </a:r>
            <a:r>
              <a:rPr lang="en-GB" sz="1000" dirty="0" err="1">
                <a:solidFill>
                  <a:srgbClr val="505050"/>
                </a:solidFill>
                <a:latin typeface="Calibri" panose="020F0502020204030204" pitchFamily="34" charset="0"/>
                <a:ea typeface="Aileron" charset="0"/>
                <a:cs typeface="Calibri" panose="020F0502020204030204" pitchFamily="34" charset="0"/>
              </a:rPr>
              <a:t>sCR</a:t>
            </a:r>
            <a:endParaRPr lang="en-GB" sz="1000" dirty="0">
              <a:solidFill>
                <a:srgbClr val="505050"/>
              </a:solidFill>
              <a:latin typeface="Calibri" panose="020F0502020204030204" pitchFamily="34" charset="0"/>
              <a:ea typeface="Aileron" charset="0"/>
              <a:cs typeface="Calibri" panose="020F0502020204030204" pitchFamily="34" charset="0"/>
            </a:endParaRPr>
          </a:p>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VGPR</a:t>
            </a:r>
          </a:p>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PR</a:t>
            </a:r>
          </a:p>
        </p:txBody>
      </p:sp>
      <p:sp>
        <p:nvSpPr>
          <p:cNvPr id="23" name="TextBox 22">
            <a:extLst>
              <a:ext uri="{FF2B5EF4-FFF2-40B4-BE49-F238E27FC236}">
                <a16:creationId xmlns:a16="http://schemas.microsoft.com/office/drawing/2014/main" id="{579B3BDE-2C98-824E-BA7A-7994ABC05F7E}"/>
              </a:ext>
            </a:extLst>
          </p:cNvPr>
          <p:cNvSpPr txBox="1"/>
          <p:nvPr/>
        </p:nvSpPr>
        <p:spPr>
          <a:xfrm>
            <a:off x="5963264" y="2587212"/>
            <a:ext cx="325374" cy="2769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CRR</a:t>
            </a:r>
            <a:br>
              <a:rPr lang="en-GB" sz="1000" dirty="0">
                <a:solidFill>
                  <a:srgbClr val="505050"/>
                </a:solidFill>
                <a:latin typeface="Calibri" panose="020F0502020204030204" pitchFamily="34" charset="0"/>
                <a:ea typeface="Aileron" charset="0"/>
                <a:cs typeface="Calibri" panose="020F0502020204030204" pitchFamily="34" charset="0"/>
              </a:rPr>
            </a:br>
            <a:r>
              <a:rPr lang="en-GB" sz="1000" dirty="0">
                <a:solidFill>
                  <a:srgbClr val="505050"/>
                </a:solidFill>
                <a:latin typeface="Calibri" panose="020F0502020204030204" pitchFamily="34" charset="0"/>
                <a:ea typeface="Aileron" charset="0"/>
                <a:cs typeface="Calibri" panose="020F0502020204030204" pitchFamily="34" charset="0"/>
              </a:rPr>
              <a:t>33%</a:t>
            </a:r>
          </a:p>
        </p:txBody>
      </p:sp>
      <p:sp>
        <p:nvSpPr>
          <p:cNvPr id="24" name="TextBox 23">
            <a:extLst>
              <a:ext uri="{FF2B5EF4-FFF2-40B4-BE49-F238E27FC236}">
                <a16:creationId xmlns:a16="http://schemas.microsoft.com/office/drawing/2014/main" id="{914B5F33-FCBE-C04A-872D-3649FF0CA11B}"/>
              </a:ext>
            </a:extLst>
          </p:cNvPr>
          <p:cNvSpPr txBox="1"/>
          <p:nvPr/>
        </p:nvSpPr>
        <p:spPr>
          <a:xfrm>
            <a:off x="4806999" y="4059131"/>
            <a:ext cx="1196374" cy="332399"/>
          </a:xfrm>
          <a:prstGeom prst="rect">
            <a:avLst/>
          </a:prstGeom>
          <a:solidFill>
            <a:schemeClr val="bg1"/>
          </a:solid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All ide-</a:t>
            </a:r>
            <a:r>
              <a:rPr lang="en-GB" sz="1200" b="1" dirty="0" err="1">
                <a:solidFill>
                  <a:srgbClr val="505050"/>
                </a:solidFill>
                <a:latin typeface="Calibri" panose="020F0502020204030204" pitchFamily="34" charset="0"/>
                <a:ea typeface="Aileron" charset="0"/>
                <a:cs typeface="Calibri" panose="020F0502020204030204" pitchFamily="34" charset="0"/>
              </a:rPr>
              <a:t>cel</a:t>
            </a:r>
            <a:r>
              <a:rPr lang="en-GB" sz="1200" b="1" dirty="0">
                <a:solidFill>
                  <a:srgbClr val="505050"/>
                </a:solidFill>
                <a:latin typeface="Calibri" panose="020F0502020204030204" pitchFamily="34" charset="0"/>
                <a:ea typeface="Aileron" charset="0"/>
                <a:cs typeface="Calibri" panose="020F0502020204030204" pitchFamily="34" charset="0"/>
              </a:rPr>
              <a:t> treated</a:t>
            </a:r>
            <a:br>
              <a:rPr lang="en-GB" sz="1200" b="1" dirty="0">
                <a:solidFill>
                  <a:srgbClr val="505050"/>
                </a:solidFill>
                <a:latin typeface="Calibri" panose="020F0502020204030204" pitchFamily="34" charset="0"/>
                <a:ea typeface="Aileron" charset="0"/>
                <a:cs typeface="Calibri" panose="020F0502020204030204" pitchFamily="34" charset="0"/>
              </a:rPr>
            </a:br>
            <a:r>
              <a:rPr lang="en-GB" sz="1200" b="1" dirty="0">
                <a:solidFill>
                  <a:srgbClr val="505050"/>
                </a:solidFill>
                <a:latin typeface="Calibri" panose="020F0502020204030204" pitchFamily="34" charset="0"/>
                <a:ea typeface="Aileron" charset="0"/>
                <a:cs typeface="Calibri" panose="020F0502020204030204" pitchFamily="34" charset="0"/>
              </a:rPr>
              <a:t>(N=128)</a:t>
            </a:r>
          </a:p>
        </p:txBody>
      </p:sp>
      <p:sp>
        <p:nvSpPr>
          <p:cNvPr id="25" name="TextBox 24">
            <a:extLst>
              <a:ext uri="{FF2B5EF4-FFF2-40B4-BE49-F238E27FC236}">
                <a16:creationId xmlns:a16="http://schemas.microsoft.com/office/drawing/2014/main" id="{A2F7867D-8AB8-D84E-9B51-437500D31C4F}"/>
              </a:ext>
            </a:extLst>
          </p:cNvPr>
          <p:cNvSpPr txBox="1"/>
          <p:nvPr/>
        </p:nvSpPr>
        <p:spPr>
          <a:xfrm rot="16200000">
            <a:off x="3184840" y="2787126"/>
            <a:ext cx="1774825" cy="166199"/>
          </a:xfrm>
          <a:prstGeom prst="rect">
            <a:avLst/>
          </a:prstGeom>
          <a:no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Response (%)</a:t>
            </a:r>
          </a:p>
        </p:txBody>
      </p:sp>
      <p:sp>
        <p:nvSpPr>
          <p:cNvPr id="26" name="TextBox 25">
            <a:extLst>
              <a:ext uri="{FF2B5EF4-FFF2-40B4-BE49-F238E27FC236}">
                <a16:creationId xmlns:a16="http://schemas.microsoft.com/office/drawing/2014/main" id="{BE34A5AB-B068-2747-8F85-21F75E045487}"/>
              </a:ext>
            </a:extLst>
          </p:cNvPr>
          <p:cNvSpPr txBox="1"/>
          <p:nvPr/>
        </p:nvSpPr>
        <p:spPr>
          <a:xfrm>
            <a:off x="5079860" y="2137761"/>
            <a:ext cx="650839" cy="138499"/>
          </a:xfrm>
          <a:prstGeom prst="rect">
            <a:avLst/>
          </a:prstGeom>
          <a:solidFill>
            <a:schemeClr val="bg1"/>
          </a:solid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ORR = 73%</a:t>
            </a:r>
          </a:p>
        </p:txBody>
      </p:sp>
      <p:sp>
        <p:nvSpPr>
          <p:cNvPr id="3" name="Rectangle 2">
            <a:extLst>
              <a:ext uri="{FF2B5EF4-FFF2-40B4-BE49-F238E27FC236}">
                <a16:creationId xmlns:a16="http://schemas.microsoft.com/office/drawing/2014/main" id="{B5BA113F-B3A0-9145-AD99-F20B3F23F04E}"/>
              </a:ext>
            </a:extLst>
          </p:cNvPr>
          <p:cNvSpPr/>
          <p:nvPr/>
        </p:nvSpPr>
        <p:spPr>
          <a:xfrm>
            <a:off x="4633674" y="1690273"/>
            <a:ext cx="82550" cy="82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1FD93F6-5E90-4043-B03D-4B044EAF686C}"/>
              </a:ext>
            </a:extLst>
          </p:cNvPr>
          <p:cNvSpPr/>
          <p:nvPr/>
        </p:nvSpPr>
        <p:spPr>
          <a:xfrm>
            <a:off x="4633674" y="1674398"/>
            <a:ext cx="82550" cy="82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97EDAAE-BA06-054A-8A7E-C93BDCA7CB25}"/>
              </a:ext>
            </a:extLst>
          </p:cNvPr>
          <p:cNvSpPr/>
          <p:nvPr/>
        </p:nvSpPr>
        <p:spPr>
          <a:xfrm>
            <a:off x="4633674" y="1950623"/>
            <a:ext cx="82550" cy="825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DC19E14-F9C5-7B4C-BAA2-C4A09EE26CE9}"/>
              </a:ext>
            </a:extLst>
          </p:cNvPr>
          <p:cNvSpPr/>
          <p:nvPr/>
        </p:nvSpPr>
        <p:spPr>
          <a:xfrm>
            <a:off x="4633674" y="1812510"/>
            <a:ext cx="82550" cy="82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ight Bracket 12">
            <a:extLst>
              <a:ext uri="{FF2B5EF4-FFF2-40B4-BE49-F238E27FC236}">
                <a16:creationId xmlns:a16="http://schemas.microsoft.com/office/drawing/2014/main" id="{78CB0BB8-47DC-3A40-A237-5A79BCF2D7EE}"/>
              </a:ext>
            </a:extLst>
          </p:cNvPr>
          <p:cNvSpPr/>
          <p:nvPr/>
        </p:nvSpPr>
        <p:spPr>
          <a:xfrm>
            <a:off x="5819618" y="2316996"/>
            <a:ext cx="69742" cy="756000"/>
          </a:xfrm>
          <a:prstGeom prst="rightBracket">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B7F99AF0-BEC8-D046-BE2E-AA744CB393D6}"/>
              </a:ext>
            </a:extLst>
          </p:cNvPr>
          <p:cNvSpPr txBox="1"/>
          <p:nvPr/>
        </p:nvSpPr>
        <p:spPr>
          <a:xfrm>
            <a:off x="6634595" y="3915942"/>
            <a:ext cx="490519" cy="498598"/>
          </a:xfrm>
          <a:prstGeom prst="rect">
            <a:avLst/>
          </a:prstGeom>
          <a:noFill/>
        </p:spPr>
        <p:txBody>
          <a:bodyPr wrap="none" lIns="0" tIns="0" rIns="0" bIns="0" rtlCol="0">
            <a:spAutoFit/>
          </a:bodyPr>
          <a:lstStyle/>
          <a:p>
            <a:pPr algn="r">
              <a:lnSpc>
                <a:spcPct val="90000"/>
              </a:lnSpc>
            </a:pPr>
            <a:r>
              <a:rPr lang="en-GB" sz="900" b="1" dirty="0">
                <a:solidFill>
                  <a:srgbClr val="505050"/>
                </a:solidFill>
                <a:latin typeface="Calibri" panose="020F0502020204030204" pitchFamily="34" charset="0"/>
                <a:ea typeface="Aileron" charset="0"/>
                <a:cs typeface="Calibri" panose="020F0502020204030204" pitchFamily="34" charset="0"/>
              </a:rPr>
              <a:t>No. at risk</a:t>
            </a:r>
          </a:p>
          <a:p>
            <a:pPr algn="r">
              <a:lnSpc>
                <a:spcPct val="90000"/>
              </a:lnSpc>
            </a:pPr>
            <a:r>
              <a:rPr lang="en-GB" sz="900" b="1" dirty="0">
                <a:solidFill>
                  <a:schemeClr val="tx2"/>
                </a:solidFill>
                <a:latin typeface="Calibri" panose="020F0502020204030204" pitchFamily="34" charset="0"/>
                <a:ea typeface="Aileron" charset="0"/>
                <a:cs typeface="Calibri" panose="020F0502020204030204" pitchFamily="34" charset="0"/>
              </a:rPr>
              <a:t>≥ CR</a:t>
            </a:r>
          </a:p>
          <a:p>
            <a:pPr algn="r">
              <a:lnSpc>
                <a:spcPct val="90000"/>
              </a:lnSpc>
            </a:pPr>
            <a:r>
              <a:rPr lang="en-GB" sz="900" b="1" dirty="0">
                <a:solidFill>
                  <a:schemeClr val="accent1"/>
                </a:solidFill>
                <a:latin typeface="Calibri" panose="020F0502020204030204" pitchFamily="34" charset="0"/>
                <a:ea typeface="Aileron" charset="0"/>
                <a:cs typeface="Calibri" panose="020F0502020204030204" pitchFamily="34" charset="0"/>
              </a:rPr>
              <a:t>VGPR</a:t>
            </a:r>
          </a:p>
          <a:p>
            <a:pPr algn="r">
              <a:lnSpc>
                <a:spcPct val="90000"/>
              </a:lnSpc>
            </a:pPr>
            <a:r>
              <a:rPr lang="en-GB" sz="900" b="1" dirty="0">
                <a:solidFill>
                  <a:schemeClr val="accent6"/>
                </a:solidFill>
                <a:latin typeface="Calibri" panose="020F0502020204030204" pitchFamily="34" charset="0"/>
                <a:ea typeface="Aileron" charset="0"/>
                <a:cs typeface="Calibri" panose="020F0502020204030204" pitchFamily="34" charset="0"/>
              </a:rPr>
              <a:t>PR</a:t>
            </a:r>
          </a:p>
        </p:txBody>
      </p:sp>
      <p:sp>
        <p:nvSpPr>
          <p:cNvPr id="46" name="TextBox 45">
            <a:extLst>
              <a:ext uri="{FF2B5EF4-FFF2-40B4-BE49-F238E27FC236}">
                <a16:creationId xmlns:a16="http://schemas.microsoft.com/office/drawing/2014/main" id="{FB1EF31F-C139-8241-9391-0C7A93802740}"/>
              </a:ext>
            </a:extLst>
          </p:cNvPr>
          <p:cNvSpPr txBox="1"/>
          <p:nvPr/>
        </p:nvSpPr>
        <p:spPr>
          <a:xfrm>
            <a:off x="11017242"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28</a:t>
            </a:r>
          </a:p>
        </p:txBody>
      </p:sp>
      <p:sp>
        <p:nvSpPr>
          <p:cNvPr id="47" name="TextBox 46">
            <a:extLst>
              <a:ext uri="{FF2B5EF4-FFF2-40B4-BE49-F238E27FC236}">
                <a16:creationId xmlns:a16="http://schemas.microsoft.com/office/drawing/2014/main" id="{C9C616C2-F036-524E-90EB-9B325512F877}"/>
              </a:ext>
            </a:extLst>
          </p:cNvPr>
          <p:cNvSpPr txBox="1"/>
          <p:nvPr/>
        </p:nvSpPr>
        <p:spPr>
          <a:xfrm>
            <a:off x="9429742"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16</a:t>
            </a:r>
          </a:p>
        </p:txBody>
      </p:sp>
      <p:sp>
        <p:nvSpPr>
          <p:cNvPr id="60" name="TextBox 59">
            <a:extLst>
              <a:ext uri="{FF2B5EF4-FFF2-40B4-BE49-F238E27FC236}">
                <a16:creationId xmlns:a16="http://schemas.microsoft.com/office/drawing/2014/main" id="{6DFAE3E8-7674-A344-9BFB-6DC2B0C1C61F}"/>
              </a:ext>
            </a:extLst>
          </p:cNvPr>
          <p:cNvSpPr txBox="1"/>
          <p:nvPr/>
        </p:nvSpPr>
        <p:spPr>
          <a:xfrm>
            <a:off x="7305667" y="3666625"/>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61" name="TextBox 60">
            <a:extLst>
              <a:ext uri="{FF2B5EF4-FFF2-40B4-BE49-F238E27FC236}">
                <a16:creationId xmlns:a16="http://schemas.microsoft.com/office/drawing/2014/main" id="{156B3828-6E5A-BE4E-9EFC-B63383FB1F39}"/>
              </a:ext>
            </a:extLst>
          </p:cNvPr>
          <p:cNvSpPr txBox="1"/>
          <p:nvPr/>
        </p:nvSpPr>
        <p:spPr>
          <a:xfrm>
            <a:off x="7042142" y="3472950"/>
            <a:ext cx="131446"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62" name="TextBox 61">
            <a:extLst>
              <a:ext uri="{FF2B5EF4-FFF2-40B4-BE49-F238E27FC236}">
                <a16:creationId xmlns:a16="http://schemas.microsoft.com/office/drawing/2014/main" id="{53D461FD-2D13-994A-BC91-7615BD9A7CF1}"/>
              </a:ext>
            </a:extLst>
          </p:cNvPr>
          <p:cNvSpPr txBox="1"/>
          <p:nvPr/>
        </p:nvSpPr>
        <p:spPr>
          <a:xfrm>
            <a:off x="6976756" y="1529850"/>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1.0</a:t>
            </a:r>
          </a:p>
        </p:txBody>
      </p:sp>
      <p:sp>
        <p:nvSpPr>
          <p:cNvPr id="63" name="TextBox 62">
            <a:extLst>
              <a:ext uri="{FF2B5EF4-FFF2-40B4-BE49-F238E27FC236}">
                <a16:creationId xmlns:a16="http://schemas.microsoft.com/office/drawing/2014/main" id="{4D3B11FC-646C-1049-9968-A6A3BB83748C}"/>
              </a:ext>
            </a:extLst>
          </p:cNvPr>
          <p:cNvSpPr txBox="1"/>
          <p:nvPr/>
        </p:nvSpPr>
        <p:spPr>
          <a:xfrm>
            <a:off x="6976756" y="1914025"/>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0.8</a:t>
            </a:r>
          </a:p>
        </p:txBody>
      </p:sp>
      <p:sp>
        <p:nvSpPr>
          <p:cNvPr id="64" name="TextBox 63">
            <a:extLst>
              <a:ext uri="{FF2B5EF4-FFF2-40B4-BE49-F238E27FC236}">
                <a16:creationId xmlns:a16="http://schemas.microsoft.com/office/drawing/2014/main" id="{B7679F95-BCFD-FF41-B928-5B665C8FD541}"/>
              </a:ext>
            </a:extLst>
          </p:cNvPr>
          <p:cNvSpPr txBox="1"/>
          <p:nvPr/>
        </p:nvSpPr>
        <p:spPr>
          <a:xfrm>
            <a:off x="6976756" y="2304550"/>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0.6</a:t>
            </a:r>
          </a:p>
        </p:txBody>
      </p:sp>
      <p:sp>
        <p:nvSpPr>
          <p:cNvPr id="65" name="TextBox 64">
            <a:extLst>
              <a:ext uri="{FF2B5EF4-FFF2-40B4-BE49-F238E27FC236}">
                <a16:creationId xmlns:a16="http://schemas.microsoft.com/office/drawing/2014/main" id="{00D8B078-DACE-FA44-B6B0-25F7AADCFCD4}"/>
              </a:ext>
            </a:extLst>
          </p:cNvPr>
          <p:cNvSpPr txBox="1"/>
          <p:nvPr/>
        </p:nvSpPr>
        <p:spPr>
          <a:xfrm>
            <a:off x="6976756" y="2688725"/>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0.4</a:t>
            </a:r>
          </a:p>
        </p:txBody>
      </p:sp>
      <p:sp>
        <p:nvSpPr>
          <p:cNvPr id="66" name="TextBox 65">
            <a:extLst>
              <a:ext uri="{FF2B5EF4-FFF2-40B4-BE49-F238E27FC236}">
                <a16:creationId xmlns:a16="http://schemas.microsoft.com/office/drawing/2014/main" id="{3338DD56-91FB-B74C-8EA4-9F9A961132D1}"/>
              </a:ext>
            </a:extLst>
          </p:cNvPr>
          <p:cNvSpPr txBox="1"/>
          <p:nvPr/>
        </p:nvSpPr>
        <p:spPr>
          <a:xfrm>
            <a:off x="6976756" y="3085600"/>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0.2</a:t>
            </a:r>
          </a:p>
        </p:txBody>
      </p:sp>
      <p:cxnSp>
        <p:nvCxnSpPr>
          <p:cNvPr id="69" name="Straight Connector 68">
            <a:extLst>
              <a:ext uri="{FF2B5EF4-FFF2-40B4-BE49-F238E27FC236}">
                <a16:creationId xmlns:a16="http://schemas.microsoft.com/office/drawing/2014/main" id="{6A1ED452-CE2F-4C4A-A391-BFB162C93438}"/>
              </a:ext>
            </a:extLst>
          </p:cNvPr>
          <p:cNvCxnSpPr>
            <a:cxnSpLocks/>
          </p:cNvCxnSpPr>
          <p:nvPr/>
        </p:nvCxnSpPr>
        <p:spPr>
          <a:xfrm>
            <a:off x="7287268" y="3596174"/>
            <a:ext cx="415860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F80F01F-B917-F14B-8D73-E67C9800974D}"/>
              </a:ext>
            </a:extLst>
          </p:cNvPr>
          <p:cNvCxnSpPr>
            <a:cxnSpLocks/>
          </p:cNvCxnSpPr>
          <p:nvPr/>
        </p:nvCxnSpPr>
        <p:spPr>
          <a:xfrm flipV="1">
            <a:off x="7295526" y="1538208"/>
            <a:ext cx="0" cy="205255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BF0982F-41D2-EF4F-A5AF-E488CD659DAE}"/>
              </a:ext>
            </a:extLst>
          </p:cNvPr>
          <p:cNvCxnSpPr>
            <a:cxnSpLocks/>
          </p:cNvCxnSpPr>
          <p:nvPr/>
        </p:nvCxnSpPr>
        <p:spPr>
          <a:xfrm>
            <a:off x="7233293" y="159592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0DEA574-28B1-1144-930B-28B30E88427D}"/>
              </a:ext>
            </a:extLst>
          </p:cNvPr>
          <p:cNvCxnSpPr>
            <a:cxnSpLocks/>
          </p:cNvCxnSpPr>
          <p:nvPr/>
        </p:nvCxnSpPr>
        <p:spPr>
          <a:xfrm>
            <a:off x="7233293" y="19832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972F931-2311-0749-8CC7-D6CFBCBD528D}"/>
              </a:ext>
            </a:extLst>
          </p:cNvPr>
          <p:cNvCxnSpPr>
            <a:cxnSpLocks/>
          </p:cNvCxnSpPr>
          <p:nvPr/>
        </p:nvCxnSpPr>
        <p:spPr>
          <a:xfrm>
            <a:off x="7233293" y="237379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86915A1-A72E-AA4A-B265-5B48C01FD54C}"/>
              </a:ext>
            </a:extLst>
          </p:cNvPr>
          <p:cNvCxnSpPr>
            <a:cxnSpLocks/>
          </p:cNvCxnSpPr>
          <p:nvPr/>
        </p:nvCxnSpPr>
        <p:spPr>
          <a:xfrm>
            <a:off x="7233293" y="276114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569BA9E-F274-CE46-849D-AB7974ED451D}"/>
              </a:ext>
            </a:extLst>
          </p:cNvPr>
          <p:cNvCxnSpPr>
            <a:cxnSpLocks/>
          </p:cNvCxnSpPr>
          <p:nvPr/>
        </p:nvCxnSpPr>
        <p:spPr>
          <a:xfrm>
            <a:off x="7233293" y="3148499"/>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9D1C0BD-2BBF-4046-913F-A8922912928C}"/>
              </a:ext>
            </a:extLst>
          </p:cNvPr>
          <p:cNvCxnSpPr>
            <a:cxnSpLocks/>
          </p:cNvCxnSpPr>
          <p:nvPr/>
        </p:nvCxnSpPr>
        <p:spPr>
          <a:xfrm>
            <a:off x="7233293" y="353902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5FB4782-0A7E-E343-913A-6AC07D29BDF1}"/>
              </a:ext>
            </a:extLst>
          </p:cNvPr>
          <p:cNvCxnSpPr>
            <a:cxnSpLocks/>
          </p:cNvCxnSpPr>
          <p:nvPr/>
        </p:nvCxnSpPr>
        <p:spPr>
          <a:xfrm rot="16200000">
            <a:off x="7341245"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F4DB1DF-A2FF-EA49-BCAE-79A4F6B7DBBE}"/>
              </a:ext>
            </a:extLst>
          </p:cNvPr>
          <p:cNvCxnSpPr>
            <a:cxnSpLocks/>
          </p:cNvCxnSpPr>
          <p:nvPr/>
        </p:nvCxnSpPr>
        <p:spPr>
          <a:xfrm rot="16200000">
            <a:off x="1104964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298C1F1-8216-4E42-9667-83F5EC034F5A}"/>
              </a:ext>
            </a:extLst>
          </p:cNvPr>
          <p:cNvCxnSpPr>
            <a:cxnSpLocks/>
          </p:cNvCxnSpPr>
          <p:nvPr/>
        </p:nvCxnSpPr>
        <p:spPr>
          <a:xfrm rot="16200000">
            <a:off x="946214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A3FF37A8-8149-CC40-8EB3-78D9F3F76066}"/>
              </a:ext>
            </a:extLst>
          </p:cNvPr>
          <p:cNvSpPr txBox="1"/>
          <p:nvPr/>
        </p:nvSpPr>
        <p:spPr>
          <a:xfrm>
            <a:off x="11287117"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30</a:t>
            </a:r>
          </a:p>
        </p:txBody>
      </p:sp>
      <p:cxnSp>
        <p:nvCxnSpPr>
          <p:cNvPr id="96" name="Straight Connector 95">
            <a:extLst>
              <a:ext uri="{FF2B5EF4-FFF2-40B4-BE49-F238E27FC236}">
                <a16:creationId xmlns:a16="http://schemas.microsoft.com/office/drawing/2014/main" id="{C9B52CA2-78DC-0143-BE2B-E71A35972B78}"/>
              </a:ext>
            </a:extLst>
          </p:cNvPr>
          <p:cNvCxnSpPr>
            <a:cxnSpLocks/>
          </p:cNvCxnSpPr>
          <p:nvPr/>
        </p:nvCxnSpPr>
        <p:spPr>
          <a:xfrm rot="16200000">
            <a:off x="1131952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E5D66739-A318-9640-977A-E9FBDCC653DA}"/>
              </a:ext>
            </a:extLst>
          </p:cNvPr>
          <p:cNvSpPr txBox="1"/>
          <p:nvPr/>
        </p:nvSpPr>
        <p:spPr>
          <a:xfrm>
            <a:off x="10753717"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26</a:t>
            </a:r>
          </a:p>
        </p:txBody>
      </p:sp>
      <p:cxnSp>
        <p:nvCxnSpPr>
          <p:cNvPr id="98" name="Straight Connector 97">
            <a:extLst>
              <a:ext uri="{FF2B5EF4-FFF2-40B4-BE49-F238E27FC236}">
                <a16:creationId xmlns:a16="http://schemas.microsoft.com/office/drawing/2014/main" id="{2B76872E-6C85-3147-9EE7-004727E8EC22}"/>
              </a:ext>
            </a:extLst>
          </p:cNvPr>
          <p:cNvCxnSpPr>
            <a:cxnSpLocks/>
          </p:cNvCxnSpPr>
          <p:nvPr/>
        </p:nvCxnSpPr>
        <p:spPr>
          <a:xfrm rot="16200000">
            <a:off x="1078612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4C6096F6-45EE-924E-9279-57F7BCB34814}"/>
              </a:ext>
            </a:extLst>
          </p:cNvPr>
          <p:cNvSpPr txBox="1"/>
          <p:nvPr/>
        </p:nvSpPr>
        <p:spPr>
          <a:xfrm>
            <a:off x="10490192"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24</a:t>
            </a:r>
          </a:p>
        </p:txBody>
      </p:sp>
      <p:cxnSp>
        <p:nvCxnSpPr>
          <p:cNvPr id="100" name="Straight Connector 99">
            <a:extLst>
              <a:ext uri="{FF2B5EF4-FFF2-40B4-BE49-F238E27FC236}">
                <a16:creationId xmlns:a16="http://schemas.microsoft.com/office/drawing/2014/main" id="{AE3CF3B3-6CEE-8B48-BC7A-7BF9F58834F3}"/>
              </a:ext>
            </a:extLst>
          </p:cNvPr>
          <p:cNvCxnSpPr>
            <a:cxnSpLocks/>
          </p:cNvCxnSpPr>
          <p:nvPr/>
        </p:nvCxnSpPr>
        <p:spPr>
          <a:xfrm rot="16200000">
            <a:off x="1052259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534C7446-BAC5-BE4A-AB69-09AA6AB6C09B}"/>
              </a:ext>
            </a:extLst>
          </p:cNvPr>
          <p:cNvSpPr txBox="1"/>
          <p:nvPr/>
        </p:nvSpPr>
        <p:spPr>
          <a:xfrm>
            <a:off x="10226667"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22</a:t>
            </a:r>
          </a:p>
        </p:txBody>
      </p:sp>
      <p:cxnSp>
        <p:nvCxnSpPr>
          <p:cNvPr id="102" name="Straight Connector 101">
            <a:extLst>
              <a:ext uri="{FF2B5EF4-FFF2-40B4-BE49-F238E27FC236}">
                <a16:creationId xmlns:a16="http://schemas.microsoft.com/office/drawing/2014/main" id="{024E88B4-528E-C14C-8C25-A53FDBF514A4}"/>
              </a:ext>
            </a:extLst>
          </p:cNvPr>
          <p:cNvCxnSpPr>
            <a:cxnSpLocks/>
          </p:cNvCxnSpPr>
          <p:nvPr/>
        </p:nvCxnSpPr>
        <p:spPr>
          <a:xfrm rot="16200000">
            <a:off x="1025907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B61CEF60-3FE7-6647-9980-88265268EB76}"/>
              </a:ext>
            </a:extLst>
          </p:cNvPr>
          <p:cNvSpPr txBox="1"/>
          <p:nvPr/>
        </p:nvSpPr>
        <p:spPr>
          <a:xfrm>
            <a:off x="9696442"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18</a:t>
            </a:r>
          </a:p>
        </p:txBody>
      </p:sp>
      <p:cxnSp>
        <p:nvCxnSpPr>
          <p:cNvPr id="104" name="Straight Connector 103">
            <a:extLst>
              <a:ext uri="{FF2B5EF4-FFF2-40B4-BE49-F238E27FC236}">
                <a16:creationId xmlns:a16="http://schemas.microsoft.com/office/drawing/2014/main" id="{28844DDB-D7A8-934E-853B-11E115D75033}"/>
              </a:ext>
            </a:extLst>
          </p:cNvPr>
          <p:cNvCxnSpPr>
            <a:cxnSpLocks/>
          </p:cNvCxnSpPr>
          <p:nvPr/>
        </p:nvCxnSpPr>
        <p:spPr>
          <a:xfrm rot="16200000">
            <a:off x="972884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F443AB2A-8A69-5B41-B032-2CA18BB10559}"/>
              </a:ext>
            </a:extLst>
          </p:cNvPr>
          <p:cNvSpPr txBox="1"/>
          <p:nvPr/>
        </p:nvSpPr>
        <p:spPr>
          <a:xfrm>
            <a:off x="9963142"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cs typeface="Calibri" panose="020F0502020204030204" pitchFamily="34" charset="0"/>
              </a:rPr>
              <a:t>20</a:t>
            </a:r>
          </a:p>
        </p:txBody>
      </p:sp>
      <p:cxnSp>
        <p:nvCxnSpPr>
          <p:cNvPr id="106" name="Straight Connector 105">
            <a:extLst>
              <a:ext uri="{FF2B5EF4-FFF2-40B4-BE49-F238E27FC236}">
                <a16:creationId xmlns:a16="http://schemas.microsoft.com/office/drawing/2014/main" id="{D33A27FE-17BF-7047-A7EF-E7A0D9AC0F63}"/>
              </a:ext>
            </a:extLst>
          </p:cNvPr>
          <p:cNvCxnSpPr>
            <a:cxnSpLocks/>
          </p:cNvCxnSpPr>
          <p:nvPr/>
        </p:nvCxnSpPr>
        <p:spPr>
          <a:xfrm rot="16200000">
            <a:off x="999554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1A0AC8EB-EE42-4E4A-A580-0B0D9216DBD3}"/>
              </a:ext>
            </a:extLst>
          </p:cNvPr>
          <p:cNvSpPr txBox="1"/>
          <p:nvPr/>
        </p:nvSpPr>
        <p:spPr>
          <a:xfrm>
            <a:off x="9163042" y="3666625"/>
            <a:ext cx="131446" cy="138499"/>
          </a:xfrm>
          <a:prstGeom prst="rect">
            <a:avLst/>
          </a:prstGeom>
          <a:noFill/>
        </p:spPr>
        <p:txBody>
          <a:bodyPr wrap="none" lIns="0" tIns="0" rIns="0" bIns="0" rtlCol="0">
            <a:spAutoFit/>
          </a:bodyPr>
          <a:lstStyle>
            <a:defPPr>
              <a:defRPr lang="fr-FR"/>
            </a:defPPr>
            <a:lvl1pPr algn="ctr">
              <a:lnSpc>
                <a:spcPct val="90000"/>
              </a:lnSpc>
              <a:defRPr sz="1000">
                <a:solidFill>
                  <a:srgbClr val="505050"/>
                </a:solidFill>
                <a:latin typeface="Calibri" panose="020F0502020204030204" pitchFamily="34" charset="0"/>
                <a:ea typeface="Aileron" charset="0"/>
                <a:cs typeface="Calibri" panose="020F0502020204030204" pitchFamily="34" charset="0"/>
              </a:defRPr>
            </a:lvl1pPr>
          </a:lstStyle>
          <a:p>
            <a:r>
              <a:rPr lang="en-GB" dirty="0"/>
              <a:t>14</a:t>
            </a:r>
          </a:p>
        </p:txBody>
      </p:sp>
      <p:cxnSp>
        <p:nvCxnSpPr>
          <p:cNvPr id="108" name="Straight Connector 107">
            <a:extLst>
              <a:ext uri="{FF2B5EF4-FFF2-40B4-BE49-F238E27FC236}">
                <a16:creationId xmlns:a16="http://schemas.microsoft.com/office/drawing/2014/main" id="{BC1DF038-DB67-3044-B923-8B60F29CA067}"/>
              </a:ext>
            </a:extLst>
          </p:cNvPr>
          <p:cNvCxnSpPr>
            <a:cxnSpLocks/>
          </p:cNvCxnSpPr>
          <p:nvPr/>
        </p:nvCxnSpPr>
        <p:spPr>
          <a:xfrm rot="16200000">
            <a:off x="919544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C6567492-BEAD-F14A-B791-AE8FA0CFE53F}"/>
              </a:ext>
            </a:extLst>
          </p:cNvPr>
          <p:cNvSpPr txBox="1"/>
          <p:nvPr/>
        </p:nvSpPr>
        <p:spPr>
          <a:xfrm>
            <a:off x="8902692"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12</a:t>
            </a:r>
          </a:p>
        </p:txBody>
      </p:sp>
      <p:cxnSp>
        <p:nvCxnSpPr>
          <p:cNvPr id="110" name="Straight Connector 109">
            <a:extLst>
              <a:ext uri="{FF2B5EF4-FFF2-40B4-BE49-F238E27FC236}">
                <a16:creationId xmlns:a16="http://schemas.microsoft.com/office/drawing/2014/main" id="{308F62BB-ECF2-8D49-AE41-3ADB1081E243}"/>
              </a:ext>
            </a:extLst>
          </p:cNvPr>
          <p:cNvCxnSpPr>
            <a:cxnSpLocks/>
          </p:cNvCxnSpPr>
          <p:nvPr/>
        </p:nvCxnSpPr>
        <p:spPr>
          <a:xfrm rot="16200000">
            <a:off x="893509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6B17F54B-EA57-4B45-B322-B248207AD45F}"/>
              </a:ext>
            </a:extLst>
          </p:cNvPr>
          <p:cNvSpPr txBox="1"/>
          <p:nvPr/>
        </p:nvSpPr>
        <p:spPr>
          <a:xfrm>
            <a:off x="8632817" y="3666625"/>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10</a:t>
            </a:r>
          </a:p>
        </p:txBody>
      </p:sp>
      <p:cxnSp>
        <p:nvCxnSpPr>
          <p:cNvPr id="112" name="Straight Connector 111">
            <a:extLst>
              <a:ext uri="{FF2B5EF4-FFF2-40B4-BE49-F238E27FC236}">
                <a16:creationId xmlns:a16="http://schemas.microsoft.com/office/drawing/2014/main" id="{D862BAC5-0F3D-EE42-9945-096E25A2BFD8}"/>
              </a:ext>
            </a:extLst>
          </p:cNvPr>
          <p:cNvCxnSpPr>
            <a:cxnSpLocks/>
          </p:cNvCxnSpPr>
          <p:nvPr/>
        </p:nvCxnSpPr>
        <p:spPr>
          <a:xfrm rot="16200000">
            <a:off x="866522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121B8D67-5AB1-FD4E-A04F-B5DC45E265D3}"/>
              </a:ext>
            </a:extLst>
          </p:cNvPr>
          <p:cNvSpPr txBox="1"/>
          <p:nvPr/>
        </p:nvSpPr>
        <p:spPr>
          <a:xfrm>
            <a:off x="8402153" y="3666625"/>
            <a:ext cx="65724"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a:t>
            </a:r>
          </a:p>
        </p:txBody>
      </p:sp>
      <p:cxnSp>
        <p:nvCxnSpPr>
          <p:cNvPr id="114" name="Straight Connector 113">
            <a:extLst>
              <a:ext uri="{FF2B5EF4-FFF2-40B4-BE49-F238E27FC236}">
                <a16:creationId xmlns:a16="http://schemas.microsoft.com/office/drawing/2014/main" id="{5D152474-07DC-5046-9910-251B54C16293}"/>
              </a:ext>
            </a:extLst>
          </p:cNvPr>
          <p:cNvCxnSpPr>
            <a:cxnSpLocks/>
          </p:cNvCxnSpPr>
          <p:nvPr/>
        </p:nvCxnSpPr>
        <p:spPr>
          <a:xfrm rot="16200000">
            <a:off x="840169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B2F73EF8-C746-2E43-8887-CD0AC17534FD}"/>
              </a:ext>
            </a:extLst>
          </p:cNvPr>
          <p:cNvSpPr txBox="1"/>
          <p:nvPr/>
        </p:nvSpPr>
        <p:spPr>
          <a:xfrm>
            <a:off x="8135453" y="3666625"/>
            <a:ext cx="65724"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a:t>
            </a:r>
          </a:p>
        </p:txBody>
      </p:sp>
      <p:cxnSp>
        <p:nvCxnSpPr>
          <p:cNvPr id="116" name="Straight Connector 115">
            <a:extLst>
              <a:ext uri="{FF2B5EF4-FFF2-40B4-BE49-F238E27FC236}">
                <a16:creationId xmlns:a16="http://schemas.microsoft.com/office/drawing/2014/main" id="{AD4883EC-7A72-F34F-81D9-24768E29F6E5}"/>
              </a:ext>
            </a:extLst>
          </p:cNvPr>
          <p:cNvCxnSpPr>
            <a:cxnSpLocks/>
          </p:cNvCxnSpPr>
          <p:nvPr/>
        </p:nvCxnSpPr>
        <p:spPr>
          <a:xfrm rot="16200000">
            <a:off x="813499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AE750F26-6BE5-4B4D-93B1-D9B2F30796AD}"/>
              </a:ext>
            </a:extLst>
          </p:cNvPr>
          <p:cNvSpPr txBox="1"/>
          <p:nvPr/>
        </p:nvSpPr>
        <p:spPr>
          <a:xfrm>
            <a:off x="7871928" y="3666625"/>
            <a:ext cx="65724"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a:t>
            </a:r>
          </a:p>
        </p:txBody>
      </p:sp>
      <p:cxnSp>
        <p:nvCxnSpPr>
          <p:cNvPr id="118" name="Straight Connector 117">
            <a:extLst>
              <a:ext uri="{FF2B5EF4-FFF2-40B4-BE49-F238E27FC236}">
                <a16:creationId xmlns:a16="http://schemas.microsoft.com/office/drawing/2014/main" id="{D3F47604-097B-5843-BEB5-15C70138528A}"/>
              </a:ext>
            </a:extLst>
          </p:cNvPr>
          <p:cNvCxnSpPr>
            <a:cxnSpLocks/>
          </p:cNvCxnSpPr>
          <p:nvPr/>
        </p:nvCxnSpPr>
        <p:spPr>
          <a:xfrm rot="16200000">
            <a:off x="7871472"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67A39C44-1E33-9145-9CB4-C336AF1B046D}"/>
              </a:ext>
            </a:extLst>
          </p:cNvPr>
          <p:cNvSpPr txBox="1"/>
          <p:nvPr/>
        </p:nvSpPr>
        <p:spPr>
          <a:xfrm>
            <a:off x="7602053" y="3666625"/>
            <a:ext cx="65724"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a:t>
            </a:r>
          </a:p>
        </p:txBody>
      </p:sp>
      <p:cxnSp>
        <p:nvCxnSpPr>
          <p:cNvPr id="120" name="Straight Connector 119">
            <a:extLst>
              <a:ext uri="{FF2B5EF4-FFF2-40B4-BE49-F238E27FC236}">
                <a16:creationId xmlns:a16="http://schemas.microsoft.com/office/drawing/2014/main" id="{28C4DFA4-160C-1B4D-BBA4-B4B887F73DB0}"/>
              </a:ext>
            </a:extLst>
          </p:cNvPr>
          <p:cNvCxnSpPr>
            <a:cxnSpLocks/>
          </p:cNvCxnSpPr>
          <p:nvPr/>
        </p:nvCxnSpPr>
        <p:spPr>
          <a:xfrm rot="16200000">
            <a:off x="7601597" y="3621574"/>
            <a:ext cx="6096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7D9AE2A6-5F7F-E545-84CF-1AB00ACF8EBF}"/>
              </a:ext>
            </a:extLst>
          </p:cNvPr>
          <p:cNvSpPr txBox="1"/>
          <p:nvPr/>
        </p:nvSpPr>
        <p:spPr>
          <a:xfrm>
            <a:off x="11050103" y="3999042"/>
            <a:ext cx="65724"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22" name="TextBox 121">
            <a:extLst>
              <a:ext uri="{FF2B5EF4-FFF2-40B4-BE49-F238E27FC236}">
                <a16:creationId xmlns:a16="http://schemas.microsoft.com/office/drawing/2014/main" id="{F060157D-F714-FD46-89A8-4CEE3583C259}"/>
              </a:ext>
            </a:extLst>
          </p:cNvPr>
          <p:cNvSpPr txBox="1"/>
          <p:nvPr/>
        </p:nvSpPr>
        <p:spPr>
          <a:xfrm>
            <a:off x="942974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23" name="TextBox 122">
            <a:extLst>
              <a:ext uri="{FF2B5EF4-FFF2-40B4-BE49-F238E27FC236}">
                <a16:creationId xmlns:a16="http://schemas.microsoft.com/office/drawing/2014/main" id="{FF190791-BA05-7C4B-ADED-1CCE23C23CED}"/>
              </a:ext>
            </a:extLst>
          </p:cNvPr>
          <p:cNvSpPr txBox="1"/>
          <p:nvPr/>
        </p:nvSpPr>
        <p:spPr>
          <a:xfrm>
            <a:off x="7305667" y="3999042"/>
            <a:ext cx="131446" cy="415498"/>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42</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26</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26</a:t>
            </a:r>
          </a:p>
        </p:txBody>
      </p:sp>
      <p:sp>
        <p:nvSpPr>
          <p:cNvPr id="124" name="TextBox 123">
            <a:extLst>
              <a:ext uri="{FF2B5EF4-FFF2-40B4-BE49-F238E27FC236}">
                <a16:creationId xmlns:a16="http://schemas.microsoft.com/office/drawing/2014/main" id="{86FC19FB-D5F4-7D48-B313-7055846C1ED6}"/>
              </a:ext>
            </a:extLst>
          </p:cNvPr>
          <p:cNvSpPr txBox="1"/>
          <p:nvPr/>
        </p:nvSpPr>
        <p:spPr>
          <a:xfrm>
            <a:off x="11319978" y="3999042"/>
            <a:ext cx="65724"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25" name="TextBox 124">
            <a:extLst>
              <a:ext uri="{FF2B5EF4-FFF2-40B4-BE49-F238E27FC236}">
                <a16:creationId xmlns:a16="http://schemas.microsoft.com/office/drawing/2014/main" id="{3FE9E73D-9ED1-B243-B3AF-590E2127FF60}"/>
              </a:ext>
            </a:extLst>
          </p:cNvPr>
          <p:cNvSpPr txBox="1"/>
          <p:nvPr/>
        </p:nvSpPr>
        <p:spPr>
          <a:xfrm>
            <a:off x="10786578" y="3999042"/>
            <a:ext cx="65724"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26" name="TextBox 125">
            <a:extLst>
              <a:ext uri="{FF2B5EF4-FFF2-40B4-BE49-F238E27FC236}">
                <a16:creationId xmlns:a16="http://schemas.microsoft.com/office/drawing/2014/main" id="{7DCDC2A7-4694-8443-8D95-2369C21BE0BE}"/>
              </a:ext>
            </a:extLst>
          </p:cNvPr>
          <p:cNvSpPr txBox="1"/>
          <p:nvPr/>
        </p:nvSpPr>
        <p:spPr>
          <a:xfrm>
            <a:off x="1049019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10</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27" name="TextBox 126">
            <a:extLst>
              <a:ext uri="{FF2B5EF4-FFF2-40B4-BE49-F238E27FC236}">
                <a16:creationId xmlns:a16="http://schemas.microsoft.com/office/drawing/2014/main" id="{05B7DF58-4F57-3945-A4D9-7353F5C96365}"/>
              </a:ext>
            </a:extLst>
          </p:cNvPr>
          <p:cNvSpPr txBox="1"/>
          <p:nvPr/>
        </p:nvSpPr>
        <p:spPr>
          <a:xfrm>
            <a:off x="10226667"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17</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28" name="TextBox 127">
            <a:extLst>
              <a:ext uri="{FF2B5EF4-FFF2-40B4-BE49-F238E27FC236}">
                <a16:creationId xmlns:a16="http://schemas.microsoft.com/office/drawing/2014/main" id="{82ED3AC8-3C33-1042-88AC-B00CDC1A9F1E}"/>
              </a:ext>
            </a:extLst>
          </p:cNvPr>
          <p:cNvSpPr txBox="1"/>
          <p:nvPr/>
        </p:nvSpPr>
        <p:spPr>
          <a:xfrm>
            <a:off x="969644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24</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29" name="TextBox 128">
            <a:extLst>
              <a:ext uri="{FF2B5EF4-FFF2-40B4-BE49-F238E27FC236}">
                <a16:creationId xmlns:a16="http://schemas.microsoft.com/office/drawing/2014/main" id="{F611CB00-896B-3644-AA59-C94D84C46D6C}"/>
              </a:ext>
            </a:extLst>
          </p:cNvPr>
          <p:cNvSpPr txBox="1"/>
          <p:nvPr/>
        </p:nvSpPr>
        <p:spPr>
          <a:xfrm>
            <a:off x="996314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20</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30" name="TextBox 129">
            <a:extLst>
              <a:ext uri="{FF2B5EF4-FFF2-40B4-BE49-F238E27FC236}">
                <a16:creationId xmlns:a16="http://schemas.microsoft.com/office/drawing/2014/main" id="{2DE8E4E4-3112-FC46-A537-B84C1CB6ECB7}"/>
              </a:ext>
            </a:extLst>
          </p:cNvPr>
          <p:cNvSpPr txBox="1"/>
          <p:nvPr/>
        </p:nvSpPr>
        <p:spPr>
          <a:xfrm>
            <a:off x="916304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26</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31" name="TextBox 130">
            <a:extLst>
              <a:ext uri="{FF2B5EF4-FFF2-40B4-BE49-F238E27FC236}">
                <a16:creationId xmlns:a16="http://schemas.microsoft.com/office/drawing/2014/main" id="{CD713C1E-1116-AC4F-AAE0-63DAD19CF76E}"/>
              </a:ext>
            </a:extLst>
          </p:cNvPr>
          <p:cNvSpPr txBox="1"/>
          <p:nvPr/>
        </p:nvSpPr>
        <p:spPr>
          <a:xfrm>
            <a:off x="8902692" y="3999042"/>
            <a:ext cx="131446" cy="415498"/>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28</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132" name="TextBox 131">
            <a:extLst>
              <a:ext uri="{FF2B5EF4-FFF2-40B4-BE49-F238E27FC236}">
                <a16:creationId xmlns:a16="http://schemas.microsoft.com/office/drawing/2014/main" id="{1692AD2D-E761-DE40-943B-4097BF8D672F}"/>
              </a:ext>
            </a:extLst>
          </p:cNvPr>
          <p:cNvSpPr txBox="1"/>
          <p:nvPr/>
        </p:nvSpPr>
        <p:spPr>
          <a:xfrm>
            <a:off x="8632817"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a:t>
            </a:r>
          </a:p>
        </p:txBody>
      </p:sp>
      <p:sp>
        <p:nvSpPr>
          <p:cNvPr id="133" name="TextBox 132">
            <a:extLst>
              <a:ext uri="{FF2B5EF4-FFF2-40B4-BE49-F238E27FC236}">
                <a16:creationId xmlns:a16="http://schemas.microsoft.com/office/drawing/2014/main" id="{601AB2EE-AA13-7E4C-B226-26FA9FC54DC6}"/>
              </a:ext>
            </a:extLst>
          </p:cNvPr>
          <p:cNvSpPr txBox="1"/>
          <p:nvPr/>
        </p:nvSpPr>
        <p:spPr>
          <a:xfrm>
            <a:off x="836929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36</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16</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a:t>
            </a:r>
          </a:p>
        </p:txBody>
      </p:sp>
      <p:sp>
        <p:nvSpPr>
          <p:cNvPr id="134" name="TextBox 133">
            <a:extLst>
              <a:ext uri="{FF2B5EF4-FFF2-40B4-BE49-F238E27FC236}">
                <a16:creationId xmlns:a16="http://schemas.microsoft.com/office/drawing/2014/main" id="{74A14011-CA15-544C-B2AE-121FBE50FBFD}"/>
              </a:ext>
            </a:extLst>
          </p:cNvPr>
          <p:cNvSpPr txBox="1"/>
          <p:nvPr/>
        </p:nvSpPr>
        <p:spPr>
          <a:xfrm>
            <a:off x="810259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39</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18</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a:t>
            </a:r>
          </a:p>
        </p:txBody>
      </p:sp>
      <p:sp>
        <p:nvSpPr>
          <p:cNvPr id="135" name="TextBox 134">
            <a:extLst>
              <a:ext uri="{FF2B5EF4-FFF2-40B4-BE49-F238E27FC236}">
                <a16:creationId xmlns:a16="http://schemas.microsoft.com/office/drawing/2014/main" id="{6D0CFC88-319E-E043-ACFE-B4664D91C849}"/>
              </a:ext>
            </a:extLst>
          </p:cNvPr>
          <p:cNvSpPr txBox="1"/>
          <p:nvPr/>
        </p:nvSpPr>
        <p:spPr>
          <a:xfrm>
            <a:off x="7839067"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40</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22</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14</a:t>
            </a:r>
          </a:p>
        </p:txBody>
      </p:sp>
      <p:sp>
        <p:nvSpPr>
          <p:cNvPr id="136" name="TextBox 135">
            <a:extLst>
              <a:ext uri="{FF2B5EF4-FFF2-40B4-BE49-F238E27FC236}">
                <a16:creationId xmlns:a16="http://schemas.microsoft.com/office/drawing/2014/main" id="{E76F2234-C284-4B43-8108-3EF7610FA874}"/>
              </a:ext>
            </a:extLst>
          </p:cNvPr>
          <p:cNvSpPr txBox="1"/>
          <p:nvPr/>
        </p:nvSpPr>
        <p:spPr>
          <a:xfrm>
            <a:off x="7569192" y="3999042"/>
            <a:ext cx="131446" cy="415498"/>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42</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25</a:t>
            </a:r>
          </a:p>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23</a:t>
            </a:r>
          </a:p>
        </p:txBody>
      </p:sp>
      <p:graphicFrame>
        <p:nvGraphicFramePr>
          <p:cNvPr id="137" name="Table 136">
            <a:extLst>
              <a:ext uri="{FF2B5EF4-FFF2-40B4-BE49-F238E27FC236}">
                <a16:creationId xmlns:a16="http://schemas.microsoft.com/office/drawing/2014/main" id="{62EC2551-19F9-2B43-802B-60006F2313F5}"/>
              </a:ext>
            </a:extLst>
          </p:cNvPr>
          <p:cNvGraphicFramePr>
            <a:graphicFrameLocks noGrp="1"/>
          </p:cNvGraphicFramePr>
          <p:nvPr>
            <p:extLst>
              <p:ext uri="{D42A27DB-BD31-4B8C-83A1-F6EECF244321}">
                <p14:modId xmlns:p14="http://schemas.microsoft.com/office/powerpoint/2010/main" val="2016301096"/>
              </p:ext>
            </p:extLst>
          </p:nvPr>
        </p:nvGraphicFramePr>
        <p:xfrm>
          <a:off x="9596284" y="1601961"/>
          <a:ext cx="1859908" cy="548640"/>
        </p:xfrm>
        <a:graphic>
          <a:graphicData uri="http://schemas.openxmlformats.org/drawingml/2006/table">
            <a:tbl>
              <a:tblPr firstRow="1" bandRow="1">
                <a:tableStyleId>{5C22544A-7EE6-4342-B048-85BDC9FD1C3A}</a:tableStyleId>
              </a:tblPr>
              <a:tblGrid>
                <a:gridCol w="478783">
                  <a:extLst>
                    <a:ext uri="{9D8B030D-6E8A-4147-A177-3AD203B41FA5}">
                      <a16:colId xmlns:a16="http://schemas.microsoft.com/office/drawing/2014/main" val="1761385706"/>
                    </a:ext>
                  </a:extLst>
                </a:gridCol>
                <a:gridCol w="1381125">
                  <a:extLst>
                    <a:ext uri="{9D8B030D-6E8A-4147-A177-3AD203B41FA5}">
                      <a16:colId xmlns:a16="http://schemas.microsoft.com/office/drawing/2014/main" val="1558417671"/>
                    </a:ext>
                  </a:extLst>
                </a:gridCol>
              </a:tblGrid>
              <a:tr h="117740">
                <a:tc>
                  <a:txBody>
                    <a:bodyPr/>
                    <a:lstStyle/>
                    <a:p>
                      <a:endParaRPr lang="en-GB" sz="900" dirty="0">
                        <a:solidFill>
                          <a:srgbClr val="000000"/>
                        </a:solidFill>
                      </a:endParaRPr>
                    </a:p>
                  </a:txBody>
                  <a:tcPr marL="55440" marR="55440" marT="0" marB="0">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solidFill>
                            <a:srgbClr val="000000"/>
                          </a:solidFill>
                        </a:rPr>
                        <a:t>Median (95% CI), months</a:t>
                      </a:r>
                    </a:p>
                  </a:txBody>
                  <a:tcPr marL="55440" marR="55440" marT="0" marB="0">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672833"/>
                  </a:ext>
                </a:extLst>
              </a:tr>
              <a:tr h="117740">
                <a:tc>
                  <a:txBody>
                    <a:bodyPr/>
                    <a:lstStyle/>
                    <a:p>
                      <a:r>
                        <a:rPr lang="en-GB" sz="900" b="1" dirty="0">
                          <a:solidFill>
                            <a:schemeClr val="tx2"/>
                          </a:solidFill>
                        </a:rPr>
                        <a:t>≥ CR</a:t>
                      </a:r>
                    </a:p>
                  </a:txBody>
                  <a:tcPr marL="55440" marR="5544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dirty="0">
                          <a:solidFill>
                            <a:srgbClr val="000000"/>
                          </a:solidFill>
                        </a:rPr>
                        <a:t>21.5 (12.5-NE)</a:t>
                      </a:r>
                    </a:p>
                  </a:txBody>
                  <a:tcPr marL="55440" marR="55440" marT="0" marB="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9857147"/>
                  </a:ext>
                </a:extLst>
              </a:tr>
              <a:tr h="117740">
                <a:tc>
                  <a:txBody>
                    <a:bodyPr/>
                    <a:lstStyle/>
                    <a:p>
                      <a:r>
                        <a:rPr lang="en-GB" sz="900" b="1" dirty="0">
                          <a:solidFill>
                            <a:schemeClr val="accent1"/>
                          </a:solidFill>
                        </a:rPr>
                        <a:t>VGPR</a:t>
                      </a:r>
                    </a:p>
                  </a:txBody>
                  <a:tcPr marL="55440" marR="554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dirty="0">
                          <a:solidFill>
                            <a:srgbClr val="000000"/>
                          </a:solidFill>
                        </a:rPr>
                        <a:t>10.4 (5.1-12.2)</a:t>
                      </a:r>
                    </a:p>
                  </a:txBody>
                  <a:tcPr marL="55440" marR="554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1104665"/>
                  </a:ext>
                </a:extLst>
              </a:tr>
              <a:tr h="117740">
                <a:tc>
                  <a:txBody>
                    <a:bodyPr/>
                    <a:lstStyle/>
                    <a:p>
                      <a:r>
                        <a:rPr lang="en-GB" sz="900" b="1" dirty="0">
                          <a:solidFill>
                            <a:schemeClr val="accent6"/>
                          </a:solidFill>
                        </a:rPr>
                        <a:t>PR</a:t>
                      </a:r>
                    </a:p>
                  </a:txBody>
                  <a:tcPr marL="55440" marR="554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dirty="0">
                          <a:solidFill>
                            <a:srgbClr val="000000"/>
                          </a:solidFill>
                        </a:rPr>
                        <a:t>4.5 (2.9-6.7)</a:t>
                      </a:r>
                    </a:p>
                  </a:txBody>
                  <a:tcPr marL="55440" marR="5544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067267"/>
                  </a:ext>
                </a:extLst>
              </a:tr>
            </a:tbl>
          </a:graphicData>
        </a:graphic>
      </p:graphicFrame>
      <p:pic>
        <p:nvPicPr>
          <p:cNvPr id="139" name="Picture 138">
            <a:extLst>
              <a:ext uri="{FF2B5EF4-FFF2-40B4-BE49-F238E27FC236}">
                <a16:creationId xmlns:a16="http://schemas.microsoft.com/office/drawing/2014/main" id="{0503636A-47B6-E442-9F04-A0CB4888BD3E}"/>
              </a:ext>
            </a:extLst>
          </p:cNvPr>
          <p:cNvPicPr>
            <a:picLocks noChangeAspect="1"/>
          </p:cNvPicPr>
          <p:nvPr/>
        </p:nvPicPr>
        <p:blipFill>
          <a:blip r:embed="rId4"/>
          <a:stretch>
            <a:fillRect/>
          </a:stretch>
        </p:blipFill>
        <p:spPr>
          <a:xfrm>
            <a:off x="7394964" y="1587572"/>
            <a:ext cx="3975100" cy="1943100"/>
          </a:xfrm>
          <a:prstGeom prst="rect">
            <a:avLst/>
          </a:prstGeom>
        </p:spPr>
      </p:pic>
    </p:spTree>
    <p:extLst>
      <p:ext uri="{BB962C8B-B14F-4D97-AF65-F5344CB8AC3E}">
        <p14:creationId xmlns:p14="http://schemas.microsoft.com/office/powerpoint/2010/main" val="286863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908692097"/>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4" y="6356351"/>
            <a:ext cx="11030064" cy="365125"/>
          </a:xfrm>
        </p:spPr>
        <p:txBody>
          <a:bodyPr/>
          <a:lstStyle/>
          <a:p>
            <a:pPr>
              <a:spcBef>
                <a:spcPts val="0"/>
              </a:spcBef>
            </a:pPr>
            <a:r>
              <a:rPr lang="en-GB" dirty="0"/>
              <a:t>BCMA, B-cell maturation antigen; CAR-T, chimeric antigen receptor T-cell; </a:t>
            </a:r>
            <a:r>
              <a:rPr lang="en-GB" dirty="0" err="1"/>
              <a:t>cilta-cel</a:t>
            </a:r>
            <a:r>
              <a:rPr lang="en-GB" dirty="0"/>
              <a:t>, </a:t>
            </a:r>
            <a:r>
              <a:rPr lang="en-GB" dirty="0" err="1"/>
              <a:t>ciltacabtagene</a:t>
            </a:r>
            <a:r>
              <a:rPr lang="en-GB" dirty="0"/>
              <a:t> </a:t>
            </a:r>
            <a:r>
              <a:rPr lang="en-GB" dirty="0" err="1"/>
              <a:t>autoleucel</a:t>
            </a:r>
            <a:r>
              <a:rPr lang="en-GB" dirty="0"/>
              <a:t>; </a:t>
            </a:r>
            <a:r>
              <a:rPr lang="en-GB" dirty="0" err="1"/>
              <a:t>DoR</a:t>
            </a:r>
            <a:r>
              <a:rPr lang="en-GB" dirty="0"/>
              <a:t>, duration of response; EMA, European Medicines Agency; FDA, Food and Drug Administration; ide-</a:t>
            </a:r>
            <a:r>
              <a:rPr lang="en-GB" dirty="0" err="1"/>
              <a:t>cel</a:t>
            </a:r>
            <a:r>
              <a:rPr lang="en-GB" dirty="0"/>
              <a:t>, </a:t>
            </a:r>
            <a:r>
              <a:rPr lang="en-GB" dirty="0" err="1"/>
              <a:t>idecabtagene</a:t>
            </a:r>
            <a:r>
              <a:rPr lang="en-GB" dirty="0"/>
              <a:t> </a:t>
            </a:r>
            <a:r>
              <a:rPr lang="en-GB" dirty="0" err="1"/>
              <a:t>vicleucel</a:t>
            </a:r>
            <a:r>
              <a:rPr lang="en-GB" dirty="0"/>
              <a:t>; MM, multiple myeloma; ORR, overall response rate; PFS, progression-free survival; R/R, relapsed/refractory</a:t>
            </a:r>
          </a:p>
          <a:p>
            <a:pPr>
              <a:spcBef>
                <a:spcPts val="0"/>
              </a:spcBef>
            </a:pPr>
            <a:r>
              <a:rPr lang="en-GB" dirty="0"/>
              <a:t>Anderson LD, et al. ASCO 2021. Abstract #8016. Poster presentation; Anderson LD, et al. J Clin Oncol. 2021;39(</a:t>
            </a:r>
            <a:r>
              <a:rPr lang="en-GB" dirty="0" err="1"/>
              <a:t>suppl</a:t>
            </a:r>
            <a:r>
              <a:rPr lang="en-GB" dirty="0"/>
              <a:t> 15):8016-8016</a:t>
            </a:r>
          </a:p>
        </p:txBody>
      </p:sp>
    </p:spTree>
    <p:extLst>
      <p:ext uri="{BB962C8B-B14F-4D97-AF65-F5344CB8AC3E}">
        <p14:creationId xmlns:p14="http://schemas.microsoft.com/office/powerpoint/2010/main" val="180800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normAutofit/>
          </a:bodyPr>
          <a:lstStyle/>
          <a:p>
            <a:r>
              <a:rPr lang="en-GB" dirty="0"/>
              <a:t>Subcutaneous daratumumab + </a:t>
            </a:r>
            <a:r>
              <a:rPr lang="en-GB" dirty="0" err="1"/>
              <a:t>VCd</a:t>
            </a:r>
            <a:r>
              <a:rPr lang="en-GB" dirty="0"/>
              <a:t> in patients with newly diagnosed AL amyloidosis: Updated results from the phase 3 ANDROMEDA study</a:t>
            </a:r>
            <a:br>
              <a:rPr lang="en-GB" dirty="0"/>
            </a:br>
            <a:br>
              <a:rPr lang="en-GB" dirty="0"/>
            </a:br>
            <a:r>
              <a:rPr lang="en-GB" sz="2200" cap="none" dirty="0" err="1"/>
              <a:t>Kastritis</a:t>
            </a:r>
            <a:r>
              <a:rPr lang="en-GB" sz="2200" cap="none" dirty="0"/>
              <a:t> E, et al. ASCO 2021. Abstract #8003. Oral presentation </a:t>
            </a:r>
            <a:br>
              <a:rPr lang="en-GB" sz="2200" cap="none" dirty="0"/>
            </a:br>
            <a:r>
              <a:rPr lang="en-GB" sz="2200" cap="none" dirty="0" err="1"/>
              <a:t>Kastritis</a:t>
            </a:r>
            <a:r>
              <a:rPr lang="en-GB" sz="2200" cap="none" dirty="0"/>
              <a:t> E, et al. EHA 2021. Abstract #</a:t>
            </a:r>
            <a:r>
              <a:rPr lang="nl-NL" sz="2200" cap="none" dirty="0"/>
              <a:t>S189</a:t>
            </a:r>
            <a:r>
              <a:rPr lang="en-GB" sz="2200" cap="none" dirty="0"/>
              <a:t>. Oral presentation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16</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4" y="6356351"/>
            <a:ext cx="8116800"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solidFill>
                  <a:schemeClr val="bg1"/>
                </a:solidFill>
              </a:rPr>
              <a:t> AL, light chain; VCD, bortezomib, cyclophosphamide, and dexamethasone </a:t>
            </a:r>
          </a:p>
        </p:txBody>
      </p:sp>
    </p:spTree>
    <p:extLst>
      <p:ext uri="{BB962C8B-B14F-4D97-AF65-F5344CB8AC3E}">
        <p14:creationId xmlns:p14="http://schemas.microsoft.com/office/powerpoint/2010/main" val="369705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2A9F7C-FBD8-2C42-9E71-5D23D2633E68}"/>
              </a:ext>
            </a:extLst>
          </p:cNvPr>
          <p:cNvSpPr>
            <a:spLocks noGrp="1"/>
          </p:cNvSpPr>
          <p:nvPr>
            <p:ph type="body" idx="1"/>
          </p:nvPr>
        </p:nvSpPr>
        <p:spPr>
          <a:xfrm>
            <a:off x="609600" y="1078790"/>
            <a:ext cx="10972800" cy="408820"/>
          </a:xfrm>
        </p:spPr>
        <p:txBody>
          <a:bodyPr>
            <a:normAutofit/>
          </a:bodyPr>
          <a:lstStyle/>
          <a:p>
            <a:r>
              <a:rPr lang="en-GB" cap="none" dirty="0"/>
              <a:t>ANDROMEDA</a:t>
            </a:r>
            <a:r>
              <a:rPr lang="en-GB" dirty="0"/>
              <a:t>: Phase 3 study of daratumumab +/- VCD in AL Amyloidosis</a:t>
            </a:r>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7"/>
            <a:ext cx="8740800" cy="525008"/>
          </a:xfrm>
        </p:spPr>
        <p:txBody>
          <a:bodyPr/>
          <a:lstStyle/>
          <a:p>
            <a:r>
              <a:rPr lang="nl-NL" dirty="0"/>
              <a:t>Background </a:t>
            </a:r>
            <a:r>
              <a:rPr lang="nl-NL" dirty="0" err="1"/>
              <a:t>and</a:t>
            </a:r>
            <a:r>
              <a:rPr lang="nl-NL" dirty="0"/>
              <a:t> </a:t>
            </a:r>
            <a:r>
              <a:rPr lang="nl-NL" dirty="0" err="1"/>
              <a:t>study</a:t>
            </a:r>
            <a:r>
              <a:rPr lang="nl-NL" dirty="0"/>
              <a:t> design</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lstStyle/>
          <a:p>
            <a:fld id="{FCE43C0F-8A7B-3A4B-9DB5-B3472E36E833}" type="slidenum">
              <a:rPr lang="nl-NL" smtClean="0"/>
              <a:pPr/>
              <a:t>17</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612676" cy="365125"/>
          </a:xfrm>
        </p:spPr>
        <p:txBody>
          <a:bodyPr/>
          <a:lstStyle/>
          <a:p>
            <a:r>
              <a:rPr lang="en-GB" sz="1050" dirty="0"/>
              <a:t>AL, light chain; CR, complete response; Dara, </a:t>
            </a:r>
            <a:r>
              <a:rPr lang="en-GB" sz="1050" dirty="0" err="1"/>
              <a:t>daratumumab</a:t>
            </a:r>
            <a:r>
              <a:rPr lang="en-GB" sz="1050" dirty="0"/>
              <a:t>; FDA, Food and Drug Administration; Mayo 2004, </a:t>
            </a:r>
            <a:r>
              <a:rPr lang="en-US" sz="1050" dirty="0"/>
              <a:t>Mayo 2004 cardiac staging system</a:t>
            </a:r>
            <a:r>
              <a:rPr lang="en-GB" sz="1050" dirty="0"/>
              <a:t>; MM, multiple myeloma; PFS, progression-free survival; QW, once weekly; Q2W, once every 2 weeks; Q4W, once every 4 weeks; SC, </a:t>
            </a:r>
            <a:r>
              <a:rPr lang="en-US" sz="1050" dirty="0"/>
              <a:t>subcutaneous; </a:t>
            </a:r>
            <a:r>
              <a:rPr lang="en-GB" sz="1050" dirty="0" err="1"/>
              <a:t>VCd</a:t>
            </a:r>
            <a:r>
              <a:rPr lang="en-GB" sz="1050" dirty="0"/>
              <a:t>, </a:t>
            </a:r>
            <a:r>
              <a:rPr lang="en-GB" sz="1050" dirty="0" err="1"/>
              <a:t>bortezomib</a:t>
            </a:r>
            <a:r>
              <a:rPr lang="en-GB" sz="1050" dirty="0"/>
              <a:t>, cyclophosphamide, and dexamethasone; VGPR, very good partial response</a:t>
            </a:r>
          </a:p>
          <a:p>
            <a:pPr>
              <a:spcBef>
                <a:spcPts val="0"/>
              </a:spcBef>
            </a:pPr>
            <a:r>
              <a:rPr lang="en-GB" sz="1050" dirty="0" err="1"/>
              <a:t>Kastritis</a:t>
            </a:r>
            <a:r>
              <a:rPr lang="en-GB" sz="1050" dirty="0"/>
              <a:t> E, et al. ASCO 2021. Abstract #8003. Oral presentation; </a:t>
            </a:r>
            <a:r>
              <a:rPr lang="en-GB" sz="1050" dirty="0" err="1"/>
              <a:t>Kastritis</a:t>
            </a:r>
            <a:r>
              <a:rPr lang="en-GB" sz="1050" dirty="0"/>
              <a:t> E, et al. J </a:t>
            </a:r>
            <a:r>
              <a:rPr lang="en-GB" sz="1050" dirty="0" err="1"/>
              <a:t>Clin</a:t>
            </a:r>
            <a:r>
              <a:rPr lang="en-GB" sz="1050" dirty="0"/>
              <a:t> Oncol. 2021;39(</a:t>
            </a:r>
            <a:r>
              <a:rPr lang="en-GB" sz="1050" dirty="0" err="1"/>
              <a:t>suppl</a:t>
            </a:r>
            <a:r>
              <a:rPr lang="en-GB" sz="1050" dirty="0"/>
              <a:t> 15):8003-8003; </a:t>
            </a:r>
            <a:r>
              <a:rPr lang="en-GB" sz="1050" dirty="0" err="1"/>
              <a:t>Kastritis</a:t>
            </a:r>
            <a:r>
              <a:rPr lang="en-GB" sz="1050" dirty="0"/>
              <a:t> E, et al. EHA 2021. Abstract #</a:t>
            </a:r>
            <a:r>
              <a:rPr lang="nl-NL" sz="1050" dirty="0"/>
              <a:t>S189</a:t>
            </a:r>
            <a:r>
              <a:rPr lang="en-GB" sz="1050" dirty="0"/>
              <a:t>. Oral presentation; </a:t>
            </a:r>
            <a:r>
              <a:rPr lang="en-GB" sz="1050" dirty="0" err="1"/>
              <a:t>Kastritis</a:t>
            </a:r>
            <a:r>
              <a:rPr lang="en-GB" sz="1050" dirty="0"/>
              <a:t> E, et al. EHA 2020. Abstract #LB2604. Oral presentation</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713" y="1478957"/>
            <a:ext cx="10972800" cy="4205189"/>
          </a:xfrm>
        </p:spPr>
        <p:txBody>
          <a:bodyPr>
            <a:normAutofit/>
          </a:bodyPr>
          <a:lstStyle/>
          <a:p>
            <a:pPr lvl="0"/>
            <a:r>
              <a:rPr lang="en-GB" sz="1800" dirty="0">
                <a:solidFill>
                  <a:schemeClr val="tx2"/>
                </a:solidFill>
              </a:rPr>
              <a:t>Primary results from ANDROMEDA were presented at EHA 2020, at 11.4 months median follow-up</a:t>
            </a:r>
            <a:endParaRPr lang="nl-NL" sz="1800" b="1" dirty="0">
              <a:solidFill>
                <a:schemeClr val="tx2"/>
              </a:solidFill>
            </a:endParaRPr>
          </a:p>
          <a:p>
            <a:pPr lvl="1"/>
            <a:r>
              <a:rPr lang="en-GB" sz="1600" dirty="0">
                <a:solidFill>
                  <a:schemeClr val="tx2"/>
                </a:solidFill>
              </a:rPr>
              <a:t>Adding Dara to </a:t>
            </a:r>
            <a:r>
              <a:rPr lang="en-GB" sz="1600" dirty="0" err="1">
                <a:solidFill>
                  <a:schemeClr val="tx2"/>
                </a:solidFill>
              </a:rPr>
              <a:t>VCd</a:t>
            </a:r>
            <a:r>
              <a:rPr lang="en-GB" sz="1600" dirty="0">
                <a:solidFill>
                  <a:schemeClr val="tx2"/>
                </a:solidFill>
              </a:rPr>
              <a:t> led to significantly greater CR, VGPR rates, more rapid haematologic responses and improved organ responses at 6 months</a:t>
            </a:r>
            <a:endParaRPr lang="nl-NL" sz="1600" b="1" dirty="0">
              <a:solidFill>
                <a:schemeClr val="tx2"/>
              </a:solidFill>
            </a:endParaRPr>
          </a:p>
          <a:p>
            <a:pPr lvl="1"/>
            <a:r>
              <a:rPr lang="en-GB" sz="1600" dirty="0"/>
              <a:t>Led </a:t>
            </a:r>
            <a:r>
              <a:rPr lang="en-GB" sz="1600" b="1" dirty="0">
                <a:solidFill>
                  <a:schemeClr val="accent1"/>
                </a:solidFill>
              </a:rPr>
              <a:t>Dara-</a:t>
            </a:r>
            <a:r>
              <a:rPr lang="en-GB" sz="1600" b="1" dirty="0" err="1">
                <a:solidFill>
                  <a:schemeClr val="accent1"/>
                </a:solidFill>
              </a:rPr>
              <a:t>VCd</a:t>
            </a:r>
            <a:r>
              <a:rPr lang="en-GB" sz="1600" dirty="0"/>
              <a:t> to become the </a:t>
            </a:r>
            <a:r>
              <a:rPr lang="en-GB" sz="1600" b="1" dirty="0">
                <a:solidFill>
                  <a:schemeClr val="accent1"/>
                </a:solidFill>
              </a:rPr>
              <a:t>first FDA approved therapy for newly diagnosed AL amyloidosis</a:t>
            </a:r>
            <a:r>
              <a:rPr lang="en-GB" sz="1600" dirty="0"/>
              <a:t>; in June 2021 it was </a:t>
            </a:r>
            <a:r>
              <a:rPr lang="en-GB" sz="1600" b="1" dirty="0">
                <a:solidFill>
                  <a:schemeClr val="accent1"/>
                </a:solidFill>
              </a:rPr>
              <a:t>approved by EMA</a:t>
            </a:r>
          </a:p>
          <a:p>
            <a:r>
              <a:rPr lang="en-GB" sz="1800" dirty="0"/>
              <a:t>At ASCO and EHA 2021, updated results after </a:t>
            </a:r>
            <a:r>
              <a:rPr lang="en-GB" sz="1800" b="1" dirty="0">
                <a:solidFill>
                  <a:schemeClr val="accent1"/>
                </a:solidFill>
              </a:rPr>
              <a:t>20.3 months of follow up </a:t>
            </a:r>
            <a:r>
              <a:rPr lang="en-GB" sz="1800" dirty="0"/>
              <a:t>were presented</a:t>
            </a:r>
          </a:p>
          <a:p>
            <a:pPr marL="288000" lvl="1" indent="0">
              <a:buNone/>
            </a:pPr>
            <a:endParaRPr lang="en-GB" sz="1600" dirty="0"/>
          </a:p>
        </p:txBody>
      </p:sp>
      <p:grpSp>
        <p:nvGrpSpPr>
          <p:cNvPr id="3" name="Groep 2">
            <a:extLst>
              <a:ext uri="{FF2B5EF4-FFF2-40B4-BE49-F238E27FC236}">
                <a16:creationId xmlns:a16="http://schemas.microsoft.com/office/drawing/2014/main" id="{4F2219C5-00B1-F548-A623-F59104DD161A}"/>
              </a:ext>
            </a:extLst>
          </p:cNvPr>
          <p:cNvGrpSpPr/>
          <p:nvPr/>
        </p:nvGrpSpPr>
        <p:grpSpPr>
          <a:xfrm>
            <a:off x="619200" y="3407071"/>
            <a:ext cx="10965783" cy="2667727"/>
            <a:chOff x="619200" y="3365126"/>
            <a:chExt cx="10965783" cy="2667727"/>
          </a:xfrm>
        </p:grpSpPr>
        <p:cxnSp>
          <p:nvCxnSpPr>
            <p:cNvPr id="11" name="Straight Connector 10">
              <a:extLst>
                <a:ext uri="{FF2B5EF4-FFF2-40B4-BE49-F238E27FC236}">
                  <a16:creationId xmlns:a16="http://schemas.microsoft.com/office/drawing/2014/main" id="{5A849425-0B31-3342-9C51-ED9FF50EE620}"/>
                </a:ext>
              </a:extLst>
            </p:cNvPr>
            <p:cNvCxnSpPr/>
            <p:nvPr/>
          </p:nvCxnSpPr>
          <p:spPr>
            <a:xfrm>
              <a:off x="6557379" y="4269460"/>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BACD0F-1BD2-ED4C-8CCF-B51EA64C8BA5}"/>
                </a:ext>
              </a:extLst>
            </p:cNvPr>
            <p:cNvCxnSpPr/>
            <p:nvPr/>
          </p:nvCxnSpPr>
          <p:spPr>
            <a:xfrm>
              <a:off x="7325097" y="462714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5BA31DB-25F7-E84A-BECA-A6F2132FEC78}"/>
                </a:ext>
              </a:extLst>
            </p:cNvPr>
            <p:cNvCxnSpPr/>
            <p:nvPr/>
          </p:nvCxnSpPr>
          <p:spPr>
            <a:xfrm>
              <a:off x="8583528" y="462714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9B34B3C-79CC-4A4E-9B58-C2E7971C9DA0}"/>
                </a:ext>
              </a:extLst>
            </p:cNvPr>
            <p:cNvCxnSpPr/>
            <p:nvPr/>
          </p:nvCxnSpPr>
          <p:spPr>
            <a:xfrm>
              <a:off x="9851013" y="462714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A9ABAC9-87D3-EB46-B407-8784DBD786B9}"/>
                </a:ext>
              </a:extLst>
            </p:cNvPr>
            <p:cNvSpPr txBox="1"/>
            <p:nvPr/>
          </p:nvSpPr>
          <p:spPr bwMode="auto">
            <a:xfrm>
              <a:off x="9406995" y="3711205"/>
              <a:ext cx="2177988" cy="1116511"/>
            </a:xfrm>
            <a:prstGeom prst="roundRect">
              <a:avLst>
                <a:gd name="adj" fmla="val 900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Observation until major organ deterioration–PFS</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(if DARA SC discontinued</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prior to major organ</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deterioration–PFS)</a:t>
              </a:r>
              <a:endParaRPr lang="en-GB" altLang="zh-CN" sz="1400" b="0" kern="0" dirty="0">
                <a:solidFill>
                  <a:schemeClr val="bg1"/>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A7F3DF90-716A-DF4D-BE47-BFAA2C2EF55A}"/>
                </a:ext>
              </a:extLst>
            </p:cNvPr>
            <p:cNvSpPr txBox="1"/>
            <p:nvPr/>
          </p:nvSpPr>
          <p:spPr bwMode="auto">
            <a:xfrm>
              <a:off x="9406995" y="4920073"/>
              <a:ext cx="2177988" cy="1112780"/>
            </a:xfrm>
            <a:prstGeom prst="roundRect">
              <a:avLst>
                <a:gd name="adj" fmla="val 9001"/>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Observation until</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major organ </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deterioration–PFS</a:t>
              </a:r>
              <a:endParaRPr lang="en-GB" altLang="zh-CN" sz="1400" b="0" kern="0" dirty="0">
                <a:solidFill>
                  <a:schemeClr val="bg1"/>
                </a:solidFill>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DD8CEF82-A3BE-D14B-89E2-6F612097A7EB}"/>
                </a:ext>
              </a:extLst>
            </p:cNvPr>
            <p:cNvCxnSpPr/>
            <p:nvPr/>
          </p:nvCxnSpPr>
          <p:spPr>
            <a:xfrm>
              <a:off x="9044857" y="4269460"/>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E0618B7-5DD4-2942-949B-0ACB94CAC9D3}"/>
                </a:ext>
              </a:extLst>
            </p:cNvPr>
            <p:cNvCxnSpPr>
              <a:cxnSpLocks/>
            </p:cNvCxnSpPr>
            <p:nvPr/>
          </p:nvCxnSpPr>
          <p:spPr>
            <a:xfrm>
              <a:off x="6557379" y="5476463"/>
              <a:ext cx="2850092"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20B09D3-CEEB-3847-BAC7-C7898A4AFDDB}"/>
                </a:ext>
              </a:extLst>
            </p:cNvPr>
            <p:cNvSpPr txBox="1"/>
            <p:nvPr/>
          </p:nvSpPr>
          <p:spPr bwMode="auto">
            <a:xfrm>
              <a:off x="4424290" y="3711205"/>
              <a:ext cx="2177988" cy="1116511"/>
            </a:xfrm>
            <a:prstGeom prst="roundRect">
              <a:avLst>
                <a:gd name="adj" fmla="val 900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DARA SC 1800 mg QW </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Cycles 1-2 Q2W Cycles 3-6 </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 </a:t>
              </a:r>
              <a:r>
                <a:rPr lang="en-GB" altLang="zh-CN" sz="1400" kern="0" dirty="0" err="1">
                  <a:solidFill>
                    <a:schemeClr val="bg1"/>
                  </a:solidFill>
                  <a:latin typeface="Calibri" panose="020F0502020204030204" pitchFamily="34" charset="0"/>
                  <a:cs typeface="Calibri" panose="020F0502020204030204" pitchFamily="34" charset="0"/>
                </a:rPr>
                <a:t>VCd</a:t>
              </a:r>
              <a:r>
                <a:rPr lang="en-GB" altLang="zh-CN" sz="1400" kern="0" dirty="0">
                  <a:solidFill>
                    <a:schemeClr val="bg1"/>
                  </a:solidFill>
                  <a:latin typeface="Calibri" panose="020F0502020204030204" pitchFamily="34" charset="0"/>
                  <a:cs typeface="Calibri" panose="020F0502020204030204" pitchFamily="34" charset="0"/>
                </a:rPr>
                <a:t> QW × 6 cycles</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N=195</a:t>
              </a:r>
              <a:endParaRPr lang="en-GB" altLang="zh-CN" sz="1400" b="0" kern="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EADD0774-02D4-654B-95A7-FF0C7D818076}"/>
                </a:ext>
              </a:extLst>
            </p:cNvPr>
            <p:cNvSpPr txBox="1"/>
            <p:nvPr/>
          </p:nvSpPr>
          <p:spPr bwMode="auto">
            <a:xfrm>
              <a:off x="4424290" y="4920073"/>
              <a:ext cx="2177988" cy="1112780"/>
            </a:xfrm>
            <a:prstGeom prst="roundRect">
              <a:avLst>
                <a:gd name="adj" fmla="val 9001"/>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err="1">
                  <a:solidFill>
                    <a:schemeClr val="bg1"/>
                  </a:solidFill>
                  <a:latin typeface="Calibri" panose="020F0502020204030204" pitchFamily="34" charset="0"/>
                  <a:cs typeface="Calibri" panose="020F0502020204030204" pitchFamily="34" charset="0"/>
                </a:rPr>
                <a:t>VCd</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QW × 6 cycles</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N=193</a:t>
              </a:r>
            </a:p>
          </p:txBody>
        </p:sp>
        <p:sp>
          <p:nvSpPr>
            <p:cNvPr id="28" name="TextBox 27">
              <a:extLst>
                <a:ext uri="{FF2B5EF4-FFF2-40B4-BE49-F238E27FC236}">
                  <a16:creationId xmlns:a16="http://schemas.microsoft.com/office/drawing/2014/main" id="{5A193C08-0B54-4C46-8110-136D0CF06BAB}"/>
                </a:ext>
              </a:extLst>
            </p:cNvPr>
            <p:cNvSpPr txBox="1"/>
            <p:nvPr/>
          </p:nvSpPr>
          <p:spPr bwMode="auto">
            <a:xfrm>
              <a:off x="6919517" y="3711205"/>
              <a:ext cx="2177988" cy="1116511"/>
            </a:xfrm>
            <a:prstGeom prst="roundRect">
              <a:avLst>
                <a:gd name="adj" fmla="val 900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DARA SC 1800 mg Q4W </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until major organ</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deterioration–PFS or</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maximum of </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24 total cycles</a:t>
              </a:r>
              <a:endParaRPr lang="en-GB" altLang="zh-CN" sz="1400" b="0" kern="0" dirty="0">
                <a:solidFill>
                  <a:schemeClr val="bg1"/>
                </a:solidFill>
                <a:latin typeface="Calibri" panose="020F0502020204030204" pitchFamily="34" charset="0"/>
                <a:cs typeface="Calibri" panose="020F0502020204030204" pitchFamily="34" charset="0"/>
              </a:endParaRPr>
            </a:p>
          </p:txBody>
        </p:sp>
        <p:sp>
          <p:nvSpPr>
            <p:cNvPr id="34" name="Rounded Rectangle 33">
              <a:extLst>
                <a:ext uri="{FF2B5EF4-FFF2-40B4-BE49-F238E27FC236}">
                  <a16:creationId xmlns:a16="http://schemas.microsoft.com/office/drawing/2014/main" id="{2B0D9B65-C6AA-904C-94A2-F0CA594C7CB1}"/>
                </a:ext>
              </a:extLst>
            </p:cNvPr>
            <p:cNvSpPr/>
            <p:nvPr/>
          </p:nvSpPr>
          <p:spPr>
            <a:xfrm>
              <a:off x="4420300" y="3365126"/>
              <a:ext cx="4669456" cy="27231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Treatment phase</a:t>
              </a:r>
            </a:p>
          </p:txBody>
        </p:sp>
        <p:sp>
          <p:nvSpPr>
            <p:cNvPr id="35" name="Rounded Rectangle 34">
              <a:extLst>
                <a:ext uri="{FF2B5EF4-FFF2-40B4-BE49-F238E27FC236}">
                  <a16:creationId xmlns:a16="http://schemas.microsoft.com/office/drawing/2014/main" id="{C5DFFCE1-AE49-9843-9D5B-70B17762467D}"/>
                </a:ext>
              </a:extLst>
            </p:cNvPr>
            <p:cNvSpPr/>
            <p:nvPr/>
          </p:nvSpPr>
          <p:spPr>
            <a:xfrm>
              <a:off x="9406995" y="3365126"/>
              <a:ext cx="2177988" cy="27231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Post-treatment phase</a:t>
              </a:r>
            </a:p>
          </p:txBody>
        </p:sp>
        <p:cxnSp>
          <p:nvCxnSpPr>
            <p:cNvPr id="37" name="Straight Connector 36">
              <a:extLst>
                <a:ext uri="{FF2B5EF4-FFF2-40B4-BE49-F238E27FC236}">
                  <a16:creationId xmlns:a16="http://schemas.microsoft.com/office/drawing/2014/main" id="{9D2AC16D-078D-BF4A-9E15-E475571D79E2}"/>
                </a:ext>
              </a:extLst>
            </p:cNvPr>
            <p:cNvCxnSpPr>
              <a:cxnSpLocks/>
              <a:endCxn id="36" idx="0"/>
            </p:cNvCxnSpPr>
            <p:nvPr/>
          </p:nvCxnSpPr>
          <p:spPr>
            <a:xfrm>
              <a:off x="3223647" y="4874527"/>
              <a:ext cx="496872"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ounded Rectangle 24">
              <a:extLst>
                <a:ext uri="{FF2B5EF4-FFF2-40B4-BE49-F238E27FC236}">
                  <a16:creationId xmlns:a16="http://schemas.microsoft.com/office/drawing/2014/main" id="{EC855ACE-E9B3-4E4B-9464-DB513DC23AD7}"/>
                </a:ext>
              </a:extLst>
            </p:cNvPr>
            <p:cNvSpPr/>
            <p:nvPr/>
          </p:nvSpPr>
          <p:spPr>
            <a:xfrm rot="16200000">
              <a:off x="2120993" y="4688014"/>
              <a:ext cx="2316652" cy="373025"/>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Screening (Day -28)</a:t>
              </a:r>
            </a:p>
          </p:txBody>
        </p:sp>
        <p:cxnSp>
          <p:nvCxnSpPr>
            <p:cNvPr id="39" name="Straight Connector 38">
              <a:extLst>
                <a:ext uri="{FF2B5EF4-FFF2-40B4-BE49-F238E27FC236}">
                  <a16:creationId xmlns:a16="http://schemas.microsoft.com/office/drawing/2014/main" id="{3E7269F5-E697-5149-9ABE-3E5F9C333F71}"/>
                </a:ext>
              </a:extLst>
            </p:cNvPr>
            <p:cNvCxnSpPr/>
            <p:nvPr/>
          </p:nvCxnSpPr>
          <p:spPr>
            <a:xfrm>
              <a:off x="4054403" y="4269460"/>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B9D14FC-C6BC-DA4A-9566-8B3C7026E44E}"/>
                </a:ext>
              </a:extLst>
            </p:cNvPr>
            <p:cNvCxnSpPr/>
            <p:nvPr/>
          </p:nvCxnSpPr>
          <p:spPr>
            <a:xfrm>
              <a:off x="4054403" y="5476463"/>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083EE4B0-CD3A-3E4D-83CA-EF026D1FB770}"/>
                </a:ext>
              </a:extLst>
            </p:cNvPr>
            <p:cNvSpPr/>
            <p:nvPr/>
          </p:nvSpPr>
          <p:spPr>
            <a:xfrm rot="16200000">
              <a:off x="2748705" y="4688014"/>
              <a:ext cx="2316652" cy="373025"/>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rPr>
                <a:t>1:1 randomisation (N=388)</a:t>
              </a:r>
            </a:p>
          </p:txBody>
        </p:sp>
        <p:sp>
          <p:nvSpPr>
            <p:cNvPr id="10" name="TextBox 28">
              <a:extLst>
                <a:ext uri="{FF2B5EF4-FFF2-40B4-BE49-F238E27FC236}">
                  <a16:creationId xmlns:a16="http://schemas.microsoft.com/office/drawing/2014/main" id="{7E4311D8-3454-EB47-B79D-07349D552C3B}"/>
                </a:ext>
              </a:extLst>
            </p:cNvPr>
            <p:cNvSpPr txBox="1">
              <a:spLocks noChangeArrowheads="1"/>
            </p:cNvSpPr>
            <p:nvPr/>
          </p:nvSpPr>
          <p:spPr bwMode="auto">
            <a:xfrm>
              <a:off x="619200" y="3711205"/>
              <a:ext cx="2358401" cy="2321648"/>
            </a:xfrm>
            <a:prstGeom prst="roundRect">
              <a:avLst>
                <a:gd name="adj" fmla="val 8301"/>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Key eligibility criteria:</a:t>
              </a:r>
            </a:p>
            <a:p>
              <a:pPr marL="184150" indent="-184150" defTabSz="916429" eaLnBrk="0" fontAlgn="base" hangingPunct="0">
                <a:spcBef>
                  <a:spcPts val="0"/>
                </a:spcBef>
                <a:spcAft>
                  <a:spcPct val="0"/>
                </a:spcAft>
                <a:buClr>
                  <a:schemeClr val="accent1"/>
                </a:buClr>
                <a:defRPr/>
              </a:pPr>
              <a:r>
                <a:rPr lang="en-US" altLang="ko-KR" sz="1300" dirty="0">
                  <a:solidFill>
                    <a:srgbClr val="343333"/>
                  </a:solidFill>
                  <a:latin typeface="Calibri" panose="020F0502020204030204" pitchFamily="34" charset="0"/>
                  <a:cs typeface="Calibri" panose="020F0502020204030204" pitchFamily="34" charset="0"/>
                </a:rPr>
                <a:t>AL amyloidosis with ≥1 </a:t>
              </a:r>
              <a:br>
                <a:rPr lang="en-US" altLang="ko-KR" sz="1300" dirty="0">
                  <a:solidFill>
                    <a:srgbClr val="343333"/>
                  </a:solidFill>
                  <a:latin typeface="Calibri" panose="020F0502020204030204" pitchFamily="34" charset="0"/>
                  <a:cs typeface="Calibri" panose="020F0502020204030204" pitchFamily="34" charset="0"/>
                </a:rPr>
              </a:br>
              <a:r>
                <a:rPr lang="en-US" altLang="ko-KR" sz="1300" dirty="0">
                  <a:solidFill>
                    <a:srgbClr val="343333"/>
                  </a:solidFill>
                  <a:latin typeface="Calibri" panose="020F0502020204030204" pitchFamily="34" charset="0"/>
                  <a:cs typeface="Calibri" panose="020F0502020204030204" pitchFamily="34" charset="0"/>
                </a:rPr>
                <a:t>organ impacted</a:t>
              </a:r>
            </a:p>
            <a:p>
              <a:pPr marL="184150" indent="-184150" defTabSz="916429" eaLnBrk="0" fontAlgn="base" hangingPunct="0">
                <a:spcBef>
                  <a:spcPts val="0"/>
                </a:spcBef>
                <a:spcAft>
                  <a:spcPct val="0"/>
                </a:spcAft>
                <a:buClr>
                  <a:schemeClr val="accent1"/>
                </a:buClr>
                <a:defRPr/>
              </a:pPr>
              <a:r>
                <a:rPr lang="en-US" altLang="ko-KR" sz="1300" dirty="0">
                  <a:solidFill>
                    <a:srgbClr val="343333"/>
                  </a:solidFill>
                  <a:latin typeface="Calibri" panose="020F0502020204030204" pitchFamily="34" charset="0"/>
                  <a:cs typeface="Calibri" panose="020F0502020204030204" pitchFamily="34" charset="0"/>
                </a:rPr>
                <a:t>No prior therapy for AL amyloidosis or MM</a:t>
              </a:r>
            </a:p>
            <a:p>
              <a:pPr marL="184150" indent="-184150" defTabSz="916429" eaLnBrk="0" fontAlgn="base" hangingPunct="0">
                <a:spcBef>
                  <a:spcPts val="0"/>
                </a:spcBef>
                <a:spcAft>
                  <a:spcPct val="0"/>
                </a:spcAft>
                <a:buClr>
                  <a:schemeClr val="accent1"/>
                </a:buClr>
                <a:defRPr/>
              </a:pPr>
              <a:r>
                <a:rPr lang="en-US" altLang="ko-KR" sz="1300" dirty="0">
                  <a:solidFill>
                    <a:srgbClr val="343333"/>
                  </a:solidFill>
                  <a:latin typeface="Calibri" panose="020F0502020204030204" pitchFamily="34" charset="0"/>
                  <a:cs typeface="Calibri" panose="020F0502020204030204" pitchFamily="34" charset="0"/>
                </a:rPr>
                <a:t>Cardiac stage I-IIIA </a:t>
              </a:r>
              <a:br>
                <a:rPr lang="en-US" altLang="ko-KR" sz="1300" dirty="0">
                  <a:solidFill>
                    <a:srgbClr val="343333"/>
                  </a:solidFill>
                  <a:latin typeface="Calibri" panose="020F0502020204030204" pitchFamily="34" charset="0"/>
                  <a:cs typeface="Calibri" panose="020F0502020204030204" pitchFamily="34" charset="0"/>
                </a:rPr>
              </a:br>
              <a:r>
                <a:rPr lang="en-US" altLang="ko-KR" sz="1300" dirty="0">
                  <a:solidFill>
                    <a:srgbClr val="343333"/>
                  </a:solidFill>
                  <a:latin typeface="Calibri" panose="020F0502020204030204" pitchFamily="34" charset="0"/>
                  <a:cs typeface="Calibri" panose="020F0502020204030204" pitchFamily="34" charset="0"/>
                </a:rPr>
                <a:t>(Mayo 2004)</a:t>
              </a:r>
            </a:p>
            <a:p>
              <a:pPr marL="184150" indent="-184150" defTabSz="916429" eaLnBrk="0" fontAlgn="base" hangingPunct="0">
                <a:spcBef>
                  <a:spcPts val="0"/>
                </a:spcBef>
                <a:spcAft>
                  <a:spcPct val="0"/>
                </a:spcAft>
                <a:buClr>
                  <a:schemeClr val="accent1"/>
                </a:buClr>
                <a:defRPr/>
              </a:pPr>
              <a:r>
                <a:rPr lang="en-US" altLang="ko-KR" sz="1300" dirty="0">
                  <a:solidFill>
                    <a:srgbClr val="343333"/>
                  </a:solidFill>
                  <a:latin typeface="Calibri" panose="020F0502020204030204" pitchFamily="34" charset="0"/>
                  <a:cs typeface="Calibri" panose="020F0502020204030204" pitchFamily="34" charset="0"/>
                </a:rPr>
                <a:t>Estimated glomerular filtration rate ≥20 mL/min</a:t>
              </a:r>
            </a:p>
          </p:txBody>
        </p:sp>
      </p:grpSp>
    </p:spTree>
    <p:extLst>
      <p:ext uri="{BB962C8B-B14F-4D97-AF65-F5344CB8AC3E}">
        <p14:creationId xmlns:p14="http://schemas.microsoft.com/office/powerpoint/2010/main" val="352064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6"/>
          </p:nvPr>
        </p:nvSpPr>
        <p:spPr>
          <a:xfrm>
            <a:off x="760197" y="1200453"/>
            <a:ext cx="6177461" cy="3247561"/>
          </a:xfrm>
        </p:spPr>
        <p:txBody>
          <a:bodyPr>
            <a:normAutofit/>
          </a:bodyPr>
          <a:lstStyle/>
          <a:p>
            <a:pPr marL="0" indent="0">
              <a:buNone/>
            </a:pPr>
            <a:r>
              <a:rPr lang="en-GB" sz="2200" b="1" dirty="0">
                <a:solidFill>
                  <a:schemeClr val="accent1"/>
                </a:solidFill>
              </a:rPr>
              <a:t>Efficacy</a:t>
            </a:r>
          </a:p>
          <a:p>
            <a:r>
              <a:rPr lang="en-GB" dirty="0"/>
              <a:t>Adding Dara to </a:t>
            </a:r>
            <a:r>
              <a:rPr lang="en-GB" dirty="0" err="1"/>
              <a:t>VCd</a:t>
            </a:r>
            <a:r>
              <a:rPr lang="en-GB" dirty="0"/>
              <a:t> </a:t>
            </a:r>
            <a:r>
              <a:rPr lang="en-GB" b="1" dirty="0">
                <a:solidFill>
                  <a:schemeClr val="accent1"/>
                </a:solidFill>
              </a:rPr>
              <a:t>increased the haematologic CR rate </a:t>
            </a:r>
            <a:r>
              <a:rPr lang="en-GB" dirty="0"/>
              <a:t>from 19% to 59%</a:t>
            </a:r>
          </a:p>
          <a:p>
            <a:pPr lvl="1"/>
            <a:r>
              <a:rPr lang="en-GB" dirty="0"/>
              <a:t>Benefit seen across </a:t>
            </a:r>
            <a:r>
              <a:rPr lang="en-GB" b="1" dirty="0">
                <a:solidFill>
                  <a:schemeClr val="accent1"/>
                </a:solidFill>
              </a:rPr>
              <a:t>all subgroups</a:t>
            </a:r>
            <a:r>
              <a:rPr lang="en-GB" dirty="0"/>
              <a:t>, including patients with cardiac AL amyloidosis</a:t>
            </a:r>
          </a:p>
          <a:p>
            <a:r>
              <a:rPr lang="en-GB" dirty="0"/>
              <a:t>12-month </a:t>
            </a:r>
            <a:r>
              <a:rPr lang="en-GB" b="1" dirty="0">
                <a:solidFill>
                  <a:schemeClr val="accent1"/>
                </a:solidFill>
              </a:rPr>
              <a:t>cardiac and renal responses doubled </a:t>
            </a:r>
            <a:r>
              <a:rPr lang="en-GB" dirty="0"/>
              <a:t>with Dara + </a:t>
            </a:r>
            <a:r>
              <a:rPr lang="en-GB" dirty="0" err="1"/>
              <a:t>VCd</a:t>
            </a:r>
            <a:r>
              <a:rPr lang="en-GB" dirty="0"/>
              <a:t> vs </a:t>
            </a:r>
            <a:r>
              <a:rPr lang="en-GB" dirty="0" err="1"/>
              <a:t>VCd</a:t>
            </a:r>
            <a:r>
              <a:rPr lang="en-GB" dirty="0"/>
              <a:t> </a:t>
            </a:r>
          </a:p>
          <a:p>
            <a:pPr lvl="1"/>
            <a:r>
              <a:rPr lang="en-GB" dirty="0"/>
              <a:t>12-month cardiac response: 57% vs 28%</a:t>
            </a:r>
          </a:p>
          <a:p>
            <a:pPr lvl="1"/>
            <a:r>
              <a:rPr lang="en-GB" dirty="0"/>
              <a:t>12-month renal response: 57% vs 27%</a:t>
            </a:r>
          </a:p>
          <a:p>
            <a:endParaRPr lang="en-GB"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18</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755476" cy="365125"/>
          </a:xfrm>
        </p:spPr>
        <p:txBody>
          <a:bodyPr anchor="ctr">
            <a:noAutofit/>
          </a:bodyPr>
          <a:lstStyle/>
          <a:p>
            <a:r>
              <a:rPr lang="en-GB" sz="1100" dirty="0">
                <a:solidFill>
                  <a:schemeClr val="tx2"/>
                </a:solidFill>
              </a:rPr>
              <a:t>CI, confidence interval; CR, complete response; D, </a:t>
            </a:r>
            <a:r>
              <a:rPr lang="en-GB" sz="1100" dirty="0" err="1">
                <a:solidFill>
                  <a:schemeClr val="tx2"/>
                </a:solidFill>
              </a:rPr>
              <a:t>daratumumab</a:t>
            </a:r>
            <a:r>
              <a:rPr lang="en-GB" sz="1100" dirty="0">
                <a:solidFill>
                  <a:schemeClr val="tx2"/>
                </a:solidFill>
              </a:rPr>
              <a:t>; Dara, </a:t>
            </a:r>
            <a:r>
              <a:rPr lang="en-GB" sz="1100" dirty="0" err="1">
                <a:solidFill>
                  <a:schemeClr val="tx2"/>
                </a:solidFill>
              </a:rPr>
              <a:t>daratumumab</a:t>
            </a:r>
            <a:r>
              <a:rPr lang="en-GB" sz="1100" dirty="0">
                <a:solidFill>
                  <a:schemeClr val="tx2"/>
                </a:solidFill>
              </a:rPr>
              <a:t>; </a:t>
            </a:r>
            <a:r>
              <a:rPr lang="en-GB" sz="1100" dirty="0" err="1">
                <a:solidFill>
                  <a:schemeClr val="tx2"/>
                </a:solidFill>
              </a:rPr>
              <a:t>VCd</a:t>
            </a:r>
            <a:r>
              <a:rPr lang="en-GB" sz="1100" dirty="0">
                <a:solidFill>
                  <a:schemeClr val="tx2"/>
                </a:solidFill>
              </a:rPr>
              <a:t>, </a:t>
            </a:r>
            <a:r>
              <a:rPr lang="en-GB" sz="1100" dirty="0" err="1">
                <a:solidFill>
                  <a:schemeClr val="tx2"/>
                </a:solidFill>
              </a:rPr>
              <a:t>bortezomib</a:t>
            </a:r>
            <a:r>
              <a:rPr lang="en-GB" sz="1100" dirty="0">
                <a:solidFill>
                  <a:schemeClr val="tx2"/>
                </a:solidFill>
              </a:rPr>
              <a:t>, cyclophosphamide, and dexamethasone; TEAE, treatment-emergent adverse event</a:t>
            </a:r>
          </a:p>
          <a:p>
            <a:pPr>
              <a:spcBef>
                <a:spcPts val="0"/>
              </a:spcBef>
            </a:pPr>
            <a:r>
              <a:rPr lang="en-GB" sz="1100" dirty="0" err="1"/>
              <a:t>Kastritis</a:t>
            </a:r>
            <a:r>
              <a:rPr lang="en-GB" sz="1100" dirty="0"/>
              <a:t> E, et al. ASCO 2021. Abstract #8003. Oral presentation; </a:t>
            </a:r>
            <a:r>
              <a:rPr lang="en-GB" sz="1100" dirty="0" err="1"/>
              <a:t>Kastritis</a:t>
            </a:r>
            <a:r>
              <a:rPr lang="en-GB" sz="1100" dirty="0"/>
              <a:t> E, et al. J </a:t>
            </a:r>
            <a:r>
              <a:rPr lang="en-GB" sz="1100" dirty="0" err="1"/>
              <a:t>Clin</a:t>
            </a:r>
            <a:r>
              <a:rPr lang="en-GB" sz="1100" dirty="0"/>
              <a:t> </a:t>
            </a:r>
            <a:r>
              <a:rPr lang="en-GB" sz="1100" dirty="0" err="1"/>
              <a:t>Oncol</a:t>
            </a:r>
            <a:r>
              <a:rPr lang="en-GB" sz="1100" dirty="0"/>
              <a:t>. 2021;39(</a:t>
            </a:r>
            <a:r>
              <a:rPr lang="en-GB" sz="1100" dirty="0" err="1"/>
              <a:t>suppl</a:t>
            </a:r>
            <a:r>
              <a:rPr lang="en-GB" sz="1100" dirty="0"/>
              <a:t> 15):8003-8003; </a:t>
            </a:r>
            <a:r>
              <a:rPr lang="en-GB" sz="1100" dirty="0" err="1"/>
              <a:t>Kastritis</a:t>
            </a:r>
            <a:r>
              <a:rPr lang="en-GB" sz="1100" dirty="0"/>
              <a:t> E, et al. EHA 2021. Abstract #</a:t>
            </a:r>
            <a:r>
              <a:rPr lang="nl-NL" sz="1100" dirty="0"/>
              <a:t>S189</a:t>
            </a:r>
            <a:r>
              <a:rPr lang="en-GB" sz="1100" dirty="0"/>
              <a:t>. Oral presentation</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622334"/>
            <a:ext cx="10963199" cy="1354217"/>
          </a:xfrm>
          <a:prstGeom prst="rect">
            <a:avLst/>
          </a:prstGeom>
          <a:ln w="25400">
            <a:solidFill>
              <a:srgbClr val="C9E5F3"/>
            </a:solidFill>
          </a:ln>
        </p:spPr>
        <p:txBody>
          <a:bodyPr wrap="square" lIns="144000">
            <a:spAutoFit/>
          </a:bodyPr>
          <a:lstStyle/>
          <a:p>
            <a:pPr lvl="0">
              <a:spcBef>
                <a:spcPts val="1200"/>
              </a:spcBef>
              <a:buClr>
                <a:srgbClr val="FA7C2E"/>
              </a:buClr>
            </a:pPr>
            <a:r>
              <a:rPr lang="en-GB" sz="2200" b="1" dirty="0">
                <a:solidFill>
                  <a:schemeClr val="accent1"/>
                </a:solidFill>
              </a:rPr>
              <a:t>Safety</a:t>
            </a:r>
          </a:p>
          <a:p>
            <a:pPr marL="288000" indent="-288000">
              <a:spcBef>
                <a:spcPts val="1200"/>
              </a:spcBef>
              <a:buClr>
                <a:srgbClr val="FA7C2E"/>
              </a:buClr>
              <a:buFont typeface="Arial"/>
              <a:buChar char="•"/>
            </a:pPr>
            <a:r>
              <a:rPr lang="en-GB" sz="2000" dirty="0">
                <a:solidFill>
                  <a:srgbClr val="5D8298"/>
                </a:solidFill>
              </a:rPr>
              <a:t>The safety profile remained consistent with longer follow up</a:t>
            </a:r>
          </a:p>
          <a:p>
            <a:pPr marL="288000" lvl="0" indent="-288000">
              <a:spcBef>
                <a:spcPts val="1200"/>
              </a:spcBef>
              <a:buClr>
                <a:srgbClr val="FA7C2E"/>
              </a:buClr>
              <a:buFont typeface="Arial"/>
              <a:buChar char="•"/>
            </a:pPr>
            <a:r>
              <a:rPr lang="en-GB" sz="2000" dirty="0">
                <a:solidFill>
                  <a:srgbClr val="5D8298"/>
                </a:solidFill>
              </a:rPr>
              <a:t>In the Dara-</a:t>
            </a:r>
            <a:r>
              <a:rPr lang="en-GB" sz="2000" dirty="0" err="1">
                <a:solidFill>
                  <a:srgbClr val="5D8298"/>
                </a:solidFill>
              </a:rPr>
              <a:t>VCd</a:t>
            </a:r>
            <a:r>
              <a:rPr lang="en-GB" sz="2000" dirty="0">
                <a:solidFill>
                  <a:srgbClr val="5D8298"/>
                </a:solidFill>
              </a:rPr>
              <a:t> group from cycle 7 (Dara monotherapy) grade 3-4 TEAEs occurred in &lt;5% of patients</a:t>
            </a:r>
          </a:p>
        </p:txBody>
      </p:sp>
      <p:sp>
        <p:nvSpPr>
          <p:cNvPr id="17" name="Rechthoek 16">
            <a:extLst>
              <a:ext uri="{FF2B5EF4-FFF2-40B4-BE49-F238E27FC236}">
                <a16:creationId xmlns:a16="http://schemas.microsoft.com/office/drawing/2014/main" id="{8399C4F4-A7A5-EC49-B3DA-6C65FEC00305}"/>
              </a:ext>
            </a:extLst>
          </p:cNvPr>
          <p:cNvSpPr/>
          <p:nvPr/>
        </p:nvSpPr>
        <p:spPr>
          <a:xfrm>
            <a:off x="619200" y="1131376"/>
            <a:ext cx="10963199" cy="3344378"/>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
        <p:nvSpPr>
          <p:cNvPr id="18" name="Tekstvak 17">
            <a:extLst>
              <a:ext uri="{FF2B5EF4-FFF2-40B4-BE49-F238E27FC236}">
                <a16:creationId xmlns:a16="http://schemas.microsoft.com/office/drawing/2014/main" id="{97EED07D-F564-D74A-8340-7A17696CD724}"/>
              </a:ext>
            </a:extLst>
          </p:cNvPr>
          <p:cNvSpPr txBox="1"/>
          <p:nvPr/>
        </p:nvSpPr>
        <p:spPr>
          <a:xfrm>
            <a:off x="7344697" y="1386102"/>
            <a:ext cx="3854244" cy="646331"/>
          </a:xfrm>
          <a:prstGeom prst="rect">
            <a:avLst/>
          </a:prstGeom>
          <a:noFill/>
        </p:spPr>
        <p:txBody>
          <a:bodyPr wrap="square" rtlCol="0">
            <a:spAutoFit/>
          </a:bodyPr>
          <a:lstStyle/>
          <a:p>
            <a:pPr algn="ctr"/>
            <a:r>
              <a:rPr lang="en-GB" b="1" dirty="0">
                <a:solidFill>
                  <a:schemeClr val="tx2"/>
                </a:solidFill>
                <a:latin typeface="Calibri" panose="020F0502020204030204" pitchFamily="34" charset="0"/>
                <a:ea typeface="Aileron" charset="0"/>
                <a:cs typeface="Calibri" panose="020F0502020204030204" pitchFamily="34" charset="0"/>
              </a:rPr>
              <a:t>Hematologic CR at a median </a:t>
            </a:r>
            <a:br>
              <a:rPr lang="en-GB" b="1" dirty="0">
                <a:solidFill>
                  <a:schemeClr val="tx2"/>
                </a:solidFill>
                <a:latin typeface="Calibri" panose="020F0502020204030204" pitchFamily="34" charset="0"/>
                <a:ea typeface="Aileron" charset="0"/>
                <a:cs typeface="Calibri" panose="020F0502020204030204" pitchFamily="34" charset="0"/>
              </a:rPr>
            </a:br>
            <a:r>
              <a:rPr lang="en-GB" b="1" dirty="0">
                <a:solidFill>
                  <a:schemeClr val="tx2"/>
                </a:solidFill>
                <a:latin typeface="Calibri" panose="020F0502020204030204" pitchFamily="34" charset="0"/>
                <a:ea typeface="Aileron" charset="0"/>
                <a:cs typeface="Calibri" panose="020F0502020204030204" pitchFamily="34" charset="0"/>
              </a:rPr>
              <a:t>follow-up of 20.3 months</a:t>
            </a:r>
          </a:p>
        </p:txBody>
      </p:sp>
      <p:graphicFrame>
        <p:nvGraphicFramePr>
          <p:cNvPr id="14" name="Chart 13">
            <a:extLst>
              <a:ext uri="{FF2B5EF4-FFF2-40B4-BE49-F238E27FC236}">
                <a16:creationId xmlns:a16="http://schemas.microsoft.com/office/drawing/2014/main" id="{987C61BF-0254-9F4A-A4D8-3D98A38FE64C}"/>
              </a:ext>
            </a:extLst>
          </p:cNvPr>
          <p:cNvGraphicFramePr/>
          <p:nvPr>
            <p:extLst>
              <p:ext uri="{D42A27DB-BD31-4B8C-83A1-F6EECF244321}">
                <p14:modId xmlns:p14="http://schemas.microsoft.com/office/powerpoint/2010/main" val="1669995843"/>
              </p:ext>
            </p:extLst>
          </p:nvPr>
        </p:nvGraphicFramePr>
        <p:xfrm>
          <a:off x="7572548" y="2296350"/>
          <a:ext cx="3803112" cy="209518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E75301FB-67A6-2D42-9E3E-8BE8127A2F9E}"/>
              </a:ext>
            </a:extLst>
          </p:cNvPr>
          <p:cNvSpPr txBox="1"/>
          <p:nvPr/>
        </p:nvSpPr>
        <p:spPr>
          <a:xfrm rot="16200000">
            <a:off x="6516803" y="3218195"/>
            <a:ext cx="1774825" cy="166199"/>
          </a:xfrm>
          <a:prstGeom prst="rect">
            <a:avLst/>
          </a:prstGeom>
          <a:noFill/>
        </p:spPr>
        <p:txBody>
          <a:bodyPr wrap="square" lIns="0" tIns="0" rIns="0" bIns="0" rtlCol="0">
            <a:spAutoFit/>
          </a:bodyPr>
          <a:lstStyle/>
          <a:p>
            <a:pPr algn="ctr">
              <a:lnSpc>
                <a:spcPct val="90000"/>
              </a:lnSpc>
            </a:pPr>
            <a:r>
              <a:rPr lang="en-GB" sz="1200" b="1" dirty="0" err="1">
                <a:solidFill>
                  <a:srgbClr val="505050"/>
                </a:solidFill>
                <a:latin typeface="Calibri" panose="020F0502020204030204" pitchFamily="34" charset="0"/>
                <a:ea typeface="Aileron" charset="0"/>
                <a:cs typeface="Calibri" panose="020F0502020204030204" pitchFamily="34" charset="0"/>
              </a:rPr>
              <a:t>Haematologic</a:t>
            </a:r>
            <a:r>
              <a:rPr lang="en-GB" sz="1200" b="1" dirty="0">
                <a:solidFill>
                  <a:srgbClr val="505050"/>
                </a:solidFill>
                <a:latin typeface="Calibri" panose="020F0502020204030204" pitchFamily="34" charset="0"/>
                <a:ea typeface="Aileron" charset="0"/>
                <a:cs typeface="Calibri" panose="020F0502020204030204" pitchFamily="34" charset="0"/>
              </a:rPr>
              <a:t> CR (%)</a:t>
            </a:r>
          </a:p>
        </p:txBody>
      </p:sp>
      <p:sp>
        <p:nvSpPr>
          <p:cNvPr id="21" name="TextBox 20">
            <a:extLst>
              <a:ext uri="{FF2B5EF4-FFF2-40B4-BE49-F238E27FC236}">
                <a16:creationId xmlns:a16="http://schemas.microsoft.com/office/drawing/2014/main" id="{A98BC86D-05A2-7E46-9D8F-8F3E9908E708}"/>
              </a:ext>
            </a:extLst>
          </p:cNvPr>
          <p:cNvSpPr txBox="1"/>
          <p:nvPr/>
        </p:nvSpPr>
        <p:spPr>
          <a:xfrm>
            <a:off x="8720132" y="2330819"/>
            <a:ext cx="1774825" cy="332399"/>
          </a:xfrm>
          <a:prstGeom prst="rect">
            <a:avLst/>
          </a:prstGeom>
          <a:solidFill>
            <a:schemeClr val="bg1"/>
          </a:solid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Odds ratio 5.9</a:t>
            </a:r>
            <a:br>
              <a:rPr lang="en-GB" sz="1200" b="1" dirty="0">
                <a:solidFill>
                  <a:srgbClr val="505050"/>
                </a:solidFill>
                <a:latin typeface="Calibri" panose="020F0502020204030204" pitchFamily="34" charset="0"/>
                <a:ea typeface="Aileron" charset="0"/>
                <a:cs typeface="Calibri" panose="020F0502020204030204" pitchFamily="34" charset="0"/>
              </a:rPr>
            </a:br>
            <a:r>
              <a:rPr lang="en-GB" sz="1200" b="1" dirty="0">
                <a:solidFill>
                  <a:srgbClr val="505050"/>
                </a:solidFill>
                <a:latin typeface="Calibri" panose="020F0502020204030204" pitchFamily="34" charset="0"/>
                <a:ea typeface="Aileron" charset="0"/>
                <a:cs typeface="Calibri" panose="020F0502020204030204" pitchFamily="34" charset="0"/>
              </a:rPr>
              <a:t>95% CI 3.7-9.4; P&lt;0.0001</a:t>
            </a:r>
          </a:p>
        </p:txBody>
      </p:sp>
    </p:spTree>
    <p:extLst>
      <p:ext uri="{BB962C8B-B14F-4D97-AF65-F5344CB8AC3E}">
        <p14:creationId xmlns:p14="http://schemas.microsoft.com/office/powerpoint/2010/main" val="22555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952530846"/>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3" y="6356351"/>
            <a:ext cx="10180339" cy="365125"/>
          </a:xfrm>
        </p:spPr>
        <p:txBody>
          <a:bodyPr/>
          <a:lstStyle/>
          <a:p>
            <a:r>
              <a:rPr lang="en-GB" dirty="0"/>
              <a:t>AL, light chain; EMA, European Medicines Agency; FDA, Food and Drug Administration; SC, </a:t>
            </a:r>
            <a:r>
              <a:rPr lang="en-US" dirty="0"/>
              <a:t>subcutaneous; </a:t>
            </a:r>
            <a:r>
              <a:rPr lang="en-GB" dirty="0" err="1"/>
              <a:t>VCd</a:t>
            </a:r>
            <a:r>
              <a:rPr lang="en-GB" dirty="0"/>
              <a:t>, </a:t>
            </a:r>
            <a:r>
              <a:rPr lang="en-GB" dirty="0" err="1"/>
              <a:t>bortezomib</a:t>
            </a:r>
            <a:r>
              <a:rPr lang="en-GB" dirty="0"/>
              <a:t>, cyclophosphamide, and dexamethasone</a:t>
            </a:r>
          </a:p>
          <a:p>
            <a:pPr>
              <a:spcBef>
                <a:spcPts val="0"/>
              </a:spcBef>
            </a:pPr>
            <a:r>
              <a:rPr lang="en-GB" dirty="0" err="1"/>
              <a:t>Kastritis</a:t>
            </a:r>
            <a:r>
              <a:rPr lang="en-GB" dirty="0"/>
              <a:t> E, et al. ASCO 2021. Abstract #8003. Oral presentation; </a:t>
            </a:r>
            <a:r>
              <a:rPr lang="en-GB" dirty="0" err="1"/>
              <a:t>Kastritis</a:t>
            </a:r>
            <a:r>
              <a:rPr lang="en-GB" dirty="0"/>
              <a:t> E, et al. J </a:t>
            </a:r>
            <a:r>
              <a:rPr lang="en-GB" dirty="0" err="1"/>
              <a:t>Clin</a:t>
            </a:r>
            <a:r>
              <a:rPr lang="en-GB" dirty="0"/>
              <a:t> </a:t>
            </a:r>
            <a:r>
              <a:rPr lang="en-GB" dirty="0" err="1"/>
              <a:t>Oncol</a:t>
            </a:r>
            <a:r>
              <a:rPr lang="en-GB" dirty="0"/>
              <a:t>. 2021;39(</a:t>
            </a:r>
            <a:r>
              <a:rPr lang="en-GB" dirty="0" err="1"/>
              <a:t>suppl</a:t>
            </a:r>
            <a:r>
              <a:rPr lang="en-GB" dirty="0"/>
              <a:t> 15):8003-8003; </a:t>
            </a:r>
            <a:r>
              <a:rPr lang="en-GB" dirty="0" err="1"/>
              <a:t>Kastritis</a:t>
            </a:r>
            <a:r>
              <a:rPr lang="en-GB" dirty="0"/>
              <a:t> E, et al. EHA 2021. Abstract #</a:t>
            </a:r>
            <a:r>
              <a:rPr lang="nl-NL" dirty="0"/>
              <a:t>S189</a:t>
            </a:r>
            <a:r>
              <a:rPr lang="en-GB" dirty="0"/>
              <a:t>. Oral presentation</a:t>
            </a:r>
          </a:p>
        </p:txBody>
      </p:sp>
    </p:spTree>
    <p:extLst>
      <p:ext uri="{BB962C8B-B14F-4D97-AF65-F5344CB8AC3E}">
        <p14:creationId xmlns:p14="http://schemas.microsoft.com/office/powerpoint/2010/main" val="3583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10"/>
          <p:cNvSpPr>
            <a:spLocks noChangeArrowheads="1"/>
          </p:cNvSpPr>
          <p:nvPr/>
        </p:nvSpPr>
        <p:spPr bwMode="auto">
          <a:xfrm>
            <a:off x="952500" y="1556792"/>
            <a:ext cx="10287000" cy="2592288"/>
          </a:xfrm>
          <a:prstGeom prst="rect">
            <a:avLst/>
          </a:prstGeom>
          <a:noFill/>
          <a:ln w="9525">
            <a:noFill/>
            <a:miter lim="800000"/>
            <a:headEnd/>
            <a:tailEnd/>
          </a:ln>
        </p:spPr>
        <p:txBody>
          <a:bodyPr wrap="none" anchor="ctr"/>
          <a:lstStyle/>
          <a:p>
            <a:pPr algn="l">
              <a:spcBef>
                <a:spcPct val="0"/>
              </a:spcBef>
            </a:pPr>
            <a:endParaRPr lang="es-ES" sz="1000">
              <a:solidFill>
                <a:srgbClr val="FFFFFF"/>
              </a:solidFill>
              <a:latin typeface="Arial" charset="0"/>
            </a:endParaRPr>
          </a:p>
        </p:txBody>
      </p:sp>
      <p:sp>
        <p:nvSpPr>
          <p:cNvPr id="3" name="Title 2">
            <a:extLst>
              <a:ext uri="{FF2B5EF4-FFF2-40B4-BE49-F238E27FC236}">
                <a16:creationId xmlns:a16="http://schemas.microsoft.com/office/drawing/2014/main" id="{B4BBA156-C8B0-EC40-8276-7219AA95B7CA}"/>
              </a:ext>
            </a:extLst>
          </p:cNvPr>
          <p:cNvSpPr>
            <a:spLocks noGrp="1"/>
          </p:cNvSpPr>
          <p:nvPr>
            <p:ph type="title"/>
          </p:nvPr>
        </p:nvSpPr>
        <p:spPr/>
        <p:txBody>
          <a:bodyPr/>
          <a:lstStyle/>
          <a:p>
            <a:r>
              <a:rPr lang="en-GB" sz="3200" dirty="0"/>
              <a:t>meeting summary</a:t>
            </a:r>
            <a:br>
              <a:rPr lang="en-GB" sz="3200" dirty="0"/>
            </a:br>
            <a:r>
              <a:rPr lang="en-GB" sz="3200" dirty="0" err="1"/>
              <a:t>ASCo</a:t>
            </a:r>
            <a:r>
              <a:rPr lang="en-GB" sz="3200" dirty="0"/>
              <a:t> and EHA 2021, VIRTUAL MEETINGS</a:t>
            </a:r>
            <a:br>
              <a:rPr lang="en-GB" sz="3200" dirty="0"/>
            </a:br>
            <a:r>
              <a:rPr lang="en-GB" sz="3200" dirty="0"/>
              <a:t>Multiple Myeloma </a:t>
            </a:r>
            <a:br>
              <a:rPr lang="en-GB" dirty="0"/>
            </a:br>
            <a:br>
              <a:rPr lang="en-GB" dirty="0"/>
            </a:br>
            <a:r>
              <a:rPr lang="en-GB" sz="3200" cap="none" dirty="0" err="1"/>
              <a:t>Dr.</a:t>
            </a:r>
            <a:r>
              <a:rPr lang="en-GB" sz="3200" cap="none" dirty="0"/>
              <a:t> Hans Lee, MD</a:t>
            </a:r>
            <a:br>
              <a:rPr lang="en-GB" sz="3200" cap="none" dirty="0"/>
            </a:br>
            <a:r>
              <a:rPr lang="en-GB" sz="2200" cap="none" dirty="0"/>
              <a:t>University of Texas, MD Anderson Cancer </a:t>
            </a:r>
            <a:r>
              <a:rPr lang="en-GB" sz="2200" cap="none" dirty="0" err="1"/>
              <a:t>Center</a:t>
            </a:r>
            <a:br>
              <a:rPr lang="en-GB" sz="2200" cap="none" dirty="0"/>
            </a:br>
            <a:r>
              <a:rPr lang="en-GB" sz="2200" cap="none" dirty="0"/>
              <a:t>Houston, TX, USA</a:t>
            </a:r>
            <a:br>
              <a:rPr lang="en-GB" sz="2200" cap="none" dirty="0"/>
            </a:br>
            <a:br>
              <a:rPr lang="en-GB" sz="2200" cap="none" dirty="0"/>
            </a:br>
            <a:r>
              <a:rPr lang="en-GB" sz="2400" cap="none" dirty="0"/>
              <a:t>HIGHLIGHTS FROM LYMPHOMA &amp; MYELOMA CONNECT</a:t>
            </a:r>
            <a:br>
              <a:rPr lang="en-GB" sz="2400" cap="none" dirty="0"/>
            </a:br>
            <a:r>
              <a:rPr lang="en-GB" sz="2400" cap="none" dirty="0"/>
              <a:t>JUNE 2021</a:t>
            </a:r>
            <a:endParaRPr lang="en-US" sz="2400" dirty="0"/>
          </a:p>
        </p:txBody>
      </p:sp>
      <p:sp>
        <p:nvSpPr>
          <p:cNvPr id="6" name="Slide Number Placeholder 5">
            <a:extLst>
              <a:ext uri="{FF2B5EF4-FFF2-40B4-BE49-F238E27FC236}">
                <a16:creationId xmlns:a16="http://schemas.microsoft.com/office/drawing/2014/main" id="{DD2C87C3-37B2-D14F-AC4D-4E77098604FF}"/>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1717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2320680" y="4067214"/>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852657" y="5450706"/>
            <a:ext cx="2229456"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a:t>
            </a:r>
          </a:p>
          <a:p>
            <a:pPr algn="ctr"/>
            <a:r>
              <a:rPr lang="en-GB" sz="1600" b="1"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@LYM_MM_CONNECT</a:t>
            </a:r>
            <a:r>
              <a:rPr lang="en-GB" sz="1600"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 </a:t>
            </a:r>
            <a:endParaRPr lang="en-GB" b="1" u="sng" dirty="0">
              <a:solidFill>
                <a:schemeClr val="accent1"/>
              </a:solidFill>
              <a:ea typeface="Aileron" charset="0"/>
              <a:cs typeface="PT Sans Narrow"/>
            </a:endParaRPr>
          </a:p>
        </p:txBody>
      </p:sp>
      <p:sp>
        <p:nvSpPr>
          <p:cNvPr id="17" name="TextBox 16"/>
          <p:cNvSpPr txBox="1"/>
          <p:nvPr/>
        </p:nvSpPr>
        <p:spPr>
          <a:xfrm>
            <a:off x="4043484" y="5450706"/>
            <a:ext cx="2084815" cy="9233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LYMPHOMA</a:t>
            </a: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 &amp; MYELOMA CONNECT</a:t>
            </a:r>
            <a:br>
              <a:rPr lang="en-GB" sz="1600" b="1" dirty="0">
                <a:solidFill>
                  <a:schemeClr val="accent1"/>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8072514" y="5450706"/>
            <a:ext cx="2486466"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froukje.sosef</a:t>
            </a:r>
            <a:b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31716" y="5450706"/>
            <a:ext cx="2084815" cy="9510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5">
                  <a:extLst>
                    <a:ext uri="{A12FA001-AC4F-418D-AE19-62706E023703}">
                      <ahyp:hlinkClr xmlns:ahyp="http://schemas.microsoft.com/office/drawing/2018/hyperlinkcolor" val="tx"/>
                    </a:ext>
                  </a:extLst>
                </a:hlinkClick>
              </a:rPr>
              <a:t>LYMPHOMA &amp; MYELOMA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351936" y="274638"/>
            <a:ext cx="9488128"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LYMPHOMA &amp; MYELOMA CONNECT </a:t>
            </a:r>
            <a:br>
              <a:rPr lang="en-US" sz="3600" cap="none" dirty="0"/>
            </a:br>
            <a:r>
              <a:rPr lang="en-US" sz="3600" cap="none" dirty="0">
                <a:solidFill>
                  <a:schemeClr val="tx2"/>
                </a:solidFill>
              </a:rPr>
              <a:t>VIA </a:t>
            </a: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hlinkClick r:id="rId6">
                  <a:extLst>
                    <a:ext uri="{A12FA001-AC4F-418D-AE19-62706E023703}">
                      <ahyp:hlinkClr xmlns:ahyp="http://schemas.microsoft.com/office/drawing/2018/hyperlinkcolor" val="tx"/>
                    </a:ext>
                  </a:extLst>
                </a:hlinkClick>
              </a:rPr>
              <a:t>http://www.lymphomaconnect.info</a:t>
            </a:r>
            <a:endParaRPr lang="en-US" sz="3600" cap="none" dirty="0"/>
          </a:p>
        </p:txBody>
      </p:sp>
      <p:pic>
        <p:nvPicPr>
          <p:cNvPr id="3" name="Picture 2">
            <a:hlinkClick r:id="rId4"/>
            <a:extLst>
              <a:ext uri="{FF2B5EF4-FFF2-40B4-BE49-F238E27FC236}">
                <a16:creationId xmlns:a16="http://schemas.microsoft.com/office/drawing/2014/main" id="{0AB7BC2C-5909-4EC9-B1D2-A5A7F3A5C215}"/>
              </a:ext>
            </a:extLst>
          </p:cNvPr>
          <p:cNvPicPr>
            <a:picLocks noChangeAspect="1"/>
          </p:cNvPicPr>
          <p:nvPr/>
        </p:nvPicPr>
        <p:blipFill>
          <a:blip r:embed="rId7"/>
          <a:stretch>
            <a:fillRect/>
          </a:stretch>
        </p:blipFill>
        <p:spPr>
          <a:xfrm>
            <a:off x="8576981" y="4045138"/>
            <a:ext cx="1331225" cy="1332000"/>
          </a:xfrm>
          <a:prstGeom prst="rect">
            <a:avLst/>
          </a:prstGeom>
        </p:spPr>
      </p:pic>
      <p:pic>
        <p:nvPicPr>
          <p:cNvPr id="7" name="Picture 6">
            <a:hlinkClick r:id="rId3"/>
            <a:extLst>
              <a:ext uri="{FF2B5EF4-FFF2-40B4-BE49-F238E27FC236}">
                <a16:creationId xmlns:a16="http://schemas.microsoft.com/office/drawing/2014/main" id="{27774377-9E6E-452D-A70C-C05D9B64AE9A}"/>
              </a:ext>
            </a:extLst>
          </p:cNvPr>
          <p:cNvPicPr>
            <a:picLocks noChangeAspect="1"/>
          </p:cNvPicPr>
          <p:nvPr/>
        </p:nvPicPr>
        <p:blipFill>
          <a:blip r:embed="rId8"/>
          <a:stretch>
            <a:fillRect/>
          </a:stretch>
        </p:blipFill>
        <p:spPr>
          <a:xfrm>
            <a:off x="4386085" y="4040174"/>
            <a:ext cx="1331225" cy="1332000"/>
          </a:xfrm>
          <a:prstGeom prst="rect">
            <a:avLst/>
          </a:prstGeom>
        </p:spPr>
      </p:pic>
      <p:pic>
        <p:nvPicPr>
          <p:cNvPr id="13" name="Picture 12">
            <a:hlinkClick r:id="rId9"/>
            <a:extLst>
              <a:ext uri="{FF2B5EF4-FFF2-40B4-BE49-F238E27FC236}">
                <a16:creationId xmlns:a16="http://schemas.microsoft.com/office/drawing/2014/main" id="{D478189A-FF19-4371-A8FA-A7EEA6564ED8}"/>
              </a:ext>
            </a:extLst>
          </p:cNvPr>
          <p:cNvPicPr>
            <a:picLocks noChangeAspect="1"/>
          </p:cNvPicPr>
          <p:nvPr/>
        </p:nvPicPr>
        <p:blipFill>
          <a:blip r:embed="rId10"/>
          <a:stretch>
            <a:fillRect/>
          </a:stretch>
        </p:blipFill>
        <p:spPr>
          <a:xfrm>
            <a:off x="2251166" y="4040174"/>
            <a:ext cx="1331225" cy="1332000"/>
          </a:xfrm>
          <a:prstGeom prst="rect">
            <a:avLst/>
          </a:prstGeom>
        </p:spPr>
      </p:pic>
      <p:pic>
        <p:nvPicPr>
          <p:cNvPr id="20" name="Picture 19">
            <a:hlinkClick r:id="rId5"/>
            <a:extLst>
              <a:ext uri="{FF2B5EF4-FFF2-40B4-BE49-F238E27FC236}">
                <a16:creationId xmlns:a16="http://schemas.microsoft.com/office/drawing/2014/main" id="{048916CD-D6F9-4440-B8C2-A9961400A454}"/>
              </a:ext>
            </a:extLst>
          </p:cNvPr>
          <p:cNvPicPr>
            <a:picLocks noChangeAspect="1"/>
          </p:cNvPicPr>
          <p:nvPr/>
        </p:nvPicPr>
        <p:blipFill>
          <a:blip r:embed="rId11"/>
          <a:stretch>
            <a:fillRect/>
          </a:stretch>
        </p:blipFill>
        <p:spPr>
          <a:xfrm>
            <a:off x="6470900" y="4040174"/>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7116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08EA2BC-9650-FE47-B61E-223766E476EB}"/>
              </a:ext>
            </a:extLst>
          </p:cNvPr>
          <p:cNvSpPr>
            <a:spLocks noGrp="1"/>
          </p:cNvSpPr>
          <p:nvPr>
            <p:ph sz="quarter" idx="12"/>
          </p:nvPr>
        </p:nvSpPr>
        <p:spPr/>
        <p:txBody>
          <a:bodyPr>
            <a:normAutofit/>
          </a:bodyPr>
          <a:lstStyle/>
          <a:p>
            <a:pPr marL="0" indent="0">
              <a:lnSpc>
                <a:spcPct val="110000"/>
              </a:lnSpc>
              <a:buNone/>
            </a:pPr>
            <a:r>
              <a:rPr lang="en-GB" altLang="en-US" dirty="0"/>
              <a:t>This </a:t>
            </a:r>
            <a:r>
              <a:rPr lang="en-GB" altLang="en-US" b="1" dirty="0">
                <a:solidFill>
                  <a:schemeClr val="accent1"/>
                </a:solidFill>
              </a:rPr>
              <a:t>LYMPHOMA &amp; MYELOMA CONNECT </a:t>
            </a:r>
            <a:r>
              <a:rPr lang="en-GB" altLang="en-US" dirty="0"/>
              <a:t>programme is supported through an independent educational grant from Karyopharm Therapeutics. The programme is therefore independent, the content is not influenced by the supporters and is under the sole responsibility of the experts.</a:t>
            </a:r>
          </a:p>
          <a:p>
            <a:pPr marL="0" indent="0">
              <a:buNone/>
            </a:pPr>
            <a:endParaRPr lang="en-GB" b="1" dirty="0"/>
          </a:p>
          <a:p>
            <a:pPr marL="0" indent="0">
              <a:buNone/>
            </a:pPr>
            <a:r>
              <a:rPr lang="en-GB" b="1" dirty="0"/>
              <a:t>Please note: </a:t>
            </a:r>
            <a:r>
              <a:rPr lang="en-GB" dirty="0"/>
              <a:t>The views expressed within this presentation are the personal opinions of the authors.  </a:t>
            </a:r>
            <a:br>
              <a:rPr lang="en-GB" dirty="0"/>
            </a:br>
            <a:r>
              <a:rPr lang="en-GB" dirty="0"/>
              <a:t>They do not necessarily represent the views of the author’s academic institution, or the rest of the LYMPHOMA &amp; MYELOMA CONNECT group.</a:t>
            </a:r>
            <a:br>
              <a:rPr lang="en-GB" dirty="0"/>
            </a:br>
            <a:endParaRPr lang="en-GB" dirty="0"/>
          </a:p>
          <a:p>
            <a:pPr marL="0" indent="0">
              <a:buNone/>
            </a:pPr>
            <a:r>
              <a:rPr lang="en-GB" b="1" dirty="0" err="1">
                <a:solidFill>
                  <a:schemeClr val="accent1"/>
                </a:solidFill>
              </a:rPr>
              <a:t>Dr.</a:t>
            </a:r>
            <a:r>
              <a:rPr lang="en-GB" b="1" dirty="0">
                <a:solidFill>
                  <a:schemeClr val="accent1"/>
                </a:solidFill>
              </a:rPr>
              <a:t> Hans Lee </a:t>
            </a:r>
            <a:r>
              <a:rPr lang="en-GB" dirty="0"/>
              <a:t>has received financial support/sponsorship for research support or consultation from the following companies:</a:t>
            </a:r>
          </a:p>
          <a:p>
            <a:r>
              <a:rPr lang="en-GB" dirty="0"/>
              <a:t>Amgen, </a:t>
            </a:r>
            <a:r>
              <a:rPr lang="nl-NL" dirty="0"/>
              <a:t>Bristol </a:t>
            </a:r>
            <a:r>
              <a:rPr lang="nl-NL" dirty="0" err="1"/>
              <a:t>Myers</a:t>
            </a:r>
            <a:r>
              <a:rPr lang="nl-NL" dirty="0"/>
              <a:t> Squibb, </a:t>
            </a:r>
            <a:r>
              <a:rPr lang="nl-NL" dirty="0" err="1"/>
              <a:t>and</a:t>
            </a:r>
            <a:r>
              <a:rPr lang="nl-NL" dirty="0"/>
              <a:t> </a:t>
            </a:r>
            <a:r>
              <a:rPr lang="en-GB" dirty="0"/>
              <a:t>Celgene, Genentech, GlaxoSmithKline, </a:t>
            </a:r>
            <a:r>
              <a:rPr lang="en-GB" dirty="0" err="1"/>
              <a:t>Immunitis</a:t>
            </a:r>
            <a:r>
              <a:rPr lang="en-GB" dirty="0"/>
              <a:t>, Janssen, </a:t>
            </a:r>
            <a:r>
              <a:rPr lang="nl-NL" dirty="0"/>
              <a:t>Karyopharm, </a:t>
            </a:r>
            <a:r>
              <a:rPr lang="nl-NL" dirty="0" err="1"/>
              <a:t>Oncopeptides</a:t>
            </a:r>
            <a:r>
              <a:rPr lang="nl-NL" dirty="0"/>
              <a:t>, </a:t>
            </a:r>
            <a:r>
              <a:rPr lang="en-GB" dirty="0"/>
              <a:t>Regeneron, Sanofi and Takeda </a:t>
            </a:r>
          </a:p>
        </p:txBody>
      </p:sp>
      <p:sp>
        <p:nvSpPr>
          <p:cNvPr id="5" name="Título 4"/>
          <p:cNvSpPr>
            <a:spLocks noGrp="1"/>
          </p:cNvSpPr>
          <p:nvPr>
            <p:ph type="title"/>
          </p:nvPr>
        </p:nvSpPr>
        <p:spPr/>
        <p:txBody>
          <a:bodyPr/>
          <a:lstStyle/>
          <a:p>
            <a:r>
              <a:rPr lang="en-GB"/>
              <a:t>Conflict of Interest and Funding</a:t>
            </a:r>
          </a:p>
        </p:txBody>
      </p:sp>
      <p:sp>
        <p:nvSpPr>
          <p:cNvPr id="22" name="Content Placeholder 21">
            <a:extLst>
              <a:ext uri="{FF2B5EF4-FFF2-40B4-BE49-F238E27FC236}">
                <a16:creationId xmlns:a16="http://schemas.microsoft.com/office/drawing/2014/main" id="{D3091824-F539-A441-8DCF-F9913E9ED843}"/>
              </a:ext>
            </a:extLst>
          </p:cNvPr>
          <p:cNvSpPr>
            <a:spLocks noGrp="1"/>
          </p:cNvSpPr>
          <p:nvPr>
            <p:ph sz="quarter" idx="15"/>
          </p:nvPr>
        </p:nvSpPr>
        <p:spPr/>
        <p:txBody>
          <a:bodyPr/>
          <a:lstStyle/>
          <a:p>
            <a:endParaRPr lang="en-GB"/>
          </a:p>
        </p:txBody>
      </p:sp>
      <p:sp>
        <p:nvSpPr>
          <p:cNvPr id="23" name="Slide Number Placeholder 22">
            <a:extLst>
              <a:ext uri="{FF2B5EF4-FFF2-40B4-BE49-F238E27FC236}">
                <a16:creationId xmlns:a16="http://schemas.microsoft.com/office/drawing/2014/main" id="{76077C97-0EDB-314B-9B6B-9C2018C7C010}"/>
              </a:ext>
            </a:extLst>
          </p:cNvPr>
          <p:cNvSpPr>
            <a:spLocks noGrp="1"/>
          </p:cNvSpPr>
          <p:nvPr>
            <p:ph type="sldNum" sz="quarter" idx="4"/>
          </p:nvPr>
        </p:nvSpPr>
        <p:spPr/>
        <p:txBody>
          <a:bodyPr/>
          <a:lstStyle/>
          <a:p>
            <a:fld id="{FCE43C0F-8A7B-3A4B-9DB5-B3472E36E833}" type="slidenum">
              <a:rPr lang="en-GB" smtClean="0"/>
              <a:pPr/>
              <a:t>3</a:t>
            </a:fld>
            <a:endParaRPr lang="en-GB"/>
          </a:p>
        </p:txBody>
      </p:sp>
    </p:spTree>
    <p:extLst>
      <p:ext uri="{BB962C8B-B14F-4D97-AF65-F5344CB8AC3E}">
        <p14:creationId xmlns:p14="http://schemas.microsoft.com/office/powerpoint/2010/main" val="18655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lstStyle/>
          <a:p>
            <a:r>
              <a:rPr lang="en-GB" dirty="0"/>
              <a:t>OS RESULTS WITH DARATUMUMAB, LENALIDOMIDE, AND DEXAMETHASONE </a:t>
            </a:r>
            <a:br>
              <a:rPr lang="en-GB" dirty="0"/>
            </a:br>
            <a:r>
              <a:rPr lang="en-GB" dirty="0"/>
              <a:t>VERSUS LENALIDOMIDE AND DEXAMETHASONE IN TRANSPLANT-INELIGIBLE NDMM: </a:t>
            </a:r>
            <a:br>
              <a:rPr lang="en-GB" dirty="0"/>
            </a:br>
            <a:r>
              <a:rPr lang="en-GB" dirty="0"/>
              <a:t>PHASE 3 MAIA STUDY</a:t>
            </a:r>
            <a:br>
              <a:rPr lang="en-GB" dirty="0"/>
            </a:br>
            <a:br>
              <a:rPr lang="en-GB" dirty="0"/>
            </a:br>
            <a:r>
              <a:rPr lang="en-GB" sz="2200" cap="none" dirty="0" err="1"/>
              <a:t>Facon</a:t>
            </a:r>
            <a:r>
              <a:rPr lang="en-GB" sz="2200" cap="none" dirty="0"/>
              <a:t> T, et al. </a:t>
            </a:r>
            <a:br>
              <a:rPr lang="en-GB" sz="2200" cap="none" dirty="0"/>
            </a:br>
            <a:r>
              <a:rPr lang="en-GB" sz="2200" cap="none" dirty="0"/>
              <a:t>EHA 2021. Abstract #LB1901. Oral presentation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4</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4" y="6356351"/>
            <a:ext cx="8116800"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 </a:t>
            </a:r>
            <a:r>
              <a:rPr lang="en-GB" dirty="0">
                <a:solidFill>
                  <a:schemeClr val="bg1"/>
                </a:solidFill>
              </a:rPr>
              <a:t>NDMM, newly diagnosed multiple myeloma; OS, overall survival</a:t>
            </a:r>
          </a:p>
        </p:txBody>
      </p:sp>
    </p:spTree>
    <p:extLst>
      <p:ext uri="{BB962C8B-B14F-4D97-AF65-F5344CB8AC3E}">
        <p14:creationId xmlns:p14="http://schemas.microsoft.com/office/powerpoint/2010/main" val="256402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2A9F7C-FBD8-2C42-9E71-5D23D2633E68}"/>
              </a:ext>
            </a:extLst>
          </p:cNvPr>
          <p:cNvSpPr>
            <a:spLocks noGrp="1"/>
          </p:cNvSpPr>
          <p:nvPr>
            <p:ph type="body" idx="1"/>
          </p:nvPr>
        </p:nvSpPr>
        <p:spPr>
          <a:xfrm>
            <a:off x="609600" y="691974"/>
            <a:ext cx="10972800" cy="702470"/>
          </a:xfrm>
        </p:spPr>
        <p:txBody>
          <a:bodyPr>
            <a:normAutofit/>
          </a:bodyPr>
          <a:lstStyle/>
          <a:p>
            <a:r>
              <a:rPr lang="en-GB" dirty="0"/>
              <a:t>MAIA: a multicentre, randomised, open-label phase 3 study</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184" y="1338470"/>
            <a:ext cx="10963200" cy="4595527"/>
          </a:xfrm>
        </p:spPr>
        <p:txBody>
          <a:bodyPr/>
          <a:lstStyle/>
          <a:p>
            <a:r>
              <a:rPr lang="en-GB" b="1" dirty="0">
                <a:solidFill>
                  <a:schemeClr val="accent1"/>
                </a:solidFill>
              </a:rPr>
              <a:t>D-Rd versus Rd </a:t>
            </a:r>
            <a:r>
              <a:rPr lang="en-GB" dirty="0"/>
              <a:t>alone in transplant-ineligible patients with </a:t>
            </a:r>
            <a:r>
              <a:rPr lang="en-GB" b="1" dirty="0">
                <a:solidFill>
                  <a:schemeClr val="accent1"/>
                </a:solidFill>
              </a:rPr>
              <a:t>NDMM</a:t>
            </a:r>
          </a:p>
          <a:p>
            <a:endParaRPr lang="en-GB" sz="1200" dirty="0"/>
          </a:p>
          <a:p>
            <a:endParaRPr lang="en-GB" dirty="0"/>
          </a:p>
          <a:p>
            <a:endParaRPr lang="en-GB" dirty="0"/>
          </a:p>
          <a:p>
            <a:endParaRPr lang="en-GB" dirty="0"/>
          </a:p>
          <a:p>
            <a:endParaRPr lang="en-GB" dirty="0"/>
          </a:p>
          <a:p>
            <a:endParaRPr lang="en-GB" dirty="0"/>
          </a:p>
          <a:p>
            <a:pPr>
              <a:spcBef>
                <a:spcPts val="2400"/>
              </a:spcBef>
            </a:pPr>
            <a:endParaRPr lang="en-GB" sz="1200" dirty="0"/>
          </a:p>
          <a:p>
            <a:pPr>
              <a:spcBef>
                <a:spcPts val="2400"/>
              </a:spcBef>
            </a:pPr>
            <a:endParaRPr lang="en-GB" sz="100" dirty="0"/>
          </a:p>
          <a:p>
            <a:pPr>
              <a:spcBef>
                <a:spcPts val="2400"/>
              </a:spcBef>
            </a:pPr>
            <a:r>
              <a:rPr lang="en-GB" dirty="0"/>
              <a:t>&gt;40% of patients in each arm was ≥75 years of age (median age 73-74 years)</a:t>
            </a:r>
          </a:p>
          <a:p>
            <a:pPr>
              <a:spcBef>
                <a:spcPts val="600"/>
              </a:spcBef>
            </a:pPr>
            <a:r>
              <a:rPr lang="en-GB" dirty="0"/>
              <a:t>Updated results from a </a:t>
            </a:r>
            <a:r>
              <a:rPr lang="en-GB" b="1" dirty="0">
                <a:solidFill>
                  <a:schemeClr val="accent1"/>
                </a:solidFill>
              </a:rPr>
              <a:t>prespecified interim OS analysis</a:t>
            </a:r>
            <a:r>
              <a:rPr lang="en-GB" dirty="0"/>
              <a:t>, after a median follow-up of 56 months</a:t>
            </a:r>
          </a:p>
          <a:p>
            <a:endParaRPr lang="en-GB"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lstStyle/>
          <a:p>
            <a:r>
              <a:rPr lang="nl-NL" dirty="0" err="1"/>
              <a:t>study</a:t>
            </a:r>
            <a:r>
              <a:rPr lang="nl-NL" dirty="0"/>
              <a:t> design</a:t>
            </a:r>
            <a:endParaRPr lang="nl-NL" dirty="0">
              <a:solidFill>
                <a:schemeClr val="accent1"/>
              </a:solidFill>
            </a:endParaRP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p:txBody>
          <a:bodyPr/>
          <a:lstStyle/>
          <a:p>
            <a:fld id="{FCE43C0F-8A7B-3A4B-9DB5-B3472E36E833}" type="slidenum">
              <a:rPr lang="nl-NL" smtClean="0"/>
              <a:pPr/>
              <a:t>5</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3" y="6336687"/>
            <a:ext cx="10824565" cy="365125"/>
          </a:xfrm>
        </p:spPr>
        <p:txBody>
          <a:bodyPr/>
          <a:lstStyle/>
          <a:p>
            <a:pPr>
              <a:lnSpc>
                <a:spcPts val="1100"/>
              </a:lnSpc>
            </a:pPr>
            <a:r>
              <a:rPr lang="en-US" sz="1000" baseline="30000" dirty="0" err="1">
                <a:solidFill>
                  <a:schemeClr val="tx2"/>
                </a:solidFill>
              </a:rPr>
              <a:t>a</a:t>
            </a:r>
            <a:r>
              <a:rPr lang="en-US" sz="1000" dirty="0" err="1">
                <a:solidFill>
                  <a:schemeClr val="tx2"/>
                </a:solidFill>
              </a:rPr>
              <a:t>On</a:t>
            </a:r>
            <a:r>
              <a:rPr lang="en-US" sz="1000" dirty="0">
                <a:solidFill>
                  <a:schemeClr val="tx2"/>
                </a:solidFill>
              </a:rPr>
              <a:t> days when </a:t>
            </a:r>
            <a:r>
              <a:rPr lang="en-US" sz="1000" dirty="0" err="1">
                <a:solidFill>
                  <a:schemeClr val="tx2"/>
                </a:solidFill>
              </a:rPr>
              <a:t>daratumumab</a:t>
            </a:r>
            <a:r>
              <a:rPr lang="en-US" sz="1000" dirty="0">
                <a:solidFill>
                  <a:schemeClr val="tx2"/>
                </a:solidFill>
              </a:rPr>
              <a:t> is administered, dexamethasone will be administered to patients in the D-Rd arm and will serve as the treatment dose of steroid for that day, as well as the required pre-infusion medication; </a:t>
            </a:r>
            <a:r>
              <a:rPr lang="en-US" sz="1000" baseline="30000" dirty="0" err="1">
                <a:solidFill>
                  <a:schemeClr val="tx2"/>
                </a:solidFill>
              </a:rPr>
              <a:t>b</a:t>
            </a:r>
            <a:r>
              <a:rPr lang="en-US" sz="1000" dirty="0" err="1">
                <a:solidFill>
                  <a:schemeClr val="tx2"/>
                </a:solidFill>
              </a:rPr>
              <a:t>For</a:t>
            </a:r>
            <a:r>
              <a:rPr lang="en-US" sz="1000" dirty="0">
                <a:solidFill>
                  <a:schemeClr val="tx2"/>
                </a:solidFill>
              </a:rPr>
              <a:t> patients &gt;75 years of age or with BMI &lt;18.5 kg/m</a:t>
            </a:r>
            <a:r>
              <a:rPr lang="en-US" sz="1000" baseline="30000" dirty="0">
                <a:solidFill>
                  <a:schemeClr val="tx2"/>
                </a:solidFill>
              </a:rPr>
              <a:t>2</a:t>
            </a:r>
            <a:r>
              <a:rPr lang="en-US" sz="1000" dirty="0">
                <a:solidFill>
                  <a:schemeClr val="tx2"/>
                </a:solidFill>
              </a:rPr>
              <a:t>, dexamethasone was administered at a dose of 20 mg QW</a:t>
            </a:r>
          </a:p>
          <a:p>
            <a:pPr>
              <a:lnSpc>
                <a:spcPts val="1100"/>
              </a:lnSpc>
              <a:spcBef>
                <a:spcPts val="0"/>
              </a:spcBef>
            </a:pPr>
            <a:r>
              <a:rPr lang="en-GB" sz="1000" dirty="0">
                <a:solidFill>
                  <a:schemeClr val="tx2"/>
                </a:solidFill>
              </a:rPr>
              <a:t>BMI, body mass index; CR, complete response; </a:t>
            </a:r>
            <a:r>
              <a:rPr lang="en-GB" sz="1000" dirty="0" err="1">
                <a:solidFill>
                  <a:schemeClr val="tx2"/>
                </a:solidFill>
              </a:rPr>
              <a:t>CrCl</a:t>
            </a:r>
            <a:r>
              <a:rPr lang="en-GB" sz="1000" dirty="0">
                <a:solidFill>
                  <a:schemeClr val="tx2"/>
                </a:solidFill>
              </a:rPr>
              <a:t>, creatinine clearance; d, dexamethasone; D, </a:t>
            </a:r>
            <a:r>
              <a:rPr lang="en-GB" sz="1000" dirty="0" err="1">
                <a:solidFill>
                  <a:schemeClr val="tx2"/>
                </a:solidFill>
              </a:rPr>
              <a:t>daratumumab</a:t>
            </a:r>
            <a:r>
              <a:rPr lang="en-GB" sz="1000" dirty="0">
                <a:solidFill>
                  <a:schemeClr val="tx2"/>
                </a:solidFill>
              </a:rPr>
              <a:t>; ECOG PS, Eastern </a:t>
            </a:r>
            <a:r>
              <a:rPr lang="en-GB" sz="1000" dirty="0"/>
              <a:t>Cooperative Oncology Group performance status; IV, intravenous; MRD, minimal residual disease; </a:t>
            </a:r>
            <a:r>
              <a:rPr lang="en-US" sz="1000" dirty="0"/>
              <a:t>NDMM, newly diagnosed multiple myeloma; </a:t>
            </a:r>
            <a:r>
              <a:rPr lang="en-GB" sz="1000" dirty="0"/>
              <a:t>NGS, next-generation sequencing; ORR, overall response rate; OS, overall survival; PD, progressive disease; PFS, progression-free survival; PO, oral; QW, once weekly; Q2W, once every 2 weeks; Q4W, once every 4 weeks; R, </a:t>
            </a:r>
            <a:r>
              <a:rPr lang="en-GB" sz="1000" dirty="0" err="1"/>
              <a:t>lenalidomide</a:t>
            </a:r>
            <a:r>
              <a:rPr lang="en-GB" sz="1000" dirty="0"/>
              <a:t>; </a:t>
            </a:r>
            <a:r>
              <a:rPr lang="en-GB" sz="1000" dirty="0" err="1"/>
              <a:t>sCR</a:t>
            </a:r>
            <a:r>
              <a:rPr lang="en-GB" sz="1000" dirty="0"/>
              <a:t>, stringent CR; TIE, transplant-ineligible. </a:t>
            </a:r>
            <a:r>
              <a:rPr lang="en-GB" sz="1000" dirty="0" err="1"/>
              <a:t>Facon</a:t>
            </a:r>
            <a:r>
              <a:rPr lang="en-GB" sz="1000" dirty="0"/>
              <a:t> T, et al. EHA 2021. Abstract #LB1901. Oral presentation </a:t>
            </a:r>
          </a:p>
        </p:txBody>
      </p:sp>
      <p:cxnSp>
        <p:nvCxnSpPr>
          <p:cNvPr id="40" name="Straight Connector 39">
            <a:extLst>
              <a:ext uri="{FF2B5EF4-FFF2-40B4-BE49-F238E27FC236}">
                <a16:creationId xmlns:a16="http://schemas.microsoft.com/office/drawing/2014/main" id="{93925B67-BE93-764E-AB68-674B5D2E125C}"/>
              </a:ext>
            </a:extLst>
          </p:cNvPr>
          <p:cNvCxnSpPr/>
          <p:nvPr/>
        </p:nvCxnSpPr>
        <p:spPr>
          <a:xfrm>
            <a:off x="2118511" y="3415286"/>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28">
            <a:extLst>
              <a:ext uri="{FF2B5EF4-FFF2-40B4-BE49-F238E27FC236}">
                <a16:creationId xmlns:a16="http://schemas.microsoft.com/office/drawing/2014/main" id="{02BE4871-CB81-0248-82BF-C40BAD6212F2}"/>
              </a:ext>
            </a:extLst>
          </p:cNvPr>
          <p:cNvSpPr txBox="1">
            <a:spLocks noChangeArrowheads="1"/>
          </p:cNvSpPr>
          <p:nvPr/>
        </p:nvSpPr>
        <p:spPr bwMode="auto">
          <a:xfrm>
            <a:off x="619200" y="1874661"/>
            <a:ext cx="1573808" cy="3096000"/>
          </a:xfrm>
          <a:prstGeom prst="roundRect">
            <a:avLst>
              <a:gd name="adj" fmla="val 12640"/>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Key eligibility criteria:</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TIE NDMM</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ECOG PS score 0-2</a:t>
            </a:r>
          </a:p>
          <a:p>
            <a:pPr marL="241194" indent="-241194" defTabSz="916429" eaLnBrk="0" fontAlgn="base" hangingPunct="0">
              <a:spcBef>
                <a:spcPts val="0"/>
              </a:spcBef>
              <a:spcAft>
                <a:spcPct val="0"/>
              </a:spcAft>
              <a:buClr>
                <a:schemeClr val="accent1"/>
              </a:buClr>
              <a:defRPr/>
            </a:pPr>
            <a:r>
              <a:rPr lang="en-US" altLang="ko-KR" sz="1400" dirty="0" err="1">
                <a:solidFill>
                  <a:srgbClr val="343333"/>
                </a:solidFill>
                <a:latin typeface="Calibri" panose="020F0502020204030204" pitchFamily="34" charset="0"/>
                <a:cs typeface="Calibri" panose="020F0502020204030204" pitchFamily="34" charset="0"/>
              </a:rPr>
              <a:t>CrCl</a:t>
            </a:r>
            <a:r>
              <a:rPr lang="en-US" altLang="ko-KR" sz="1400" dirty="0">
                <a:solidFill>
                  <a:srgbClr val="343333"/>
                </a:solidFill>
                <a:latin typeface="Calibri" panose="020F0502020204030204" pitchFamily="34" charset="0"/>
                <a:cs typeface="Calibri" panose="020F0502020204030204" pitchFamily="34" charset="0"/>
              </a:rPr>
              <a:t> ≥30 mL/min</a:t>
            </a:r>
          </a:p>
        </p:txBody>
      </p:sp>
      <p:cxnSp>
        <p:nvCxnSpPr>
          <p:cNvPr id="42" name="Straight Connector 41">
            <a:extLst>
              <a:ext uri="{FF2B5EF4-FFF2-40B4-BE49-F238E27FC236}">
                <a16:creationId xmlns:a16="http://schemas.microsoft.com/office/drawing/2014/main" id="{D22A2AEA-FD62-1A41-80DA-4325CDCE87BF}"/>
              </a:ext>
            </a:extLst>
          </p:cNvPr>
          <p:cNvCxnSpPr/>
          <p:nvPr/>
        </p:nvCxnSpPr>
        <p:spPr>
          <a:xfrm>
            <a:off x="2824681"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0FEB419-DE9D-F44D-A5CA-EA8B99EF6D37}"/>
              </a:ext>
            </a:extLst>
          </p:cNvPr>
          <p:cNvCxnSpPr/>
          <p:nvPr/>
        </p:nvCxnSpPr>
        <p:spPr>
          <a:xfrm>
            <a:off x="2824681"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80312B8-8283-634F-BB2F-4544B1B71603}"/>
              </a:ext>
            </a:extLst>
          </p:cNvPr>
          <p:cNvCxnSpPr/>
          <p:nvPr/>
        </p:nvCxnSpPr>
        <p:spPr>
          <a:xfrm>
            <a:off x="6092982"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8735EF8-5E6D-0946-AE3F-1C9708382708}"/>
              </a:ext>
            </a:extLst>
          </p:cNvPr>
          <p:cNvCxnSpPr/>
          <p:nvPr/>
        </p:nvCxnSpPr>
        <p:spPr>
          <a:xfrm>
            <a:off x="6092982"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9EA4964-0934-F345-BB5C-8F6CF2D3CBC8}"/>
              </a:ext>
            </a:extLst>
          </p:cNvPr>
          <p:cNvCxnSpPr/>
          <p:nvPr/>
        </p:nvCxnSpPr>
        <p:spPr>
          <a:xfrm>
            <a:off x="7351413"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3D8C6A8-8154-9F4B-BC38-5FD2019BDF93}"/>
              </a:ext>
            </a:extLst>
          </p:cNvPr>
          <p:cNvCxnSpPr/>
          <p:nvPr/>
        </p:nvCxnSpPr>
        <p:spPr>
          <a:xfrm>
            <a:off x="7351413"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Shape 612">
            <a:extLst>
              <a:ext uri="{FF2B5EF4-FFF2-40B4-BE49-F238E27FC236}">
                <a16:creationId xmlns:a16="http://schemas.microsoft.com/office/drawing/2014/main" id="{80FC5F3F-6F51-D64A-A0D3-8C4F9EA643C6}"/>
              </a:ext>
            </a:extLst>
          </p:cNvPr>
          <p:cNvSpPr/>
          <p:nvPr/>
        </p:nvSpPr>
        <p:spPr>
          <a:xfrm>
            <a:off x="6461846" y="1874661"/>
            <a:ext cx="939726" cy="3095704"/>
          </a:xfrm>
          <a:prstGeom prst="roundRect">
            <a:avLst>
              <a:gd name="adj" fmla="val 6601"/>
            </a:avLst>
          </a:prstGeom>
          <a:solidFill>
            <a:srgbClr val="818181"/>
          </a:solidFill>
          <a:ln>
            <a:noFill/>
          </a:ln>
        </p:spPr>
        <p:txBody>
          <a:bodyPr spcFirstLastPara="1" lIns="47997" tIns="0" rIns="47997" bIns="0" anchor="ctr"/>
          <a:lstStyle/>
          <a:p>
            <a:pPr algn="ctr" defTabSz="806435" eaLnBrk="0" fontAlgn="base" hangingPunct="0">
              <a:lnSpc>
                <a:spcPct val="95000"/>
              </a:lnSpc>
              <a:defRPr/>
            </a:pPr>
            <a:r>
              <a:rPr lang="en-US" sz="1400" dirty="0">
                <a:solidFill>
                  <a:schemeClr val="bg1"/>
                </a:solidFill>
                <a:latin typeface="Calibri" panose="020F0502020204030204" pitchFamily="34" charset="0"/>
                <a:ea typeface="Arial"/>
                <a:cs typeface="Calibri" panose="020F0502020204030204" pitchFamily="34" charset="0"/>
                <a:sym typeface="Arial"/>
              </a:rPr>
              <a:t>End-of treatment visit </a:t>
            </a:r>
            <a:br>
              <a:rPr lang="en-US" sz="1400" dirty="0">
                <a:solidFill>
                  <a:schemeClr val="bg1"/>
                </a:solidFill>
                <a:latin typeface="Calibri" panose="020F0502020204030204" pitchFamily="34" charset="0"/>
                <a:ea typeface="Arial"/>
                <a:cs typeface="Calibri" panose="020F0502020204030204" pitchFamily="34" charset="0"/>
                <a:sym typeface="Arial"/>
              </a:rPr>
            </a:br>
            <a:r>
              <a:rPr lang="en-US" sz="1400" dirty="0">
                <a:solidFill>
                  <a:schemeClr val="bg1"/>
                </a:solidFill>
                <a:latin typeface="Calibri" panose="020F0502020204030204" pitchFamily="34" charset="0"/>
                <a:ea typeface="Arial"/>
                <a:cs typeface="Calibri" panose="020F0502020204030204" pitchFamily="34" charset="0"/>
                <a:sym typeface="Arial"/>
              </a:rPr>
              <a:t>(30 days after last dose)</a:t>
            </a:r>
            <a:endParaRPr sz="1400" dirty="0">
              <a:solidFill>
                <a:schemeClr val="bg1"/>
              </a:solidFill>
              <a:latin typeface="Calibri" panose="020F0502020204030204" pitchFamily="34" charset="0"/>
              <a:ea typeface="Arial Unicode MS" charset="-128"/>
              <a:cs typeface="Calibri" panose="020F0502020204030204" pitchFamily="34" charset="0"/>
            </a:endParaRPr>
          </a:p>
        </p:txBody>
      </p:sp>
      <p:sp>
        <p:nvSpPr>
          <p:cNvPr id="15" name="TextBox 14">
            <a:extLst>
              <a:ext uri="{FF2B5EF4-FFF2-40B4-BE49-F238E27FC236}">
                <a16:creationId xmlns:a16="http://schemas.microsoft.com/office/drawing/2014/main" id="{A2621F5E-EFCA-C642-B8F3-DC1CC8591DA9}"/>
              </a:ext>
            </a:extLst>
          </p:cNvPr>
          <p:cNvSpPr txBox="1"/>
          <p:nvPr/>
        </p:nvSpPr>
        <p:spPr bwMode="auto">
          <a:xfrm>
            <a:off x="3192175" y="1874661"/>
            <a:ext cx="2944754" cy="1889583"/>
          </a:xfrm>
          <a:prstGeom prst="roundRect">
            <a:avLst>
              <a:gd name="adj" fmla="val 900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600" kern="0" dirty="0">
                <a:solidFill>
                  <a:schemeClr val="bg1"/>
                </a:solidFill>
                <a:latin typeface="Calibri" panose="020F0502020204030204" pitchFamily="34" charset="0"/>
                <a:cs typeface="Calibri" panose="020F0502020204030204" pitchFamily="34" charset="0"/>
              </a:rPr>
              <a:t>D-Rd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 	</a:t>
            </a:r>
            <a:r>
              <a:rPr lang="en-GB" altLang="zh-CN" sz="1400" b="0" kern="0" dirty="0">
                <a:solidFill>
                  <a:schemeClr val="bg1"/>
                </a:solidFill>
                <a:latin typeface="Calibri" panose="020F0502020204030204" pitchFamily="34" charset="0"/>
                <a:cs typeface="Calibri" panose="020F0502020204030204" pitchFamily="34" charset="0"/>
              </a:rPr>
              <a:t>16 mg/kg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QW Cycles 1-2, Q2W Cycles 3-6,</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then Q4W thereafter until PD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R: 	</a:t>
            </a:r>
            <a:r>
              <a:rPr lang="en-GB" altLang="zh-CN" sz="1400" b="0" kern="0" dirty="0">
                <a:solidFill>
                  <a:schemeClr val="bg1"/>
                </a:solidFill>
                <a:latin typeface="Calibri" panose="020F0502020204030204" pitchFamily="34" charset="0"/>
                <a:cs typeface="Calibri" panose="020F0502020204030204" pitchFamily="34" charset="0"/>
              </a:rPr>
              <a:t>25 mg PO</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1-21 until PD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t>
            </a:r>
            <a:r>
              <a:rPr lang="en-GB" altLang="zh-CN" sz="1400" kern="0" baseline="30000" dirty="0">
                <a:solidFill>
                  <a:schemeClr val="bg1"/>
                </a:solidFill>
                <a:latin typeface="Calibri" panose="020F0502020204030204" pitchFamily="34" charset="0"/>
                <a:cs typeface="Calibri" panose="020F0502020204030204" pitchFamily="34" charset="0"/>
              </a:rPr>
              <a:t>a</a:t>
            </a:r>
            <a:r>
              <a:rPr lang="en-GB" altLang="zh-CN" sz="1400" kern="0" dirty="0">
                <a:solidFill>
                  <a:schemeClr val="bg1"/>
                </a:solidFill>
                <a:latin typeface="Calibri" panose="020F0502020204030204" pitchFamily="34" charset="0"/>
                <a:cs typeface="Calibri" panose="020F0502020204030204" pitchFamily="34" charset="0"/>
              </a:rPr>
              <a:t>:</a:t>
            </a:r>
            <a:r>
              <a:rPr lang="en-GB" altLang="zh-CN" sz="1400" b="0" kern="0" dirty="0">
                <a:solidFill>
                  <a:schemeClr val="bg1"/>
                </a:solidFill>
                <a:latin typeface="Calibri" panose="020F0502020204030204" pitchFamily="34" charset="0"/>
                <a:cs typeface="Calibri" panose="020F0502020204030204" pitchFamily="34" charset="0"/>
              </a:rPr>
              <a:t>	40 </a:t>
            </a:r>
            <a:r>
              <a:rPr lang="en-GB" altLang="zh-CN" sz="1400" b="0" kern="0" dirty="0" err="1">
                <a:solidFill>
                  <a:schemeClr val="bg1"/>
                </a:solidFill>
                <a:latin typeface="Calibri" panose="020F0502020204030204" pitchFamily="34" charset="0"/>
                <a:cs typeface="Calibri" panose="020F0502020204030204" pitchFamily="34" charset="0"/>
              </a:rPr>
              <a:t>mg</a:t>
            </a:r>
            <a:r>
              <a:rPr lang="en-GB" altLang="zh-CN" sz="1400" b="0" kern="0" baseline="30000" dirty="0" err="1">
                <a:solidFill>
                  <a:schemeClr val="bg1"/>
                </a:solidFill>
                <a:latin typeface="Calibri" panose="020F0502020204030204" pitchFamily="34" charset="0"/>
                <a:cs typeface="Calibri" panose="020F0502020204030204" pitchFamily="34" charset="0"/>
              </a:rPr>
              <a:t>b</a:t>
            </a:r>
            <a:r>
              <a:rPr lang="en-GB" altLang="zh-CN" sz="1400" b="0" kern="0" dirty="0">
                <a:solidFill>
                  <a:schemeClr val="bg1"/>
                </a:solidFill>
                <a:latin typeface="Calibri" panose="020F0502020204030204" pitchFamily="34" charset="0"/>
                <a:cs typeface="Calibri" panose="020F0502020204030204" pitchFamily="34" charset="0"/>
              </a:rPr>
              <a:t> PO or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 until PD</a:t>
            </a:r>
          </a:p>
        </p:txBody>
      </p:sp>
      <p:sp>
        <p:nvSpPr>
          <p:cNvPr id="34" name="TextBox 33">
            <a:extLst>
              <a:ext uri="{FF2B5EF4-FFF2-40B4-BE49-F238E27FC236}">
                <a16:creationId xmlns:a16="http://schemas.microsoft.com/office/drawing/2014/main" id="{B80C5D9E-4292-474F-BC7B-BD94E07071CE}"/>
              </a:ext>
            </a:extLst>
          </p:cNvPr>
          <p:cNvSpPr txBox="1"/>
          <p:nvPr/>
        </p:nvSpPr>
        <p:spPr bwMode="auto">
          <a:xfrm>
            <a:off x="3192175" y="3884530"/>
            <a:ext cx="2944754" cy="109112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600" kern="0" dirty="0">
                <a:solidFill>
                  <a:schemeClr val="bg1"/>
                </a:solidFill>
                <a:latin typeface="Calibri" panose="020F0502020204030204" pitchFamily="34" charset="0"/>
                <a:cs typeface="Calibri" panose="020F0502020204030204" pitchFamily="34" charset="0"/>
              </a:rPr>
              <a:t>Rd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R: 	</a:t>
            </a:r>
            <a:r>
              <a:rPr lang="en-GB" altLang="zh-CN" sz="1400" b="0" kern="0" dirty="0">
                <a:solidFill>
                  <a:schemeClr val="bg1"/>
                </a:solidFill>
                <a:latin typeface="Calibri" panose="020F0502020204030204" pitchFamily="34" charset="0"/>
                <a:cs typeface="Calibri" panose="020F0502020204030204" pitchFamily="34" charset="0"/>
              </a:rPr>
              <a:t>25 mg PO Days 1-21 until PD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 	</a:t>
            </a:r>
            <a:r>
              <a:rPr lang="en-GB" altLang="zh-CN" sz="1400" b="0" kern="0" dirty="0">
                <a:solidFill>
                  <a:schemeClr val="bg1"/>
                </a:solidFill>
                <a:latin typeface="Calibri" panose="020F0502020204030204" pitchFamily="34" charset="0"/>
                <a:cs typeface="Calibri" panose="020F0502020204030204" pitchFamily="34" charset="0"/>
              </a:rPr>
              <a:t>40 mg PO</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 until PD</a:t>
            </a:r>
          </a:p>
        </p:txBody>
      </p:sp>
      <p:sp>
        <p:nvSpPr>
          <p:cNvPr id="49" name="TextBox 28">
            <a:extLst>
              <a:ext uri="{FF2B5EF4-FFF2-40B4-BE49-F238E27FC236}">
                <a16:creationId xmlns:a16="http://schemas.microsoft.com/office/drawing/2014/main" id="{A9D39657-8D58-0A46-B191-C26D3D9D0F5B}"/>
              </a:ext>
            </a:extLst>
          </p:cNvPr>
          <p:cNvSpPr txBox="1">
            <a:spLocks noChangeArrowheads="1"/>
          </p:cNvSpPr>
          <p:nvPr/>
        </p:nvSpPr>
        <p:spPr bwMode="auto">
          <a:xfrm>
            <a:off x="9011763" y="1874661"/>
            <a:ext cx="1788760" cy="3095704"/>
          </a:xfrm>
          <a:prstGeom prst="roundRect">
            <a:avLst>
              <a:gd name="adj" fmla="val 12640"/>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Primary endpoint:</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PFS</a:t>
            </a:r>
            <a:br>
              <a:rPr lang="en-US" altLang="ko-KR" sz="1400" dirty="0">
                <a:solidFill>
                  <a:srgbClr val="343333"/>
                </a:solidFill>
                <a:latin typeface="Calibri" panose="020F0502020204030204" pitchFamily="34" charset="0"/>
                <a:cs typeface="Calibri" panose="020F0502020204030204" pitchFamily="34" charset="0"/>
              </a:rPr>
            </a:br>
            <a:endParaRPr lang="en-US" altLang="ko-KR" sz="1400" dirty="0">
              <a:solidFill>
                <a:srgbClr val="343333"/>
              </a:solidFill>
              <a:latin typeface="Calibri" panose="020F0502020204030204" pitchFamily="34" charset="0"/>
              <a:cs typeface="Calibri" panose="020F0502020204030204" pitchFamily="34" charset="0"/>
            </a:endParaRPr>
          </a:p>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Key secondary endpoints:</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OS</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PFS2</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ORR</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CR/</a:t>
            </a:r>
            <a:r>
              <a:rPr lang="en-US" altLang="ko-KR" sz="1400" dirty="0" err="1">
                <a:solidFill>
                  <a:srgbClr val="343333"/>
                </a:solidFill>
                <a:latin typeface="Calibri" panose="020F0502020204030204" pitchFamily="34" charset="0"/>
                <a:cs typeface="Calibri" panose="020F0502020204030204" pitchFamily="34" charset="0"/>
              </a:rPr>
              <a:t>sCR</a:t>
            </a:r>
            <a:r>
              <a:rPr lang="en-US" altLang="ko-KR" sz="1400" dirty="0">
                <a:solidFill>
                  <a:srgbClr val="343333"/>
                </a:solidFill>
                <a:latin typeface="Calibri" panose="020F0502020204030204" pitchFamily="34" charset="0"/>
                <a:cs typeface="Calibri" panose="020F0502020204030204" pitchFamily="34" charset="0"/>
              </a:rPr>
              <a:t> rate</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MRD (NGS; 10</a:t>
            </a:r>
            <a:r>
              <a:rPr lang="en-US" altLang="ko-KR" sz="1400" baseline="30000" dirty="0">
                <a:solidFill>
                  <a:srgbClr val="343333"/>
                </a:solidFill>
                <a:latin typeface="Calibri" panose="020F0502020204030204" pitchFamily="34" charset="0"/>
                <a:cs typeface="Calibri" panose="020F0502020204030204" pitchFamily="34" charset="0"/>
              </a:rPr>
              <a:t>-5</a:t>
            </a:r>
            <a:r>
              <a:rPr lang="en-US" altLang="ko-KR" sz="1400" dirty="0">
                <a:solidFill>
                  <a:srgbClr val="343333"/>
                </a:solidFill>
                <a:latin typeface="Calibri" panose="020F0502020204030204" pitchFamily="34" charset="0"/>
                <a:cs typeface="Calibri" panose="020F0502020204030204" pitchFamily="34" charset="0"/>
              </a:rPr>
              <a:t>)</a:t>
            </a:r>
          </a:p>
        </p:txBody>
      </p:sp>
      <p:cxnSp>
        <p:nvCxnSpPr>
          <p:cNvPr id="50" name="Straight Connector 49">
            <a:extLst>
              <a:ext uri="{FF2B5EF4-FFF2-40B4-BE49-F238E27FC236}">
                <a16:creationId xmlns:a16="http://schemas.microsoft.com/office/drawing/2014/main" id="{76A05D28-7495-764A-8FE0-5464E1D43453}"/>
              </a:ext>
            </a:extLst>
          </p:cNvPr>
          <p:cNvCxnSpPr/>
          <p:nvPr/>
        </p:nvCxnSpPr>
        <p:spPr>
          <a:xfrm>
            <a:off x="8618898"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38E97EA-A69A-B947-893F-551478D8F6FB}"/>
              </a:ext>
            </a:extLst>
          </p:cNvPr>
          <p:cNvCxnSpPr/>
          <p:nvPr/>
        </p:nvCxnSpPr>
        <p:spPr>
          <a:xfrm>
            <a:off x="8618898"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Shape 612">
            <a:extLst>
              <a:ext uri="{FF2B5EF4-FFF2-40B4-BE49-F238E27FC236}">
                <a16:creationId xmlns:a16="http://schemas.microsoft.com/office/drawing/2014/main" id="{8D022C10-6A9A-7E42-BB67-5DC5998DB3D1}"/>
              </a:ext>
            </a:extLst>
          </p:cNvPr>
          <p:cNvSpPr/>
          <p:nvPr/>
        </p:nvSpPr>
        <p:spPr>
          <a:xfrm>
            <a:off x="7726488" y="1874661"/>
            <a:ext cx="939726" cy="3095704"/>
          </a:xfrm>
          <a:prstGeom prst="roundRect">
            <a:avLst>
              <a:gd name="adj" fmla="val 6601"/>
            </a:avLst>
          </a:prstGeom>
          <a:solidFill>
            <a:srgbClr val="818181"/>
          </a:solidFill>
          <a:ln>
            <a:noFill/>
          </a:ln>
        </p:spPr>
        <p:txBody>
          <a:bodyPr spcFirstLastPara="1" lIns="47997" tIns="0" rIns="47997" bIns="0" anchor="ctr"/>
          <a:lstStyle/>
          <a:p>
            <a:pPr algn="ctr" defTabSz="806435" eaLnBrk="0" fontAlgn="base" hangingPunct="0">
              <a:lnSpc>
                <a:spcPct val="95000"/>
              </a:lnSpc>
              <a:defRPr/>
            </a:pPr>
            <a:r>
              <a:rPr lang="en-US" sz="1400" dirty="0">
                <a:solidFill>
                  <a:schemeClr val="bg1"/>
                </a:solidFill>
                <a:latin typeface="Calibri" panose="020F0502020204030204" pitchFamily="34" charset="0"/>
                <a:ea typeface="Arial"/>
                <a:cs typeface="Calibri" panose="020F0502020204030204" pitchFamily="34" charset="0"/>
                <a:sym typeface="Arial"/>
              </a:rPr>
              <a:t>Long-term follow-up</a:t>
            </a:r>
            <a:endParaRPr lang="en-US" sz="1400" dirty="0">
              <a:solidFill>
                <a:schemeClr val="bg1"/>
              </a:solidFill>
              <a:latin typeface="Calibri" panose="020F0502020204030204" pitchFamily="34" charset="0"/>
              <a:ea typeface="Arial Unicode MS" charset="-128"/>
              <a:cs typeface="Calibri" panose="020F0502020204030204" pitchFamily="34" charset="0"/>
            </a:endParaRPr>
          </a:p>
        </p:txBody>
      </p:sp>
      <p:sp>
        <p:nvSpPr>
          <p:cNvPr id="41" name="Rounded Rectangle 40">
            <a:extLst>
              <a:ext uri="{FF2B5EF4-FFF2-40B4-BE49-F238E27FC236}">
                <a16:creationId xmlns:a16="http://schemas.microsoft.com/office/drawing/2014/main" id="{04C14528-874B-984E-9723-0619AA3CD619}"/>
              </a:ext>
            </a:extLst>
          </p:cNvPr>
          <p:cNvSpPr/>
          <p:nvPr/>
        </p:nvSpPr>
        <p:spPr>
          <a:xfrm rot="16200000">
            <a:off x="1119161" y="3241144"/>
            <a:ext cx="3096000" cy="373025"/>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1:1 randomisation</a:t>
            </a:r>
          </a:p>
        </p:txBody>
      </p:sp>
      <p:sp>
        <p:nvSpPr>
          <p:cNvPr id="52" name="TextBox 51">
            <a:extLst>
              <a:ext uri="{FF2B5EF4-FFF2-40B4-BE49-F238E27FC236}">
                <a16:creationId xmlns:a16="http://schemas.microsoft.com/office/drawing/2014/main" id="{4C7A6A09-5E33-674D-B94F-5B89C5274E3B}"/>
              </a:ext>
            </a:extLst>
          </p:cNvPr>
          <p:cNvSpPr txBox="1"/>
          <p:nvPr/>
        </p:nvSpPr>
        <p:spPr>
          <a:xfrm>
            <a:off x="4036562" y="5012305"/>
            <a:ext cx="1123229" cy="204671"/>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indent="0" algn="ctr" defTabSz="1215980" eaLnBrk="0" fontAlgn="base" hangingPunct="0">
              <a:spcBef>
                <a:spcPct val="0"/>
              </a:spcBef>
              <a:spcAft>
                <a:spcPts val="529"/>
              </a:spcAft>
              <a:buNone/>
              <a:defRPr/>
            </a:pPr>
            <a:r>
              <a:rPr lang="en-US" sz="1400" b="0" kern="0" dirty="0">
                <a:solidFill>
                  <a:srgbClr val="343333"/>
                </a:solidFill>
                <a:latin typeface="Calibri" panose="020F0502020204030204" pitchFamily="34" charset="0"/>
                <a:ea typeface="Arial Unicode MS" charset="-128"/>
                <a:cs typeface="Calibri" panose="020F0502020204030204" pitchFamily="34" charset="0"/>
              </a:rPr>
              <a:t>Cycles: 28 days</a:t>
            </a:r>
            <a:endParaRPr lang="en-US" sz="1400" b="0" kern="0" baseline="30000" dirty="0">
              <a:solidFill>
                <a:srgbClr val="343333"/>
              </a:solidFill>
              <a:latin typeface="Calibri" panose="020F0502020204030204" pitchFamily="34" charset="0"/>
              <a:ea typeface="Arial Unicode MS" charset="-128"/>
              <a:cs typeface="Calibri" panose="020F0502020204030204" pitchFamily="34" charset="0"/>
            </a:endParaRPr>
          </a:p>
        </p:txBody>
      </p:sp>
    </p:spTree>
    <p:extLst>
      <p:ext uri="{BB962C8B-B14F-4D97-AF65-F5344CB8AC3E}">
        <p14:creationId xmlns:p14="http://schemas.microsoft.com/office/powerpoint/2010/main" val="21492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8ECDD797-5F84-8A45-BD90-7097B0794B49}"/>
              </a:ext>
            </a:extLst>
          </p:cNvPr>
          <p:cNvPicPr>
            <a:picLocks noChangeAspect="1"/>
          </p:cNvPicPr>
          <p:nvPr/>
        </p:nvPicPr>
        <p:blipFill>
          <a:blip r:embed="rId3"/>
          <a:stretch>
            <a:fillRect/>
          </a:stretch>
        </p:blipFill>
        <p:spPr>
          <a:xfrm>
            <a:off x="6688436" y="1760199"/>
            <a:ext cx="4305300" cy="2133600"/>
          </a:xfrm>
          <a:prstGeom prst="rect">
            <a:avLst/>
          </a:prstGeom>
          <a:solidFill>
            <a:schemeClr val="bg1"/>
          </a:solidFill>
        </p:spPr>
      </p:pic>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6"/>
          </p:nvPr>
        </p:nvSpPr>
        <p:spPr>
          <a:xfrm>
            <a:off x="774184" y="1297201"/>
            <a:ext cx="5399842" cy="3281670"/>
          </a:xfrm>
        </p:spPr>
        <p:txBody>
          <a:bodyPr>
            <a:normAutofit fontScale="92500"/>
          </a:bodyPr>
          <a:lstStyle/>
          <a:p>
            <a:pPr marL="0" indent="0">
              <a:buNone/>
            </a:pPr>
            <a:r>
              <a:rPr lang="en-GB" sz="2400" b="1" dirty="0">
                <a:solidFill>
                  <a:schemeClr val="accent1"/>
                </a:solidFill>
              </a:rPr>
              <a:t>Efficacy</a:t>
            </a:r>
          </a:p>
          <a:p>
            <a:r>
              <a:rPr lang="en-GB" dirty="0"/>
              <a:t>D-Rd induced </a:t>
            </a:r>
            <a:r>
              <a:rPr lang="en-GB" b="1" dirty="0">
                <a:solidFill>
                  <a:schemeClr val="accent1"/>
                </a:solidFill>
              </a:rPr>
              <a:t>deeper responses</a:t>
            </a:r>
            <a:r>
              <a:rPr lang="en-GB" dirty="0"/>
              <a:t> compared with Rd</a:t>
            </a:r>
          </a:p>
          <a:p>
            <a:pPr lvl="1">
              <a:spcBef>
                <a:spcPts val="300"/>
              </a:spcBef>
            </a:pPr>
            <a:r>
              <a:rPr lang="en-GB" dirty="0"/>
              <a:t>After 56.2 months, ORR was 93% vs 82%</a:t>
            </a:r>
          </a:p>
          <a:p>
            <a:r>
              <a:rPr lang="en-GB" dirty="0"/>
              <a:t>D-Rd continued to show a </a:t>
            </a:r>
            <a:r>
              <a:rPr lang="en-GB" b="1" dirty="0">
                <a:solidFill>
                  <a:schemeClr val="accent1"/>
                </a:solidFill>
              </a:rPr>
              <a:t>significant PFS benefit</a:t>
            </a:r>
            <a:r>
              <a:rPr lang="en-GB" dirty="0"/>
              <a:t>, with median PFS not reached with D-Rd</a:t>
            </a:r>
          </a:p>
          <a:p>
            <a:pPr lvl="1">
              <a:spcBef>
                <a:spcPts val="300"/>
              </a:spcBef>
            </a:pPr>
            <a:r>
              <a:rPr lang="en-GB" dirty="0"/>
              <a:t>After 60 months, the PFS rate was 52.5% vs 28.7%</a:t>
            </a:r>
          </a:p>
          <a:p>
            <a:r>
              <a:rPr lang="en-GB" sz="2100" dirty="0"/>
              <a:t>After 5 years of </a:t>
            </a:r>
            <a:r>
              <a:rPr lang="en-GB" dirty="0"/>
              <a:t>follow up, a </a:t>
            </a:r>
            <a:r>
              <a:rPr lang="en-GB" b="1" dirty="0">
                <a:solidFill>
                  <a:schemeClr val="accent1"/>
                </a:solidFill>
              </a:rPr>
              <a:t>significant OS benefit </a:t>
            </a:r>
            <a:r>
              <a:rPr lang="en-GB" dirty="0"/>
              <a:t>is </a:t>
            </a:r>
            <a:r>
              <a:rPr lang="en-GB" sz="2100" dirty="0"/>
              <a:t>seen, with median OS not reached with D-Rd</a:t>
            </a:r>
          </a:p>
          <a:p>
            <a:pPr lvl="1">
              <a:spcBef>
                <a:spcPts val="300"/>
              </a:spcBef>
            </a:pPr>
            <a:r>
              <a:rPr lang="en-GB" dirty="0"/>
              <a:t>After 60 months, the OS rate was 66.3% vs 53.1%</a:t>
            </a:r>
          </a:p>
          <a:p>
            <a:endParaRPr lang="en-GB"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dirty="0"/>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6</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585698" cy="365125"/>
          </a:xfrm>
        </p:spPr>
        <p:txBody>
          <a:bodyPr anchor="ctr">
            <a:noAutofit/>
          </a:bodyPr>
          <a:lstStyle/>
          <a:p>
            <a:r>
              <a:rPr lang="en-GB" dirty="0"/>
              <a:t>CI, confidence interval; D, </a:t>
            </a:r>
            <a:r>
              <a:rPr lang="en-GB" dirty="0" err="1"/>
              <a:t>daratumumab</a:t>
            </a:r>
            <a:r>
              <a:rPr lang="en-GB" dirty="0"/>
              <a:t>; d, dexamethasone; HR, hazard ratio; NR, not reached; OS, overall survival; ORR, overall response rate; PFS, progression-free survival; R, </a:t>
            </a:r>
            <a:r>
              <a:rPr lang="en-GB" dirty="0" err="1"/>
              <a:t>lenalidomide</a:t>
            </a:r>
            <a:r>
              <a:rPr lang="en-GB" dirty="0"/>
              <a:t> </a:t>
            </a:r>
          </a:p>
          <a:p>
            <a:pPr>
              <a:spcBef>
                <a:spcPts val="0"/>
              </a:spcBef>
            </a:pPr>
            <a:r>
              <a:rPr lang="en-GB" dirty="0" err="1"/>
              <a:t>Facon</a:t>
            </a:r>
            <a:r>
              <a:rPr lang="en-GB" dirty="0"/>
              <a:t> T, et al. EHA 2021. Abstract #LB1901. Oral presentation </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756381"/>
            <a:ext cx="10966763" cy="1246495"/>
          </a:xfrm>
          <a:prstGeom prst="rect">
            <a:avLst/>
          </a:prstGeom>
          <a:ln w="25400">
            <a:solidFill>
              <a:srgbClr val="C9E5F3"/>
            </a:solidFill>
          </a:ln>
        </p:spPr>
        <p:txBody>
          <a:bodyPr wrap="square" lIns="144000">
            <a:spAutoFit/>
          </a:bodyPr>
          <a:lstStyle/>
          <a:p>
            <a:pPr lvl="0">
              <a:spcBef>
                <a:spcPts val="1200"/>
              </a:spcBef>
              <a:buClr>
                <a:srgbClr val="FA7C2E"/>
              </a:buClr>
            </a:pPr>
            <a:r>
              <a:rPr lang="en-GB" sz="2200" b="1" dirty="0">
                <a:solidFill>
                  <a:schemeClr val="accent1"/>
                </a:solidFill>
              </a:rPr>
              <a:t>Safety</a:t>
            </a:r>
          </a:p>
          <a:p>
            <a:pPr marL="288000" lvl="0" indent="-288000">
              <a:spcBef>
                <a:spcPts val="1200"/>
              </a:spcBef>
              <a:buClr>
                <a:srgbClr val="FA7C2E"/>
              </a:buClr>
              <a:buFont typeface="Arial"/>
              <a:buChar char="•"/>
            </a:pPr>
            <a:r>
              <a:rPr lang="en-GB" sz="2000" dirty="0">
                <a:solidFill>
                  <a:srgbClr val="5D8298"/>
                </a:solidFill>
              </a:rPr>
              <a:t>Higher incidence of </a:t>
            </a:r>
            <a:r>
              <a:rPr lang="en-GB" sz="2000" b="1" dirty="0">
                <a:solidFill>
                  <a:srgbClr val="FA7C2E"/>
                </a:solidFill>
              </a:rPr>
              <a:t>neutropenia (54% grade 3/4) and pneumonia (19% grade 3/4) </a:t>
            </a:r>
            <a:r>
              <a:rPr lang="en-GB" sz="2000" dirty="0">
                <a:solidFill>
                  <a:srgbClr val="5D8298"/>
                </a:solidFill>
              </a:rPr>
              <a:t>in the D-Rd arm</a:t>
            </a:r>
          </a:p>
          <a:p>
            <a:pPr marL="576000" lvl="1" indent="-288000">
              <a:spcBef>
                <a:spcPts val="600"/>
              </a:spcBef>
              <a:buClr>
                <a:srgbClr val="FA7C2E"/>
              </a:buClr>
              <a:buFont typeface="Lucida Grande"/>
              <a:buChar char="–"/>
            </a:pPr>
            <a:r>
              <a:rPr lang="en-GB" dirty="0">
                <a:solidFill>
                  <a:srgbClr val="5D8298"/>
                </a:solidFill>
              </a:rPr>
              <a:t>No new safety concerns were identified with longer follow up</a:t>
            </a:r>
          </a:p>
        </p:txBody>
      </p:sp>
      <p:sp>
        <p:nvSpPr>
          <p:cNvPr id="18" name="Tekstvak 17">
            <a:extLst>
              <a:ext uri="{FF2B5EF4-FFF2-40B4-BE49-F238E27FC236}">
                <a16:creationId xmlns:a16="http://schemas.microsoft.com/office/drawing/2014/main" id="{97EED07D-F564-D74A-8340-7A17696CD724}"/>
              </a:ext>
            </a:extLst>
          </p:cNvPr>
          <p:cNvSpPr txBox="1"/>
          <p:nvPr/>
        </p:nvSpPr>
        <p:spPr>
          <a:xfrm>
            <a:off x="8042787" y="1339607"/>
            <a:ext cx="1657313" cy="369332"/>
          </a:xfrm>
          <a:prstGeom prst="rect">
            <a:avLst/>
          </a:prstGeom>
          <a:noFill/>
        </p:spPr>
        <p:txBody>
          <a:bodyPr wrap="none" rtlCol="0">
            <a:spAutoFit/>
          </a:bodyPr>
          <a:lstStyle/>
          <a:p>
            <a:r>
              <a:rPr lang="en-GB" b="1" dirty="0">
                <a:solidFill>
                  <a:schemeClr val="tx2"/>
                </a:solidFill>
                <a:latin typeface="Calibri" panose="020F0502020204030204" pitchFamily="34" charset="0"/>
                <a:ea typeface="Aileron" charset="0"/>
                <a:cs typeface="Calibri" panose="020F0502020204030204" pitchFamily="34" charset="0"/>
              </a:rPr>
              <a:t>Overall survival</a:t>
            </a:r>
          </a:p>
        </p:txBody>
      </p:sp>
      <p:sp>
        <p:nvSpPr>
          <p:cNvPr id="2" name="TextBox 1">
            <a:extLst>
              <a:ext uri="{FF2B5EF4-FFF2-40B4-BE49-F238E27FC236}">
                <a16:creationId xmlns:a16="http://schemas.microsoft.com/office/drawing/2014/main" id="{34DF7539-B8A3-3F42-8BF0-7FAE212DF8D5}"/>
              </a:ext>
            </a:extLst>
          </p:cNvPr>
          <p:cNvSpPr txBox="1"/>
          <p:nvPr/>
        </p:nvSpPr>
        <p:spPr>
          <a:xfrm>
            <a:off x="6688436" y="4306894"/>
            <a:ext cx="134652" cy="193899"/>
          </a:xfrm>
          <a:prstGeom prst="rect">
            <a:avLst/>
          </a:prstGeom>
          <a:noFill/>
        </p:spPr>
        <p:txBody>
          <a:bodyPr wrap="none" lIns="0" tIns="0" rIns="0" bIns="0" rtlCol="0">
            <a:spAutoFit/>
          </a:bodyPr>
          <a:lstStyle/>
          <a:p>
            <a:pP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369</a:t>
            </a:r>
          </a:p>
          <a:p>
            <a:pP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368</a:t>
            </a:r>
          </a:p>
        </p:txBody>
      </p:sp>
      <p:sp>
        <p:nvSpPr>
          <p:cNvPr id="13" name="TextBox 12">
            <a:extLst>
              <a:ext uri="{FF2B5EF4-FFF2-40B4-BE49-F238E27FC236}">
                <a16:creationId xmlns:a16="http://schemas.microsoft.com/office/drawing/2014/main" id="{90EE25ED-E41B-E444-9DBB-F39539AF6468}"/>
              </a:ext>
            </a:extLst>
          </p:cNvPr>
          <p:cNvSpPr txBox="1"/>
          <p:nvPr/>
        </p:nvSpPr>
        <p:spPr>
          <a:xfrm>
            <a:off x="6208918" y="4202119"/>
            <a:ext cx="381515" cy="290849"/>
          </a:xfrm>
          <a:prstGeom prst="rect">
            <a:avLst/>
          </a:prstGeom>
          <a:noFill/>
        </p:spPr>
        <p:txBody>
          <a:bodyPr wrap="none" lIns="0" tIns="0" rIns="0" bIns="0" rtlCol="0">
            <a:spAutoFit/>
          </a:bodyPr>
          <a:lstStyle/>
          <a:p>
            <a:pPr algn="r">
              <a:lnSpc>
                <a:spcPct val="90000"/>
              </a:lnSpc>
            </a:pPr>
            <a:r>
              <a:rPr lang="en-GB" sz="700" b="1" dirty="0">
                <a:solidFill>
                  <a:srgbClr val="505050"/>
                </a:solidFill>
                <a:latin typeface="Calibri" panose="020F0502020204030204" pitchFamily="34" charset="0"/>
                <a:ea typeface="Aileron" charset="0"/>
                <a:cs typeface="Calibri" panose="020F0502020204030204" pitchFamily="34" charset="0"/>
              </a:rPr>
              <a:t>No. at risk</a:t>
            </a:r>
          </a:p>
          <a:p>
            <a:pPr algn="r">
              <a:lnSpc>
                <a:spcPct val="90000"/>
              </a:lnSpc>
            </a:pPr>
            <a:r>
              <a:rPr lang="en-GB" sz="700" b="1" dirty="0">
                <a:solidFill>
                  <a:srgbClr val="505050"/>
                </a:solidFill>
                <a:latin typeface="Calibri" panose="020F0502020204030204" pitchFamily="34" charset="0"/>
                <a:ea typeface="Aileron" charset="0"/>
                <a:cs typeface="Calibri" panose="020F0502020204030204" pitchFamily="34" charset="0"/>
              </a:rPr>
              <a:t>Rd</a:t>
            </a:r>
            <a:br>
              <a:rPr lang="en-GB" sz="700" b="1" dirty="0">
                <a:solidFill>
                  <a:srgbClr val="505050"/>
                </a:solidFill>
                <a:latin typeface="Calibri" panose="020F0502020204030204" pitchFamily="34" charset="0"/>
                <a:ea typeface="Aileron" charset="0"/>
                <a:cs typeface="Calibri" panose="020F0502020204030204" pitchFamily="34" charset="0"/>
              </a:rPr>
            </a:br>
            <a:r>
              <a:rPr lang="en-GB" sz="700" b="1" dirty="0">
                <a:solidFill>
                  <a:srgbClr val="505050"/>
                </a:solidFill>
                <a:latin typeface="Calibri" panose="020F0502020204030204" pitchFamily="34" charset="0"/>
                <a:ea typeface="Aileron" charset="0"/>
                <a:cs typeface="Calibri" panose="020F0502020204030204" pitchFamily="34" charset="0"/>
              </a:rPr>
              <a:t>D-Rd</a:t>
            </a:r>
          </a:p>
        </p:txBody>
      </p:sp>
      <p:sp>
        <p:nvSpPr>
          <p:cNvPr id="14" name="TextBox 13">
            <a:extLst>
              <a:ext uri="{FF2B5EF4-FFF2-40B4-BE49-F238E27FC236}">
                <a16:creationId xmlns:a16="http://schemas.microsoft.com/office/drawing/2014/main" id="{82EF8E88-014B-0441-B08A-F18F2A0DBE47}"/>
              </a:ext>
            </a:extLst>
          </p:cNvPr>
          <p:cNvSpPr txBox="1"/>
          <p:nvPr/>
        </p:nvSpPr>
        <p:spPr>
          <a:xfrm>
            <a:off x="6859886" y="4306894"/>
            <a:ext cx="134652" cy="193899"/>
          </a:xfrm>
          <a:prstGeom prst="rect">
            <a:avLst/>
          </a:prstGeom>
          <a:noFill/>
        </p:spPr>
        <p:txBody>
          <a:bodyPr wrap="none" lIns="0" tIns="0" rIns="0" bIns="0" rtlCol="0">
            <a:spAutoFit/>
          </a:bodyPr>
          <a:lstStyle/>
          <a:p>
            <a:pP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351</a:t>
            </a:r>
          </a:p>
          <a:p>
            <a:pP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350</a:t>
            </a:r>
          </a:p>
        </p:txBody>
      </p:sp>
      <p:sp>
        <p:nvSpPr>
          <p:cNvPr id="15" name="TextBox 14">
            <a:extLst>
              <a:ext uri="{FF2B5EF4-FFF2-40B4-BE49-F238E27FC236}">
                <a16:creationId xmlns:a16="http://schemas.microsoft.com/office/drawing/2014/main" id="{C1DF7040-F40E-9A49-9313-8B0FD501A59C}"/>
              </a:ext>
            </a:extLst>
          </p:cNvPr>
          <p:cNvSpPr txBox="1"/>
          <p:nvPr/>
        </p:nvSpPr>
        <p:spPr>
          <a:xfrm>
            <a:off x="7024986" y="4306894"/>
            <a:ext cx="134652" cy="193899"/>
          </a:xfrm>
          <a:prstGeom prst="rect">
            <a:avLst/>
          </a:prstGeom>
          <a:noFill/>
        </p:spPr>
        <p:txBody>
          <a:bodyPr wrap="none" lIns="0" tIns="0" rIns="0" bIns="0" rtlCol="0">
            <a:spAutoFit/>
          </a:bodyPr>
          <a:lstStyle/>
          <a:p>
            <a:pP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343</a:t>
            </a:r>
          </a:p>
          <a:p>
            <a:pPr>
              <a:lnSpc>
                <a:spcPct val="90000"/>
              </a:lnSpc>
            </a:pPr>
            <a:r>
              <a:rPr lang="en-GB" sz="700" dirty="0">
                <a:solidFill>
                  <a:srgbClr val="505050"/>
                </a:solidFill>
                <a:latin typeface="Calibri" panose="020F0502020204030204" pitchFamily="34" charset="0"/>
                <a:cs typeface="Calibri" panose="020F0502020204030204" pitchFamily="34" charset="0"/>
              </a:rPr>
              <a:t>346</a:t>
            </a:r>
          </a:p>
        </p:txBody>
      </p:sp>
      <p:sp>
        <p:nvSpPr>
          <p:cNvPr id="19" name="TextBox 18">
            <a:extLst>
              <a:ext uri="{FF2B5EF4-FFF2-40B4-BE49-F238E27FC236}">
                <a16:creationId xmlns:a16="http://schemas.microsoft.com/office/drawing/2014/main" id="{B039FB12-C676-564E-9527-5D4D8F9D7DD2}"/>
              </a:ext>
            </a:extLst>
          </p:cNvPr>
          <p:cNvSpPr txBox="1"/>
          <p:nvPr/>
        </p:nvSpPr>
        <p:spPr>
          <a:xfrm>
            <a:off x="7212311" y="4306894"/>
            <a:ext cx="134652" cy="193899"/>
          </a:xfrm>
          <a:prstGeom prst="rect">
            <a:avLst/>
          </a:prstGeom>
          <a:noFill/>
        </p:spPr>
        <p:txBody>
          <a:bodyPr wrap="none" lIns="0" tIns="0" rIns="0" bIns="0" rtlCol="0">
            <a:spAutoFit/>
          </a:bodyPr>
          <a:lstStyle/>
          <a:p>
            <a:pP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336</a:t>
            </a:r>
          </a:p>
          <a:p>
            <a:pP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344</a:t>
            </a:r>
          </a:p>
        </p:txBody>
      </p:sp>
      <p:sp>
        <p:nvSpPr>
          <p:cNvPr id="21" name="TextBox 20">
            <a:extLst>
              <a:ext uri="{FF2B5EF4-FFF2-40B4-BE49-F238E27FC236}">
                <a16:creationId xmlns:a16="http://schemas.microsoft.com/office/drawing/2014/main" id="{A18E8E98-B8B5-AD43-A190-BF79CDB10955}"/>
              </a:ext>
            </a:extLst>
          </p:cNvPr>
          <p:cNvSpPr txBox="1"/>
          <p:nvPr/>
        </p:nvSpPr>
        <p:spPr>
          <a:xfrm>
            <a:off x="7390111"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324</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338</a:t>
            </a:r>
          </a:p>
        </p:txBody>
      </p:sp>
      <p:sp>
        <p:nvSpPr>
          <p:cNvPr id="22" name="TextBox 21">
            <a:extLst>
              <a:ext uri="{FF2B5EF4-FFF2-40B4-BE49-F238E27FC236}">
                <a16:creationId xmlns:a16="http://schemas.microsoft.com/office/drawing/2014/main" id="{70595DFB-A5AB-C44D-A153-AA6BAF167526}"/>
              </a:ext>
            </a:extLst>
          </p:cNvPr>
          <p:cNvSpPr txBox="1"/>
          <p:nvPr/>
        </p:nvSpPr>
        <p:spPr>
          <a:xfrm>
            <a:off x="7569272"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317</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334</a:t>
            </a:r>
          </a:p>
        </p:txBody>
      </p:sp>
      <p:sp>
        <p:nvSpPr>
          <p:cNvPr id="23" name="TextBox 22">
            <a:extLst>
              <a:ext uri="{FF2B5EF4-FFF2-40B4-BE49-F238E27FC236}">
                <a16:creationId xmlns:a16="http://schemas.microsoft.com/office/drawing/2014/main" id="{6BBE64AA-BEF2-DC4A-A7E1-75AD139A91E1}"/>
              </a:ext>
            </a:extLst>
          </p:cNvPr>
          <p:cNvSpPr txBox="1"/>
          <p:nvPr/>
        </p:nvSpPr>
        <p:spPr>
          <a:xfrm>
            <a:off x="7738908"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308</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328</a:t>
            </a:r>
          </a:p>
        </p:txBody>
      </p:sp>
      <p:sp>
        <p:nvSpPr>
          <p:cNvPr id="24" name="TextBox 23">
            <a:extLst>
              <a:ext uri="{FF2B5EF4-FFF2-40B4-BE49-F238E27FC236}">
                <a16:creationId xmlns:a16="http://schemas.microsoft.com/office/drawing/2014/main" id="{BFB5D60E-B0D5-3F4A-BC77-002572E2138B}"/>
              </a:ext>
            </a:extLst>
          </p:cNvPr>
          <p:cNvSpPr txBox="1"/>
          <p:nvPr/>
        </p:nvSpPr>
        <p:spPr>
          <a:xfrm>
            <a:off x="7918069"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300</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316</a:t>
            </a:r>
          </a:p>
        </p:txBody>
      </p:sp>
      <p:sp>
        <p:nvSpPr>
          <p:cNvPr id="25" name="TextBox 24">
            <a:extLst>
              <a:ext uri="{FF2B5EF4-FFF2-40B4-BE49-F238E27FC236}">
                <a16:creationId xmlns:a16="http://schemas.microsoft.com/office/drawing/2014/main" id="{8312E1F6-4128-7948-AEF5-B8D921650CA7}"/>
              </a:ext>
            </a:extLst>
          </p:cNvPr>
          <p:cNvSpPr txBox="1"/>
          <p:nvPr/>
        </p:nvSpPr>
        <p:spPr>
          <a:xfrm>
            <a:off x="8090880"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294</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305</a:t>
            </a:r>
          </a:p>
        </p:txBody>
      </p:sp>
      <p:sp>
        <p:nvSpPr>
          <p:cNvPr id="26" name="TextBox 25">
            <a:extLst>
              <a:ext uri="{FF2B5EF4-FFF2-40B4-BE49-F238E27FC236}">
                <a16:creationId xmlns:a16="http://schemas.microsoft.com/office/drawing/2014/main" id="{7C1C0F7E-725E-BE43-88E5-F16DABD74AF3}"/>
              </a:ext>
            </a:extLst>
          </p:cNvPr>
          <p:cNvSpPr txBox="1"/>
          <p:nvPr/>
        </p:nvSpPr>
        <p:spPr>
          <a:xfrm>
            <a:off x="8270041"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281</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302</a:t>
            </a:r>
          </a:p>
        </p:txBody>
      </p:sp>
      <p:sp>
        <p:nvSpPr>
          <p:cNvPr id="27" name="TextBox 26">
            <a:extLst>
              <a:ext uri="{FF2B5EF4-FFF2-40B4-BE49-F238E27FC236}">
                <a16:creationId xmlns:a16="http://schemas.microsoft.com/office/drawing/2014/main" id="{CDC8E418-5750-A444-8CF8-1561F3C58B38}"/>
              </a:ext>
            </a:extLst>
          </p:cNvPr>
          <p:cNvSpPr txBox="1"/>
          <p:nvPr/>
        </p:nvSpPr>
        <p:spPr>
          <a:xfrm>
            <a:off x="8439677"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270</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297</a:t>
            </a:r>
          </a:p>
        </p:txBody>
      </p:sp>
      <p:sp>
        <p:nvSpPr>
          <p:cNvPr id="28" name="TextBox 27">
            <a:extLst>
              <a:ext uri="{FF2B5EF4-FFF2-40B4-BE49-F238E27FC236}">
                <a16:creationId xmlns:a16="http://schemas.microsoft.com/office/drawing/2014/main" id="{B38F55A4-B7F1-7443-ADE6-2356EB05B6ED}"/>
              </a:ext>
            </a:extLst>
          </p:cNvPr>
          <p:cNvSpPr txBox="1"/>
          <p:nvPr/>
        </p:nvSpPr>
        <p:spPr>
          <a:xfrm>
            <a:off x="10987386" y="4306894"/>
            <a:ext cx="44884"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0</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0</a:t>
            </a:r>
          </a:p>
        </p:txBody>
      </p:sp>
      <p:sp>
        <p:nvSpPr>
          <p:cNvPr id="29" name="TextBox 28">
            <a:extLst>
              <a:ext uri="{FF2B5EF4-FFF2-40B4-BE49-F238E27FC236}">
                <a16:creationId xmlns:a16="http://schemas.microsoft.com/office/drawing/2014/main" id="{9D4387F2-7BF4-B447-969D-C9701241D59E}"/>
              </a:ext>
            </a:extLst>
          </p:cNvPr>
          <p:cNvSpPr txBox="1"/>
          <p:nvPr/>
        </p:nvSpPr>
        <p:spPr>
          <a:xfrm>
            <a:off x="10812761" y="4306894"/>
            <a:ext cx="44884"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1</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1</a:t>
            </a:r>
          </a:p>
        </p:txBody>
      </p:sp>
      <p:sp>
        <p:nvSpPr>
          <p:cNvPr id="30" name="TextBox 29">
            <a:extLst>
              <a:ext uri="{FF2B5EF4-FFF2-40B4-BE49-F238E27FC236}">
                <a16:creationId xmlns:a16="http://schemas.microsoft.com/office/drawing/2014/main" id="{82439095-5A57-074E-9C62-6DAA122EAA0D}"/>
              </a:ext>
            </a:extLst>
          </p:cNvPr>
          <p:cNvSpPr txBox="1"/>
          <p:nvPr/>
        </p:nvSpPr>
        <p:spPr>
          <a:xfrm>
            <a:off x="10612736" y="4306894"/>
            <a:ext cx="44884"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5</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6</a:t>
            </a:r>
          </a:p>
        </p:txBody>
      </p:sp>
      <p:sp>
        <p:nvSpPr>
          <p:cNvPr id="31" name="TextBox 30">
            <a:extLst>
              <a:ext uri="{FF2B5EF4-FFF2-40B4-BE49-F238E27FC236}">
                <a16:creationId xmlns:a16="http://schemas.microsoft.com/office/drawing/2014/main" id="{4156E4D2-6190-3D41-ADB8-3C9CCE8FFB86}"/>
              </a:ext>
            </a:extLst>
          </p:cNvPr>
          <p:cNvSpPr txBox="1"/>
          <p:nvPr/>
        </p:nvSpPr>
        <p:spPr>
          <a:xfrm>
            <a:off x="10403186" y="4306894"/>
            <a:ext cx="89768"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14</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22</a:t>
            </a:r>
          </a:p>
        </p:txBody>
      </p:sp>
      <p:sp>
        <p:nvSpPr>
          <p:cNvPr id="32" name="TextBox 31">
            <a:extLst>
              <a:ext uri="{FF2B5EF4-FFF2-40B4-BE49-F238E27FC236}">
                <a16:creationId xmlns:a16="http://schemas.microsoft.com/office/drawing/2014/main" id="{099DBC00-2C5A-AA4B-B116-A3F5FC57B997}"/>
              </a:ext>
            </a:extLst>
          </p:cNvPr>
          <p:cNvSpPr txBox="1"/>
          <p:nvPr/>
        </p:nvSpPr>
        <p:spPr>
          <a:xfrm>
            <a:off x="10228561" y="4306894"/>
            <a:ext cx="89768"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42</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63</a:t>
            </a:r>
          </a:p>
        </p:txBody>
      </p:sp>
      <p:sp>
        <p:nvSpPr>
          <p:cNvPr id="33" name="TextBox 32">
            <a:extLst>
              <a:ext uri="{FF2B5EF4-FFF2-40B4-BE49-F238E27FC236}">
                <a16:creationId xmlns:a16="http://schemas.microsoft.com/office/drawing/2014/main" id="{44B5A180-BD83-8F42-9FBD-63154450FE64}"/>
              </a:ext>
            </a:extLst>
          </p:cNvPr>
          <p:cNvSpPr txBox="1"/>
          <p:nvPr/>
        </p:nvSpPr>
        <p:spPr>
          <a:xfrm>
            <a:off x="10038061"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85</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118</a:t>
            </a:r>
          </a:p>
        </p:txBody>
      </p:sp>
      <p:sp>
        <p:nvSpPr>
          <p:cNvPr id="34" name="TextBox 33">
            <a:extLst>
              <a:ext uri="{FF2B5EF4-FFF2-40B4-BE49-F238E27FC236}">
                <a16:creationId xmlns:a16="http://schemas.microsoft.com/office/drawing/2014/main" id="{B0508DB5-FD51-F24E-8CA1-8BC4439B19A9}"/>
              </a:ext>
            </a:extLst>
          </p:cNvPr>
          <p:cNvSpPr txBox="1"/>
          <p:nvPr/>
        </p:nvSpPr>
        <p:spPr>
          <a:xfrm>
            <a:off x="9850736"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134</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170</a:t>
            </a:r>
          </a:p>
        </p:txBody>
      </p:sp>
      <p:sp>
        <p:nvSpPr>
          <p:cNvPr id="35" name="TextBox 34">
            <a:extLst>
              <a:ext uri="{FF2B5EF4-FFF2-40B4-BE49-F238E27FC236}">
                <a16:creationId xmlns:a16="http://schemas.microsoft.com/office/drawing/2014/main" id="{B7301939-EF7D-2C4A-828B-C6B4BB021875}"/>
              </a:ext>
            </a:extLst>
          </p:cNvPr>
          <p:cNvSpPr txBox="1"/>
          <p:nvPr/>
        </p:nvSpPr>
        <p:spPr>
          <a:xfrm>
            <a:off x="9674754"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183</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228</a:t>
            </a:r>
          </a:p>
        </p:txBody>
      </p:sp>
      <p:sp>
        <p:nvSpPr>
          <p:cNvPr id="36" name="TextBox 35">
            <a:extLst>
              <a:ext uri="{FF2B5EF4-FFF2-40B4-BE49-F238E27FC236}">
                <a16:creationId xmlns:a16="http://schemas.microsoft.com/office/drawing/2014/main" id="{F3FFA5B9-6B9A-4848-9F26-B68D6BB39E54}"/>
              </a:ext>
            </a:extLst>
          </p:cNvPr>
          <p:cNvSpPr txBox="1"/>
          <p:nvPr/>
        </p:nvSpPr>
        <p:spPr>
          <a:xfrm>
            <a:off x="9495593"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213</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249</a:t>
            </a:r>
          </a:p>
        </p:txBody>
      </p:sp>
      <p:sp>
        <p:nvSpPr>
          <p:cNvPr id="37" name="TextBox 36">
            <a:extLst>
              <a:ext uri="{FF2B5EF4-FFF2-40B4-BE49-F238E27FC236}">
                <a16:creationId xmlns:a16="http://schemas.microsoft.com/office/drawing/2014/main" id="{608B290C-4871-294B-8E21-435C72BE6074}"/>
              </a:ext>
            </a:extLst>
          </p:cNvPr>
          <p:cNvSpPr txBox="1"/>
          <p:nvPr/>
        </p:nvSpPr>
        <p:spPr>
          <a:xfrm>
            <a:off x="9322782"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223</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255</a:t>
            </a:r>
          </a:p>
        </p:txBody>
      </p:sp>
      <p:sp>
        <p:nvSpPr>
          <p:cNvPr id="38" name="TextBox 37">
            <a:extLst>
              <a:ext uri="{FF2B5EF4-FFF2-40B4-BE49-F238E27FC236}">
                <a16:creationId xmlns:a16="http://schemas.microsoft.com/office/drawing/2014/main" id="{7D2659EC-6AEE-B947-BE20-307D3A018D7C}"/>
              </a:ext>
            </a:extLst>
          </p:cNvPr>
          <p:cNvSpPr txBox="1"/>
          <p:nvPr/>
        </p:nvSpPr>
        <p:spPr>
          <a:xfrm>
            <a:off x="9140446"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232</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266</a:t>
            </a:r>
          </a:p>
        </p:txBody>
      </p:sp>
      <p:sp>
        <p:nvSpPr>
          <p:cNvPr id="39" name="TextBox 38">
            <a:extLst>
              <a:ext uri="{FF2B5EF4-FFF2-40B4-BE49-F238E27FC236}">
                <a16:creationId xmlns:a16="http://schemas.microsoft.com/office/drawing/2014/main" id="{97C8C45C-B522-7449-8DD6-52CBF9C9E592}"/>
              </a:ext>
            </a:extLst>
          </p:cNvPr>
          <p:cNvSpPr txBox="1"/>
          <p:nvPr/>
        </p:nvSpPr>
        <p:spPr>
          <a:xfrm>
            <a:off x="8964460"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241</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273</a:t>
            </a:r>
          </a:p>
        </p:txBody>
      </p:sp>
      <p:sp>
        <p:nvSpPr>
          <p:cNvPr id="40" name="TextBox 39">
            <a:extLst>
              <a:ext uri="{FF2B5EF4-FFF2-40B4-BE49-F238E27FC236}">
                <a16:creationId xmlns:a16="http://schemas.microsoft.com/office/drawing/2014/main" id="{54A79F62-5DC7-FA48-9726-75B463A90D92}"/>
              </a:ext>
            </a:extLst>
          </p:cNvPr>
          <p:cNvSpPr txBox="1"/>
          <p:nvPr/>
        </p:nvSpPr>
        <p:spPr>
          <a:xfrm>
            <a:off x="8801174"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251</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280</a:t>
            </a:r>
          </a:p>
        </p:txBody>
      </p:sp>
      <p:sp>
        <p:nvSpPr>
          <p:cNvPr id="41" name="TextBox 40">
            <a:extLst>
              <a:ext uri="{FF2B5EF4-FFF2-40B4-BE49-F238E27FC236}">
                <a16:creationId xmlns:a16="http://schemas.microsoft.com/office/drawing/2014/main" id="{2547C41D-BB90-3F44-A62D-8A20C8CF1AA2}"/>
              </a:ext>
            </a:extLst>
          </p:cNvPr>
          <p:cNvSpPr txBox="1"/>
          <p:nvPr/>
        </p:nvSpPr>
        <p:spPr>
          <a:xfrm>
            <a:off x="8625188" y="4306894"/>
            <a:ext cx="134652" cy="193899"/>
          </a:xfrm>
          <a:prstGeom prst="rect">
            <a:avLst/>
          </a:prstGeom>
          <a:noFill/>
        </p:spPr>
        <p:txBody>
          <a:bodyPr wrap="none" lIns="0" tIns="0" rIns="0" bIns="0" rtlCol="0">
            <a:spAutoFit/>
          </a:bodyPr>
          <a:lstStyle/>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258</a:t>
            </a:r>
          </a:p>
          <a:p>
            <a:pPr algn="ctr">
              <a:lnSpc>
                <a:spcPct val="90000"/>
              </a:lnSpc>
            </a:pPr>
            <a:r>
              <a:rPr lang="en-GB" sz="700" dirty="0">
                <a:solidFill>
                  <a:srgbClr val="505050"/>
                </a:solidFill>
                <a:latin typeface="Calibri" panose="020F0502020204030204" pitchFamily="34" charset="0"/>
                <a:ea typeface="Aileron" charset="0"/>
                <a:cs typeface="Calibri" panose="020F0502020204030204" pitchFamily="34" charset="0"/>
              </a:rPr>
              <a:t>286</a:t>
            </a:r>
          </a:p>
        </p:txBody>
      </p:sp>
      <p:sp>
        <p:nvSpPr>
          <p:cNvPr id="65" name="TextBox 64">
            <a:extLst>
              <a:ext uri="{FF2B5EF4-FFF2-40B4-BE49-F238E27FC236}">
                <a16:creationId xmlns:a16="http://schemas.microsoft.com/office/drawing/2014/main" id="{79763B1F-AC9F-8A4C-91B8-DB09812DF952}"/>
              </a:ext>
            </a:extLst>
          </p:cNvPr>
          <p:cNvSpPr txBox="1"/>
          <p:nvPr/>
        </p:nvSpPr>
        <p:spPr>
          <a:xfrm>
            <a:off x="1092706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72</a:t>
            </a:r>
          </a:p>
        </p:txBody>
      </p:sp>
      <p:sp>
        <p:nvSpPr>
          <p:cNvPr id="66" name="TextBox 65">
            <a:extLst>
              <a:ext uri="{FF2B5EF4-FFF2-40B4-BE49-F238E27FC236}">
                <a16:creationId xmlns:a16="http://schemas.microsoft.com/office/drawing/2014/main" id="{2E411B66-5254-0D47-8D6E-A9A3D9533EB3}"/>
              </a:ext>
            </a:extLst>
          </p:cNvPr>
          <p:cNvSpPr txBox="1"/>
          <p:nvPr/>
        </p:nvSpPr>
        <p:spPr>
          <a:xfrm>
            <a:off x="1074291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69</a:t>
            </a:r>
          </a:p>
        </p:txBody>
      </p:sp>
      <p:sp>
        <p:nvSpPr>
          <p:cNvPr id="67" name="TextBox 66">
            <a:extLst>
              <a:ext uri="{FF2B5EF4-FFF2-40B4-BE49-F238E27FC236}">
                <a16:creationId xmlns:a16="http://schemas.microsoft.com/office/drawing/2014/main" id="{BCC1F97E-CF2D-1C45-8B00-9B48347B6B56}"/>
              </a:ext>
            </a:extLst>
          </p:cNvPr>
          <p:cNvSpPr txBox="1"/>
          <p:nvPr/>
        </p:nvSpPr>
        <p:spPr>
          <a:xfrm>
            <a:off x="10561936"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66</a:t>
            </a:r>
          </a:p>
        </p:txBody>
      </p:sp>
      <p:sp>
        <p:nvSpPr>
          <p:cNvPr id="68" name="TextBox 67">
            <a:extLst>
              <a:ext uri="{FF2B5EF4-FFF2-40B4-BE49-F238E27FC236}">
                <a16:creationId xmlns:a16="http://schemas.microsoft.com/office/drawing/2014/main" id="{27D92DBD-CDBC-324D-B6F8-D5FF10833218}"/>
              </a:ext>
            </a:extLst>
          </p:cNvPr>
          <p:cNvSpPr txBox="1"/>
          <p:nvPr/>
        </p:nvSpPr>
        <p:spPr>
          <a:xfrm>
            <a:off x="10390486"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63</a:t>
            </a:r>
          </a:p>
        </p:txBody>
      </p:sp>
      <p:sp>
        <p:nvSpPr>
          <p:cNvPr id="69" name="TextBox 68">
            <a:extLst>
              <a:ext uri="{FF2B5EF4-FFF2-40B4-BE49-F238E27FC236}">
                <a16:creationId xmlns:a16="http://schemas.microsoft.com/office/drawing/2014/main" id="{066DBD48-2D5A-DE42-8E3E-3399B96BD081}"/>
              </a:ext>
            </a:extLst>
          </p:cNvPr>
          <p:cNvSpPr txBox="1"/>
          <p:nvPr/>
        </p:nvSpPr>
        <p:spPr>
          <a:xfrm>
            <a:off x="10212686"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60</a:t>
            </a:r>
          </a:p>
        </p:txBody>
      </p:sp>
      <p:sp>
        <p:nvSpPr>
          <p:cNvPr id="70" name="TextBox 69">
            <a:extLst>
              <a:ext uri="{FF2B5EF4-FFF2-40B4-BE49-F238E27FC236}">
                <a16:creationId xmlns:a16="http://schemas.microsoft.com/office/drawing/2014/main" id="{B5D39517-84EA-FA4C-BDA9-67584A19137A}"/>
              </a:ext>
            </a:extLst>
          </p:cNvPr>
          <p:cNvSpPr txBox="1"/>
          <p:nvPr/>
        </p:nvSpPr>
        <p:spPr>
          <a:xfrm>
            <a:off x="1003806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57</a:t>
            </a:r>
          </a:p>
        </p:txBody>
      </p:sp>
      <p:sp>
        <p:nvSpPr>
          <p:cNvPr id="71" name="TextBox 70">
            <a:extLst>
              <a:ext uri="{FF2B5EF4-FFF2-40B4-BE49-F238E27FC236}">
                <a16:creationId xmlns:a16="http://schemas.microsoft.com/office/drawing/2014/main" id="{CBDF95AC-5568-344C-B76B-54DCA912F113}"/>
              </a:ext>
            </a:extLst>
          </p:cNvPr>
          <p:cNvSpPr txBox="1"/>
          <p:nvPr/>
        </p:nvSpPr>
        <p:spPr>
          <a:xfrm>
            <a:off x="985391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54</a:t>
            </a:r>
          </a:p>
        </p:txBody>
      </p:sp>
      <p:sp>
        <p:nvSpPr>
          <p:cNvPr id="72" name="TextBox 71">
            <a:extLst>
              <a:ext uri="{FF2B5EF4-FFF2-40B4-BE49-F238E27FC236}">
                <a16:creationId xmlns:a16="http://schemas.microsoft.com/office/drawing/2014/main" id="{948740FB-E3A6-DB49-AD74-EEA37F57E48E}"/>
              </a:ext>
            </a:extLst>
          </p:cNvPr>
          <p:cNvSpPr txBox="1"/>
          <p:nvPr/>
        </p:nvSpPr>
        <p:spPr>
          <a:xfrm>
            <a:off x="9679286"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51</a:t>
            </a:r>
          </a:p>
        </p:txBody>
      </p:sp>
      <p:sp>
        <p:nvSpPr>
          <p:cNvPr id="73" name="TextBox 72">
            <a:extLst>
              <a:ext uri="{FF2B5EF4-FFF2-40B4-BE49-F238E27FC236}">
                <a16:creationId xmlns:a16="http://schemas.microsoft.com/office/drawing/2014/main" id="{4E6426CF-BEA7-3347-AC70-3796E0563235}"/>
              </a:ext>
            </a:extLst>
          </p:cNvPr>
          <p:cNvSpPr txBox="1"/>
          <p:nvPr/>
        </p:nvSpPr>
        <p:spPr>
          <a:xfrm>
            <a:off x="950466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48</a:t>
            </a:r>
          </a:p>
        </p:txBody>
      </p:sp>
      <p:sp>
        <p:nvSpPr>
          <p:cNvPr id="74" name="TextBox 73">
            <a:extLst>
              <a:ext uri="{FF2B5EF4-FFF2-40B4-BE49-F238E27FC236}">
                <a16:creationId xmlns:a16="http://schemas.microsoft.com/office/drawing/2014/main" id="{6D5B6114-22BD-CA42-A936-768636AC98A1}"/>
              </a:ext>
            </a:extLst>
          </p:cNvPr>
          <p:cNvSpPr txBox="1"/>
          <p:nvPr/>
        </p:nvSpPr>
        <p:spPr>
          <a:xfrm>
            <a:off x="9330036"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45</a:t>
            </a:r>
          </a:p>
        </p:txBody>
      </p:sp>
      <p:sp>
        <p:nvSpPr>
          <p:cNvPr id="75" name="TextBox 74">
            <a:extLst>
              <a:ext uri="{FF2B5EF4-FFF2-40B4-BE49-F238E27FC236}">
                <a16:creationId xmlns:a16="http://schemas.microsoft.com/office/drawing/2014/main" id="{ADE74B43-AEE9-3241-A597-1ED918033CE4}"/>
              </a:ext>
            </a:extLst>
          </p:cNvPr>
          <p:cNvSpPr txBox="1"/>
          <p:nvPr/>
        </p:nvSpPr>
        <p:spPr>
          <a:xfrm>
            <a:off x="914271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42</a:t>
            </a:r>
          </a:p>
        </p:txBody>
      </p:sp>
      <p:sp>
        <p:nvSpPr>
          <p:cNvPr id="76" name="TextBox 75">
            <a:extLst>
              <a:ext uri="{FF2B5EF4-FFF2-40B4-BE49-F238E27FC236}">
                <a16:creationId xmlns:a16="http://schemas.microsoft.com/office/drawing/2014/main" id="{9094B35E-F24C-B64A-880A-7039EB25C1C3}"/>
              </a:ext>
            </a:extLst>
          </p:cNvPr>
          <p:cNvSpPr txBox="1"/>
          <p:nvPr/>
        </p:nvSpPr>
        <p:spPr>
          <a:xfrm>
            <a:off x="8968086"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39</a:t>
            </a:r>
          </a:p>
        </p:txBody>
      </p:sp>
      <p:sp>
        <p:nvSpPr>
          <p:cNvPr id="77" name="TextBox 76">
            <a:extLst>
              <a:ext uri="{FF2B5EF4-FFF2-40B4-BE49-F238E27FC236}">
                <a16:creationId xmlns:a16="http://schemas.microsoft.com/office/drawing/2014/main" id="{407230A1-5B73-9646-9402-BF674FEE8463}"/>
              </a:ext>
            </a:extLst>
          </p:cNvPr>
          <p:cNvSpPr txBox="1"/>
          <p:nvPr/>
        </p:nvSpPr>
        <p:spPr>
          <a:xfrm>
            <a:off x="879981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36</a:t>
            </a:r>
          </a:p>
        </p:txBody>
      </p:sp>
      <p:sp>
        <p:nvSpPr>
          <p:cNvPr id="78" name="TextBox 77">
            <a:extLst>
              <a:ext uri="{FF2B5EF4-FFF2-40B4-BE49-F238E27FC236}">
                <a16:creationId xmlns:a16="http://schemas.microsoft.com/office/drawing/2014/main" id="{668CC0FA-35DD-864E-BA58-ECE8E7A716CF}"/>
              </a:ext>
            </a:extLst>
          </p:cNvPr>
          <p:cNvSpPr txBox="1"/>
          <p:nvPr/>
        </p:nvSpPr>
        <p:spPr>
          <a:xfrm>
            <a:off x="8618836"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33</a:t>
            </a:r>
          </a:p>
        </p:txBody>
      </p:sp>
      <p:sp>
        <p:nvSpPr>
          <p:cNvPr id="79" name="TextBox 78">
            <a:extLst>
              <a:ext uri="{FF2B5EF4-FFF2-40B4-BE49-F238E27FC236}">
                <a16:creationId xmlns:a16="http://schemas.microsoft.com/office/drawing/2014/main" id="{05C2A202-0FBA-EF4A-B7B0-2A16BDAD04BD}"/>
              </a:ext>
            </a:extLst>
          </p:cNvPr>
          <p:cNvSpPr txBox="1"/>
          <p:nvPr/>
        </p:nvSpPr>
        <p:spPr>
          <a:xfrm>
            <a:off x="844421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30</a:t>
            </a:r>
          </a:p>
        </p:txBody>
      </p:sp>
      <p:sp>
        <p:nvSpPr>
          <p:cNvPr id="80" name="TextBox 79">
            <a:extLst>
              <a:ext uri="{FF2B5EF4-FFF2-40B4-BE49-F238E27FC236}">
                <a16:creationId xmlns:a16="http://schemas.microsoft.com/office/drawing/2014/main" id="{66A6BCCA-21F9-0E46-8AA7-DECE8AF58409}"/>
              </a:ext>
            </a:extLst>
          </p:cNvPr>
          <p:cNvSpPr txBox="1"/>
          <p:nvPr/>
        </p:nvSpPr>
        <p:spPr>
          <a:xfrm>
            <a:off x="8266411" y="3906844"/>
            <a:ext cx="131446" cy="138499"/>
          </a:xfrm>
          <a:prstGeom prst="rect">
            <a:avLst/>
          </a:prstGeom>
          <a:noFill/>
        </p:spPr>
        <p:txBody>
          <a:bodyPr wrap="non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27</a:t>
            </a:r>
          </a:p>
        </p:txBody>
      </p:sp>
      <p:sp>
        <p:nvSpPr>
          <p:cNvPr id="81" name="TextBox 80">
            <a:extLst>
              <a:ext uri="{FF2B5EF4-FFF2-40B4-BE49-F238E27FC236}">
                <a16:creationId xmlns:a16="http://schemas.microsoft.com/office/drawing/2014/main" id="{FCF15588-46BF-8444-8B24-4BC2331A327F}"/>
              </a:ext>
            </a:extLst>
          </p:cNvPr>
          <p:cNvSpPr txBox="1"/>
          <p:nvPr/>
        </p:nvSpPr>
        <p:spPr>
          <a:xfrm>
            <a:off x="8091786"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24</a:t>
            </a:r>
          </a:p>
        </p:txBody>
      </p:sp>
      <p:sp>
        <p:nvSpPr>
          <p:cNvPr id="82" name="TextBox 81">
            <a:extLst>
              <a:ext uri="{FF2B5EF4-FFF2-40B4-BE49-F238E27FC236}">
                <a16:creationId xmlns:a16="http://schemas.microsoft.com/office/drawing/2014/main" id="{ECB95B51-4215-2D44-B6D1-852B1B24E37F}"/>
              </a:ext>
            </a:extLst>
          </p:cNvPr>
          <p:cNvSpPr txBox="1"/>
          <p:nvPr/>
        </p:nvSpPr>
        <p:spPr>
          <a:xfrm>
            <a:off x="7913986"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21</a:t>
            </a:r>
          </a:p>
        </p:txBody>
      </p:sp>
      <p:sp>
        <p:nvSpPr>
          <p:cNvPr id="83" name="TextBox 82">
            <a:extLst>
              <a:ext uri="{FF2B5EF4-FFF2-40B4-BE49-F238E27FC236}">
                <a16:creationId xmlns:a16="http://schemas.microsoft.com/office/drawing/2014/main" id="{43D449B9-E602-EC49-99EB-866EDDA6078D}"/>
              </a:ext>
            </a:extLst>
          </p:cNvPr>
          <p:cNvSpPr txBox="1"/>
          <p:nvPr/>
        </p:nvSpPr>
        <p:spPr>
          <a:xfrm>
            <a:off x="7739361"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18</a:t>
            </a:r>
          </a:p>
        </p:txBody>
      </p:sp>
      <p:sp>
        <p:nvSpPr>
          <p:cNvPr id="84" name="TextBox 83">
            <a:extLst>
              <a:ext uri="{FF2B5EF4-FFF2-40B4-BE49-F238E27FC236}">
                <a16:creationId xmlns:a16="http://schemas.microsoft.com/office/drawing/2014/main" id="{4D544432-019F-2741-8258-D2E419C800C2}"/>
              </a:ext>
            </a:extLst>
          </p:cNvPr>
          <p:cNvSpPr txBox="1"/>
          <p:nvPr/>
        </p:nvSpPr>
        <p:spPr>
          <a:xfrm>
            <a:off x="7561561"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15</a:t>
            </a:r>
          </a:p>
        </p:txBody>
      </p:sp>
      <p:sp>
        <p:nvSpPr>
          <p:cNvPr id="85" name="TextBox 84">
            <a:extLst>
              <a:ext uri="{FF2B5EF4-FFF2-40B4-BE49-F238E27FC236}">
                <a16:creationId xmlns:a16="http://schemas.microsoft.com/office/drawing/2014/main" id="{AF267DFE-343E-874C-94E0-83CF0B318628}"/>
              </a:ext>
            </a:extLst>
          </p:cNvPr>
          <p:cNvSpPr txBox="1"/>
          <p:nvPr/>
        </p:nvSpPr>
        <p:spPr>
          <a:xfrm>
            <a:off x="7386936"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12</a:t>
            </a:r>
          </a:p>
        </p:txBody>
      </p:sp>
      <p:sp>
        <p:nvSpPr>
          <p:cNvPr id="86" name="TextBox 85">
            <a:extLst>
              <a:ext uri="{FF2B5EF4-FFF2-40B4-BE49-F238E27FC236}">
                <a16:creationId xmlns:a16="http://schemas.microsoft.com/office/drawing/2014/main" id="{B26AB64C-ED76-EE47-8F72-93F130BF9087}"/>
              </a:ext>
            </a:extLst>
          </p:cNvPr>
          <p:cNvSpPr txBox="1"/>
          <p:nvPr/>
        </p:nvSpPr>
        <p:spPr>
          <a:xfrm>
            <a:off x="7215486"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a:t>
            </a:r>
          </a:p>
        </p:txBody>
      </p:sp>
      <p:sp>
        <p:nvSpPr>
          <p:cNvPr id="87" name="TextBox 86">
            <a:extLst>
              <a:ext uri="{FF2B5EF4-FFF2-40B4-BE49-F238E27FC236}">
                <a16:creationId xmlns:a16="http://schemas.microsoft.com/office/drawing/2014/main" id="{3C2F35D0-0EBD-2D4A-B7B0-99AB03AED490}"/>
              </a:ext>
            </a:extLst>
          </p:cNvPr>
          <p:cNvSpPr txBox="1"/>
          <p:nvPr/>
        </p:nvSpPr>
        <p:spPr>
          <a:xfrm>
            <a:off x="7040861"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a:t>
            </a:r>
          </a:p>
        </p:txBody>
      </p:sp>
      <p:sp>
        <p:nvSpPr>
          <p:cNvPr id="88" name="TextBox 87">
            <a:extLst>
              <a:ext uri="{FF2B5EF4-FFF2-40B4-BE49-F238E27FC236}">
                <a16:creationId xmlns:a16="http://schemas.microsoft.com/office/drawing/2014/main" id="{0A1B7199-8D93-594C-B3DB-B7FBAB97D648}"/>
              </a:ext>
            </a:extLst>
          </p:cNvPr>
          <p:cNvSpPr txBox="1"/>
          <p:nvPr/>
        </p:nvSpPr>
        <p:spPr>
          <a:xfrm>
            <a:off x="6863061"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3</a:t>
            </a:r>
          </a:p>
        </p:txBody>
      </p:sp>
      <p:sp>
        <p:nvSpPr>
          <p:cNvPr id="89" name="TextBox 88">
            <a:extLst>
              <a:ext uri="{FF2B5EF4-FFF2-40B4-BE49-F238E27FC236}">
                <a16:creationId xmlns:a16="http://schemas.microsoft.com/office/drawing/2014/main" id="{DE438424-14BF-AE4E-814B-E2902CA6E1A1}"/>
              </a:ext>
            </a:extLst>
          </p:cNvPr>
          <p:cNvSpPr txBox="1"/>
          <p:nvPr/>
        </p:nvSpPr>
        <p:spPr>
          <a:xfrm>
            <a:off x="6694786" y="3906844"/>
            <a:ext cx="131446" cy="138499"/>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90" name="TextBox 89">
            <a:extLst>
              <a:ext uri="{FF2B5EF4-FFF2-40B4-BE49-F238E27FC236}">
                <a16:creationId xmlns:a16="http://schemas.microsoft.com/office/drawing/2014/main" id="{B7F7B6C4-C353-9D45-8FC2-DA6CF39F0E41}"/>
              </a:ext>
            </a:extLst>
          </p:cNvPr>
          <p:cNvSpPr txBox="1"/>
          <p:nvPr/>
        </p:nvSpPr>
        <p:spPr>
          <a:xfrm>
            <a:off x="6507461" y="3770319"/>
            <a:ext cx="131446"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0</a:t>
            </a:r>
          </a:p>
        </p:txBody>
      </p:sp>
      <p:sp>
        <p:nvSpPr>
          <p:cNvPr id="91" name="TextBox 90">
            <a:extLst>
              <a:ext uri="{FF2B5EF4-FFF2-40B4-BE49-F238E27FC236}">
                <a16:creationId xmlns:a16="http://schemas.microsoft.com/office/drawing/2014/main" id="{AFF553E5-7D06-FE43-A531-2D6A837AFB69}"/>
              </a:ext>
            </a:extLst>
          </p:cNvPr>
          <p:cNvSpPr txBox="1"/>
          <p:nvPr/>
        </p:nvSpPr>
        <p:spPr>
          <a:xfrm>
            <a:off x="6442075" y="1789119"/>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100</a:t>
            </a:r>
          </a:p>
        </p:txBody>
      </p:sp>
      <p:sp>
        <p:nvSpPr>
          <p:cNvPr id="92" name="TextBox 91">
            <a:extLst>
              <a:ext uri="{FF2B5EF4-FFF2-40B4-BE49-F238E27FC236}">
                <a16:creationId xmlns:a16="http://schemas.microsoft.com/office/drawing/2014/main" id="{93D2689A-0B20-D047-ABB8-A7405BBBEC03}"/>
              </a:ext>
            </a:extLst>
          </p:cNvPr>
          <p:cNvSpPr txBox="1"/>
          <p:nvPr/>
        </p:nvSpPr>
        <p:spPr>
          <a:xfrm>
            <a:off x="6442075" y="2182819"/>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80</a:t>
            </a:r>
          </a:p>
        </p:txBody>
      </p:sp>
      <p:sp>
        <p:nvSpPr>
          <p:cNvPr id="93" name="TextBox 92">
            <a:extLst>
              <a:ext uri="{FF2B5EF4-FFF2-40B4-BE49-F238E27FC236}">
                <a16:creationId xmlns:a16="http://schemas.microsoft.com/office/drawing/2014/main" id="{99D61FCA-5652-0D43-A8DE-94348F8B3E10}"/>
              </a:ext>
            </a:extLst>
          </p:cNvPr>
          <p:cNvSpPr txBox="1"/>
          <p:nvPr/>
        </p:nvSpPr>
        <p:spPr>
          <a:xfrm>
            <a:off x="6442075" y="2586044"/>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60</a:t>
            </a:r>
          </a:p>
        </p:txBody>
      </p:sp>
      <p:sp>
        <p:nvSpPr>
          <p:cNvPr id="94" name="TextBox 93">
            <a:extLst>
              <a:ext uri="{FF2B5EF4-FFF2-40B4-BE49-F238E27FC236}">
                <a16:creationId xmlns:a16="http://schemas.microsoft.com/office/drawing/2014/main" id="{668D3971-EAD5-9848-80DD-E6152ECEE6B6}"/>
              </a:ext>
            </a:extLst>
          </p:cNvPr>
          <p:cNvSpPr txBox="1"/>
          <p:nvPr/>
        </p:nvSpPr>
        <p:spPr>
          <a:xfrm>
            <a:off x="6442075" y="2982919"/>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40</a:t>
            </a:r>
          </a:p>
        </p:txBody>
      </p:sp>
      <p:sp>
        <p:nvSpPr>
          <p:cNvPr id="95" name="TextBox 94">
            <a:extLst>
              <a:ext uri="{FF2B5EF4-FFF2-40B4-BE49-F238E27FC236}">
                <a16:creationId xmlns:a16="http://schemas.microsoft.com/office/drawing/2014/main" id="{CAAA7A00-9DF8-8C43-BD74-34083466A4BC}"/>
              </a:ext>
            </a:extLst>
          </p:cNvPr>
          <p:cNvSpPr txBox="1"/>
          <p:nvPr/>
        </p:nvSpPr>
        <p:spPr>
          <a:xfrm>
            <a:off x="6442075" y="3376619"/>
            <a:ext cx="196832"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20</a:t>
            </a:r>
          </a:p>
        </p:txBody>
      </p:sp>
      <p:sp>
        <p:nvSpPr>
          <p:cNvPr id="96" name="TextBox 95">
            <a:extLst>
              <a:ext uri="{FF2B5EF4-FFF2-40B4-BE49-F238E27FC236}">
                <a16:creationId xmlns:a16="http://schemas.microsoft.com/office/drawing/2014/main" id="{2034AC83-F0E0-8B4F-B291-1FC8CB2E0D99}"/>
              </a:ext>
            </a:extLst>
          </p:cNvPr>
          <p:cNvSpPr txBox="1"/>
          <p:nvPr/>
        </p:nvSpPr>
        <p:spPr>
          <a:xfrm>
            <a:off x="6849409" y="3502926"/>
            <a:ext cx="1774825" cy="2769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HR, 0.68; 95% CI, 0.53-0.86;</a:t>
            </a:r>
            <a:br>
              <a:rPr lang="en-GB" sz="1000" dirty="0">
                <a:solidFill>
                  <a:srgbClr val="505050"/>
                </a:solidFill>
                <a:latin typeface="Calibri" panose="020F0502020204030204" pitchFamily="34" charset="0"/>
                <a:ea typeface="Aileron" charset="0"/>
                <a:cs typeface="Calibri" panose="020F0502020204030204" pitchFamily="34" charset="0"/>
              </a:rPr>
            </a:br>
            <a:r>
              <a:rPr lang="en-GB" sz="1000" dirty="0">
                <a:solidFill>
                  <a:srgbClr val="505050"/>
                </a:solidFill>
                <a:latin typeface="Calibri" panose="020F0502020204030204" pitchFamily="34" charset="0"/>
                <a:ea typeface="Aileron" charset="0"/>
                <a:cs typeface="Calibri" panose="020F0502020204030204" pitchFamily="34" charset="0"/>
              </a:rPr>
              <a:t>P=0.0013</a:t>
            </a:r>
          </a:p>
        </p:txBody>
      </p:sp>
      <p:sp>
        <p:nvSpPr>
          <p:cNvPr id="97" name="TextBox 96">
            <a:extLst>
              <a:ext uri="{FF2B5EF4-FFF2-40B4-BE49-F238E27FC236}">
                <a16:creationId xmlns:a16="http://schemas.microsoft.com/office/drawing/2014/main" id="{12CF2D34-4A1A-164A-BBFF-DF0F1C6058C8}"/>
              </a:ext>
            </a:extLst>
          </p:cNvPr>
          <p:cNvSpPr txBox="1"/>
          <p:nvPr/>
        </p:nvSpPr>
        <p:spPr>
          <a:xfrm rot="16200000">
            <a:off x="5409546" y="2806124"/>
            <a:ext cx="1774825" cy="166199"/>
          </a:xfrm>
          <a:prstGeom prst="rect">
            <a:avLst/>
          </a:prstGeom>
          <a:solidFill>
            <a:schemeClr val="bg1"/>
          </a:solid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Surviving (%)</a:t>
            </a:r>
          </a:p>
        </p:txBody>
      </p:sp>
      <p:sp>
        <p:nvSpPr>
          <p:cNvPr id="98" name="TextBox 97">
            <a:extLst>
              <a:ext uri="{FF2B5EF4-FFF2-40B4-BE49-F238E27FC236}">
                <a16:creationId xmlns:a16="http://schemas.microsoft.com/office/drawing/2014/main" id="{A38EC8F0-F0C3-B84E-8137-8C2140BA8382}"/>
              </a:ext>
            </a:extLst>
          </p:cNvPr>
          <p:cNvSpPr txBox="1"/>
          <p:nvPr/>
        </p:nvSpPr>
        <p:spPr>
          <a:xfrm>
            <a:off x="7919384" y="4071251"/>
            <a:ext cx="1774825" cy="166199"/>
          </a:xfrm>
          <a:prstGeom prst="rect">
            <a:avLst/>
          </a:prstGeom>
          <a:solidFill>
            <a:schemeClr val="bg1"/>
          </a:solid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Months</a:t>
            </a:r>
          </a:p>
        </p:txBody>
      </p:sp>
      <p:sp>
        <p:nvSpPr>
          <p:cNvPr id="100" name="TextBox 99">
            <a:extLst>
              <a:ext uri="{FF2B5EF4-FFF2-40B4-BE49-F238E27FC236}">
                <a16:creationId xmlns:a16="http://schemas.microsoft.com/office/drawing/2014/main" id="{E9C33D9F-71BF-2C47-ADED-ACEEE58D8948}"/>
              </a:ext>
            </a:extLst>
          </p:cNvPr>
          <p:cNvSpPr txBox="1"/>
          <p:nvPr/>
        </p:nvSpPr>
        <p:spPr>
          <a:xfrm>
            <a:off x="10921465" y="2379885"/>
            <a:ext cx="1072508" cy="249299"/>
          </a:xfrm>
          <a:prstGeom prst="rect">
            <a:avLst/>
          </a:prstGeom>
          <a:noFill/>
        </p:spPr>
        <p:txBody>
          <a:bodyPr wrap="square" lIns="0" tIns="0" rIns="0" bIns="0" rtlCol="0">
            <a:spAutoFit/>
          </a:bodyPr>
          <a:lstStyle/>
          <a:p>
            <a:pPr>
              <a:lnSpc>
                <a:spcPct val="80000"/>
              </a:lnSpc>
            </a:pPr>
            <a:r>
              <a:rPr lang="en-GB" sz="1000" b="1" dirty="0">
                <a:solidFill>
                  <a:schemeClr val="tx2"/>
                </a:solidFill>
                <a:latin typeface="Calibri" panose="020F0502020204030204" pitchFamily="34" charset="0"/>
                <a:ea typeface="Aileron" charset="0"/>
                <a:cs typeface="Calibri" panose="020F0502020204030204" pitchFamily="34" charset="0"/>
              </a:rPr>
              <a:t>D-Rd: </a:t>
            </a:r>
            <a:br>
              <a:rPr lang="en-GB" sz="1000" dirty="0">
                <a:solidFill>
                  <a:schemeClr val="tx2"/>
                </a:solidFill>
                <a:latin typeface="Calibri" panose="020F0502020204030204" pitchFamily="34" charset="0"/>
                <a:ea typeface="Aileron" charset="0"/>
                <a:cs typeface="Calibri" panose="020F0502020204030204" pitchFamily="34" charset="0"/>
              </a:rPr>
            </a:br>
            <a:r>
              <a:rPr lang="en-GB" sz="1000" dirty="0">
                <a:solidFill>
                  <a:schemeClr val="tx2"/>
                </a:solidFill>
                <a:latin typeface="Calibri" panose="020F0502020204030204" pitchFamily="34" charset="0"/>
                <a:ea typeface="Aileron" charset="0"/>
                <a:cs typeface="Calibri" panose="020F0502020204030204" pitchFamily="34" charset="0"/>
              </a:rPr>
              <a:t>median, NR</a:t>
            </a:r>
          </a:p>
        </p:txBody>
      </p:sp>
      <p:sp>
        <p:nvSpPr>
          <p:cNvPr id="101" name="TextBox 100">
            <a:extLst>
              <a:ext uri="{FF2B5EF4-FFF2-40B4-BE49-F238E27FC236}">
                <a16:creationId xmlns:a16="http://schemas.microsoft.com/office/drawing/2014/main" id="{ED89A009-95E3-FB44-A830-D93E2B9FBC7D}"/>
              </a:ext>
            </a:extLst>
          </p:cNvPr>
          <p:cNvSpPr txBox="1"/>
          <p:nvPr/>
        </p:nvSpPr>
        <p:spPr>
          <a:xfrm>
            <a:off x="10921465" y="2700344"/>
            <a:ext cx="1072508" cy="249299"/>
          </a:xfrm>
          <a:prstGeom prst="rect">
            <a:avLst/>
          </a:prstGeom>
          <a:noFill/>
        </p:spPr>
        <p:txBody>
          <a:bodyPr wrap="square" lIns="0" tIns="0" rIns="0" bIns="0" rtlCol="0">
            <a:spAutoFit/>
          </a:bodyPr>
          <a:lstStyle/>
          <a:p>
            <a:pPr>
              <a:lnSpc>
                <a:spcPct val="80000"/>
              </a:lnSpc>
            </a:pPr>
            <a:r>
              <a:rPr lang="en-GB" sz="1000" b="1" dirty="0">
                <a:solidFill>
                  <a:schemeClr val="accent1"/>
                </a:solidFill>
                <a:latin typeface="Calibri" panose="020F0502020204030204" pitchFamily="34" charset="0"/>
                <a:ea typeface="Aileron" charset="0"/>
                <a:cs typeface="Calibri" panose="020F0502020204030204" pitchFamily="34" charset="0"/>
              </a:rPr>
              <a:t>Rd: </a:t>
            </a:r>
            <a:br>
              <a:rPr lang="en-GB" sz="1000" dirty="0">
                <a:solidFill>
                  <a:schemeClr val="accent1"/>
                </a:solidFill>
                <a:latin typeface="Calibri" panose="020F0502020204030204" pitchFamily="34" charset="0"/>
                <a:ea typeface="Aileron" charset="0"/>
                <a:cs typeface="Calibri" panose="020F0502020204030204" pitchFamily="34" charset="0"/>
              </a:rPr>
            </a:br>
            <a:r>
              <a:rPr lang="en-GB" sz="1000" dirty="0">
                <a:solidFill>
                  <a:schemeClr val="accent1"/>
                </a:solidFill>
                <a:latin typeface="Calibri" panose="020F0502020204030204" pitchFamily="34" charset="0"/>
                <a:ea typeface="Aileron" charset="0"/>
                <a:cs typeface="Calibri" panose="020F0502020204030204" pitchFamily="34" charset="0"/>
              </a:rPr>
              <a:t>median, NR</a:t>
            </a:r>
          </a:p>
        </p:txBody>
      </p:sp>
      <p:sp>
        <p:nvSpPr>
          <p:cNvPr id="102" name="TextBox 101">
            <a:extLst>
              <a:ext uri="{FF2B5EF4-FFF2-40B4-BE49-F238E27FC236}">
                <a16:creationId xmlns:a16="http://schemas.microsoft.com/office/drawing/2014/main" id="{90DA8F8E-632D-8644-87BC-9FA08EF90967}"/>
              </a:ext>
            </a:extLst>
          </p:cNvPr>
          <p:cNvSpPr txBox="1"/>
          <p:nvPr/>
        </p:nvSpPr>
        <p:spPr>
          <a:xfrm>
            <a:off x="9745961" y="1630369"/>
            <a:ext cx="1072508" cy="138499"/>
          </a:xfrm>
          <a:prstGeom prst="rect">
            <a:avLst/>
          </a:prstGeom>
          <a:no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60-month OS rate</a:t>
            </a:r>
          </a:p>
        </p:txBody>
      </p:sp>
      <p:sp>
        <p:nvSpPr>
          <p:cNvPr id="144" name="TextBox 143">
            <a:extLst>
              <a:ext uri="{FF2B5EF4-FFF2-40B4-BE49-F238E27FC236}">
                <a16:creationId xmlns:a16="http://schemas.microsoft.com/office/drawing/2014/main" id="{A0F957CF-37A9-6E48-AD6E-D51B5FA6D6F5}"/>
              </a:ext>
            </a:extLst>
          </p:cNvPr>
          <p:cNvSpPr txBox="1"/>
          <p:nvPr/>
        </p:nvSpPr>
        <p:spPr>
          <a:xfrm>
            <a:off x="9918062" y="2303768"/>
            <a:ext cx="321964" cy="138499"/>
          </a:xfrm>
          <a:prstGeom prst="rect">
            <a:avLst/>
          </a:prstGeom>
          <a:no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66.3%</a:t>
            </a:r>
          </a:p>
        </p:txBody>
      </p:sp>
      <p:sp>
        <p:nvSpPr>
          <p:cNvPr id="147" name="TextBox 146">
            <a:extLst>
              <a:ext uri="{FF2B5EF4-FFF2-40B4-BE49-F238E27FC236}">
                <a16:creationId xmlns:a16="http://schemas.microsoft.com/office/drawing/2014/main" id="{170525D9-A4E8-B24E-B617-0CDE95FE962D}"/>
              </a:ext>
            </a:extLst>
          </p:cNvPr>
          <p:cNvSpPr txBox="1"/>
          <p:nvPr/>
        </p:nvSpPr>
        <p:spPr>
          <a:xfrm>
            <a:off x="9918062" y="2545970"/>
            <a:ext cx="321964" cy="138499"/>
          </a:xfrm>
          <a:prstGeom prst="rect">
            <a:avLst/>
          </a:prstGeom>
          <a:no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53.1%</a:t>
            </a:r>
          </a:p>
        </p:txBody>
      </p:sp>
      <p:sp>
        <p:nvSpPr>
          <p:cNvPr id="152" name="Rechthoek 16">
            <a:extLst>
              <a:ext uri="{FF2B5EF4-FFF2-40B4-BE49-F238E27FC236}">
                <a16:creationId xmlns:a16="http://schemas.microsoft.com/office/drawing/2014/main" id="{B9E7C92F-0DBE-A14F-A389-4231B57BA399}"/>
              </a:ext>
            </a:extLst>
          </p:cNvPr>
          <p:cNvSpPr/>
          <p:nvPr/>
        </p:nvSpPr>
        <p:spPr>
          <a:xfrm>
            <a:off x="619200" y="1131376"/>
            <a:ext cx="10963199" cy="3494868"/>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Tree>
    <p:extLst>
      <p:ext uri="{BB962C8B-B14F-4D97-AF65-F5344CB8AC3E}">
        <p14:creationId xmlns:p14="http://schemas.microsoft.com/office/powerpoint/2010/main" val="11534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3122376688"/>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3" y="6356351"/>
            <a:ext cx="9375463" cy="365125"/>
          </a:xfrm>
        </p:spPr>
        <p:txBody>
          <a:bodyPr/>
          <a:lstStyle/>
          <a:p>
            <a:r>
              <a:rPr lang="en-US" dirty="0"/>
              <a:t>MM, multiple myeloma; NDMM, newly diagnosed multiple myeloma; </a:t>
            </a:r>
            <a:r>
              <a:rPr lang="en-GB" dirty="0"/>
              <a:t>OS, overall survival; VMP, </a:t>
            </a:r>
            <a:r>
              <a:rPr lang="en-US" dirty="0" err="1"/>
              <a:t>bortezomib</a:t>
            </a:r>
            <a:r>
              <a:rPr lang="en-US" dirty="0"/>
              <a:t>, </a:t>
            </a:r>
            <a:r>
              <a:rPr lang="en-US" dirty="0" err="1"/>
              <a:t>melphalan</a:t>
            </a:r>
            <a:r>
              <a:rPr lang="en-US" dirty="0"/>
              <a:t>, and prednisone</a:t>
            </a:r>
            <a:endParaRPr lang="en-GB" dirty="0"/>
          </a:p>
          <a:p>
            <a:pPr>
              <a:spcBef>
                <a:spcPts val="0"/>
              </a:spcBef>
            </a:pPr>
            <a:r>
              <a:rPr lang="en-GB" dirty="0" err="1"/>
              <a:t>Facon</a:t>
            </a:r>
            <a:r>
              <a:rPr lang="en-GB" dirty="0"/>
              <a:t> T, et al. EHA 2021. Abstract #LB1901. Oral presentation</a:t>
            </a:r>
            <a:endParaRPr lang="nl-NL" dirty="0"/>
          </a:p>
        </p:txBody>
      </p:sp>
    </p:spTree>
    <p:extLst>
      <p:ext uri="{BB962C8B-B14F-4D97-AF65-F5344CB8AC3E}">
        <p14:creationId xmlns:p14="http://schemas.microsoft.com/office/powerpoint/2010/main" val="1111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lstStyle/>
          <a:p>
            <a:r>
              <a:rPr lang="en-GB" dirty="0" err="1"/>
              <a:t>Cilta-cel</a:t>
            </a:r>
            <a:r>
              <a:rPr lang="en-GB" dirty="0"/>
              <a:t>, A BCMA-directed CAR-T therapy, </a:t>
            </a:r>
            <a:br>
              <a:rPr lang="en-GB" dirty="0"/>
            </a:br>
            <a:r>
              <a:rPr lang="en-GB" dirty="0"/>
              <a:t>in R/R MM: Updated results from CARTITUDE-1</a:t>
            </a:r>
            <a:br>
              <a:rPr lang="en-GB" dirty="0"/>
            </a:br>
            <a:br>
              <a:rPr lang="en-GB" dirty="0"/>
            </a:br>
            <a:r>
              <a:rPr lang="en-GB" sz="2200" cap="none" dirty="0" err="1"/>
              <a:t>Usmani</a:t>
            </a:r>
            <a:r>
              <a:rPr lang="en-GB" sz="2200" cap="none" dirty="0"/>
              <a:t> SZ, et al. </a:t>
            </a:r>
            <a:br>
              <a:rPr lang="en-GB" sz="2200" cap="none" dirty="0"/>
            </a:br>
            <a:r>
              <a:rPr lang="en-GB" sz="2200" cap="none" dirty="0"/>
              <a:t>ASCO 2021. Abstract #8005. Oral presentation</a:t>
            </a:r>
            <a:br>
              <a:rPr lang="en-GB" sz="2200" cap="none" dirty="0"/>
            </a:br>
            <a:r>
              <a:rPr lang="en-GB" sz="2200" cap="none" dirty="0"/>
              <a:t>EHA 2021. Abstract #EP964. Poster presentation</a:t>
            </a:r>
            <a:br>
              <a:rPr lang="en-GB" sz="2200" cap="none" dirty="0"/>
            </a:br>
            <a:r>
              <a:rPr lang="en-GB" sz="2200" cap="none" dirty="0"/>
              <a:t>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8</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4" y="6356351"/>
            <a:ext cx="9900332"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 </a:t>
            </a:r>
            <a:r>
              <a:rPr lang="en-GB" dirty="0">
                <a:solidFill>
                  <a:schemeClr val="bg1"/>
                </a:solidFill>
              </a:rPr>
              <a:t>BCMA, B-cell maturation antigen; CAR-T, chimeric antigen receptor T-cell; </a:t>
            </a:r>
            <a:r>
              <a:rPr lang="en-GB" dirty="0" err="1">
                <a:solidFill>
                  <a:schemeClr val="bg1"/>
                </a:solidFill>
              </a:rPr>
              <a:t>cilta-cel</a:t>
            </a:r>
            <a:r>
              <a:rPr lang="en-GB" dirty="0">
                <a:solidFill>
                  <a:schemeClr val="bg1"/>
                </a:solidFill>
              </a:rPr>
              <a:t>, </a:t>
            </a:r>
            <a:r>
              <a:rPr lang="en-GB" dirty="0" err="1">
                <a:solidFill>
                  <a:schemeClr val="bg1"/>
                </a:solidFill>
              </a:rPr>
              <a:t>ciltacabtagene</a:t>
            </a:r>
            <a:r>
              <a:rPr lang="en-GB" dirty="0">
                <a:solidFill>
                  <a:schemeClr val="bg1"/>
                </a:solidFill>
              </a:rPr>
              <a:t> </a:t>
            </a:r>
            <a:r>
              <a:rPr lang="en-GB" dirty="0" err="1">
                <a:solidFill>
                  <a:schemeClr val="bg1"/>
                </a:solidFill>
              </a:rPr>
              <a:t>autoleucel</a:t>
            </a:r>
            <a:r>
              <a:rPr lang="en-GB" dirty="0">
                <a:solidFill>
                  <a:schemeClr val="bg1"/>
                </a:solidFill>
              </a:rPr>
              <a:t>; MM, multiple myeloma; R/R, relapsed/refractory </a:t>
            </a:r>
          </a:p>
        </p:txBody>
      </p:sp>
    </p:spTree>
    <p:extLst>
      <p:ext uri="{BB962C8B-B14F-4D97-AF65-F5344CB8AC3E}">
        <p14:creationId xmlns:p14="http://schemas.microsoft.com/office/powerpoint/2010/main" val="30911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2A9F7C-FBD8-2C42-9E71-5D23D2633E68}"/>
              </a:ext>
            </a:extLst>
          </p:cNvPr>
          <p:cNvSpPr>
            <a:spLocks noGrp="1"/>
          </p:cNvSpPr>
          <p:nvPr>
            <p:ph type="body" idx="1"/>
          </p:nvPr>
        </p:nvSpPr>
        <p:spPr>
          <a:xfrm>
            <a:off x="609600" y="771574"/>
            <a:ext cx="10972800" cy="703262"/>
          </a:xfrm>
        </p:spPr>
        <p:txBody>
          <a:bodyPr>
            <a:normAutofit/>
          </a:bodyPr>
          <a:lstStyle/>
          <a:p>
            <a:r>
              <a:rPr lang="en-GB" dirty="0"/>
              <a:t>CARTITUDE-1: Phase 1b/2 study of </a:t>
            </a:r>
            <a:r>
              <a:rPr lang="en-GB" dirty="0" err="1"/>
              <a:t>cilta-cel</a:t>
            </a:r>
            <a:r>
              <a:rPr lang="en-GB" dirty="0"/>
              <a:t> in R/R MM</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713" y="1427213"/>
            <a:ext cx="9142719" cy="4522737"/>
          </a:xfrm>
        </p:spPr>
        <p:txBody>
          <a:bodyPr>
            <a:normAutofit lnSpcReduction="10000"/>
          </a:bodyPr>
          <a:lstStyle/>
          <a:p>
            <a:r>
              <a:rPr lang="en-GB" dirty="0" err="1"/>
              <a:t>Ciltacabtagene</a:t>
            </a:r>
            <a:r>
              <a:rPr lang="en-GB" dirty="0"/>
              <a:t> </a:t>
            </a:r>
            <a:r>
              <a:rPr lang="en-GB" dirty="0" err="1"/>
              <a:t>autoleucel</a:t>
            </a:r>
            <a:r>
              <a:rPr lang="en-GB" dirty="0"/>
              <a:t> (</a:t>
            </a:r>
            <a:r>
              <a:rPr lang="en-GB" dirty="0" err="1"/>
              <a:t>cilta-cel</a:t>
            </a:r>
            <a:r>
              <a:rPr lang="en-GB" dirty="0"/>
              <a:t>) is a </a:t>
            </a:r>
            <a:r>
              <a:rPr lang="en-GB" b="1" dirty="0">
                <a:solidFill>
                  <a:schemeClr val="accent1"/>
                </a:solidFill>
              </a:rPr>
              <a:t>CAR-T cell therapy </a:t>
            </a:r>
            <a:r>
              <a:rPr lang="en-GB" dirty="0"/>
              <a:t>with two BCMA-targeting single-domain antibodies</a:t>
            </a:r>
          </a:p>
          <a:p>
            <a:endParaRPr lang="en-GB" b="1" dirty="0">
              <a:solidFill>
                <a:schemeClr val="accent1"/>
              </a:solidFill>
            </a:endParaRPr>
          </a:p>
          <a:p>
            <a:r>
              <a:rPr lang="en-GB" b="1" dirty="0">
                <a:solidFill>
                  <a:schemeClr val="accent1"/>
                </a:solidFill>
              </a:rPr>
              <a:t>CARTITUDE-1 primary objectives:</a:t>
            </a:r>
          </a:p>
          <a:p>
            <a:pPr lvl="1"/>
            <a:r>
              <a:rPr lang="en-GB" dirty="0"/>
              <a:t>Phase 1b: safety and RP2D</a:t>
            </a:r>
          </a:p>
          <a:p>
            <a:pPr lvl="1"/>
            <a:r>
              <a:rPr lang="en-GB" dirty="0"/>
              <a:t>Phase 2: efficacy</a:t>
            </a:r>
          </a:p>
          <a:p>
            <a:r>
              <a:rPr lang="en-GB" dirty="0"/>
              <a:t>Results after </a:t>
            </a:r>
            <a:r>
              <a:rPr lang="en-GB" sz="2100" dirty="0"/>
              <a:t>median </a:t>
            </a:r>
            <a:r>
              <a:rPr lang="en-GB" b="1" dirty="0">
                <a:solidFill>
                  <a:schemeClr val="accent1"/>
                </a:solidFill>
              </a:rPr>
              <a:t>follow up of 18 months</a:t>
            </a:r>
          </a:p>
          <a:p>
            <a:pPr marL="0" indent="0">
              <a:buNone/>
            </a:pPr>
            <a:endParaRPr lang="en-GB" dirty="0"/>
          </a:p>
          <a:p>
            <a:r>
              <a:rPr lang="en-GB" b="1" dirty="0">
                <a:solidFill>
                  <a:schemeClr val="accent1"/>
                </a:solidFill>
              </a:rPr>
              <a:t>Heavily pre-treated patients (N=97)</a:t>
            </a:r>
          </a:p>
          <a:p>
            <a:pPr lvl="1"/>
            <a:r>
              <a:rPr lang="en-GB" dirty="0"/>
              <a:t>Median of 6 prior lines of therapy (range 3-18)</a:t>
            </a:r>
          </a:p>
          <a:p>
            <a:pPr lvl="1"/>
            <a:r>
              <a:rPr lang="en-GB" dirty="0"/>
              <a:t>88% was triple-class refractory </a:t>
            </a:r>
            <a:br>
              <a:rPr lang="en-GB" dirty="0"/>
            </a:br>
            <a:r>
              <a:rPr lang="en-GB" dirty="0"/>
              <a:t>(refractory to </a:t>
            </a:r>
            <a:r>
              <a:rPr lang="en-GB" dirty="0" err="1"/>
              <a:t>IMiD</a:t>
            </a:r>
            <a:r>
              <a:rPr lang="en-GB" dirty="0"/>
              <a:t>, proteasome inhibitor, </a:t>
            </a:r>
            <a:br>
              <a:rPr lang="en-GB" dirty="0"/>
            </a:br>
            <a:r>
              <a:rPr lang="en-GB" dirty="0"/>
              <a:t>anti-CD38 monoclonal antibody)</a:t>
            </a:r>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lstStyle/>
          <a:p>
            <a:r>
              <a:rPr lang="nl-NL" dirty="0"/>
              <a:t>Background </a:t>
            </a:r>
            <a:r>
              <a:rPr lang="nl-NL" dirty="0" err="1"/>
              <a:t>and</a:t>
            </a:r>
            <a:r>
              <a:rPr lang="nl-NL" dirty="0"/>
              <a:t> </a:t>
            </a:r>
            <a:r>
              <a:rPr lang="nl-NL" dirty="0" err="1"/>
              <a:t>study</a:t>
            </a:r>
            <a:r>
              <a:rPr lang="nl-NL" dirty="0"/>
              <a:t> design</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lstStyle/>
          <a:p>
            <a:fld id="{FCE43C0F-8A7B-3A4B-9DB5-B3472E36E833}" type="slidenum">
              <a:rPr lang="nl-NL" smtClean="0"/>
              <a:pPr/>
              <a:t>9</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835216" cy="365125"/>
          </a:xfrm>
        </p:spPr>
        <p:txBody>
          <a:bodyPr/>
          <a:lstStyle/>
          <a:p>
            <a:r>
              <a:rPr lang="en-GB" dirty="0"/>
              <a:t>BCMA, B-cell maturation antigen; CAR, chimeric antigen receptor; </a:t>
            </a:r>
            <a:r>
              <a:rPr lang="en-GB" dirty="0" err="1"/>
              <a:t>cilta-cel</a:t>
            </a:r>
            <a:r>
              <a:rPr lang="en-GB" dirty="0"/>
              <a:t>, </a:t>
            </a:r>
            <a:r>
              <a:rPr lang="en-GB" dirty="0" err="1"/>
              <a:t>ciltacabtagene</a:t>
            </a:r>
            <a:r>
              <a:rPr lang="en-GB" dirty="0"/>
              <a:t> </a:t>
            </a:r>
            <a:r>
              <a:rPr lang="en-GB" dirty="0" err="1"/>
              <a:t>autoleucel</a:t>
            </a:r>
            <a:r>
              <a:rPr lang="en-GB" dirty="0"/>
              <a:t>; Cy, cyclophosphamide; Flu, </a:t>
            </a:r>
            <a:r>
              <a:rPr lang="en-GB" dirty="0" err="1"/>
              <a:t>fludarabine</a:t>
            </a:r>
            <a:r>
              <a:rPr lang="en-GB" dirty="0"/>
              <a:t>; </a:t>
            </a:r>
            <a:r>
              <a:rPr lang="en-GB" dirty="0" err="1"/>
              <a:t>IMiD</a:t>
            </a:r>
            <a:r>
              <a:rPr lang="en-GB" dirty="0"/>
              <a:t>, </a:t>
            </a:r>
            <a:r>
              <a:rPr lang="en-US" dirty="0"/>
              <a:t>immunomodulatory drug; </a:t>
            </a:r>
            <a:r>
              <a:rPr lang="en-GB" dirty="0"/>
              <a:t>MM, multiple myeloma; PD, </a:t>
            </a:r>
            <a:r>
              <a:rPr lang="en-US" dirty="0" err="1"/>
              <a:t>pharmacodynamic</a:t>
            </a:r>
            <a:r>
              <a:rPr lang="en-US" dirty="0"/>
              <a:t>; PK, pharmacokinetic; </a:t>
            </a:r>
            <a:r>
              <a:rPr lang="en-GB" dirty="0"/>
              <a:t>RP2D,</a:t>
            </a:r>
            <a:r>
              <a:rPr lang="en-US" dirty="0"/>
              <a:t> recommended phase 2 dose; </a:t>
            </a:r>
            <a:r>
              <a:rPr lang="en-GB" dirty="0"/>
              <a:t>R/R, relapsed/refractory; VHH, variable heavy chain </a:t>
            </a:r>
          </a:p>
          <a:p>
            <a:pPr>
              <a:spcBef>
                <a:spcPts val="0"/>
              </a:spcBef>
            </a:pPr>
            <a:r>
              <a:rPr lang="en-GB" dirty="0" err="1"/>
              <a:t>Usmani</a:t>
            </a:r>
            <a:r>
              <a:rPr lang="en-GB" dirty="0"/>
              <a:t> SZ, et al. ASCO 2021. Abstract #8005. Oral presentation; </a:t>
            </a:r>
            <a:r>
              <a:rPr lang="en-GB" dirty="0" err="1"/>
              <a:t>Usmani</a:t>
            </a:r>
            <a:r>
              <a:rPr lang="en-GB" dirty="0"/>
              <a:t> SZ, et al. J </a:t>
            </a:r>
            <a:r>
              <a:rPr lang="en-GB" dirty="0" err="1"/>
              <a:t>Clin</a:t>
            </a:r>
            <a:r>
              <a:rPr lang="en-GB" dirty="0"/>
              <a:t> Oncol. 2021;39(</a:t>
            </a:r>
            <a:r>
              <a:rPr lang="en-GB" dirty="0" err="1"/>
              <a:t>suppl</a:t>
            </a:r>
            <a:r>
              <a:rPr lang="en-GB" dirty="0"/>
              <a:t> 15):8005-8005</a:t>
            </a:r>
          </a:p>
        </p:txBody>
      </p:sp>
      <p:sp>
        <p:nvSpPr>
          <p:cNvPr id="11" name="TextBox 10">
            <a:extLst>
              <a:ext uri="{FF2B5EF4-FFF2-40B4-BE49-F238E27FC236}">
                <a16:creationId xmlns:a16="http://schemas.microsoft.com/office/drawing/2014/main" id="{38E5AB8D-8792-0041-B902-2F06AC32054A}"/>
              </a:ext>
            </a:extLst>
          </p:cNvPr>
          <p:cNvSpPr txBox="1"/>
          <p:nvPr/>
        </p:nvSpPr>
        <p:spPr bwMode="auto">
          <a:xfrm>
            <a:off x="6167849" y="1993739"/>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Screening (28 days)</a:t>
            </a:r>
            <a:endParaRPr lang="en-GB" altLang="zh-CN" sz="1400" b="0" kern="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CB9BB04-8E68-1844-BB45-A01F1657CBD5}"/>
              </a:ext>
            </a:extLst>
          </p:cNvPr>
          <p:cNvSpPr txBox="1"/>
          <p:nvPr/>
        </p:nvSpPr>
        <p:spPr bwMode="auto">
          <a:xfrm>
            <a:off x="6167849" y="2488613"/>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Apheresis</a:t>
            </a:r>
            <a:endParaRPr lang="en-GB" altLang="zh-CN" sz="1400" b="0" kern="0" dirty="0">
              <a:solidFill>
                <a:schemeClr val="bg1"/>
              </a:solidFill>
              <a:latin typeface="Calibri" panose="020F0502020204030204" pitchFamily="34" charset="0"/>
              <a:cs typeface="Calibri" panose="020F0502020204030204" pitchFamily="34" charset="0"/>
            </a:endParaRPr>
          </a:p>
        </p:txBody>
      </p:sp>
      <p:sp>
        <p:nvSpPr>
          <p:cNvPr id="16" name="Down Arrow 15">
            <a:extLst>
              <a:ext uri="{FF2B5EF4-FFF2-40B4-BE49-F238E27FC236}">
                <a16:creationId xmlns:a16="http://schemas.microsoft.com/office/drawing/2014/main" id="{0E6DAEE7-1CA5-1545-9CE3-B777B33CF734}"/>
              </a:ext>
            </a:extLst>
          </p:cNvPr>
          <p:cNvSpPr/>
          <p:nvPr/>
        </p:nvSpPr>
        <p:spPr>
          <a:xfrm>
            <a:off x="7353708" y="2337308"/>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327C02A-24B1-D446-BED3-18FC6502FBF9}"/>
              </a:ext>
            </a:extLst>
          </p:cNvPr>
          <p:cNvSpPr txBox="1"/>
          <p:nvPr/>
        </p:nvSpPr>
        <p:spPr bwMode="auto">
          <a:xfrm>
            <a:off x="6167849" y="2983487"/>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b="0" i="1" kern="0" dirty="0">
                <a:solidFill>
                  <a:schemeClr val="bg1"/>
                </a:solidFill>
                <a:latin typeface="Calibri" panose="020F0502020204030204" pitchFamily="34" charset="0"/>
                <a:cs typeface="Calibri" panose="020F0502020204030204" pitchFamily="34" charset="0"/>
              </a:rPr>
              <a:t>Bridging therapy (as needed)</a:t>
            </a:r>
          </a:p>
        </p:txBody>
      </p:sp>
      <p:sp>
        <p:nvSpPr>
          <p:cNvPr id="21" name="Down Arrow 20">
            <a:extLst>
              <a:ext uri="{FF2B5EF4-FFF2-40B4-BE49-F238E27FC236}">
                <a16:creationId xmlns:a16="http://schemas.microsoft.com/office/drawing/2014/main" id="{A081019A-E145-F040-8294-F2D13AFA1227}"/>
              </a:ext>
            </a:extLst>
          </p:cNvPr>
          <p:cNvSpPr/>
          <p:nvPr/>
        </p:nvSpPr>
        <p:spPr>
          <a:xfrm>
            <a:off x="7353708" y="2832182"/>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6495BB4-7AB4-4846-A4F9-67B5E5DE5870}"/>
              </a:ext>
            </a:extLst>
          </p:cNvPr>
          <p:cNvSpPr txBox="1"/>
          <p:nvPr/>
        </p:nvSpPr>
        <p:spPr bwMode="auto">
          <a:xfrm>
            <a:off x="6167849" y="3478361"/>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Cy (300 mg/m</a:t>
            </a:r>
            <a:r>
              <a:rPr lang="en-GB" altLang="zh-CN" sz="1400" kern="0" baseline="30000" dirty="0">
                <a:solidFill>
                  <a:schemeClr val="bg1"/>
                </a:solidFill>
                <a:latin typeface="Calibri" panose="020F0502020204030204" pitchFamily="34" charset="0"/>
                <a:cs typeface="Calibri" panose="020F0502020204030204" pitchFamily="34" charset="0"/>
              </a:rPr>
              <a:t>2</a:t>
            </a:r>
            <a:r>
              <a:rPr lang="en-GB" altLang="zh-CN" sz="1400" kern="0" dirty="0">
                <a:solidFill>
                  <a:schemeClr val="bg1"/>
                </a:solidFill>
                <a:latin typeface="Calibri" panose="020F0502020204030204" pitchFamily="34" charset="0"/>
                <a:cs typeface="Calibri" panose="020F0502020204030204" pitchFamily="34" charset="0"/>
              </a:rPr>
              <a:t>) + Flu (30 mg/m</a:t>
            </a:r>
            <a:r>
              <a:rPr lang="en-GB" altLang="zh-CN" sz="1400" kern="0" baseline="30000" dirty="0">
                <a:solidFill>
                  <a:schemeClr val="bg1"/>
                </a:solidFill>
                <a:latin typeface="Calibri" panose="020F0502020204030204" pitchFamily="34" charset="0"/>
                <a:cs typeface="Calibri" panose="020F0502020204030204" pitchFamily="34" charset="0"/>
              </a:rPr>
              <a:t>2</a:t>
            </a:r>
            <a:r>
              <a:rPr lang="en-GB" altLang="zh-CN" sz="1400" kern="0" dirty="0">
                <a:solidFill>
                  <a:schemeClr val="bg1"/>
                </a:solidFill>
                <a:latin typeface="Calibri" panose="020F0502020204030204" pitchFamily="34" charset="0"/>
                <a:cs typeface="Calibri" panose="020F0502020204030204" pitchFamily="34" charset="0"/>
              </a:rPr>
              <a:t>)</a:t>
            </a:r>
          </a:p>
        </p:txBody>
      </p:sp>
      <p:sp>
        <p:nvSpPr>
          <p:cNvPr id="23" name="Down Arrow 22">
            <a:extLst>
              <a:ext uri="{FF2B5EF4-FFF2-40B4-BE49-F238E27FC236}">
                <a16:creationId xmlns:a16="http://schemas.microsoft.com/office/drawing/2014/main" id="{7A133DB6-7FCB-504E-B3C7-C4EBA4DE05B3}"/>
              </a:ext>
            </a:extLst>
          </p:cNvPr>
          <p:cNvSpPr/>
          <p:nvPr/>
        </p:nvSpPr>
        <p:spPr>
          <a:xfrm>
            <a:off x="7353708" y="3327056"/>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B6B51E2C-5063-AB43-8CA6-B71F5D4CD8F7}"/>
              </a:ext>
            </a:extLst>
          </p:cNvPr>
          <p:cNvGrpSpPr/>
          <p:nvPr/>
        </p:nvGrpSpPr>
        <p:grpSpPr>
          <a:xfrm>
            <a:off x="5793783" y="1992987"/>
            <a:ext cx="311742" cy="323850"/>
            <a:chOff x="5793783" y="2085975"/>
            <a:chExt cx="311742" cy="323850"/>
          </a:xfrm>
        </p:grpSpPr>
        <p:sp>
          <p:nvSpPr>
            <p:cNvPr id="9" name="Rounded Rectangle 8">
              <a:extLst>
                <a:ext uri="{FF2B5EF4-FFF2-40B4-BE49-F238E27FC236}">
                  <a16:creationId xmlns:a16="http://schemas.microsoft.com/office/drawing/2014/main" id="{7C5EC98C-5D59-724E-A8D1-F43833D5D866}"/>
                </a:ext>
              </a:extLst>
            </p:cNvPr>
            <p:cNvSpPr/>
            <p:nvPr/>
          </p:nvSpPr>
          <p:spPr>
            <a:xfrm>
              <a:off x="5793783" y="2085975"/>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2">
              <a:extLst>
                <a:ext uri="{FF2B5EF4-FFF2-40B4-BE49-F238E27FC236}">
                  <a16:creationId xmlns:a16="http://schemas.microsoft.com/office/drawing/2014/main" id="{1072D23D-E041-0F4E-97E0-19B46BFDF4AE}"/>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22828" r="40461" b="73022"/>
            <a:stretch/>
          </p:blipFill>
          <p:spPr bwMode="auto">
            <a:xfrm>
              <a:off x="5825921" y="2112691"/>
              <a:ext cx="250070" cy="2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a:extLst>
              <a:ext uri="{FF2B5EF4-FFF2-40B4-BE49-F238E27FC236}">
                <a16:creationId xmlns:a16="http://schemas.microsoft.com/office/drawing/2014/main" id="{A7CF49F4-EE8E-2D40-8621-A5DC9E2B600B}"/>
              </a:ext>
            </a:extLst>
          </p:cNvPr>
          <p:cNvGrpSpPr/>
          <p:nvPr/>
        </p:nvGrpSpPr>
        <p:grpSpPr>
          <a:xfrm>
            <a:off x="5793783" y="2498457"/>
            <a:ext cx="311742" cy="323850"/>
            <a:chOff x="5793783" y="2552700"/>
            <a:chExt cx="311742" cy="323850"/>
          </a:xfrm>
        </p:grpSpPr>
        <p:sp>
          <p:nvSpPr>
            <p:cNvPr id="28" name="Rounded Rectangle 27">
              <a:extLst>
                <a:ext uri="{FF2B5EF4-FFF2-40B4-BE49-F238E27FC236}">
                  <a16:creationId xmlns:a16="http://schemas.microsoft.com/office/drawing/2014/main" id="{DFD2F000-FD2C-3645-8027-FB3EC50327A6}"/>
                </a:ext>
              </a:extLst>
            </p:cNvPr>
            <p:cNvSpPr/>
            <p:nvPr/>
          </p:nvSpPr>
          <p:spPr>
            <a:xfrm>
              <a:off x="5793783" y="2552700"/>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 name="Picture 2">
              <a:extLst>
                <a:ext uri="{FF2B5EF4-FFF2-40B4-BE49-F238E27FC236}">
                  <a16:creationId xmlns:a16="http://schemas.microsoft.com/office/drawing/2014/main" id="{ADD32DD6-4B9A-CD4D-AB1D-7B723060BB9F}"/>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30379" r="40461" b="65543"/>
            <a:stretch/>
          </p:blipFill>
          <p:spPr bwMode="auto">
            <a:xfrm>
              <a:off x="5825921" y="2589214"/>
              <a:ext cx="250070" cy="2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 name="Group 35">
            <a:extLst>
              <a:ext uri="{FF2B5EF4-FFF2-40B4-BE49-F238E27FC236}">
                <a16:creationId xmlns:a16="http://schemas.microsoft.com/office/drawing/2014/main" id="{F1A8C2A0-E648-FC4E-9235-BCFCA7655182}"/>
              </a:ext>
            </a:extLst>
          </p:cNvPr>
          <p:cNvGrpSpPr/>
          <p:nvPr/>
        </p:nvGrpSpPr>
        <p:grpSpPr>
          <a:xfrm>
            <a:off x="5793783" y="3481201"/>
            <a:ext cx="311742" cy="323850"/>
            <a:chOff x="5793783" y="3003550"/>
            <a:chExt cx="311742" cy="323850"/>
          </a:xfrm>
        </p:grpSpPr>
        <p:sp>
          <p:nvSpPr>
            <p:cNvPr id="31" name="Rounded Rectangle 30">
              <a:extLst>
                <a:ext uri="{FF2B5EF4-FFF2-40B4-BE49-F238E27FC236}">
                  <a16:creationId xmlns:a16="http://schemas.microsoft.com/office/drawing/2014/main" id="{8E0FFE90-82BF-3F4B-9DA9-3816D4949A04}"/>
                </a:ext>
              </a:extLst>
            </p:cNvPr>
            <p:cNvSpPr/>
            <p:nvPr/>
          </p:nvSpPr>
          <p:spPr>
            <a:xfrm>
              <a:off x="5793783" y="3003550"/>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2">
              <a:extLst>
                <a:ext uri="{FF2B5EF4-FFF2-40B4-BE49-F238E27FC236}">
                  <a16:creationId xmlns:a16="http://schemas.microsoft.com/office/drawing/2014/main" id="{AA32F864-57C4-9A4F-A8CC-6C3C7444D65B}"/>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45372" r="40461" b="50803"/>
            <a:stretch/>
          </p:blipFill>
          <p:spPr bwMode="auto">
            <a:xfrm>
              <a:off x="5825921" y="3049589"/>
              <a:ext cx="250070" cy="23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a:extLst>
              <a:ext uri="{FF2B5EF4-FFF2-40B4-BE49-F238E27FC236}">
                <a16:creationId xmlns:a16="http://schemas.microsoft.com/office/drawing/2014/main" id="{7AAB2223-34F1-2D43-AC40-9C051F91EB12}"/>
              </a:ext>
            </a:extLst>
          </p:cNvPr>
          <p:cNvGrpSpPr/>
          <p:nvPr/>
        </p:nvGrpSpPr>
        <p:grpSpPr>
          <a:xfrm>
            <a:off x="5793783" y="4170068"/>
            <a:ext cx="311742" cy="323850"/>
            <a:chOff x="5793783" y="4247558"/>
            <a:chExt cx="311742" cy="323850"/>
          </a:xfrm>
        </p:grpSpPr>
        <p:sp>
          <p:nvSpPr>
            <p:cNvPr id="34" name="Rounded Rectangle 33">
              <a:extLst>
                <a:ext uri="{FF2B5EF4-FFF2-40B4-BE49-F238E27FC236}">
                  <a16:creationId xmlns:a16="http://schemas.microsoft.com/office/drawing/2014/main" id="{5D1C9E7A-F1F5-524E-B538-CD8216E77AB0}"/>
                </a:ext>
              </a:extLst>
            </p:cNvPr>
            <p:cNvSpPr/>
            <p:nvPr/>
          </p:nvSpPr>
          <p:spPr>
            <a:xfrm>
              <a:off x="5793783" y="4247558"/>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5" name="Picture 2">
              <a:extLst>
                <a:ext uri="{FF2B5EF4-FFF2-40B4-BE49-F238E27FC236}">
                  <a16:creationId xmlns:a16="http://schemas.microsoft.com/office/drawing/2014/main" id="{0C9281E9-7607-114D-8FC7-F7596F4FBEAE}"/>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55021" r="40461" b="40976"/>
            <a:stretch/>
          </p:blipFill>
          <p:spPr bwMode="auto">
            <a:xfrm>
              <a:off x="5825921" y="4282484"/>
              <a:ext cx="250070" cy="25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41">
            <a:extLst>
              <a:ext uri="{FF2B5EF4-FFF2-40B4-BE49-F238E27FC236}">
                <a16:creationId xmlns:a16="http://schemas.microsoft.com/office/drawing/2014/main" id="{BD8910AD-4A7C-C243-A4E1-DE7335B72CF9}"/>
              </a:ext>
            </a:extLst>
          </p:cNvPr>
          <p:cNvGrpSpPr/>
          <p:nvPr/>
        </p:nvGrpSpPr>
        <p:grpSpPr>
          <a:xfrm>
            <a:off x="5793783" y="4935835"/>
            <a:ext cx="311742" cy="323850"/>
            <a:chOff x="5793783" y="4810125"/>
            <a:chExt cx="311742" cy="323850"/>
          </a:xfrm>
        </p:grpSpPr>
        <p:sp>
          <p:nvSpPr>
            <p:cNvPr id="37" name="Rounded Rectangle 36">
              <a:extLst>
                <a:ext uri="{FF2B5EF4-FFF2-40B4-BE49-F238E27FC236}">
                  <a16:creationId xmlns:a16="http://schemas.microsoft.com/office/drawing/2014/main" id="{4758A394-B89C-E146-8F58-8FC09C596D42}"/>
                </a:ext>
              </a:extLst>
            </p:cNvPr>
            <p:cNvSpPr/>
            <p:nvPr/>
          </p:nvSpPr>
          <p:spPr>
            <a:xfrm>
              <a:off x="5793783" y="4810125"/>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Picture 2">
              <a:extLst>
                <a:ext uri="{FF2B5EF4-FFF2-40B4-BE49-F238E27FC236}">
                  <a16:creationId xmlns:a16="http://schemas.microsoft.com/office/drawing/2014/main" id="{748F2E40-FB2C-AB40-8BC5-903B4085156D}"/>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66626" r="40461" b="29472"/>
            <a:stretch/>
          </p:blipFill>
          <p:spPr bwMode="auto">
            <a:xfrm>
              <a:off x="5825921" y="4848225"/>
              <a:ext cx="25007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Group 40">
            <a:extLst>
              <a:ext uri="{FF2B5EF4-FFF2-40B4-BE49-F238E27FC236}">
                <a16:creationId xmlns:a16="http://schemas.microsoft.com/office/drawing/2014/main" id="{5950DA3F-5515-824B-B4F3-D589F9343D15}"/>
              </a:ext>
            </a:extLst>
          </p:cNvPr>
          <p:cNvGrpSpPr/>
          <p:nvPr/>
        </p:nvGrpSpPr>
        <p:grpSpPr>
          <a:xfrm>
            <a:off x="5793783" y="5580360"/>
            <a:ext cx="311742" cy="323850"/>
            <a:chOff x="5793783" y="5407025"/>
            <a:chExt cx="311742" cy="323850"/>
          </a:xfrm>
        </p:grpSpPr>
        <p:sp>
          <p:nvSpPr>
            <p:cNvPr id="39" name="Rounded Rectangle 38">
              <a:extLst>
                <a:ext uri="{FF2B5EF4-FFF2-40B4-BE49-F238E27FC236}">
                  <a16:creationId xmlns:a16="http://schemas.microsoft.com/office/drawing/2014/main" id="{21775951-857F-6545-88BC-92FB4096A391}"/>
                </a:ext>
              </a:extLst>
            </p:cNvPr>
            <p:cNvSpPr/>
            <p:nvPr/>
          </p:nvSpPr>
          <p:spPr>
            <a:xfrm>
              <a:off x="5793783" y="5407025"/>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0" name="Picture 2">
              <a:extLst>
                <a:ext uri="{FF2B5EF4-FFF2-40B4-BE49-F238E27FC236}">
                  <a16:creationId xmlns:a16="http://schemas.microsoft.com/office/drawing/2014/main" id="{5178145D-AA1B-E947-8BBD-27A62941D22D}"/>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75896" r="40461" b="20126"/>
            <a:stretch/>
          </p:blipFill>
          <p:spPr bwMode="auto">
            <a:xfrm>
              <a:off x="5825921" y="5441601"/>
              <a:ext cx="250070" cy="24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TextBox 42">
            <a:extLst>
              <a:ext uri="{FF2B5EF4-FFF2-40B4-BE49-F238E27FC236}">
                <a16:creationId xmlns:a16="http://schemas.microsoft.com/office/drawing/2014/main" id="{93D87B90-56BF-C04F-9982-3EFBD6A3D3F1}"/>
              </a:ext>
            </a:extLst>
          </p:cNvPr>
          <p:cNvSpPr txBox="1"/>
          <p:nvPr/>
        </p:nvSpPr>
        <p:spPr bwMode="auto">
          <a:xfrm>
            <a:off x="6167849" y="3973235"/>
            <a:ext cx="2743676" cy="631342"/>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err="1">
                <a:solidFill>
                  <a:schemeClr val="bg1"/>
                </a:solidFill>
                <a:latin typeface="Calibri" panose="020F0502020204030204" pitchFamily="34" charset="0"/>
                <a:cs typeface="Calibri" panose="020F0502020204030204" pitchFamily="34" charset="0"/>
              </a:rPr>
              <a:t>Cilta-cel</a:t>
            </a:r>
            <a:r>
              <a:rPr lang="en-GB" altLang="zh-CN" sz="1400" kern="0" dirty="0">
                <a:solidFill>
                  <a:schemeClr val="bg1"/>
                </a:solidFill>
                <a:latin typeface="Calibri" panose="020F0502020204030204" pitchFamily="34" charset="0"/>
                <a:cs typeface="Calibri" panose="020F0502020204030204" pitchFamily="34" charset="0"/>
              </a:rPr>
              <a:t> infusion</a:t>
            </a:r>
          </a:p>
          <a:p>
            <a:pPr defTabSz="806435" eaLnBrk="0" hangingPunct="0">
              <a:spcBef>
                <a:spcPts val="0"/>
              </a:spcBef>
              <a:spcAft>
                <a:spcPts val="0"/>
              </a:spcAft>
              <a:defRPr/>
            </a:pPr>
            <a:r>
              <a:rPr lang="en-GB" altLang="zh-CN" sz="1400" b="0" kern="0" dirty="0">
                <a:solidFill>
                  <a:schemeClr val="bg1"/>
                </a:solidFill>
                <a:latin typeface="Calibri" panose="020F0502020204030204" pitchFamily="34" charset="0"/>
                <a:cs typeface="Calibri" panose="020F0502020204030204" pitchFamily="34" charset="0"/>
              </a:rPr>
              <a:t>Target: 0.75 × 10</a:t>
            </a:r>
            <a:r>
              <a:rPr lang="en-GB" altLang="zh-CN" sz="1400" b="0" kern="0" baseline="30000" dirty="0">
                <a:solidFill>
                  <a:schemeClr val="bg1"/>
                </a:solidFill>
                <a:latin typeface="Calibri" panose="020F0502020204030204" pitchFamily="34" charset="0"/>
                <a:cs typeface="Calibri" panose="020F0502020204030204" pitchFamily="34" charset="0"/>
              </a:rPr>
              <a:t>6</a:t>
            </a:r>
            <a:r>
              <a:rPr lang="en-GB" altLang="zh-CN" sz="1400" b="0" kern="0" dirty="0">
                <a:solidFill>
                  <a:schemeClr val="bg1"/>
                </a:solidFill>
                <a:latin typeface="Calibri" panose="020F0502020204030204" pitchFamily="34" charset="0"/>
                <a:cs typeface="Calibri" panose="020F0502020204030204" pitchFamily="34" charset="0"/>
              </a:rPr>
              <a:t> (0.5-1.0 × 10</a:t>
            </a:r>
            <a:r>
              <a:rPr lang="en-GB" altLang="zh-CN" sz="1400" b="0" kern="0" baseline="30000" dirty="0">
                <a:solidFill>
                  <a:schemeClr val="bg1"/>
                </a:solidFill>
                <a:latin typeface="Calibri" panose="020F0502020204030204" pitchFamily="34" charset="0"/>
                <a:cs typeface="Calibri" panose="020F0502020204030204" pitchFamily="34" charset="0"/>
              </a:rPr>
              <a:t>6</a:t>
            </a:r>
            <a:r>
              <a:rPr lang="en-GB" altLang="zh-CN" sz="1400" b="0" kern="0" dirty="0">
                <a:solidFill>
                  <a:schemeClr val="bg1"/>
                </a:solidFill>
                <a:latin typeface="Calibri" panose="020F0502020204030204" pitchFamily="34" charset="0"/>
                <a:cs typeface="Calibri" panose="020F0502020204030204" pitchFamily="34" charset="0"/>
              </a:rPr>
              <a:t>)</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CAR+ viable T-cells/kg</a:t>
            </a:r>
          </a:p>
        </p:txBody>
      </p:sp>
      <p:sp>
        <p:nvSpPr>
          <p:cNvPr id="44" name="Down Arrow 43">
            <a:extLst>
              <a:ext uri="{FF2B5EF4-FFF2-40B4-BE49-F238E27FC236}">
                <a16:creationId xmlns:a16="http://schemas.microsoft.com/office/drawing/2014/main" id="{19EBD2F0-4BF7-7649-A1BB-A9D71125E021}"/>
              </a:ext>
            </a:extLst>
          </p:cNvPr>
          <p:cNvSpPr/>
          <p:nvPr/>
        </p:nvSpPr>
        <p:spPr>
          <a:xfrm>
            <a:off x="7353708" y="3821930"/>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B68F28A-245C-A54F-A60E-7F4743B6937C}"/>
              </a:ext>
            </a:extLst>
          </p:cNvPr>
          <p:cNvSpPr txBox="1"/>
          <p:nvPr/>
        </p:nvSpPr>
        <p:spPr bwMode="auto">
          <a:xfrm>
            <a:off x="6167849" y="4775451"/>
            <a:ext cx="2743676" cy="631342"/>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Post-infusion assessments</a:t>
            </a:r>
          </a:p>
          <a:p>
            <a:pPr defTabSz="806435" eaLnBrk="0" hangingPunct="0">
              <a:spcBef>
                <a:spcPts val="0"/>
              </a:spcBef>
              <a:spcAft>
                <a:spcPts val="0"/>
              </a:spcAft>
              <a:defRPr/>
            </a:pPr>
            <a:r>
              <a:rPr lang="en-GB" altLang="zh-CN" sz="1400" b="0" kern="0" dirty="0">
                <a:solidFill>
                  <a:schemeClr val="bg1"/>
                </a:solidFill>
                <a:latin typeface="Calibri" panose="020F0502020204030204" pitchFamily="34" charset="0"/>
                <a:cs typeface="Calibri" panose="020F0502020204030204" pitchFamily="34" charset="0"/>
              </a:rPr>
              <a:t>Safety, efficacy, PK, PD, biomarker</a:t>
            </a:r>
          </a:p>
        </p:txBody>
      </p:sp>
      <p:sp>
        <p:nvSpPr>
          <p:cNvPr id="46" name="Down Arrow 45">
            <a:extLst>
              <a:ext uri="{FF2B5EF4-FFF2-40B4-BE49-F238E27FC236}">
                <a16:creationId xmlns:a16="http://schemas.microsoft.com/office/drawing/2014/main" id="{54DDBE90-7D28-CF41-BA62-55FD077184E3}"/>
              </a:ext>
            </a:extLst>
          </p:cNvPr>
          <p:cNvSpPr/>
          <p:nvPr/>
        </p:nvSpPr>
        <p:spPr>
          <a:xfrm>
            <a:off x="7353708" y="4624146"/>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B2A44EDF-AB90-2940-A710-387C62201F19}"/>
              </a:ext>
            </a:extLst>
          </p:cNvPr>
          <p:cNvSpPr txBox="1"/>
          <p:nvPr/>
        </p:nvSpPr>
        <p:spPr bwMode="auto">
          <a:xfrm>
            <a:off x="6167849" y="5577667"/>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Follow up</a:t>
            </a:r>
          </a:p>
        </p:txBody>
      </p:sp>
      <p:sp>
        <p:nvSpPr>
          <p:cNvPr id="48" name="Down Arrow 47">
            <a:extLst>
              <a:ext uri="{FF2B5EF4-FFF2-40B4-BE49-F238E27FC236}">
                <a16:creationId xmlns:a16="http://schemas.microsoft.com/office/drawing/2014/main" id="{AC6F60A4-A938-0949-93CD-D5062B9ED3D7}"/>
              </a:ext>
            </a:extLst>
          </p:cNvPr>
          <p:cNvSpPr/>
          <p:nvPr/>
        </p:nvSpPr>
        <p:spPr>
          <a:xfrm>
            <a:off x="7353708" y="5426362"/>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B300F60E-C4C0-494A-B99E-F6E441E11E70}"/>
              </a:ext>
            </a:extLst>
          </p:cNvPr>
          <p:cNvSpPr txBox="1"/>
          <p:nvPr/>
        </p:nvSpPr>
        <p:spPr>
          <a:xfrm>
            <a:off x="8971455" y="3583608"/>
            <a:ext cx="800058" cy="166199"/>
          </a:xfrm>
          <a:prstGeom prst="rect">
            <a:avLst/>
          </a:prstGeom>
          <a:solidFill>
            <a:schemeClr val="bg1"/>
          </a:solidFill>
        </p:spPr>
        <p:txBody>
          <a:bodyPr wrap="square" lIns="0" tIns="0" rIns="0" bIns="0" rtlCol="0">
            <a:spAutoFit/>
          </a:bodyPr>
          <a:lstStyle/>
          <a:p>
            <a:pP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Day -5 to -3</a:t>
            </a:r>
          </a:p>
        </p:txBody>
      </p:sp>
      <p:sp>
        <p:nvSpPr>
          <p:cNvPr id="51" name="TextBox 50">
            <a:extLst>
              <a:ext uri="{FF2B5EF4-FFF2-40B4-BE49-F238E27FC236}">
                <a16:creationId xmlns:a16="http://schemas.microsoft.com/office/drawing/2014/main" id="{25994CFB-D8A8-5349-A5A6-AD862705C131}"/>
              </a:ext>
            </a:extLst>
          </p:cNvPr>
          <p:cNvSpPr txBox="1"/>
          <p:nvPr/>
        </p:nvSpPr>
        <p:spPr>
          <a:xfrm>
            <a:off x="8971455" y="4203540"/>
            <a:ext cx="800058" cy="166199"/>
          </a:xfrm>
          <a:prstGeom prst="rect">
            <a:avLst/>
          </a:prstGeom>
          <a:solidFill>
            <a:schemeClr val="bg1"/>
          </a:solidFill>
        </p:spPr>
        <p:txBody>
          <a:bodyPr wrap="square" lIns="0" tIns="0" rIns="0" bIns="0" rtlCol="0">
            <a:spAutoFit/>
          </a:bodyPr>
          <a:lstStyle/>
          <a:p>
            <a:pP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Day 1</a:t>
            </a:r>
          </a:p>
        </p:txBody>
      </p:sp>
      <p:grpSp>
        <p:nvGrpSpPr>
          <p:cNvPr id="3" name="Groep 2">
            <a:extLst>
              <a:ext uri="{FF2B5EF4-FFF2-40B4-BE49-F238E27FC236}">
                <a16:creationId xmlns:a16="http://schemas.microsoft.com/office/drawing/2014/main" id="{E7D62958-6955-CA43-AACC-F2ACEEFE1011}"/>
              </a:ext>
            </a:extLst>
          </p:cNvPr>
          <p:cNvGrpSpPr/>
          <p:nvPr/>
        </p:nvGrpSpPr>
        <p:grpSpPr>
          <a:xfrm>
            <a:off x="9907006" y="1341101"/>
            <a:ext cx="1750956" cy="2670985"/>
            <a:chOff x="9839894" y="1131376"/>
            <a:chExt cx="1750956" cy="2670985"/>
          </a:xfrm>
        </p:grpSpPr>
        <p:sp>
          <p:nvSpPr>
            <p:cNvPr id="52" name="Tekstvak 11">
              <a:extLst>
                <a:ext uri="{FF2B5EF4-FFF2-40B4-BE49-F238E27FC236}">
                  <a16:creationId xmlns:a16="http://schemas.microsoft.com/office/drawing/2014/main" id="{1B450160-1C9E-2E41-A6D0-3FB91B44C26E}"/>
                </a:ext>
              </a:extLst>
            </p:cNvPr>
            <p:cNvSpPr txBox="1"/>
            <p:nvPr/>
          </p:nvSpPr>
          <p:spPr>
            <a:xfrm>
              <a:off x="9901710" y="1195083"/>
              <a:ext cx="1627324" cy="338554"/>
            </a:xfrm>
            <a:prstGeom prst="rect">
              <a:avLst/>
            </a:prstGeom>
            <a:noFill/>
          </p:spPr>
          <p:txBody>
            <a:bodyPr wrap="square" rtlCol="0">
              <a:spAutoFit/>
            </a:bodyPr>
            <a:lstStyle/>
            <a:p>
              <a:pPr algn="ctr"/>
              <a:r>
                <a:rPr lang="en-GB" sz="1600" b="1" dirty="0">
                  <a:solidFill>
                    <a:schemeClr val="tx2"/>
                  </a:solidFill>
                  <a:latin typeface="Calibri" panose="020F0502020204030204" pitchFamily="34" charset="0"/>
                  <a:ea typeface="Aileron" charset="0"/>
                  <a:cs typeface="Calibri" panose="020F0502020204030204" pitchFamily="34" charset="0"/>
                </a:rPr>
                <a:t>Binding domains</a:t>
              </a:r>
            </a:p>
          </p:txBody>
        </p:sp>
        <p:sp>
          <p:nvSpPr>
            <p:cNvPr id="53" name="Rechthoek 16">
              <a:extLst>
                <a:ext uri="{FF2B5EF4-FFF2-40B4-BE49-F238E27FC236}">
                  <a16:creationId xmlns:a16="http://schemas.microsoft.com/office/drawing/2014/main" id="{B3E9F88E-044A-284C-8007-5C81C5C66542}"/>
                </a:ext>
              </a:extLst>
            </p:cNvPr>
            <p:cNvSpPr/>
            <p:nvPr/>
          </p:nvSpPr>
          <p:spPr>
            <a:xfrm>
              <a:off x="9839894" y="1131376"/>
              <a:ext cx="1750956" cy="2670985"/>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
          <p:nvSpPr>
            <p:cNvPr id="55" name="TextBox 54">
              <a:extLst>
                <a:ext uri="{FF2B5EF4-FFF2-40B4-BE49-F238E27FC236}">
                  <a16:creationId xmlns:a16="http://schemas.microsoft.com/office/drawing/2014/main" id="{75A44676-E293-DF4B-8B14-C0E38019E78B}"/>
                </a:ext>
              </a:extLst>
            </p:cNvPr>
            <p:cNvSpPr txBox="1"/>
            <p:nvPr/>
          </p:nvSpPr>
          <p:spPr>
            <a:xfrm>
              <a:off x="10926325" y="2607821"/>
              <a:ext cx="529075" cy="146194"/>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indent="0" defTabSz="1215980" eaLnBrk="0" fontAlgn="base" hangingPunct="0">
                <a:spcBef>
                  <a:spcPct val="0"/>
                </a:spcBef>
                <a:spcAft>
                  <a:spcPts val="529"/>
                </a:spcAft>
                <a:buNone/>
                <a:defRPr/>
              </a:pPr>
              <a:r>
                <a:rPr lang="en-US" sz="1000" b="0" kern="0" dirty="0">
                  <a:solidFill>
                    <a:srgbClr val="343333"/>
                  </a:solidFill>
                  <a:latin typeface="Calibri" panose="020F0502020204030204" pitchFamily="34" charset="0"/>
                  <a:ea typeface="Arial Unicode MS" charset="-128"/>
                  <a:cs typeface="Calibri" panose="020F0502020204030204" pitchFamily="34" charset="0"/>
                </a:rPr>
                <a:t>4-1BB</a:t>
              </a:r>
              <a:endParaRPr lang="en-US" sz="1000" b="0" kern="0" baseline="30000" dirty="0">
                <a:solidFill>
                  <a:srgbClr val="343333"/>
                </a:solidFill>
                <a:latin typeface="Calibri" panose="020F0502020204030204" pitchFamily="34" charset="0"/>
                <a:ea typeface="Arial Unicode MS" charset="-128"/>
                <a:cs typeface="Calibri" panose="020F0502020204030204" pitchFamily="34" charset="0"/>
              </a:endParaRPr>
            </a:p>
          </p:txBody>
        </p:sp>
        <p:grpSp>
          <p:nvGrpSpPr>
            <p:cNvPr id="74" name="Group 73">
              <a:extLst>
                <a:ext uri="{FF2B5EF4-FFF2-40B4-BE49-F238E27FC236}">
                  <a16:creationId xmlns:a16="http://schemas.microsoft.com/office/drawing/2014/main" id="{348CFBFB-501F-8A4A-86BE-57E44DBFFBE9}"/>
                </a:ext>
              </a:extLst>
            </p:cNvPr>
            <p:cNvGrpSpPr/>
            <p:nvPr/>
          </p:nvGrpSpPr>
          <p:grpSpPr>
            <a:xfrm>
              <a:off x="10410913" y="1549830"/>
              <a:ext cx="608919" cy="263095"/>
              <a:chOff x="10424206" y="1549830"/>
              <a:chExt cx="608919" cy="263095"/>
            </a:xfrm>
          </p:grpSpPr>
          <p:cxnSp>
            <p:nvCxnSpPr>
              <p:cNvPr id="54" name="Straight Connector 53">
                <a:extLst>
                  <a:ext uri="{FF2B5EF4-FFF2-40B4-BE49-F238E27FC236}">
                    <a16:creationId xmlns:a16="http://schemas.microsoft.com/office/drawing/2014/main" id="{B2806258-5132-5F41-AD61-DB04CD8C72FE}"/>
                  </a:ext>
                </a:extLst>
              </p:cNvPr>
              <p:cNvCxnSpPr>
                <a:cxnSpLocks/>
              </p:cNvCxnSpPr>
              <p:nvPr/>
            </p:nvCxnSpPr>
            <p:spPr>
              <a:xfrm>
                <a:off x="10722656" y="1549830"/>
                <a:ext cx="310469" cy="263095"/>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835E509A-31B1-6C4D-8D62-A226E8D201A6}"/>
                  </a:ext>
                </a:extLst>
              </p:cNvPr>
              <p:cNvCxnSpPr>
                <a:cxnSpLocks/>
              </p:cNvCxnSpPr>
              <p:nvPr/>
            </p:nvCxnSpPr>
            <p:spPr>
              <a:xfrm flipH="1">
                <a:off x="10424206" y="1549830"/>
                <a:ext cx="310469" cy="263095"/>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68" name="Freeform 67">
              <a:extLst>
                <a:ext uri="{FF2B5EF4-FFF2-40B4-BE49-F238E27FC236}">
                  <a16:creationId xmlns:a16="http://schemas.microsoft.com/office/drawing/2014/main" id="{6F690715-73E7-7D46-8E74-F30A69C5931C}"/>
                </a:ext>
              </a:extLst>
            </p:cNvPr>
            <p:cNvSpPr/>
            <p:nvPr/>
          </p:nvSpPr>
          <p:spPr>
            <a:xfrm>
              <a:off x="10477500" y="1969273"/>
              <a:ext cx="568325" cy="303914"/>
            </a:xfrm>
            <a:custGeom>
              <a:avLst/>
              <a:gdLst>
                <a:gd name="connsiteX0" fmla="*/ 568325 w 568325"/>
                <a:gd name="connsiteY0" fmla="*/ 5577 h 303914"/>
                <a:gd name="connsiteX1" fmla="*/ 422275 w 568325"/>
                <a:gd name="connsiteY1" fmla="*/ 8752 h 303914"/>
                <a:gd name="connsiteX2" fmla="*/ 304800 w 568325"/>
                <a:gd name="connsiteY2" fmla="*/ 88127 h 303914"/>
                <a:gd name="connsiteX3" fmla="*/ 266700 w 568325"/>
                <a:gd name="connsiteY3" fmla="*/ 256402 h 303914"/>
                <a:gd name="connsiteX4" fmla="*/ 174625 w 568325"/>
                <a:gd name="connsiteY4" fmla="*/ 300852 h 303914"/>
                <a:gd name="connsiteX5" fmla="*/ 0 w 568325"/>
                <a:gd name="connsiteY5" fmla="*/ 189727 h 30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325" h="303914">
                  <a:moveTo>
                    <a:pt x="568325" y="5577"/>
                  </a:moveTo>
                  <a:cubicBezTo>
                    <a:pt x="517260" y="285"/>
                    <a:pt x="466196" y="-5006"/>
                    <a:pt x="422275" y="8752"/>
                  </a:cubicBezTo>
                  <a:cubicBezTo>
                    <a:pt x="378354" y="22510"/>
                    <a:pt x="330729" y="46852"/>
                    <a:pt x="304800" y="88127"/>
                  </a:cubicBezTo>
                  <a:cubicBezTo>
                    <a:pt x="278871" y="129402"/>
                    <a:pt x="288396" y="220948"/>
                    <a:pt x="266700" y="256402"/>
                  </a:cubicBezTo>
                  <a:cubicBezTo>
                    <a:pt x="245004" y="291856"/>
                    <a:pt x="219075" y="311965"/>
                    <a:pt x="174625" y="300852"/>
                  </a:cubicBezTo>
                  <a:cubicBezTo>
                    <a:pt x="130175" y="289739"/>
                    <a:pt x="65087" y="239733"/>
                    <a:pt x="0" y="189727"/>
                  </a:cubicBezTo>
                </a:path>
              </a:pathLst>
            </a:cu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5-Point Star 62">
              <a:extLst>
                <a:ext uri="{FF2B5EF4-FFF2-40B4-BE49-F238E27FC236}">
                  <a16:creationId xmlns:a16="http://schemas.microsoft.com/office/drawing/2014/main" id="{AA0C9D59-F016-3248-87BC-8C8364CE38D3}"/>
                </a:ext>
              </a:extLst>
            </p:cNvPr>
            <p:cNvSpPr/>
            <p:nvPr/>
          </p:nvSpPr>
          <p:spPr>
            <a:xfrm rot="1305736">
              <a:off x="10985501" y="1873567"/>
              <a:ext cx="177800" cy="152400"/>
            </a:xfrm>
            <a:prstGeom prst="star5">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73AF8151-1DA0-4A4C-ADD0-F16F82FE74DE}"/>
                </a:ext>
              </a:extLst>
            </p:cNvPr>
            <p:cNvSpPr/>
            <p:nvPr/>
          </p:nvSpPr>
          <p:spPr>
            <a:xfrm rot="19835656">
              <a:off x="10298920" y="1935409"/>
              <a:ext cx="250825" cy="341873"/>
            </a:xfrm>
            <a:prstGeom prst="ellipse">
              <a:avLst/>
            </a:prstGeom>
            <a:gradFill flip="none" rotWithShape="1">
              <a:gsLst>
                <a:gs pos="0">
                  <a:schemeClr val="tx2">
                    <a:lumMod val="75000"/>
                  </a:schemeClr>
                </a:gs>
                <a:gs pos="48000">
                  <a:schemeClr val="tx2">
                    <a:lumMod val="40000"/>
                    <a:lumOff val="60000"/>
                  </a:schemeClr>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3918072-5335-5A41-A895-4F3657F48CB5}"/>
                </a:ext>
              </a:extLst>
            </p:cNvPr>
            <p:cNvSpPr txBox="1"/>
            <p:nvPr/>
          </p:nvSpPr>
          <p:spPr>
            <a:xfrm>
              <a:off x="10242550" y="2037085"/>
              <a:ext cx="361697" cy="146194"/>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indent="0" algn="ctr" defTabSz="1215980" eaLnBrk="0" fontAlgn="base" hangingPunct="0">
                <a:spcBef>
                  <a:spcPct val="0"/>
                </a:spcBef>
                <a:spcAft>
                  <a:spcPts val="529"/>
                </a:spcAft>
                <a:buNone/>
                <a:defRPr/>
              </a:pPr>
              <a:r>
                <a:rPr lang="en-US" sz="1000" b="0" kern="0" dirty="0">
                  <a:solidFill>
                    <a:srgbClr val="343333"/>
                  </a:solidFill>
                  <a:latin typeface="Calibri" panose="020F0502020204030204" pitchFamily="34" charset="0"/>
                  <a:ea typeface="Arial Unicode MS" charset="-128"/>
                  <a:cs typeface="Calibri" panose="020F0502020204030204" pitchFamily="34" charset="0"/>
                </a:rPr>
                <a:t>VHH</a:t>
              </a:r>
              <a:endParaRPr lang="en-US" sz="1000" b="0" kern="0" baseline="30000" dirty="0">
                <a:solidFill>
                  <a:srgbClr val="343333"/>
                </a:solidFill>
                <a:latin typeface="Calibri" panose="020F0502020204030204" pitchFamily="34" charset="0"/>
                <a:ea typeface="Arial Unicode MS" charset="-128"/>
                <a:cs typeface="Calibri" panose="020F0502020204030204" pitchFamily="34" charset="0"/>
              </a:endParaRPr>
            </a:p>
          </p:txBody>
        </p:sp>
        <p:sp>
          <p:nvSpPr>
            <p:cNvPr id="62" name="5-Point Star 61">
              <a:extLst>
                <a:ext uri="{FF2B5EF4-FFF2-40B4-BE49-F238E27FC236}">
                  <a16:creationId xmlns:a16="http://schemas.microsoft.com/office/drawing/2014/main" id="{DBCC1E00-4AB6-0344-AF2E-66D632E5230F}"/>
                </a:ext>
              </a:extLst>
            </p:cNvPr>
            <p:cNvSpPr/>
            <p:nvPr/>
          </p:nvSpPr>
          <p:spPr>
            <a:xfrm>
              <a:off x="10252075" y="1819593"/>
              <a:ext cx="177800" cy="152400"/>
            </a:xfrm>
            <a:prstGeom prst="star5">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B18DA4B5-0D9A-1B45-9BAE-2EE7C4E2A290}"/>
                </a:ext>
              </a:extLst>
            </p:cNvPr>
            <p:cNvSpPr txBox="1"/>
            <p:nvPr/>
          </p:nvSpPr>
          <p:spPr bwMode="auto">
            <a:xfrm>
              <a:off x="10201228" y="3374827"/>
              <a:ext cx="1028289" cy="251098"/>
            </a:xfrm>
            <a:prstGeom prst="roundRect">
              <a:avLst/>
            </a:prstGeom>
            <a:solidFill>
              <a:srgbClr val="C9E5F3"/>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err="1">
                  <a:solidFill>
                    <a:schemeClr val="tx1"/>
                  </a:solidFill>
                  <a:latin typeface="Calibri" panose="020F0502020204030204" pitchFamily="34" charset="0"/>
                  <a:cs typeface="Calibri" panose="020F0502020204030204" pitchFamily="34" charset="0"/>
                </a:rPr>
                <a:t>Cilta-cel</a:t>
              </a:r>
              <a:endParaRPr lang="en-GB" altLang="zh-CN" sz="1400" b="0" kern="0" dirty="0">
                <a:solidFill>
                  <a:schemeClr val="tx1"/>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767BD220-C605-9F4A-A85E-A056EE1E27FC}"/>
                </a:ext>
              </a:extLst>
            </p:cNvPr>
            <p:cNvSpPr txBox="1"/>
            <p:nvPr/>
          </p:nvSpPr>
          <p:spPr>
            <a:xfrm>
              <a:off x="10926325" y="2934846"/>
              <a:ext cx="529075" cy="146194"/>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indent="0" defTabSz="1215980" eaLnBrk="0" fontAlgn="base" hangingPunct="0">
                <a:spcBef>
                  <a:spcPct val="0"/>
                </a:spcBef>
                <a:spcAft>
                  <a:spcPts val="529"/>
                </a:spcAft>
                <a:buNone/>
                <a:defRPr/>
              </a:pPr>
              <a:r>
                <a:rPr lang="en-US" sz="1000" b="0" kern="0" dirty="0">
                  <a:solidFill>
                    <a:srgbClr val="343333"/>
                  </a:solidFill>
                  <a:latin typeface="Calibri" panose="020F0502020204030204" pitchFamily="34" charset="0"/>
                  <a:ea typeface="Arial Unicode MS" charset="-128"/>
                  <a:cs typeface="Calibri" panose="020F0502020204030204" pitchFamily="34" charset="0"/>
                </a:rPr>
                <a:t>CD3</a:t>
              </a:r>
              <a:r>
                <a:rPr lang="el-GR" sz="1000" b="0" kern="0" dirty="0">
                  <a:solidFill>
                    <a:srgbClr val="343333"/>
                  </a:solidFill>
                  <a:latin typeface="Calibri" panose="020F0502020204030204" pitchFamily="34" charset="0"/>
                  <a:ea typeface="Arial Unicode MS" charset="-128"/>
                  <a:cs typeface="Calibri" panose="020F0502020204030204" pitchFamily="34" charset="0"/>
                </a:rPr>
                <a:t>ζ</a:t>
              </a:r>
              <a:endParaRPr lang="en-US" sz="1000" b="0" kern="0" baseline="30000" dirty="0">
                <a:solidFill>
                  <a:srgbClr val="FF0000"/>
                </a:solidFill>
                <a:latin typeface="Calibri" panose="020F0502020204030204" pitchFamily="34" charset="0"/>
                <a:ea typeface="Arial Unicode MS" charset="-128"/>
                <a:cs typeface="Calibri" panose="020F0502020204030204" pitchFamily="34" charset="0"/>
              </a:endParaRPr>
            </a:p>
          </p:txBody>
        </p:sp>
        <p:sp>
          <p:nvSpPr>
            <p:cNvPr id="71" name="Freeform 70">
              <a:extLst>
                <a:ext uri="{FF2B5EF4-FFF2-40B4-BE49-F238E27FC236}">
                  <a16:creationId xmlns:a16="http://schemas.microsoft.com/office/drawing/2014/main" id="{70452272-75C6-F34B-A500-54A42AF2DD2C}"/>
                </a:ext>
              </a:extLst>
            </p:cNvPr>
            <p:cNvSpPr/>
            <p:nvPr/>
          </p:nvSpPr>
          <p:spPr>
            <a:xfrm>
              <a:off x="10756900" y="2257425"/>
              <a:ext cx="139700" cy="222250"/>
            </a:xfrm>
            <a:custGeom>
              <a:avLst/>
              <a:gdLst>
                <a:gd name="connsiteX0" fmla="*/ 139700 w 139700"/>
                <a:gd name="connsiteY0" fmla="*/ 0 h 222250"/>
                <a:gd name="connsiteX1" fmla="*/ 111125 w 139700"/>
                <a:gd name="connsiteY1" fmla="*/ 66675 h 222250"/>
                <a:gd name="connsiteX2" fmla="*/ 69850 w 139700"/>
                <a:gd name="connsiteY2" fmla="*/ 82550 h 222250"/>
                <a:gd name="connsiteX3" fmla="*/ 28575 w 139700"/>
                <a:gd name="connsiteY3" fmla="*/ 114300 h 222250"/>
                <a:gd name="connsiteX4" fmla="*/ 0 w 139700"/>
                <a:gd name="connsiteY4" fmla="*/ 22225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 h="222250">
                  <a:moveTo>
                    <a:pt x="139700" y="0"/>
                  </a:moveTo>
                  <a:cubicBezTo>
                    <a:pt x="131233" y="26458"/>
                    <a:pt x="122767" y="52917"/>
                    <a:pt x="111125" y="66675"/>
                  </a:cubicBezTo>
                  <a:cubicBezTo>
                    <a:pt x="99483" y="80433"/>
                    <a:pt x="83608" y="74613"/>
                    <a:pt x="69850" y="82550"/>
                  </a:cubicBezTo>
                  <a:cubicBezTo>
                    <a:pt x="56092" y="90488"/>
                    <a:pt x="40217" y="91017"/>
                    <a:pt x="28575" y="114300"/>
                  </a:cubicBezTo>
                  <a:cubicBezTo>
                    <a:pt x="16933" y="137583"/>
                    <a:pt x="8466" y="179916"/>
                    <a:pt x="0" y="222250"/>
                  </a:cubicBezTo>
                </a:path>
              </a:pathLst>
            </a:cu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222D5529-B222-A849-A688-47F8D1CA1D36}"/>
                </a:ext>
              </a:extLst>
            </p:cNvPr>
            <p:cNvSpPr/>
            <p:nvPr/>
          </p:nvSpPr>
          <p:spPr>
            <a:xfrm>
              <a:off x="10275635" y="2428875"/>
              <a:ext cx="879475" cy="9525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241793F6-7D40-4A43-86E1-0707CC92C406}"/>
                </a:ext>
              </a:extLst>
            </p:cNvPr>
            <p:cNvSpPr/>
            <p:nvPr/>
          </p:nvSpPr>
          <p:spPr>
            <a:xfrm rot="2003693">
              <a:off x="10854545" y="1986209"/>
              <a:ext cx="250825" cy="341873"/>
            </a:xfrm>
            <a:prstGeom prst="ellipse">
              <a:avLst/>
            </a:prstGeom>
            <a:gradFill>
              <a:gsLst>
                <a:gs pos="0">
                  <a:schemeClr val="tx2">
                    <a:lumMod val="75000"/>
                  </a:schemeClr>
                </a:gs>
                <a:gs pos="48000">
                  <a:schemeClr val="tx2">
                    <a:lumMod val="40000"/>
                    <a:lumOff val="60000"/>
                  </a:schemeClr>
                </a:gs>
                <a:gs pos="100000">
                  <a:schemeClr val="tx2">
                    <a:lumMod val="20000"/>
                    <a:lumOff val="80000"/>
                  </a:schemeClr>
                </a:gs>
              </a:gsLst>
              <a:path path="circle">
                <a:fillToRect l="100000" t="100000"/>
              </a:path>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5257ECF7-EC50-1243-9627-5F2FAF0091EA}"/>
                </a:ext>
              </a:extLst>
            </p:cNvPr>
            <p:cNvSpPr txBox="1"/>
            <p:nvPr/>
          </p:nvSpPr>
          <p:spPr>
            <a:xfrm>
              <a:off x="10804525" y="2084710"/>
              <a:ext cx="361697" cy="146194"/>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indent="0" algn="ctr" defTabSz="1215980" eaLnBrk="0" fontAlgn="base" hangingPunct="0">
                <a:spcBef>
                  <a:spcPct val="0"/>
                </a:spcBef>
                <a:spcAft>
                  <a:spcPts val="529"/>
                </a:spcAft>
                <a:buNone/>
                <a:defRPr/>
              </a:pPr>
              <a:r>
                <a:rPr lang="en-US" sz="1000" b="0" kern="0" dirty="0">
                  <a:solidFill>
                    <a:srgbClr val="343333"/>
                  </a:solidFill>
                  <a:latin typeface="Calibri" panose="020F0502020204030204" pitchFamily="34" charset="0"/>
                  <a:ea typeface="Arial Unicode MS" charset="-128"/>
                  <a:cs typeface="Calibri" panose="020F0502020204030204" pitchFamily="34" charset="0"/>
                </a:rPr>
                <a:t>VHH</a:t>
              </a:r>
              <a:endParaRPr lang="en-US" sz="1000" b="0" kern="0" baseline="30000" dirty="0">
                <a:solidFill>
                  <a:srgbClr val="343333"/>
                </a:solidFill>
                <a:latin typeface="Calibri" panose="020F0502020204030204" pitchFamily="34" charset="0"/>
                <a:ea typeface="Arial Unicode MS" charset="-128"/>
                <a:cs typeface="Calibri" panose="020F0502020204030204" pitchFamily="34" charset="0"/>
              </a:endParaRPr>
            </a:p>
          </p:txBody>
        </p:sp>
        <p:grpSp>
          <p:nvGrpSpPr>
            <p:cNvPr id="91" name="Group 90">
              <a:extLst>
                <a:ext uri="{FF2B5EF4-FFF2-40B4-BE49-F238E27FC236}">
                  <a16:creationId xmlns:a16="http://schemas.microsoft.com/office/drawing/2014/main" id="{D254D99B-53BA-0546-A640-793240994325}"/>
                </a:ext>
              </a:extLst>
            </p:cNvPr>
            <p:cNvGrpSpPr/>
            <p:nvPr/>
          </p:nvGrpSpPr>
          <p:grpSpPr>
            <a:xfrm>
              <a:off x="10576325" y="2409086"/>
              <a:ext cx="290113" cy="885259"/>
              <a:chOff x="9445557" y="5062512"/>
              <a:chExt cx="290113" cy="885259"/>
            </a:xfrm>
          </p:grpSpPr>
          <p:sp>
            <p:nvSpPr>
              <p:cNvPr id="87" name="Rounded Rectangle 86">
                <a:extLst>
                  <a:ext uri="{FF2B5EF4-FFF2-40B4-BE49-F238E27FC236}">
                    <a16:creationId xmlns:a16="http://schemas.microsoft.com/office/drawing/2014/main" id="{9E8795A0-61AD-B744-BCBD-A1AFDE21EA99}"/>
                  </a:ext>
                </a:extLst>
              </p:cNvPr>
              <p:cNvSpPr/>
              <p:nvPr/>
            </p:nvSpPr>
            <p:spPr>
              <a:xfrm>
                <a:off x="9476876" y="5062748"/>
                <a:ext cx="227475" cy="885023"/>
              </a:xfrm>
              <a:prstGeom prst="roundRect">
                <a:avLst>
                  <a:gd name="adj" fmla="val 48995"/>
                </a:avLst>
              </a:prstGeom>
              <a:gradFill>
                <a:gsLst>
                  <a:gs pos="0">
                    <a:schemeClr val="accent1">
                      <a:lumMod val="75000"/>
                    </a:schemeClr>
                  </a:gs>
                  <a:gs pos="48000">
                    <a:schemeClr val="accent1">
                      <a:lumMod val="60000"/>
                      <a:lumOff val="40000"/>
                    </a:schemeClr>
                  </a:gs>
                  <a:gs pos="100000">
                    <a:schemeClr val="accent1">
                      <a:lumMod val="20000"/>
                      <a:lumOff val="80000"/>
                    </a:schemeClr>
                  </a:gs>
                </a:gsLst>
                <a:lin ang="162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ounded Rectangle 88">
                <a:extLst>
                  <a:ext uri="{FF2B5EF4-FFF2-40B4-BE49-F238E27FC236}">
                    <a16:creationId xmlns:a16="http://schemas.microsoft.com/office/drawing/2014/main" id="{6CEA2F3C-F75F-7843-9C73-A564612460F4}"/>
                  </a:ext>
                </a:extLst>
              </p:cNvPr>
              <p:cNvSpPr/>
              <p:nvPr/>
            </p:nvSpPr>
            <p:spPr>
              <a:xfrm>
                <a:off x="9477900" y="5085800"/>
                <a:ext cx="225426" cy="461625"/>
              </a:xfrm>
              <a:prstGeom prst="roundRect">
                <a:avLst>
                  <a:gd name="adj" fmla="val 50000"/>
                </a:avLst>
              </a:prstGeom>
              <a:gradFill flip="none" rotWithShape="1">
                <a:gsLst>
                  <a:gs pos="0">
                    <a:schemeClr val="accent5">
                      <a:lumMod val="50000"/>
                    </a:schemeClr>
                  </a:gs>
                  <a:gs pos="48000">
                    <a:schemeClr val="accent5">
                      <a:lumMod val="75000"/>
                    </a:schemeClr>
                  </a:gs>
                  <a:gs pos="100000">
                    <a:schemeClr val="accent5">
                      <a:lumMod val="9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ounded Rectangle 89">
                <a:extLst>
                  <a:ext uri="{FF2B5EF4-FFF2-40B4-BE49-F238E27FC236}">
                    <a16:creationId xmlns:a16="http://schemas.microsoft.com/office/drawing/2014/main" id="{9400F2E0-E4F1-C142-A646-B04F64FD093F}"/>
                  </a:ext>
                </a:extLst>
              </p:cNvPr>
              <p:cNvSpPr/>
              <p:nvPr/>
            </p:nvSpPr>
            <p:spPr>
              <a:xfrm>
                <a:off x="9476876" y="5062748"/>
                <a:ext cx="227475" cy="885023"/>
              </a:xfrm>
              <a:prstGeom prst="roundRect">
                <a:avLst>
                  <a:gd name="adj" fmla="val 48995"/>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ounded Rectangle 87">
                <a:extLst>
                  <a:ext uri="{FF2B5EF4-FFF2-40B4-BE49-F238E27FC236}">
                    <a16:creationId xmlns:a16="http://schemas.microsoft.com/office/drawing/2014/main" id="{A4EBDF08-79AF-864B-B701-31E687666359}"/>
                  </a:ext>
                </a:extLst>
              </p:cNvPr>
              <p:cNvSpPr/>
              <p:nvPr/>
            </p:nvSpPr>
            <p:spPr>
              <a:xfrm>
                <a:off x="9445557" y="5062512"/>
                <a:ext cx="290113" cy="109970"/>
              </a:xfrm>
              <a:prstGeom prst="roundRect">
                <a:avLst>
                  <a:gd name="adj" fmla="val 31946"/>
                </a:avLst>
              </a:prstGeom>
              <a:solidFill>
                <a:schemeClr val="accent6">
                  <a:lumMod val="75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88058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Lymphoma Connect Colour Palette">
      <a:dk1>
        <a:srgbClr val="000000"/>
      </a:dk1>
      <a:lt1>
        <a:srgbClr val="FFFFFF"/>
      </a:lt1>
      <a:dk2>
        <a:srgbClr val="5D8298"/>
      </a:dk2>
      <a:lt2>
        <a:srgbClr val="EEECE1"/>
      </a:lt2>
      <a:accent1>
        <a:srgbClr val="FA7C2E"/>
      </a:accent1>
      <a:accent2>
        <a:srgbClr val="C0504D"/>
      </a:accent2>
      <a:accent3>
        <a:srgbClr val="E9D0CD"/>
      </a:accent3>
      <a:accent4>
        <a:srgbClr val="F3EAE7"/>
      </a:accent4>
      <a:accent5>
        <a:srgbClr val="ECE6ED"/>
      </a:accent5>
      <a:accent6>
        <a:srgbClr val="8B878B"/>
      </a:accent6>
      <a:hlink>
        <a:srgbClr val="FA7C2E"/>
      </a:hlink>
      <a:folHlink>
        <a:srgbClr val="FA7C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3469</TotalTime>
  <Words>3399</Words>
  <Application>Microsoft Macintosh PowerPoint</Application>
  <PresentationFormat>Breedbeeld</PresentationFormat>
  <Paragraphs>491</Paragraphs>
  <Slides>21</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Calibri</vt:lpstr>
      <vt:lpstr>Lucida Grande</vt:lpstr>
      <vt:lpstr>PT Sans Narrow</vt:lpstr>
      <vt:lpstr>System Font Regular</vt:lpstr>
      <vt:lpstr>Times New Roman</vt:lpstr>
      <vt:lpstr>Thème Office</vt:lpstr>
      <vt:lpstr>PowerPoint-presentatie</vt:lpstr>
      <vt:lpstr>meeting summary ASCo and EHA 2021, VIRTUAL MEETINGS Multiple Myeloma   Dr. Hans Lee, MD University of Texas, MD Anderson Cancer Center Houston, TX, USA  HIGHLIGHTS FROM LYMPHOMA &amp; MYELOMA CONNECT JUNE 2021</vt:lpstr>
      <vt:lpstr>Conflict of Interest and Funding</vt:lpstr>
      <vt:lpstr>OS RESULTS WITH DARATUMUMAB, LENALIDOMIDE, AND DEXAMETHASONE  VERSUS LENALIDOMIDE AND DEXAMETHASONE IN TRANSPLANT-INELIGIBLE NDMM:  PHASE 3 MAIA STUDY  Facon T, et al.  EHA 2021. Abstract #LB1901. Oral presentation </vt:lpstr>
      <vt:lpstr>study design</vt:lpstr>
      <vt:lpstr>Results</vt:lpstr>
      <vt:lpstr>Clinical interpretation</vt:lpstr>
      <vt:lpstr>Cilta-cel, A BCMA-directed CAR-T therapy,  in R/R MM: Updated results from CARTITUDE-1  Usmani SZ, et al.  ASCO 2021. Abstract #8005. Oral presentation EHA 2021. Abstract #EP964. Poster presentation  </vt:lpstr>
      <vt:lpstr>Background and study design</vt:lpstr>
      <vt:lpstr>Results</vt:lpstr>
      <vt:lpstr>Authors’ conclusions and  Clinical interpretation</vt:lpstr>
      <vt:lpstr>ide-cel (bb2121), a BCMA-directed  CAR-T cell therapy, in R/R MM:  Updated KarMMa results  Anderson LD, et al.  ASCO 2021. Abstract #8016. Poster presentation </vt:lpstr>
      <vt:lpstr>Background and study design</vt:lpstr>
      <vt:lpstr>Results</vt:lpstr>
      <vt:lpstr>Clinical interpretation</vt:lpstr>
      <vt:lpstr>Subcutaneous daratumumab + VCd in patients with newly diagnosed AL amyloidosis: Updated results from the phase 3 ANDROMEDA study  Kastritis E, et al. ASCO 2021. Abstract #8003. Oral presentation  Kastritis E, et al. EHA 2021. Abstract #S189. Oral presentation </vt:lpstr>
      <vt:lpstr>Background and study design</vt:lpstr>
      <vt:lpstr>Results</vt:lpstr>
      <vt:lpstr>Clinical interpretation</vt:lpstr>
      <vt:lpstr>REACH LYMPHOMA &amp; MYELOMA CONNECT  VIA TWITTER, LINKEDIN, VIMEO &amp; EMAIL OR VISIT THE GROUP’S WEBSITE http://www.lymphomaconnect.info</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350</cp:revision>
  <cp:lastPrinted>2017-02-15T09:54:46Z</cp:lastPrinted>
  <dcterms:created xsi:type="dcterms:W3CDTF">2016-10-14T09:38:18Z</dcterms:created>
  <dcterms:modified xsi:type="dcterms:W3CDTF">2021-06-23T08:47:42Z</dcterms:modified>
</cp:coreProperties>
</file>