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  <p:sldMasterId id="2147483680" r:id="rId2"/>
  </p:sldMasterIdLst>
  <p:notesMasterIdLst>
    <p:notesMasterId r:id="rId20"/>
  </p:notesMasterIdLst>
  <p:handoutMasterIdLst>
    <p:handoutMasterId r:id="rId21"/>
  </p:handoutMasterIdLst>
  <p:sldIdLst>
    <p:sldId id="256" r:id="rId3"/>
    <p:sldId id="275" r:id="rId4"/>
    <p:sldId id="12270" r:id="rId5"/>
    <p:sldId id="5300" r:id="rId6"/>
    <p:sldId id="5299" r:id="rId7"/>
    <p:sldId id="5301" r:id="rId8"/>
    <p:sldId id="5302" r:id="rId9"/>
    <p:sldId id="5303" r:id="rId10"/>
    <p:sldId id="5304" r:id="rId11"/>
    <p:sldId id="5305" r:id="rId12"/>
    <p:sldId id="5306" r:id="rId13"/>
    <p:sldId id="5307" r:id="rId14"/>
    <p:sldId id="5268" r:id="rId15"/>
    <p:sldId id="5308" r:id="rId16"/>
    <p:sldId id="5309" r:id="rId17"/>
    <p:sldId id="278" r:id="rId18"/>
    <p:sldId id="12265" r:id="rId19"/>
  </p:sldIdLst>
  <p:sldSz cx="12192000" cy="6858000"/>
  <p:notesSz cx="6858000" cy="9144000"/>
  <p:defaultTextStyle>
    <a:defPPr>
      <a:defRPr lang="fr-FR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4565" userDrawn="1">
          <p15:clr>
            <a:srgbClr val="A4A3A4"/>
          </p15:clr>
        </p15:guide>
        <p15:guide id="3" pos="513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Daniel Guns" initials="DG" lastIdx="25" clrIdx="0">
    <p:extLst>
      <p:ext uri="{19B8F6BF-5375-455C-9EA6-DF929625EA0E}">
        <p15:presenceInfo xmlns:p15="http://schemas.microsoft.com/office/powerpoint/2012/main" userId="3f98c98a79fdfd0f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3C750"/>
    <a:srgbClr val="A5131F"/>
    <a:srgbClr val="F5EAE8"/>
    <a:srgbClr val="EAD1CE"/>
    <a:srgbClr val="E7F5E9"/>
    <a:srgbClr val="CBEBD0"/>
    <a:srgbClr val="2E7B8E"/>
    <a:srgbClr val="FFA402"/>
    <a:srgbClr val="C7573C"/>
    <a:srgbClr val="5D829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2853" autoAdjust="0"/>
    <p:restoredTop sz="86599" autoAdjust="0"/>
  </p:normalViewPr>
  <p:slideViewPr>
    <p:cSldViewPr snapToObjects="1">
      <p:cViewPr varScale="1">
        <p:scale>
          <a:sx n="110" d="100"/>
          <a:sy n="110" d="100"/>
        </p:scale>
        <p:origin x="712" y="176"/>
      </p:cViewPr>
      <p:guideLst>
        <p:guide orient="horz" pos="2160"/>
        <p:guide pos="4565"/>
        <p:guide pos="513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 snapToObjects="1" showGuides="1">
      <p:cViewPr varScale="1">
        <p:scale>
          <a:sx n="80" d="100"/>
          <a:sy n="80" d="100"/>
        </p:scale>
        <p:origin x="3918" y="9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ableStyles" Target="tableStyles.xml"/><Relationship Id="rId3" Type="http://schemas.openxmlformats.org/officeDocument/2006/relationships/slide" Target="slides/slide1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commentAuthors" Target="commentAuthor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Hoja_de_c_lculo_de_Microsoft_Excel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tx2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-1.6000821628467875E-17"/>
                  <c:y val="0.37079085643929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197" b="0" i="0" u="none" strike="noStrike" kern="1200" baseline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AAB8FE86-B396-4942-84E6-258816D3D5CB}" type="VALUE">
                      <a:rPr lang="en-US" smtClean="0">
                        <a:solidFill>
                          <a:schemeClr val="bg1"/>
                        </a:solidFill>
                      </a:rPr>
                      <a:pPr>
                        <a:defRPr>
                          <a:solidFill>
                            <a:schemeClr val="bg1"/>
                          </a:solidFill>
                        </a:defRPr>
                      </a:pPr>
                      <a:t>[VALOR]</a:t>
                    </a:fld>
                    <a:r>
                      <a:rPr lang="en-US" dirty="0">
                        <a:solidFill>
                          <a:schemeClr val="bg1"/>
                        </a:solidFill>
                      </a:rPr>
                      <a:t>.0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97" b="0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ES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AE5C-7D4E-AD27-DFA166358409}"/>
                </c:ext>
              </c:extLst>
            </c:dLbl>
            <c:dLbl>
              <c:idx val="1"/>
              <c:layout>
                <c:manualLayout>
                  <c:x val="0"/>
                  <c:y val="0.37079085643929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97" b="0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ES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3816-4C43-A1F3-76E4E3CA6BAD}"/>
                </c:ext>
              </c:extLst>
            </c:dLbl>
            <c:dLbl>
              <c:idx val="2"/>
              <c:layout>
                <c:manualLayout>
                  <c:x val="0"/>
                  <c:y val="0.38138488090898398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97" b="0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ES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3816-4C43-A1F3-76E4E3CA6BAD}"/>
                </c:ext>
              </c:extLst>
            </c:dLbl>
            <c:dLbl>
              <c:idx val="3"/>
              <c:layout>
                <c:manualLayout>
                  <c:x val="0"/>
                  <c:y val="0.36549384420444303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97" b="0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ES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3816-4C43-A1F3-76E4E3CA6BAD}"/>
                </c:ext>
              </c:extLst>
            </c:dLbl>
            <c:dLbl>
              <c:idx val="4"/>
              <c:layout>
                <c:manualLayout>
                  <c:x val="0"/>
                  <c:y val="0.19069244045449199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97" b="0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ES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3816-4C43-A1F3-76E4E3CA6BA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rgbClr val="595959"/>
                    </a:solidFill>
                    <a:latin typeface="+mn-lt"/>
                    <a:ea typeface="+mn-ea"/>
                    <a:cs typeface="+mn-cs"/>
                  </a:defRPr>
                </a:pPr>
                <a:endParaRPr lang="es-E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0">
                  <c:v>Aspirin</c:v>
                </c:pt>
                <c:pt idx="1">
                  <c:v>P2Y12 inhibitor</c:v>
                </c:pt>
                <c:pt idx="2">
                  <c:v>Statin</c:v>
                </c:pt>
                <c:pt idx="3">
                  <c:v>Beta-blocker</c:v>
                </c:pt>
                <c:pt idx="4">
                  <c:v>ACE inhibitor/ARB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99</c:v>
                </c:pt>
                <c:pt idx="1">
                  <c:v>99.9</c:v>
                </c:pt>
                <c:pt idx="2">
                  <c:v>95.2</c:v>
                </c:pt>
                <c:pt idx="3">
                  <c:v>92.2</c:v>
                </c:pt>
                <c:pt idx="4">
                  <c:v>70.8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E5C-7D4E-AD27-DFA16635840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518971024"/>
        <c:axId val="219373984"/>
      </c:barChart>
      <c:catAx>
        <c:axId val="51897102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rgbClr val="595959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S"/>
          </a:p>
        </c:txPr>
        <c:crossAx val="219373984"/>
        <c:crosses val="autoZero"/>
        <c:auto val="1"/>
        <c:lblAlgn val="ctr"/>
        <c:lblOffset val="100"/>
        <c:noMultiLvlLbl val="0"/>
      </c:catAx>
      <c:valAx>
        <c:axId val="219373984"/>
        <c:scaling>
          <c:orientation val="minMax"/>
          <c:max val="100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noFill/>
          <a:ln>
            <a:solidFill>
              <a:srgbClr val="595959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S"/>
          </a:p>
        </c:txPr>
        <c:crossAx val="518971024"/>
        <c:crosses val="autoZero"/>
        <c:crossBetween val="between"/>
        <c:majorUnit val="20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E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tx2">
                <a:lumMod val="75000"/>
              </a:schemeClr>
            </a:solidFill>
            <a:ln w="9525" cap="flat" cmpd="sng" algn="ctr">
              <a:noFill/>
              <a:round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s-E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Sheet1!$A$2:$A$8</c:f>
              <c:numCache>
                <c:formatCode>General</c:formatCode>
                <c:ptCount val="7"/>
                <c:pt idx="0">
                  <c:v>1</c:v>
                </c:pt>
                <c:pt idx="1">
                  <c:v>12</c:v>
                </c:pt>
                <c:pt idx="2">
                  <c:v>24</c:v>
                </c:pt>
                <c:pt idx="3">
                  <c:v>36</c:v>
                </c:pt>
                <c:pt idx="4">
                  <c:v>48</c:v>
                </c:pt>
                <c:pt idx="5">
                  <c:v>60</c:v>
                </c:pt>
                <c:pt idx="6">
                  <c:v>72</c:v>
                </c:pt>
              </c:numCache>
            </c:numRef>
          </c:cat>
          <c:val>
            <c:numRef>
              <c:f>Sheet1!$B$2:$B$8</c:f>
              <c:numCache>
                <c:formatCode>General</c:formatCode>
                <c:ptCount val="7"/>
                <c:pt idx="0">
                  <c:v>94.4</c:v>
                </c:pt>
                <c:pt idx="1">
                  <c:v>91.1</c:v>
                </c:pt>
                <c:pt idx="2">
                  <c:v>91.2</c:v>
                </c:pt>
                <c:pt idx="3">
                  <c:v>90.4</c:v>
                </c:pt>
                <c:pt idx="4">
                  <c:v>88.1</c:v>
                </c:pt>
                <c:pt idx="5">
                  <c:v>89.4</c:v>
                </c:pt>
                <c:pt idx="6">
                  <c:v>92.6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84B-C940-AC69-F09E8DD36281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solidFill>
              <a:schemeClr val="accent6"/>
            </a:solidFill>
            <a:ln w="9525" cap="flat" cmpd="sng" algn="ctr">
              <a:noFill/>
              <a:round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s-E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Sheet1!$A$2:$A$8</c:f>
              <c:numCache>
                <c:formatCode>General</c:formatCode>
                <c:ptCount val="7"/>
                <c:pt idx="0">
                  <c:v>1</c:v>
                </c:pt>
                <c:pt idx="1">
                  <c:v>12</c:v>
                </c:pt>
                <c:pt idx="2">
                  <c:v>24</c:v>
                </c:pt>
                <c:pt idx="3">
                  <c:v>36</c:v>
                </c:pt>
                <c:pt idx="4">
                  <c:v>48</c:v>
                </c:pt>
                <c:pt idx="5">
                  <c:v>60</c:v>
                </c:pt>
                <c:pt idx="6">
                  <c:v>72</c:v>
                </c:pt>
              </c:numCache>
            </c:numRef>
          </c:cat>
          <c:val>
            <c:numRef>
              <c:f>Sheet1!$C$2:$C$8</c:f>
              <c:numCache>
                <c:formatCode>General</c:formatCode>
                <c:ptCount val="7"/>
                <c:pt idx="0">
                  <c:v>5.6</c:v>
                </c:pt>
                <c:pt idx="1">
                  <c:v>8.9</c:v>
                </c:pt>
                <c:pt idx="2">
                  <c:v>8.8000000000000007</c:v>
                </c:pt>
                <c:pt idx="3">
                  <c:v>9.6</c:v>
                </c:pt>
                <c:pt idx="4">
                  <c:v>11.9</c:v>
                </c:pt>
                <c:pt idx="5">
                  <c:v>10.6</c:v>
                </c:pt>
                <c:pt idx="6">
                  <c:v>7.4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284B-C940-AC69-F09E8DD36281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Series 3</c:v>
                </c:pt>
              </c:strCache>
            </c:strRef>
          </c:tx>
          <c:spPr>
            <a:solidFill>
              <a:schemeClr val="tx2"/>
            </a:solidFill>
            <a:ln w="9525" cap="flat" cmpd="sng" algn="ctr">
              <a:noFill/>
              <a:round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c:spPr>
          <c:invertIfNegative val="0"/>
          <c:dLbls>
            <c:dLbl>
              <c:idx val="3"/>
              <c:tx>
                <c:rich>
                  <a:bodyPr/>
                  <a:lstStyle/>
                  <a:p>
                    <a:fld id="{4090463D-0045-4518-AD5C-5CC50D257E91}" type="VALUE">
                      <a:rPr lang="en-US" smtClean="0"/>
                      <a:pPr/>
                      <a:t>[VALOR]</a:t>
                    </a:fld>
                    <a:r>
                      <a:rPr lang="en-US" dirty="0"/>
                      <a:t>.0</a:t>
                    </a:r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6D93-4ABB-AA97-7DE0855636A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s-E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Sheet1!$A$2:$A$8</c:f>
              <c:numCache>
                <c:formatCode>General</c:formatCode>
                <c:ptCount val="7"/>
                <c:pt idx="0">
                  <c:v>1</c:v>
                </c:pt>
                <c:pt idx="1">
                  <c:v>12</c:v>
                </c:pt>
                <c:pt idx="2">
                  <c:v>24</c:v>
                </c:pt>
                <c:pt idx="3">
                  <c:v>36</c:v>
                </c:pt>
                <c:pt idx="4">
                  <c:v>48</c:v>
                </c:pt>
                <c:pt idx="5">
                  <c:v>60</c:v>
                </c:pt>
                <c:pt idx="6">
                  <c:v>72</c:v>
                </c:pt>
              </c:numCache>
            </c:numRef>
          </c:cat>
          <c:val>
            <c:numRef>
              <c:f>Sheet1!$D$2:$D$8</c:f>
              <c:numCache>
                <c:formatCode>General</c:formatCode>
                <c:ptCount val="7"/>
                <c:pt idx="0">
                  <c:v>92.6</c:v>
                </c:pt>
                <c:pt idx="1">
                  <c:v>90.4</c:v>
                </c:pt>
                <c:pt idx="2">
                  <c:v>86.3</c:v>
                </c:pt>
                <c:pt idx="3">
                  <c:v>85</c:v>
                </c:pt>
                <c:pt idx="4">
                  <c:v>83.7</c:v>
                </c:pt>
                <c:pt idx="5">
                  <c:v>83.7</c:v>
                </c:pt>
                <c:pt idx="6">
                  <c:v>80.2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284B-C940-AC69-F09E8DD36281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Series 4</c:v>
                </c:pt>
              </c:strCache>
            </c:strRef>
          </c:tx>
          <c:spPr>
            <a:solidFill>
              <a:schemeClr val="accent6">
                <a:lumMod val="40000"/>
                <a:lumOff val="60000"/>
              </a:schemeClr>
            </a:solidFill>
            <a:ln w="9525" cap="flat" cmpd="sng" algn="ctr">
              <a:noFill/>
              <a:round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c:spPr>
          <c:invertIfNegative val="0"/>
          <c:dLbls>
            <c:dLbl>
              <c:idx val="3"/>
              <c:tx>
                <c:rich>
                  <a:bodyPr/>
                  <a:lstStyle/>
                  <a:p>
                    <a:fld id="{8BDD71E5-6E9D-43CF-BFB4-4529E10678BC}" type="VALUE">
                      <a:rPr lang="en-US" smtClean="0"/>
                      <a:pPr/>
                      <a:t>[VALOR]</a:t>
                    </a:fld>
                    <a:r>
                      <a:rPr lang="en-US" dirty="0"/>
                      <a:t>.0</a:t>
                    </a:r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0-6D93-4ABB-AA97-7DE0855636A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rgbClr val="000000"/>
                    </a:solidFill>
                    <a:latin typeface="+mn-lt"/>
                    <a:ea typeface="+mn-ea"/>
                    <a:cs typeface="+mn-cs"/>
                  </a:defRPr>
                </a:pPr>
                <a:endParaRPr lang="es-E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Sheet1!$A$2:$A$8</c:f>
              <c:numCache>
                <c:formatCode>General</c:formatCode>
                <c:ptCount val="7"/>
                <c:pt idx="0">
                  <c:v>1</c:v>
                </c:pt>
                <c:pt idx="1">
                  <c:v>12</c:v>
                </c:pt>
                <c:pt idx="2">
                  <c:v>24</c:v>
                </c:pt>
                <c:pt idx="3">
                  <c:v>36</c:v>
                </c:pt>
                <c:pt idx="4">
                  <c:v>48</c:v>
                </c:pt>
                <c:pt idx="5">
                  <c:v>60</c:v>
                </c:pt>
                <c:pt idx="6">
                  <c:v>72</c:v>
                </c:pt>
              </c:numCache>
            </c:numRef>
          </c:cat>
          <c:val>
            <c:numRef>
              <c:f>Sheet1!$E$2:$E$8</c:f>
              <c:numCache>
                <c:formatCode>General</c:formatCode>
                <c:ptCount val="7"/>
                <c:pt idx="0">
                  <c:v>7.4</c:v>
                </c:pt>
                <c:pt idx="1">
                  <c:v>9.6</c:v>
                </c:pt>
                <c:pt idx="2">
                  <c:v>13.7</c:v>
                </c:pt>
                <c:pt idx="3">
                  <c:v>15</c:v>
                </c:pt>
                <c:pt idx="4">
                  <c:v>16.3</c:v>
                </c:pt>
                <c:pt idx="5">
                  <c:v>16.3</c:v>
                </c:pt>
                <c:pt idx="6">
                  <c:v>19.8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284B-C940-AC69-F09E8DD36281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35"/>
        <c:overlap val="100"/>
        <c:axId val="183885712"/>
        <c:axId val="203493808"/>
      </c:barChart>
      <c:catAx>
        <c:axId val="183885712"/>
        <c:scaling>
          <c:orientation val="minMax"/>
        </c:scaling>
        <c:delete val="0"/>
        <c:axPos val="t"/>
        <c:numFmt formatCode="General" sourceLinked="1"/>
        <c:majorTickMark val="out"/>
        <c:minorTickMark val="none"/>
        <c:tickLblPos val="low"/>
        <c:spPr>
          <a:noFill/>
          <a:ln w="9525" cap="flat" cmpd="sng" algn="ctr">
            <a:noFill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S"/>
          </a:p>
        </c:txPr>
        <c:crossAx val="203493808"/>
        <c:crosses val="max"/>
        <c:auto val="1"/>
        <c:lblAlgn val="ctr"/>
        <c:lblOffset val="100"/>
        <c:noMultiLvlLbl val="0"/>
      </c:catAx>
      <c:valAx>
        <c:axId val="203493808"/>
        <c:scaling>
          <c:orientation val="minMax"/>
          <c:max val="2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out"/>
        <c:minorTickMark val="none"/>
        <c:tickLblPos val="nextTo"/>
        <c:spPr>
          <a:noFill/>
          <a:ln>
            <a:solidFill>
              <a:srgbClr val="595959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S"/>
          </a:p>
        </c:txPr>
        <c:crossAx val="18388571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ES"/>
    </a:p>
  </c:txPr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301">
  <cs:axisTitle>
    <cs:lnRef idx="0"/>
    <cs:fillRef idx="0"/>
    <cs:effectRef idx="0"/>
    <cs:fontRef idx="minor">
      <a:schemeClr val="tx1">
        <a:lumMod val="50000"/>
        <a:lumOff val="50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50000"/>
        <a:lumOff val="50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>
  <cs:dataPoint3D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3D>
  <cs:dataPointLine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158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Marker>
  <cs:dataPointMarkerLayout symbol="circle" size="4"/>
  <cs:dataPointWireframe>
    <cs:lnRef idx="0">
      <cs:styleClr val="auto"/>
    </cs:lnRef>
    <cs:fillRef idx="2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50000"/>
        <a:lumOff val="50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50000"/>
        <a:lumOff val="50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1">
        <a:lumMod val="50000"/>
        <a:lumOff val="50000"/>
      </a:schemeClr>
    </cs:fontRef>
    <cs:defRPr sz="1862" kern="1200" cap="none" spc="20" baseline="0"/>
  </cs:title>
  <cs:trendline>
    <cs:lnRef idx="0">
      <cs:styleClr val="auto"/>
    </cs:lnRef>
    <cs:fillRef idx="2"/>
    <cs:effectRef idx="0"/>
    <cs:fontRef idx="minor">
      <a:schemeClr val="dk1"/>
    </cs:fontRef>
    <cs:spPr>
      <a:ln w="952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3104895-A7AF-EB49-BC80-D77792D61F32}" type="datetime1">
              <a:rPr lang="en-US" smtClean="0"/>
              <a:pPr/>
              <a:t>5/10/21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D780E35-D53F-A543-ACCF-E1BBCCF01F3F}" type="slidenum">
              <a:rPr lang="fr-FR" smtClean="0"/>
              <a:pPr/>
              <a:t>‹Nº›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45117276"/>
      </p:ext>
    </p:extLst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DA2D364-CD50-1942-A8D0-558BD1BC24CC}" type="datetime1">
              <a:rPr lang="en-US" smtClean="0"/>
              <a:pPr/>
              <a:t>5/10/21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C53626E-BC0F-674C-9570-A9D62C09EB52}" type="slidenum">
              <a:rPr lang="fr-FR" smtClean="0"/>
              <a:pPr/>
              <a:t>‹Nº›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77171087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C53626E-BC0F-674C-9570-A9D62C09EB52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1413640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6400" y="696913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C53626E-BC0F-674C-9570-A9D62C09EB52}" type="slidenum">
              <a:rPr lang="fr-FR" smtClean="0"/>
              <a:pPr/>
              <a:t>17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7710985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92C2A06-9CFC-4017-A78E-791E0662E31D}" type="slidenum">
              <a:rPr kumimoji="0" lang="ko-KR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34" charset="-127"/>
                <a:cs typeface="+mn-cs"/>
              </a:rPr>
              <a:pPr marL="0" marR="0" lvl="0" indent="0" algn="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ko-KR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 panose="020F0502020204030204"/>
              <a:ea typeface="맑은 고딕" panose="020B0503020000020004" pitchFamily="34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6878285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92C2A06-9CFC-4017-A78E-791E0662E31D}" type="slidenum">
              <a:rPr kumimoji="0" lang="ko-KR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34" charset="-127"/>
                <a:cs typeface="+mn-cs"/>
              </a:rPr>
              <a:pPr marL="0" marR="0" lvl="0" indent="0" algn="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ko-KR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 panose="020F0502020204030204"/>
              <a:ea typeface="맑은 고딕" panose="020B0503020000020004" pitchFamily="34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8559457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92C2A06-9CFC-4017-A78E-791E0662E31D}" type="slidenum">
              <a:rPr kumimoji="0" lang="ko-KR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34" charset="-127"/>
                <a:cs typeface="+mn-cs"/>
              </a:rPr>
              <a:pPr marL="0" marR="0" lvl="0" indent="0" algn="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ko-KR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 panose="020F0502020204030204"/>
              <a:ea typeface="맑은 고딕" panose="020B0503020000020004" pitchFamily="34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9600923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92C2A06-9CFC-4017-A78E-791E0662E31D}" type="slidenum">
              <a:rPr kumimoji="0" lang="ko-KR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34" charset="-127"/>
                <a:cs typeface="+mn-cs"/>
              </a:rPr>
              <a:pPr marL="0" marR="0" lvl="0" indent="0" algn="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ko-KR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 panose="020F0502020204030204"/>
              <a:ea typeface="맑은 고딕" panose="020B0503020000020004" pitchFamily="34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2302023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92C2A06-9CFC-4017-A78E-791E0662E31D}" type="slidenum">
              <a:rPr kumimoji="0" lang="ko-KR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34" charset="-127"/>
                <a:cs typeface="+mn-cs"/>
              </a:rPr>
              <a:pPr marL="0" marR="0" lvl="0" indent="0" algn="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ko-KR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 panose="020F0502020204030204"/>
              <a:ea typeface="맑은 고딕" panose="020B0503020000020004" pitchFamily="34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349061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92C2A06-9CFC-4017-A78E-791E0662E31D}" type="slidenum">
              <a:rPr kumimoji="0" lang="ko-KR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34" charset="-127"/>
                <a:cs typeface="+mn-cs"/>
              </a:rPr>
              <a:pPr marL="0" marR="0" lvl="0" indent="0" algn="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ko-KR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 panose="020F0502020204030204"/>
              <a:ea typeface="맑은 고딕" panose="020B0503020000020004" pitchFamily="34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0038753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pPr algn="l"/>
            <a:endParaRPr lang="nl-NL" sz="1800" b="0" i="0" u="none" strike="noStrike" baseline="0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r>
              <a:rPr lang="en-US" sz="1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92C2A06-9CFC-4017-A78E-791E0662E31D}" type="slidenum">
              <a:rPr kumimoji="0" lang="ko-KR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34" charset="-127"/>
                <a:cs typeface="+mn-cs"/>
              </a:rPr>
              <a:pPr marL="0" marR="0" lvl="0" indent="0" algn="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ko-KR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 panose="020F0502020204030204"/>
              <a:ea typeface="맑은 고딕" panose="020B0503020000020004" pitchFamily="34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9748262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C53626E-BC0F-674C-9570-A9D62C09EB52}" type="slidenum">
              <a:rPr lang="fr-FR" smtClean="0"/>
              <a:pPr/>
              <a:t>16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92136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linkedin.com/company/71120313" TargetMode="External"/><Relationship Id="rId13" Type="http://schemas.openxmlformats.org/officeDocument/2006/relationships/image" Target="../media/image7.png"/><Relationship Id="rId18" Type="http://schemas.openxmlformats.org/officeDocument/2006/relationships/image" Target="../media/image11.png"/><Relationship Id="rId3" Type="http://schemas.openxmlformats.org/officeDocument/2006/relationships/image" Target="../media/image4.svg"/><Relationship Id="rId7" Type="http://schemas.openxmlformats.org/officeDocument/2006/relationships/hyperlink" Target="mailto:antoine.lacombe@cor2ed.com" TargetMode="External"/><Relationship Id="rId12" Type="http://schemas.openxmlformats.org/officeDocument/2006/relationships/image" Target="../media/image1.png"/><Relationship Id="rId17" Type="http://schemas.microsoft.com/office/2007/relationships/hdphoto" Target="../media/hdphoto1.wdp"/><Relationship Id="rId2" Type="http://schemas.openxmlformats.org/officeDocument/2006/relationships/image" Target="../media/image3.png"/><Relationship Id="rId16" Type="http://schemas.openxmlformats.org/officeDocument/2006/relationships/image" Target="../media/image10.png"/><Relationship Id="rId1" Type="http://schemas.openxmlformats.org/officeDocument/2006/relationships/slideMaster" Target="../slideMasters/slideMaster1.xml"/><Relationship Id="rId6" Type="http://schemas.openxmlformats.org/officeDocument/2006/relationships/hyperlink" Target="mailto:froukje.sosef@cor2ed.com" TargetMode="External"/><Relationship Id="rId11" Type="http://schemas.openxmlformats.org/officeDocument/2006/relationships/hyperlink" Target="https://vimeo.com/channels/coronaryconnect" TargetMode="External"/><Relationship Id="rId5" Type="http://schemas.openxmlformats.org/officeDocument/2006/relationships/image" Target="../media/image6.svg"/><Relationship Id="rId15" Type="http://schemas.openxmlformats.org/officeDocument/2006/relationships/image" Target="../media/image9.svg"/><Relationship Id="rId10" Type="http://schemas.openxmlformats.org/officeDocument/2006/relationships/hyperlink" Target="https://twitter.com/CoronaryConnect" TargetMode="External"/><Relationship Id="rId19" Type="http://schemas.openxmlformats.org/officeDocument/2006/relationships/image" Target="../media/image12.png"/><Relationship Id="rId4" Type="http://schemas.openxmlformats.org/officeDocument/2006/relationships/image" Target="../media/image5.png"/><Relationship Id="rId9" Type="http://schemas.openxmlformats.org/officeDocument/2006/relationships/hyperlink" Target="https://coronaryconnect.com/" TargetMode="External"/><Relationship Id="rId14" Type="http://schemas.openxmlformats.org/officeDocument/2006/relationships/image" Target="../media/image8.png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microsoft.com/office/2007/relationships/hdphoto" Target="../media/hdphoto2.wdp"/><Relationship Id="rId7" Type="http://schemas.openxmlformats.org/officeDocument/2006/relationships/image" Target="../media/image19.pn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E5512B4-BD8F-5241-9506-DE18C2622D5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143672" y="2420888"/>
            <a:ext cx="6210649" cy="2111621"/>
          </a:xfrm>
          <a:prstGeom prst="rect">
            <a:avLst/>
          </a:prstGeom>
        </p:spPr>
      </p:pic>
    </p:spTree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Image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pour une image  2"/>
          <p:cNvSpPr>
            <a:spLocks noGrp="1"/>
          </p:cNvSpPr>
          <p:nvPr>
            <p:ph type="pic" idx="1" hasCustomPrompt="1"/>
          </p:nvPr>
        </p:nvSpPr>
        <p:spPr>
          <a:xfrm>
            <a:off x="609600" y="1412876"/>
            <a:ext cx="5181600" cy="447278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800">
                <a:latin typeface="+mj-lt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 noProof="0" dirty="0"/>
              <a:t>Drop an image or click on the icon to add one 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7C4DDB2A-D091-4603-B954-F1F7415B5854}"/>
              </a:ext>
            </a:extLst>
          </p:cNvPr>
          <p:cNvSpPr>
            <a:spLocks noGrp="1"/>
          </p:cNvSpPr>
          <p:nvPr>
            <p:ph sz="quarter" idx="17"/>
          </p:nvPr>
        </p:nvSpPr>
        <p:spPr>
          <a:xfrm>
            <a:off x="6161452" y="1412876"/>
            <a:ext cx="5186755" cy="4473125"/>
          </a:xfrm>
        </p:spPr>
        <p:txBody>
          <a:bodyPr>
            <a:noAutofit/>
          </a:bodyPr>
          <a:lstStyle>
            <a:lvl1pPr>
              <a:buClr>
                <a:schemeClr val="accent1"/>
              </a:buClr>
              <a:defRPr>
                <a:latin typeface="+mj-lt"/>
              </a:defRPr>
            </a:lvl1pPr>
            <a:lvl2pPr>
              <a:defRPr>
                <a:latin typeface="+mj-lt"/>
              </a:defRPr>
            </a:lvl2pPr>
            <a:lvl3pPr>
              <a:defRPr>
                <a:latin typeface="+mj-lt"/>
              </a:defRPr>
            </a:lvl3pPr>
            <a:lvl4pPr>
              <a:defRPr>
                <a:latin typeface="+mj-lt"/>
              </a:defRPr>
            </a:lvl4pPr>
            <a:lvl5pPr>
              <a:defRPr>
                <a:latin typeface="+mj-lt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7" name="Title 4">
            <a:extLst>
              <a:ext uri="{FF2B5EF4-FFF2-40B4-BE49-F238E27FC236}">
                <a16:creationId xmlns:a16="http://schemas.microsoft.com/office/drawing/2014/main" id="{466B5AD6-CE67-4BBC-9EB2-93460D1CB7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9200" y="246566"/>
            <a:ext cx="8740800" cy="807285"/>
          </a:xfrm>
        </p:spPr>
        <p:txBody>
          <a:bodyPr anchor="t"/>
          <a:lstStyle>
            <a:lvl1pPr>
              <a:lnSpc>
                <a:spcPts val="3000"/>
              </a:lnSpc>
              <a:defRPr>
                <a:latin typeface="+mj-lt"/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13" name="Espace réservé du numéro de diapositive 6">
            <a:extLst>
              <a:ext uri="{FF2B5EF4-FFF2-40B4-BE49-F238E27FC236}">
                <a16:creationId xmlns:a16="http://schemas.microsoft.com/office/drawing/2014/main" id="{0221FD13-185B-46DF-BA72-E12DA2E55F0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800523" y="6428359"/>
            <a:ext cx="781877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100">
                <a:solidFill>
                  <a:srgbClr val="5D8298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fld id="{FCE43C0F-8A7B-3A4B-9DB5-B3472E36E833}" type="slidenum">
              <a:rPr lang="en-GB" smtClean="0"/>
              <a:pPr/>
              <a:t>‹Nº›</a:t>
            </a:fld>
            <a:endParaRPr lang="en-GB" dirty="0"/>
          </a:p>
        </p:txBody>
      </p:sp>
      <p:sp>
        <p:nvSpPr>
          <p:cNvPr id="10" name="Content Placeholder 5">
            <a:extLst>
              <a:ext uri="{FF2B5EF4-FFF2-40B4-BE49-F238E27FC236}">
                <a16:creationId xmlns:a16="http://schemas.microsoft.com/office/drawing/2014/main" id="{3B47DB74-212D-5541-AC00-976E544E69F3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620184" y="6356351"/>
            <a:ext cx="8116800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0" indent="0">
              <a:buNone/>
              <a:defRPr sz="1200">
                <a:solidFill>
                  <a:srgbClr val="5D8298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>
              <a:buNone/>
              <a:defRPr sz="1200">
                <a:latin typeface="PT Sans Narrow"/>
                <a:cs typeface="PT Sans Narrow"/>
              </a:defRPr>
            </a:lvl2pPr>
            <a:lvl3pPr marL="914400" indent="0">
              <a:buNone/>
              <a:defRPr sz="1200">
                <a:latin typeface="PT Sans Narrow"/>
                <a:cs typeface="PT Sans Narrow"/>
              </a:defRPr>
            </a:lvl3pPr>
            <a:lvl4pPr marL="1371600" indent="0">
              <a:buNone/>
              <a:defRPr sz="1200">
                <a:latin typeface="PT Sans Narrow"/>
                <a:cs typeface="PT Sans Narrow"/>
              </a:defRPr>
            </a:lvl4pPr>
            <a:lvl5pPr marL="1828800" indent="0">
              <a:buNone/>
              <a:defRPr sz="1200">
                <a:latin typeface="PT Sans Narrow"/>
                <a:cs typeface="PT Sans Narrow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</p:spTree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2 columns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3162B263-5EE9-4AEE-8654-DD3CA21ACE82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620184" y="1412876"/>
            <a:ext cx="5186755" cy="4473125"/>
          </a:xfrm>
        </p:spPr>
        <p:txBody>
          <a:bodyPr>
            <a:noAutofit/>
          </a:bodyPr>
          <a:lstStyle>
            <a:lvl1pPr>
              <a:buClr>
                <a:schemeClr val="accent1"/>
              </a:buClr>
              <a:defRPr>
                <a:latin typeface="+mj-lt"/>
              </a:defRPr>
            </a:lvl1pPr>
            <a:lvl2pPr>
              <a:defRPr>
                <a:latin typeface="+mj-lt"/>
              </a:defRPr>
            </a:lvl2pPr>
            <a:lvl3pPr>
              <a:defRPr>
                <a:latin typeface="+mj-lt"/>
              </a:defRPr>
            </a:lvl3pPr>
            <a:lvl4pPr>
              <a:defRPr>
                <a:latin typeface="+mj-lt"/>
              </a:defRPr>
            </a:lvl4pPr>
            <a:lvl5pPr>
              <a:defRPr>
                <a:latin typeface="+mj-lt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E81C97C1-EB70-41CB-8E10-ED8420DF6B37}"/>
              </a:ext>
            </a:extLst>
          </p:cNvPr>
          <p:cNvSpPr>
            <a:spLocks noGrp="1"/>
          </p:cNvSpPr>
          <p:nvPr>
            <p:ph sz="quarter" idx="17"/>
          </p:nvPr>
        </p:nvSpPr>
        <p:spPr>
          <a:xfrm>
            <a:off x="6161452" y="1412876"/>
            <a:ext cx="5186755" cy="4473125"/>
          </a:xfrm>
        </p:spPr>
        <p:txBody>
          <a:bodyPr>
            <a:noAutofit/>
          </a:bodyPr>
          <a:lstStyle>
            <a:lvl1pPr>
              <a:buClr>
                <a:schemeClr val="accent1"/>
              </a:buClr>
              <a:defRPr>
                <a:latin typeface="+mj-lt"/>
              </a:defRPr>
            </a:lvl1pPr>
            <a:lvl2pPr>
              <a:defRPr>
                <a:latin typeface="+mj-lt"/>
              </a:defRPr>
            </a:lvl2pPr>
            <a:lvl3pPr>
              <a:defRPr>
                <a:latin typeface="+mj-lt"/>
              </a:defRPr>
            </a:lvl3pPr>
            <a:lvl4pPr>
              <a:defRPr>
                <a:latin typeface="+mj-lt"/>
              </a:defRPr>
            </a:lvl4pPr>
            <a:lvl5pPr>
              <a:defRPr>
                <a:latin typeface="+mj-lt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7" name="Title 4">
            <a:extLst>
              <a:ext uri="{FF2B5EF4-FFF2-40B4-BE49-F238E27FC236}">
                <a16:creationId xmlns:a16="http://schemas.microsoft.com/office/drawing/2014/main" id="{AD0C9F4F-B9B1-48AF-B0EA-B2DC04A967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9200" y="246566"/>
            <a:ext cx="8740800" cy="807285"/>
          </a:xfrm>
        </p:spPr>
        <p:txBody>
          <a:bodyPr anchor="t"/>
          <a:lstStyle>
            <a:lvl1pPr>
              <a:lnSpc>
                <a:spcPts val="3000"/>
              </a:lnSpc>
              <a:defRPr>
                <a:latin typeface="+mj-lt"/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14" name="Espace réservé du numéro de diapositive 6">
            <a:extLst>
              <a:ext uri="{FF2B5EF4-FFF2-40B4-BE49-F238E27FC236}">
                <a16:creationId xmlns:a16="http://schemas.microsoft.com/office/drawing/2014/main" id="{D4634937-A53D-4397-98D3-B9CB083009B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800523" y="6428359"/>
            <a:ext cx="781877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100">
                <a:solidFill>
                  <a:srgbClr val="5D8298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fld id="{FCE43C0F-8A7B-3A4B-9DB5-B3472E36E833}" type="slidenum">
              <a:rPr lang="en-GB" smtClean="0"/>
              <a:pPr/>
              <a:t>‹Nº›</a:t>
            </a:fld>
            <a:endParaRPr lang="en-GB" dirty="0"/>
          </a:p>
        </p:txBody>
      </p:sp>
      <p:sp>
        <p:nvSpPr>
          <p:cNvPr id="9" name="Content Placeholder 5">
            <a:extLst>
              <a:ext uri="{FF2B5EF4-FFF2-40B4-BE49-F238E27FC236}">
                <a16:creationId xmlns:a16="http://schemas.microsoft.com/office/drawing/2014/main" id="{96FD9B80-D146-1044-B338-AD9EF87ACAC9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620184" y="6356351"/>
            <a:ext cx="8116800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0" indent="0">
              <a:buNone/>
              <a:defRPr sz="1200">
                <a:solidFill>
                  <a:srgbClr val="5D8298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>
              <a:buNone/>
              <a:defRPr sz="1200">
                <a:latin typeface="PT Sans Narrow"/>
                <a:cs typeface="PT Sans Narrow"/>
              </a:defRPr>
            </a:lvl2pPr>
            <a:lvl3pPr marL="914400" indent="0">
              <a:buNone/>
              <a:defRPr sz="1200">
                <a:latin typeface="PT Sans Narrow"/>
                <a:cs typeface="PT Sans Narrow"/>
              </a:defRPr>
            </a:lvl3pPr>
            <a:lvl4pPr marL="1371600" indent="0">
              <a:buNone/>
              <a:defRPr sz="1200">
                <a:latin typeface="PT Sans Narrow"/>
                <a:cs typeface="PT Sans Narrow"/>
              </a:defRPr>
            </a:lvl4pPr>
            <a:lvl5pPr marL="1828800" indent="0">
              <a:buNone/>
              <a:defRPr sz="1200">
                <a:latin typeface="PT Sans Narrow"/>
                <a:cs typeface="PT Sans Narrow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56541312"/>
      </p:ext>
    </p:extLst>
  </p:cSld>
  <p:clrMapOvr>
    <a:masterClrMapping/>
  </p:clrMapOvr>
  <p:transition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ubtitle 2 columns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3162B263-5EE9-4AEE-8654-DD3CA21ACE82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620184" y="2276872"/>
            <a:ext cx="5186755" cy="3609128"/>
          </a:xfrm>
        </p:spPr>
        <p:txBody>
          <a:bodyPr>
            <a:noAutofit/>
          </a:bodyPr>
          <a:lstStyle>
            <a:lvl1pPr>
              <a:defRPr>
                <a:latin typeface="+mj-lt"/>
              </a:defRPr>
            </a:lvl1pPr>
            <a:lvl2pPr>
              <a:defRPr>
                <a:latin typeface="+mj-lt"/>
              </a:defRPr>
            </a:lvl2pPr>
            <a:lvl3pPr>
              <a:defRPr>
                <a:latin typeface="+mj-lt"/>
              </a:defRPr>
            </a:lvl3pPr>
            <a:lvl4pPr>
              <a:defRPr>
                <a:latin typeface="+mj-lt"/>
              </a:defRPr>
            </a:lvl4pPr>
            <a:lvl5pPr>
              <a:defRPr>
                <a:latin typeface="+mj-lt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E81C97C1-EB70-41CB-8E10-ED8420DF6B37}"/>
              </a:ext>
            </a:extLst>
          </p:cNvPr>
          <p:cNvSpPr>
            <a:spLocks noGrp="1"/>
          </p:cNvSpPr>
          <p:nvPr>
            <p:ph sz="quarter" idx="17"/>
          </p:nvPr>
        </p:nvSpPr>
        <p:spPr>
          <a:xfrm>
            <a:off x="6161452" y="2276872"/>
            <a:ext cx="5186755" cy="3609128"/>
          </a:xfrm>
        </p:spPr>
        <p:txBody>
          <a:bodyPr>
            <a:noAutofit/>
          </a:bodyPr>
          <a:lstStyle>
            <a:lvl1pPr>
              <a:defRPr>
                <a:latin typeface="+mj-lt"/>
              </a:defRPr>
            </a:lvl1pPr>
            <a:lvl2pPr>
              <a:defRPr>
                <a:latin typeface="+mj-lt"/>
              </a:defRPr>
            </a:lvl2pPr>
            <a:lvl3pPr>
              <a:defRPr>
                <a:latin typeface="+mj-lt"/>
              </a:defRPr>
            </a:lvl3pPr>
            <a:lvl4pPr>
              <a:defRPr>
                <a:latin typeface="+mj-lt"/>
              </a:defRPr>
            </a:lvl4pPr>
            <a:lvl5pPr>
              <a:defRPr>
                <a:latin typeface="+mj-lt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9" name="Espace réservé du texte 16">
            <a:extLst>
              <a:ext uri="{FF2B5EF4-FFF2-40B4-BE49-F238E27FC236}">
                <a16:creationId xmlns:a16="http://schemas.microsoft.com/office/drawing/2014/main" id="{AFEDB953-883A-4AA5-8CB4-3BCDFAC17C08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158414" y="1412776"/>
            <a:ext cx="5189793" cy="71066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 b="1" cap="all" spc="100" baseline="0">
                <a:solidFill>
                  <a:schemeClr val="accent1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GB" noProof="0" dirty="0"/>
              <a:t>ADD TEXT</a:t>
            </a:r>
          </a:p>
        </p:txBody>
      </p:sp>
      <p:sp>
        <p:nvSpPr>
          <p:cNvPr id="15" name="Espace réservé du texte 16">
            <a:extLst>
              <a:ext uri="{FF2B5EF4-FFF2-40B4-BE49-F238E27FC236}">
                <a16:creationId xmlns:a16="http://schemas.microsoft.com/office/drawing/2014/main" id="{9BDE935D-F794-436A-87C3-56818AEA0041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24418" y="1412776"/>
            <a:ext cx="5189793" cy="71066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 b="1" cap="all" spc="100" baseline="0">
                <a:solidFill>
                  <a:schemeClr val="accent1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GB" noProof="0" dirty="0"/>
              <a:t>ADD TEXT</a:t>
            </a:r>
          </a:p>
        </p:txBody>
      </p:sp>
      <p:sp>
        <p:nvSpPr>
          <p:cNvPr id="14" name="Title 4">
            <a:extLst>
              <a:ext uri="{FF2B5EF4-FFF2-40B4-BE49-F238E27FC236}">
                <a16:creationId xmlns:a16="http://schemas.microsoft.com/office/drawing/2014/main" id="{B6B0310D-A0F1-4B76-98F1-54EC3C47F0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9200" y="246566"/>
            <a:ext cx="8740800" cy="807285"/>
          </a:xfrm>
        </p:spPr>
        <p:txBody>
          <a:bodyPr anchor="t"/>
          <a:lstStyle>
            <a:lvl1pPr>
              <a:lnSpc>
                <a:spcPts val="3000"/>
              </a:lnSpc>
              <a:defRPr>
                <a:latin typeface="+mj-lt"/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18" name="Espace réservé du numéro de diapositive 6">
            <a:extLst>
              <a:ext uri="{FF2B5EF4-FFF2-40B4-BE49-F238E27FC236}">
                <a16:creationId xmlns:a16="http://schemas.microsoft.com/office/drawing/2014/main" id="{444C8659-EDDD-4772-9C1F-9B4636FE34C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800523" y="6428359"/>
            <a:ext cx="781877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100">
                <a:solidFill>
                  <a:srgbClr val="5D8298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fld id="{FCE43C0F-8A7B-3A4B-9DB5-B3472E36E833}" type="slidenum">
              <a:rPr lang="en-GB" smtClean="0"/>
              <a:pPr/>
              <a:t>‹Nº›</a:t>
            </a:fld>
            <a:endParaRPr lang="en-GB" dirty="0"/>
          </a:p>
        </p:txBody>
      </p:sp>
      <p:sp>
        <p:nvSpPr>
          <p:cNvPr id="13" name="Content Placeholder 5">
            <a:extLst>
              <a:ext uri="{FF2B5EF4-FFF2-40B4-BE49-F238E27FC236}">
                <a16:creationId xmlns:a16="http://schemas.microsoft.com/office/drawing/2014/main" id="{8A7C5AF8-98A0-B048-A4E8-0123416983D3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620184" y="6356351"/>
            <a:ext cx="8116800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0" indent="0">
              <a:buNone/>
              <a:defRPr sz="1200">
                <a:solidFill>
                  <a:srgbClr val="5D8298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>
              <a:buNone/>
              <a:defRPr sz="1200">
                <a:latin typeface="PT Sans Narrow"/>
                <a:cs typeface="PT Sans Narrow"/>
              </a:defRPr>
            </a:lvl2pPr>
            <a:lvl3pPr marL="914400" indent="0">
              <a:buNone/>
              <a:defRPr sz="1200">
                <a:latin typeface="PT Sans Narrow"/>
                <a:cs typeface="PT Sans Narrow"/>
              </a:defRPr>
            </a:lvl3pPr>
            <a:lvl4pPr marL="1371600" indent="0">
              <a:buNone/>
              <a:defRPr sz="1200">
                <a:latin typeface="PT Sans Narrow"/>
                <a:cs typeface="PT Sans Narrow"/>
              </a:defRPr>
            </a:lvl4pPr>
            <a:lvl5pPr marL="1828800" indent="0">
              <a:buNone/>
              <a:defRPr sz="1200">
                <a:latin typeface="PT Sans Narrow"/>
                <a:cs typeface="PT Sans Narrow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02591513"/>
      </p:ext>
    </p:extLst>
  </p:cSld>
  <p:clrMapOvr>
    <a:masterClrMapping/>
  </p:clrMapOvr>
  <p:transition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nd slide dec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Titre 1">
            <a:extLst>
              <a:ext uri="{FF2B5EF4-FFF2-40B4-BE49-F238E27FC236}">
                <a16:creationId xmlns:a16="http://schemas.microsoft.com/office/drawing/2014/main" id="{B4BBEAD5-B63A-2846-943D-D400FC775CAD}"/>
              </a:ext>
            </a:extLst>
          </p:cNvPr>
          <p:cNvSpPr txBox="1">
            <a:spLocks/>
          </p:cNvSpPr>
          <p:nvPr userDrawn="1"/>
        </p:nvSpPr>
        <p:spPr>
          <a:xfrm>
            <a:off x="5087888" y="6322958"/>
            <a:ext cx="6959903" cy="128250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>
              <a:defRPr sz="2800" b="1" i="0">
                <a:latin typeface="PT Sans Caption"/>
                <a:cs typeface="PT Sans Caption"/>
              </a:defRPr>
            </a:lvl1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800" b="1" noProof="0" dirty="0">
                <a:solidFill>
                  <a:schemeClr val="accent1"/>
                </a:solidFill>
                <a:latin typeface="Calibri" charset="0"/>
                <a:ea typeface="Calibri" charset="0"/>
                <a:cs typeface="Calibri" charset="0"/>
              </a:rPr>
              <a:t>Heading to the heart of Independent Medical Education Since 2012</a:t>
            </a:r>
            <a:endParaRPr kumimoji="0" lang="en-GB" sz="1800" b="1" i="0" u="sng" strike="noStrike" kern="120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76" name="Titre 1">
            <a:extLst>
              <a:ext uri="{FF2B5EF4-FFF2-40B4-BE49-F238E27FC236}">
                <a16:creationId xmlns:a16="http://schemas.microsoft.com/office/drawing/2014/main" id="{0D7D9BE5-08AC-F045-8F69-0E5A21E6935D}"/>
              </a:ext>
            </a:extLst>
          </p:cNvPr>
          <p:cNvSpPr txBox="1">
            <a:spLocks/>
          </p:cNvSpPr>
          <p:nvPr userDrawn="1"/>
        </p:nvSpPr>
        <p:spPr>
          <a:xfrm>
            <a:off x="323528" y="3978378"/>
            <a:ext cx="4536504" cy="70942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>
              <a:defRPr sz="2800" b="1" i="0">
                <a:latin typeface="PT Sans Caption"/>
                <a:cs typeface="PT Sans Caption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400" b="1" noProof="0" dirty="0" err="1">
                <a:solidFill>
                  <a:schemeClr val="accent1"/>
                </a:solidFill>
                <a:latin typeface="Calibri" charset="0"/>
                <a:ea typeface="Calibri" charset="0"/>
                <a:cs typeface="Calibri" charset="0"/>
              </a:rPr>
              <a:t>Dr.</a:t>
            </a:r>
            <a:r>
              <a:rPr lang="en-GB" sz="1400" b="1" noProof="0" dirty="0">
                <a:solidFill>
                  <a:schemeClr val="accent1"/>
                </a:solidFill>
                <a:latin typeface="Calibri" charset="0"/>
                <a:ea typeface="Calibri" charset="0"/>
                <a:cs typeface="Calibri" charset="0"/>
              </a:rPr>
              <a:t> Antoine Lacombe </a:t>
            </a:r>
            <a:r>
              <a:rPr lang="en-GB" sz="1100" b="1" noProof="0" dirty="0">
                <a:solidFill>
                  <a:schemeClr val="accent1"/>
                </a:solidFill>
                <a:latin typeface="Calibri" charset="0"/>
                <a:ea typeface="Calibri" charset="0"/>
                <a:cs typeface="Calibri" charset="0"/>
              </a:rPr>
              <a:t>Pharm D, MBA</a:t>
            </a:r>
            <a:endParaRPr kumimoji="0" lang="en-GB" sz="1100" b="0" i="0" u="sng" strike="noStrike" kern="120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77" name="Titre 1">
            <a:extLst>
              <a:ext uri="{FF2B5EF4-FFF2-40B4-BE49-F238E27FC236}">
                <a16:creationId xmlns:a16="http://schemas.microsoft.com/office/drawing/2014/main" id="{AF65E585-5F2F-A547-A4AA-5FBA7952E9ED}"/>
              </a:ext>
            </a:extLst>
          </p:cNvPr>
          <p:cNvSpPr txBox="1">
            <a:spLocks/>
          </p:cNvSpPr>
          <p:nvPr userDrawn="1"/>
        </p:nvSpPr>
        <p:spPr>
          <a:xfrm>
            <a:off x="787828" y="4475570"/>
            <a:ext cx="4536504" cy="38240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>
              <a:defRPr sz="2800" b="1" i="0">
                <a:latin typeface="PT Sans Caption"/>
                <a:cs typeface="PT Sans Caption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400" b="0" noProof="0" dirty="0">
                <a:solidFill>
                  <a:srgbClr val="5D8298"/>
                </a:solidFill>
                <a:latin typeface="Calibri" charset="0"/>
                <a:ea typeface="Calibri" charset="0"/>
                <a:cs typeface="Calibri" charset="0"/>
              </a:rPr>
              <a:t>+41 79 529 42 79</a:t>
            </a:r>
            <a:endParaRPr kumimoji="0" lang="en-GB" sz="1400" b="0" i="0" u="sng" strike="noStrike" kern="1200" cap="none" spc="0" normalizeH="0" baseline="0" noProof="0" dirty="0">
              <a:ln>
                <a:noFill/>
              </a:ln>
              <a:solidFill>
                <a:srgbClr val="5D8298"/>
              </a:solidFill>
              <a:effectLst/>
              <a:uLnTx/>
              <a:uFillTx/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78" name="Titre 1">
            <a:extLst>
              <a:ext uri="{FF2B5EF4-FFF2-40B4-BE49-F238E27FC236}">
                <a16:creationId xmlns:a16="http://schemas.microsoft.com/office/drawing/2014/main" id="{956F5500-7F25-8A42-BD08-5EDB32B0B9F7}"/>
              </a:ext>
            </a:extLst>
          </p:cNvPr>
          <p:cNvSpPr txBox="1">
            <a:spLocks/>
          </p:cNvSpPr>
          <p:nvPr userDrawn="1"/>
        </p:nvSpPr>
        <p:spPr>
          <a:xfrm>
            <a:off x="348739" y="1556792"/>
            <a:ext cx="4797678" cy="1030504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2500" lnSpcReduction="10000"/>
          </a:bodyPr>
          <a:lstStyle>
            <a:lvl1pPr>
              <a:defRPr sz="2800" b="1" i="0">
                <a:latin typeface="PT Sans Caption"/>
                <a:cs typeface="PT Sans Caption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srgbClr val="5D8298"/>
                </a:solidFill>
                <a:effectLst/>
                <a:uLnTx/>
                <a:uFillTx/>
                <a:latin typeface="Calibri" charset="0"/>
                <a:ea typeface="Calibri" charset="0"/>
                <a:cs typeface="Calibri" charset="0"/>
              </a:rPr>
              <a:t>CORONARY CONNECT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5D8298"/>
                </a:solidFill>
                <a:effectLst/>
                <a:uLnTx/>
                <a:uFillTx/>
                <a:latin typeface="Calibri" charset="0"/>
                <a:ea typeface="Calibri" charset="0"/>
                <a:cs typeface="Calibri" charset="0"/>
              </a:rPr>
              <a:t>Bodenackerstrasse</a:t>
            </a:r>
            <a:r>
              <a: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srgbClr val="5D8298"/>
                </a:solidFill>
                <a:effectLst/>
                <a:uLnTx/>
                <a:uFillTx/>
                <a:latin typeface="Calibri" charset="0"/>
                <a:ea typeface="Calibri" charset="0"/>
                <a:cs typeface="Calibri" charset="0"/>
              </a:rPr>
              <a:t> 17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srgbClr val="5D8298"/>
                </a:solidFill>
                <a:effectLst/>
                <a:uLnTx/>
                <a:uFillTx/>
                <a:latin typeface="Calibri" charset="0"/>
                <a:ea typeface="Calibri" charset="0"/>
                <a:cs typeface="Calibri" charset="0"/>
              </a:rPr>
              <a:t>4103 Bottmingen 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srgbClr val="5D8298"/>
                </a:solidFill>
                <a:effectLst/>
                <a:uLnTx/>
                <a:uFillTx/>
                <a:latin typeface="Calibri" charset="0"/>
                <a:ea typeface="Calibri" charset="0"/>
                <a:cs typeface="Calibri" charset="0"/>
              </a:rPr>
              <a:t>SWITZERLAND</a:t>
            </a:r>
          </a:p>
        </p:txBody>
      </p:sp>
      <p:sp>
        <p:nvSpPr>
          <p:cNvPr id="79" name="Titre 1">
            <a:extLst>
              <a:ext uri="{FF2B5EF4-FFF2-40B4-BE49-F238E27FC236}">
                <a16:creationId xmlns:a16="http://schemas.microsoft.com/office/drawing/2014/main" id="{7960CB6D-8333-6740-9737-B83D504FBDBC}"/>
              </a:ext>
            </a:extLst>
          </p:cNvPr>
          <p:cNvSpPr txBox="1">
            <a:spLocks/>
          </p:cNvSpPr>
          <p:nvPr userDrawn="1"/>
        </p:nvSpPr>
        <p:spPr>
          <a:xfrm>
            <a:off x="323528" y="2628273"/>
            <a:ext cx="4536504" cy="70942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>
              <a:defRPr sz="2800" b="1" i="0">
                <a:latin typeface="PT Sans Caption"/>
                <a:cs typeface="PT Sans Caption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400" b="1" noProof="0" dirty="0" err="1">
                <a:solidFill>
                  <a:schemeClr val="accent1"/>
                </a:solidFill>
                <a:latin typeface="Calibri" charset="0"/>
                <a:ea typeface="Calibri" charset="0"/>
                <a:cs typeface="Calibri" charset="0"/>
              </a:rPr>
              <a:t>Dr.</a:t>
            </a:r>
            <a:r>
              <a:rPr lang="en-GB" sz="1400" b="1" noProof="0" dirty="0">
                <a:solidFill>
                  <a:schemeClr val="accent1"/>
                </a:solidFill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en-GB" sz="1400" b="1" noProof="0" dirty="0" err="1">
                <a:solidFill>
                  <a:schemeClr val="accent1"/>
                </a:solidFill>
                <a:latin typeface="Calibri" charset="0"/>
                <a:ea typeface="Calibri" charset="0"/>
                <a:cs typeface="Calibri" charset="0"/>
              </a:rPr>
              <a:t>Froukje</a:t>
            </a:r>
            <a:r>
              <a:rPr lang="en-GB" sz="1400" b="1" noProof="0" dirty="0">
                <a:solidFill>
                  <a:schemeClr val="accent1"/>
                </a:solidFill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en-GB" sz="1400" b="1" noProof="0" dirty="0" err="1">
                <a:solidFill>
                  <a:schemeClr val="accent1"/>
                </a:solidFill>
                <a:latin typeface="Calibri" charset="0"/>
                <a:ea typeface="Calibri" charset="0"/>
                <a:cs typeface="Calibri" charset="0"/>
              </a:rPr>
              <a:t>Sosef</a:t>
            </a:r>
            <a:r>
              <a:rPr lang="en-GB" sz="1400" b="1" noProof="0" dirty="0">
                <a:solidFill>
                  <a:schemeClr val="accent1"/>
                </a:solidFill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en-GB" sz="1100" b="1" noProof="0" dirty="0">
                <a:solidFill>
                  <a:schemeClr val="accent1"/>
                </a:solidFill>
                <a:latin typeface="Calibri" charset="0"/>
                <a:ea typeface="Calibri" charset="0"/>
                <a:cs typeface="Calibri" charset="0"/>
              </a:rPr>
              <a:t>MD</a:t>
            </a:r>
            <a:endParaRPr kumimoji="0" lang="en-GB" sz="1100" b="0" i="0" u="sng" strike="noStrike" kern="120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80" name="Titre 1">
            <a:extLst>
              <a:ext uri="{FF2B5EF4-FFF2-40B4-BE49-F238E27FC236}">
                <a16:creationId xmlns:a16="http://schemas.microsoft.com/office/drawing/2014/main" id="{0DF99AF3-5679-9F4E-AF48-D28FC5F3602F}"/>
              </a:ext>
            </a:extLst>
          </p:cNvPr>
          <p:cNvSpPr txBox="1">
            <a:spLocks/>
          </p:cNvSpPr>
          <p:nvPr userDrawn="1"/>
        </p:nvSpPr>
        <p:spPr>
          <a:xfrm>
            <a:off x="787828" y="3114282"/>
            <a:ext cx="4536504" cy="38240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>
              <a:defRPr sz="2800" b="1" i="0">
                <a:latin typeface="PT Sans Caption"/>
                <a:cs typeface="PT Sans Caption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400" b="0" noProof="0" dirty="0">
                <a:solidFill>
                  <a:srgbClr val="5D8298"/>
                </a:solidFill>
                <a:latin typeface="Calibri" charset="0"/>
                <a:ea typeface="Calibri" charset="0"/>
                <a:cs typeface="Calibri" charset="0"/>
              </a:rPr>
              <a:t>+31 6 2324 3636</a:t>
            </a:r>
            <a:endParaRPr kumimoji="0" lang="en-GB" sz="1400" b="0" i="0" u="sng" strike="noStrike" kern="1200" cap="none" spc="0" normalizeH="0" baseline="0" noProof="0" dirty="0">
              <a:ln>
                <a:noFill/>
              </a:ln>
              <a:solidFill>
                <a:srgbClr val="5D8298"/>
              </a:solidFill>
              <a:effectLst/>
              <a:uLnTx/>
              <a:uFillTx/>
              <a:latin typeface="Calibri" charset="0"/>
              <a:ea typeface="Calibri" charset="0"/>
              <a:cs typeface="Calibri" charset="0"/>
            </a:endParaRPr>
          </a:p>
        </p:txBody>
      </p:sp>
      <p:grpSp>
        <p:nvGrpSpPr>
          <p:cNvPr id="81" name="Group 80">
            <a:extLst>
              <a:ext uri="{FF2B5EF4-FFF2-40B4-BE49-F238E27FC236}">
                <a16:creationId xmlns:a16="http://schemas.microsoft.com/office/drawing/2014/main" id="{73384B89-58CA-AB4E-9B0E-6DCC0F6095C5}"/>
              </a:ext>
            </a:extLst>
          </p:cNvPr>
          <p:cNvGrpSpPr/>
          <p:nvPr userDrawn="1"/>
        </p:nvGrpSpPr>
        <p:grpSpPr>
          <a:xfrm>
            <a:off x="418902" y="3063588"/>
            <a:ext cx="356400" cy="356400"/>
            <a:chOff x="761970" y="3386221"/>
            <a:chExt cx="356400" cy="356400"/>
          </a:xfrm>
        </p:grpSpPr>
        <p:sp>
          <p:nvSpPr>
            <p:cNvPr id="82" name="Oval 81">
              <a:extLst>
                <a:ext uri="{FF2B5EF4-FFF2-40B4-BE49-F238E27FC236}">
                  <a16:creationId xmlns:a16="http://schemas.microsoft.com/office/drawing/2014/main" id="{35543AE7-8360-4D48-9D55-78226283F19D}"/>
                </a:ext>
              </a:extLst>
            </p:cNvPr>
            <p:cNvSpPr/>
            <p:nvPr userDrawn="1"/>
          </p:nvSpPr>
          <p:spPr>
            <a:xfrm>
              <a:off x="761970" y="3386221"/>
              <a:ext cx="356400" cy="3564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/>
            </a:p>
          </p:txBody>
        </p:sp>
        <p:pic>
          <p:nvPicPr>
            <p:cNvPr id="83" name="Graphic 82" descr="Speaker Phone">
              <a:extLst>
                <a:ext uri="{FF2B5EF4-FFF2-40B4-BE49-F238E27FC236}">
                  <a16:creationId xmlns:a16="http://schemas.microsoft.com/office/drawing/2014/main" id="{4CF1B25F-A0B6-E24D-B508-F9B94260470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783725" y="3406712"/>
              <a:ext cx="310320" cy="310320"/>
            </a:xfrm>
            <a:prstGeom prst="rect">
              <a:avLst/>
            </a:prstGeom>
          </p:spPr>
        </p:pic>
      </p:grpSp>
      <p:sp>
        <p:nvSpPr>
          <p:cNvPr id="84" name="Oval 83">
            <a:extLst>
              <a:ext uri="{FF2B5EF4-FFF2-40B4-BE49-F238E27FC236}">
                <a16:creationId xmlns:a16="http://schemas.microsoft.com/office/drawing/2014/main" id="{D4D04F1A-AC70-BA45-B9DB-9B6BBD05DA3D}"/>
              </a:ext>
            </a:extLst>
          </p:cNvPr>
          <p:cNvSpPr/>
          <p:nvPr userDrawn="1"/>
        </p:nvSpPr>
        <p:spPr>
          <a:xfrm>
            <a:off x="417732" y="3496009"/>
            <a:ext cx="356400" cy="356400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pic>
        <p:nvPicPr>
          <p:cNvPr id="85" name="Graphic 84" descr="Envelope">
            <a:extLst>
              <a:ext uri="{FF2B5EF4-FFF2-40B4-BE49-F238E27FC236}">
                <a16:creationId xmlns:a16="http://schemas.microsoft.com/office/drawing/2014/main" id="{158123E1-3C34-ED43-BFBA-A5034F35BB05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75066" y="3552712"/>
            <a:ext cx="239704" cy="239704"/>
          </a:xfrm>
          <a:prstGeom prst="rect">
            <a:avLst/>
          </a:prstGeom>
        </p:spPr>
      </p:pic>
      <p:grpSp>
        <p:nvGrpSpPr>
          <p:cNvPr id="86" name="Group 85">
            <a:extLst>
              <a:ext uri="{FF2B5EF4-FFF2-40B4-BE49-F238E27FC236}">
                <a16:creationId xmlns:a16="http://schemas.microsoft.com/office/drawing/2014/main" id="{E0AE9071-5DC1-C84E-810A-9000C2D40463}"/>
              </a:ext>
            </a:extLst>
          </p:cNvPr>
          <p:cNvGrpSpPr/>
          <p:nvPr userDrawn="1"/>
        </p:nvGrpSpPr>
        <p:grpSpPr>
          <a:xfrm>
            <a:off x="423995" y="4414481"/>
            <a:ext cx="356400" cy="356400"/>
            <a:chOff x="761970" y="3386221"/>
            <a:chExt cx="356400" cy="356400"/>
          </a:xfrm>
        </p:grpSpPr>
        <p:sp>
          <p:nvSpPr>
            <p:cNvPr id="87" name="Oval 86">
              <a:extLst>
                <a:ext uri="{FF2B5EF4-FFF2-40B4-BE49-F238E27FC236}">
                  <a16:creationId xmlns:a16="http://schemas.microsoft.com/office/drawing/2014/main" id="{3BCBA0E5-0088-FE45-859D-5504D1B9D7A5}"/>
                </a:ext>
              </a:extLst>
            </p:cNvPr>
            <p:cNvSpPr/>
            <p:nvPr userDrawn="1"/>
          </p:nvSpPr>
          <p:spPr>
            <a:xfrm>
              <a:off x="761970" y="3386221"/>
              <a:ext cx="356400" cy="3564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/>
            </a:p>
          </p:txBody>
        </p:sp>
        <p:pic>
          <p:nvPicPr>
            <p:cNvPr id="88" name="Graphic 87" descr="Speaker Phone">
              <a:extLst>
                <a:ext uri="{FF2B5EF4-FFF2-40B4-BE49-F238E27FC236}">
                  <a16:creationId xmlns:a16="http://schemas.microsoft.com/office/drawing/2014/main" id="{BD313B8D-1E69-B445-8915-F75E840D3670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783725" y="3406712"/>
              <a:ext cx="310320" cy="310320"/>
            </a:xfrm>
            <a:prstGeom prst="rect">
              <a:avLst/>
            </a:prstGeom>
          </p:spPr>
        </p:pic>
      </p:grpSp>
      <p:sp>
        <p:nvSpPr>
          <p:cNvPr id="89" name="Oval 88">
            <a:extLst>
              <a:ext uri="{FF2B5EF4-FFF2-40B4-BE49-F238E27FC236}">
                <a16:creationId xmlns:a16="http://schemas.microsoft.com/office/drawing/2014/main" id="{1F8EDDA4-22BF-B248-9934-8D233E19B9FC}"/>
              </a:ext>
            </a:extLst>
          </p:cNvPr>
          <p:cNvSpPr/>
          <p:nvPr userDrawn="1"/>
        </p:nvSpPr>
        <p:spPr>
          <a:xfrm>
            <a:off x="422825" y="4846902"/>
            <a:ext cx="356400" cy="356400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pic>
        <p:nvPicPr>
          <p:cNvPr id="90" name="Graphic 89" descr="Envelope">
            <a:extLst>
              <a:ext uri="{FF2B5EF4-FFF2-40B4-BE49-F238E27FC236}">
                <a16:creationId xmlns:a16="http://schemas.microsoft.com/office/drawing/2014/main" id="{A0F6DDD8-6FAF-1844-917C-EE466C38CCDE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82343" y="4902641"/>
            <a:ext cx="239704" cy="239704"/>
          </a:xfrm>
          <a:prstGeom prst="rect">
            <a:avLst/>
          </a:prstGeom>
        </p:spPr>
      </p:pic>
      <p:sp>
        <p:nvSpPr>
          <p:cNvPr id="91" name="Titre 1">
            <a:extLst>
              <a:ext uri="{FF2B5EF4-FFF2-40B4-BE49-F238E27FC236}">
                <a16:creationId xmlns:a16="http://schemas.microsoft.com/office/drawing/2014/main" id="{2EA18B26-2909-5246-B8A5-45C8DDB46332}"/>
              </a:ext>
            </a:extLst>
          </p:cNvPr>
          <p:cNvSpPr txBox="1">
            <a:spLocks/>
          </p:cNvSpPr>
          <p:nvPr userDrawn="1"/>
        </p:nvSpPr>
        <p:spPr>
          <a:xfrm>
            <a:off x="787828" y="4885348"/>
            <a:ext cx="4536504" cy="38240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>
              <a:defRPr sz="2800" b="1" i="0">
                <a:latin typeface="PT Sans Caption"/>
                <a:cs typeface="PT Sans Caption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400" b="0" noProof="0" dirty="0">
                <a:solidFill>
                  <a:srgbClr val="5D8298"/>
                </a:solidFill>
                <a:latin typeface="Calibri" charset="0"/>
                <a:ea typeface="Calibri" charset="0"/>
                <a:cs typeface="Calibri" charset="0"/>
              </a:rPr>
              <a:t>antoine.lacombe@cor2ed.com</a:t>
            </a:r>
            <a:endParaRPr kumimoji="0" lang="en-GB" sz="1400" b="0" i="0" u="sng" strike="noStrike" kern="1200" cap="none" spc="0" normalizeH="0" baseline="0" noProof="0" dirty="0">
              <a:ln>
                <a:noFill/>
              </a:ln>
              <a:solidFill>
                <a:srgbClr val="5D8298"/>
              </a:solidFill>
              <a:effectLst/>
              <a:uLnTx/>
              <a:uFillTx/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92" name="Titre 1">
            <a:extLst>
              <a:ext uri="{FF2B5EF4-FFF2-40B4-BE49-F238E27FC236}">
                <a16:creationId xmlns:a16="http://schemas.microsoft.com/office/drawing/2014/main" id="{5D4DC5D9-E760-9642-A5E2-AD3873E7F256}"/>
              </a:ext>
            </a:extLst>
          </p:cNvPr>
          <p:cNvSpPr txBox="1">
            <a:spLocks/>
          </p:cNvSpPr>
          <p:nvPr userDrawn="1"/>
        </p:nvSpPr>
        <p:spPr>
          <a:xfrm>
            <a:off x="787828" y="3557513"/>
            <a:ext cx="4536504" cy="38240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>
              <a:defRPr sz="2800" b="1" i="0">
                <a:latin typeface="PT Sans Caption"/>
                <a:cs typeface="PT Sans Caption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400" b="0" noProof="0" dirty="0">
                <a:solidFill>
                  <a:srgbClr val="5D8298"/>
                </a:solidFill>
                <a:latin typeface="Calibri" charset="0"/>
                <a:ea typeface="Calibri" charset="0"/>
                <a:cs typeface="Calibri" charset="0"/>
              </a:rPr>
              <a:t>froukje.sosef@cor2ed.com</a:t>
            </a:r>
            <a:endParaRPr kumimoji="0" lang="en-GB" sz="1400" b="0" i="0" u="sng" strike="noStrike" kern="1200" cap="none" spc="0" normalizeH="0" baseline="0" noProof="0" dirty="0">
              <a:ln>
                <a:noFill/>
              </a:ln>
              <a:solidFill>
                <a:srgbClr val="5D8298"/>
              </a:solidFill>
              <a:effectLst/>
              <a:uLnTx/>
              <a:uFillTx/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94" name="Rounded Rectangle 93">
            <a:extLst>
              <a:ext uri="{FF2B5EF4-FFF2-40B4-BE49-F238E27FC236}">
                <a16:creationId xmlns:a16="http://schemas.microsoft.com/office/drawing/2014/main" id="{222C2FE4-BABA-9748-B27B-F9ADEFCF88FE}"/>
              </a:ext>
            </a:extLst>
          </p:cNvPr>
          <p:cNvSpPr/>
          <p:nvPr userDrawn="1"/>
        </p:nvSpPr>
        <p:spPr>
          <a:xfrm>
            <a:off x="418160" y="5510895"/>
            <a:ext cx="369911" cy="369769"/>
          </a:xfrm>
          <a:prstGeom prst="roundRect">
            <a:avLst>
              <a:gd name="adj" fmla="val 11151"/>
            </a:avLst>
          </a:prstGeom>
          <a:solidFill>
            <a:schemeClr val="accent1"/>
          </a:solidFill>
          <a:ln>
            <a:solidFill>
              <a:schemeClr val="accent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5" name="Rounded Rectangle 94">
            <a:extLst>
              <a:ext uri="{FF2B5EF4-FFF2-40B4-BE49-F238E27FC236}">
                <a16:creationId xmlns:a16="http://schemas.microsoft.com/office/drawing/2014/main" id="{FFB0C907-2616-6C44-B4C6-8B15DC2E1C11}"/>
              </a:ext>
            </a:extLst>
          </p:cNvPr>
          <p:cNvSpPr/>
          <p:nvPr userDrawn="1"/>
        </p:nvSpPr>
        <p:spPr>
          <a:xfrm>
            <a:off x="3400127" y="6036410"/>
            <a:ext cx="369911" cy="369769"/>
          </a:xfrm>
          <a:prstGeom prst="roundRect">
            <a:avLst>
              <a:gd name="adj" fmla="val 11151"/>
            </a:avLst>
          </a:prstGeom>
          <a:solidFill>
            <a:schemeClr val="accent1"/>
          </a:solidFill>
          <a:ln>
            <a:solidFill>
              <a:schemeClr val="accent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7" name="TextBox 96">
            <a:extLst>
              <a:ext uri="{FF2B5EF4-FFF2-40B4-BE49-F238E27FC236}">
                <a16:creationId xmlns:a16="http://schemas.microsoft.com/office/drawing/2014/main" id="{7EC4FF2D-AF4A-8046-A5A7-6856D52F4B40}"/>
              </a:ext>
            </a:extLst>
          </p:cNvPr>
          <p:cNvSpPr txBox="1"/>
          <p:nvPr userDrawn="1"/>
        </p:nvSpPr>
        <p:spPr>
          <a:xfrm>
            <a:off x="787049" y="5497848"/>
            <a:ext cx="2634939" cy="4247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GB" sz="1000" b="1" dirty="0">
                <a:solidFill>
                  <a:schemeClr val="tx2"/>
                </a:solidFill>
                <a:ea typeface="Aileron" charset="0"/>
                <a:cs typeface="PT Sans Narrow"/>
              </a:rPr>
              <a:t>Connect on</a:t>
            </a:r>
          </a:p>
          <a:p>
            <a:pPr marL="0" marR="0" indent="0" algn="l" defTabSz="4572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400" dirty="0">
                <a:solidFill>
                  <a:schemeClr val="tx2"/>
                </a:solidFill>
                <a:ea typeface="Aileron" charset="0"/>
                <a:cs typeface="PT Sans Narrow"/>
              </a:rPr>
              <a:t>LinkedIn @CORONARY CONNECT</a:t>
            </a:r>
          </a:p>
        </p:txBody>
      </p:sp>
      <p:sp>
        <p:nvSpPr>
          <p:cNvPr id="98" name="TextBox 97">
            <a:extLst>
              <a:ext uri="{FF2B5EF4-FFF2-40B4-BE49-F238E27FC236}">
                <a16:creationId xmlns:a16="http://schemas.microsoft.com/office/drawing/2014/main" id="{3C91917D-FB9D-424E-ABAD-120CD7406E8A}"/>
              </a:ext>
            </a:extLst>
          </p:cNvPr>
          <p:cNvSpPr txBox="1"/>
          <p:nvPr userDrawn="1"/>
        </p:nvSpPr>
        <p:spPr>
          <a:xfrm>
            <a:off x="3821101" y="5497848"/>
            <a:ext cx="2634939" cy="4247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GB" sz="1000" b="1" dirty="0">
                <a:solidFill>
                  <a:schemeClr val="tx2"/>
                </a:solidFill>
                <a:ea typeface="Aileron" charset="0"/>
                <a:cs typeface="PT Sans Narrow"/>
              </a:rPr>
              <a:t>Watch on</a:t>
            </a:r>
          </a:p>
          <a:p>
            <a:pPr marL="0" marR="0" lvl="0" indent="0" algn="l" defTabSz="4572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400" dirty="0">
                <a:solidFill>
                  <a:schemeClr val="tx2"/>
                </a:solidFill>
                <a:ea typeface="Aileron" charset="0"/>
                <a:cs typeface="PT Sans Narrow"/>
              </a:rPr>
              <a:t>Vimeo @CORONARY CONNECT</a:t>
            </a:r>
          </a:p>
        </p:txBody>
      </p:sp>
      <p:sp>
        <p:nvSpPr>
          <p:cNvPr id="99" name="Rectangle 98">
            <a:hlinkClick r:id="rId6"/>
            <a:extLst>
              <a:ext uri="{FF2B5EF4-FFF2-40B4-BE49-F238E27FC236}">
                <a16:creationId xmlns:a16="http://schemas.microsoft.com/office/drawing/2014/main" id="{1721E7C3-126D-994E-9668-79E051061A8B}"/>
              </a:ext>
            </a:extLst>
          </p:cNvPr>
          <p:cNvSpPr/>
          <p:nvPr userDrawn="1"/>
        </p:nvSpPr>
        <p:spPr>
          <a:xfrm>
            <a:off x="787049" y="3551583"/>
            <a:ext cx="2141681" cy="33130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0" name="Rectangle 99">
            <a:hlinkClick r:id="rId7"/>
            <a:extLst>
              <a:ext uri="{FF2B5EF4-FFF2-40B4-BE49-F238E27FC236}">
                <a16:creationId xmlns:a16="http://schemas.microsoft.com/office/drawing/2014/main" id="{FD0814AC-D433-7240-9F2A-C82A1231A6A1}"/>
              </a:ext>
            </a:extLst>
          </p:cNvPr>
          <p:cNvSpPr/>
          <p:nvPr userDrawn="1"/>
        </p:nvSpPr>
        <p:spPr>
          <a:xfrm>
            <a:off x="832866" y="4884954"/>
            <a:ext cx="2360908" cy="33130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ectangle 100">
            <a:hlinkClick r:id="rId8"/>
            <a:extLst>
              <a:ext uri="{FF2B5EF4-FFF2-40B4-BE49-F238E27FC236}">
                <a16:creationId xmlns:a16="http://schemas.microsoft.com/office/drawing/2014/main" id="{D7AB671C-E666-4146-A353-8A9EF0C3D2C8}"/>
              </a:ext>
            </a:extLst>
          </p:cNvPr>
          <p:cNvSpPr/>
          <p:nvPr userDrawn="1"/>
        </p:nvSpPr>
        <p:spPr>
          <a:xfrm>
            <a:off x="403163" y="5500414"/>
            <a:ext cx="2857927" cy="42023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2" name="Rounded Rectangle 101">
            <a:extLst>
              <a:ext uri="{FF2B5EF4-FFF2-40B4-BE49-F238E27FC236}">
                <a16:creationId xmlns:a16="http://schemas.microsoft.com/office/drawing/2014/main" id="{7FBC0F28-B22E-634A-8C4E-38D3E0E80AFE}"/>
              </a:ext>
            </a:extLst>
          </p:cNvPr>
          <p:cNvSpPr/>
          <p:nvPr userDrawn="1"/>
        </p:nvSpPr>
        <p:spPr>
          <a:xfrm>
            <a:off x="416331" y="6033094"/>
            <a:ext cx="369911" cy="369769"/>
          </a:xfrm>
          <a:prstGeom prst="roundRect">
            <a:avLst>
              <a:gd name="adj" fmla="val 11151"/>
            </a:avLst>
          </a:prstGeom>
          <a:solidFill>
            <a:schemeClr val="accent1"/>
          </a:solidFill>
          <a:ln>
            <a:solidFill>
              <a:schemeClr val="accent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" name="TextBox 102">
            <a:extLst>
              <a:ext uri="{FF2B5EF4-FFF2-40B4-BE49-F238E27FC236}">
                <a16:creationId xmlns:a16="http://schemas.microsoft.com/office/drawing/2014/main" id="{6A2D46CA-F6D4-E14A-8C26-CA83A71A5C24}"/>
              </a:ext>
            </a:extLst>
          </p:cNvPr>
          <p:cNvSpPr txBox="1"/>
          <p:nvPr userDrawn="1"/>
        </p:nvSpPr>
        <p:spPr>
          <a:xfrm>
            <a:off x="805458" y="6013567"/>
            <a:ext cx="1822326" cy="4247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GB" sz="1000" b="1" dirty="0">
                <a:solidFill>
                  <a:schemeClr val="tx2"/>
                </a:solidFill>
                <a:ea typeface="Aileron" charset="0"/>
                <a:cs typeface="PT Sans Narrow"/>
              </a:rPr>
              <a:t>Visit us at</a:t>
            </a:r>
          </a:p>
          <a:p>
            <a:pPr>
              <a:lnSpc>
                <a:spcPct val="90000"/>
              </a:lnSpc>
            </a:pPr>
            <a:r>
              <a:rPr lang="en-GB" sz="1400" dirty="0" err="1">
                <a:solidFill>
                  <a:schemeClr val="tx2"/>
                </a:solidFill>
                <a:ea typeface="Aileron" charset="0"/>
                <a:cs typeface="PT Sans Narrow"/>
              </a:rPr>
              <a:t>coronaryconnect.com</a:t>
            </a:r>
            <a:endParaRPr lang="en-GB" sz="1400" dirty="0">
              <a:solidFill>
                <a:schemeClr val="tx2"/>
              </a:solidFill>
              <a:ea typeface="Aileron" charset="0"/>
              <a:cs typeface="PT Sans Narrow"/>
            </a:endParaRPr>
          </a:p>
        </p:txBody>
      </p:sp>
      <p:sp>
        <p:nvSpPr>
          <p:cNvPr id="104" name="Rectangle 103">
            <a:hlinkClick r:id="rId9"/>
            <a:extLst>
              <a:ext uri="{FF2B5EF4-FFF2-40B4-BE49-F238E27FC236}">
                <a16:creationId xmlns:a16="http://schemas.microsoft.com/office/drawing/2014/main" id="{43E74704-1B39-FE45-BFA5-E67BF4C90160}"/>
              </a:ext>
            </a:extLst>
          </p:cNvPr>
          <p:cNvSpPr/>
          <p:nvPr userDrawn="1"/>
        </p:nvSpPr>
        <p:spPr>
          <a:xfrm>
            <a:off x="391316" y="6023566"/>
            <a:ext cx="2236467" cy="42023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6" name="TextBox 105">
            <a:extLst>
              <a:ext uri="{FF2B5EF4-FFF2-40B4-BE49-F238E27FC236}">
                <a16:creationId xmlns:a16="http://schemas.microsoft.com/office/drawing/2014/main" id="{0FDF32C7-5DC7-2B46-972E-BE83EF98E4A1}"/>
              </a:ext>
            </a:extLst>
          </p:cNvPr>
          <p:cNvSpPr txBox="1"/>
          <p:nvPr userDrawn="1"/>
        </p:nvSpPr>
        <p:spPr>
          <a:xfrm>
            <a:off x="3820914" y="6013567"/>
            <a:ext cx="2634939" cy="4247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GB" sz="1000" b="1" dirty="0">
                <a:solidFill>
                  <a:schemeClr val="tx2"/>
                </a:solidFill>
                <a:ea typeface="Aileron" charset="0"/>
                <a:cs typeface="PT Sans Narrow"/>
              </a:rPr>
              <a:t>Follow us on</a:t>
            </a:r>
          </a:p>
          <a:p>
            <a:pPr marL="0" marR="0" indent="0" algn="l" defTabSz="4572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400" dirty="0">
                <a:solidFill>
                  <a:schemeClr val="tx2"/>
                </a:solidFill>
                <a:ea typeface="Aileron" charset="0"/>
                <a:cs typeface="PT Sans Narrow"/>
              </a:rPr>
              <a:t>Twitter @</a:t>
            </a:r>
            <a:r>
              <a:rPr lang="en-GB" sz="1400" dirty="0" err="1">
                <a:solidFill>
                  <a:schemeClr val="tx2"/>
                </a:solidFill>
                <a:ea typeface="Aileron" charset="0"/>
                <a:cs typeface="PT Sans Narrow"/>
              </a:rPr>
              <a:t>CoronaryConnect</a:t>
            </a:r>
            <a:endParaRPr lang="en-GB" sz="1400" dirty="0">
              <a:solidFill>
                <a:schemeClr val="tx2"/>
              </a:solidFill>
              <a:ea typeface="Aileron" charset="0"/>
              <a:cs typeface="PT Sans Narrow"/>
            </a:endParaRPr>
          </a:p>
        </p:txBody>
      </p:sp>
      <p:sp>
        <p:nvSpPr>
          <p:cNvPr id="107" name="Rectangle 106">
            <a:hlinkClick r:id="rId10"/>
            <a:extLst>
              <a:ext uri="{FF2B5EF4-FFF2-40B4-BE49-F238E27FC236}">
                <a16:creationId xmlns:a16="http://schemas.microsoft.com/office/drawing/2014/main" id="{24C4F7BC-1E56-4646-83AC-4301A9704E03}"/>
              </a:ext>
            </a:extLst>
          </p:cNvPr>
          <p:cNvSpPr/>
          <p:nvPr userDrawn="1"/>
        </p:nvSpPr>
        <p:spPr>
          <a:xfrm>
            <a:off x="3380402" y="6033097"/>
            <a:ext cx="2475809" cy="42023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9" name="Rounded Rectangle 108">
            <a:extLst>
              <a:ext uri="{FF2B5EF4-FFF2-40B4-BE49-F238E27FC236}">
                <a16:creationId xmlns:a16="http://schemas.microsoft.com/office/drawing/2014/main" id="{AC3BA181-53D3-6D44-B28C-30A09C8515D6}"/>
              </a:ext>
            </a:extLst>
          </p:cNvPr>
          <p:cNvSpPr/>
          <p:nvPr userDrawn="1"/>
        </p:nvSpPr>
        <p:spPr>
          <a:xfrm>
            <a:off x="3404557" y="5510895"/>
            <a:ext cx="369911" cy="369769"/>
          </a:xfrm>
          <a:prstGeom prst="roundRect">
            <a:avLst>
              <a:gd name="adj" fmla="val 11151"/>
            </a:avLst>
          </a:prstGeom>
          <a:solidFill>
            <a:schemeClr val="accent1"/>
          </a:solidFill>
          <a:ln>
            <a:solidFill>
              <a:schemeClr val="accent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1" name="Rectangle 110">
            <a:hlinkClick r:id="rId11"/>
            <a:extLst>
              <a:ext uri="{FF2B5EF4-FFF2-40B4-BE49-F238E27FC236}">
                <a16:creationId xmlns:a16="http://schemas.microsoft.com/office/drawing/2014/main" id="{A620C073-F745-2140-9215-F962A91ACD72}"/>
              </a:ext>
            </a:extLst>
          </p:cNvPr>
          <p:cNvSpPr/>
          <p:nvPr userDrawn="1"/>
        </p:nvSpPr>
        <p:spPr>
          <a:xfrm>
            <a:off x="3360577" y="5507360"/>
            <a:ext cx="2061726" cy="42023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13" name="Picture 112">
            <a:extLst>
              <a:ext uri="{FF2B5EF4-FFF2-40B4-BE49-F238E27FC236}">
                <a16:creationId xmlns:a16="http://schemas.microsoft.com/office/drawing/2014/main" id="{A757DDBB-1635-AB4C-8664-0306D135F707}"/>
              </a:ext>
            </a:extLst>
          </p:cNvPr>
          <p:cNvPicPr>
            <a:picLocks noChangeAspect="1"/>
          </p:cNvPicPr>
          <p:nvPr userDrawn="1"/>
        </p:nvPicPr>
        <p:blipFill>
          <a:blip r:embed="rId12"/>
          <a:stretch>
            <a:fillRect/>
          </a:stretch>
        </p:blipFill>
        <p:spPr>
          <a:xfrm>
            <a:off x="479376" y="739177"/>
            <a:ext cx="2281465" cy="775699"/>
          </a:xfrm>
          <a:prstGeom prst="rect">
            <a:avLst/>
          </a:prstGeom>
        </p:spPr>
      </p:pic>
      <p:pic>
        <p:nvPicPr>
          <p:cNvPr id="114" name="Picture 2" descr="Linkedin logo logo website icon - Popular Social Media Flat">
            <a:extLst>
              <a:ext uri="{FF2B5EF4-FFF2-40B4-BE49-F238E27FC236}">
                <a16:creationId xmlns:a16="http://schemas.microsoft.com/office/drawing/2014/main" id="{DE30241F-B7F6-8948-930B-4D2E825FD82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3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784" y="5424935"/>
            <a:ext cx="526472" cy="5264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5" name="Graphic 114" descr="World">
            <a:extLst>
              <a:ext uri="{FF2B5EF4-FFF2-40B4-BE49-F238E27FC236}">
                <a16:creationId xmlns:a16="http://schemas.microsoft.com/office/drawing/2014/main" id="{877075C0-10C6-5742-810A-0C2AC82BDF48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447989" y="6070903"/>
            <a:ext cx="306593" cy="306593"/>
          </a:xfrm>
          <a:prstGeom prst="rect">
            <a:avLst/>
          </a:prstGeom>
        </p:spPr>
      </p:pic>
      <p:pic>
        <p:nvPicPr>
          <p:cNvPr id="116" name="Picture 4" descr="Vimeo Icon Logo - Free vector graphic on Pixabay">
            <a:extLst>
              <a:ext uri="{FF2B5EF4-FFF2-40B4-BE49-F238E27FC236}">
                <a16:creationId xmlns:a16="http://schemas.microsoft.com/office/drawing/2014/main" id="{A24199BB-B4AC-7148-B4C4-105E557D949E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6">
            <a:biLevel thresh="25000"/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7723" y="5424935"/>
            <a:ext cx="563578" cy="5635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7" name="Picture 2" descr="Free White Twitter Icon - Download White Twitter Icon">
            <a:extLst>
              <a:ext uri="{FF2B5EF4-FFF2-40B4-BE49-F238E27FC236}">
                <a16:creationId xmlns:a16="http://schemas.microsoft.com/office/drawing/2014/main" id="{D5CB0EA3-4E91-FD46-9905-EC7B458E9DF2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2843" y="6086443"/>
            <a:ext cx="278977" cy="2789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" name="Picture 39">
            <a:extLst>
              <a:ext uri="{FF2B5EF4-FFF2-40B4-BE49-F238E27FC236}">
                <a16:creationId xmlns:a16="http://schemas.microsoft.com/office/drawing/2014/main" id="{4520B464-771F-874C-AB32-91CBC420514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9"/>
          <a:srcRect l="8609" t="15708" r="58647" b="40779"/>
          <a:stretch/>
        </p:blipFill>
        <p:spPr>
          <a:xfrm>
            <a:off x="6034025" y="1"/>
            <a:ext cx="6157975" cy="6858000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1" pos="3840" userDrawn="1">
          <p15:clr>
            <a:srgbClr val="FBAE40"/>
          </p15:clr>
        </p15:guide>
        <p15:guide id="2" pos="286" userDrawn="1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space réservé du texte 2"/>
          <p:cNvSpPr>
            <a:spLocks noGrp="1"/>
          </p:cNvSpPr>
          <p:nvPr>
            <p:ph type="body" idx="1" hasCustomPrompt="1"/>
          </p:nvPr>
        </p:nvSpPr>
        <p:spPr>
          <a:xfrm>
            <a:off x="609600" y="1214362"/>
            <a:ext cx="10972800" cy="702470"/>
          </a:xfrm>
          <a:prstGeom prst="rect">
            <a:avLst/>
          </a:prstGeom>
        </p:spPr>
        <p:txBody>
          <a:bodyPr wrap="square" lIns="0" tIns="0" rIns="0" bIns="0" anchor="t"/>
          <a:lstStyle>
            <a:lvl1pPr marL="0" indent="0" algn="l">
              <a:buNone/>
              <a:defRPr sz="2000" b="1" i="0" cap="all" spc="100" baseline="0">
                <a:solidFill>
                  <a:srgbClr val="03C750"/>
                </a:solidFill>
                <a:latin typeface="PT Sans Narrow" charset="-52"/>
                <a:ea typeface="PT Sans Narrow" charset="-52"/>
                <a:cs typeface="PT Sans Narrow" charset="-5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dirty="0"/>
              <a:t>CLICK AND ADD TEXT</a:t>
            </a:r>
          </a:p>
        </p:txBody>
      </p:sp>
      <p:sp>
        <p:nvSpPr>
          <p:cNvPr id="16" name="Espace réservé du numéro de diapositive 6"/>
          <p:cNvSpPr>
            <a:spLocks noGrp="1"/>
          </p:cNvSpPr>
          <p:nvPr>
            <p:ph type="sldNum" sz="quarter" idx="4"/>
          </p:nvPr>
        </p:nvSpPr>
        <p:spPr>
          <a:xfrm>
            <a:off x="10512492" y="6356353"/>
            <a:ext cx="1069909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200">
                <a:solidFill>
                  <a:srgbClr val="5D8298"/>
                </a:solidFill>
                <a:latin typeface="PT Sans Narrow" charset="-52"/>
                <a:ea typeface="PT Sans Narrow" charset="-52"/>
                <a:cs typeface="PT Sans Narrow" charset="-52"/>
              </a:defRPr>
            </a:lvl1pPr>
          </a:lstStyle>
          <a:p>
            <a:fld id="{FCE43C0F-8A7B-3A4B-9DB5-B3472E36E833}" type="slidenum">
              <a:rPr lang="en-GB" smtClean="0"/>
              <a:pPr/>
              <a:t>‹Nº›</a:t>
            </a:fld>
            <a:endParaRPr lang="en-GB" dirty="0"/>
          </a:p>
        </p:txBody>
      </p:sp>
      <p:sp>
        <p:nvSpPr>
          <p:cNvPr id="17" name="Content Placeholder 5"/>
          <p:cNvSpPr>
            <a:spLocks noGrp="1"/>
          </p:cNvSpPr>
          <p:nvPr>
            <p:ph sz="quarter" idx="13"/>
          </p:nvPr>
        </p:nvSpPr>
        <p:spPr>
          <a:xfrm>
            <a:off x="620184" y="6356353"/>
            <a:ext cx="8116800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0" indent="0">
              <a:buNone/>
              <a:defRPr sz="1200">
                <a:solidFill>
                  <a:srgbClr val="5D8298"/>
                </a:solidFill>
                <a:latin typeface="PT Sans Narrow"/>
                <a:cs typeface="PT Sans Narrow"/>
              </a:defRPr>
            </a:lvl1pPr>
            <a:lvl2pPr marL="457200" indent="0">
              <a:buNone/>
              <a:defRPr sz="1200">
                <a:latin typeface="PT Sans Narrow"/>
                <a:cs typeface="PT Sans Narrow"/>
              </a:defRPr>
            </a:lvl2pPr>
            <a:lvl3pPr marL="914400" indent="0">
              <a:buNone/>
              <a:defRPr sz="1200">
                <a:latin typeface="PT Sans Narrow"/>
                <a:cs typeface="PT Sans Narrow"/>
              </a:defRPr>
            </a:lvl3pPr>
            <a:lvl4pPr marL="1371600" indent="0">
              <a:buNone/>
              <a:defRPr sz="1200">
                <a:latin typeface="PT Sans Narrow"/>
                <a:cs typeface="PT Sans Narrow"/>
              </a:defRPr>
            </a:lvl4pPr>
            <a:lvl5pPr marL="1828800" indent="0">
              <a:buNone/>
              <a:defRPr sz="1200">
                <a:latin typeface="PT Sans Narrow"/>
                <a:cs typeface="PT Sans Narrow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4"/>
          </p:nvPr>
        </p:nvSpPr>
        <p:spPr>
          <a:xfrm>
            <a:off x="620184" y="1987199"/>
            <a:ext cx="10962216" cy="3960000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637404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Break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4559829" y="2524264"/>
            <a:ext cx="7632171" cy="182420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40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4943872" y="2852936"/>
            <a:ext cx="7248128" cy="768085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4800" b="0" baseline="0">
                <a:solidFill>
                  <a:srgbClr val="2765B0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SECTION BREAK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4943872" y="3621021"/>
            <a:ext cx="7248128" cy="384043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1867" b="0" baseline="0">
                <a:solidFill>
                  <a:schemeClr val="bg1">
                    <a:lumMod val="50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  <p:sp>
        <p:nvSpPr>
          <p:cNvPr id="6" name="Rectangle 5"/>
          <p:cNvSpPr/>
          <p:nvPr userDrawn="1"/>
        </p:nvSpPr>
        <p:spPr>
          <a:xfrm>
            <a:off x="0" y="2536010"/>
            <a:ext cx="623392" cy="182420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40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1A75094-5626-8643-BFC3-3FD82538D5E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3673" y="2448285"/>
            <a:ext cx="3628255" cy="20112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5992622"/>
      </p:ext>
    </p:extLst>
  </p:cSld>
  <p:clrMapOvr>
    <a:masterClrMapping/>
  </p:clrMapOvr>
  <p:transition>
    <p:wip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Basic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623325" y="218242"/>
            <a:ext cx="9793088" cy="768085"/>
          </a:xfrm>
          <a:prstGeom prst="rect">
            <a:avLst/>
          </a:prstGeom>
        </p:spPr>
        <p:txBody>
          <a:bodyPr lIns="0" tIns="0" rIns="0" bIns="0" anchor="b" anchorCtr="0"/>
          <a:lstStyle>
            <a:lvl1pPr marL="0" indent="0" algn="l" latinLnBrk="0">
              <a:buNone/>
              <a:defRPr sz="2933" b="1" baseline="0">
                <a:solidFill>
                  <a:srgbClr val="2765B0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-8043" y="1089693"/>
            <a:ext cx="10232501" cy="0"/>
          </a:xfrm>
          <a:prstGeom prst="line">
            <a:avLst/>
          </a:prstGeom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Image 1">
            <a:extLst>
              <a:ext uri="{FF2B5EF4-FFF2-40B4-BE49-F238E27FC236}">
                <a16:creationId xmlns:a16="http://schemas.microsoft.com/office/drawing/2014/main" id="{A9997E85-1B0A-47BD-A027-80F402C2DED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16480" y="110316"/>
            <a:ext cx="1583499" cy="876729"/>
          </a:xfrm>
          <a:prstGeom prst="rect">
            <a:avLst/>
          </a:prstGeom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FFA70EC-45D7-D14E-BDC2-E4F9F7FB570A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23325" y="1316767"/>
            <a:ext cx="10945283" cy="4704523"/>
          </a:xfrm>
          <a:prstGeom prst="rect">
            <a:avLst/>
          </a:prstGeom>
        </p:spPr>
        <p:txBody>
          <a:bodyPr lIns="0" tIns="0" rIns="0" bIns="0"/>
          <a:lstStyle>
            <a:lvl1pPr marL="355591" indent="-355591" latinLnBrk="0">
              <a:spcBef>
                <a:spcPts val="1200"/>
              </a:spcBef>
              <a:buClr>
                <a:schemeClr val="tx1"/>
              </a:buClr>
              <a:buSzPct val="120000"/>
              <a:buFont typeface="Arial" panose="020B0604020202020204" pitchFamily="34" charset="0"/>
              <a:buChar char="•"/>
              <a:tabLst/>
              <a:defRPr sz="2400">
                <a:solidFill>
                  <a:srgbClr val="595959"/>
                </a:solidFill>
              </a:defRPr>
            </a:lvl1pPr>
            <a:lvl2pPr marL="893211" indent="-357708" latinLnBrk="0">
              <a:buClr>
                <a:schemeClr val="tx1"/>
              </a:buClr>
              <a:tabLst/>
              <a:defRPr sz="2133">
                <a:solidFill>
                  <a:srgbClr val="595959"/>
                </a:solidFill>
              </a:defRPr>
            </a:lvl2pPr>
            <a:lvl3pPr latinLnBrk="0">
              <a:buClr>
                <a:schemeClr val="tx1"/>
              </a:buClr>
              <a:defRPr sz="1867">
                <a:solidFill>
                  <a:srgbClr val="595959"/>
                </a:solidFill>
              </a:defRPr>
            </a:lvl3pPr>
            <a:lvl4pPr latinLnBrk="0">
              <a:buClr>
                <a:schemeClr val="tx1"/>
              </a:buClr>
              <a:defRPr sz="1867">
                <a:solidFill>
                  <a:srgbClr val="595959"/>
                </a:solidFill>
              </a:defRPr>
            </a:lvl4pPr>
            <a:lvl5pPr latinLnBrk="0">
              <a:buClr>
                <a:schemeClr val="tx1"/>
              </a:buClr>
              <a:defRPr sz="1867">
                <a:solidFill>
                  <a:srgbClr val="595959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F6AF35BC-32BB-684E-8F64-6C88C9D4B421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23325" y="6487716"/>
            <a:ext cx="10944000" cy="205184"/>
          </a:xfrm>
          <a:prstGeom prst="rect">
            <a:avLst/>
          </a:prstGeom>
        </p:spPr>
        <p:txBody>
          <a:bodyPr lIns="0" tIns="0" rIns="0" bIns="0" anchor="b" anchorCtr="0">
            <a:spAutoFit/>
          </a:bodyPr>
          <a:lstStyle>
            <a:lvl1pPr marL="0" indent="0" latinLnBrk="0">
              <a:buNone/>
              <a:defRPr sz="1333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Footer</a:t>
            </a:r>
          </a:p>
        </p:txBody>
      </p:sp>
    </p:spTree>
    <p:extLst>
      <p:ext uri="{BB962C8B-B14F-4D97-AF65-F5344CB8AC3E}">
        <p14:creationId xmlns:p14="http://schemas.microsoft.com/office/powerpoint/2010/main" val="2478966058"/>
      </p:ext>
    </p:extLst>
  </p:cSld>
  <p:clrMapOvr>
    <a:masterClrMapping/>
  </p:clrMapOvr>
  <p:transition>
    <p:wip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066" y="1355959"/>
            <a:ext cx="11175999" cy="473686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/>
          </p:nvPr>
        </p:nvSpPr>
        <p:spPr>
          <a:xfrm>
            <a:off x="508001" y="6172200"/>
            <a:ext cx="5486400" cy="533400"/>
          </a:xfrm>
        </p:spPr>
        <p:txBody>
          <a:bodyPr anchor="b"/>
          <a:lstStyle>
            <a:lvl1pPr marL="0" indent="0">
              <a:buNone/>
              <a:defRPr sz="110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8" name="Text Placeholder 6"/>
          <p:cNvSpPr>
            <a:spLocks noGrp="1"/>
          </p:cNvSpPr>
          <p:nvPr>
            <p:ph type="body" sz="quarter" idx="11"/>
          </p:nvPr>
        </p:nvSpPr>
        <p:spPr>
          <a:xfrm>
            <a:off x="6197599" y="6172200"/>
            <a:ext cx="5486400" cy="533400"/>
          </a:xfrm>
        </p:spPr>
        <p:txBody>
          <a:bodyPr anchor="b"/>
          <a:lstStyle>
            <a:lvl1pPr marL="0" indent="0" algn="r">
              <a:buNone/>
              <a:defRPr sz="110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888585654"/>
      </p:ext>
    </p:extLst>
  </p:cSld>
  <p:clrMapOvr>
    <a:masterClrMapping/>
  </p:clrMapOvr>
  <p:transition spd="slow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687036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2C5EBDF3-CB81-854B-96C8-F2908B012FE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>
              <a:defRPr b="1"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9406D98C-36A4-6149-AD79-E1AB02BC400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961A378C-8E65-B846-BD7F-78613711F25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fld id="{CD9C2614-E90E-E043-AEBC-FCB324481C63}" type="slidenum">
              <a:rPr lang="en-GB" altLang="en-US"/>
              <a:pPr/>
              <a:t>‹Nº›</a:t>
            </a:fld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1654123592"/>
      </p:ext>
    </p:extLst>
  </p:cSld>
  <p:clrMapOvr>
    <a:masterClrMapping/>
  </p:clrMapOvr>
  <p:transition spd="slow">
    <p:wipe dir="r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only Separator Pale"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60A1DB8-29E5-3B40-9F48-4C2C7A2E572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10000"/>
          </a:blip>
          <a:stretch>
            <a:fillRect/>
          </a:stretch>
        </p:blipFill>
        <p:spPr>
          <a:xfrm>
            <a:off x="3731846" y="1142244"/>
            <a:ext cx="4728308" cy="4573512"/>
          </a:xfrm>
          <a:prstGeom prst="rect">
            <a:avLst/>
          </a:prstGeom>
        </p:spPr>
      </p:pic>
      <p:sp>
        <p:nvSpPr>
          <p:cNvPr id="8" name="Titre 1"/>
          <p:cNvSpPr>
            <a:spLocks noGrp="1"/>
          </p:cNvSpPr>
          <p:nvPr>
            <p:ph type="title" hasCustomPrompt="1"/>
          </p:nvPr>
        </p:nvSpPr>
        <p:spPr>
          <a:xfrm>
            <a:off x="609600" y="274638"/>
            <a:ext cx="10972800" cy="5821362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>
              <a:defRPr sz="4000" b="1" i="0">
                <a:solidFill>
                  <a:srgbClr val="A5131F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GB" noProof="0" dirty="0"/>
              <a:t>Click and Modify </a:t>
            </a:r>
            <a:br>
              <a:rPr lang="en-GB" noProof="0" dirty="0"/>
            </a:br>
            <a:r>
              <a:rPr lang="en-GB" noProof="0" dirty="0"/>
              <a:t>the text</a:t>
            </a:r>
          </a:p>
        </p:txBody>
      </p:sp>
      <p:sp>
        <p:nvSpPr>
          <p:cNvPr id="5" name="Espace réservé du numéro de diapositive 6">
            <a:extLst>
              <a:ext uri="{FF2B5EF4-FFF2-40B4-BE49-F238E27FC236}">
                <a16:creationId xmlns:a16="http://schemas.microsoft.com/office/drawing/2014/main" id="{85DA814E-187E-4E86-9496-B67EBCAD23B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800523" y="6428359"/>
            <a:ext cx="781877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100">
                <a:solidFill>
                  <a:srgbClr val="5D8298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fld id="{FCE43C0F-8A7B-3A4B-9DB5-B3472E36E833}" type="slidenum">
              <a:rPr lang="en-GB" smtClean="0"/>
              <a:pPr/>
              <a:t>‹Nº›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98295499"/>
      </p:ext>
    </p:extLst>
  </p:cSld>
  <p:clrMapOvr>
    <a:masterClrMapping/>
  </p:clrMapOvr>
  <p:transition>
    <p:fad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Basic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431371" y="164638"/>
            <a:ext cx="9793088" cy="768085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4800" b="0" baseline="0">
                <a:solidFill>
                  <a:srgbClr val="2765B0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-8043" y="1089693"/>
            <a:ext cx="10232501" cy="0"/>
          </a:xfrm>
          <a:prstGeom prst="line">
            <a:avLst/>
          </a:prstGeom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Image 1">
            <a:extLst>
              <a:ext uri="{FF2B5EF4-FFF2-40B4-BE49-F238E27FC236}">
                <a16:creationId xmlns:a16="http://schemas.microsoft.com/office/drawing/2014/main" id="{A9997E85-1B0A-47BD-A027-80F402C2DED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16480" y="110316"/>
            <a:ext cx="1583499" cy="8767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6650182"/>
      </p:ext>
    </p:extLst>
  </p:cSld>
  <p:clrMapOvr>
    <a:masterClrMapping/>
  </p:clrMapOvr>
  <p:transition>
    <p:wip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"/>
          <p:cNvSpPr>
            <a:spLocks noGrp="1"/>
          </p:cNvSpPr>
          <p:nvPr>
            <p:ph type="title"/>
          </p:nvPr>
        </p:nvSpPr>
        <p:spPr>
          <a:xfrm>
            <a:off x="610041" y="274544"/>
            <a:ext cx="10972031" cy="1143000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</p:spTree>
    <p:extLst>
      <p:ext uri="{BB962C8B-B14F-4D97-AF65-F5344CB8AC3E}">
        <p14:creationId xmlns:p14="http://schemas.microsoft.com/office/powerpoint/2010/main" val="371105911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Images and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6100977" y="3434963"/>
            <a:ext cx="3048000" cy="3423036"/>
          </a:xfrm>
          <a:prstGeom prst="rect">
            <a:avLst/>
          </a:prstGeom>
          <a:solidFill>
            <a:srgbClr val="EE1C2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40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D6E7197A-A922-714A-8133-9D5F2C31283D}"/>
              </a:ext>
            </a:extLst>
          </p:cNvPr>
          <p:cNvSpPr/>
          <p:nvPr userDrawn="1"/>
        </p:nvSpPr>
        <p:spPr>
          <a:xfrm>
            <a:off x="9147363" y="932394"/>
            <a:ext cx="3048000" cy="2506437"/>
          </a:xfrm>
          <a:prstGeom prst="rect">
            <a:avLst/>
          </a:prstGeom>
          <a:solidFill>
            <a:srgbClr val="EE1C2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400" dirty="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DE3C5D6E-A789-C847-98A5-A1F35734C87C}"/>
              </a:ext>
            </a:extLst>
          </p:cNvPr>
          <p:cNvSpPr/>
          <p:nvPr userDrawn="1"/>
        </p:nvSpPr>
        <p:spPr>
          <a:xfrm>
            <a:off x="9144000" y="5901788"/>
            <a:ext cx="3048000" cy="949800"/>
          </a:xfrm>
          <a:prstGeom prst="rect">
            <a:avLst/>
          </a:prstGeom>
          <a:solidFill>
            <a:srgbClr val="2765B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400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42C4D4D5-9DA8-9D45-B2F1-B7E763CCACF7}"/>
              </a:ext>
            </a:extLst>
          </p:cNvPr>
          <p:cNvSpPr/>
          <p:nvPr userDrawn="1"/>
        </p:nvSpPr>
        <p:spPr>
          <a:xfrm>
            <a:off x="3070120" y="5908199"/>
            <a:ext cx="3048000" cy="949800"/>
          </a:xfrm>
          <a:prstGeom prst="rect">
            <a:avLst/>
          </a:prstGeom>
          <a:solidFill>
            <a:srgbClr val="2765B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667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73B2B49B-B051-9D4B-BBA1-0628C80A5693}"/>
              </a:ext>
            </a:extLst>
          </p:cNvPr>
          <p:cNvSpPr/>
          <p:nvPr userDrawn="1"/>
        </p:nvSpPr>
        <p:spPr>
          <a:xfrm>
            <a:off x="9144000" y="5901788"/>
            <a:ext cx="3048000" cy="949800"/>
          </a:xfrm>
          <a:prstGeom prst="rect">
            <a:avLst/>
          </a:prstGeom>
          <a:solidFill>
            <a:srgbClr val="2765B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400" dirty="0"/>
          </a:p>
        </p:txBody>
      </p:sp>
      <p:pic>
        <p:nvPicPr>
          <p:cNvPr id="22" name="Image 48">
            <a:extLst>
              <a:ext uri="{FF2B5EF4-FFF2-40B4-BE49-F238E27FC236}">
                <a16:creationId xmlns:a16="http://schemas.microsoft.com/office/drawing/2014/main" id="{5B54A4ED-7B5C-C746-9128-2D7E589077A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hotocopy/>
                    </a14:imgEffect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980" t="-1" b="34573"/>
          <a:stretch/>
        </p:blipFill>
        <p:spPr>
          <a:xfrm>
            <a:off x="6096001" y="5925278"/>
            <a:ext cx="3045137" cy="962844"/>
          </a:xfrm>
          <a:prstGeom prst="rect">
            <a:avLst/>
          </a:prstGeom>
        </p:spPr>
      </p:pic>
      <p:pic>
        <p:nvPicPr>
          <p:cNvPr id="23" name="Image 49">
            <a:extLst>
              <a:ext uri="{FF2B5EF4-FFF2-40B4-BE49-F238E27FC236}">
                <a16:creationId xmlns:a16="http://schemas.microsoft.com/office/drawing/2014/main" id="{1434D916-0D59-3A48-BA22-4508B4581EA3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-9975" y="5939499"/>
            <a:ext cx="3069859" cy="909903"/>
          </a:xfrm>
          <a:prstGeom prst="rect">
            <a:avLst/>
          </a:prstGeom>
        </p:spPr>
      </p:pic>
      <p:sp>
        <p:nvSpPr>
          <p:cNvPr id="24" name="Rectangle 23">
            <a:extLst>
              <a:ext uri="{FF2B5EF4-FFF2-40B4-BE49-F238E27FC236}">
                <a16:creationId xmlns:a16="http://schemas.microsoft.com/office/drawing/2014/main" id="{A9D6D7AF-E0C3-AD4D-A3A6-82E0CF709BB7}"/>
              </a:ext>
            </a:extLst>
          </p:cNvPr>
          <p:cNvSpPr/>
          <p:nvPr userDrawn="1"/>
        </p:nvSpPr>
        <p:spPr>
          <a:xfrm>
            <a:off x="14747" y="3433062"/>
            <a:ext cx="3048000" cy="2506437"/>
          </a:xfrm>
          <a:prstGeom prst="rect">
            <a:avLst/>
          </a:prstGeom>
          <a:solidFill>
            <a:srgbClr val="EE1C2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altLang="ko-KR" sz="2400" i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5" name="TextBox 16">
            <a:extLst>
              <a:ext uri="{FF2B5EF4-FFF2-40B4-BE49-F238E27FC236}">
                <a16:creationId xmlns:a16="http://schemas.microsoft.com/office/drawing/2014/main" id="{855514C3-BB86-B841-97B7-00CB07F2346F}"/>
              </a:ext>
            </a:extLst>
          </p:cNvPr>
          <p:cNvSpPr txBox="1"/>
          <p:nvPr userDrawn="1"/>
        </p:nvSpPr>
        <p:spPr>
          <a:xfrm>
            <a:off x="6134609" y="4430883"/>
            <a:ext cx="3006529" cy="6669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867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Thursday, December 3</a:t>
            </a:r>
          </a:p>
          <a:p>
            <a:pPr algn="ctr"/>
            <a:r>
              <a:rPr lang="en-US" altLang="ko-KR" sz="1867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16:00-19:00</a:t>
            </a:r>
            <a:endParaRPr lang="ko-KR" altLang="en-US" sz="2133" i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968AE813-E01D-7042-85AE-36CF85DE44D1}"/>
              </a:ext>
            </a:extLst>
          </p:cNvPr>
          <p:cNvSpPr txBox="1"/>
          <p:nvPr userDrawn="1"/>
        </p:nvSpPr>
        <p:spPr>
          <a:xfrm>
            <a:off x="7374" y="-38599"/>
            <a:ext cx="12177253" cy="955646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 anchor="ctr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ko-KR" sz="4267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Arial" pitchFamily="34" charset="0"/>
              </a:rPr>
              <a:t>Title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D94FC97D-4F0D-334E-9E30-9DB70EE08023}"/>
              </a:ext>
            </a:extLst>
          </p:cNvPr>
          <p:cNvSpPr/>
          <p:nvPr userDrawn="1"/>
        </p:nvSpPr>
        <p:spPr>
          <a:xfrm>
            <a:off x="3048000" y="917582"/>
            <a:ext cx="3048000" cy="2515479"/>
          </a:xfrm>
          <a:prstGeom prst="rect">
            <a:avLst/>
          </a:prstGeom>
          <a:solidFill>
            <a:srgbClr val="2765B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400" dirty="0"/>
          </a:p>
          <a:p>
            <a:pPr algn="ctr"/>
            <a:endParaRPr lang="en-GB" sz="2400" dirty="0"/>
          </a:p>
          <a:p>
            <a:pPr algn="ctr"/>
            <a:endParaRPr lang="en-GB" sz="24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166D361-F3BC-E949-AD5D-52836E0E5AC0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8874" y="4265625"/>
            <a:ext cx="2472116" cy="99164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F20C571-73A0-254B-95F6-2A62798F8C0C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73" y="1397774"/>
            <a:ext cx="3007985" cy="166739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30ABD31-CBDD-9F44-9888-BF50F2E1510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433" r="13313" b="13387"/>
          <a:stretch/>
        </p:blipFill>
        <p:spPr>
          <a:xfrm>
            <a:off x="9840416" y="3581701"/>
            <a:ext cx="1728192" cy="219303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8863A2F4-AE82-2A4E-92DA-0912CFBA1EA2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4943" y="1188630"/>
            <a:ext cx="2036891" cy="1970207"/>
          </a:xfrm>
          <a:prstGeom prst="rect">
            <a:avLst/>
          </a:prstGeom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id="{3169189A-D72A-664B-983F-272F8D6E78F0}"/>
              </a:ext>
            </a:extLst>
          </p:cNvPr>
          <p:cNvGrpSpPr/>
          <p:nvPr userDrawn="1"/>
        </p:nvGrpSpPr>
        <p:grpSpPr>
          <a:xfrm>
            <a:off x="3583699" y="1229352"/>
            <a:ext cx="1976603" cy="1891936"/>
            <a:chOff x="2635524" y="895123"/>
            <a:chExt cx="1482452" cy="1418952"/>
          </a:xfrm>
          <a:solidFill>
            <a:srgbClr val="FFC000"/>
          </a:solidFill>
        </p:grpSpPr>
        <p:sp>
          <p:nvSpPr>
            <p:cNvPr id="3" name="5-Point Star 2">
              <a:extLst>
                <a:ext uri="{FF2B5EF4-FFF2-40B4-BE49-F238E27FC236}">
                  <a16:creationId xmlns:a16="http://schemas.microsoft.com/office/drawing/2014/main" id="{055B5E89-91D7-0F4B-B2E2-0A79D0F12B05}"/>
                </a:ext>
              </a:extLst>
            </p:cNvPr>
            <p:cNvSpPr/>
            <p:nvPr userDrawn="1"/>
          </p:nvSpPr>
          <p:spPr>
            <a:xfrm>
              <a:off x="2949849" y="977673"/>
              <a:ext cx="212452" cy="212452"/>
            </a:xfrm>
            <a:prstGeom prst="star5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  <p:sp>
          <p:nvSpPr>
            <p:cNvPr id="29" name="5-Point Star 28">
              <a:extLst>
                <a:ext uri="{FF2B5EF4-FFF2-40B4-BE49-F238E27FC236}">
                  <a16:creationId xmlns:a16="http://schemas.microsoft.com/office/drawing/2014/main" id="{11D82BF8-89D3-EF47-8627-FD2792B3CAE9}"/>
                </a:ext>
              </a:extLst>
            </p:cNvPr>
            <p:cNvSpPr/>
            <p:nvPr userDrawn="1"/>
          </p:nvSpPr>
          <p:spPr>
            <a:xfrm>
              <a:off x="3270524" y="895123"/>
              <a:ext cx="212452" cy="212452"/>
            </a:xfrm>
            <a:prstGeom prst="star5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  <p:sp>
          <p:nvSpPr>
            <p:cNvPr id="30" name="5-Point Star 29">
              <a:extLst>
                <a:ext uri="{FF2B5EF4-FFF2-40B4-BE49-F238E27FC236}">
                  <a16:creationId xmlns:a16="http://schemas.microsoft.com/office/drawing/2014/main" id="{DF738F1C-24C8-604F-A92B-C0492F55E1EA}"/>
                </a:ext>
              </a:extLst>
            </p:cNvPr>
            <p:cNvSpPr/>
            <p:nvPr userDrawn="1"/>
          </p:nvSpPr>
          <p:spPr>
            <a:xfrm>
              <a:off x="3591199" y="977673"/>
              <a:ext cx="212452" cy="212452"/>
            </a:xfrm>
            <a:prstGeom prst="star5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  <p:sp>
          <p:nvSpPr>
            <p:cNvPr id="31" name="5-Point Star 30">
              <a:extLst>
                <a:ext uri="{FF2B5EF4-FFF2-40B4-BE49-F238E27FC236}">
                  <a16:creationId xmlns:a16="http://schemas.microsoft.com/office/drawing/2014/main" id="{EB02CEBD-D34B-C748-B027-A853B3A46FA8}"/>
                </a:ext>
              </a:extLst>
            </p:cNvPr>
            <p:cNvSpPr/>
            <p:nvPr userDrawn="1"/>
          </p:nvSpPr>
          <p:spPr>
            <a:xfrm>
              <a:off x="3822974" y="1193573"/>
              <a:ext cx="212452" cy="212452"/>
            </a:xfrm>
            <a:prstGeom prst="star5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  <p:sp>
          <p:nvSpPr>
            <p:cNvPr id="32" name="5-Point Star 31">
              <a:extLst>
                <a:ext uri="{FF2B5EF4-FFF2-40B4-BE49-F238E27FC236}">
                  <a16:creationId xmlns:a16="http://schemas.microsoft.com/office/drawing/2014/main" id="{F35E46CB-03CA-C94C-AD98-25519E73530A}"/>
                </a:ext>
              </a:extLst>
            </p:cNvPr>
            <p:cNvSpPr/>
            <p:nvPr userDrawn="1"/>
          </p:nvSpPr>
          <p:spPr>
            <a:xfrm>
              <a:off x="3905524" y="1498373"/>
              <a:ext cx="212452" cy="212452"/>
            </a:xfrm>
            <a:prstGeom prst="star5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  <p:sp>
          <p:nvSpPr>
            <p:cNvPr id="33" name="5-Point Star 32">
              <a:extLst>
                <a:ext uri="{FF2B5EF4-FFF2-40B4-BE49-F238E27FC236}">
                  <a16:creationId xmlns:a16="http://schemas.microsoft.com/office/drawing/2014/main" id="{50534C53-EF50-D846-A1BC-694490823B96}"/>
                </a:ext>
              </a:extLst>
            </p:cNvPr>
            <p:cNvSpPr/>
            <p:nvPr userDrawn="1"/>
          </p:nvSpPr>
          <p:spPr>
            <a:xfrm>
              <a:off x="3819799" y="1806348"/>
              <a:ext cx="212452" cy="212452"/>
            </a:xfrm>
            <a:prstGeom prst="star5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  <p:sp>
          <p:nvSpPr>
            <p:cNvPr id="34" name="5-Point Star 33">
              <a:extLst>
                <a:ext uri="{FF2B5EF4-FFF2-40B4-BE49-F238E27FC236}">
                  <a16:creationId xmlns:a16="http://schemas.microsoft.com/office/drawing/2014/main" id="{9799FE8D-05B7-9B4A-BD2E-2E6C33636434}"/>
                </a:ext>
              </a:extLst>
            </p:cNvPr>
            <p:cNvSpPr/>
            <p:nvPr userDrawn="1"/>
          </p:nvSpPr>
          <p:spPr>
            <a:xfrm>
              <a:off x="3588024" y="2022248"/>
              <a:ext cx="212452" cy="212452"/>
            </a:xfrm>
            <a:prstGeom prst="star5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  <p:sp>
          <p:nvSpPr>
            <p:cNvPr id="35" name="5-Point Star 34">
              <a:extLst>
                <a:ext uri="{FF2B5EF4-FFF2-40B4-BE49-F238E27FC236}">
                  <a16:creationId xmlns:a16="http://schemas.microsoft.com/office/drawing/2014/main" id="{F017219B-D157-3D41-9A30-BA85EEB21946}"/>
                </a:ext>
              </a:extLst>
            </p:cNvPr>
            <p:cNvSpPr/>
            <p:nvPr userDrawn="1"/>
          </p:nvSpPr>
          <p:spPr>
            <a:xfrm>
              <a:off x="3270524" y="2101623"/>
              <a:ext cx="212452" cy="212452"/>
            </a:xfrm>
            <a:prstGeom prst="star5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  <p:sp>
          <p:nvSpPr>
            <p:cNvPr id="36" name="5-Point Star 35">
              <a:extLst>
                <a:ext uri="{FF2B5EF4-FFF2-40B4-BE49-F238E27FC236}">
                  <a16:creationId xmlns:a16="http://schemas.microsoft.com/office/drawing/2014/main" id="{DB8C2DD3-A347-C746-81DC-45E930AA7B25}"/>
                </a:ext>
              </a:extLst>
            </p:cNvPr>
            <p:cNvSpPr/>
            <p:nvPr userDrawn="1"/>
          </p:nvSpPr>
          <p:spPr>
            <a:xfrm>
              <a:off x="2721249" y="1193573"/>
              <a:ext cx="212452" cy="212452"/>
            </a:xfrm>
            <a:prstGeom prst="star5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  <p:sp>
          <p:nvSpPr>
            <p:cNvPr id="38" name="5-Point Star 37">
              <a:extLst>
                <a:ext uri="{FF2B5EF4-FFF2-40B4-BE49-F238E27FC236}">
                  <a16:creationId xmlns:a16="http://schemas.microsoft.com/office/drawing/2014/main" id="{3839723E-45F0-784A-A22B-BDC29FEBF900}"/>
                </a:ext>
              </a:extLst>
            </p:cNvPr>
            <p:cNvSpPr/>
            <p:nvPr userDrawn="1"/>
          </p:nvSpPr>
          <p:spPr>
            <a:xfrm>
              <a:off x="2635524" y="1498373"/>
              <a:ext cx="212452" cy="212452"/>
            </a:xfrm>
            <a:prstGeom prst="star5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  <p:sp>
          <p:nvSpPr>
            <p:cNvPr id="39" name="5-Point Star 38">
              <a:extLst>
                <a:ext uri="{FF2B5EF4-FFF2-40B4-BE49-F238E27FC236}">
                  <a16:creationId xmlns:a16="http://schemas.microsoft.com/office/drawing/2014/main" id="{4130A939-1BEA-E748-B671-8E392E552DB1}"/>
                </a:ext>
              </a:extLst>
            </p:cNvPr>
            <p:cNvSpPr/>
            <p:nvPr userDrawn="1"/>
          </p:nvSpPr>
          <p:spPr>
            <a:xfrm>
              <a:off x="2721249" y="1806348"/>
              <a:ext cx="212452" cy="212452"/>
            </a:xfrm>
            <a:prstGeom prst="star5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  <p:sp>
          <p:nvSpPr>
            <p:cNvPr id="40" name="5-Point Star 39">
              <a:extLst>
                <a:ext uri="{FF2B5EF4-FFF2-40B4-BE49-F238E27FC236}">
                  <a16:creationId xmlns:a16="http://schemas.microsoft.com/office/drawing/2014/main" id="{55079543-6DE1-F44B-B3A9-3EED1BD8C2F3}"/>
                </a:ext>
              </a:extLst>
            </p:cNvPr>
            <p:cNvSpPr/>
            <p:nvPr userDrawn="1"/>
          </p:nvSpPr>
          <p:spPr>
            <a:xfrm>
              <a:off x="2953024" y="2022248"/>
              <a:ext cx="212452" cy="212452"/>
            </a:xfrm>
            <a:prstGeom prst="star5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</p:grpSp>
    </p:spTree>
    <p:extLst>
      <p:ext uri="{BB962C8B-B14F-4D97-AF65-F5344CB8AC3E}">
        <p14:creationId xmlns:p14="http://schemas.microsoft.com/office/powerpoint/2010/main" val="1901122130"/>
      </p:ext>
    </p:extLst>
  </p:cSld>
  <p:clrMapOvr>
    <a:masterClrMapping/>
  </p:clrMapOvr>
  <p:transition>
    <p:wipe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8_Disposition personnalisé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>
          <a:xfrm>
            <a:off x="609600" y="274637"/>
            <a:ext cx="10972800" cy="5821363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>
              <a:defRPr sz="4000">
                <a:solidFill>
                  <a:schemeClr val="bg1"/>
                </a:solidFill>
                <a:latin typeface="Calibri" charset="0"/>
                <a:ea typeface="Calibri" charset="0"/>
                <a:cs typeface="Calibri" charset="0"/>
              </a:defRPr>
            </a:lvl1pPr>
          </a:lstStyle>
          <a:p>
            <a:r>
              <a:rPr lang="en-GB" noProof="0" dirty="0"/>
              <a:t>Click and Modify the text</a:t>
            </a:r>
          </a:p>
        </p:txBody>
      </p:sp>
      <p:sp>
        <p:nvSpPr>
          <p:cNvPr id="3" name="Espace réservé du numéro de diapositive 6"/>
          <p:cNvSpPr>
            <a:spLocks noGrp="1"/>
          </p:cNvSpPr>
          <p:nvPr>
            <p:ph type="sldNum" sz="quarter" idx="4"/>
          </p:nvPr>
        </p:nvSpPr>
        <p:spPr>
          <a:xfrm>
            <a:off x="10512491" y="6356351"/>
            <a:ext cx="1069909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20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fld id="{FCE43C0F-8A7B-3A4B-9DB5-B3472E36E833}" type="slidenum">
              <a:rPr lang="en-GB" smtClean="0"/>
              <a:pPr/>
              <a:t>‹Nº›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83540791"/>
      </p:ext>
    </p:extLst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&amp; sub separator pale"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85DA814E-187E-4E86-9496-B67EBCAD23B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800523" y="6428359"/>
            <a:ext cx="781877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100">
                <a:solidFill>
                  <a:srgbClr val="5D8298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fld id="{FCE43C0F-8A7B-3A4B-9DB5-B3472E36E833}" type="slidenum">
              <a:rPr lang="en-GB" smtClean="0"/>
              <a:pPr/>
              <a:t>‹Nº›</a:t>
            </a:fld>
            <a:endParaRPr lang="en-GB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8940A2D-DA63-B14B-8D6A-6668AAD5CD2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10000"/>
          </a:blip>
          <a:stretch>
            <a:fillRect/>
          </a:stretch>
        </p:blipFill>
        <p:spPr>
          <a:xfrm>
            <a:off x="3731846" y="1142244"/>
            <a:ext cx="4728308" cy="4573512"/>
          </a:xfrm>
          <a:prstGeom prst="rect">
            <a:avLst/>
          </a:prstGeom>
        </p:spPr>
      </p:pic>
      <p:sp>
        <p:nvSpPr>
          <p:cNvPr id="5" name="Titre 1"/>
          <p:cNvSpPr>
            <a:spLocks noGrp="1"/>
          </p:cNvSpPr>
          <p:nvPr>
            <p:ph type="title" hasCustomPrompt="1"/>
          </p:nvPr>
        </p:nvSpPr>
        <p:spPr>
          <a:xfrm>
            <a:off x="609600" y="274638"/>
            <a:ext cx="10972800" cy="4162474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>
              <a:defRPr sz="4000">
                <a:solidFill>
                  <a:schemeClr val="accent1"/>
                </a:solidFill>
                <a:latin typeface="+mj-lt"/>
                <a:ea typeface="PT Sans Narrow" charset="-52"/>
                <a:cs typeface="PT Sans Narrow" charset="-52"/>
              </a:defRPr>
            </a:lvl1pPr>
          </a:lstStyle>
          <a:p>
            <a:r>
              <a:rPr lang="en-GB" dirty="0"/>
              <a:t>Click and </a:t>
            </a:r>
            <a:r>
              <a:rPr lang="en-GB" noProof="0" dirty="0"/>
              <a:t>Modify</a:t>
            </a:r>
            <a:r>
              <a:rPr lang="en-GB" dirty="0"/>
              <a:t> the text</a:t>
            </a:r>
          </a:p>
        </p:txBody>
      </p:sp>
      <p:sp>
        <p:nvSpPr>
          <p:cNvPr id="6" name="Sous-titre 2"/>
          <p:cNvSpPr>
            <a:spLocks noGrp="1"/>
          </p:cNvSpPr>
          <p:nvPr>
            <p:ph type="subTitle" idx="1"/>
          </p:nvPr>
        </p:nvSpPr>
        <p:spPr>
          <a:xfrm>
            <a:off x="609600" y="4653136"/>
            <a:ext cx="10972800" cy="16557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3200">
                <a:solidFill>
                  <a:schemeClr val="accent1"/>
                </a:solidFill>
                <a:latin typeface="+mj-lt"/>
              </a:defRPr>
            </a:lvl1pPr>
          </a:lstStyle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37949908"/>
      </p:ext>
    </p:extLst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eparator dark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>
          <a:xfrm>
            <a:off x="609600" y="274638"/>
            <a:ext cx="10972800" cy="5821362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>
              <a:defRPr sz="4000">
                <a:solidFill>
                  <a:schemeClr val="bg1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GB" noProof="0" dirty="0"/>
              <a:t>Click and Modify the text</a:t>
            </a:r>
          </a:p>
        </p:txBody>
      </p:sp>
      <p:sp>
        <p:nvSpPr>
          <p:cNvPr id="3" name="Espace réservé du numéro de diapositive 6">
            <a:extLst>
              <a:ext uri="{FF2B5EF4-FFF2-40B4-BE49-F238E27FC236}">
                <a16:creationId xmlns:a16="http://schemas.microsoft.com/office/drawing/2014/main" id="{85DA814E-187E-4E86-9496-B67EBCAD23B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800523" y="6428359"/>
            <a:ext cx="781877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100">
                <a:solidFill>
                  <a:schemeClr val="bg1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fld id="{FCE43C0F-8A7B-3A4B-9DB5-B3472E36E833}" type="slidenum">
              <a:rPr lang="en-GB" smtClean="0"/>
              <a:pPr/>
              <a:t>‹Nº›</a:t>
            </a:fld>
            <a:endParaRPr lang="en-GB" dirty="0"/>
          </a:p>
        </p:txBody>
      </p:sp>
    </p:spTree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&amp; sub separator dark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>
          <a:xfrm>
            <a:off x="609600" y="274638"/>
            <a:ext cx="10972800" cy="4162474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>
              <a:defRPr sz="4000">
                <a:solidFill>
                  <a:schemeClr val="bg1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GB" noProof="0" dirty="0"/>
              <a:t>Click and Modify the text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609600" y="4653136"/>
            <a:ext cx="10972800" cy="16557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3200">
                <a:solidFill>
                  <a:schemeClr val="bg1"/>
                </a:solidFill>
                <a:latin typeface="+mj-lt"/>
                <a:ea typeface="Verdana" panose="020B0604030504040204" pitchFamily="34" charset="0"/>
              </a:defRPr>
            </a:lvl1pPr>
          </a:lstStyle>
          <a:p>
            <a:endParaRPr lang="en-GB" noProof="0" dirty="0"/>
          </a:p>
        </p:txBody>
      </p:sp>
      <p:sp>
        <p:nvSpPr>
          <p:cNvPr id="4" name="Espace réservé du numéro de diapositive 6">
            <a:extLst>
              <a:ext uri="{FF2B5EF4-FFF2-40B4-BE49-F238E27FC236}">
                <a16:creationId xmlns:a16="http://schemas.microsoft.com/office/drawing/2014/main" id="{85DA814E-187E-4E86-9496-B67EBCAD23B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800523" y="6428359"/>
            <a:ext cx="781877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100">
                <a:solidFill>
                  <a:schemeClr val="bg1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fld id="{FCE43C0F-8A7B-3A4B-9DB5-B3472E36E833}" type="slidenum">
              <a:rPr lang="en-GB" smtClean="0"/>
              <a:pPr/>
              <a:t>‹Nº›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56915667"/>
      </p:ext>
    </p:extLst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2"/>
          </p:nvPr>
        </p:nvSpPr>
        <p:spPr>
          <a:xfrm>
            <a:off x="620184" y="1425600"/>
            <a:ext cx="10963200" cy="4525200"/>
          </a:xfrm>
        </p:spPr>
        <p:txBody>
          <a:bodyPr>
            <a:noAutofit/>
          </a:bodyPr>
          <a:lstStyle>
            <a:lvl1pPr>
              <a:buClr>
                <a:schemeClr val="accent1"/>
              </a:buClr>
              <a:defRPr>
                <a:latin typeface="+mj-lt"/>
              </a:defRPr>
            </a:lvl1pPr>
            <a:lvl2pPr>
              <a:defRPr>
                <a:latin typeface="+mj-lt"/>
              </a:defRPr>
            </a:lvl2pPr>
            <a:lvl3pPr>
              <a:defRPr>
                <a:latin typeface="+mj-lt"/>
              </a:defRPr>
            </a:lvl3pPr>
            <a:lvl4pPr>
              <a:defRPr>
                <a:latin typeface="+mj-lt"/>
              </a:defRPr>
            </a:lvl4pPr>
            <a:lvl5pPr>
              <a:defRPr>
                <a:latin typeface="+mj-lt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 anchor="t"/>
          <a:lstStyle>
            <a:lvl1pPr>
              <a:lnSpc>
                <a:spcPts val="3000"/>
              </a:lnSpc>
              <a:defRPr>
                <a:latin typeface="+mj-lt"/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8" name="Espace réservé du numéro de diapositive 6">
            <a:extLst>
              <a:ext uri="{FF2B5EF4-FFF2-40B4-BE49-F238E27FC236}">
                <a16:creationId xmlns:a16="http://schemas.microsoft.com/office/drawing/2014/main" id="{85DA814E-187E-4E86-9496-B67EBCAD23B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800523" y="6428359"/>
            <a:ext cx="781877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100">
                <a:solidFill>
                  <a:srgbClr val="5D8298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fld id="{FCE43C0F-8A7B-3A4B-9DB5-B3472E36E833}" type="slidenum">
              <a:rPr lang="en-GB" smtClean="0"/>
              <a:pPr/>
              <a:t>‹Nº›</a:t>
            </a:fld>
            <a:endParaRPr lang="en-GB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8823E33-A8A5-6D44-A677-BCC2C15CE83E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620184" y="6356351"/>
            <a:ext cx="8116800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0" indent="0">
              <a:buNone/>
              <a:defRPr sz="1200">
                <a:solidFill>
                  <a:srgbClr val="5D8298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>
              <a:buNone/>
              <a:defRPr sz="1200">
                <a:latin typeface="PT Sans Narrow"/>
                <a:cs typeface="PT Sans Narrow"/>
              </a:defRPr>
            </a:lvl2pPr>
            <a:lvl3pPr marL="914400" indent="0">
              <a:buNone/>
              <a:defRPr sz="1200">
                <a:latin typeface="PT Sans Narrow"/>
                <a:cs typeface="PT Sans Narrow"/>
              </a:defRPr>
            </a:lvl3pPr>
            <a:lvl4pPr marL="1371600" indent="0">
              <a:buNone/>
              <a:defRPr sz="1200">
                <a:latin typeface="PT Sans Narrow"/>
                <a:cs typeface="PT Sans Narrow"/>
              </a:defRPr>
            </a:lvl4pPr>
            <a:lvl5pPr marL="1828800" indent="0">
              <a:buNone/>
              <a:defRPr sz="1200">
                <a:latin typeface="PT Sans Narrow"/>
                <a:cs typeface="PT Sans Narrow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</p:txBody>
      </p:sp>
    </p:spTree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u numéro de diapositive 6">
            <a:extLst>
              <a:ext uri="{FF2B5EF4-FFF2-40B4-BE49-F238E27FC236}">
                <a16:creationId xmlns:a16="http://schemas.microsoft.com/office/drawing/2014/main" id="{F046E0A4-E965-4C18-8444-05C49D8DD6B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800523" y="6428359"/>
            <a:ext cx="781877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100">
                <a:solidFill>
                  <a:srgbClr val="5D8298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fld id="{FCE43C0F-8A7B-3A4B-9DB5-B3472E36E833}" type="slidenum">
              <a:rPr lang="en-GB" smtClean="0"/>
              <a:pPr/>
              <a:t>‹Nº›</a:t>
            </a:fld>
            <a:endParaRPr lang="en-GB" dirty="0"/>
          </a:p>
        </p:txBody>
      </p:sp>
      <p:sp>
        <p:nvSpPr>
          <p:cNvPr id="7" name="Title 4">
            <a:extLst>
              <a:ext uri="{FF2B5EF4-FFF2-40B4-BE49-F238E27FC236}">
                <a16:creationId xmlns:a16="http://schemas.microsoft.com/office/drawing/2014/main" id="{DE0BFF55-A527-48E6-AAD6-78DF86EF11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9200" y="246566"/>
            <a:ext cx="8740800" cy="807285"/>
          </a:xfrm>
        </p:spPr>
        <p:txBody>
          <a:bodyPr anchor="t"/>
          <a:lstStyle>
            <a:lvl1pPr>
              <a:lnSpc>
                <a:spcPts val="3000"/>
              </a:lnSpc>
              <a:defRPr>
                <a:latin typeface="+mj-lt"/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5" name="Content Placeholder 5">
            <a:extLst>
              <a:ext uri="{FF2B5EF4-FFF2-40B4-BE49-F238E27FC236}">
                <a16:creationId xmlns:a16="http://schemas.microsoft.com/office/drawing/2014/main" id="{483783C9-4323-6747-8FD8-E56C757F4905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620184" y="6356351"/>
            <a:ext cx="8116800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0" indent="0">
              <a:buNone/>
              <a:defRPr sz="1200">
                <a:solidFill>
                  <a:srgbClr val="5D8298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>
              <a:buNone/>
              <a:defRPr sz="1200">
                <a:latin typeface="PT Sans Narrow"/>
                <a:cs typeface="PT Sans Narrow"/>
              </a:defRPr>
            </a:lvl2pPr>
            <a:lvl3pPr marL="914400" indent="0">
              <a:buNone/>
              <a:defRPr sz="1200">
                <a:latin typeface="PT Sans Narrow"/>
                <a:cs typeface="PT Sans Narrow"/>
              </a:defRPr>
            </a:lvl3pPr>
            <a:lvl4pPr marL="1371600" indent="0">
              <a:buNone/>
              <a:defRPr sz="1200">
                <a:latin typeface="PT Sans Narrow"/>
                <a:cs typeface="PT Sans Narrow"/>
              </a:defRPr>
            </a:lvl4pPr>
            <a:lvl5pPr marL="1828800" indent="0">
              <a:buNone/>
              <a:defRPr sz="1200">
                <a:latin typeface="PT Sans Narrow"/>
                <a:cs typeface="PT Sans Narrow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5848596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ubtitl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space réservé du texte 2"/>
          <p:cNvSpPr>
            <a:spLocks noGrp="1"/>
          </p:cNvSpPr>
          <p:nvPr>
            <p:ph type="body" idx="1" hasCustomPrompt="1"/>
          </p:nvPr>
        </p:nvSpPr>
        <p:spPr>
          <a:xfrm>
            <a:off x="609600" y="1430386"/>
            <a:ext cx="10972800" cy="702470"/>
          </a:xfrm>
          <a:prstGeom prst="rect">
            <a:avLst/>
          </a:prstGeom>
        </p:spPr>
        <p:txBody>
          <a:bodyPr wrap="square" lIns="0" tIns="0" rIns="0" bIns="0" anchor="t"/>
          <a:lstStyle>
            <a:lvl1pPr marL="0" indent="0" algn="l">
              <a:buNone/>
              <a:defRPr sz="2000" b="1" i="0" cap="all" spc="100" baseline="0">
                <a:solidFill>
                  <a:schemeClr val="accent1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dirty="0"/>
              <a:t>CLICK AND ADD TEXT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2"/>
          </p:nvPr>
        </p:nvSpPr>
        <p:spPr>
          <a:xfrm>
            <a:off x="620184" y="2132856"/>
            <a:ext cx="10963200" cy="3816424"/>
          </a:xfrm>
        </p:spPr>
        <p:txBody>
          <a:bodyPr>
            <a:noAutofit/>
          </a:bodyPr>
          <a:lstStyle>
            <a:lvl1pPr>
              <a:buClr>
                <a:schemeClr val="accent1"/>
              </a:buClr>
              <a:defRPr>
                <a:latin typeface="+mj-lt"/>
              </a:defRPr>
            </a:lvl1pPr>
            <a:lvl2pPr>
              <a:defRPr>
                <a:latin typeface="+mj-lt"/>
              </a:defRPr>
            </a:lvl2pPr>
            <a:lvl3pPr>
              <a:defRPr>
                <a:latin typeface="+mj-lt"/>
              </a:defRPr>
            </a:lvl3pPr>
            <a:lvl4pPr>
              <a:defRPr>
                <a:latin typeface="+mj-lt"/>
              </a:defRPr>
            </a:lvl4pPr>
            <a:lvl5pPr>
              <a:defRPr>
                <a:latin typeface="+mj-lt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7" name="Title 4">
            <a:extLst>
              <a:ext uri="{FF2B5EF4-FFF2-40B4-BE49-F238E27FC236}">
                <a16:creationId xmlns:a16="http://schemas.microsoft.com/office/drawing/2014/main" id="{E7BED270-F252-40E9-B649-31059F1634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9200" y="246566"/>
            <a:ext cx="8740800" cy="807285"/>
          </a:xfrm>
        </p:spPr>
        <p:txBody>
          <a:bodyPr anchor="t"/>
          <a:lstStyle>
            <a:lvl1pPr>
              <a:lnSpc>
                <a:spcPts val="3000"/>
              </a:lnSpc>
              <a:defRPr>
                <a:latin typeface="+mj-lt"/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13" name="Espace réservé du numéro de diapositive 6">
            <a:extLst>
              <a:ext uri="{FF2B5EF4-FFF2-40B4-BE49-F238E27FC236}">
                <a16:creationId xmlns:a16="http://schemas.microsoft.com/office/drawing/2014/main" id="{2C97B588-8F7E-484F-9C45-CC6F089B2D5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800523" y="6428359"/>
            <a:ext cx="781877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100">
                <a:solidFill>
                  <a:srgbClr val="5D8298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fld id="{FCE43C0F-8A7B-3A4B-9DB5-B3472E36E833}" type="slidenum">
              <a:rPr lang="en-GB" smtClean="0"/>
              <a:pPr/>
              <a:t>‹Nº›</a:t>
            </a:fld>
            <a:endParaRPr lang="en-GB" dirty="0"/>
          </a:p>
        </p:txBody>
      </p:sp>
      <p:sp>
        <p:nvSpPr>
          <p:cNvPr id="10" name="Content Placeholder 5">
            <a:extLst>
              <a:ext uri="{FF2B5EF4-FFF2-40B4-BE49-F238E27FC236}">
                <a16:creationId xmlns:a16="http://schemas.microsoft.com/office/drawing/2014/main" id="{47C00BCC-CDB0-1747-9839-2B0BC92369CE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620184" y="6356351"/>
            <a:ext cx="8116800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0" indent="0">
              <a:buNone/>
              <a:defRPr sz="1200">
                <a:solidFill>
                  <a:srgbClr val="5D8298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>
              <a:buNone/>
              <a:defRPr sz="1200">
                <a:latin typeface="PT Sans Narrow"/>
                <a:cs typeface="PT Sans Narrow"/>
              </a:defRPr>
            </a:lvl2pPr>
            <a:lvl3pPr marL="914400" indent="0">
              <a:buNone/>
              <a:defRPr sz="1200">
                <a:latin typeface="PT Sans Narrow"/>
                <a:cs typeface="PT Sans Narrow"/>
              </a:defRPr>
            </a:lvl3pPr>
            <a:lvl4pPr marL="1371600" indent="0">
              <a:buNone/>
              <a:defRPr sz="1200">
                <a:latin typeface="PT Sans Narrow"/>
                <a:cs typeface="PT Sans Narrow"/>
              </a:defRPr>
            </a:lvl4pPr>
            <a:lvl5pPr marL="1828800" indent="0">
              <a:buNone/>
              <a:defRPr sz="1200">
                <a:latin typeface="PT Sans Narrow"/>
                <a:cs typeface="PT Sans Narrow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451740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&amp; lege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pour une image  2"/>
          <p:cNvSpPr>
            <a:spLocks noGrp="1"/>
          </p:cNvSpPr>
          <p:nvPr>
            <p:ph type="pic" idx="1" hasCustomPrompt="1"/>
          </p:nvPr>
        </p:nvSpPr>
        <p:spPr>
          <a:xfrm>
            <a:off x="621216" y="239346"/>
            <a:ext cx="8931169" cy="4465706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800" baseline="0">
                <a:latin typeface="+mj-lt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 dirty="0"/>
              <a:t>Drop an image or click on the </a:t>
            </a:r>
            <a:r>
              <a:rPr lang="en-GB" noProof="0" dirty="0"/>
              <a:t>icon</a:t>
            </a:r>
            <a:r>
              <a:rPr lang="en-GB" dirty="0"/>
              <a:t> to add one 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 hasCustomPrompt="1"/>
          </p:nvPr>
        </p:nvSpPr>
        <p:spPr>
          <a:xfrm>
            <a:off x="609600" y="5013176"/>
            <a:ext cx="8942784" cy="804862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buNone/>
              <a:defRPr sz="1800" b="0" i="0" baseline="0">
                <a:solidFill>
                  <a:srgbClr val="5D8298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dirty="0"/>
              <a:t>Click and add text</a:t>
            </a:r>
          </a:p>
        </p:txBody>
      </p:sp>
      <p:sp>
        <p:nvSpPr>
          <p:cNvPr id="9" name="Espace réservé du numéro de diapositive 6">
            <a:extLst>
              <a:ext uri="{FF2B5EF4-FFF2-40B4-BE49-F238E27FC236}">
                <a16:creationId xmlns:a16="http://schemas.microsoft.com/office/drawing/2014/main" id="{610BCDA3-369C-43C8-A135-679B9AC3D31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800523" y="6428359"/>
            <a:ext cx="781877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100">
                <a:solidFill>
                  <a:srgbClr val="5D8298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fld id="{FCE43C0F-8A7B-3A4B-9DB5-B3472E36E833}" type="slidenum">
              <a:rPr lang="en-GB" smtClean="0"/>
              <a:pPr/>
              <a:t>‹Nº›</a:t>
            </a:fld>
            <a:endParaRPr lang="en-GB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38D6C52-376B-EC4D-A102-C2D5ACBD778F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620184" y="6356351"/>
            <a:ext cx="8116800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0" indent="0">
              <a:buNone/>
              <a:defRPr sz="1200">
                <a:solidFill>
                  <a:srgbClr val="5D8298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>
              <a:buNone/>
              <a:defRPr sz="1200">
                <a:latin typeface="PT Sans Narrow"/>
                <a:cs typeface="PT Sans Narrow"/>
              </a:defRPr>
            </a:lvl2pPr>
            <a:lvl3pPr marL="914400" indent="0">
              <a:buNone/>
              <a:defRPr sz="1200">
                <a:latin typeface="PT Sans Narrow"/>
                <a:cs typeface="PT Sans Narrow"/>
              </a:defRPr>
            </a:lvl3pPr>
            <a:lvl4pPr marL="1371600" indent="0">
              <a:buNone/>
              <a:defRPr sz="1200">
                <a:latin typeface="PT Sans Narrow"/>
                <a:cs typeface="PT Sans Narrow"/>
              </a:defRPr>
            </a:lvl4pPr>
            <a:lvl5pPr marL="1828800" indent="0">
              <a:buNone/>
              <a:defRPr sz="1200">
                <a:latin typeface="PT Sans Narrow"/>
                <a:cs typeface="PT Sans Narrow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</p:spTree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5" Type="http://schemas.openxmlformats.org/officeDocument/2006/relationships/slideLayout" Target="../slideLayouts/slideLayout19.xml"/><Relationship Id="rId10" Type="http://schemas.openxmlformats.org/officeDocument/2006/relationships/theme" Target="../theme/theme2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Connecteur droit 4"/>
          <p:cNvCxnSpPr/>
          <p:nvPr userDrawn="1"/>
        </p:nvCxnSpPr>
        <p:spPr>
          <a:xfrm>
            <a:off x="621215" y="6126163"/>
            <a:ext cx="10972800" cy="0"/>
          </a:xfrm>
          <a:prstGeom prst="line">
            <a:avLst/>
          </a:prstGeom>
          <a:ln>
            <a:solidFill>
              <a:schemeClr val="accent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Title Placeholder 3"/>
          <p:cNvSpPr>
            <a:spLocks noGrp="1"/>
          </p:cNvSpPr>
          <p:nvPr>
            <p:ph type="title"/>
          </p:nvPr>
        </p:nvSpPr>
        <p:spPr>
          <a:xfrm>
            <a:off x="619200" y="246566"/>
            <a:ext cx="8740800" cy="807285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>
          <a:xfrm>
            <a:off x="619200" y="1425600"/>
            <a:ext cx="10963200" cy="452520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4"/>
          </p:nvPr>
        </p:nvSpPr>
        <p:spPr>
          <a:xfrm>
            <a:off x="10800523" y="6356351"/>
            <a:ext cx="781877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100">
                <a:solidFill>
                  <a:srgbClr val="5D8298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fld id="{FCE43C0F-8A7B-3A4B-9DB5-B3472E36E833}" type="slidenum">
              <a:rPr lang="en-GB" smtClean="0"/>
              <a:pPr/>
              <a:t>‹Nº›</a:t>
            </a:fld>
            <a:endParaRPr lang="en-GB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A3F9B3E-58C9-8544-827B-2770BE50DA0D}"/>
              </a:ext>
            </a:extLst>
          </p:cNvPr>
          <p:cNvPicPr>
            <a:picLocks noChangeAspect="1"/>
          </p:cNvPicPr>
          <p:nvPr userDrawn="1"/>
        </p:nvPicPr>
        <p:blipFill>
          <a:blip r:embed="rId16"/>
          <a:stretch>
            <a:fillRect/>
          </a:stretch>
        </p:blipFill>
        <p:spPr>
          <a:xfrm>
            <a:off x="10138667" y="378331"/>
            <a:ext cx="1558000" cy="52972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8" r:id="rId2"/>
    <p:sldLayoutId id="2147483662" r:id="rId3"/>
    <p:sldLayoutId id="2147483650" r:id="rId4"/>
    <p:sldLayoutId id="2147483661" r:id="rId5"/>
    <p:sldLayoutId id="2147483652" r:id="rId6"/>
    <p:sldLayoutId id="2147483677" r:id="rId7"/>
    <p:sldLayoutId id="2147483657" r:id="rId8"/>
    <p:sldLayoutId id="2147483654" r:id="rId9"/>
    <p:sldLayoutId id="2147483655" r:id="rId10"/>
    <p:sldLayoutId id="2147483675" r:id="rId11"/>
    <p:sldLayoutId id="2147483678" r:id="rId12"/>
    <p:sldLayoutId id="2147483656" r:id="rId13"/>
    <p:sldLayoutId id="2147483679" r:id="rId14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2800" b="1" i="0" kern="1200" cap="all" spc="100" baseline="0">
          <a:solidFill>
            <a:srgbClr val="5D8298"/>
          </a:solidFill>
          <a:latin typeface="+mj-lt"/>
          <a:ea typeface="Verdana" panose="020B0604030504040204" pitchFamily="34" charset="0"/>
          <a:cs typeface="Verdana" panose="020B0604030504040204" pitchFamily="34" charset="0"/>
        </a:defRPr>
      </a:lvl1pPr>
    </p:titleStyle>
    <p:bodyStyle>
      <a:lvl1pPr marL="288000" indent="-288000" algn="l" defTabSz="457200" rtl="0" eaLnBrk="1" latinLnBrk="0" hangingPunct="1">
        <a:spcBef>
          <a:spcPts val="1200"/>
        </a:spcBef>
        <a:buClr>
          <a:schemeClr val="accent1"/>
        </a:buClr>
        <a:buFont typeface="Arial"/>
        <a:buChar char="•"/>
        <a:defRPr sz="2000" b="0" i="0" kern="1200">
          <a:solidFill>
            <a:srgbClr val="5D8298"/>
          </a:solidFill>
          <a:latin typeface="+mj-lt"/>
          <a:ea typeface="+mn-ea"/>
          <a:cs typeface="PT Sans"/>
        </a:defRPr>
      </a:lvl1pPr>
      <a:lvl2pPr marL="576000" indent="-288000" algn="l" defTabSz="457200" rtl="0" eaLnBrk="1" latinLnBrk="0" hangingPunct="1">
        <a:spcBef>
          <a:spcPts val="600"/>
        </a:spcBef>
        <a:buClr>
          <a:schemeClr val="accent1"/>
        </a:buClr>
        <a:buFont typeface="Lucida Grande"/>
        <a:buChar char="–"/>
        <a:defRPr sz="1800" b="0" i="0" kern="1200">
          <a:solidFill>
            <a:srgbClr val="5D8298"/>
          </a:solidFill>
          <a:latin typeface="+mj-lt"/>
          <a:ea typeface="+mn-ea"/>
          <a:cs typeface="PT Sans"/>
        </a:defRPr>
      </a:lvl2pPr>
      <a:lvl3pPr marL="864000" indent="-288000" algn="l" defTabSz="457200" rtl="0" eaLnBrk="1" latinLnBrk="0" hangingPunct="1">
        <a:spcBef>
          <a:spcPts val="400"/>
        </a:spcBef>
        <a:buClr>
          <a:schemeClr val="accent1"/>
        </a:buClr>
        <a:buFont typeface="Arial"/>
        <a:buChar char="•"/>
        <a:defRPr sz="1600" b="0" i="0" kern="1200">
          <a:solidFill>
            <a:srgbClr val="5D8298"/>
          </a:solidFill>
          <a:latin typeface="+mj-lt"/>
          <a:ea typeface="+mn-ea"/>
          <a:cs typeface="PT Sans"/>
        </a:defRPr>
      </a:lvl3pPr>
      <a:lvl4pPr marL="1152000" indent="-288000" algn="l" defTabSz="457200" rtl="0" eaLnBrk="1" latinLnBrk="0" hangingPunct="1">
        <a:spcBef>
          <a:spcPts val="0"/>
        </a:spcBef>
        <a:buClr>
          <a:schemeClr val="accent1"/>
        </a:buClr>
        <a:buFont typeface="Arial"/>
        <a:buChar char="•"/>
        <a:defRPr sz="1600" b="0" i="0" kern="1200">
          <a:solidFill>
            <a:srgbClr val="5D8298"/>
          </a:solidFill>
          <a:latin typeface="+mj-lt"/>
          <a:ea typeface="+mn-ea"/>
          <a:cs typeface="PT Sans"/>
        </a:defRPr>
      </a:lvl4pPr>
      <a:lvl5pPr marL="1440000" indent="-288000" algn="l" defTabSz="457200" rtl="0" eaLnBrk="1" latinLnBrk="0" hangingPunct="1">
        <a:spcBef>
          <a:spcPts val="0"/>
        </a:spcBef>
        <a:buClr>
          <a:schemeClr val="accent1"/>
        </a:buClr>
        <a:buFont typeface="Arial"/>
        <a:buChar char="•"/>
        <a:defRPr sz="1600" b="0" i="0" kern="1200">
          <a:solidFill>
            <a:srgbClr val="5D8298"/>
          </a:solidFill>
          <a:latin typeface="+mj-lt"/>
          <a:ea typeface="+mn-ea"/>
          <a:cs typeface="PT San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890" userDrawn="1">
          <p15:clr>
            <a:srgbClr val="F26B43"/>
          </p15:clr>
        </p15:guide>
        <p15:guide id="2" pos="393" userDrawn="1">
          <p15:clr>
            <a:srgbClr val="F26B43"/>
          </p15:clr>
        </p15:guide>
        <p15:guide id="3" pos="7287" userDrawn="1">
          <p15:clr>
            <a:srgbClr val="F26B43"/>
          </p15:clr>
        </p15:guide>
        <p15:guide id="4" orient="horz" pos="219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358352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  <p:sldLayoutId id="2147483682" r:id="rId2"/>
    <p:sldLayoutId id="2147483683" r:id="rId3"/>
    <p:sldLayoutId id="2147483684" r:id="rId4"/>
    <p:sldLayoutId id="2147483685" r:id="rId5"/>
    <p:sldLayoutId id="2147483686" r:id="rId6"/>
    <p:sldLayoutId id="2147483687" r:id="rId7"/>
    <p:sldLayoutId id="2147483688" r:id="rId8"/>
    <p:sldLayoutId id="2147483689" r:id="rId9"/>
  </p:sldLayoutIdLst>
  <p:transition>
    <p:wipe/>
  </p:transition>
  <p:hf hdr="0" ftr="0" dt="0"/>
  <p:txStyles>
    <p:titleStyle>
      <a:lvl1pPr algn="ctr" defTabSz="1219170" rtl="0" eaLnBrk="1" latinLnBrk="1" hangingPunct="1">
        <a:spcBef>
          <a:spcPct val="0"/>
        </a:spcBef>
        <a:buNone/>
        <a:defRPr sz="58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189" indent="-457189" algn="l" defTabSz="1219170" rtl="0" eaLnBrk="1" latinLnBrk="1" hangingPunct="1">
        <a:spcBef>
          <a:spcPct val="20000"/>
        </a:spcBef>
        <a:buFont typeface="Arial" pitchFamily="34" charset="0"/>
        <a:buChar char="•"/>
        <a:defRPr sz="4267" kern="1200">
          <a:solidFill>
            <a:schemeClr val="tx1"/>
          </a:solidFill>
          <a:latin typeface="+mn-lt"/>
          <a:ea typeface="+mn-ea"/>
          <a:cs typeface="+mn-cs"/>
        </a:defRPr>
      </a:lvl1pPr>
      <a:lvl2pPr marL="990575" indent="-380990" algn="l" defTabSz="1219170" rtl="0" eaLnBrk="1" latinLnBrk="1" hangingPunct="1">
        <a:spcBef>
          <a:spcPct val="20000"/>
        </a:spcBef>
        <a:buFont typeface="Arial" pitchFamily="34" charset="0"/>
        <a:buChar char="–"/>
        <a:defRPr sz="3733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1" hangingPunct="1">
        <a:spcBef>
          <a:spcPct val="20000"/>
        </a:spcBef>
        <a:buFont typeface="Arial" pitchFamily="34" charset="0"/>
        <a:buChar char="–"/>
        <a:defRPr sz="2667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1" hangingPunct="1">
        <a:spcBef>
          <a:spcPct val="20000"/>
        </a:spcBef>
        <a:buFont typeface="Arial" pitchFamily="34" charset="0"/>
        <a:buChar char="»"/>
        <a:defRPr sz="2667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1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1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1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1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1219170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3.jpeg"/><Relationship Id="rId4" Type="http://schemas.openxmlformats.org/officeDocument/2006/relationships/image" Target="../media/image21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4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Relationship Id="rId4" Type="http://schemas.openxmlformats.org/officeDocument/2006/relationships/chart" Target="../charts/char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6.emf"/><Relationship Id="rId4" Type="http://schemas.openxmlformats.org/officeDocument/2006/relationships/image" Target="../media/image25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13" Type="http://schemas.openxmlformats.org/officeDocument/2006/relationships/hyperlink" Target="https://vimeo.com/channels/nursesconnect" TargetMode="External"/><Relationship Id="rId3" Type="http://schemas.openxmlformats.org/officeDocument/2006/relationships/hyperlink" Target="https://twitter.com/CoronaryConnect" TargetMode="External"/><Relationship Id="rId7" Type="http://schemas.openxmlformats.org/officeDocument/2006/relationships/hyperlink" Target="http://www.coronaryconnect.com/" TargetMode="External"/><Relationship Id="rId12" Type="http://schemas.openxmlformats.org/officeDocument/2006/relationships/image" Target="../media/image3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vimeo.com/channels/coronaryconnect" TargetMode="External"/><Relationship Id="rId11" Type="http://schemas.openxmlformats.org/officeDocument/2006/relationships/hyperlink" Target="https://twitter.com/nursesconnect" TargetMode="External"/><Relationship Id="rId5" Type="http://schemas.openxmlformats.org/officeDocument/2006/relationships/hyperlink" Target="mailto:carrie.brubaker@cor2ed.com" TargetMode="External"/><Relationship Id="rId10" Type="http://schemas.openxmlformats.org/officeDocument/2006/relationships/image" Target="../media/image38.png"/><Relationship Id="rId4" Type="http://schemas.openxmlformats.org/officeDocument/2006/relationships/hyperlink" Target="https://www.linkedin.com/company/coronary-connect" TargetMode="External"/><Relationship Id="rId9" Type="http://schemas.openxmlformats.org/officeDocument/2006/relationships/hyperlink" Target="https://www.linkedin.com/company/40845750" TargetMode="External"/><Relationship Id="rId14" Type="http://schemas.openxmlformats.org/officeDocument/2006/relationships/image" Target="../media/image40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7" Type="http://schemas.openxmlformats.org/officeDocument/2006/relationships/image" Target="../media/image2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52792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>
            <a:extLst>
              <a:ext uri="{FF2B5EF4-FFF2-40B4-BE49-F238E27FC236}">
                <a16:creationId xmlns:a16="http://schemas.microsoft.com/office/drawing/2014/main" id="{9B4692F6-2B99-144D-B445-2749B3CD6A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Importance of adherence</a:t>
            </a:r>
            <a:endParaRPr lang="en-US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1574CCCD-674D-9941-A143-E5DC9B3B6BB3}"/>
              </a:ext>
            </a:extLst>
          </p:cNvPr>
          <p:cNvSpPr>
            <a:spLocks noGrp="1"/>
          </p:cNvSpPr>
          <p:nvPr>
            <p:ph sz="quarter" idx="15"/>
          </p:nvPr>
        </p:nvSpPr>
        <p:spPr/>
        <p:txBody>
          <a:bodyPr/>
          <a:lstStyle/>
          <a:p>
            <a:pPr>
              <a:spcBef>
                <a:spcPts val="300"/>
              </a:spcBef>
            </a:pPr>
            <a:r>
              <a:rPr lang="en-GB" dirty="0"/>
              <a:t>MACE, major adverse cardiovascular events; PDC, proportion of days covered; post-MI, post myocardial infarction </a:t>
            </a:r>
          </a:p>
          <a:p>
            <a:pPr>
              <a:spcBef>
                <a:spcPts val="300"/>
              </a:spcBef>
            </a:pPr>
            <a:r>
              <a:rPr lang="en-GB" dirty="0" err="1"/>
              <a:t>Bansilal</a:t>
            </a:r>
            <a:r>
              <a:rPr lang="en-GB" dirty="0"/>
              <a:t> S, et al. J Am Coll </a:t>
            </a:r>
            <a:r>
              <a:rPr lang="en-GB" dirty="0" err="1"/>
              <a:t>Cardiol</a:t>
            </a:r>
            <a:r>
              <a:rPr lang="en-GB" dirty="0"/>
              <a:t>. 2016;68:789-801</a:t>
            </a:r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251F8E8C-4AE3-4641-BA5F-73C0550937D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0864" t="11861" r="1326" b="25636"/>
          <a:stretch/>
        </p:blipFill>
        <p:spPr>
          <a:xfrm>
            <a:off x="2314413" y="1482177"/>
            <a:ext cx="7051088" cy="3456617"/>
          </a:xfrm>
          <a:prstGeom prst="rect">
            <a:avLst/>
          </a:prstGeom>
        </p:spPr>
      </p:pic>
      <p:sp>
        <p:nvSpPr>
          <p:cNvPr id="8" name="Tekstvak 7">
            <a:extLst>
              <a:ext uri="{FF2B5EF4-FFF2-40B4-BE49-F238E27FC236}">
                <a16:creationId xmlns:a16="http://schemas.microsoft.com/office/drawing/2014/main" id="{F67E98F7-1FF8-4C51-8727-AE2FA46FCF84}"/>
              </a:ext>
            </a:extLst>
          </p:cNvPr>
          <p:cNvSpPr txBox="1"/>
          <p:nvPr/>
        </p:nvSpPr>
        <p:spPr>
          <a:xfrm>
            <a:off x="1597964" y="5735980"/>
            <a:ext cx="7549566" cy="3796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1219170" latinLnBrk="1"/>
            <a:r>
              <a:rPr lang="en-GB" sz="1867" b="1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Kaplan–Meier curves for MACE according to adherence categories post-MI</a:t>
            </a:r>
          </a:p>
        </p:txBody>
      </p:sp>
      <p:sp>
        <p:nvSpPr>
          <p:cNvPr id="10" name="Tekstvak 9">
            <a:extLst>
              <a:ext uri="{FF2B5EF4-FFF2-40B4-BE49-F238E27FC236}">
                <a16:creationId xmlns:a16="http://schemas.microsoft.com/office/drawing/2014/main" id="{4DAD4B41-2141-4397-A8DC-39A55BD787F6}"/>
              </a:ext>
            </a:extLst>
          </p:cNvPr>
          <p:cNvSpPr txBox="1"/>
          <p:nvPr/>
        </p:nvSpPr>
        <p:spPr>
          <a:xfrm>
            <a:off x="6840519" y="3280690"/>
            <a:ext cx="508473" cy="63870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1219170" latinLnBrk="1">
              <a:lnSpc>
                <a:spcPct val="80000"/>
              </a:lnSpc>
            </a:pPr>
            <a:r>
              <a:rPr lang="en-GB" sz="1467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26%</a:t>
            </a:r>
          </a:p>
          <a:p>
            <a:pPr defTabSz="1219170" latinLnBrk="1">
              <a:lnSpc>
                <a:spcPct val="80000"/>
              </a:lnSpc>
            </a:pPr>
            <a:r>
              <a:rPr lang="en-GB" sz="1467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31%</a:t>
            </a:r>
          </a:p>
          <a:p>
            <a:pPr defTabSz="1219170" latinLnBrk="1">
              <a:lnSpc>
                <a:spcPct val="80000"/>
              </a:lnSpc>
            </a:pPr>
            <a:r>
              <a:rPr lang="en-GB" sz="1467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43%</a:t>
            </a:r>
          </a:p>
        </p:txBody>
      </p:sp>
      <p:sp>
        <p:nvSpPr>
          <p:cNvPr id="15" name="Tekstvak 14">
            <a:extLst>
              <a:ext uri="{FF2B5EF4-FFF2-40B4-BE49-F238E27FC236}">
                <a16:creationId xmlns:a16="http://schemas.microsoft.com/office/drawing/2014/main" id="{5AEACFF6-4661-411B-AC30-B3C83386D097}"/>
              </a:ext>
            </a:extLst>
          </p:cNvPr>
          <p:cNvSpPr txBox="1"/>
          <p:nvPr/>
        </p:nvSpPr>
        <p:spPr>
          <a:xfrm>
            <a:off x="2404355" y="1103263"/>
            <a:ext cx="5491845" cy="379656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marL="355591" indent="-355591" algn="ctr" defTabSz="1219170" latinLnBrk="1"/>
            <a:r>
              <a:rPr lang="en-GB" sz="1867" b="1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Post-myocardial infarction patients (n=4,015)</a:t>
            </a:r>
            <a:endParaRPr lang="en-GB" sz="1867" b="1" baseline="30000" dirty="0">
              <a:solidFill>
                <a:schemeClr val="tx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F2A5525B-E84A-7F47-8201-10E96EF74462}"/>
              </a:ext>
            </a:extLst>
          </p:cNvPr>
          <p:cNvSpPr txBox="1"/>
          <p:nvPr/>
        </p:nvSpPr>
        <p:spPr>
          <a:xfrm>
            <a:off x="4961794" y="5138280"/>
            <a:ext cx="1456489" cy="28732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defTabSz="1219170" latinLnBrk="1"/>
            <a:r>
              <a:rPr lang="en-GB" sz="1867" b="1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Time (months)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8C1D0B52-239A-E040-A494-67F3C926D900}"/>
              </a:ext>
            </a:extLst>
          </p:cNvPr>
          <p:cNvSpPr txBox="1"/>
          <p:nvPr/>
        </p:nvSpPr>
        <p:spPr>
          <a:xfrm>
            <a:off x="8980785" y="4905805"/>
            <a:ext cx="208390" cy="24622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 defTabSz="1219170" latinLnBrk="1"/>
            <a:r>
              <a:rPr lang="en-GB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42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1DF85A78-8B0B-0448-B4E3-E133B9791C50}"/>
              </a:ext>
            </a:extLst>
          </p:cNvPr>
          <p:cNvSpPr txBox="1"/>
          <p:nvPr/>
        </p:nvSpPr>
        <p:spPr>
          <a:xfrm>
            <a:off x="8028285" y="4905805"/>
            <a:ext cx="208390" cy="24622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 defTabSz="1219170" latinLnBrk="1"/>
            <a:r>
              <a:rPr lang="en-GB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36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27B745C2-C4A5-6D41-A707-27CA0A863B34}"/>
              </a:ext>
            </a:extLst>
          </p:cNvPr>
          <p:cNvSpPr txBox="1"/>
          <p:nvPr/>
        </p:nvSpPr>
        <p:spPr>
          <a:xfrm>
            <a:off x="7063085" y="4905805"/>
            <a:ext cx="208390" cy="24622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 defTabSz="1219170" latinLnBrk="1"/>
            <a:r>
              <a:rPr lang="en-GB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30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DFEF84B0-CCC4-6B41-A816-FD02B75190D1}"/>
              </a:ext>
            </a:extLst>
          </p:cNvPr>
          <p:cNvSpPr txBox="1"/>
          <p:nvPr/>
        </p:nvSpPr>
        <p:spPr>
          <a:xfrm>
            <a:off x="6131751" y="4905805"/>
            <a:ext cx="208390" cy="24622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 defTabSz="1219170" latinLnBrk="1"/>
            <a:r>
              <a:rPr lang="en-GB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24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BCF3A1E0-52B0-E844-B7C7-AB5B82053858}"/>
              </a:ext>
            </a:extLst>
          </p:cNvPr>
          <p:cNvSpPr txBox="1"/>
          <p:nvPr/>
        </p:nvSpPr>
        <p:spPr>
          <a:xfrm>
            <a:off x="5183485" y="4905805"/>
            <a:ext cx="208390" cy="24622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 defTabSz="1219170" latinLnBrk="1"/>
            <a:r>
              <a:rPr lang="en-GB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18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ED85F27D-C254-B94B-8D21-4DA227B057E7}"/>
              </a:ext>
            </a:extLst>
          </p:cNvPr>
          <p:cNvSpPr txBox="1"/>
          <p:nvPr/>
        </p:nvSpPr>
        <p:spPr>
          <a:xfrm>
            <a:off x="4230985" y="4905805"/>
            <a:ext cx="208390" cy="24622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 defTabSz="1219170" latinLnBrk="1"/>
            <a:r>
              <a:rPr lang="en-GB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12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A6EE9E8D-7739-C34E-AD30-F2909D036F96}"/>
              </a:ext>
            </a:extLst>
          </p:cNvPr>
          <p:cNvSpPr txBox="1"/>
          <p:nvPr/>
        </p:nvSpPr>
        <p:spPr>
          <a:xfrm>
            <a:off x="3305181" y="4905805"/>
            <a:ext cx="104195" cy="24622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 defTabSz="1219170" latinLnBrk="1"/>
            <a:r>
              <a:rPr lang="en-GB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6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E732213B-1D34-994E-8134-7C0A02AA3DC9}"/>
              </a:ext>
            </a:extLst>
          </p:cNvPr>
          <p:cNvSpPr txBox="1"/>
          <p:nvPr/>
        </p:nvSpPr>
        <p:spPr>
          <a:xfrm>
            <a:off x="2365381" y="4905805"/>
            <a:ext cx="104195" cy="24622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 defTabSz="1219170" latinLnBrk="1"/>
            <a:r>
              <a:rPr lang="en-GB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0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B87D37F1-64AA-0740-841E-A1A106090100}"/>
              </a:ext>
            </a:extLst>
          </p:cNvPr>
          <p:cNvSpPr txBox="1"/>
          <p:nvPr/>
        </p:nvSpPr>
        <p:spPr>
          <a:xfrm>
            <a:off x="2137088" y="4643338"/>
            <a:ext cx="104196" cy="24622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r" defTabSz="1219170" latinLnBrk="1"/>
            <a:r>
              <a:rPr lang="en-GB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0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8F26AFDB-FDFD-1740-9D8F-1A10C0FE6B45}"/>
              </a:ext>
            </a:extLst>
          </p:cNvPr>
          <p:cNvSpPr txBox="1"/>
          <p:nvPr/>
        </p:nvSpPr>
        <p:spPr>
          <a:xfrm rot="16200000">
            <a:off x="438859" y="2904261"/>
            <a:ext cx="2509020" cy="28732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defTabSz="1219170" latinLnBrk="1"/>
            <a:r>
              <a:rPr lang="en-GB" sz="1867" b="1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Cumulative incidence (%)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734F2DC3-3E95-4E43-89BE-34A6E5D3E191}"/>
              </a:ext>
            </a:extLst>
          </p:cNvPr>
          <p:cNvSpPr txBox="1"/>
          <p:nvPr/>
        </p:nvSpPr>
        <p:spPr>
          <a:xfrm>
            <a:off x="2032895" y="1399026"/>
            <a:ext cx="208390" cy="24622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r" defTabSz="1219170" latinLnBrk="1"/>
            <a:r>
              <a:rPr lang="en-GB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45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F2BBFE3F-4BCF-7F47-886C-4F4E324C63F3}"/>
              </a:ext>
            </a:extLst>
          </p:cNvPr>
          <p:cNvSpPr txBox="1"/>
          <p:nvPr/>
        </p:nvSpPr>
        <p:spPr>
          <a:xfrm>
            <a:off x="2032895" y="1747450"/>
            <a:ext cx="208390" cy="24622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r" defTabSz="1219170" latinLnBrk="1"/>
            <a:r>
              <a:rPr lang="en-GB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40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02C93FD5-666B-4B4E-BEAE-7F2241C6A8D2}"/>
              </a:ext>
            </a:extLst>
          </p:cNvPr>
          <p:cNvSpPr txBox="1"/>
          <p:nvPr/>
        </p:nvSpPr>
        <p:spPr>
          <a:xfrm>
            <a:off x="2032895" y="2107283"/>
            <a:ext cx="208390" cy="24622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r" defTabSz="1219170" latinLnBrk="1"/>
            <a:r>
              <a:rPr lang="en-GB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35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790099C0-F951-614F-A653-3499C891FC81}"/>
              </a:ext>
            </a:extLst>
          </p:cNvPr>
          <p:cNvSpPr txBox="1"/>
          <p:nvPr/>
        </p:nvSpPr>
        <p:spPr>
          <a:xfrm>
            <a:off x="2032895" y="2479817"/>
            <a:ext cx="208390" cy="24622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r" defTabSz="1219170" latinLnBrk="1"/>
            <a:r>
              <a:rPr lang="en-GB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30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F0A88416-FB6B-254D-85CD-D852274EBC05}"/>
              </a:ext>
            </a:extLst>
          </p:cNvPr>
          <p:cNvSpPr txBox="1"/>
          <p:nvPr/>
        </p:nvSpPr>
        <p:spPr>
          <a:xfrm>
            <a:off x="2032895" y="2831183"/>
            <a:ext cx="208390" cy="24622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r" defTabSz="1219170" latinLnBrk="1"/>
            <a:r>
              <a:rPr lang="en-GB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25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0ADF8AD0-4071-BD43-A506-4681192F50CB}"/>
              </a:ext>
            </a:extLst>
          </p:cNvPr>
          <p:cNvSpPr txBox="1"/>
          <p:nvPr/>
        </p:nvSpPr>
        <p:spPr>
          <a:xfrm>
            <a:off x="2032895" y="3186783"/>
            <a:ext cx="208390" cy="24622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r" defTabSz="1219170" latinLnBrk="1"/>
            <a:r>
              <a:rPr lang="en-GB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20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04167718-7B5C-6C41-BECD-762EEE9086BE}"/>
              </a:ext>
            </a:extLst>
          </p:cNvPr>
          <p:cNvSpPr txBox="1"/>
          <p:nvPr/>
        </p:nvSpPr>
        <p:spPr>
          <a:xfrm>
            <a:off x="2032895" y="3559317"/>
            <a:ext cx="208390" cy="24622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r" defTabSz="1219170" latinLnBrk="1"/>
            <a:r>
              <a:rPr lang="en-GB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15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D1C0521F-4561-7749-BF29-02E67B786B9C}"/>
              </a:ext>
            </a:extLst>
          </p:cNvPr>
          <p:cNvSpPr txBox="1"/>
          <p:nvPr/>
        </p:nvSpPr>
        <p:spPr>
          <a:xfrm>
            <a:off x="2032895" y="3902217"/>
            <a:ext cx="208390" cy="24622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r" defTabSz="1219170" latinLnBrk="1"/>
            <a:r>
              <a:rPr lang="en-GB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10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7F57E128-0DD5-EC42-B571-A0ED5376DE52}"/>
              </a:ext>
            </a:extLst>
          </p:cNvPr>
          <p:cNvSpPr txBox="1"/>
          <p:nvPr/>
        </p:nvSpPr>
        <p:spPr>
          <a:xfrm>
            <a:off x="2137088" y="4266283"/>
            <a:ext cx="104196" cy="24622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r" defTabSz="1219170" latinLnBrk="1"/>
            <a:r>
              <a:rPr lang="en-GB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5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D380D163-5783-634C-848C-06C0F7678E1E}"/>
              </a:ext>
            </a:extLst>
          </p:cNvPr>
          <p:cNvSpPr txBox="1"/>
          <p:nvPr/>
        </p:nvSpPr>
        <p:spPr>
          <a:xfrm>
            <a:off x="9032881" y="5499425"/>
            <a:ext cx="104195" cy="24622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 defTabSz="1219170" latinLnBrk="1"/>
            <a:r>
              <a:rPr lang="en-GB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0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210D6FC7-B776-1D42-9B72-3EFD1106C6F7}"/>
              </a:ext>
            </a:extLst>
          </p:cNvPr>
          <p:cNvSpPr txBox="1"/>
          <p:nvPr/>
        </p:nvSpPr>
        <p:spPr>
          <a:xfrm>
            <a:off x="8028285" y="5499425"/>
            <a:ext cx="208390" cy="24622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 defTabSz="1219170" latinLnBrk="1"/>
            <a:r>
              <a:rPr lang="en-GB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99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CB347A5C-04A1-264D-9855-710272FE572E}"/>
              </a:ext>
            </a:extLst>
          </p:cNvPr>
          <p:cNvSpPr txBox="1"/>
          <p:nvPr/>
        </p:nvSpPr>
        <p:spPr>
          <a:xfrm>
            <a:off x="7010985" y="5499425"/>
            <a:ext cx="312586" cy="24622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 defTabSz="1219170" latinLnBrk="1"/>
            <a:r>
              <a:rPr lang="en-GB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438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EB358C57-2884-B344-A617-A88B156EC7B3}"/>
              </a:ext>
            </a:extLst>
          </p:cNvPr>
          <p:cNvSpPr txBox="1"/>
          <p:nvPr/>
        </p:nvSpPr>
        <p:spPr>
          <a:xfrm>
            <a:off x="6079652" y="5499425"/>
            <a:ext cx="312586" cy="24622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 defTabSz="1219170" latinLnBrk="1"/>
            <a:r>
              <a:rPr lang="en-GB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871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BC714468-23B7-8B40-BBC9-C5D86BF4D19D}"/>
              </a:ext>
            </a:extLst>
          </p:cNvPr>
          <p:cNvSpPr txBox="1"/>
          <p:nvPr/>
        </p:nvSpPr>
        <p:spPr>
          <a:xfrm>
            <a:off x="5053642" y="5499425"/>
            <a:ext cx="468077" cy="24622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 defTabSz="1219170" latinLnBrk="1"/>
            <a:r>
              <a:rPr lang="en-GB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1,510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FF16BD7D-8B6F-4F44-99D2-DC020B17A5C4}"/>
              </a:ext>
            </a:extLst>
          </p:cNvPr>
          <p:cNvSpPr txBox="1"/>
          <p:nvPr/>
        </p:nvSpPr>
        <p:spPr>
          <a:xfrm>
            <a:off x="4101142" y="5499425"/>
            <a:ext cx="468077" cy="24622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 defTabSz="1219170" latinLnBrk="1"/>
            <a:r>
              <a:rPr lang="en-GB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2,421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979E4484-6426-E14E-824D-3210F9B026CD}"/>
              </a:ext>
            </a:extLst>
          </p:cNvPr>
          <p:cNvSpPr txBox="1"/>
          <p:nvPr/>
        </p:nvSpPr>
        <p:spPr>
          <a:xfrm>
            <a:off x="3123242" y="5499425"/>
            <a:ext cx="468077" cy="24622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 defTabSz="1219170" latinLnBrk="1"/>
            <a:r>
              <a:rPr lang="en-GB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3,541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58CFECCB-208C-C84D-83FD-41EED5865A65}"/>
              </a:ext>
            </a:extLst>
          </p:cNvPr>
          <p:cNvSpPr txBox="1"/>
          <p:nvPr/>
        </p:nvSpPr>
        <p:spPr>
          <a:xfrm>
            <a:off x="1224306" y="5253203"/>
            <a:ext cx="1320554" cy="49244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r" defTabSz="1219170" latinLnBrk="1"/>
            <a:r>
              <a:rPr lang="en-GB" sz="1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Number at risk:</a:t>
            </a:r>
            <a:br>
              <a:rPr lang="en-GB" sz="1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GB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4,015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3A69B54F-5CDC-6B41-87F4-A47B3C67D5C7}"/>
              </a:ext>
            </a:extLst>
          </p:cNvPr>
          <p:cNvSpPr txBox="1"/>
          <p:nvPr/>
        </p:nvSpPr>
        <p:spPr>
          <a:xfrm>
            <a:off x="7007692" y="4001719"/>
            <a:ext cx="2030979" cy="246221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pPr algn="ctr" defTabSz="1219170" latinLnBrk="1"/>
            <a:r>
              <a:rPr lang="en-GB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Log-rank p=0.0002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CC7A12E-FDCC-40EA-BD84-1581DE9B6FB3}"/>
              </a:ext>
            </a:extLst>
          </p:cNvPr>
          <p:cNvSpPr txBox="1"/>
          <p:nvPr/>
        </p:nvSpPr>
        <p:spPr>
          <a:xfrm>
            <a:off x="7692201" y="3290413"/>
            <a:ext cx="1107112" cy="58496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defTabSz="1219170" latinLnBrk="1"/>
            <a:r>
              <a:rPr lang="en-GB" sz="1067" dirty="0">
                <a:solidFill>
                  <a:srgbClr val="59595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PDC &lt;40%</a:t>
            </a:r>
          </a:p>
          <a:p>
            <a:pPr defTabSz="1219170" latinLnBrk="1"/>
            <a:r>
              <a:rPr lang="en-GB" sz="1067" dirty="0">
                <a:solidFill>
                  <a:srgbClr val="59595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PDC 40-79%</a:t>
            </a:r>
          </a:p>
          <a:p>
            <a:pPr defTabSz="1219170" latinLnBrk="1"/>
            <a:r>
              <a:rPr lang="en-GB" sz="1067" dirty="0">
                <a:solidFill>
                  <a:srgbClr val="59595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PDC ≥80%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FD4003DF-C338-49CA-9265-9CC216998441}"/>
              </a:ext>
            </a:extLst>
          </p:cNvPr>
          <p:cNvSpPr/>
          <p:nvPr/>
        </p:nvSpPr>
        <p:spPr>
          <a:xfrm>
            <a:off x="8971700" y="1482177"/>
            <a:ext cx="466931" cy="33396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 latinLnBrk="1"/>
            <a:endParaRPr lang="en-GB" sz="2400" dirty="0">
              <a:solidFill>
                <a:prstClr val="white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3" name="Picture 4" descr="Taking Statins for Cholesterol Could Also Improve Your Knee Osteoarthritis  (But It's Complicated) – CreakyJoints">
            <a:extLst>
              <a:ext uri="{FF2B5EF4-FFF2-40B4-BE49-F238E27FC236}">
                <a16:creationId xmlns:a16="http://schemas.microsoft.com/office/drawing/2014/main" id="{EE7F3007-0773-4B76-A4E1-C9CA738ADB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D1EFF1"/>
              </a:clrFrom>
              <a:clrTo>
                <a:srgbClr val="D1EFF1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9535" y="930117"/>
            <a:ext cx="3196472" cy="21271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8" descr="ACE inhibitors drugs uses, function, contraindications and side effects">
            <a:extLst>
              <a:ext uri="{FF2B5EF4-FFF2-40B4-BE49-F238E27FC236}">
                <a16:creationId xmlns:a16="http://schemas.microsoft.com/office/drawing/2014/main" id="{B07461CC-8C94-4D5F-9840-BBFB97898D8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clrChange>
              <a:clrFrom>
                <a:srgbClr val="ACDDEC"/>
              </a:clrFrom>
              <a:clrTo>
                <a:srgbClr val="ACDDEC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62" r="57484" b="6507"/>
          <a:stretch/>
        </p:blipFill>
        <p:spPr bwMode="auto">
          <a:xfrm>
            <a:off x="10177276" y="1558151"/>
            <a:ext cx="968457" cy="15379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5" name="Slide Number Placeholder 44">
            <a:extLst>
              <a:ext uri="{FF2B5EF4-FFF2-40B4-BE49-F238E27FC236}">
                <a16:creationId xmlns:a16="http://schemas.microsoft.com/office/drawing/2014/main" id="{A91B6BD9-DB50-B549-8FB2-E532653C75B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CE43C0F-8A7B-3A4B-9DB5-B3472E36E833}" type="slidenum">
              <a:rPr lang="en-GB" smtClean="0"/>
              <a:pPr/>
              <a:t>10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05395902"/>
      </p:ext>
    </p:extLst>
  </p:cSld>
  <p:clrMapOvr>
    <a:masterClrMapping/>
  </p:clrMapOvr>
  <p:transition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ekst 1">
            <a:extLst>
              <a:ext uri="{FF2B5EF4-FFF2-40B4-BE49-F238E27FC236}">
                <a16:creationId xmlns:a16="http://schemas.microsoft.com/office/drawing/2014/main" id="{5DCDD359-6A47-430D-B512-9E1175BF5B83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r>
              <a:rPr lang="en-GB"/>
              <a:t>Importance of adherence: costs</a:t>
            </a:r>
            <a:endParaRPr lang="en-GB" dirty="0"/>
          </a:p>
        </p:txBody>
      </p:sp>
      <p:sp>
        <p:nvSpPr>
          <p:cNvPr id="10" name="Title 9">
            <a:extLst>
              <a:ext uri="{FF2B5EF4-FFF2-40B4-BE49-F238E27FC236}">
                <a16:creationId xmlns:a16="http://schemas.microsoft.com/office/drawing/2014/main" id="{C58F902D-71C4-8749-9EBA-1EC18EA75D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Importance of adherence: costs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4E0F7AD-18B4-834B-AA31-DDB1E3AAEEA0}"/>
              </a:ext>
            </a:extLst>
          </p:cNvPr>
          <p:cNvSpPr>
            <a:spLocks noGrp="1"/>
          </p:cNvSpPr>
          <p:nvPr>
            <p:ph sz="quarter" idx="15"/>
          </p:nvPr>
        </p:nvSpPr>
        <p:spPr/>
        <p:txBody>
          <a:bodyPr/>
          <a:lstStyle/>
          <a:p>
            <a:pPr>
              <a:spcBef>
                <a:spcPts val="300"/>
              </a:spcBef>
            </a:pPr>
            <a:r>
              <a:rPr lang="en-GB" dirty="0"/>
              <a:t>CV, cardiovascular; ED, emergency department; MI, myocardial infarction </a:t>
            </a:r>
          </a:p>
          <a:p>
            <a:pPr>
              <a:spcBef>
                <a:spcPts val="300"/>
              </a:spcBef>
            </a:pPr>
            <a:r>
              <a:rPr lang="en-GB" dirty="0" err="1"/>
              <a:t>Bansilal</a:t>
            </a:r>
            <a:r>
              <a:rPr lang="en-GB" dirty="0"/>
              <a:t> S, et al. J Am Coll </a:t>
            </a:r>
            <a:r>
              <a:rPr lang="en-GB" dirty="0" err="1"/>
              <a:t>Cardiol</a:t>
            </a:r>
            <a:r>
              <a:rPr lang="en-GB" dirty="0"/>
              <a:t>. 2016;68:789-801</a:t>
            </a:r>
          </a:p>
        </p:txBody>
      </p:sp>
      <p:sp>
        <p:nvSpPr>
          <p:cNvPr id="6" name="Rechthoek 5">
            <a:extLst>
              <a:ext uri="{FF2B5EF4-FFF2-40B4-BE49-F238E27FC236}">
                <a16:creationId xmlns:a16="http://schemas.microsoft.com/office/drawing/2014/main" id="{A1B99490-340B-4CB0-86CC-09F6B873B4B8}"/>
              </a:ext>
            </a:extLst>
          </p:cNvPr>
          <p:cNvSpPr/>
          <p:nvPr/>
        </p:nvSpPr>
        <p:spPr>
          <a:xfrm>
            <a:off x="5807965" y="3813043"/>
            <a:ext cx="1536171" cy="1248139"/>
          </a:xfrm>
          <a:prstGeom prst="rect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 latinLnBrk="1"/>
            <a:endParaRPr lang="en-GB" sz="2400" dirty="0">
              <a:noFill/>
              <a:latin typeface="Arial"/>
            </a:endParaRPr>
          </a:p>
        </p:txBody>
      </p:sp>
      <p:sp>
        <p:nvSpPr>
          <p:cNvPr id="9" name="Rechthoek 8">
            <a:extLst>
              <a:ext uri="{FF2B5EF4-FFF2-40B4-BE49-F238E27FC236}">
                <a16:creationId xmlns:a16="http://schemas.microsoft.com/office/drawing/2014/main" id="{44D9FCE4-457C-4A8C-81CA-99C34B431EE9}"/>
              </a:ext>
            </a:extLst>
          </p:cNvPr>
          <p:cNvSpPr/>
          <p:nvPr/>
        </p:nvSpPr>
        <p:spPr>
          <a:xfrm>
            <a:off x="9168341" y="3813043"/>
            <a:ext cx="1640864" cy="1248139"/>
          </a:xfrm>
          <a:prstGeom prst="rect">
            <a:avLst/>
          </a:prstGeom>
          <a:noFill/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 latinLnBrk="1"/>
            <a:endParaRPr lang="en-GB" sz="2400" dirty="0">
              <a:noFill/>
              <a:latin typeface="Arial"/>
            </a:endParaRPr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AE266C44-B0BE-CA4F-94F3-90996B8CF59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09745120"/>
              </p:ext>
            </p:extLst>
          </p:nvPr>
        </p:nvGraphicFramePr>
        <p:xfrm>
          <a:off x="618653" y="1198793"/>
          <a:ext cx="10944004" cy="489218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48472">
                  <a:extLst>
                    <a:ext uri="{9D8B030D-6E8A-4147-A177-3AD203B41FA5}">
                      <a16:colId xmlns:a16="http://schemas.microsoft.com/office/drawing/2014/main" val="3605119070"/>
                    </a:ext>
                  </a:extLst>
                </a:gridCol>
                <a:gridCol w="2431844">
                  <a:extLst>
                    <a:ext uri="{9D8B030D-6E8A-4147-A177-3AD203B41FA5}">
                      <a16:colId xmlns:a16="http://schemas.microsoft.com/office/drawing/2014/main" val="1502893320"/>
                    </a:ext>
                  </a:extLst>
                </a:gridCol>
                <a:gridCol w="2431844">
                  <a:extLst>
                    <a:ext uri="{9D8B030D-6E8A-4147-A177-3AD203B41FA5}">
                      <a16:colId xmlns:a16="http://schemas.microsoft.com/office/drawing/2014/main" val="4051686049"/>
                    </a:ext>
                  </a:extLst>
                </a:gridCol>
                <a:gridCol w="2431844">
                  <a:extLst>
                    <a:ext uri="{9D8B030D-6E8A-4147-A177-3AD203B41FA5}">
                      <a16:colId xmlns:a16="http://schemas.microsoft.com/office/drawing/2014/main" val="3257465631"/>
                    </a:ext>
                  </a:extLst>
                </a:gridCol>
              </a:tblGrid>
              <a:tr h="664960">
                <a:tc rowSpan="2">
                  <a:txBody>
                    <a:bodyPr/>
                    <a:lstStyle/>
                    <a:p>
                      <a:endParaRPr lang="en-US" sz="1900" dirty="0"/>
                    </a:p>
                  </a:txBody>
                  <a:tcPr marL="121920" marR="121920" marT="48000" marB="48000"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US" sz="1900" dirty="0"/>
                        <a:t>Post-MI cohort</a:t>
                      </a:r>
                      <a:br>
                        <a:rPr lang="en-US" sz="1900" dirty="0"/>
                      </a:br>
                      <a:r>
                        <a:rPr lang="en-US" sz="1900" dirty="0"/>
                        <a:t>(per patient per year)</a:t>
                      </a:r>
                    </a:p>
                  </a:txBody>
                  <a:tcPr marL="121920" marR="121920" marT="48000" marB="48000"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81449512"/>
                  </a:ext>
                </a:extLst>
              </a:tr>
              <a:tr h="396749">
                <a:tc vMerge="1">
                  <a:txBody>
                    <a:bodyPr/>
                    <a:lstStyle/>
                    <a:p>
                      <a:endParaRPr lang="en-US" sz="16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900" b="1" dirty="0">
                          <a:solidFill>
                            <a:schemeClr val="bg1"/>
                          </a:solidFill>
                        </a:rPr>
                        <a:t>Non-adherent</a:t>
                      </a:r>
                    </a:p>
                  </a:txBody>
                  <a:tcPr marL="121920" marR="121920" marT="48000" marB="4800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900" b="1" dirty="0">
                          <a:solidFill>
                            <a:schemeClr val="bg1"/>
                          </a:solidFill>
                        </a:rPr>
                        <a:t>Partially adherent</a:t>
                      </a:r>
                    </a:p>
                  </a:txBody>
                  <a:tcPr marL="121920" marR="121920" marT="48000" marB="48000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900" b="1" dirty="0">
                          <a:solidFill>
                            <a:schemeClr val="bg1"/>
                          </a:solidFill>
                        </a:rPr>
                        <a:t>Fully adherent</a:t>
                      </a:r>
                    </a:p>
                  </a:txBody>
                  <a:tcPr marL="121920" marR="121920" marT="48000" marB="48000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41360244"/>
                  </a:ext>
                </a:extLst>
              </a:tr>
              <a:tr h="396749">
                <a:tc>
                  <a:txBody>
                    <a:bodyPr/>
                    <a:lstStyle/>
                    <a:p>
                      <a:r>
                        <a:rPr lang="en-US" sz="1900" dirty="0"/>
                        <a:t>MI</a:t>
                      </a:r>
                      <a:endParaRPr lang="en-US" sz="1900" dirty="0">
                        <a:solidFill>
                          <a:srgbClr val="000000"/>
                        </a:solidFill>
                      </a:endParaRPr>
                    </a:p>
                  </a:txBody>
                  <a:tcPr marL="121920" marR="121920" marT="33600" marB="33600" anchor="ctr"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900" dirty="0"/>
                        <a:t>$844.46</a:t>
                      </a:r>
                      <a:endParaRPr lang="en-US" sz="1900" dirty="0">
                        <a:solidFill>
                          <a:srgbClr val="000000"/>
                        </a:solidFill>
                      </a:endParaRPr>
                    </a:p>
                  </a:txBody>
                  <a:tcPr marL="121920" marR="121920" marT="33600" marB="33600" anchor="ctr"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900" dirty="0"/>
                        <a:t>$774.09</a:t>
                      </a:r>
                      <a:endParaRPr lang="en-US" sz="1900" dirty="0">
                        <a:solidFill>
                          <a:srgbClr val="000000"/>
                        </a:solidFill>
                      </a:endParaRPr>
                    </a:p>
                  </a:txBody>
                  <a:tcPr marL="121920" marR="121920" marT="33600" marB="33600" anchor="ctr"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900" dirty="0"/>
                        <a:t>$404.64</a:t>
                      </a:r>
                      <a:endParaRPr lang="en-US" sz="1900" dirty="0">
                        <a:solidFill>
                          <a:srgbClr val="000000"/>
                        </a:solidFill>
                      </a:endParaRPr>
                    </a:p>
                  </a:txBody>
                  <a:tcPr marL="121920" marR="121920" marT="33600" marB="33600" anchor="ctr"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3455687578"/>
                  </a:ext>
                </a:extLst>
              </a:tr>
              <a:tr h="396749">
                <a:tc>
                  <a:txBody>
                    <a:bodyPr/>
                    <a:lstStyle/>
                    <a:p>
                      <a:r>
                        <a:rPr lang="en-US" sz="1900" dirty="0"/>
                        <a:t>Stroke</a:t>
                      </a:r>
                      <a:endParaRPr lang="en-US" sz="1900" dirty="0">
                        <a:solidFill>
                          <a:srgbClr val="000000"/>
                        </a:solidFill>
                      </a:endParaRPr>
                    </a:p>
                  </a:txBody>
                  <a:tcPr marL="121920" marR="121920" marT="33600" marB="336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900" dirty="0"/>
                        <a:t>$178.49</a:t>
                      </a:r>
                      <a:endParaRPr lang="en-US" sz="1900" dirty="0">
                        <a:solidFill>
                          <a:srgbClr val="000000"/>
                        </a:solidFill>
                      </a:endParaRPr>
                    </a:p>
                  </a:txBody>
                  <a:tcPr marL="121920" marR="121920" marT="33600" marB="336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900" dirty="0"/>
                        <a:t>$133.87</a:t>
                      </a:r>
                      <a:endParaRPr lang="en-US" sz="1900" dirty="0">
                        <a:solidFill>
                          <a:srgbClr val="000000"/>
                        </a:solidFill>
                      </a:endParaRPr>
                    </a:p>
                  </a:txBody>
                  <a:tcPr marL="121920" marR="121920" marT="33600" marB="336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900" dirty="0"/>
                        <a:t>$89.24</a:t>
                      </a:r>
                      <a:endParaRPr lang="en-US" sz="1900" dirty="0">
                        <a:solidFill>
                          <a:srgbClr val="000000"/>
                        </a:solidFill>
                      </a:endParaRPr>
                    </a:p>
                  </a:txBody>
                  <a:tcPr marL="121920" marR="121920" marT="33600" marB="33600" anchor="ctr"/>
                </a:tc>
                <a:extLst>
                  <a:ext uri="{0D108BD9-81ED-4DB2-BD59-A6C34878D82A}">
                    <a16:rowId xmlns:a16="http://schemas.microsoft.com/office/drawing/2014/main" val="1562673479"/>
                  </a:ext>
                </a:extLst>
              </a:tr>
              <a:tr h="396749">
                <a:tc>
                  <a:txBody>
                    <a:bodyPr/>
                    <a:lstStyle/>
                    <a:p>
                      <a:r>
                        <a:rPr lang="en-US" sz="1900" dirty="0"/>
                        <a:t>Revascularisation</a:t>
                      </a:r>
                      <a:endParaRPr lang="en-US" sz="1900" dirty="0">
                        <a:solidFill>
                          <a:srgbClr val="000000"/>
                        </a:solidFill>
                      </a:endParaRPr>
                    </a:p>
                  </a:txBody>
                  <a:tcPr marL="121920" marR="121920" marT="33600" marB="336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900" dirty="0"/>
                        <a:t>$3,375.21</a:t>
                      </a:r>
                      <a:endParaRPr lang="en-US" sz="1900" dirty="0">
                        <a:solidFill>
                          <a:srgbClr val="000000"/>
                        </a:solidFill>
                      </a:endParaRPr>
                    </a:p>
                  </a:txBody>
                  <a:tcPr marL="121920" marR="121920" marT="33600" marB="336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900" dirty="0"/>
                        <a:t>$3,070.50</a:t>
                      </a:r>
                      <a:endParaRPr lang="en-US" sz="1900" dirty="0">
                        <a:solidFill>
                          <a:srgbClr val="000000"/>
                        </a:solidFill>
                      </a:endParaRPr>
                    </a:p>
                  </a:txBody>
                  <a:tcPr marL="121920" marR="121920" marT="33600" marB="336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900" dirty="0"/>
                        <a:t>$2,531.41</a:t>
                      </a:r>
                      <a:endParaRPr lang="en-US" sz="1900" dirty="0">
                        <a:solidFill>
                          <a:srgbClr val="000000"/>
                        </a:solidFill>
                      </a:endParaRPr>
                    </a:p>
                  </a:txBody>
                  <a:tcPr marL="121920" marR="121920" marT="33600" marB="33600" anchor="ctr"/>
                </a:tc>
                <a:extLst>
                  <a:ext uri="{0D108BD9-81ED-4DB2-BD59-A6C34878D82A}">
                    <a16:rowId xmlns:a16="http://schemas.microsoft.com/office/drawing/2014/main" val="2392357567"/>
                  </a:ext>
                </a:extLst>
              </a:tr>
              <a:tr h="396749">
                <a:tc>
                  <a:txBody>
                    <a:bodyPr/>
                    <a:lstStyle/>
                    <a:p>
                      <a:r>
                        <a:rPr lang="en-US" sz="1900" dirty="0"/>
                        <a:t>Angina and CV atherosclerosis</a:t>
                      </a:r>
                      <a:endParaRPr lang="en-US" sz="1900" dirty="0">
                        <a:solidFill>
                          <a:srgbClr val="000000"/>
                        </a:solidFill>
                      </a:endParaRPr>
                    </a:p>
                  </a:txBody>
                  <a:tcPr marL="121920" marR="121920" marT="33600" marB="336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900" dirty="0"/>
                        <a:t>$1,432.86</a:t>
                      </a:r>
                      <a:endParaRPr lang="en-US" sz="1900" dirty="0">
                        <a:solidFill>
                          <a:srgbClr val="000000"/>
                        </a:solidFill>
                      </a:endParaRPr>
                    </a:p>
                  </a:txBody>
                  <a:tcPr marL="121920" marR="121920" marT="33600" marB="336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900" dirty="0"/>
                        <a:t>$1,527.12</a:t>
                      </a:r>
                      <a:endParaRPr lang="en-US" sz="1900" dirty="0">
                        <a:solidFill>
                          <a:srgbClr val="000000"/>
                        </a:solidFill>
                      </a:endParaRPr>
                    </a:p>
                  </a:txBody>
                  <a:tcPr marL="121920" marR="121920" marT="33600" marB="336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900" dirty="0"/>
                        <a:t>$1,093.50</a:t>
                      </a:r>
                      <a:endParaRPr lang="en-US" sz="1900" dirty="0">
                        <a:solidFill>
                          <a:srgbClr val="000000"/>
                        </a:solidFill>
                      </a:endParaRPr>
                    </a:p>
                  </a:txBody>
                  <a:tcPr marL="121920" marR="121920" marT="33600" marB="33600" anchor="ctr"/>
                </a:tc>
                <a:extLst>
                  <a:ext uri="{0D108BD9-81ED-4DB2-BD59-A6C34878D82A}">
                    <a16:rowId xmlns:a16="http://schemas.microsoft.com/office/drawing/2014/main" val="1476421463"/>
                  </a:ext>
                </a:extLst>
              </a:tr>
              <a:tr h="396749">
                <a:tc>
                  <a:txBody>
                    <a:bodyPr/>
                    <a:lstStyle/>
                    <a:p>
                      <a:r>
                        <a:rPr lang="en-US" sz="1900" dirty="0"/>
                        <a:t>All-cause ED visits</a:t>
                      </a:r>
                      <a:endParaRPr lang="en-US" sz="1900" dirty="0">
                        <a:solidFill>
                          <a:srgbClr val="000000"/>
                        </a:solidFill>
                      </a:endParaRPr>
                    </a:p>
                  </a:txBody>
                  <a:tcPr marL="121920" marR="121920" marT="33600" marB="336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900" dirty="0"/>
                        <a:t>$256.97</a:t>
                      </a:r>
                      <a:endParaRPr lang="en-US" sz="1900" dirty="0">
                        <a:solidFill>
                          <a:srgbClr val="000000"/>
                        </a:solidFill>
                      </a:endParaRPr>
                    </a:p>
                  </a:txBody>
                  <a:tcPr marL="121920" marR="121920" marT="33600" marB="336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900" dirty="0"/>
                        <a:t>$219.56</a:t>
                      </a:r>
                      <a:endParaRPr lang="en-US" sz="1900" dirty="0">
                        <a:solidFill>
                          <a:srgbClr val="000000"/>
                        </a:solidFill>
                      </a:endParaRPr>
                    </a:p>
                  </a:txBody>
                  <a:tcPr marL="121920" marR="121920" marT="33600" marB="336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900" dirty="0"/>
                        <a:t>$182.64</a:t>
                      </a:r>
                      <a:endParaRPr lang="en-US" sz="1900" dirty="0">
                        <a:solidFill>
                          <a:srgbClr val="000000"/>
                        </a:solidFill>
                      </a:endParaRPr>
                    </a:p>
                  </a:txBody>
                  <a:tcPr marL="121920" marR="121920" marT="33600" marB="33600" anchor="ctr"/>
                </a:tc>
                <a:extLst>
                  <a:ext uri="{0D108BD9-81ED-4DB2-BD59-A6C34878D82A}">
                    <a16:rowId xmlns:a16="http://schemas.microsoft.com/office/drawing/2014/main" val="1161885701"/>
                  </a:ext>
                </a:extLst>
              </a:tr>
              <a:tr h="396749">
                <a:tc>
                  <a:txBody>
                    <a:bodyPr/>
                    <a:lstStyle/>
                    <a:p>
                      <a:r>
                        <a:rPr lang="en-US" sz="1900" dirty="0"/>
                        <a:t>Cardiac-related ED visits</a:t>
                      </a:r>
                      <a:endParaRPr lang="en-US" sz="1900" dirty="0">
                        <a:solidFill>
                          <a:srgbClr val="000000"/>
                        </a:solidFill>
                      </a:endParaRPr>
                    </a:p>
                  </a:txBody>
                  <a:tcPr marL="121920" marR="121920" marT="33600" marB="336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900" dirty="0"/>
                        <a:t>$14.77</a:t>
                      </a:r>
                      <a:endParaRPr lang="en-US" sz="1900" dirty="0">
                        <a:solidFill>
                          <a:srgbClr val="000000"/>
                        </a:solidFill>
                      </a:endParaRPr>
                    </a:p>
                  </a:txBody>
                  <a:tcPr marL="121920" marR="121920" marT="33600" marB="336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900" dirty="0"/>
                        <a:t>$12.80</a:t>
                      </a:r>
                      <a:endParaRPr lang="en-US" sz="1900" dirty="0">
                        <a:solidFill>
                          <a:srgbClr val="000000"/>
                        </a:solidFill>
                      </a:endParaRPr>
                    </a:p>
                  </a:txBody>
                  <a:tcPr marL="121920" marR="121920" marT="33600" marB="336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900" dirty="0"/>
                        <a:t>$13.29</a:t>
                      </a:r>
                      <a:endParaRPr lang="en-US" sz="1900" dirty="0">
                        <a:solidFill>
                          <a:srgbClr val="000000"/>
                        </a:solidFill>
                      </a:endParaRPr>
                    </a:p>
                  </a:txBody>
                  <a:tcPr marL="121920" marR="121920" marT="33600" marB="33600" anchor="ctr"/>
                </a:tc>
                <a:extLst>
                  <a:ext uri="{0D108BD9-81ED-4DB2-BD59-A6C34878D82A}">
                    <a16:rowId xmlns:a16="http://schemas.microsoft.com/office/drawing/2014/main" val="4218222478"/>
                  </a:ext>
                </a:extLst>
              </a:tr>
              <a:tr h="396749">
                <a:tc>
                  <a:txBody>
                    <a:bodyPr/>
                    <a:lstStyle/>
                    <a:p>
                      <a:r>
                        <a:rPr lang="en-US" sz="1900" dirty="0"/>
                        <a:t>Outpatient visits to cardiologist</a:t>
                      </a:r>
                      <a:endParaRPr lang="en-US" sz="1900" dirty="0">
                        <a:solidFill>
                          <a:srgbClr val="000000"/>
                        </a:solidFill>
                      </a:endParaRPr>
                    </a:p>
                  </a:txBody>
                  <a:tcPr marL="121920" marR="121920" marT="33600" marB="336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900" dirty="0"/>
                        <a:t>$639.38</a:t>
                      </a:r>
                      <a:endParaRPr lang="en-US" sz="1900" dirty="0">
                        <a:solidFill>
                          <a:srgbClr val="000000"/>
                        </a:solidFill>
                      </a:endParaRPr>
                    </a:p>
                  </a:txBody>
                  <a:tcPr marL="121920" marR="121920" marT="33600" marB="336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900" dirty="0"/>
                        <a:t>$657.47</a:t>
                      </a:r>
                      <a:endParaRPr lang="en-US" sz="1900" dirty="0">
                        <a:solidFill>
                          <a:srgbClr val="000000"/>
                        </a:solidFill>
                      </a:endParaRPr>
                    </a:p>
                  </a:txBody>
                  <a:tcPr marL="121920" marR="121920" marT="33600" marB="336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900" dirty="0"/>
                        <a:t>$645.19</a:t>
                      </a:r>
                      <a:endParaRPr lang="en-US" sz="1900" dirty="0">
                        <a:solidFill>
                          <a:srgbClr val="000000"/>
                        </a:solidFill>
                      </a:endParaRPr>
                    </a:p>
                  </a:txBody>
                  <a:tcPr marL="121920" marR="121920" marT="33600" marB="33600" anchor="ctr"/>
                </a:tc>
                <a:extLst>
                  <a:ext uri="{0D108BD9-81ED-4DB2-BD59-A6C34878D82A}">
                    <a16:rowId xmlns:a16="http://schemas.microsoft.com/office/drawing/2014/main" val="49771576"/>
                  </a:ext>
                </a:extLst>
              </a:tr>
              <a:tr h="636160">
                <a:tc>
                  <a:txBody>
                    <a:bodyPr/>
                    <a:lstStyle/>
                    <a:p>
                      <a:r>
                        <a:rPr lang="en-US" sz="1900" dirty="0"/>
                        <a:t>Outpatient visits to cardiologist with CV testing</a:t>
                      </a:r>
                      <a:endParaRPr lang="en-US" sz="1900" dirty="0">
                        <a:solidFill>
                          <a:srgbClr val="000000"/>
                        </a:solidFill>
                      </a:endParaRPr>
                    </a:p>
                  </a:txBody>
                  <a:tcPr marL="121920" marR="121920" marT="33600" marB="336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900" dirty="0"/>
                        <a:t>$558.76</a:t>
                      </a:r>
                      <a:endParaRPr lang="en-US" sz="1900" dirty="0">
                        <a:solidFill>
                          <a:srgbClr val="000000"/>
                        </a:solidFill>
                      </a:endParaRPr>
                    </a:p>
                  </a:txBody>
                  <a:tcPr marL="121920" marR="121920" marT="33600" marB="336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900" dirty="0"/>
                        <a:t>$553.16</a:t>
                      </a:r>
                      <a:endParaRPr lang="en-US" sz="1900" dirty="0">
                        <a:solidFill>
                          <a:srgbClr val="000000"/>
                        </a:solidFill>
                      </a:endParaRPr>
                    </a:p>
                  </a:txBody>
                  <a:tcPr marL="121920" marR="121920" marT="33600" marB="336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900" dirty="0"/>
                        <a:t>$576.67</a:t>
                      </a:r>
                      <a:endParaRPr lang="en-US" sz="1900" dirty="0">
                        <a:solidFill>
                          <a:srgbClr val="000000"/>
                        </a:solidFill>
                      </a:endParaRPr>
                    </a:p>
                  </a:txBody>
                  <a:tcPr marL="121920" marR="121920" marT="33600" marB="33600" anchor="ctr"/>
                </a:tc>
                <a:extLst>
                  <a:ext uri="{0D108BD9-81ED-4DB2-BD59-A6C34878D82A}">
                    <a16:rowId xmlns:a16="http://schemas.microsoft.com/office/drawing/2014/main" val="3610143452"/>
                  </a:ext>
                </a:extLst>
              </a:tr>
              <a:tr h="396749">
                <a:tc>
                  <a:txBody>
                    <a:bodyPr/>
                    <a:lstStyle/>
                    <a:p>
                      <a:r>
                        <a:rPr lang="en-US" sz="1900" b="1" dirty="0">
                          <a:solidFill>
                            <a:schemeClr val="accent1"/>
                          </a:solidFill>
                        </a:rPr>
                        <a:t>Total </a:t>
                      </a:r>
                    </a:p>
                  </a:txBody>
                  <a:tcPr marL="121920" marR="121920" marT="33600" marB="336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900" b="1" dirty="0">
                          <a:solidFill>
                            <a:schemeClr val="accent1"/>
                          </a:solidFill>
                        </a:rPr>
                        <a:t>$7,300.84</a:t>
                      </a:r>
                    </a:p>
                  </a:txBody>
                  <a:tcPr marL="121920" marR="121920" marT="33600" marB="3360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900" b="1" dirty="0">
                          <a:solidFill>
                            <a:schemeClr val="accent1"/>
                          </a:solidFill>
                        </a:rPr>
                        <a:t>$6,935.77</a:t>
                      </a:r>
                    </a:p>
                  </a:txBody>
                  <a:tcPr marL="121920" marR="121920" marT="33600" marB="3360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900" b="1" dirty="0">
                          <a:solidFill>
                            <a:schemeClr val="accent1"/>
                          </a:solidFill>
                        </a:rPr>
                        <a:t>$5,536.58</a:t>
                      </a:r>
                    </a:p>
                  </a:txBody>
                  <a:tcPr marL="121920" marR="121920" marT="33600" marB="33600" anchor="ctr"/>
                </a:tc>
                <a:extLst>
                  <a:ext uri="{0D108BD9-81ED-4DB2-BD59-A6C34878D82A}">
                    <a16:rowId xmlns:a16="http://schemas.microsoft.com/office/drawing/2014/main" val="3326081201"/>
                  </a:ext>
                </a:extLst>
              </a:tr>
            </a:tbl>
          </a:graphicData>
        </a:graphic>
      </p:graphicFrame>
      <p:sp>
        <p:nvSpPr>
          <p:cNvPr id="14" name="Slide Number Placeholder 13">
            <a:extLst>
              <a:ext uri="{FF2B5EF4-FFF2-40B4-BE49-F238E27FC236}">
                <a16:creationId xmlns:a16="http://schemas.microsoft.com/office/drawing/2014/main" id="{A7F37CF1-78A3-A741-9A1D-B4FB0938B19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CE43C0F-8A7B-3A4B-9DB5-B3472E36E833}" type="slidenum">
              <a:rPr lang="en-GB" smtClean="0"/>
              <a:pPr/>
              <a:t>11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49609271"/>
      </p:ext>
    </p:extLst>
  </p:cSld>
  <p:clrMapOvr>
    <a:masterClrMapping/>
  </p:clrMapOvr>
  <p:transition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ekst 1">
            <a:extLst>
              <a:ext uri="{FF2B5EF4-FFF2-40B4-BE49-F238E27FC236}">
                <a16:creationId xmlns:a16="http://schemas.microsoft.com/office/drawing/2014/main" id="{5DCDD359-6A47-430D-B512-9E1175BF5B83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r>
              <a:rPr lang="en-GB" dirty="0"/>
              <a:t>Nurse-based</a:t>
            </a:r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r>
              <a:rPr lang="en-GB" dirty="0"/>
              <a:t>e-health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10E708D3-443C-5A41-B289-283F659A69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Intervention strategies</a:t>
            </a:r>
            <a:endParaRPr lang="en-US" dirty="0"/>
          </a:p>
        </p:txBody>
      </p:sp>
      <p:pic>
        <p:nvPicPr>
          <p:cNvPr id="1026" name="Picture 2" descr="Hand drawn nurse team">
            <a:extLst>
              <a:ext uri="{FF2B5EF4-FFF2-40B4-BE49-F238E27FC236}">
                <a16:creationId xmlns:a16="http://schemas.microsoft.com/office/drawing/2014/main" id="{2D1E11BA-F26B-438F-A743-2014D18C346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clrChange>
              <a:clrFrom>
                <a:srgbClr val="CAD9D4"/>
              </a:clrFrom>
              <a:clrTo>
                <a:srgbClr val="CAD9D4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420" r="3030"/>
          <a:stretch/>
        </p:blipFill>
        <p:spPr bwMode="auto">
          <a:xfrm>
            <a:off x="4260755" y="898408"/>
            <a:ext cx="3154264" cy="28163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>
            <a:extLst>
              <a:ext uri="{FF2B5EF4-FFF2-40B4-BE49-F238E27FC236}">
                <a16:creationId xmlns:a16="http://schemas.microsoft.com/office/drawing/2014/main" id="{D6569EE8-1036-49AF-8031-3D6B31211A1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941" t="7552" r="20423" b="23149"/>
          <a:stretch/>
        </p:blipFill>
        <p:spPr bwMode="auto">
          <a:xfrm>
            <a:off x="4349721" y="3681065"/>
            <a:ext cx="2976331" cy="23385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357020BD-8732-9340-8D8A-CDA3B7FD617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CE43C0F-8A7B-3A4B-9DB5-B3472E36E833}" type="slidenum">
              <a:rPr lang="en-GB" smtClean="0"/>
              <a:pPr/>
              <a:t>12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09054840"/>
      </p:ext>
    </p:extLst>
  </p:cSld>
  <p:clrMapOvr>
    <a:masterClrMapping/>
  </p:clrMapOvr>
  <p:transition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ekst 1">
            <a:extLst>
              <a:ext uri="{FF2B5EF4-FFF2-40B4-BE49-F238E27FC236}">
                <a16:creationId xmlns:a16="http://schemas.microsoft.com/office/drawing/2014/main" id="{5DCDD359-6A47-430D-B512-9E1175BF5B83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620184" y="1235683"/>
            <a:ext cx="10963200" cy="4525200"/>
          </a:xfrm>
        </p:spPr>
        <p:txBody>
          <a:bodyPr/>
          <a:lstStyle/>
          <a:p>
            <a:pPr marL="0" indent="0">
              <a:spcBef>
                <a:spcPts val="600"/>
              </a:spcBef>
              <a:buNone/>
            </a:pPr>
            <a:r>
              <a:rPr lang="en-GB" sz="1800" dirty="0"/>
              <a:t>1,013 ACS patients randomised to: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en-GB" sz="1800" b="1" dirty="0">
                <a:solidFill>
                  <a:schemeClr val="accent1"/>
                </a:solidFill>
              </a:rPr>
              <a:t>Control: </a:t>
            </a:r>
            <a:r>
              <a:rPr lang="en-GB" sz="1800" dirty="0"/>
              <a:t>regular treatment and annual follow-up 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en-GB" sz="1800" b="1" dirty="0">
                <a:solidFill>
                  <a:srgbClr val="03C750"/>
                </a:solidFill>
              </a:rPr>
              <a:t>Intervention: </a:t>
            </a:r>
            <a:r>
              <a:rPr lang="en-GB" sz="1800" dirty="0"/>
              <a:t>nurse-guided discussion of lifestyle, risk factors, and personal medication adjustments/month 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E5615A30-EAEE-E545-B6AF-0888E969CB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8146" y="152261"/>
            <a:ext cx="7800504" cy="807285"/>
          </a:xfrm>
        </p:spPr>
        <p:txBody>
          <a:bodyPr/>
          <a:lstStyle/>
          <a:p>
            <a:r>
              <a:rPr lang="en-GB" dirty="0"/>
              <a:t>Nurse-based intervention strategies</a:t>
            </a:r>
            <a:endParaRPr lang="en-US" dirty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E24B925B-B93E-274E-9AEC-DD113F918F7D}"/>
              </a:ext>
            </a:extLst>
          </p:cNvPr>
          <p:cNvSpPr>
            <a:spLocks noGrp="1"/>
          </p:cNvSpPr>
          <p:nvPr>
            <p:ph sz="quarter" idx="15"/>
          </p:nvPr>
        </p:nvSpPr>
        <p:spPr/>
        <p:txBody>
          <a:bodyPr/>
          <a:lstStyle/>
          <a:p>
            <a:pPr>
              <a:spcBef>
                <a:spcPts val="300"/>
              </a:spcBef>
            </a:pPr>
            <a:r>
              <a:rPr lang="en-GB" dirty="0"/>
              <a:t>ACS, acute coronary syndrome</a:t>
            </a:r>
          </a:p>
          <a:p>
            <a:pPr>
              <a:spcBef>
                <a:spcPts val="300"/>
              </a:spcBef>
            </a:pPr>
            <a:r>
              <a:rPr lang="en-GB" dirty="0"/>
              <a:t>Daniel H, et al. Sci Rep. 2019;9:12079</a:t>
            </a:r>
          </a:p>
        </p:txBody>
      </p:sp>
      <p:pic>
        <p:nvPicPr>
          <p:cNvPr id="14" name="Picture 4" descr="Taking Statins for Cholesterol Could Also Improve Your Knee Osteoarthritis  (But It's Complicated) – CreakyJoints">
            <a:extLst>
              <a:ext uri="{FF2B5EF4-FFF2-40B4-BE49-F238E27FC236}">
                <a16:creationId xmlns:a16="http://schemas.microsoft.com/office/drawing/2014/main" id="{74F5BE1F-BB17-4353-93D7-8A8BD5B386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D1EFF1"/>
              </a:clrFrom>
              <a:clrTo>
                <a:srgbClr val="D1EFF1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921342">
            <a:off x="9096860" y="2165368"/>
            <a:ext cx="2170001" cy="14440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2D0C4E80-8A6F-FF4F-99BE-49897862FE55}"/>
              </a:ext>
            </a:extLst>
          </p:cNvPr>
          <p:cNvSpPr txBox="1"/>
          <p:nvPr/>
        </p:nvSpPr>
        <p:spPr>
          <a:xfrm>
            <a:off x="4046204" y="5819656"/>
            <a:ext cx="2283637" cy="24622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 defTabSz="1219170" latinLnBrk="1"/>
            <a:r>
              <a:rPr lang="en-GB" sz="1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Follow-up interval (month)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C296CC9D-A637-204D-B047-92F634DE02E3}"/>
              </a:ext>
            </a:extLst>
          </p:cNvPr>
          <p:cNvSpPr txBox="1"/>
          <p:nvPr/>
        </p:nvSpPr>
        <p:spPr>
          <a:xfrm rot="16200000">
            <a:off x="201725" y="3738706"/>
            <a:ext cx="1251048" cy="24622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defTabSz="1219170" latinLnBrk="1"/>
            <a:r>
              <a:rPr lang="en-GB" sz="1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Proportion (%)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4ADE304B-50AC-7647-989C-2229F86A84A4}"/>
              </a:ext>
            </a:extLst>
          </p:cNvPr>
          <p:cNvSpPr txBox="1"/>
          <p:nvPr/>
        </p:nvSpPr>
        <p:spPr>
          <a:xfrm>
            <a:off x="9295799" y="3874897"/>
            <a:ext cx="2284280" cy="102335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defTabSz="1219170" latinLnBrk="1">
              <a:spcAft>
                <a:spcPts val="133"/>
              </a:spcAft>
            </a:pPr>
            <a:r>
              <a:rPr lang="en-GB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Control off treatment</a:t>
            </a:r>
          </a:p>
          <a:p>
            <a:pPr defTabSz="1219170" latinLnBrk="1">
              <a:spcAft>
                <a:spcPts val="133"/>
              </a:spcAft>
            </a:pPr>
            <a:r>
              <a:rPr lang="en-GB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Control on treatment</a:t>
            </a:r>
          </a:p>
          <a:p>
            <a:pPr defTabSz="1219170" latinLnBrk="1">
              <a:spcAft>
                <a:spcPts val="133"/>
              </a:spcAft>
            </a:pPr>
            <a:r>
              <a:rPr lang="en-GB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Intervention off treatment</a:t>
            </a:r>
          </a:p>
          <a:p>
            <a:pPr defTabSz="1219170" latinLnBrk="1">
              <a:spcAft>
                <a:spcPts val="133"/>
              </a:spcAft>
            </a:pPr>
            <a:r>
              <a:rPr lang="en-GB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Intervention on treatment</a:t>
            </a:r>
          </a:p>
        </p:txBody>
      </p:sp>
      <p:graphicFrame>
        <p:nvGraphicFramePr>
          <p:cNvPr id="17" name="Chart 16">
            <a:extLst>
              <a:ext uri="{FF2B5EF4-FFF2-40B4-BE49-F238E27FC236}">
                <a16:creationId xmlns:a16="http://schemas.microsoft.com/office/drawing/2014/main" id="{E381D2EE-6A63-A047-AA03-0E02E470BFD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633532743"/>
              </p:ext>
            </p:extLst>
          </p:nvPr>
        </p:nvGraphicFramePr>
        <p:xfrm>
          <a:off x="1037161" y="2159178"/>
          <a:ext cx="7872875" cy="37392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1" name="Rectangle 20">
            <a:extLst>
              <a:ext uri="{FF2B5EF4-FFF2-40B4-BE49-F238E27FC236}">
                <a16:creationId xmlns:a16="http://schemas.microsoft.com/office/drawing/2014/main" id="{6EDACB57-420F-AE4E-A4E1-D9F63BFF1975}"/>
              </a:ext>
            </a:extLst>
          </p:cNvPr>
          <p:cNvSpPr/>
          <p:nvPr/>
        </p:nvSpPr>
        <p:spPr>
          <a:xfrm>
            <a:off x="8976321" y="4692773"/>
            <a:ext cx="179591" cy="143648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 latinLnBrk="1"/>
            <a:endParaRPr lang="en-GB" sz="2400" dirty="0">
              <a:solidFill>
                <a:prstClr val="white"/>
              </a:solidFill>
              <a:latin typeface="Arial"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E4844E5C-07D9-934E-AD88-F577F2C0A50E}"/>
              </a:ext>
            </a:extLst>
          </p:cNvPr>
          <p:cNvSpPr/>
          <p:nvPr/>
        </p:nvSpPr>
        <p:spPr>
          <a:xfrm>
            <a:off x="8976321" y="4443007"/>
            <a:ext cx="179591" cy="143648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 latinLnBrk="1"/>
            <a:endParaRPr lang="en-GB" sz="2400" dirty="0">
              <a:solidFill>
                <a:prstClr val="white"/>
              </a:solidFill>
              <a:latin typeface="Arial"/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F26B787E-4666-AB46-8D32-D7019D6D6EEF}"/>
              </a:ext>
            </a:extLst>
          </p:cNvPr>
          <p:cNvSpPr/>
          <p:nvPr/>
        </p:nvSpPr>
        <p:spPr>
          <a:xfrm>
            <a:off x="8976321" y="4193240"/>
            <a:ext cx="179591" cy="14364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 latinLnBrk="1"/>
            <a:endParaRPr lang="en-GB" sz="2400" dirty="0">
              <a:solidFill>
                <a:prstClr val="white"/>
              </a:solidFill>
              <a:latin typeface="Arial"/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1998E235-B1C7-2C42-BE50-0041A73BFF1E}"/>
              </a:ext>
            </a:extLst>
          </p:cNvPr>
          <p:cNvSpPr/>
          <p:nvPr/>
        </p:nvSpPr>
        <p:spPr>
          <a:xfrm>
            <a:off x="8976321" y="3947707"/>
            <a:ext cx="179591" cy="14364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 latinLnBrk="1"/>
            <a:endParaRPr lang="en-GB" sz="2400" dirty="0">
              <a:solidFill>
                <a:prstClr val="white"/>
              </a:solidFill>
              <a:latin typeface="Arial"/>
            </a:endParaRPr>
          </a:p>
        </p:txBody>
      </p:sp>
      <p:sp>
        <p:nvSpPr>
          <p:cNvPr id="26" name="Rechthoek 12">
            <a:extLst>
              <a:ext uri="{FF2B5EF4-FFF2-40B4-BE49-F238E27FC236}">
                <a16:creationId xmlns:a16="http://schemas.microsoft.com/office/drawing/2014/main" id="{56921509-6556-A141-8C10-75076D967581}"/>
              </a:ext>
            </a:extLst>
          </p:cNvPr>
          <p:cNvSpPr/>
          <p:nvPr/>
        </p:nvSpPr>
        <p:spPr>
          <a:xfrm>
            <a:off x="7877175" y="2647730"/>
            <a:ext cx="742950" cy="126365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 latinLnBrk="1"/>
            <a:endParaRPr lang="en-GB" sz="2400" dirty="0">
              <a:solidFill>
                <a:prstClr val="white"/>
              </a:solidFill>
              <a:latin typeface="Arial"/>
            </a:endParaRPr>
          </a:p>
        </p:txBody>
      </p:sp>
      <p:sp>
        <p:nvSpPr>
          <p:cNvPr id="22" name="Rechthoek 12">
            <a:extLst>
              <a:ext uri="{FF2B5EF4-FFF2-40B4-BE49-F238E27FC236}">
                <a16:creationId xmlns:a16="http://schemas.microsoft.com/office/drawing/2014/main" id="{FD7040A7-EEBE-DE43-84C9-8F64AAE5FA1A}"/>
              </a:ext>
            </a:extLst>
          </p:cNvPr>
          <p:cNvSpPr/>
          <p:nvPr/>
        </p:nvSpPr>
        <p:spPr>
          <a:xfrm>
            <a:off x="7877175" y="4060605"/>
            <a:ext cx="742950" cy="1460500"/>
          </a:xfrm>
          <a:prstGeom prst="rect">
            <a:avLst/>
          </a:prstGeom>
          <a:noFill/>
          <a:ln>
            <a:solidFill>
              <a:srgbClr val="03C7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 latinLnBrk="1"/>
            <a:endParaRPr lang="en-GB" sz="2400" dirty="0">
              <a:solidFill>
                <a:prstClr val="white"/>
              </a:solidFill>
              <a:latin typeface="Arial"/>
            </a:endParaRP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B359AC0C-AD93-E542-BABD-563F260D9CF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CE43C0F-8A7B-3A4B-9DB5-B3472E36E833}" type="slidenum">
              <a:rPr lang="en-GB" smtClean="0"/>
              <a:pPr/>
              <a:t>13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73374234"/>
      </p:ext>
    </p:extLst>
  </p:cSld>
  <p:clrMapOvr>
    <a:masterClrMapping/>
  </p:clrMapOvr>
  <p:transition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Rectangle 105">
            <a:extLst>
              <a:ext uri="{FF2B5EF4-FFF2-40B4-BE49-F238E27FC236}">
                <a16:creationId xmlns:a16="http://schemas.microsoft.com/office/drawing/2014/main" id="{B51F2905-5DC4-3543-8B4E-EF2B59EF2707}"/>
              </a:ext>
            </a:extLst>
          </p:cNvPr>
          <p:cNvSpPr/>
          <p:nvPr/>
        </p:nvSpPr>
        <p:spPr>
          <a:xfrm>
            <a:off x="650626" y="3861048"/>
            <a:ext cx="1074852" cy="20160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 latinLnBrk="1"/>
            <a:endParaRPr lang="en-GB" sz="2400" dirty="0">
              <a:solidFill>
                <a:prstClr val="white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8" name="Rectangle 107">
            <a:extLst>
              <a:ext uri="{FF2B5EF4-FFF2-40B4-BE49-F238E27FC236}">
                <a16:creationId xmlns:a16="http://schemas.microsoft.com/office/drawing/2014/main" id="{85FC7CDE-FF3A-484F-8F97-F5C386914A1E}"/>
              </a:ext>
            </a:extLst>
          </p:cNvPr>
          <p:cNvSpPr/>
          <p:nvPr/>
        </p:nvSpPr>
        <p:spPr>
          <a:xfrm>
            <a:off x="1792333" y="3861048"/>
            <a:ext cx="1405483" cy="20160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 latinLnBrk="1"/>
            <a:endParaRPr lang="en-GB" sz="2400" dirty="0">
              <a:solidFill>
                <a:prstClr val="white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9" name="Rectangle 108">
            <a:extLst>
              <a:ext uri="{FF2B5EF4-FFF2-40B4-BE49-F238E27FC236}">
                <a16:creationId xmlns:a16="http://schemas.microsoft.com/office/drawing/2014/main" id="{E71F9C15-78D8-0A48-8BA4-0C021CA67B81}"/>
              </a:ext>
            </a:extLst>
          </p:cNvPr>
          <p:cNvSpPr/>
          <p:nvPr/>
        </p:nvSpPr>
        <p:spPr>
          <a:xfrm>
            <a:off x="3264673" y="3861048"/>
            <a:ext cx="2112175" cy="20160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 latinLnBrk="1"/>
            <a:endParaRPr lang="en-GB" sz="2400" dirty="0">
              <a:solidFill>
                <a:prstClr val="white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" name="Tijdelijke aanduiding voor tekst 1">
            <a:extLst>
              <a:ext uri="{FF2B5EF4-FFF2-40B4-BE49-F238E27FC236}">
                <a16:creationId xmlns:a16="http://schemas.microsoft.com/office/drawing/2014/main" id="{1ACB7D36-23C9-4CCA-8A11-759183D6272D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625030" y="1021160"/>
            <a:ext cx="10963200" cy="425480"/>
          </a:xfrm>
        </p:spPr>
        <p:txBody>
          <a:bodyPr/>
          <a:lstStyle/>
          <a:p>
            <a:pPr marL="0" indent="0">
              <a:buNone/>
            </a:pPr>
            <a:r>
              <a:rPr lang="en-GB" b="1" dirty="0">
                <a:solidFill>
                  <a:schemeClr val="accent1"/>
                </a:solidFill>
              </a:rPr>
              <a:t>Behavioural economics-based telehealth intervention</a:t>
            </a: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1894820D-2A50-4548-AEAA-E458FE82AC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7550" y="183713"/>
            <a:ext cx="7666667" cy="807285"/>
          </a:xfrm>
        </p:spPr>
        <p:txBody>
          <a:bodyPr/>
          <a:lstStyle/>
          <a:p>
            <a:r>
              <a:rPr lang="en-GB" dirty="0"/>
              <a:t>e-health intervention strategies</a:t>
            </a:r>
            <a:br>
              <a:rPr lang="en-GB" dirty="0"/>
            </a:b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5A1D7E0-ED3F-5B4E-A7D7-D8DBD6DD0918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620184" y="6356351"/>
            <a:ext cx="8116800" cy="365125"/>
          </a:xfrm>
        </p:spPr>
        <p:txBody>
          <a:bodyPr/>
          <a:lstStyle/>
          <a:p>
            <a:pPr>
              <a:spcBef>
                <a:spcPts val="300"/>
              </a:spcBef>
            </a:pPr>
            <a:r>
              <a:rPr lang="en-GB" dirty="0"/>
              <a:t>ACS, acute coronary syndrome</a:t>
            </a:r>
          </a:p>
          <a:p>
            <a:pPr>
              <a:spcBef>
                <a:spcPts val="300"/>
              </a:spcBef>
            </a:pPr>
            <a:r>
              <a:rPr lang="en-GB" dirty="0"/>
              <a:t>Ehrler F, et al. AMIA </a:t>
            </a:r>
            <a:r>
              <a:rPr lang="en-GB" dirty="0" err="1"/>
              <a:t>Annu</a:t>
            </a:r>
            <a:r>
              <a:rPr lang="en-GB" dirty="0"/>
              <a:t> </a:t>
            </a:r>
            <a:r>
              <a:rPr lang="en-GB" dirty="0" err="1"/>
              <a:t>Symp</a:t>
            </a:r>
            <a:r>
              <a:rPr lang="en-GB" dirty="0"/>
              <a:t> Proc. 2018;2018:413-21; Riegel B, et al. </a:t>
            </a:r>
            <a:r>
              <a:rPr lang="en-GB" dirty="0" err="1"/>
              <a:t>Pharmacoepidemiol</a:t>
            </a:r>
            <a:r>
              <a:rPr lang="en-GB" dirty="0"/>
              <a:t> Drug </a:t>
            </a:r>
            <a:r>
              <a:rPr lang="en-GB" dirty="0" err="1"/>
              <a:t>Saf</a:t>
            </a:r>
            <a:r>
              <a:rPr lang="en-GB" dirty="0"/>
              <a:t>. 2020;29:513-7 </a:t>
            </a:r>
          </a:p>
        </p:txBody>
      </p:sp>
      <p:sp>
        <p:nvSpPr>
          <p:cNvPr id="4" name="Tekstvak 3">
            <a:extLst>
              <a:ext uri="{FF2B5EF4-FFF2-40B4-BE49-F238E27FC236}">
                <a16:creationId xmlns:a16="http://schemas.microsoft.com/office/drawing/2014/main" id="{3B176CFA-97C4-4CE6-8375-FA9C05C601A1}"/>
              </a:ext>
            </a:extLst>
          </p:cNvPr>
          <p:cNvSpPr txBox="1"/>
          <p:nvPr/>
        </p:nvSpPr>
        <p:spPr>
          <a:xfrm>
            <a:off x="614802" y="1410407"/>
            <a:ext cx="5759471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8000" indent="-288000">
              <a:spcBef>
                <a:spcPts val="1200"/>
              </a:spcBef>
              <a:buClr>
                <a:schemeClr val="accent1"/>
              </a:buClr>
              <a:buFont typeface="Arial"/>
              <a:buChar char="•"/>
            </a:pPr>
            <a:r>
              <a:rPr lang="en-GB" sz="2000" dirty="0">
                <a:solidFill>
                  <a:srgbClr val="5D8298"/>
                </a:solidFill>
                <a:latin typeface="+mj-lt"/>
              </a:rPr>
              <a:t>130 patients with ACS: intervention vs control at 90 days</a:t>
            </a:r>
          </a:p>
          <a:p>
            <a:pPr marL="288000" indent="-288000">
              <a:spcBef>
                <a:spcPts val="1200"/>
              </a:spcBef>
              <a:buClr>
                <a:schemeClr val="accent1"/>
              </a:buClr>
              <a:buFont typeface="Arial"/>
              <a:buChar char="•"/>
            </a:pPr>
            <a:r>
              <a:rPr lang="en-GB" sz="2000" dirty="0">
                <a:solidFill>
                  <a:srgbClr val="5D8298"/>
                </a:solidFill>
                <a:latin typeface="+mj-lt"/>
              </a:rPr>
              <a:t>Adherence was 90% vs 81%; rehospitalisation 13% vs 24%</a:t>
            </a:r>
          </a:p>
        </p:txBody>
      </p:sp>
      <p:grpSp>
        <p:nvGrpSpPr>
          <p:cNvPr id="18" name="Groep 17">
            <a:extLst>
              <a:ext uri="{FF2B5EF4-FFF2-40B4-BE49-F238E27FC236}">
                <a16:creationId xmlns:a16="http://schemas.microsoft.com/office/drawing/2014/main" id="{488B5479-7676-4DA8-B007-AF6A8C029C9E}"/>
              </a:ext>
            </a:extLst>
          </p:cNvPr>
          <p:cNvGrpSpPr/>
          <p:nvPr/>
        </p:nvGrpSpPr>
        <p:grpSpPr>
          <a:xfrm>
            <a:off x="8696269" y="1231147"/>
            <a:ext cx="1441267" cy="1369189"/>
            <a:chOff x="899592" y="1491629"/>
            <a:chExt cx="1296144" cy="1224137"/>
          </a:xfrm>
        </p:grpSpPr>
        <p:pic>
          <p:nvPicPr>
            <p:cNvPr id="2050" name="Picture 2">
              <a:extLst>
                <a:ext uri="{FF2B5EF4-FFF2-40B4-BE49-F238E27FC236}">
                  <a16:creationId xmlns:a16="http://schemas.microsoft.com/office/drawing/2014/main" id="{EBF7489B-F98D-491D-AA0B-4181293C8750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7275" t="15430" r="7725" b="13736"/>
            <a:stretch/>
          </p:blipFill>
          <p:spPr bwMode="auto">
            <a:xfrm>
              <a:off x="899592" y="1491629"/>
              <a:ext cx="1296144" cy="122413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9" name="Tekstvak 8">
              <a:extLst>
                <a:ext uri="{FF2B5EF4-FFF2-40B4-BE49-F238E27FC236}">
                  <a16:creationId xmlns:a16="http://schemas.microsoft.com/office/drawing/2014/main" id="{CBE85234-7489-4AF6-8D0F-89A00A9B2C3E}"/>
                </a:ext>
              </a:extLst>
            </p:cNvPr>
            <p:cNvSpPr txBox="1"/>
            <p:nvPr/>
          </p:nvSpPr>
          <p:spPr>
            <a:xfrm>
              <a:off x="1020141" y="1925418"/>
              <a:ext cx="847081" cy="70621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1219170" latinLnBrk="1"/>
              <a:r>
                <a:rPr lang="nl-NL" sz="2400" b="1" dirty="0">
                  <a:solidFill>
                    <a:prstClr val="white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50$/</a:t>
              </a:r>
            </a:p>
            <a:p>
              <a:pPr defTabSz="1219170" latinLnBrk="1"/>
              <a:r>
                <a:rPr lang="nl-NL" sz="2133" b="1" dirty="0" err="1">
                  <a:solidFill>
                    <a:prstClr val="white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month</a:t>
              </a:r>
              <a:endParaRPr lang="nl-NL" sz="2133" b="1" dirty="0">
                <a:solidFill>
                  <a:prstClr val="white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14" name="Groep 13">
            <a:extLst>
              <a:ext uri="{FF2B5EF4-FFF2-40B4-BE49-F238E27FC236}">
                <a16:creationId xmlns:a16="http://schemas.microsoft.com/office/drawing/2014/main" id="{28E6DDBE-E773-4565-990D-7C0167DFCD2D}"/>
              </a:ext>
            </a:extLst>
          </p:cNvPr>
          <p:cNvGrpSpPr/>
          <p:nvPr/>
        </p:nvGrpSpPr>
        <p:grpSpPr>
          <a:xfrm>
            <a:off x="10234829" y="1196752"/>
            <a:ext cx="1441268" cy="1369189"/>
            <a:chOff x="2784013" y="1465595"/>
            <a:chExt cx="1296144" cy="1224137"/>
          </a:xfrm>
        </p:grpSpPr>
        <p:pic>
          <p:nvPicPr>
            <p:cNvPr id="10" name="Picture 2">
              <a:extLst>
                <a:ext uri="{FF2B5EF4-FFF2-40B4-BE49-F238E27FC236}">
                  <a16:creationId xmlns:a16="http://schemas.microsoft.com/office/drawing/2014/main" id="{C55F20F3-F138-40BD-A72D-ED516EBB0182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7275" t="15430" r="7725" b="13736"/>
            <a:stretch/>
          </p:blipFill>
          <p:spPr bwMode="auto">
            <a:xfrm>
              <a:off x="2784013" y="1465595"/>
              <a:ext cx="1296144" cy="122413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2" name="Tekstvak 11">
              <a:extLst>
                <a:ext uri="{FF2B5EF4-FFF2-40B4-BE49-F238E27FC236}">
                  <a16:creationId xmlns:a16="http://schemas.microsoft.com/office/drawing/2014/main" id="{4F484229-08CD-4D6E-9DD4-FD2310A1C276}"/>
                </a:ext>
              </a:extLst>
            </p:cNvPr>
            <p:cNvSpPr txBox="1"/>
            <p:nvPr/>
          </p:nvSpPr>
          <p:spPr>
            <a:xfrm>
              <a:off x="2945316" y="1890178"/>
              <a:ext cx="643239" cy="74296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1219170" latinLnBrk="1"/>
              <a:r>
                <a:rPr lang="nl-NL" sz="2400" b="1" dirty="0">
                  <a:solidFill>
                    <a:schemeClr val="accent1"/>
                  </a:solidFill>
                  <a:latin typeface="Arial"/>
                </a:rPr>
                <a:t>-2$/</a:t>
              </a:r>
            </a:p>
            <a:p>
              <a:pPr defTabSz="1219170" latinLnBrk="1"/>
              <a:r>
                <a:rPr lang="nl-NL" sz="2400" b="1" dirty="0" err="1">
                  <a:solidFill>
                    <a:schemeClr val="accent1"/>
                  </a:solidFill>
                  <a:latin typeface="Arial"/>
                </a:rPr>
                <a:t>day</a:t>
              </a:r>
              <a:endParaRPr lang="nl-NL" sz="2400" b="1" dirty="0">
                <a:solidFill>
                  <a:schemeClr val="accent1"/>
                </a:solidFill>
                <a:latin typeface="Arial"/>
              </a:endParaRPr>
            </a:p>
          </p:txBody>
        </p:sp>
      </p:grpSp>
      <p:grpSp>
        <p:nvGrpSpPr>
          <p:cNvPr id="15" name="Groep 14">
            <a:extLst>
              <a:ext uri="{FF2B5EF4-FFF2-40B4-BE49-F238E27FC236}">
                <a16:creationId xmlns:a16="http://schemas.microsoft.com/office/drawing/2014/main" id="{27521C54-9902-436D-B2FB-65E2133CD666}"/>
              </a:ext>
            </a:extLst>
          </p:cNvPr>
          <p:cNvGrpSpPr/>
          <p:nvPr/>
        </p:nvGrpSpPr>
        <p:grpSpPr>
          <a:xfrm>
            <a:off x="6728257" y="1208890"/>
            <a:ext cx="1728193" cy="1632183"/>
            <a:chOff x="4164989" y="871223"/>
            <a:chExt cx="1350513" cy="1350513"/>
          </a:xfrm>
        </p:grpSpPr>
        <p:pic>
          <p:nvPicPr>
            <p:cNvPr id="16" name="Picture 2" descr="Dowa Health Shop in Kuwait. Aspirin Tablets 500 mg">
              <a:extLst>
                <a:ext uri="{FF2B5EF4-FFF2-40B4-BE49-F238E27FC236}">
                  <a16:creationId xmlns:a16="http://schemas.microsoft.com/office/drawing/2014/main" id="{E5FF15D7-CA08-4095-A62C-F90BACAE7C7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64989" y="871223"/>
              <a:ext cx="1350513" cy="135051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7" name="Ovaal 16">
              <a:extLst>
                <a:ext uri="{FF2B5EF4-FFF2-40B4-BE49-F238E27FC236}">
                  <a16:creationId xmlns:a16="http://schemas.microsoft.com/office/drawing/2014/main" id="{15EC12AC-B934-438D-AAB0-3327FAD2096F}"/>
                </a:ext>
              </a:extLst>
            </p:cNvPr>
            <p:cNvSpPr/>
            <p:nvPr/>
          </p:nvSpPr>
          <p:spPr>
            <a:xfrm>
              <a:off x="4180114" y="1216034"/>
              <a:ext cx="319878" cy="288032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 latinLnBrk="1"/>
              <a:endParaRPr lang="nl-NL" sz="2400">
                <a:solidFill>
                  <a:prstClr val="white"/>
                </a:solidFill>
                <a:latin typeface="Arial"/>
              </a:endParaRPr>
            </a:p>
          </p:txBody>
        </p:sp>
      </p:grpSp>
      <p:pic>
        <p:nvPicPr>
          <p:cNvPr id="26" name="Afbeelding 25">
            <a:extLst>
              <a:ext uri="{FF2B5EF4-FFF2-40B4-BE49-F238E27FC236}">
                <a16:creationId xmlns:a16="http://schemas.microsoft.com/office/drawing/2014/main" id="{C4812323-E6FC-4A41-98CD-1C6DC962C8C3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r="55556"/>
          <a:stretch/>
        </p:blipFill>
        <p:spPr>
          <a:xfrm>
            <a:off x="6836721" y="3218823"/>
            <a:ext cx="1619729" cy="2873461"/>
          </a:xfrm>
          <a:prstGeom prst="rect">
            <a:avLst/>
          </a:prstGeom>
        </p:spPr>
      </p:pic>
      <p:sp>
        <p:nvSpPr>
          <p:cNvPr id="30" name="TextBox 29">
            <a:extLst>
              <a:ext uri="{FF2B5EF4-FFF2-40B4-BE49-F238E27FC236}">
                <a16:creationId xmlns:a16="http://schemas.microsoft.com/office/drawing/2014/main" id="{56CE547D-680B-AB41-9B99-7A7AB1B0A3E1}"/>
              </a:ext>
            </a:extLst>
          </p:cNvPr>
          <p:cNvSpPr txBox="1"/>
          <p:nvPr/>
        </p:nvSpPr>
        <p:spPr>
          <a:xfrm>
            <a:off x="818823" y="5729651"/>
            <a:ext cx="548227" cy="12311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 defTabSz="1219170" latinLnBrk="1"/>
            <a:r>
              <a:rPr lang="en-GB" sz="8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Preintenders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C0578EE3-BDBE-F845-8D40-90A4CAF32382}"/>
              </a:ext>
            </a:extLst>
          </p:cNvPr>
          <p:cNvSpPr txBox="1"/>
          <p:nvPr/>
        </p:nvSpPr>
        <p:spPr>
          <a:xfrm>
            <a:off x="2214386" y="5729651"/>
            <a:ext cx="407163" cy="12311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 defTabSz="1219170" latinLnBrk="1"/>
            <a:r>
              <a:rPr lang="en-GB" sz="8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Intenders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A2B357D2-836F-494D-8950-B5DDE6D6B390}"/>
              </a:ext>
            </a:extLst>
          </p:cNvPr>
          <p:cNvSpPr txBox="1"/>
          <p:nvPr/>
        </p:nvSpPr>
        <p:spPr>
          <a:xfrm>
            <a:off x="4003878" y="5729651"/>
            <a:ext cx="274114" cy="12311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 defTabSz="1219170" latinLnBrk="1"/>
            <a:r>
              <a:rPr lang="en-GB" sz="8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Actors</a:t>
            </a:r>
          </a:p>
        </p:txBody>
      </p: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319C8327-6332-8C4F-AF14-5D9C856623AD}"/>
              </a:ext>
            </a:extLst>
          </p:cNvPr>
          <p:cNvCxnSpPr/>
          <p:nvPr/>
        </p:nvCxnSpPr>
        <p:spPr>
          <a:xfrm>
            <a:off x="1436027" y="4869748"/>
            <a:ext cx="270007" cy="0"/>
          </a:xfrm>
          <a:prstGeom prst="line">
            <a:avLst/>
          </a:prstGeom>
          <a:ln>
            <a:solidFill>
              <a:srgbClr val="000000"/>
            </a:solidFill>
            <a:headEnd type="none" w="med" len="med"/>
            <a:tailEnd type="stealth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id="{2EBACD52-523D-AC4C-9C06-EFA8559439DC}"/>
              </a:ext>
            </a:extLst>
          </p:cNvPr>
          <p:cNvCxnSpPr>
            <a:cxnSpLocks/>
          </p:cNvCxnSpPr>
          <p:nvPr/>
        </p:nvCxnSpPr>
        <p:spPr>
          <a:xfrm rot="5400000">
            <a:off x="1979681" y="4531083"/>
            <a:ext cx="270007" cy="0"/>
          </a:xfrm>
          <a:prstGeom prst="line">
            <a:avLst/>
          </a:prstGeom>
          <a:ln>
            <a:solidFill>
              <a:srgbClr val="000000"/>
            </a:solidFill>
            <a:headEnd type="none" w="med" len="med"/>
            <a:tailEnd type="stealth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>
            <a:extLst>
              <a:ext uri="{FF2B5EF4-FFF2-40B4-BE49-F238E27FC236}">
                <a16:creationId xmlns:a16="http://schemas.microsoft.com/office/drawing/2014/main" id="{55E30794-C56C-314F-BA79-7C46857B5A55}"/>
              </a:ext>
            </a:extLst>
          </p:cNvPr>
          <p:cNvCxnSpPr>
            <a:cxnSpLocks/>
          </p:cNvCxnSpPr>
          <p:nvPr/>
        </p:nvCxnSpPr>
        <p:spPr>
          <a:xfrm rot="16200000" flipV="1">
            <a:off x="2060114" y="5458184"/>
            <a:ext cx="270007" cy="0"/>
          </a:xfrm>
          <a:prstGeom prst="line">
            <a:avLst/>
          </a:prstGeom>
          <a:ln>
            <a:solidFill>
              <a:srgbClr val="000000"/>
            </a:solidFill>
            <a:headEnd type="none" w="med" len="med"/>
            <a:tailEnd type="stealth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>
            <a:extLst>
              <a:ext uri="{FF2B5EF4-FFF2-40B4-BE49-F238E27FC236}">
                <a16:creationId xmlns:a16="http://schemas.microsoft.com/office/drawing/2014/main" id="{D11EFB38-A919-3B42-BF64-536B8844EFBD}"/>
              </a:ext>
            </a:extLst>
          </p:cNvPr>
          <p:cNvCxnSpPr>
            <a:cxnSpLocks/>
          </p:cNvCxnSpPr>
          <p:nvPr/>
        </p:nvCxnSpPr>
        <p:spPr>
          <a:xfrm rot="16200000" flipV="1">
            <a:off x="2991447" y="5521684"/>
            <a:ext cx="270007" cy="0"/>
          </a:xfrm>
          <a:prstGeom prst="line">
            <a:avLst/>
          </a:prstGeom>
          <a:ln>
            <a:solidFill>
              <a:srgbClr val="000000"/>
            </a:solidFill>
            <a:headEnd type="none" w="med" len="med"/>
            <a:tailEnd type="stealth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>
            <a:extLst>
              <a:ext uri="{FF2B5EF4-FFF2-40B4-BE49-F238E27FC236}">
                <a16:creationId xmlns:a16="http://schemas.microsoft.com/office/drawing/2014/main" id="{AAC92AB5-3E19-4D48-AD30-D4BBA46AE6C0}"/>
              </a:ext>
            </a:extLst>
          </p:cNvPr>
          <p:cNvCxnSpPr>
            <a:cxnSpLocks/>
          </p:cNvCxnSpPr>
          <p:nvPr/>
        </p:nvCxnSpPr>
        <p:spPr>
          <a:xfrm rot="16200000" flipV="1">
            <a:off x="4473114" y="5458185"/>
            <a:ext cx="270007" cy="0"/>
          </a:xfrm>
          <a:prstGeom prst="line">
            <a:avLst/>
          </a:prstGeom>
          <a:ln>
            <a:solidFill>
              <a:srgbClr val="000000"/>
            </a:solidFill>
            <a:headEnd type="none" w="med" len="med"/>
            <a:tailEnd type="stealth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Rounded Rectangle 47">
            <a:extLst>
              <a:ext uri="{FF2B5EF4-FFF2-40B4-BE49-F238E27FC236}">
                <a16:creationId xmlns:a16="http://schemas.microsoft.com/office/drawing/2014/main" id="{98D0ED76-EC4B-B347-93BA-DD0406BA0507}"/>
              </a:ext>
            </a:extLst>
          </p:cNvPr>
          <p:cNvSpPr/>
          <p:nvPr/>
        </p:nvSpPr>
        <p:spPr>
          <a:xfrm>
            <a:off x="1657483" y="5468656"/>
            <a:ext cx="3447917" cy="234232"/>
          </a:xfrm>
          <a:prstGeom prst="roundRect">
            <a:avLst>
              <a:gd name="adj" fmla="val 8996"/>
            </a:avLst>
          </a:prstGeom>
          <a:solidFill>
            <a:schemeClr val="accent1">
              <a:lumMod val="20000"/>
              <a:lumOff val="80000"/>
            </a:schemeClr>
          </a:solidFill>
          <a:ln w="6350">
            <a:solidFill>
              <a:srgbClr val="59595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 latinLnBrk="1"/>
            <a:endParaRPr lang="en-GB" sz="2400" dirty="0">
              <a:solidFill>
                <a:prstClr val="white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6C5A3239-61DD-0E4C-8B69-F2FAB886D4FA}"/>
              </a:ext>
            </a:extLst>
          </p:cNvPr>
          <p:cNvSpPr txBox="1"/>
          <p:nvPr/>
        </p:nvSpPr>
        <p:spPr>
          <a:xfrm>
            <a:off x="2784226" y="5530685"/>
            <a:ext cx="955390" cy="12311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 defTabSz="1219170" latinLnBrk="1"/>
            <a:r>
              <a:rPr lang="en-GB" sz="8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Barriers and resources</a:t>
            </a:r>
          </a:p>
        </p:txBody>
      </p:sp>
      <p:sp>
        <p:nvSpPr>
          <p:cNvPr id="50" name="Rounded Rectangle 49">
            <a:extLst>
              <a:ext uri="{FF2B5EF4-FFF2-40B4-BE49-F238E27FC236}">
                <a16:creationId xmlns:a16="http://schemas.microsoft.com/office/drawing/2014/main" id="{0EBC5193-56A8-5446-B7E2-7596987C721B}"/>
              </a:ext>
            </a:extLst>
          </p:cNvPr>
          <p:cNvSpPr/>
          <p:nvPr/>
        </p:nvSpPr>
        <p:spPr>
          <a:xfrm>
            <a:off x="1762640" y="5508155"/>
            <a:ext cx="704089" cy="152400"/>
          </a:xfrm>
          <a:prstGeom prst="roundRect">
            <a:avLst/>
          </a:prstGeom>
          <a:solidFill>
            <a:schemeClr val="bg1"/>
          </a:solidFill>
          <a:ln w="6350">
            <a:solidFill>
              <a:srgbClr val="59595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 defTabSz="1219170" latinLnBrk="1"/>
            <a:r>
              <a:rPr lang="en-GB" sz="8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Leaderboard</a:t>
            </a:r>
          </a:p>
        </p:txBody>
      </p:sp>
      <p:sp>
        <p:nvSpPr>
          <p:cNvPr id="51" name="Rounded Rectangle 50">
            <a:extLst>
              <a:ext uri="{FF2B5EF4-FFF2-40B4-BE49-F238E27FC236}">
                <a16:creationId xmlns:a16="http://schemas.microsoft.com/office/drawing/2014/main" id="{DAC7CCC5-9321-294D-ABA0-C314082655DC}"/>
              </a:ext>
            </a:extLst>
          </p:cNvPr>
          <p:cNvSpPr/>
          <p:nvPr/>
        </p:nvSpPr>
        <p:spPr>
          <a:xfrm>
            <a:off x="4256073" y="5508155"/>
            <a:ext cx="704089" cy="152400"/>
          </a:xfrm>
          <a:prstGeom prst="roundRect">
            <a:avLst/>
          </a:prstGeom>
          <a:solidFill>
            <a:schemeClr val="bg1"/>
          </a:solidFill>
          <a:ln w="6350">
            <a:solidFill>
              <a:srgbClr val="59595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 defTabSz="1219170" latinLnBrk="1"/>
            <a:r>
              <a:rPr lang="en-GB" sz="8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Social support</a:t>
            </a:r>
          </a:p>
        </p:txBody>
      </p:sp>
      <p:sp>
        <p:nvSpPr>
          <p:cNvPr id="35" name="Rounded Rectangle 34">
            <a:extLst>
              <a:ext uri="{FF2B5EF4-FFF2-40B4-BE49-F238E27FC236}">
                <a16:creationId xmlns:a16="http://schemas.microsoft.com/office/drawing/2014/main" id="{D75D7D57-3681-9649-B259-FB0520B0706B}"/>
              </a:ext>
            </a:extLst>
          </p:cNvPr>
          <p:cNvSpPr/>
          <p:nvPr/>
        </p:nvSpPr>
        <p:spPr>
          <a:xfrm>
            <a:off x="715434" y="4516156"/>
            <a:ext cx="809245" cy="496699"/>
          </a:xfrm>
          <a:prstGeom prst="roundRect">
            <a:avLst>
              <a:gd name="adj" fmla="val 8996"/>
            </a:avLst>
          </a:prstGeom>
          <a:solidFill>
            <a:schemeClr val="accent1">
              <a:lumMod val="20000"/>
              <a:lumOff val="80000"/>
            </a:schemeClr>
          </a:solidFill>
          <a:ln w="6350">
            <a:solidFill>
              <a:srgbClr val="59595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 latinLnBrk="1"/>
            <a:endParaRPr lang="en-GB" sz="2400" dirty="0">
              <a:solidFill>
                <a:prstClr val="white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E44E02E7-A1C3-2A4B-B7A1-259DB958D136}"/>
              </a:ext>
            </a:extLst>
          </p:cNvPr>
          <p:cNvSpPr txBox="1"/>
          <p:nvPr/>
        </p:nvSpPr>
        <p:spPr>
          <a:xfrm>
            <a:off x="845142" y="4552785"/>
            <a:ext cx="549831" cy="2215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 defTabSz="1219170" latinLnBrk="1">
              <a:lnSpc>
                <a:spcPct val="90000"/>
              </a:lnSpc>
            </a:pPr>
            <a:r>
              <a:rPr lang="en-GB" sz="8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Outcome</a:t>
            </a:r>
            <a:br>
              <a:rPr lang="en-GB" sz="8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GB" sz="8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expectancies</a:t>
            </a:r>
          </a:p>
        </p:txBody>
      </p:sp>
      <p:sp>
        <p:nvSpPr>
          <p:cNvPr id="37" name="Rounded Rectangle 36">
            <a:extLst>
              <a:ext uri="{FF2B5EF4-FFF2-40B4-BE49-F238E27FC236}">
                <a16:creationId xmlns:a16="http://schemas.microsoft.com/office/drawing/2014/main" id="{7F447066-30BD-4A41-BAB3-B9A98C46DEEA}"/>
              </a:ext>
            </a:extLst>
          </p:cNvPr>
          <p:cNvSpPr/>
          <p:nvPr/>
        </p:nvSpPr>
        <p:spPr>
          <a:xfrm>
            <a:off x="808056" y="4801188"/>
            <a:ext cx="624000" cy="152400"/>
          </a:xfrm>
          <a:prstGeom prst="roundRect">
            <a:avLst/>
          </a:prstGeom>
          <a:solidFill>
            <a:schemeClr val="bg1"/>
          </a:solidFill>
          <a:ln w="6350">
            <a:solidFill>
              <a:srgbClr val="59595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 defTabSz="1219170" latinLnBrk="1"/>
            <a:r>
              <a:rPr lang="en-GB" sz="8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Rewards</a:t>
            </a:r>
          </a:p>
        </p:txBody>
      </p:sp>
      <p:cxnSp>
        <p:nvCxnSpPr>
          <p:cNvPr id="55" name="Straight Connector 54">
            <a:extLst>
              <a:ext uri="{FF2B5EF4-FFF2-40B4-BE49-F238E27FC236}">
                <a16:creationId xmlns:a16="http://schemas.microsoft.com/office/drawing/2014/main" id="{D63CF28D-B206-DF4C-B2F0-E88BC5461F35}"/>
              </a:ext>
            </a:extLst>
          </p:cNvPr>
          <p:cNvCxnSpPr>
            <a:cxnSpLocks/>
          </p:cNvCxnSpPr>
          <p:nvPr/>
        </p:nvCxnSpPr>
        <p:spPr>
          <a:xfrm flipV="1">
            <a:off x="1447800" y="4894323"/>
            <a:ext cx="245533" cy="410632"/>
          </a:xfrm>
          <a:prstGeom prst="line">
            <a:avLst/>
          </a:prstGeom>
          <a:ln>
            <a:solidFill>
              <a:srgbClr val="000000"/>
            </a:solidFill>
            <a:headEnd type="none" w="med" len="med"/>
            <a:tailEnd type="stealth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Rounded Rectangle 37">
            <a:extLst>
              <a:ext uri="{FF2B5EF4-FFF2-40B4-BE49-F238E27FC236}">
                <a16:creationId xmlns:a16="http://schemas.microsoft.com/office/drawing/2014/main" id="{86A04B78-5934-6942-B2B2-1F3BF3B34434}"/>
              </a:ext>
            </a:extLst>
          </p:cNvPr>
          <p:cNvSpPr/>
          <p:nvPr/>
        </p:nvSpPr>
        <p:spPr>
          <a:xfrm>
            <a:off x="715434" y="5053790"/>
            <a:ext cx="809245" cy="636399"/>
          </a:xfrm>
          <a:prstGeom prst="roundRect">
            <a:avLst>
              <a:gd name="adj" fmla="val 8996"/>
            </a:avLst>
          </a:prstGeom>
          <a:solidFill>
            <a:schemeClr val="accent1">
              <a:lumMod val="20000"/>
              <a:lumOff val="80000"/>
            </a:schemeClr>
          </a:solidFill>
          <a:ln w="6350">
            <a:solidFill>
              <a:srgbClr val="59595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 latinLnBrk="1"/>
            <a:endParaRPr lang="en-GB" sz="2400" dirty="0">
              <a:solidFill>
                <a:prstClr val="white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A158320C-95C7-434C-A7D6-8CF8637347F9}"/>
              </a:ext>
            </a:extLst>
          </p:cNvPr>
          <p:cNvSpPr txBox="1"/>
          <p:nvPr/>
        </p:nvSpPr>
        <p:spPr>
          <a:xfrm>
            <a:off x="889224" y="5090418"/>
            <a:ext cx="461665" cy="19941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 defTabSz="1219170" latinLnBrk="1">
              <a:lnSpc>
                <a:spcPct val="80000"/>
              </a:lnSpc>
            </a:pPr>
            <a:r>
              <a:rPr lang="en-GB" sz="8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Risk</a:t>
            </a:r>
            <a:br>
              <a:rPr lang="en-GB" sz="8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GB" sz="8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perception</a:t>
            </a:r>
          </a:p>
        </p:txBody>
      </p:sp>
      <p:sp>
        <p:nvSpPr>
          <p:cNvPr id="40" name="Rounded Rectangle 39">
            <a:extLst>
              <a:ext uri="{FF2B5EF4-FFF2-40B4-BE49-F238E27FC236}">
                <a16:creationId xmlns:a16="http://schemas.microsoft.com/office/drawing/2014/main" id="{60FB8B36-3EEE-F746-B2C8-C13E1C019AB6}"/>
              </a:ext>
            </a:extLst>
          </p:cNvPr>
          <p:cNvSpPr/>
          <p:nvPr/>
        </p:nvSpPr>
        <p:spPr>
          <a:xfrm>
            <a:off x="808056" y="5313388"/>
            <a:ext cx="624000" cy="152400"/>
          </a:xfrm>
          <a:prstGeom prst="roundRect">
            <a:avLst/>
          </a:prstGeom>
          <a:solidFill>
            <a:schemeClr val="bg1"/>
          </a:solidFill>
          <a:ln w="6350">
            <a:solidFill>
              <a:srgbClr val="59595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 defTabSz="1219170" latinLnBrk="1"/>
            <a:r>
              <a:rPr lang="en-GB" sz="8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Rewards</a:t>
            </a:r>
          </a:p>
        </p:txBody>
      </p:sp>
      <p:sp>
        <p:nvSpPr>
          <p:cNvPr id="41" name="Rounded Rectangle 40">
            <a:extLst>
              <a:ext uri="{FF2B5EF4-FFF2-40B4-BE49-F238E27FC236}">
                <a16:creationId xmlns:a16="http://schemas.microsoft.com/office/drawing/2014/main" id="{81896132-61E1-1E45-A9FF-56C529E7E72D}"/>
              </a:ext>
            </a:extLst>
          </p:cNvPr>
          <p:cNvSpPr/>
          <p:nvPr/>
        </p:nvSpPr>
        <p:spPr>
          <a:xfrm>
            <a:off x="808056" y="5495421"/>
            <a:ext cx="624000" cy="152400"/>
          </a:xfrm>
          <a:prstGeom prst="roundRect">
            <a:avLst/>
          </a:prstGeom>
          <a:solidFill>
            <a:schemeClr val="bg1"/>
          </a:solidFill>
          <a:ln w="6350">
            <a:solidFill>
              <a:srgbClr val="59595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 defTabSz="1219170" latinLnBrk="1"/>
            <a:r>
              <a:rPr lang="en-GB" sz="8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Quests</a:t>
            </a:r>
          </a:p>
        </p:txBody>
      </p:sp>
      <p:cxnSp>
        <p:nvCxnSpPr>
          <p:cNvPr id="58" name="Straight Connector 57">
            <a:extLst>
              <a:ext uri="{FF2B5EF4-FFF2-40B4-BE49-F238E27FC236}">
                <a16:creationId xmlns:a16="http://schemas.microsoft.com/office/drawing/2014/main" id="{5DA02EE5-41A9-0F48-A6A6-057368910C54}"/>
              </a:ext>
            </a:extLst>
          </p:cNvPr>
          <p:cNvCxnSpPr/>
          <p:nvPr/>
        </p:nvCxnSpPr>
        <p:spPr>
          <a:xfrm>
            <a:off x="2460494" y="4869748"/>
            <a:ext cx="270007" cy="0"/>
          </a:xfrm>
          <a:prstGeom prst="line">
            <a:avLst/>
          </a:prstGeom>
          <a:ln>
            <a:solidFill>
              <a:srgbClr val="000000"/>
            </a:solidFill>
            <a:headEnd type="none" w="med" len="med"/>
            <a:tailEnd type="stealth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Connector 67">
            <a:extLst>
              <a:ext uri="{FF2B5EF4-FFF2-40B4-BE49-F238E27FC236}">
                <a16:creationId xmlns:a16="http://schemas.microsoft.com/office/drawing/2014/main" id="{00D7F594-3D42-D145-90F6-C3FAFB7CE0A9}"/>
              </a:ext>
            </a:extLst>
          </p:cNvPr>
          <p:cNvCxnSpPr>
            <a:cxnSpLocks/>
          </p:cNvCxnSpPr>
          <p:nvPr/>
        </p:nvCxnSpPr>
        <p:spPr>
          <a:xfrm>
            <a:off x="2275551" y="4396081"/>
            <a:ext cx="827483" cy="375479"/>
          </a:xfrm>
          <a:prstGeom prst="line">
            <a:avLst/>
          </a:prstGeom>
          <a:ln>
            <a:solidFill>
              <a:srgbClr val="000000"/>
            </a:solidFill>
            <a:headEnd type="none" w="med" len="med"/>
            <a:tailEnd type="stealth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Connector 69">
            <a:extLst>
              <a:ext uri="{FF2B5EF4-FFF2-40B4-BE49-F238E27FC236}">
                <a16:creationId xmlns:a16="http://schemas.microsoft.com/office/drawing/2014/main" id="{C7888A72-8540-C449-9B3E-566D3F778BA3}"/>
              </a:ext>
            </a:extLst>
          </p:cNvPr>
          <p:cNvCxnSpPr>
            <a:cxnSpLocks/>
          </p:cNvCxnSpPr>
          <p:nvPr/>
        </p:nvCxnSpPr>
        <p:spPr>
          <a:xfrm rot="16200000" flipV="1">
            <a:off x="2944881" y="5085652"/>
            <a:ext cx="270007" cy="0"/>
          </a:xfrm>
          <a:prstGeom prst="line">
            <a:avLst/>
          </a:prstGeom>
          <a:ln>
            <a:solidFill>
              <a:srgbClr val="000000"/>
            </a:solidFill>
            <a:headEnd type="none" w="med" len="med"/>
            <a:tailEnd type="stealth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Connector 71">
            <a:extLst>
              <a:ext uri="{FF2B5EF4-FFF2-40B4-BE49-F238E27FC236}">
                <a16:creationId xmlns:a16="http://schemas.microsoft.com/office/drawing/2014/main" id="{5622BB20-B72B-654B-884E-108B2BD11419}"/>
              </a:ext>
            </a:extLst>
          </p:cNvPr>
          <p:cNvCxnSpPr>
            <a:cxnSpLocks/>
          </p:cNvCxnSpPr>
          <p:nvPr/>
        </p:nvCxnSpPr>
        <p:spPr>
          <a:xfrm rot="5400000">
            <a:off x="3038014" y="4933253"/>
            <a:ext cx="270007" cy="0"/>
          </a:xfrm>
          <a:prstGeom prst="line">
            <a:avLst/>
          </a:prstGeom>
          <a:ln>
            <a:solidFill>
              <a:srgbClr val="000000"/>
            </a:solidFill>
            <a:headEnd type="none" w="med" len="med"/>
            <a:tailEnd type="stealth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Rounded Rectangle 60">
            <a:extLst>
              <a:ext uri="{FF2B5EF4-FFF2-40B4-BE49-F238E27FC236}">
                <a16:creationId xmlns:a16="http://schemas.microsoft.com/office/drawing/2014/main" id="{A0B10A42-DE1F-6348-B34F-F263AD645F63}"/>
              </a:ext>
            </a:extLst>
          </p:cNvPr>
          <p:cNvSpPr/>
          <p:nvPr/>
        </p:nvSpPr>
        <p:spPr>
          <a:xfrm>
            <a:off x="2744425" y="4784254"/>
            <a:ext cx="818737" cy="160868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 w="6350">
            <a:solidFill>
              <a:srgbClr val="59595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14400" rIns="0" bIns="0" rtlCol="0" anchor="ctr"/>
          <a:lstStyle/>
          <a:p>
            <a:pPr algn="ctr" defTabSz="1219170" latinLnBrk="1">
              <a:lnSpc>
                <a:spcPct val="80000"/>
              </a:lnSpc>
            </a:pPr>
            <a:r>
              <a:rPr lang="en-GB" sz="8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Action planning</a:t>
            </a:r>
          </a:p>
        </p:txBody>
      </p:sp>
      <p:sp>
        <p:nvSpPr>
          <p:cNvPr id="73" name="TextBox 72">
            <a:extLst>
              <a:ext uri="{FF2B5EF4-FFF2-40B4-BE49-F238E27FC236}">
                <a16:creationId xmlns:a16="http://schemas.microsoft.com/office/drawing/2014/main" id="{6C6ECA03-A448-574E-B3D4-F5694152ACC6}"/>
              </a:ext>
            </a:extLst>
          </p:cNvPr>
          <p:cNvSpPr txBox="1"/>
          <p:nvPr/>
        </p:nvSpPr>
        <p:spPr>
          <a:xfrm rot="16200000">
            <a:off x="5282947" y="4844884"/>
            <a:ext cx="660437" cy="12311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 defTabSz="1219170" latinLnBrk="1"/>
            <a:r>
              <a:rPr lang="en-GB" sz="8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Disengagement</a:t>
            </a:r>
          </a:p>
        </p:txBody>
      </p:sp>
      <p:cxnSp>
        <p:nvCxnSpPr>
          <p:cNvPr id="74" name="Straight Connector 73">
            <a:extLst>
              <a:ext uri="{FF2B5EF4-FFF2-40B4-BE49-F238E27FC236}">
                <a16:creationId xmlns:a16="http://schemas.microsoft.com/office/drawing/2014/main" id="{B1842424-09F0-E743-8587-DC7E3D37E217}"/>
              </a:ext>
            </a:extLst>
          </p:cNvPr>
          <p:cNvCxnSpPr>
            <a:cxnSpLocks/>
          </p:cNvCxnSpPr>
          <p:nvPr/>
        </p:nvCxnSpPr>
        <p:spPr>
          <a:xfrm>
            <a:off x="4938283" y="4869748"/>
            <a:ext cx="594684" cy="0"/>
          </a:xfrm>
          <a:prstGeom prst="line">
            <a:avLst/>
          </a:prstGeom>
          <a:ln>
            <a:solidFill>
              <a:srgbClr val="000000"/>
            </a:solidFill>
            <a:headEnd type="none" w="med" len="med"/>
            <a:tailEnd type="stealth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Straight Connector 81">
            <a:extLst>
              <a:ext uri="{FF2B5EF4-FFF2-40B4-BE49-F238E27FC236}">
                <a16:creationId xmlns:a16="http://schemas.microsoft.com/office/drawing/2014/main" id="{049F4169-2893-6542-8255-C29EC817B804}"/>
              </a:ext>
            </a:extLst>
          </p:cNvPr>
          <p:cNvCxnSpPr>
            <a:cxnSpLocks/>
            <a:stCxn id="61" idx="3"/>
          </p:cNvCxnSpPr>
          <p:nvPr/>
        </p:nvCxnSpPr>
        <p:spPr>
          <a:xfrm>
            <a:off x="3563161" y="4864689"/>
            <a:ext cx="708272" cy="5060"/>
          </a:xfrm>
          <a:prstGeom prst="line">
            <a:avLst/>
          </a:prstGeom>
          <a:ln>
            <a:solidFill>
              <a:srgbClr val="000000"/>
            </a:solidFill>
            <a:headEnd type="none" w="med" len="med"/>
            <a:tailEnd type="stealth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Straight Connector 83">
            <a:extLst>
              <a:ext uri="{FF2B5EF4-FFF2-40B4-BE49-F238E27FC236}">
                <a16:creationId xmlns:a16="http://schemas.microsoft.com/office/drawing/2014/main" id="{BA55D889-6A90-A741-B410-F9BAFFC6A500}"/>
              </a:ext>
            </a:extLst>
          </p:cNvPr>
          <p:cNvCxnSpPr>
            <a:cxnSpLocks/>
            <a:stCxn id="80" idx="3"/>
          </p:cNvCxnSpPr>
          <p:nvPr/>
        </p:nvCxnSpPr>
        <p:spPr>
          <a:xfrm flipV="1">
            <a:off x="3475331" y="4903206"/>
            <a:ext cx="790022" cy="236068"/>
          </a:xfrm>
          <a:prstGeom prst="line">
            <a:avLst/>
          </a:prstGeom>
          <a:ln>
            <a:solidFill>
              <a:srgbClr val="000000"/>
            </a:solidFill>
            <a:headEnd type="none" w="med" len="med"/>
            <a:tailEnd type="stealth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8" name="Rounded Rectangle 87">
            <a:extLst>
              <a:ext uri="{FF2B5EF4-FFF2-40B4-BE49-F238E27FC236}">
                <a16:creationId xmlns:a16="http://schemas.microsoft.com/office/drawing/2014/main" id="{6095F582-102C-0045-9B07-7AF56FA39F53}"/>
              </a:ext>
            </a:extLst>
          </p:cNvPr>
          <p:cNvSpPr/>
          <p:nvPr/>
        </p:nvSpPr>
        <p:spPr>
          <a:xfrm>
            <a:off x="4279420" y="4550022"/>
            <a:ext cx="1020713" cy="653333"/>
          </a:xfrm>
          <a:prstGeom prst="roundRect">
            <a:avLst>
              <a:gd name="adj" fmla="val 8996"/>
            </a:avLst>
          </a:prstGeom>
          <a:solidFill>
            <a:schemeClr val="accent1">
              <a:lumMod val="20000"/>
              <a:lumOff val="80000"/>
            </a:schemeClr>
          </a:solidFill>
          <a:ln w="6350">
            <a:solidFill>
              <a:srgbClr val="59595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 latinLnBrk="1"/>
            <a:endParaRPr lang="en-GB" sz="2400" dirty="0">
              <a:solidFill>
                <a:prstClr val="white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9" name="TextBox 88">
            <a:extLst>
              <a:ext uri="{FF2B5EF4-FFF2-40B4-BE49-F238E27FC236}">
                <a16:creationId xmlns:a16="http://schemas.microsoft.com/office/drawing/2014/main" id="{B9284A69-8BC4-124F-9A2F-732AAD458CB1}"/>
              </a:ext>
            </a:extLst>
          </p:cNvPr>
          <p:cNvSpPr txBox="1"/>
          <p:nvPr/>
        </p:nvSpPr>
        <p:spPr>
          <a:xfrm>
            <a:off x="4488410" y="4555622"/>
            <a:ext cx="602729" cy="12311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 defTabSz="1219170" latinLnBrk="1"/>
            <a:r>
              <a:rPr lang="en-GB" sz="8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Action control</a:t>
            </a:r>
          </a:p>
        </p:txBody>
      </p:sp>
      <p:sp>
        <p:nvSpPr>
          <p:cNvPr id="90" name="Rounded Rectangle 89">
            <a:extLst>
              <a:ext uri="{FF2B5EF4-FFF2-40B4-BE49-F238E27FC236}">
                <a16:creationId xmlns:a16="http://schemas.microsoft.com/office/drawing/2014/main" id="{73828005-4412-DA44-B7C2-7C94A13E77CA}"/>
              </a:ext>
            </a:extLst>
          </p:cNvPr>
          <p:cNvSpPr/>
          <p:nvPr/>
        </p:nvSpPr>
        <p:spPr>
          <a:xfrm>
            <a:off x="4319572" y="4677025"/>
            <a:ext cx="609616" cy="152400"/>
          </a:xfrm>
          <a:prstGeom prst="roundRect">
            <a:avLst/>
          </a:prstGeom>
          <a:solidFill>
            <a:schemeClr val="bg1"/>
          </a:solidFill>
          <a:ln w="6350">
            <a:solidFill>
              <a:srgbClr val="59595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 defTabSz="1219170" latinLnBrk="1"/>
            <a:r>
              <a:rPr lang="en-GB" sz="8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Feedback</a:t>
            </a:r>
          </a:p>
        </p:txBody>
      </p:sp>
      <p:sp>
        <p:nvSpPr>
          <p:cNvPr id="91" name="Rounded Rectangle 90">
            <a:extLst>
              <a:ext uri="{FF2B5EF4-FFF2-40B4-BE49-F238E27FC236}">
                <a16:creationId xmlns:a16="http://schemas.microsoft.com/office/drawing/2014/main" id="{6833243D-549C-2140-BF0A-8D731B3DDA54}"/>
              </a:ext>
            </a:extLst>
          </p:cNvPr>
          <p:cNvSpPr/>
          <p:nvPr/>
        </p:nvSpPr>
        <p:spPr>
          <a:xfrm>
            <a:off x="4319572" y="4850592"/>
            <a:ext cx="609616" cy="152400"/>
          </a:xfrm>
          <a:prstGeom prst="roundRect">
            <a:avLst/>
          </a:prstGeom>
          <a:solidFill>
            <a:schemeClr val="bg1"/>
          </a:solidFill>
          <a:ln w="6350">
            <a:solidFill>
              <a:srgbClr val="59595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 defTabSz="1219170" latinLnBrk="1"/>
            <a:r>
              <a:rPr lang="en-GB" sz="8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Rewards</a:t>
            </a:r>
          </a:p>
        </p:txBody>
      </p:sp>
      <p:sp>
        <p:nvSpPr>
          <p:cNvPr id="92" name="Rounded Rectangle 91">
            <a:extLst>
              <a:ext uri="{FF2B5EF4-FFF2-40B4-BE49-F238E27FC236}">
                <a16:creationId xmlns:a16="http://schemas.microsoft.com/office/drawing/2014/main" id="{1A557E25-2C9D-D349-90AA-95E59361E3B8}"/>
              </a:ext>
            </a:extLst>
          </p:cNvPr>
          <p:cNvSpPr/>
          <p:nvPr/>
        </p:nvSpPr>
        <p:spPr>
          <a:xfrm>
            <a:off x="4319572" y="5024159"/>
            <a:ext cx="609616" cy="152400"/>
          </a:xfrm>
          <a:prstGeom prst="roundRect">
            <a:avLst/>
          </a:prstGeom>
          <a:solidFill>
            <a:schemeClr val="bg1"/>
          </a:solidFill>
          <a:ln w="6350">
            <a:solidFill>
              <a:srgbClr val="59595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 defTabSz="1219170" latinLnBrk="1"/>
            <a:r>
              <a:rPr lang="en-GB" sz="8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Trigger</a:t>
            </a:r>
          </a:p>
        </p:txBody>
      </p:sp>
      <p:sp>
        <p:nvSpPr>
          <p:cNvPr id="93" name="TextBox 92">
            <a:extLst>
              <a:ext uri="{FF2B5EF4-FFF2-40B4-BE49-F238E27FC236}">
                <a16:creationId xmlns:a16="http://schemas.microsoft.com/office/drawing/2014/main" id="{8630B2CF-1AA9-2C4A-B93C-6C392E3C6FA4}"/>
              </a:ext>
            </a:extLst>
          </p:cNvPr>
          <p:cNvSpPr txBox="1"/>
          <p:nvPr/>
        </p:nvSpPr>
        <p:spPr>
          <a:xfrm>
            <a:off x="4975771" y="5046689"/>
            <a:ext cx="275717" cy="12311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 defTabSz="1219170" latinLnBrk="1"/>
            <a:r>
              <a:rPr lang="en-GB" sz="8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Action</a:t>
            </a:r>
          </a:p>
        </p:txBody>
      </p:sp>
      <p:cxnSp>
        <p:nvCxnSpPr>
          <p:cNvPr id="76" name="Straight Connector 75">
            <a:extLst>
              <a:ext uri="{FF2B5EF4-FFF2-40B4-BE49-F238E27FC236}">
                <a16:creationId xmlns:a16="http://schemas.microsoft.com/office/drawing/2014/main" id="{E559CEB9-14FF-8347-A2E8-D4D2FA219AE4}"/>
              </a:ext>
            </a:extLst>
          </p:cNvPr>
          <p:cNvCxnSpPr>
            <a:cxnSpLocks/>
          </p:cNvCxnSpPr>
          <p:nvPr/>
        </p:nvCxnSpPr>
        <p:spPr>
          <a:xfrm flipV="1">
            <a:off x="5039883" y="4716522"/>
            <a:ext cx="0" cy="292100"/>
          </a:xfrm>
          <a:prstGeom prst="line">
            <a:avLst/>
          </a:prstGeom>
          <a:ln>
            <a:solidFill>
              <a:srgbClr val="000000"/>
            </a:solidFill>
            <a:headEnd type="none" w="med" len="med"/>
            <a:tailEnd type="stealth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Straight Connector 95">
            <a:extLst>
              <a:ext uri="{FF2B5EF4-FFF2-40B4-BE49-F238E27FC236}">
                <a16:creationId xmlns:a16="http://schemas.microsoft.com/office/drawing/2014/main" id="{58A59A01-0210-3848-B249-722C490EE02A}"/>
              </a:ext>
            </a:extLst>
          </p:cNvPr>
          <p:cNvCxnSpPr>
            <a:cxnSpLocks/>
          </p:cNvCxnSpPr>
          <p:nvPr/>
        </p:nvCxnSpPr>
        <p:spPr>
          <a:xfrm>
            <a:off x="5154183" y="4716522"/>
            <a:ext cx="0" cy="292100"/>
          </a:xfrm>
          <a:prstGeom prst="line">
            <a:avLst/>
          </a:prstGeom>
          <a:ln>
            <a:solidFill>
              <a:srgbClr val="000000"/>
            </a:solidFill>
            <a:headEnd type="none" w="med" len="med"/>
            <a:tailEnd type="stealth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0" name="Straight Connector 99">
            <a:extLst>
              <a:ext uri="{FF2B5EF4-FFF2-40B4-BE49-F238E27FC236}">
                <a16:creationId xmlns:a16="http://schemas.microsoft.com/office/drawing/2014/main" id="{B03217B9-B183-4E41-AF2C-8B2A3B47D233}"/>
              </a:ext>
            </a:extLst>
          </p:cNvPr>
          <p:cNvCxnSpPr>
            <a:cxnSpLocks/>
          </p:cNvCxnSpPr>
          <p:nvPr/>
        </p:nvCxnSpPr>
        <p:spPr>
          <a:xfrm rot="5400000">
            <a:off x="4580690" y="4416788"/>
            <a:ext cx="270007" cy="0"/>
          </a:xfrm>
          <a:prstGeom prst="line">
            <a:avLst/>
          </a:prstGeom>
          <a:ln>
            <a:solidFill>
              <a:srgbClr val="000000"/>
            </a:solidFill>
            <a:headEnd type="none" w="med" len="med"/>
            <a:tailEnd type="stealth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1" name="Straight Connector 100">
            <a:extLst>
              <a:ext uri="{FF2B5EF4-FFF2-40B4-BE49-F238E27FC236}">
                <a16:creationId xmlns:a16="http://schemas.microsoft.com/office/drawing/2014/main" id="{66E25FE4-75D5-F442-8100-ACD757FC1CC6}"/>
              </a:ext>
            </a:extLst>
          </p:cNvPr>
          <p:cNvCxnSpPr>
            <a:cxnSpLocks/>
            <a:stCxn id="66" idx="3"/>
          </p:cNvCxnSpPr>
          <p:nvPr/>
        </p:nvCxnSpPr>
        <p:spPr>
          <a:xfrm flipH="1">
            <a:off x="3128433" y="4360921"/>
            <a:ext cx="304800" cy="427571"/>
          </a:xfrm>
          <a:prstGeom prst="line">
            <a:avLst/>
          </a:prstGeom>
          <a:ln>
            <a:solidFill>
              <a:srgbClr val="000000"/>
            </a:solidFill>
            <a:headEnd type="none" w="med" len="med"/>
            <a:tailEnd type="stealth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9" name="Rounded Rectangle 78">
            <a:extLst>
              <a:ext uri="{FF2B5EF4-FFF2-40B4-BE49-F238E27FC236}">
                <a16:creationId xmlns:a16="http://schemas.microsoft.com/office/drawing/2014/main" id="{9DDDE06D-9192-784D-B4C6-EACE7EB62558}"/>
              </a:ext>
            </a:extLst>
          </p:cNvPr>
          <p:cNvSpPr/>
          <p:nvPr/>
        </p:nvSpPr>
        <p:spPr>
          <a:xfrm>
            <a:off x="2704620" y="5070722"/>
            <a:ext cx="858541" cy="314665"/>
          </a:xfrm>
          <a:prstGeom prst="roundRect">
            <a:avLst>
              <a:gd name="adj" fmla="val 8996"/>
            </a:avLst>
          </a:prstGeom>
          <a:solidFill>
            <a:schemeClr val="accent1">
              <a:lumMod val="20000"/>
              <a:lumOff val="80000"/>
            </a:schemeClr>
          </a:solidFill>
          <a:ln w="6350">
            <a:solidFill>
              <a:srgbClr val="59595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 latinLnBrk="1"/>
            <a:endParaRPr lang="en-GB" sz="2400" dirty="0">
              <a:solidFill>
                <a:prstClr val="white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0" name="TextBox 79">
            <a:extLst>
              <a:ext uri="{FF2B5EF4-FFF2-40B4-BE49-F238E27FC236}">
                <a16:creationId xmlns:a16="http://schemas.microsoft.com/office/drawing/2014/main" id="{7D011217-814D-7044-A7CD-75296D5C9874}"/>
              </a:ext>
            </a:extLst>
          </p:cNvPr>
          <p:cNvSpPr txBox="1"/>
          <p:nvPr/>
        </p:nvSpPr>
        <p:spPr>
          <a:xfrm>
            <a:off x="2792452" y="5077718"/>
            <a:ext cx="682879" cy="12311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 defTabSz="1219170" latinLnBrk="1"/>
            <a:r>
              <a:rPr lang="en-GB" sz="8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Coping planning</a:t>
            </a:r>
          </a:p>
        </p:txBody>
      </p:sp>
      <p:sp>
        <p:nvSpPr>
          <p:cNvPr id="81" name="Rounded Rectangle 80">
            <a:extLst>
              <a:ext uri="{FF2B5EF4-FFF2-40B4-BE49-F238E27FC236}">
                <a16:creationId xmlns:a16="http://schemas.microsoft.com/office/drawing/2014/main" id="{0912DAB1-5D35-CC47-903C-2DF6314576B4}"/>
              </a:ext>
            </a:extLst>
          </p:cNvPr>
          <p:cNvSpPr/>
          <p:nvPr/>
        </p:nvSpPr>
        <p:spPr>
          <a:xfrm>
            <a:off x="2789660" y="5207588"/>
            <a:ext cx="688461" cy="152400"/>
          </a:xfrm>
          <a:prstGeom prst="roundRect">
            <a:avLst/>
          </a:prstGeom>
          <a:solidFill>
            <a:schemeClr val="bg1"/>
          </a:solidFill>
          <a:ln w="6350">
            <a:solidFill>
              <a:srgbClr val="59595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 defTabSz="1219170" latinLnBrk="1"/>
            <a:r>
              <a:rPr lang="en-GB" sz="8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Abilities</a:t>
            </a:r>
          </a:p>
        </p:txBody>
      </p:sp>
      <p:sp>
        <p:nvSpPr>
          <p:cNvPr id="97" name="Rounded Rectangle 96">
            <a:extLst>
              <a:ext uri="{FF2B5EF4-FFF2-40B4-BE49-F238E27FC236}">
                <a16:creationId xmlns:a16="http://schemas.microsoft.com/office/drawing/2014/main" id="{A359A691-59A6-0043-972A-61E59C616717}"/>
              </a:ext>
            </a:extLst>
          </p:cNvPr>
          <p:cNvSpPr/>
          <p:nvPr/>
        </p:nvSpPr>
        <p:spPr>
          <a:xfrm>
            <a:off x="4279419" y="3944655"/>
            <a:ext cx="872548" cy="484000"/>
          </a:xfrm>
          <a:prstGeom prst="roundRect">
            <a:avLst>
              <a:gd name="adj" fmla="val 8996"/>
            </a:avLst>
          </a:prstGeom>
          <a:solidFill>
            <a:schemeClr val="accent1">
              <a:lumMod val="20000"/>
              <a:lumOff val="80000"/>
            </a:schemeClr>
          </a:solidFill>
          <a:ln w="6350">
            <a:solidFill>
              <a:srgbClr val="59595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 latinLnBrk="1"/>
            <a:endParaRPr lang="en-GB" sz="2400" dirty="0">
              <a:solidFill>
                <a:prstClr val="white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8" name="TextBox 97">
            <a:extLst>
              <a:ext uri="{FF2B5EF4-FFF2-40B4-BE49-F238E27FC236}">
                <a16:creationId xmlns:a16="http://schemas.microsoft.com/office/drawing/2014/main" id="{13BCD947-EAA3-0D43-B0BE-F743BE03BCF1}"/>
              </a:ext>
            </a:extLst>
          </p:cNvPr>
          <p:cNvSpPr txBox="1"/>
          <p:nvPr/>
        </p:nvSpPr>
        <p:spPr>
          <a:xfrm>
            <a:off x="4302447" y="3989751"/>
            <a:ext cx="826491" cy="19941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 defTabSz="1219170" latinLnBrk="1">
              <a:lnSpc>
                <a:spcPct val="80000"/>
              </a:lnSpc>
            </a:pPr>
            <a:r>
              <a:rPr lang="en-GB" sz="8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Recovery self-</a:t>
            </a:r>
            <a:br>
              <a:rPr lang="en-GB" sz="8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GB" sz="8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efficacy</a:t>
            </a:r>
          </a:p>
        </p:txBody>
      </p:sp>
      <p:sp>
        <p:nvSpPr>
          <p:cNvPr id="99" name="Rounded Rectangle 98">
            <a:extLst>
              <a:ext uri="{FF2B5EF4-FFF2-40B4-BE49-F238E27FC236}">
                <a16:creationId xmlns:a16="http://schemas.microsoft.com/office/drawing/2014/main" id="{191D2A37-81F5-CC42-84F9-7E586AD550B2}"/>
              </a:ext>
            </a:extLst>
          </p:cNvPr>
          <p:cNvSpPr/>
          <p:nvPr/>
        </p:nvSpPr>
        <p:spPr>
          <a:xfrm>
            <a:off x="4410884" y="4215592"/>
            <a:ext cx="609616" cy="152400"/>
          </a:xfrm>
          <a:prstGeom prst="roundRect">
            <a:avLst/>
          </a:prstGeom>
          <a:solidFill>
            <a:schemeClr val="bg1"/>
          </a:solidFill>
          <a:ln w="6350">
            <a:solidFill>
              <a:srgbClr val="59595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 defTabSz="1219170" latinLnBrk="1"/>
            <a:r>
              <a:rPr lang="en-GB" sz="8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Feedback</a:t>
            </a:r>
          </a:p>
        </p:txBody>
      </p:sp>
      <p:sp>
        <p:nvSpPr>
          <p:cNvPr id="62" name="Rounded Rectangle 61">
            <a:extLst>
              <a:ext uri="{FF2B5EF4-FFF2-40B4-BE49-F238E27FC236}">
                <a16:creationId xmlns:a16="http://schemas.microsoft.com/office/drawing/2014/main" id="{1C8E8134-D45A-894D-ABE5-4D62C89A046D}"/>
              </a:ext>
            </a:extLst>
          </p:cNvPr>
          <p:cNvSpPr/>
          <p:nvPr/>
        </p:nvSpPr>
        <p:spPr>
          <a:xfrm>
            <a:off x="2704620" y="3931956"/>
            <a:ext cx="1338213" cy="543265"/>
          </a:xfrm>
          <a:prstGeom prst="roundRect">
            <a:avLst>
              <a:gd name="adj" fmla="val 8996"/>
            </a:avLst>
          </a:prstGeom>
          <a:solidFill>
            <a:schemeClr val="accent1">
              <a:lumMod val="20000"/>
              <a:lumOff val="80000"/>
            </a:schemeClr>
          </a:solidFill>
          <a:ln w="6350">
            <a:solidFill>
              <a:srgbClr val="59595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 latinLnBrk="1"/>
            <a:endParaRPr lang="en-GB" sz="2400" dirty="0">
              <a:solidFill>
                <a:prstClr val="white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95E67955-1504-014A-80C1-08B4162FDD7F}"/>
              </a:ext>
            </a:extLst>
          </p:cNvPr>
          <p:cNvSpPr txBox="1"/>
          <p:nvPr/>
        </p:nvSpPr>
        <p:spPr>
          <a:xfrm>
            <a:off x="2826303" y="3968585"/>
            <a:ext cx="1094850" cy="12311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 defTabSz="1219170" latinLnBrk="1"/>
            <a:r>
              <a:rPr lang="en-GB" sz="8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Maintenance self-efficacy</a:t>
            </a:r>
          </a:p>
        </p:txBody>
      </p:sp>
      <p:sp>
        <p:nvSpPr>
          <p:cNvPr id="64" name="Rounded Rectangle 63">
            <a:extLst>
              <a:ext uri="{FF2B5EF4-FFF2-40B4-BE49-F238E27FC236}">
                <a16:creationId xmlns:a16="http://schemas.microsoft.com/office/drawing/2014/main" id="{D94E4DC9-9A99-EA40-B621-F07594F097B8}"/>
              </a:ext>
            </a:extLst>
          </p:cNvPr>
          <p:cNvSpPr/>
          <p:nvPr/>
        </p:nvSpPr>
        <p:spPr>
          <a:xfrm>
            <a:off x="2744772" y="4106921"/>
            <a:ext cx="609616" cy="152400"/>
          </a:xfrm>
          <a:prstGeom prst="roundRect">
            <a:avLst/>
          </a:prstGeom>
          <a:solidFill>
            <a:schemeClr val="bg1"/>
          </a:solidFill>
          <a:ln w="6350">
            <a:solidFill>
              <a:srgbClr val="59595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 defTabSz="1219170" latinLnBrk="1"/>
            <a:r>
              <a:rPr lang="en-GB" sz="8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Feedback</a:t>
            </a:r>
          </a:p>
        </p:txBody>
      </p:sp>
      <p:sp>
        <p:nvSpPr>
          <p:cNvPr id="65" name="Rounded Rectangle 64">
            <a:extLst>
              <a:ext uri="{FF2B5EF4-FFF2-40B4-BE49-F238E27FC236}">
                <a16:creationId xmlns:a16="http://schemas.microsoft.com/office/drawing/2014/main" id="{B879EB68-FC9B-BF4F-B6EB-26780EC1BD2D}"/>
              </a:ext>
            </a:extLst>
          </p:cNvPr>
          <p:cNvSpPr/>
          <p:nvPr/>
        </p:nvSpPr>
        <p:spPr>
          <a:xfrm>
            <a:off x="3388239" y="4106921"/>
            <a:ext cx="609616" cy="152400"/>
          </a:xfrm>
          <a:prstGeom prst="roundRect">
            <a:avLst/>
          </a:prstGeom>
          <a:solidFill>
            <a:schemeClr val="bg1"/>
          </a:solidFill>
          <a:ln w="6350">
            <a:solidFill>
              <a:srgbClr val="59595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 defTabSz="1219170" latinLnBrk="1"/>
            <a:r>
              <a:rPr lang="en-GB" sz="8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Rewards</a:t>
            </a:r>
          </a:p>
        </p:txBody>
      </p:sp>
      <p:sp>
        <p:nvSpPr>
          <p:cNvPr id="66" name="Rounded Rectangle 65">
            <a:extLst>
              <a:ext uri="{FF2B5EF4-FFF2-40B4-BE49-F238E27FC236}">
                <a16:creationId xmlns:a16="http://schemas.microsoft.com/office/drawing/2014/main" id="{AC574D88-5763-7744-9DEE-93D9B919CF73}"/>
              </a:ext>
            </a:extLst>
          </p:cNvPr>
          <p:cNvSpPr/>
          <p:nvPr/>
        </p:nvSpPr>
        <p:spPr>
          <a:xfrm>
            <a:off x="2744772" y="4284721"/>
            <a:ext cx="688461" cy="152400"/>
          </a:xfrm>
          <a:prstGeom prst="roundRect">
            <a:avLst/>
          </a:prstGeom>
          <a:solidFill>
            <a:schemeClr val="bg1"/>
          </a:solidFill>
          <a:ln w="6350">
            <a:solidFill>
              <a:srgbClr val="59595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 defTabSz="1219170" latinLnBrk="1"/>
            <a:r>
              <a:rPr lang="en-GB" sz="8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Points, levels</a:t>
            </a:r>
          </a:p>
        </p:txBody>
      </p:sp>
      <p:sp>
        <p:nvSpPr>
          <p:cNvPr id="67" name="Rounded Rectangle 66">
            <a:extLst>
              <a:ext uri="{FF2B5EF4-FFF2-40B4-BE49-F238E27FC236}">
                <a16:creationId xmlns:a16="http://schemas.microsoft.com/office/drawing/2014/main" id="{FDD5A15A-6BFF-F94A-AAD0-476593EC2574}"/>
              </a:ext>
            </a:extLst>
          </p:cNvPr>
          <p:cNvSpPr/>
          <p:nvPr/>
        </p:nvSpPr>
        <p:spPr>
          <a:xfrm>
            <a:off x="3475567" y="4284721"/>
            <a:ext cx="522288" cy="152400"/>
          </a:xfrm>
          <a:prstGeom prst="roundRect">
            <a:avLst/>
          </a:prstGeom>
          <a:solidFill>
            <a:schemeClr val="bg1"/>
          </a:solidFill>
          <a:ln w="6350">
            <a:solidFill>
              <a:srgbClr val="59595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 defTabSz="1219170" latinLnBrk="1"/>
            <a:r>
              <a:rPr lang="en-GB" sz="8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Story</a:t>
            </a:r>
          </a:p>
        </p:txBody>
      </p:sp>
      <p:cxnSp>
        <p:nvCxnSpPr>
          <p:cNvPr id="104" name="Straight Connector 103">
            <a:extLst>
              <a:ext uri="{FF2B5EF4-FFF2-40B4-BE49-F238E27FC236}">
                <a16:creationId xmlns:a16="http://schemas.microsoft.com/office/drawing/2014/main" id="{2A8505B4-BFB7-5349-A675-2851378B8E5A}"/>
              </a:ext>
            </a:extLst>
          </p:cNvPr>
          <p:cNvCxnSpPr>
            <a:cxnSpLocks/>
            <a:stCxn id="62" idx="2"/>
          </p:cNvCxnSpPr>
          <p:nvPr/>
        </p:nvCxnSpPr>
        <p:spPr>
          <a:xfrm>
            <a:off x="3373727" y="4475221"/>
            <a:ext cx="1313580" cy="64617"/>
          </a:xfrm>
          <a:prstGeom prst="line">
            <a:avLst/>
          </a:prstGeom>
          <a:ln>
            <a:solidFill>
              <a:srgbClr val="000000"/>
            </a:solidFill>
            <a:headEnd type="none" w="med" len="med"/>
            <a:tailEnd type="stealth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Rounded Rectangle 44">
            <a:extLst>
              <a:ext uri="{FF2B5EF4-FFF2-40B4-BE49-F238E27FC236}">
                <a16:creationId xmlns:a16="http://schemas.microsoft.com/office/drawing/2014/main" id="{1B954C5C-AFCE-C140-A010-CEA411A1E226}"/>
              </a:ext>
            </a:extLst>
          </p:cNvPr>
          <p:cNvSpPr/>
          <p:nvPr/>
        </p:nvSpPr>
        <p:spPr>
          <a:xfrm>
            <a:off x="1706168" y="4677023"/>
            <a:ext cx="817033" cy="462832"/>
          </a:xfrm>
          <a:prstGeom prst="roundRect">
            <a:avLst>
              <a:gd name="adj" fmla="val 8996"/>
            </a:avLst>
          </a:prstGeom>
          <a:solidFill>
            <a:schemeClr val="accent1">
              <a:lumMod val="20000"/>
              <a:lumOff val="80000"/>
            </a:schemeClr>
          </a:solidFill>
          <a:ln w="6350">
            <a:solidFill>
              <a:srgbClr val="59595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 latinLnBrk="1"/>
            <a:endParaRPr lang="en-GB" sz="2400" dirty="0">
              <a:solidFill>
                <a:prstClr val="white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C6579AEB-A9DC-834C-AF7C-CC6A7A6D2273}"/>
              </a:ext>
            </a:extLst>
          </p:cNvPr>
          <p:cNvSpPr txBox="1"/>
          <p:nvPr/>
        </p:nvSpPr>
        <p:spPr>
          <a:xfrm>
            <a:off x="1918317" y="4713651"/>
            <a:ext cx="392735" cy="12311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 defTabSz="1219170" latinLnBrk="1"/>
            <a:r>
              <a:rPr lang="en-GB" sz="8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Intention</a:t>
            </a:r>
          </a:p>
        </p:txBody>
      </p:sp>
      <p:sp>
        <p:nvSpPr>
          <p:cNvPr id="47" name="Rounded Rectangle 46">
            <a:extLst>
              <a:ext uri="{FF2B5EF4-FFF2-40B4-BE49-F238E27FC236}">
                <a16:creationId xmlns:a16="http://schemas.microsoft.com/office/drawing/2014/main" id="{D3DDC05A-0839-434B-B368-46DBC146F855}"/>
              </a:ext>
            </a:extLst>
          </p:cNvPr>
          <p:cNvSpPr/>
          <p:nvPr/>
        </p:nvSpPr>
        <p:spPr>
          <a:xfrm>
            <a:off x="1762640" y="4851987"/>
            <a:ext cx="704089" cy="241300"/>
          </a:xfrm>
          <a:prstGeom prst="roundRect">
            <a:avLst/>
          </a:prstGeom>
          <a:solidFill>
            <a:schemeClr val="bg1"/>
          </a:solidFill>
          <a:ln w="6350">
            <a:solidFill>
              <a:srgbClr val="59595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 defTabSz="1219170" latinLnBrk="1">
              <a:lnSpc>
                <a:spcPct val="80000"/>
              </a:lnSpc>
            </a:pPr>
            <a:r>
              <a:rPr lang="en-GB" sz="8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Individualised</a:t>
            </a:r>
            <a:br>
              <a:rPr lang="en-GB" sz="8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GB" sz="8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goal-setting</a:t>
            </a:r>
          </a:p>
        </p:txBody>
      </p:sp>
      <p:sp>
        <p:nvSpPr>
          <p:cNvPr id="24" name="Rounded Rectangle 23">
            <a:extLst>
              <a:ext uri="{FF2B5EF4-FFF2-40B4-BE49-F238E27FC236}">
                <a16:creationId xmlns:a16="http://schemas.microsoft.com/office/drawing/2014/main" id="{13F34240-8A9A-DC46-9808-7FA934BF33A2}"/>
              </a:ext>
            </a:extLst>
          </p:cNvPr>
          <p:cNvSpPr/>
          <p:nvPr/>
        </p:nvSpPr>
        <p:spPr>
          <a:xfrm>
            <a:off x="1657483" y="3931956"/>
            <a:ext cx="914400" cy="496699"/>
          </a:xfrm>
          <a:prstGeom prst="roundRect">
            <a:avLst>
              <a:gd name="adj" fmla="val 8996"/>
            </a:avLst>
          </a:prstGeom>
          <a:solidFill>
            <a:schemeClr val="accent1">
              <a:lumMod val="20000"/>
              <a:lumOff val="80000"/>
            </a:schemeClr>
          </a:solidFill>
          <a:ln w="6350">
            <a:solidFill>
              <a:srgbClr val="59595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 latinLnBrk="1"/>
            <a:endParaRPr lang="en-GB" sz="2400" dirty="0">
              <a:solidFill>
                <a:prstClr val="white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6112A472-F4A8-1444-BA55-8DFB6BE01E9C}"/>
              </a:ext>
            </a:extLst>
          </p:cNvPr>
          <p:cNvSpPr txBox="1"/>
          <p:nvPr/>
        </p:nvSpPr>
        <p:spPr>
          <a:xfrm>
            <a:off x="1751604" y="3968585"/>
            <a:ext cx="726161" cy="12311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 defTabSz="1219170" latinLnBrk="1"/>
            <a:r>
              <a:rPr lang="en-GB" sz="8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Task self-efficacy</a:t>
            </a:r>
          </a:p>
        </p:txBody>
      </p:sp>
      <p:sp>
        <p:nvSpPr>
          <p:cNvPr id="34" name="Rounded Rectangle 33">
            <a:extLst>
              <a:ext uri="{FF2B5EF4-FFF2-40B4-BE49-F238E27FC236}">
                <a16:creationId xmlns:a16="http://schemas.microsoft.com/office/drawing/2014/main" id="{9C8D2962-3367-2C4A-B442-45081612344A}"/>
              </a:ext>
            </a:extLst>
          </p:cNvPr>
          <p:cNvSpPr/>
          <p:nvPr/>
        </p:nvSpPr>
        <p:spPr>
          <a:xfrm>
            <a:off x="1762640" y="4106921"/>
            <a:ext cx="704089" cy="152400"/>
          </a:xfrm>
          <a:prstGeom prst="roundRect">
            <a:avLst/>
          </a:prstGeom>
          <a:solidFill>
            <a:schemeClr val="bg1"/>
          </a:solidFill>
          <a:ln w="6350">
            <a:solidFill>
              <a:srgbClr val="59595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 defTabSz="1219170" latinLnBrk="1"/>
            <a:r>
              <a:rPr lang="en-GB" sz="8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Point levels</a:t>
            </a:r>
          </a:p>
        </p:txBody>
      </p:sp>
      <p:sp>
        <p:nvSpPr>
          <p:cNvPr id="85" name="Tijdelijke aanduiding voor tekst 1">
            <a:extLst>
              <a:ext uri="{FF2B5EF4-FFF2-40B4-BE49-F238E27FC236}">
                <a16:creationId xmlns:a16="http://schemas.microsoft.com/office/drawing/2014/main" id="{F48E04FA-84D1-BB4D-A28E-4D228C1F642E}"/>
              </a:ext>
            </a:extLst>
          </p:cNvPr>
          <p:cNvSpPr txBox="1">
            <a:spLocks/>
          </p:cNvSpPr>
          <p:nvPr/>
        </p:nvSpPr>
        <p:spPr>
          <a:xfrm>
            <a:off x="582923" y="3223102"/>
            <a:ext cx="10963200" cy="42548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288000" indent="-288000" algn="l" defTabSz="457200" rtl="0" eaLnBrk="1" latinLnBrk="0" hangingPunct="1">
              <a:spcBef>
                <a:spcPts val="1200"/>
              </a:spcBef>
              <a:buClr>
                <a:schemeClr val="accent1"/>
              </a:buClr>
              <a:buFont typeface="Arial"/>
              <a:buChar char="•"/>
              <a:defRPr sz="2000" b="0" i="0" kern="1200">
                <a:solidFill>
                  <a:srgbClr val="5D8298"/>
                </a:solidFill>
                <a:latin typeface="+mj-lt"/>
                <a:ea typeface="+mn-ea"/>
                <a:cs typeface="PT Sans"/>
              </a:defRPr>
            </a:lvl1pPr>
            <a:lvl2pPr marL="576000" indent="-288000" algn="l" defTabSz="457200" rtl="0" eaLnBrk="1" latinLnBrk="0" hangingPunct="1">
              <a:spcBef>
                <a:spcPts val="600"/>
              </a:spcBef>
              <a:buClr>
                <a:schemeClr val="accent1"/>
              </a:buClr>
              <a:buFont typeface="Lucida Grande"/>
              <a:buChar char="–"/>
              <a:defRPr sz="1800" b="0" i="0" kern="1200">
                <a:solidFill>
                  <a:srgbClr val="5D8298"/>
                </a:solidFill>
                <a:latin typeface="+mj-lt"/>
                <a:ea typeface="+mn-ea"/>
                <a:cs typeface="PT Sans"/>
              </a:defRPr>
            </a:lvl2pPr>
            <a:lvl3pPr marL="864000" indent="-288000" algn="l" defTabSz="457200" rtl="0" eaLnBrk="1" latinLnBrk="0" hangingPunct="1">
              <a:spcBef>
                <a:spcPts val="400"/>
              </a:spcBef>
              <a:buClr>
                <a:schemeClr val="accent1"/>
              </a:buClr>
              <a:buFont typeface="Arial"/>
              <a:buChar char="•"/>
              <a:defRPr sz="1600" b="0" i="0" kern="1200">
                <a:solidFill>
                  <a:srgbClr val="5D8298"/>
                </a:solidFill>
                <a:latin typeface="+mj-lt"/>
                <a:ea typeface="+mn-ea"/>
                <a:cs typeface="PT Sans"/>
              </a:defRPr>
            </a:lvl3pPr>
            <a:lvl4pPr marL="1152000" indent="-288000" algn="l" defTabSz="457200" rtl="0" eaLnBrk="1" latinLnBrk="0" hangingPunct="1">
              <a:spcBef>
                <a:spcPts val="0"/>
              </a:spcBef>
              <a:buClr>
                <a:schemeClr val="accent1"/>
              </a:buClr>
              <a:buFont typeface="Arial"/>
              <a:buChar char="•"/>
              <a:defRPr sz="1600" b="0" i="0" kern="1200">
                <a:solidFill>
                  <a:srgbClr val="5D8298"/>
                </a:solidFill>
                <a:latin typeface="+mj-lt"/>
                <a:ea typeface="+mn-ea"/>
                <a:cs typeface="PT Sans"/>
              </a:defRPr>
            </a:lvl4pPr>
            <a:lvl5pPr marL="1440000" indent="-288000" algn="l" defTabSz="457200" rtl="0" eaLnBrk="1" latinLnBrk="0" hangingPunct="1">
              <a:spcBef>
                <a:spcPts val="0"/>
              </a:spcBef>
              <a:buClr>
                <a:schemeClr val="accent1"/>
              </a:buClr>
              <a:buFont typeface="Arial"/>
              <a:buChar char="•"/>
              <a:defRPr sz="1600" b="0" i="0" kern="1200">
                <a:solidFill>
                  <a:srgbClr val="5D8298"/>
                </a:solidFill>
                <a:latin typeface="+mj-lt"/>
                <a:ea typeface="+mn-ea"/>
                <a:cs typeface="PT San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b="1" dirty="0">
                <a:solidFill>
                  <a:schemeClr val="accent1"/>
                </a:solidFill>
              </a:rPr>
              <a:t>‘Gamified’ health intervention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AACA258-053F-4FC6-BFD8-91AA3B9D933C}"/>
              </a:ext>
            </a:extLst>
          </p:cNvPr>
          <p:cNvSpPr txBox="1"/>
          <p:nvPr/>
        </p:nvSpPr>
        <p:spPr>
          <a:xfrm>
            <a:off x="8659479" y="2518423"/>
            <a:ext cx="151484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dirty="0">
                <a:solidFill>
                  <a:schemeClr val="accent1"/>
                </a:solidFill>
                <a:ea typeface="Aileron" charset="0"/>
                <a:cs typeface="Aileron" charset="0"/>
              </a:rPr>
              <a:t>Payment for taking aspirin daily</a:t>
            </a:r>
          </a:p>
        </p:txBody>
      </p:sp>
      <p:sp>
        <p:nvSpPr>
          <p:cNvPr id="83" name="TextBox 82">
            <a:extLst>
              <a:ext uri="{FF2B5EF4-FFF2-40B4-BE49-F238E27FC236}">
                <a16:creationId xmlns:a16="http://schemas.microsoft.com/office/drawing/2014/main" id="{0F240D16-BD4B-4273-8043-9A9432B66B22}"/>
              </a:ext>
            </a:extLst>
          </p:cNvPr>
          <p:cNvSpPr txBox="1"/>
          <p:nvPr/>
        </p:nvSpPr>
        <p:spPr>
          <a:xfrm>
            <a:off x="10197779" y="2512286"/>
            <a:ext cx="151484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dirty="0">
                <a:solidFill>
                  <a:schemeClr val="accent1"/>
                </a:solidFill>
                <a:ea typeface="Aileron" charset="0"/>
                <a:cs typeface="Aileron" charset="0"/>
              </a:rPr>
              <a:t>Deducted for missing a dose</a:t>
            </a:r>
          </a:p>
        </p:txBody>
      </p:sp>
    </p:spTree>
    <p:extLst>
      <p:ext uri="{BB962C8B-B14F-4D97-AF65-F5344CB8AC3E}">
        <p14:creationId xmlns:p14="http://schemas.microsoft.com/office/powerpoint/2010/main" val="4250745488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6" grpId="0" animBg="1"/>
      <p:bldP spid="108" grpId="0" animBg="1"/>
      <p:bldP spid="109" grpId="0" animBg="1"/>
      <p:bldP spid="30" grpId="0"/>
      <p:bldP spid="31" grpId="0"/>
      <p:bldP spid="32" grpId="0"/>
      <p:bldP spid="48" grpId="0" animBg="1"/>
      <p:bldP spid="49" grpId="0"/>
      <p:bldP spid="50" grpId="0" animBg="1"/>
      <p:bldP spid="51" grpId="0" animBg="1"/>
      <p:bldP spid="35" grpId="0" animBg="1"/>
      <p:bldP spid="36" grpId="0"/>
      <p:bldP spid="37" grpId="0" animBg="1"/>
      <p:bldP spid="38" grpId="0" animBg="1"/>
      <p:bldP spid="39" grpId="0"/>
      <p:bldP spid="40" grpId="0" animBg="1"/>
      <p:bldP spid="41" grpId="0" animBg="1"/>
      <p:bldP spid="61" grpId="0" animBg="1"/>
      <p:bldP spid="73" grpId="0"/>
      <p:bldP spid="88" grpId="0" animBg="1"/>
      <p:bldP spid="89" grpId="0"/>
      <p:bldP spid="90" grpId="0" animBg="1"/>
      <p:bldP spid="91" grpId="0" animBg="1"/>
      <p:bldP spid="92" grpId="0" animBg="1"/>
      <p:bldP spid="93" grpId="0"/>
      <p:bldP spid="79" grpId="0" animBg="1"/>
      <p:bldP spid="80" grpId="0"/>
      <p:bldP spid="81" grpId="0" animBg="1"/>
      <p:bldP spid="97" grpId="0" animBg="1"/>
      <p:bldP spid="98" grpId="0"/>
      <p:bldP spid="99" grpId="0" animBg="1"/>
      <p:bldP spid="62" grpId="0" animBg="1"/>
      <p:bldP spid="63" grpId="0"/>
      <p:bldP spid="64" grpId="0" animBg="1"/>
      <p:bldP spid="65" grpId="0" animBg="1"/>
      <p:bldP spid="66" grpId="0" animBg="1"/>
      <p:bldP spid="67" grpId="0" animBg="1"/>
      <p:bldP spid="45" grpId="0" animBg="1"/>
      <p:bldP spid="46" grpId="0"/>
      <p:bldP spid="47" grpId="0" animBg="1"/>
      <p:bldP spid="24" grpId="0" animBg="1"/>
      <p:bldP spid="29" grpId="0"/>
      <p:bldP spid="3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ekst 1">
            <a:extLst>
              <a:ext uri="{FF2B5EF4-FFF2-40B4-BE49-F238E27FC236}">
                <a16:creationId xmlns:a16="http://schemas.microsoft.com/office/drawing/2014/main" id="{1ACB7D36-23C9-4CCA-8A11-759183D6272D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r>
              <a:rPr lang="en-GB" b="1" dirty="0"/>
              <a:t>GDMT consists of drugs which are:</a:t>
            </a:r>
          </a:p>
          <a:p>
            <a:pPr lvl="1"/>
            <a:r>
              <a:rPr lang="en-GB" i="1" dirty="0"/>
              <a:t>Proven to reduce CVD events</a:t>
            </a:r>
          </a:p>
          <a:p>
            <a:pPr lvl="1"/>
            <a:r>
              <a:rPr lang="en-GB" i="1" dirty="0"/>
              <a:t>Not expensive</a:t>
            </a:r>
          </a:p>
          <a:p>
            <a:pPr lvl="1">
              <a:spcBef>
                <a:spcPts val="0"/>
              </a:spcBef>
            </a:pPr>
            <a:endParaRPr lang="en-GB" dirty="0"/>
          </a:p>
          <a:p>
            <a:r>
              <a:rPr lang="en-GB" b="1" dirty="0"/>
              <a:t>Prescription is </a:t>
            </a:r>
            <a:r>
              <a:rPr lang="en-GB" b="1" dirty="0">
                <a:solidFill>
                  <a:schemeClr val="accent1"/>
                </a:solidFill>
              </a:rPr>
              <a:t>not rocket science… </a:t>
            </a:r>
          </a:p>
          <a:p>
            <a:pPr lvl="1"/>
            <a:r>
              <a:rPr lang="en-GB" i="1" dirty="0"/>
              <a:t>But we should do it for all patients with ACS</a:t>
            </a:r>
          </a:p>
          <a:p>
            <a:pPr>
              <a:spcBef>
                <a:spcPts val="0"/>
              </a:spcBef>
            </a:pPr>
            <a:endParaRPr lang="en-GB" dirty="0"/>
          </a:p>
          <a:p>
            <a:r>
              <a:rPr lang="en-GB" b="1" dirty="0"/>
              <a:t>Taking pills every day is </a:t>
            </a:r>
            <a:r>
              <a:rPr lang="en-GB" b="1" dirty="0">
                <a:solidFill>
                  <a:schemeClr val="accent1"/>
                </a:solidFill>
              </a:rPr>
              <a:t>not rocket science…</a:t>
            </a:r>
          </a:p>
          <a:p>
            <a:pPr lvl="1"/>
            <a:r>
              <a:rPr lang="en-GB" i="1" dirty="0"/>
              <a:t>But adherence is a huge problem (lifestyle/economic factors)</a:t>
            </a:r>
          </a:p>
          <a:p>
            <a:pPr lvl="1"/>
            <a:r>
              <a:rPr lang="en-GB" i="1" dirty="0"/>
              <a:t>Maybe new concepts can help?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FAFC73A0-7D5B-EE45-94A3-318DBF0F0C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3634F5F0-301A-5C4C-BF18-FEE1B03F073C}"/>
              </a:ext>
            </a:extLst>
          </p:cNvPr>
          <p:cNvSpPr>
            <a:spLocks noGrp="1"/>
          </p:cNvSpPr>
          <p:nvPr>
            <p:ph sz="quarter" idx="15"/>
          </p:nvPr>
        </p:nvSpPr>
        <p:spPr/>
        <p:txBody>
          <a:bodyPr/>
          <a:lstStyle/>
          <a:p>
            <a:r>
              <a:rPr lang="en-GB" dirty="0"/>
              <a:t>ACS, acute coronary syndrome; CVD, cardiovascular disease; GDMT, guideline-directed medical therapy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44140F3-873A-B64F-A277-A313F90CC46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CE43C0F-8A7B-3A4B-9DB5-B3472E36E833}" type="slidenum">
              <a:rPr lang="en-GB" smtClean="0"/>
              <a:pPr/>
              <a:t>15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45830474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15"/>
          <p:cNvSpPr txBox="1"/>
          <p:nvPr/>
        </p:nvSpPr>
        <p:spPr>
          <a:xfrm>
            <a:off x="2079595" y="5336166"/>
            <a:ext cx="1854996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400" b="1" dirty="0">
                <a:solidFill>
                  <a:schemeClr val="tx2"/>
                </a:solidFill>
                <a:ea typeface="Aileron" charset="0"/>
                <a:cs typeface="PT Sans Narrow"/>
              </a:rPr>
              <a:t>Follow us on Twitter </a:t>
            </a:r>
            <a:br>
              <a:rPr lang="en-GB" sz="1600" dirty="0">
                <a:solidFill>
                  <a:schemeClr val="tx2"/>
                </a:solidFill>
                <a:ea typeface="Aileron" charset="0"/>
                <a:cs typeface="PT Sans Narrow"/>
              </a:rPr>
            </a:br>
            <a:r>
              <a:rPr lang="en-GB" sz="1600" b="1" u="sng" dirty="0">
                <a:solidFill>
                  <a:schemeClr val="accent1"/>
                </a:solidFill>
                <a:ea typeface="Aileron" charset="0"/>
                <a:cs typeface="PT Sans Narrow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@CoronaryConnect</a:t>
            </a:r>
            <a:endParaRPr lang="en-GB" sz="1600" b="1" u="sng" dirty="0">
              <a:solidFill>
                <a:schemeClr val="accent1"/>
              </a:solidFill>
              <a:ea typeface="Aileron" charset="0"/>
              <a:cs typeface="PT Sans Narrow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083194" y="5336167"/>
            <a:ext cx="2084815" cy="7017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GB" sz="1400" b="1" dirty="0">
                <a:solidFill>
                  <a:schemeClr val="tx2"/>
                </a:solidFill>
                <a:ea typeface="Aileron" charset="0"/>
                <a:cs typeface="PT Sans Narrow"/>
              </a:rPr>
              <a:t>Follow the </a:t>
            </a:r>
            <a:br>
              <a:rPr lang="en-GB" sz="1600" b="1" dirty="0">
                <a:solidFill>
                  <a:schemeClr val="tx2"/>
                </a:solidFill>
                <a:ea typeface="Aileron" charset="0"/>
                <a:cs typeface="PT Sans Narrow"/>
              </a:rPr>
            </a:br>
            <a:r>
              <a:rPr lang="en-GB" sz="1600" b="1" dirty="0">
                <a:solidFill>
                  <a:srgbClr val="A5131F"/>
                </a:solidFill>
                <a:ea typeface="Aileron" charset="0"/>
                <a:cs typeface="PT Sans Narrow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CORONARY CONNECT</a:t>
            </a:r>
            <a:endParaRPr lang="en-GB" sz="1600" b="1" u="sng" dirty="0">
              <a:solidFill>
                <a:srgbClr val="A5131F"/>
              </a:solidFill>
              <a:ea typeface="Aileron" charset="0"/>
              <a:cs typeface="PT Sans Narrow"/>
            </a:endParaRPr>
          </a:p>
          <a:p>
            <a:pPr algn="ctr">
              <a:lnSpc>
                <a:spcPct val="90000"/>
              </a:lnSpc>
            </a:pPr>
            <a:r>
              <a:rPr lang="en-GB" sz="1400" b="1" dirty="0">
                <a:solidFill>
                  <a:schemeClr val="tx2"/>
                </a:solidFill>
                <a:ea typeface="Aileron" charset="0"/>
                <a:cs typeface="PT Sans Narrow"/>
              </a:rPr>
              <a:t>Group on LinkedIn</a:t>
            </a:r>
            <a:endParaRPr lang="en-GB" sz="1600" b="1" dirty="0">
              <a:solidFill>
                <a:schemeClr val="tx2"/>
              </a:solidFill>
              <a:ea typeface="Aileron" charset="0"/>
              <a:cs typeface="PT Sans Narrow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7860704" y="5336166"/>
            <a:ext cx="2843808" cy="72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1400" b="1" dirty="0">
                <a:solidFill>
                  <a:schemeClr val="tx2"/>
                </a:solidFill>
                <a:cs typeface="PT Sans Narrow"/>
              </a:rPr>
              <a:t>Email</a:t>
            </a:r>
            <a:br>
              <a:rPr lang="en-US" sz="1600" dirty="0">
                <a:solidFill>
                  <a:schemeClr val="tx2"/>
                </a:solidFill>
                <a:cs typeface="PT Sans Narrow"/>
              </a:rPr>
            </a:br>
            <a:r>
              <a:rPr lang="en-US" sz="1600" b="1" u="sng" dirty="0" err="1">
                <a:solidFill>
                  <a:schemeClr val="accent1"/>
                </a:solidFill>
                <a:cs typeface="PT Sans Narrow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carrie</a:t>
            </a:r>
            <a:r>
              <a:rPr lang="en-US" sz="1600" b="1" dirty="0" err="1">
                <a:solidFill>
                  <a:schemeClr val="accent1"/>
                </a:solidFill>
                <a:cs typeface="PT Sans Narrow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.brubaker</a:t>
            </a:r>
            <a:br>
              <a:rPr lang="en-US" sz="1600" b="1" dirty="0">
                <a:solidFill>
                  <a:schemeClr val="accent1"/>
                </a:solidFill>
                <a:cs typeface="PT Sans Narrow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</a:br>
            <a:r>
              <a:rPr lang="en-US" sz="1600" b="1" dirty="0">
                <a:solidFill>
                  <a:schemeClr val="accent1"/>
                </a:solidFill>
                <a:cs typeface="PT Sans Narrow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@cor2ed.com</a:t>
            </a:r>
            <a:endParaRPr lang="en-GB" sz="1600" b="1" dirty="0">
              <a:solidFill>
                <a:schemeClr val="accent1"/>
              </a:solidFill>
              <a:ea typeface="Aileron" charset="0"/>
              <a:cs typeface="PT Sans Narrow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6171426" y="5336166"/>
            <a:ext cx="2084815" cy="7571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GB" sz="1400" b="1" dirty="0">
                <a:solidFill>
                  <a:schemeClr val="tx2"/>
                </a:solidFill>
                <a:ea typeface="Aileron" charset="0"/>
                <a:cs typeface="PT Sans Narrow"/>
              </a:rPr>
              <a:t>Watch us on the</a:t>
            </a:r>
            <a:br>
              <a:rPr lang="en-GB" sz="1400" b="1" dirty="0">
                <a:solidFill>
                  <a:schemeClr val="tx2"/>
                </a:solidFill>
                <a:ea typeface="Aileron" charset="0"/>
                <a:cs typeface="PT Sans Narrow"/>
              </a:rPr>
            </a:br>
            <a:r>
              <a:rPr lang="en-GB" sz="1400" b="1" dirty="0">
                <a:solidFill>
                  <a:schemeClr val="tx2"/>
                </a:solidFill>
                <a:ea typeface="Aileron" charset="0"/>
                <a:cs typeface="PT Sans Narrow"/>
              </a:rPr>
              <a:t>Vimeo Channe</a:t>
            </a:r>
            <a:r>
              <a:rPr lang="en-GB" sz="1600" b="1" dirty="0">
                <a:solidFill>
                  <a:schemeClr val="tx2"/>
                </a:solidFill>
                <a:ea typeface="Aileron" charset="0"/>
                <a:cs typeface="PT Sans Narrow"/>
              </a:rPr>
              <a:t>l</a:t>
            </a:r>
            <a:br>
              <a:rPr lang="en-GB" sz="1600" dirty="0">
                <a:solidFill>
                  <a:schemeClr val="tx2"/>
                </a:solidFill>
                <a:ea typeface="Aileron" charset="0"/>
                <a:cs typeface="PT Sans Narrow"/>
              </a:rPr>
            </a:br>
            <a:r>
              <a:rPr lang="en-GB" sz="1600" b="1" u="sng" dirty="0">
                <a:solidFill>
                  <a:schemeClr val="accent1"/>
                </a:solidFill>
                <a:ea typeface="Aileron" charset="0"/>
                <a:cs typeface="PT Sans Narrow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CORONARY CONNECT</a:t>
            </a:r>
            <a:endParaRPr lang="en-GB" sz="1600" b="1" u="sng" dirty="0">
              <a:solidFill>
                <a:schemeClr val="accent1"/>
              </a:solidFill>
              <a:ea typeface="Aileron" charset="0"/>
              <a:cs typeface="PT Sans Narrow"/>
            </a:endParaRPr>
          </a:p>
        </p:txBody>
      </p:sp>
      <p:sp>
        <p:nvSpPr>
          <p:cNvPr id="15" name="Title 8">
            <a:extLst>
              <a:ext uri="{FF2B5EF4-FFF2-40B4-BE49-F238E27FC236}">
                <a16:creationId xmlns:a16="http://schemas.microsoft.com/office/drawing/2014/main" id="{071CF435-729F-403B-B87A-421B270680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35656" y="274638"/>
            <a:ext cx="8924840" cy="3586410"/>
          </a:xfrm>
        </p:spPr>
        <p:txBody>
          <a:bodyPr>
            <a:normAutofit/>
          </a:bodyPr>
          <a:lstStyle/>
          <a:p>
            <a:pPr>
              <a:lnSpc>
                <a:spcPts val="3800"/>
              </a:lnSpc>
              <a:spcBef>
                <a:spcPts val="800"/>
              </a:spcBef>
            </a:pPr>
            <a:r>
              <a:rPr lang="en-US" sz="3600" cap="none" dirty="0">
                <a:solidFill>
                  <a:schemeClr val="tx2"/>
                </a:solidFill>
              </a:rPr>
              <a:t>REACH </a:t>
            </a:r>
            <a:r>
              <a:rPr lang="en-US" sz="3600" cap="none" dirty="0"/>
              <a:t>CORONARY CONNECT </a:t>
            </a:r>
            <a:r>
              <a:rPr lang="en-US" sz="3600" cap="none" dirty="0">
                <a:solidFill>
                  <a:schemeClr val="tx2"/>
                </a:solidFill>
              </a:rPr>
              <a:t>VIA </a:t>
            </a:r>
            <a:br>
              <a:rPr lang="en-US" sz="3600" cap="none" dirty="0">
                <a:solidFill>
                  <a:schemeClr val="tx2"/>
                </a:solidFill>
              </a:rPr>
            </a:br>
            <a:r>
              <a:rPr lang="en-US" sz="3600" cap="none" spc="-50" dirty="0">
                <a:solidFill>
                  <a:schemeClr val="tx2"/>
                </a:solidFill>
              </a:rPr>
              <a:t>TWITTER, LINKEDIN, VIMEO &amp; EMAIL</a:t>
            </a:r>
            <a:br>
              <a:rPr lang="en-US" sz="3600" cap="none" dirty="0">
                <a:solidFill>
                  <a:schemeClr val="tx2"/>
                </a:solidFill>
              </a:rPr>
            </a:br>
            <a:r>
              <a:rPr lang="en-US" sz="3600" cap="none" dirty="0">
                <a:solidFill>
                  <a:schemeClr val="tx2"/>
                </a:solidFill>
              </a:rPr>
              <a:t>OR VISIT THE GROUP’S WEBSITE</a:t>
            </a:r>
            <a:br>
              <a:rPr lang="en-US" sz="3600" dirty="0">
                <a:solidFill>
                  <a:schemeClr val="tx2"/>
                </a:solidFill>
              </a:rPr>
            </a:br>
            <a:r>
              <a:rPr lang="en-US" sz="3600" u="sng" cap="none" dirty="0"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http://www.coronaryconnect.com/</a:t>
            </a:r>
            <a:endParaRPr lang="en-US" sz="3600" cap="none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D2A3513-1FCF-4B44-AAF0-2ECFC0760E8D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639512" y="3933056"/>
            <a:ext cx="1259267" cy="1259267"/>
          </a:xfrm>
          <a:prstGeom prst="rect">
            <a:avLst/>
          </a:prstGeom>
        </p:spPr>
      </p:pic>
      <p:pic>
        <p:nvPicPr>
          <p:cNvPr id="12" name="Picture 11">
            <a:hlinkClick r:id="rId9"/>
            <a:extLst>
              <a:ext uri="{FF2B5EF4-FFF2-40B4-BE49-F238E27FC236}">
                <a16:creationId xmlns:a16="http://schemas.microsoft.com/office/drawing/2014/main" id="{FD80E573-9BF7-4053-9C1F-CAEC7DDBBEC5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518666" y="3933056"/>
            <a:ext cx="1237894" cy="1260000"/>
          </a:xfrm>
          <a:prstGeom prst="rect">
            <a:avLst/>
          </a:prstGeom>
        </p:spPr>
      </p:pic>
      <p:pic>
        <p:nvPicPr>
          <p:cNvPr id="14" name="Picture 13">
            <a:hlinkClick r:id="rId11"/>
            <a:extLst>
              <a:ext uri="{FF2B5EF4-FFF2-40B4-BE49-F238E27FC236}">
                <a16:creationId xmlns:a16="http://schemas.microsoft.com/office/drawing/2014/main" id="{0BFB8670-DDEF-432A-912A-52486C159675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311433" y="3933056"/>
            <a:ext cx="1259267" cy="1259267"/>
          </a:xfrm>
          <a:prstGeom prst="rect">
            <a:avLst/>
          </a:prstGeom>
        </p:spPr>
      </p:pic>
      <p:pic>
        <p:nvPicPr>
          <p:cNvPr id="21" name="Picture 20">
            <a:hlinkClick r:id="rId13"/>
            <a:extLst>
              <a:ext uri="{FF2B5EF4-FFF2-40B4-BE49-F238E27FC236}">
                <a16:creationId xmlns:a16="http://schemas.microsoft.com/office/drawing/2014/main" id="{72D9A25E-A647-4968-A3CC-028D206DB562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6573746" y="3933056"/>
            <a:ext cx="1259267" cy="1259267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CE43C0F-8A7B-3A4B-9DB5-B3472E36E833}" type="slidenum">
              <a:rPr lang="en-GB" smtClean="0"/>
              <a:pPr/>
              <a:t>16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684508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927341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Adherence to guideline directed medical therapy (GDMT): post acute coronary syndrome (ACS)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altLang="nl-NL" b="1" dirty="0"/>
              <a:t>Prof. </a:t>
            </a:r>
            <a:r>
              <a:rPr lang="en-GB" altLang="nl-NL" b="1" dirty="0" err="1"/>
              <a:t>Dr.</a:t>
            </a:r>
            <a:r>
              <a:rPr lang="en-GB" altLang="nl-NL" b="1" dirty="0"/>
              <a:t> Jeanine Roeters van Lennep, MD</a:t>
            </a:r>
          </a:p>
          <a:p>
            <a:pPr>
              <a:spcBef>
                <a:spcPts val="0"/>
              </a:spcBef>
            </a:pPr>
            <a:r>
              <a:rPr lang="en-GB" altLang="nl-NL" sz="2200" b="1" dirty="0"/>
              <a:t>Erasmus University, Rotterdam, Netherlands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CE43C0F-8A7B-3A4B-9DB5-B3472E36E833}" type="slidenum">
              <a:rPr lang="en-GB" smtClean="0"/>
              <a:pPr/>
              <a:t>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2694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3FB94B3-2951-4C62-921C-474E1A96E66D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/>
              <a:t>Please note: </a:t>
            </a:r>
            <a:r>
              <a:rPr lang="en-US" dirty="0"/>
              <a:t>The views expressed within this presentation are the personal opinions of the authors.  </a:t>
            </a:r>
            <a:br>
              <a:rPr lang="en-US" dirty="0"/>
            </a:br>
            <a:r>
              <a:rPr lang="en-US" dirty="0"/>
              <a:t>They do not necessarily represent the views of the author’s academic institution, or the rest of the CORONARY CONNECT group.</a:t>
            </a:r>
          </a:p>
          <a:p>
            <a:pPr marL="0" indent="0">
              <a:buNone/>
            </a:pPr>
            <a:r>
              <a:rPr lang="en-US" dirty="0"/>
              <a:t>These slides are adapted from the virtual ACS Forum event which was held in December 2020. </a:t>
            </a:r>
            <a:br>
              <a:rPr lang="en-US" dirty="0"/>
            </a:br>
            <a:r>
              <a:rPr lang="en-US" dirty="0"/>
              <a:t>The ACS Forum and this content are supported by an Independent Educational Grant from Amgen.</a:t>
            </a:r>
          </a:p>
          <a:p>
            <a:pPr marL="0" indent="0">
              <a:spcBef>
                <a:spcPts val="2400"/>
              </a:spcBef>
              <a:buSzPts val="2000"/>
              <a:buNone/>
            </a:pPr>
            <a:r>
              <a:rPr lang="en-US" sz="2000" b="1" dirty="0">
                <a:solidFill>
                  <a:schemeClr val="accent1"/>
                </a:solidFill>
              </a:rPr>
              <a:t>Prof. Dr. </a:t>
            </a:r>
            <a:r>
              <a:rPr lang="cs-CZ" b="1" dirty="0">
                <a:solidFill>
                  <a:schemeClr val="accent1"/>
                </a:solidFill>
              </a:rPr>
              <a:t>Jeanine Roeters van Lennep</a:t>
            </a:r>
            <a:r>
              <a:rPr lang="en-GB" b="1" dirty="0">
                <a:solidFill>
                  <a:schemeClr val="accent1"/>
                </a:solidFill>
              </a:rPr>
              <a:t>, MD</a:t>
            </a:r>
            <a:r>
              <a:rPr lang="cs-CZ" b="1" dirty="0">
                <a:solidFill>
                  <a:schemeClr val="accent1"/>
                </a:solidFill>
              </a:rPr>
              <a:t> </a:t>
            </a:r>
            <a:r>
              <a:rPr lang="en-US" sz="2000" dirty="0"/>
              <a:t>has received financial support/sponsorship for research support, consultation or speaker fees from the following companies: </a:t>
            </a:r>
          </a:p>
          <a:p>
            <a:pPr>
              <a:spcBef>
                <a:spcPts val="2400"/>
              </a:spcBef>
              <a:buSzPts val="2000"/>
            </a:pPr>
            <a:r>
              <a:rPr lang="en-US" sz="2000" dirty="0" err="1"/>
              <a:t>Amryt</a:t>
            </a:r>
            <a:r>
              <a:rPr lang="en-US" sz="2000" dirty="0"/>
              <a:t> Pharma</a:t>
            </a:r>
          </a:p>
          <a:p>
            <a:pPr marL="0" indent="0">
              <a:buNone/>
            </a:pPr>
            <a:endParaRPr lang="en-GB" altLang="de-DE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22424E1-A7A7-40BE-9230-A247217D85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Disclaimer and disclosures</a:t>
            </a:r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7DD162E-0D80-0A46-911A-CAA6F01B3D6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CE43C0F-8A7B-3A4B-9DB5-B3472E36E833}" type="slidenum">
              <a:rPr kumimoji="0" lang="en-GB" sz="1100" b="0" i="0" u="none" strike="noStrike" kern="1200" cap="none" spc="0" normalizeH="0" baseline="0" noProof="0" smtClean="0">
                <a:ln>
                  <a:noFill/>
                </a:ln>
                <a:solidFill>
                  <a:srgbClr val="5D8298"/>
                </a:solidFill>
                <a:effectLst/>
                <a:uLnTx/>
                <a:uFillTx/>
                <a:latin typeface="Calibri" panose="020F0502020204030204"/>
                <a:ea typeface="Verdana" panose="020B0604030504040204" pitchFamily="34" charset="0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GB" sz="1100" b="0" i="0" u="none" strike="noStrike" kern="1200" cap="none" spc="0" normalizeH="0" baseline="0" noProof="0" dirty="0">
              <a:ln>
                <a:noFill/>
              </a:ln>
              <a:solidFill>
                <a:srgbClr val="5D8298"/>
              </a:solidFill>
              <a:effectLst/>
              <a:uLnTx/>
              <a:uFillTx/>
              <a:latin typeface="Calibri" panose="020F0502020204030204"/>
              <a:ea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4550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ekst 1">
            <a:extLst>
              <a:ext uri="{FF2B5EF4-FFF2-40B4-BE49-F238E27FC236}">
                <a16:creationId xmlns:a16="http://schemas.microsoft.com/office/drawing/2014/main" id="{5DCDD359-6A47-430D-B512-9E1175BF5B83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r>
              <a:rPr lang="en-GB" dirty="0"/>
              <a:t>Current ESC guidelines recommend five categories of guideline-directed medical therapy (GDMT) for patients following an acute coronary syndrome (ACS) event</a:t>
            </a:r>
            <a:r>
              <a:rPr lang="en-GB" baseline="30000" dirty="0"/>
              <a:t>1</a:t>
            </a:r>
          </a:p>
          <a:p>
            <a:r>
              <a:rPr lang="en-US" b="0" i="0" dirty="0">
                <a:solidFill>
                  <a:schemeClr val="tx2"/>
                </a:solidFill>
                <a:effectLst/>
                <a:latin typeface="+mn-lt"/>
              </a:rPr>
              <a:t>Despite established benefits of such treatments, registry studies reveal substantial underutilization of and nonadherence to prescriptions in a real-world clinical setting</a:t>
            </a:r>
            <a:r>
              <a:rPr lang="en-US" b="0" i="0" baseline="30000" dirty="0">
                <a:solidFill>
                  <a:schemeClr val="tx2"/>
                </a:solidFill>
                <a:effectLst/>
                <a:latin typeface="+mn-lt"/>
              </a:rPr>
              <a:t>2</a:t>
            </a:r>
            <a:endParaRPr lang="en-GB" baseline="30000" dirty="0">
              <a:solidFill>
                <a:schemeClr val="tx2"/>
              </a:solidFill>
              <a:latin typeface="+mn-lt"/>
            </a:endParaRPr>
          </a:p>
          <a:p>
            <a:r>
              <a:rPr lang="en-US" dirty="0">
                <a:solidFill>
                  <a:schemeClr val="tx2"/>
                </a:solidFill>
                <a:latin typeface="+mn-lt"/>
              </a:rPr>
              <a:t>Durable </a:t>
            </a:r>
            <a:r>
              <a:rPr lang="en-GB" dirty="0">
                <a:solidFill>
                  <a:schemeClr val="tx2"/>
                </a:solidFill>
                <a:latin typeface="+mn-lt"/>
              </a:rPr>
              <a:t>intervention strategies are required to </a:t>
            </a:r>
            <a:r>
              <a:rPr lang="en-US" b="0" i="0" dirty="0">
                <a:solidFill>
                  <a:schemeClr val="tx2"/>
                </a:solidFill>
                <a:effectLst/>
                <a:latin typeface="+mn-lt"/>
              </a:rPr>
              <a:t>address gaps in prescription and adherence of </a:t>
            </a:r>
            <a:r>
              <a:rPr lang="en-US" dirty="0">
                <a:solidFill>
                  <a:schemeClr val="tx2"/>
                </a:solidFill>
                <a:latin typeface="+mn-lt"/>
              </a:rPr>
              <a:t>GDMT in order </a:t>
            </a:r>
            <a:r>
              <a:rPr lang="en-US" b="0" i="0" dirty="0">
                <a:solidFill>
                  <a:schemeClr val="tx2"/>
                </a:solidFill>
                <a:effectLst/>
                <a:latin typeface="+mn-lt"/>
              </a:rPr>
              <a:t>to </a:t>
            </a:r>
            <a:r>
              <a:rPr lang="en-US" b="0" i="0" dirty="0" err="1">
                <a:solidFill>
                  <a:schemeClr val="tx2"/>
                </a:solidFill>
                <a:effectLst/>
                <a:latin typeface="+mn-lt"/>
              </a:rPr>
              <a:t>maximise</a:t>
            </a:r>
            <a:r>
              <a:rPr lang="en-US" b="0" i="0" dirty="0">
                <a:solidFill>
                  <a:schemeClr val="tx2"/>
                </a:solidFill>
                <a:effectLst/>
                <a:latin typeface="+mn-lt"/>
              </a:rPr>
              <a:t> reduction of cardiovascular risk</a:t>
            </a:r>
            <a:endParaRPr lang="en-GB" dirty="0">
              <a:solidFill>
                <a:schemeClr val="tx2"/>
              </a:solidFill>
              <a:latin typeface="+mn-lt"/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50FC5A01-2047-4F43-92D7-818C39309C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INTRODUCTION</a:t>
            </a:r>
            <a:endParaRPr lang="en-US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F76FDB5C-295E-4742-9321-04F20242B19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CE43C0F-8A7B-3A4B-9DB5-B3472E36E833}" type="slidenum">
              <a:rPr lang="en-GB" smtClean="0"/>
              <a:pPr/>
              <a:t>4</a:t>
            </a:fld>
            <a:endParaRPr lang="en-GB" dirty="0"/>
          </a:p>
        </p:txBody>
      </p:sp>
      <p:sp>
        <p:nvSpPr>
          <p:cNvPr id="6" name="Text Placeholder 6">
            <a:extLst>
              <a:ext uri="{FF2B5EF4-FFF2-40B4-BE49-F238E27FC236}">
                <a16:creationId xmlns:a16="http://schemas.microsoft.com/office/drawing/2014/main" id="{2A481A2D-9571-4050-85DE-6084A67DE5FE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620184" y="6340029"/>
            <a:ext cx="10300352" cy="365125"/>
          </a:xfrm>
        </p:spPr>
        <p:txBody>
          <a:bodyPr/>
          <a:lstStyle/>
          <a:p>
            <a:pPr algn="l">
              <a:lnSpc>
                <a:spcPct val="90000"/>
              </a:lnSpc>
              <a:spcBef>
                <a:spcPts val="0"/>
              </a:spcBef>
            </a:pPr>
            <a:r>
              <a:rPr lang="en-GB" sz="1067" dirty="0"/>
              <a:t>ESC, European Society of Cardiology</a:t>
            </a:r>
            <a:br>
              <a:rPr lang="en-GB" sz="1067" dirty="0"/>
            </a:br>
            <a:r>
              <a:rPr lang="en-GB" sz="1067" dirty="0"/>
              <a:t>1. Collet J-P, et al. Eur Heart J. 2020. DOI: 10.1093/eurheartj/ehaa575; 2. </a:t>
            </a:r>
            <a:r>
              <a:rPr lang="en-GB" sz="1100" dirty="0"/>
              <a:t>Ge Z, et al. Catheter Cardiovasc </a:t>
            </a:r>
            <a:r>
              <a:rPr lang="en-GB" sz="1100" dirty="0" err="1"/>
              <a:t>Interv</a:t>
            </a:r>
            <a:r>
              <a:rPr lang="en-GB" sz="1100" dirty="0"/>
              <a:t>. 2019;93:E112-9</a:t>
            </a:r>
          </a:p>
        </p:txBody>
      </p:sp>
    </p:spTree>
    <p:extLst>
      <p:ext uri="{BB962C8B-B14F-4D97-AF65-F5344CB8AC3E}">
        <p14:creationId xmlns:p14="http://schemas.microsoft.com/office/powerpoint/2010/main" val="2055007617"/>
      </p:ext>
    </p:extLst>
  </p:cSld>
  <p:clrMapOvr>
    <a:masterClrMapping/>
  </p:clrMapOvr>
  <p:transition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ekst 1">
            <a:extLst>
              <a:ext uri="{FF2B5EF4-FFF2-40B4-BE49-F238E27FC236}">
                <a16:creationId xmlns:a16="http://schemas.microsoft.com/office/drawing/2014/main" id="{F11FAACE-B686-4E52-A530-4B6BBB3E9B84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r>
              <a:rPr lang="en-GB" dirty="0"/>
              <a:t>“The Big 5”: ESC Guidelines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76B27798-2648-6B4B-9424-0AB1945102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“The Big 5”: ESC Guidelines</a:t>
            </a:r>
            <a:endParaRPr lang="en-US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0EA1146E-4A91-EF40-91D4-54BAE4DF8D62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620184" y="6340029"/>
            <a:ext cx="10300352" cy="365125"/>
          </a:xfrm>
        </p:spPr>
        <p:txBody>
          <a:bodyPr/>
          <a:lstStyle/>
          <a:p>
            <a:pPr algn="l">
              <a:lnSpc>
                <a:spcPct val="90000"/>
              </a:lnSpc>
              <a:spcBef>
                <a:spcPts val="0"/>
              </a:spcBef>
            </a:pPr>
            <a:r>
              <a:rPr lang="en-GB" sz="1067" baseline="30000" dirty="0"/>
              <a:t>a</a:t>
            </a:r>
            <a:r>
              <a:rPr lang="en-GB" sz="1067" dirty="0"/>
              <a:t> Class of recommendation; </a:t>
            </a:r>
            <a:r>
              <a:rPr lang="en-GB" sz="1067" baseline="30000" dirty="0"/>
              <a:t>b</a:t>
            </a:r>
            <a:r>
              <a:rPr lang="en-GB" sz="1067" dirty="0"/>
              <a:t> Level of evidence</a:t>
            </a:r>
          </a:p>
          <a:p>
            <a:pPr algn="l">
              <a:lnSpc>
                <a:spcPct val="90000"/>
              </a:lnSpc>
              <a:spcBef>
                <a:spcPts val="0"/>
              </a:spcBef>
            </a:pPr>
            <a:r>
              <a:rPr lang="en-GB" sz="1067" dirty="0"/>
              <a:t>ACE, angiotensin-converting enzyme; ARB, angiotensin-receptor blocker; CKD, chronic kidney disease; DAPT, dual antiplatelet therapy; ESC, European Society of Cardiology; </a:t>
            </a:r>
            <a:br>
              <a:rPr lang="en-GB" sz="1067" dirty="0"/>
            </a:br>
            <a:r>
              <a:rPr lang="en-GB" sz="1067" dirty="0"/>
              <a:t>LDL-C, low density lipoprotein cholesterol; LV, left ventricular; LVEF, left ventricular ejection fraction; NSTE-ACS, non-ST-segment elevation acute coronary syndrome</a:t>
            </a:r>
          </a:p>
          <a:p>
            <a:pPr>
              <a:lnSpc>
                <a:spcPct val="90000"/>
              </a:lnSpc>
              <a:spcBef>
                <a:spcPts val="0"/>
              </a:spcBef>
            </a:pPr>
            <a:r>
              <a:rPr lang="en-GB" sz="1067" dirty="0"/>
              <a:t>Collet J-P, et al. Eur Heart J. 2020. DOI: 10.1093/eurheartj/ehaa575</a:t>
            </a:r>
          </a:p>
        </p:txBody>
      </p:sp>
      <p:pic>
        <p:nvPicPr>
          <p:cNvPr id="32" name="Picture 4" descr="Taking Statins for Cholesterol Could Also Improve Your Knee Osteoarthritis  (But It's Complicated) – CreakyJoints">
            <a:extLst>
              <a:ext uri="{FF2B5EF4-FFF2-40B4-BE49-F238E27FC236}">
                <a16:creationId xmlns:a16="http://schemas.microsoft.com/office/drawing/2014/main" id="{DD9D9002-421A-4D42-B947-5CCC578BE2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D1EFF1"/>
              </a:clrFrom>
              <a:clrTo>
                <a:srgbClr val="D1EFF1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4867" y="1835045"/>
            <a:ext cx="3377571" cy="22476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9" name="Groep 38">
            <a:extLst>
              <a:ext uri="{FF2B5EF4-FFF2-40B4-BE49-F238E27FC236}">
                <a16:creationId xmlns:a16="http://schemas.microsoft.com/office/drawing/2014/main" id="{040DC0CD-BAC8-471E-8376-370F9293A056}"/>
              </a:ext>
            </a:extLst>
          </p:cNvPr>
          <p:cNvGrpSpPr/>
          <p:nvPr/>
        </p:nvGrpSpPr>
        <p:grpSpPr>
          <a:xfrm>
            <a:off x="7274964" y="4321957"/>
            <a:ext cx="2459779" cy="2376569"/>
            <a:chOff x="4136027" y="1190850"/>
            <a:chExt cx="2857500" cy="2857500"/>
          </a:xfrm>
        </p:grpSpPr>
        <p:pic>
          <p:nvPicPr>
            <p:cNvPr id="3074" name="Picture 2" descr="Metoprolol (Betablock 25 XL) 25 mg - Healing Pharma.co">
              <a:extLst>
                <a:ext uri="{FF2B5EF4-FFF2-40B4-BE49-F238E27FC236}">
                  <a16:creationId xmlns:a16="http://schemas.microsoft.com/office/drawing/2014/main" id="{5EADAA16-869B-4DDB-A228-4820D6A989F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36027" y="1190850"/>
              <a:ext cx="2857500" cy="28575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8" name="Tekstvak 37">
              <a:extLst>
                <a:ext uri="{FF2B5EF4-FFF2-40B4-BE49-F238E27FC236}">
                  <a16:creationId xmlns:a16="http://schemas.microsoft.com/office/drawing/2014/main" id="{24B05472-8B6A-45E5-A7DC-9767E21C3136}"/>
                </a:ext>
              </a:extLst>
            </p:cNvPr>
            <p:cNvSpPr txBox="1"/>
            <p:nvPr/>
          </p:nvSpPr>
          <p:spPr>
            <a:xfrm rot="21429323">
              <a:off x="4863239" y="2391357"/>
              <a:ext cx="1849530" cy="456485"/>
            </a:xfrm>
            <a:prstGeom prst="rect">
              <a:avLst/>
            </a:prstGeom>
            <a:solidFill>
              <a:srgbClr val="F3CD2E"/>
            </a:solidFill>
          </p:spPr>
          <p:txBody>
            <a:bodyPr wrap="none" rtlCol="0">
              <a:spAutoFit/>
            </a:bodyPr>
            <a:lstStyle/>
            <a:p>
              <a:pPr defTabSz="1219170" latinLnBrk="1"/>
              <a:r>
                <a:rPr lang="nl-NL" sz="1867" dirty="0" err="1">
                  <a:solidFill>
                    <a:srgbClr val="000000"/>
                  </a:solidFill>
                  <a:latin typeface="Bahnschrift SemiBold" panose="020B0502040204020203" pitchFamily="34" charset="0"/>
                </a:rPr>
                <a:t>Beta-blocker</a:t>
              </a:r>
              <a:endParaRPr lang="nl-NL" sz="1867" dirty="0">
                <a:solidFill>
                  <a:srgbClr val="000000"/>
                </a:solidFill>
                <a:latin typeface="Bahnschrift SemiBold" panose="020B0502040204020203" pitchFamily="34" charset="0"/>
              </a:endParaRP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3435018F-138E-C94A-AFDC-E0597AC7912F}"/>
              </a:ext>
            </a:extLst>
          </p:cNvPr>
          <p:cNvGrpSpPr/>
          <p:nvPr/>
        </p:nvGrpSpPr>
        <p:grpSpPr>
          <a:xfrm>
            <a:off x="6863445" y="3360488"/>
            <a:ext cx="1765340" cy="1797948"/>
            <a:chOff x="4553868" y="2706363"/>
            <a:chExt cx="1324005" cy="1348461"/>
          </a:xfrm>
        </p:grpSpPr>
        <p:pic>
          <p:nvPicPr>
            <p:cNvPr id="35" name="Picture 8" descr="ACE inhibitors drugs uses, function, contraindications and side effects">
              <a:extLst>
                <a:ext uri="{FF2B5EF4-FFF2-40B4-BE49-F238E27FC236}">
                  <a16:creationId xmlns:a16="http://schemas.microsoft.com/office/drawing/2014/main" id="{473D35E1-5251-4E88-BEB8-3324DAFD9D0D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5">
              <a:clrChange>
                <a:clrFrom>
                  <a:srgbClr val="ACDDEC"/>
                </a:clrFrom>
                <a:clrTo>
                  <a:srgbClr val="ACDDEC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62" r="57484" b="6507"/>
            <a:stretch/>
          </p:blipFill>
          <p:spPr bwMode="auto">
            <a:xfrm>
              <a:off x="4553868" y="2901367"/>
              <a:ext cx="726343" cy="115345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5" name="Groep 4">
              <a:extLst>
                <a:ext uri="{FF2B5EF4-FFF2-40B4-BE49-F238E27FC236}">
                  <a16:creationId xmlns:a16="http://schemas.microsoft.com/office/drawing/2014/main" id="{7D905B67-765E-4316-89BC-E580378C0F4B}"/>
                </a:ext>
              </a:extLst>
            </p:cNvPr>
            <p:cNvGrpSpPr/>
            <p:nvPr/>
          </p:nvGrpSpPr>
          <p:grpSpPr>
            <a:xfrm>
              <a:off x="5151530" y="2706363"/>
              <a:ext cx="726343" cy="1153457"/>
              <a:chOff x="5414528" y="2867478"/>
              <a:chExt cx="726343" cy="1153457"/>
            </a:xfrm>
          </p:grpSpPr>
          <p:pic>
            <p:nvPicPr>
              <p:cNvPr id="40" name="Picture 8" descr="ACE inhibitors drugs uses, function, contraindications and side effects">
                <a:extLst>
                  <a:ext uri="{FF2B5EF4-FFF2-40B4-BE49-F238E27FC236}">
                    <a16:creationId xmlns:a16="http://schemas.microsoft.com/office/drawing/2014/main" id="{A05F81ED-4553-4500-8104-FC6CF2CFE491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5">
                <a:clrChange>
                  <a:clrFrom>
                    <a:srgbClr val="ACDDEC"/>
                  </a:clrFrom>
                  <a:clrTo>
                    <a:srgbClr val="ACDDEC">
                      <a:alpha val="0"/>
                    </a:srgbClr>
                  </a:clrTo>
                </a:clrChange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062" r="57484" b="6507"/>
              <a:stretch/>
            </p:blipFill>
            <p:spPr bwMode="auto">
              <a:xfrm>
                <a:off x="5414528" y="2867478"/>
                <a:ext cx="726343" cy="1153457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4" name="Rechthoek 3">
                <a:extLst>
                  <a:ext uri="{FF2B5EF4-FFF2-40B4-BE49-F238E27FC236}">
                    <a16:creationId xmlns:a16="http://schemas.microsoft.com/office/drawing/2014/main" id="{754E326D-3686-4E42-A4C3-8C4A5785A7EB}"/>
                  </a:ext>
                </a:extLst>
              </p:cNvPr>
              <p:cNvSpPr/>
              <p:nvPr/>
            </p:nvSpPr>
            <p:spPr>
              <a:xfrm>
                <a:off x="5552287" y="3421111"/>
                <a:ext cx="588584" cy="307825"/>
              </a:xfrm>
              <a:prstGeom prst="rect">
                <a:avLst/>
              </a:prstGeom>
              <a:solidFill>
                <a:srgbClr val="D24646"/>
              </a:solidFill>
            </p:spPr>
            <p:txBody>
              <a:bodyPr wrap="square" lIns="121920" tIns="60960" rIns="121920" bIns="60960">
                <a:spAutoFit/>
              </a:bodyPr>
              <a:lstStyle/>
              <a:p>
                <a:pPr algn="ctr" defTabSz="1219170" latinLnBrk="1"/>
                <a:r>
                  <a:rPr lang="nl-NL" sz="1867" b="1" dirty="0" err="1">
                    <a:ln w="0"/>
                    <a:solidFill>
                      <a:prstClr val="white"/>
                    </a:solidFill>
                    <a:effectLst>
                      <a:outerShdw blurRad="38100" dist="25400" dir="5400000" algn="ctr" rotWithShape="0">
                        <a:srgbClr val="6E747A">
                          <a:alpha val="43000"/>
                        </a:srgbClr>
                      </a:outerShdw>
                    </a:effectLst>
                    <a:latin typeface="Arial Narrow" panose="020B0606020202030204" pitchFamily="34" charset="0"/>
                  </a:rPr>
                  <a:t>ARBs</a:t>
                </a:r>
                <a:endParaRPr lang="nl-NL" sz="1867" b="1" dirty="0">
                  <a:ln w="0"/>
                  <a:solidFill>
                    <a:prstClr val="white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Arial Narrow" panose="020B0606020202030204" pitchFamily="34" charset="0"/>
                </a:endParaRPr>
              </a:p>
            </p:txBody>
          </p:sp>
        </p:grp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F5352F69-5180-C344-B9A1-69C75A392808}"/>
              </a:ext>
            </a:extLst>
          </p:cNvPr>
          <p:cNvGrpSpPr/>
          <p:nvPr/>
        </p:nvGrpSpPr>
        <p:grpSpPr>
          <a:xfrm>
            <a:off x="6860514" y="602518"/>
            <a:ext cx="3555967" cy="2151097"/>
            <a:chOff x="4641329" y="599010"/>
            <a:chExt cx="2666975" cy="1613323"/>
          </a:xfrm>
        </p:grpSpPr>
        <p:grpSp>
          <p:nvGrpSpPr>
            <p:cNvPr id="23" name="Group 22">
              <a:extLst>
                <a:ext uri="{FF2B5EF4-FFF2-40B4-BE49-F238E27FC236}">
                  <a16:creationId xmlns:a16="http://schemas.microsoft.com/office/drawing/2014/main" id="{F4814F23-29D9-4096-8373-9DB7855C5521}"/>
                </a:ext>
              </a:extLst>
            </p:cNvPr>
            <p:cNvGrpSpPr/>
            <p:nvPr/>
          </p:nvGrpSpPr>
          <p:grpSpPr>
            <a:xfrm>
              <a:off x="5840428" y="599010"/>
              <a:ext cx="1467876" cy="1546360"/>
              <a:chOff x="6416492" y="608413"/>
              <a:chExt cx="1467876" cy="1546360"/>
            </a:xfrm>
          </p:grpSpPr>
          <p:pic>
            <p:nvPicPr>
              <p:cNvPr id="34" name="Picture 6" descr="Plavix 60 mg">
                <a:extLst>
                  <a:ext uri="{FF2B5EF4-FFF2-40B4-BE49-F238E27FC236}">
                    <a16:creationId xmlns:a16="http://schemas.microsoft.com/office/drawing/2014/main" id="{F5993092-0911-4156-B0F8-AB95540142C8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6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416492" y="608413"/>
                <a:ext cx="1467876" cy="154636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10" name="Vrije vorm: vorm 9">
                <a:extLst>
                  <a:ext uri="{FF2B5EF4-FFF2-40B4-BE49-F238E27FC236}">
                    <a16:creationId xmlns:a16="http://schemas.microsoft.com/office/drawing/2014/main" id="{602D16E4-8901-4C44-925A-2D46A40EE08C}"/>
                  </a:ext>
                </a:extLst>
              </p:cNvPr>
              <p:cNvSpPr/>
              <p:nvPr/>
            </p:nvSpPr>
            <p:spPr>
              <a:xfrm>
                <a:off x="6648759" y="1015201"/>
                <a:ext cx="1081088" cy="823913"/>
              </a:xfrm>
              <a:custGeom>
                <a:avLst/>
                <a:gdLst>
                  <a:gd name="connsiteX0" fmla="*/ 0 w 1081088"/>
                  <a:gd name="connsiteY0" fmla="*/ 280988 h 823913"/>
                  <a:gd name="connsiteX1" fmla="*/ 28575 w 1081088"/>
                  <a:gd name="connsiteY1" fmla="*/ 823913 h 823913"/>
                  <a:gd name="connsiteX2" fmla="*/ 1081088 w 1081088"/>
                  <a:gd name="connsiteY2" fmla="*/ 476250 h 823913"/>
                  <a:gd name="connsiteX3" fmla="*/ 1081088 w 1081088"/>
                  <a:gd name="connsiteY3" fmla="*/ 0 h 823913"/>
                  <a:gd name="connsiteX4" fmla="*/ 0 w 1081088"/>
                  <a:gd name="connsiteY4" fmla="*/ 280988 h 8239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81088" h="823913">
                    <a:moveTo>
                      <a:pt x="0" y="280988"/>
                    </a:moveTo>
                    <a:lnTo>
                      <a:pt x="28575" y="823913"/>
                    </a:lnTo>
                    <a:lnTo>
                      <a:pt x="1081088" y="476250"/>
                    </a:lnTo>
                    <a:lnTo>
                      <a:pt x="1081088" y="0"/>
                    </a:lnTo>
                    <a:lnTo>
                      <a:pt x="0" y="280988"/>
                    </a:lnTo>
                    <a:close/>
                  </a:path>
                </a:pathLst>
              </a:custGeom>
              <a:solidFill>
                <a:srgbClr val="0096A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9170" latinLnBrk="1"/>
                <a:endParaRPr lang="nl-NL" sz="2400">
                  <a:solidFill>
                    <a:srgbClr val="0096A5"/>
                  </a:solidFill>
                  <a:latin typeface="Arial"/>
                </a:endParaRPr>
              </a:p>
            </p:txBody>
          </p:sp>
          <p:sp>
            <p:nvSpPr>
              <p:cNvPr id="6" name="Tekstvak 5">
                <a:extLst>
                  <a:ext uri="{FF2B5EF4-FFF2-40B4-BE49-F238E27FC236}">
                    <a16:creationId xmlns:a16="http://schemas.microsoft.com/office/drawing/2014/main" id="{FBC1839C-39C6-4AD9-BFCF-3698F5743FE5}"/>
                  </a:ext>
                </a:extLst>
              </p:cNvPr>
              <p:cNvSpPr txBox="1"/>
              <p:nvPr/>
            </p:nvSpPr>
            <p:spPr>
              <a:xfrm rot="20638342">
                <a:off x="6814646" y="1177041"/>
                <a:ext cx="804548" cy="500233"/>
              </a:xfrm>
              <a:prstGeom prst="rect">
                <a:avLst/>
              </a:prstGeom>
              <a:solidFill>
                <a:srgbClr val="0096A5"/>
              </a:solidFill>
            </p:spPr>
            <p:txBody>
              <a:bodyPr wrap="none" rtlCol="0">
                <a:spAutoFit/>
              </a:bodyPr>
              <a:lstStyle/>
              <a:p>
                <a:pPr defTabSz="1219170" latinLnBrk="1"/>
                <a:r>
                  <a:rPr lang="nl-NL" sz="1867" dirty="0">
                    <a:solidFill>
                      <a:prstClr val="white"/>
                    </a:solidFill>
                    <a:latin typeface="Bahnschrift SemiBold SemiConden" panose="020B0502040204020203" pitchFamily="34" charset="0"/>
                  </a:rPr>
                  <a:t>P2Y</a:t>
                </a:r>
                <a:r>
                  <a:rPr lang="nl-NL" sz="1600" dirty="0">
                    <a:solidFill>
                      <a:prstClr val="white"/>
                    </a:solidFill>
                    <a:latin typeface="Bahnschrift SemiBold SemiConden" panose="020B0502040204020203" pitchFamily="34" charset="0"/>
                  </a:rPr>
                  <a:t>12</a:t>
                </a:r>
                <a:r>
                  <a:rPr lang="nl-NL" sz="1867" dirty="0">
                    <a:solidFill>
                      <a:prstClr val="white"/>
                    </a:solidFill>
                    <a:latin typeface="Bahnschrift SemiBold SemiConden" panose="020B0502040204020203" pitchFamily="34" charset="0"/>
                  </a:rPr>
                  <a:t> </a:t>
                </a:r>
              </a:p>
              <a:p>
                <a:pPr defTabSz="1219170" latinLnBrk="1"/>
                <a:r>
                  <a:rPr lang="nl-NL" sz="1867" dirty="0">
                    <a:solidFill>
                      <a:prstClr val="white"/>
                    </a:solidFill>
                    <a:latin typeface="Bahnschrift SemiBold SemiConden" panose="020B0502040204020203" pitchFamily="34" charset="0"/>
                  </a:rPr>
                  <a:t>Inhibitors</a:t>
                </a:r>
              </a:p>
            </p:txBody>
          </p:sp>
        </p:grpSp>
        <p:grpSp>
          <p:nvGrpSpPr>
            <p:cNvPr id="14" name="Groep 13">
              <a:extLst>
                <a:ext uri="{FF2B5EF4-FFF2-40B4-BE49-F238E27FC236}">
                  <a16:creationId xmlns:a16="http://schemas.microsoft.com/office/drawing/2014/main" id="{71027DD1-D90F-44F0-841A-91DD7EFFA899}"/>
                </a:ext>
              </a:extLst>
            </p:cNvPr>
            <p:cNvGrpSpPr/>
            <p:nvPr/>
          </p:nvGrpSpPr>
          <p:grpSpPr>
            <a:xfrm>
              <a:off x="4641329" y="861820"/>
              <a:ext cx="1350513" cy="1350513"/>
              <a:chOff x="4164989" y="871223"/>
              <a:chExt cx="1350513" cy="1350513"/>
            </a:xfrm>
          </p:grpSpPr>
          <p:pic>
            <p:nvPicPr>
              <p:cNvPr id="31" name="Picture 2" descr="Dowa Health Shop in Kuwait. Aspirin Tablets 500 mg">
                <a:extLst>
                  <a:ext uri="{FF2B5EF4-FFF2-40B4-BE49-F238E27FC236}">
                    <a16:creationId xmlns:a16="http://schemas.microsoft.com/office/drawing/2014/main" id="{722C3687-F9D5-442E-9196-0FB7DAEE602C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7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164989" y="871223"/>
                <a:ext cx="1350513" cy="1350513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13" name="Ovaal 12">
                <a:extLst>
                  <a:ext uri="{FF2B5EF4-FFF2-40B4-BE49-F238E27FC236}">
                    <a16:creationId xmlns:a16="http://schemas.microsoft.com/office/drawing/2014/main" id="{3BFA4A24-43FE-4D24-9523-4F104C14DCDB}"/>
                  </a:ext>
                </a:extLst>
              </p:cNvPr>
              <p:cNvSpPr/>
              <p:nvPr/>
            </p:nvSpPr>
            <p:spPr>
              <a:xfrm>
                <a:off x="4180114" y="1216034"/>
                <a:ext cx="319878" cy="288032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9170" latinLnBrk="1"/>
                <a:endParaRPr lang="nl-NL" sz="2400">
                  <a:solidFill>
                    <a:prstClr val="white"/>
                  </a:solidFill>
                  <a:latin typeface="Arial"/>
                </a:endParaRPr>
              </a:p>
            </p:txBody>
          </p:sp>
        </p:grpSp>
      </p:grpSp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155ACAFC-F27E-9F45-8FA9-8EF95D4451A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14006507"/>
              </p:ext>
            </p:extLst>
          </p:nvPr>
        </p:nvGraphicFramePr>
        <p:xfrm>
          <a:off x="623325" y="1296477"/>
          <a:ext cx="6048742" cy="4628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608580">
                  <a:extLst>
                    <a:ext uri="{9D8B030D-6E8A-4147-A177-3AD203B41FA5}">
                      <a16:colId xmlns:a16="http://schemas.microsoft.com/office/drawing/2014/main" val="2970844818"/>
                    </a:ext>
                  </a:extLst>
                </a:gridCol>
                <a:gridCol w="720081">
                  <a:extLst>
                    <a:ext uri="{9D8B030D-6E8A-4147-A177-3AD203B41FA5}">
                      <a16:colId xmlns:a16="http://schemas.microsoft.com/office/drawing/2014/main" val="3894841005"/>
                    </a:ext>
                  </a:extLst>
                </a:gridCol>
                <a:gridCol w="720081">
                  <a:extLst>
                    <a:ext uri="{9D8B030D-6E8A-4147-A177-3AD203B41FA5}">
                      <a16:colId xmlns:a16="http://schemas.microsoft.com/office/drawing/2014/main" val="3388166915"/>
                    </a:ext>
                  </a:extLst>
                </a:gridCol>
              </a:tblGrid>
              <a:tr h="299200">
                <a:tc>
                  <a:txBody>
                    <a:bodyPr/>
                    <a:lstStyle/>
                    <a:p>
                      <a:pPr latinLnBrk="0"/>
                      <a:r>
                        <a:rPr lang="en-US" sz="1300" dirty="0"/>
                        <a:t>Recommendations</a:t>
                      </a:r>
                    </a:p>
                  </a:txBody>
                  <a:tcPr marL="73920" marR="73920" marT="48000" marB="48000"/>
                </a:tc>
                <a:tc>
                  <a:txBody>
                    <a:bodyPr/>
                    <a:lstStyle/>
                    <a:p>
                      <a:pPr algn="ctr" latinLnBrk="0"/>
                      <a:r>
                        <a:rPr lang="en-US" sz="1300" dirty="0"/>
                        <a:t>Class</a:t>
                      </a:r>
                      <a:r>
                        <a:rPr lang="en-US" sz="1300" baseline="30000" dirty="0"/>
                        <a:t>a</a:t>
                      </a:r>
                    </a:p>
                  </a:txBody>
                  <a:tcPr marL="73920" marR="73920" marT="48000" marB="48000"/>
                </a:tc>
                <a:tc>
                  <a:txBody>
                    <a:bodyPr/>
                    <a:lstStyle/>
                    <a:p>
                      <a:pPr algn="ctr" latinLnBrk="0"/>
                      <a:r>
                        <a:rPr lang="en-US" sz="1300" dirty="0"/>
                        <a:t>Level</a:t>
                      </a:r>
                      <a:r>
                        <a:rPr lang="en-US" sz="1300" baseline="30000" dirty="0"/>
                        <a:t>b</a:t>
                      </a:r>
                    </a:p>
                  </a:txBody>
                  <a:tcPr marL="73920" marR="73920" marT="48000" marB="48000"/>
                </a:tc>
                <a:extLst>
                  <a:ext uri="{0D108BD9-81ED-4DB2-BD59-A6C34878D82A}">
                    <a16:rowId xmlns:a16="http://schemas.microsoft.com/office/drawing/2014/main" val="2054173171"/>
                  </a:ext>
                </a:extLst>
              </a:tr>
              <a:tr h="908800">
                <a:tc>
                  <a:txBody>
                    <a:bodyPr/>
                    <a:lstStyle/>
                    <a:p>
                      <a:pPr latinLnBrk="0"/>
                      <a:r>
                        <a:rPr lang="en-US" sz="1300" dirty="0"/>
                        <a:t>In patients with NSTE-ACS treated with coronary stent implantation, DAPT with a P2Y</a:t>
                      </a:r>
                      <a:r>
                        <a:rPr lang="en-US" sz="1300" baseline="-25000" dirty="0"/>
                        <a:t>12</a:t>
                      </a:r>
                      <a:r>
                        <a:rPr lang="en-US" sz="1300" dirty="0"/>
                        <a:t> receptor inhibitor on top of aspirin is recommended for 12 months unless there are contraindications such as excessive risk of bleeding</a:t>
                      </a:r>
                      <a:endParaRPr lang="en-US" sz="1300" dirty="0">
                        <a:solidFill>
                          <a:srgbClr val="000000"/>
                        </a:solidFill>
                      </a:endParaRPr>
                    </a:p>
                  </a:txBody>
                  <a:tcPr marL="73920" marR="73920" marT="48000" marB="48000"/>
                </a:tc>
                <a:tc>
                  <a:txBody>
                    <a:bodyPr/>
                    <a:lstStyle/>
                    <a:p>
                      <a:pPr algn="ctr" latinLnBrk="0"/>
                      <a:r>
                        <a:rPr lang="en-US" sz="1300" b="1" dirty="0"/>
                        <a:t>I</a:t>
                      </a:r>
                      <a:endParaRPr lang="en-US" sz="1300" b="1" dirty="0">
                        <a:solidFill>
                          <a:schemeClr val="bg1"/>
                        </a:solidFill>
                      </a:endParaRPr>
                    </a:p>
                  </a:txBody>
                  <a:tcPr marL="73920" marR="73920" marT="48000" marB="48000" anchor="ctr"/>
                </a:tc>
                <a:tc>
                  <a:txBody>
                    <a:bodyPr/>
                    <a:lstStyle/>
                    <a:p>
                      <a:pPr algn="ctr" latinLnBrk="0"/>
                      <a:r>
                        <a:rPr lang="en-US" sz="1300" b="1" dirty="0"/>
                        <a:t>A</a:t>
                      </a:r>
                      <a:endParaRPr lang="en-US" sz="1300" b="1" dirty="0">
                        <a:solidFill>
                          <a:schemeClr val="bg1"/>
                        </a:solidFill>
                      </a:endParaRPr>
                    </a:p>
                  </a:txBody>
                  <a:tcPr marL="73920" marR="73920" marT="48000" marB="48000" anchor="ctr"/>
                </a:tc>
                <a:extLst>
                  <a:ext uri="{0D108BD9-81ED-4DB2-BD59-A6C34878D82A}">
                    <a16:rowId xmlns:a16="http://schemas.microsoft.com/office/drawing/2014/main" val="3253754432"/>
                  </a:ext>
                </a:extLst>
              </a:tr>
              <a:tr h="299200">
                <a:tc gridSpan="3">
                  <a:txBody>
                    <a:bodyPr/>
                    <a:lstStyle/>
                    <a:p>
                      <a:pPr latinLnBrk="0"/>
                      <a:r>
                        <a:rPr lang="en-US" sz="1300" b="1" dirty="0"/>
                        <a:t>Lipid-lowering drugs</a:t>
                      </a:r>
                      <a:endParaRPr lang="en-US" sz="1300" b="1" dirty="0">
                        <a:solidFill>
                          <a:srgbClr val="000000"/>
                        </a:solidFill>
                      </a:endParaRPr>
                    </a:p>
                  </a:txBody>
                  <a:tcPr marL="73920" marR="73920" marT="48000" marB="4800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 latinLnBrk="0"/>
                      <a:endParaRPr lang="en-US" sz="1000" b="1" dirty="0"/>
                    </a:p>
                  </a:txBody>
                  <a:tcPr marL="55440" marR="55440" marT="36000" marB="36000" anchor="ctr"/>
                </a:tc>
                <a:extLst>
                  <a:ext uri="{0D108BD9-81ED-4DB2-BD59-A6C34878D82A}">
                    <a16:rowId xmlns:a16="http://schemas.microsoft.com/office/drawing/2014/main" val="2959077676"/>
                  </a:ext>
                </a:extLst>
              </a:tr>
              <a:tr h="705600">
                <a:tc>
                  <a:txBody>
                    <a:bodyPr/>
                    <a:lstStyle/>
                    <a:p>
                      <a:pPr latinLnBrk="0"/>
                      <a:r>
                        <a:rPr lang="en-US" sz="1300" dirty="0"/>
                        <a:t>Statins are recommended in all NSTE-ACS patients. The aim is to reduce LDL-C by ≥50% from baseline to achieve LDL-C &lt;1.4 mmol/L (&lt;55 mg/dL)</a:t>
                      </a:r>
                      <a:endParaRPr lang="en-US" sz="1300" dirty="0">
                        <a:solidFill>
                          <a:srgbClr val="000000"/>
                        </a:solidFill>
                      </a:endParaRPr>
                    </a:p>
                  </a:txBody>
                  <a:tcPr marL="73920" marR="73920" marT="48000" marB="48000"/>
                </a:tc>
                <a:tc>
                  <a:txBody>
                    <a:bodyPr/>
                    <a:lstStyle/>
                    <a:p>
                      <a:pPr algn="ctr" latinLnBrk="0"/>
                      <a:r>
                        <a:rPr lang="en-US" sz="1300" b="1" dirty="0"/>
                        <a:t>I</a:t>
                      </a:r>
                      <a:endParaRPr lang="en-US" sz="1300" b="1" dirty="0">
                        <a:solidFill>
                          <a:schemeClr val="bg1"/>
                        </a:solidFill>
                      </a:endParaRPr>
                    </a:p>
                  </a:txBody>
                  <a:tcPr marL="73920" marR="73920" marT="48000" marB="48000" anchor="ctr"/>
                </a:tc>
                <a:tc>
                  <a:txBody>
                    <a:bodyPr/>
                    <a:lstStyle/>
                    <a:p>
                      <a:pPr algn="ctr" latinLnBrk="0"/>
                      <a:r>
                        <a:rPr lang="en-US" sz="1300" b="1" dirty="0"/>
                        <a:t>A</a:t>
                      </a:r>
                      <a:endParaRPr lang="en-US" sz="1300" b="1" dirty="0">
                        <a:solidFill>
                          <a:schemeClr val="bg1"/>
                        </a:solidFill>
                      </a:endParaRPr>
                    </a:p>
                  </a:txBody>
                  <a:tcPr marL="73920" marR="73920" marT="48000" marB="48000" anchor="ctr"/>
                </a:tc>
                <a:extLst>
                  <a:ext uri="{0D108BD9-81ED-4DB2-BD59-A6C34878D82A}">
                    <a16:rowId xmlns:a16="http://schemas.microsoft.com/office/drawing/2014/main" val="2653771064"/>
                  </a:ext>
                </a:extLst>
              </a:tr>
              <a:tr h="299200">
                <a:tc gridSpan="3">
                  <a:txBody>
                    <a:bodyPr/>
                    <a:lstStyle/>
                    <a:p>
                      <a:pPr latinLnBrk="0"/>
                      <a:r>
                        <a:rPr lang="en-US" sz="1300" b="1" dirty="0"/>
                        <a:t>ACE inhibitors or ARBs</a:t>
                      </a:r>
                      <a:endParaRPr lang="en-US" sz="1300" b="1" dirty="0">
                        <a:solidFill>
                          <a:srgbClr val="000000"/>
                        </a:solidFill>
                      </a:endParaRPr>
                    </a:p>
                  </a:txBody>
                  <a:tcPr marL="73920" marR="73920" marT="48000" marB="4800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 latinLnBrk="0"/>
                      <a:endParaRPr lang="en-US" sz="1000" b="1" dirty="0">
                        <a:solidFill>
                          <a:schemeClr val="bg1"/>
                        </a:solidFill>
                      </a:endParaRPr>
                    </a:p>
                  </a:txBody>
                  <a:tcPr marL="55440" marR="55440" marT="36000" marB="36000" anchor="ctr">
                    <a:solidFill>
                      <a:srgbClr val="1790A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63541124"/>
                  </a:ext>
                </a:extLst>
              </a:tr>
              <a:tr h="1315200">
                <a:tc>
                  <a:txBody>
                    <a:bodyPr/>
                    <a:lstStyle/>
                    <a:p>
                      <a:pPr latinLnBrk="0"/>
                      <a:r>
                        <a:rPr lang="en-US" sz="1300" dirty="0"/>
                        <a:t>ACE inhibitors (or ARBs in cases of intolerance to ACE inhibitors) are recommended in patients with heart failure with reduced LVEF (&lt;40%), diabetes, or CKD unless contraindicated (e.g. severe renal impairment, hyperkalaemia, etc.) in order to reduce all-cause and cardiovascular mortality and cardiovascular morbidity</a:t>
                      </a:r>
                      <a:endParaRPr lang="en-US" sz="1300" dirty="0">
                        <a:solidFill>
                          <a:srgbClr val="000000"/>
                        </a:solidFill>
                      </a:endParaRPr>
                    </a:p>
                  </a:txBody>
                  <a:tcPr marL="73920" marR="73920" marT="48000" marB="48000"/>
                </a:tc>
                <a:tc>
                  <a:txBody>
                    <a:bodyPr/>
                    <a:lstStyle/>
                    <a:p>
                      <a:pPr algn="ctr" latinLnBrk="0"/>
                      <a:r>
                        <a:rPr lang="en-US" sz="1300" b="1" dirty="0"/>
                        <a:t>I</a:t>
                      </a:r>
                      <a:endParaRPr lang="en-US" sz="1300" b="1" dirty="0">
                        <a:solidFill>
                          <a:schemeClr val="bg1"/>
                        </a:solidFill>
                      </a:endParaRPr>
                    </a:p>
                  </a:txBody>
                  <a:tcPr marL="73920" marR="73920" marT="48000" marB="48000" anchor="ctr"/>
                </a:tc>
                <a:tc>
                  <a:txBody>
                    <a:bodyPr/>
                    <a:lstStyle/>
                    <a:p>
                      <a:pPr algn="ctr" latinLnBrk="0"/>
                      <a:r>
                        <a:rPr lang="en-US" sz="1300" b="1" dirty="0"/>
                        <a:t>A</a:t>
                      </a:r>
                      <a:endParaRPr lang="en-US" sz="1300" b="1" dirty="0">
                        <a:solidFill>
                          <a:schemeClr val="bg1"/>
                        </a:solidFill>
                      </a:endParaRPr>
                    </a:p>
                  </a:txBody>
                  <a:tcPr marL="73920" marR="73920" marT="48000" marB="48000" anchor="ctr"/>
                </a:tc>
                <a:extLst>
                  <a:ext uri="{0D108BD9-81ED-4DB2-BD59-A6C34878D82A}">
                    <a16:rowId xmlns:a16="http://schemas.microsoft.com/office/drawing/2014/main" val="2848837680"/>
                  </a:ext>
                </a:extLst>
              </a:tr>
              <a:tr h="299200">
                <a:tc gridSpan="3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b="1" dirty="0"/>
                        <a:t>Beta-blockers</a:t>
                      </a:r>
                      <a:endParaRPr lang="en-US" sz="1300" b="1" dirty="0">
                        <a:solidFill>
                          <a:srgbClr val="000000"/>
                        </a:solidFill>
                      </a:endParaRPr>
                    </a:p>
                  </a:txBody>
                  <a:tcPr marL="73920" marR="73920" marT="48000" marB="4800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 latinLnBrk="0"/>
                      <a:endParaRPr lang="en-US" sz="1000" b="1" dirty="0">
                        <a:solidFill>
                          <a:schemeClr val="bg1"/>
                        </a:solidFill>
                      </a:endParaRPr>
                    </a:p>
                  </a:txBody>
                  <a:tcPr marL="55440" marR="55440" marT="36000" marB="36000" anchor="ctr">
                    <a:solidFill>
                      <a:srgbClr val="1790A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41914777"/>
                  </a:ext>
                </a:extLst>
              </a:tr>
              <a:tr h="502400">
                <a:tc>
                  <a:txBody>
                    <a:bodyPr/>
                    <a:lstStyle/>
                    <a:p>
                      <a:pPr latinLnBrk="0"/>
                      <a:r>
                        <a:rPr lang="en-US" sz="1300" dirty="0"/>
                        <a:t>Beta-blockers are recommended in patients with systolic LV dysfunction or heart failure with reduced LVEF (&lt;40%)</a:t>
                      </a:r>
                      <a:endParaRPr lang="en-US" sz="1300" dirty="0">
                        <a:solidFill>
                          <a:srgbClr val="000000"/>
                        </a:solidFill>
                      </a:endParaRPr>
                    </a:p>
                  </a:txBody>
                  <a:tcPr marL="73920" marR="73920" marT="48000" marB="48000"/>
                </a:tc>
                <a:tc>
                  <a:txBody>
                    <a:bodyPr/>
                    <a:lstStyle/>
                    <a:p>
                      <a:pPr algn="ctr" latinLnBrk="0"/>
                      <a:r>
                        <a:rPr lang="en-US" sz="1300" b="1" dirty="0"/>
                        <a:t>I</a:t>
                      </a:r>
                      <a:endParaRPr lang="en-US" sz="1300" b="1" dirty="0">
                        <a:solidFill>
                          <a:schemeClr val="bg1"/>
                        </a:solidFill>
                      </a:endParaRPr>
                    </a:p>
                  </a:txBody>
                  <a:tcPr marL="73920" marR="73920" marT="48000" marB="48000" anchor="ctr"/>
                </a:tc>
                <a:tc>
                  <a:txBody>
                    <a:bodyPr/>
                    <a:lstStyle/>
                    <a:p>
                      <a:pPr algn="ctr" latinLnBrk="0"/>
                      <a:r>
                        <a:rPr lang="en-US" sz="1300" b="1" dirty="0"/>
                        <a:t>A</a:t>
                      </a:r>
                      <a:endParaRPr lang="en-US" sz="1300" b="1" dirty="0">
                        <a:solidFill>
                          <a:schemeClr val="bg1"/>
                        </a:solidFill>
                      </a:endParaRPr>
                    </a:p>
                  </a:txBody>
                  <a:tcPr marL="73920" marR="73920" marT="48000" marB="48000" anchor="ctr"/>
                </a:tc>
                <a:extLst>
                  <a:ext uri="{0D108BD9-81ED-4DB2-BD59-A6C34878D82A}">
                    <a16:rowId xmlns:a16="http://schemas.microsoft.com/office/drawing/2014/main" val="3475514723"/>
                  </a:ext>
                </a:extLst>
              </a:tr>
            </a:tbl>
          </a:graphicData>
        </a:graphic>
      </p:graphicFrame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6E60E02A-0667-BF43-A3B0-0A7BA0819B8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CE43C0F-8A7B-3A4B-9DB5-B3472E36E833}" type="slidenum">
              <a:rPr lang="en-GB" smtClean="0"/>
              <a:pPr/>
              <a:t>5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72766775"/>
      </p:ext>
    </p:extLst>
  </p:cSld>
  <p:clrMapOvr>
    <a:masterClrMapping/>
  </p:clrMapOvr>
  <p:transition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ekst 1">
            <a:extLst>
              <a:ext uri="{FF2B5EF4-FFF2-40B4-BE49-F238E27FC236}">
                <a16:creationId xmlns:a16="http://schemas.microsoft.com/office/drawing/2014/main" id="{5DCDD359-6A47-430D-B512-9E1175BF5B83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PROMETHEUS multicentre observational registry: 19,914 patients with acute coronary syndrome (ACS) undergoing percutaneous coronary intervention (PCI)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5331A76D-C2DB-2344-A4E3-36FEFD6651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GDMT: prescribing patterns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68B6237-8959-5343-8951-F1144B67CBE8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620184" y="6336480"/>
            <a:ext cx="10804408" cy="365125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en-GB" baseline="30000" dirty="0"/>
              <a:t>a </a:t>
            </a:r>
            <a:r>
              <a:rPr lang="en-GB" dirty="0"/>
              <a:t>4,834 patients with AMI were included in the analysis</a:t>
            </a:r>
          </a:p>
          <a:p>
            <a:pPr>
              <a:spcBef>
                <a:spcPts val="0"/>
              </a:spcBef>
            </a:pPr>
            <a:r>
              <a:rPr lang="en-GB" dirty="0"/>
              <a:t>ACE, angiotensin-converting enzyme; AMI, acute myocardial infarction; ARB, angiotensin-receptor blocker; GDMT, guideline-directed medical therapy</a:t>
            </a:r>
          </a:p>
          <a:p>
            <a:pPr>
              <a:spcBef>
                <a:spcPts val="0"/>
              </a:spcBef>
            </a:pPr>
            <a:r>
              <a:rPr lang="en-GB" dirty="0"/>
              <a:t>Ge Z, et al. Catheter Cardiovasc </a:t>
            </a:r>
            <a:r>
              <a:rPr lang="en-GB" dirty="0" err="1"/>
              <a:t>Interv</a:t>
            </a:r>
            <a:r>
              <a:rPr lang="en-GB" dirty="0"/>
              <a:t>. 2019;93:E112-9</a:t>
            </a:r>
          </a:p>
        </p:txBody>
      </p:sp>
      <p:sp>
        <p:nvSpPr>
          <p:cNvPr id="6" name="Tekstvak 5">
            <a:extLst>
              <a:ext uri="{FF2B5EF4-FFF2-40B4-BE49-F238E27FC236}">
                <a16:creationId xmlns:a16="http://schemas.microsoft.com/office/drawing/2014/main" id="{7A37DE1B-BA9B-4AA7-BB9D-4C6003C0B362}"/>
              </a:ext>
            </a:extLst>
          </p:cNvPr>
          <p:cNvSpPr txBox="1"/>
          <p:nvPr/>
        </p:nvSpPr>
        <p:spPr>
          <a:xfrm>
            <a:off x="1302622" y="5665600"/>
            <a:ext cx="9121013" cy="3796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1219170" latinLnBrk="1"/>
            <a:r>
              <a:rPr lang="en-GB" b="1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Percentage of GDMT at discharge in patients with AMI</a:t>
            </a:r>
            <a:r>
              <a:rPr lang="en-GB" b="1" baseline="300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</a:t>
            </a:r>
          </a:p>
        </p:txBody>
      </p:sp>
      <p:sp>
        <p:nvSpPr>
          <p:cNvPr id="7" name="Tekstballon: rechthoek met afgeronde hoeken 6">
            <a:extLst>
              <a:ext uri="{FF2B5EF4-FFF2-40B4-BE49-F238E27FC236}">
                <a16:creationId xmlns:a16="http://schemas.microsoft.com/office/drawing/2014/main" id="{DD6BB5A7-10D5-410E-957C-001090F4159C}"/>
              </a:ext>
            </a:extLst>
          </p:cNvPr>
          <p:cNvSpPr/>
          <p:nvPr/>
        </p:nvSpPr>
        <p:spPr>
          <a:xfrm>
            <a:off x="10153253" y="1788623"/>
            <a:ext cx="1486563" cy="628426"/>
          </a:xfrm>
          <a:prstGeom prst="wedgeRoundRectCallout">
            <a:avLst>
              <a:gd name="adj1" fmla="val -336584"/>
              <a:gd name="adj2" fmla="val 22145"/>
              <a:gd name="adj3" fmla="val 16667"/>
            </a:avLst>
          </a:prstGeom>
          <a:solidFill>
            <a:schemeClr val="bg1"/>
          </a:solidFill>
          <a:ln w="190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 latinLnBrk="1"/>
            <a:endParaRPr lang="en-GB" sz="2400" dirty="0">
              <a:solidFill>
                <a:prstClr val="white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" name="Tekstvak 8">
            <a:extLst>
              <a:ext uri="{FF2B5EF4-FFF2-40B4-BE49-F238E27FC236}">
                <a16:creationId xmlns:a16="http://schemas.microsoft.com/office/drawing/2014/main" id="{516D4E2E-7ED9-4FCA-A945-6C45A5A0E864}"/>
              </a:ext>
            </a:extLst>
          </p:cNvPr>
          <p:cNvSpPr txBox="1"/>
          <p:nvPr/>
        </p:nvSpPr>
        <p:spPr>
          <a:xfrm>
            <a:off x="10266682" y="1788623"/>
            <a:ext cx="1259704" cy="584775"/>
          </a:xfrm>
          <a:prstGeom prst="rect">
            <a:avLst/>
          </a:prstGeom>
          <a:noFill/>
          <a:ln w="19050">
            <a:noFill/>
          </a:ln>
        </p:spPr>
        <p:txBody>
          <a:bodyPr wrap="square" rtlCol="0">
            <a:spAutoFit/>
          </a:bodyPr>
          <a:lstStyle/>
          <a:p>
            <a:pPr defTabSz="1219170" latinLnBrk="1"/>
            <a:r>
              <a:rPr lang="en-GB" sz="3200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69.4%</a:t>
            </a:r>
          </a:p>
        </p:txBody>
      </p:sp>
      <p:graphicFrame>
        <p:nvGraphicFramePr>
          <p:cNvPr id="18" name="Chart 17">
            <a:extLst>
              <a:ext uri="{FF2B5EF4-FFF2-40B4-BE49-F238E27FC236}">
                <a16:creationId xmlns:a16="http://schemas.microsoft.com/office/drawing/2014/main" id="{6FC9011F-AC73-8041-89E3-6A4E2579736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107702814"/>
              </p:ext>
            </p:extLst>
          </p:nvPr>
        </p:nvGraphicFramePr>
        <p:xfrm>
          <a:off x="918579" y="2564840"/>
          <a:ext cx="9700779" cy="319677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Rechteraccolade 7">
            <a:extLst>
              <a:ext uri="{FF2B5EF4-FFF2-40B4-BE49-F238E27FC236}">
                <a16:creationId xmlns:a16="http://schemas.microsoft.com/office/drawing/2014/main" id="{EDBC537B-DD7E-494D-A92F-15870C55C710}"/>
              </a:ext>
            </a:extLst>
          </p:cNvPr>
          <p:cNvSpPr/>
          <p:nvPr/>
        </p:nvSpPr>
        <p:spPr>
          <a:xfrm rot="16200000">
            <a:off x="5743810" y="-1462748"/>
            <a:ext cx="381471" cy="7903676"/>
          </a:xfrm>
          <a:prstGeom prst="rightBrace">
            <a:avLst>
              <a:gd name="adj1" fmla="val 46466"/>
              <a:gd name="adj2" fmla="val 49328"/>
            </a:avLst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defTabSz="1219170" latinLnBrk="1"/>
            <a:endParaRPr lang="en-GB" sz="2400" dirty="0">
              <a:solidFill>
                <a:srgbClr val="2765B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" name="Tekstvak 5">
            <a:extLst>
              <a:ext uri="{FF2B5EF4-FFF2-40B4-BE49-F238E27FC236}">
                <a16:creationId xmlns:a16="http://schemas.microsoft.com/office/drawing/2014/main" id="{32C1CD23-EEF4-4EB2-83BE-53A65D87CEED}"/>
              </a:ext>
            </a:extLst>
          </p:cNvPr>
          <p:cNvSpPr txBox="1"/>
          <p:nvPr/>
        </p:nvSpPr>
        <p:spPr>
          <a:xfrm rot="16200000">
            <a:off x="-318299" y="3839658"/>
            <a:ext cx="2208245" cy="3796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1219170" latinLnBrk="1"/>
            <a:r>
              <a:rPr lang="en-GB" b="1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Patients (%)</a:t>
            </a:r>
            <a:endParaRPr lang="en-GB" b="1" baseline="30000" dirty="0">
              <a:solidFill>
                <a:schemeClr val="tx1">
                  <a:lumMod val="95000"/>
                  <a:lumOff val="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FFD2A507-3553-8645-A71E-CDCEEFB037C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CE43C0F-8A7B-3A4B-9DB5-B3472E36E833}" type="slidenum">
              <a:rPr lang="en-GB" smtClean="0"/>
              <a:pPr/>
              <a:t>6</a:t>
            </a:fld>
            <a:endParaRPr lang="en-GB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F9715BB-E39B-470B-92AD-8B3A8266A6B0}"/>
              </a:ext>
            </a:extLst>
          </p:cNvPr>
          <p:cNvSpPr txBox="1"/>
          <p:nvPr/>
        </p:nvSpPr>
        <p:spPr>
          <a:xfrm>
            <a:off x="10072432" y="2521189"/>
            <a:ext cx="1809347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b="1" dirty="0">
                <a:solidFill>
                  <a:schemeClr val="accent1"/>
                </a:solidFill>
                <a:ea typeface="Aileron" charset="0"/>
                <a:cs typeface="Aileron" charset="0"/>
              </a:rPr>
              <a:t>~30% of patients not receiving GDMT post-ACS </a:t>
            </a:r>
          </a:p>
        </p:txBody>
      </p:sp>
    </p:spTree>
    <p:extLst>
      <p:ext uri="{BB962C8B-B14F-4D97-AF65-F5344CB8AC3E}">
        <p14:creationId xmlns:p14="http://schemas.microsoft.com/office/powerpoint/2010/main" val="3366562326"/>
      </p:ext>
    </p:extLst>
  </p:cSld>
  <p:clrMapOvr>
    <a:masterClrMapping/>
  </p:clrMapOvr>
  <p:transition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ekst 1">
            <a:extLst>
              <a:ext uri="{FF2B5EF4-FFF2-40B4-BE49-F238E27FC236}">
                <a16:creationId xmlns:a16="http://schemas.microsoft.com/office/drawing/2014/main" id="{5DCDD359-6A47-430D-B512-9E1175BF5B83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620184" y="1138630"/>
            <a:ext cx="10963200" cy="3442497"/>
          </a:xfrm>
        </p:spPr>
        <p:txBody>
          <a:bodyPr/>
          <a:lstStyle/>
          <a:p>
            <a:r>
              <a:rPr lang="en-US" dirty="0"/>
              <a:t>Sex differences in efficacy and safety of dual antiplatelet therapy have remained uncertain because of the underrepresentation of women in cardiovascular trials</a:t>
            </a:r>
            <a:endParaRPr lang="en-GB" dirty="0"/>
          </a:p>
          <a:p>
            <a:r>
              <a:rPr lang="en-GB" dirty="0"/>
              <a:t>Women are less likely to be treated with </a:t>
            </a:r>
            <a:r>
              <a:rPr lang="en-US" dirty="0">
                <a:solidFill>
                  <a:schemeClr val="tx2"/>
                </a:solidFill>
              </a:rPr>
              <a:t>high potent P2Y</a:t>
            </a:r>
            <a:r>
              <a:rPr lang="en-US" baseline="-25000" dirty="0">
                <a:solidFill>
                  <a:schemeClr val="tx2"/>
                </a:solidFill>
              </a:rPr>
              <a:t>12</a:t>
            </a:r>
            <a:r>
              <a:rPr lang="en-US" dirty="0">
                <a:solidFill>
                  <a:schemeClr val="tx2"/>
                </a:solidFill>
              </a:rPr>
              <a:t> inhibitors than men in clinical practice</a:t>
            </a:r>
          </a:p>
          <a:p>
            <a:r>
              <a:rPr lang="en-GB" dirty="0"/>
              <a:t>Higher chance if you are:</a:t>
            </a:r>
          </a:p>
          <a:p>
            <a:pPr lvl="1"/>
            <a:r>
              <a:rPr lang="en-GB" dirty="0"/>
              <a:t>White</a:t>
            </a:r>
          </a:p>
          <a:p>
            <a:pPr lvl="1"/>
            <a:r>
              <a:rPr lang="en-GB" dirty="0"/>
              <a:t>A man</a:t>
            </a:r>
          </a:p>
          <a:p>
            <a:pPr lvl="1"/>
            <a:r>
              <a:rPr lang="en-GB" dirty="0"/>
              <a:t>Younger </a:t>
            </a:r>
          </a:p>
          <a:p>
            <a:pPr lvl="1"/>
            <a:r>
              <a:rPr lang="en-GB" dirty="0"/>
              <a:t>Do not have comorbidities (diabetes, hypertension)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B13BFEE7-940D-1D41-93AD-F9681B2997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Who receives GDMT?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FCACA94-0B43-DB4D-8BCA-3B1ED3329CF4}"/>
              </a:ext>
            </a:extLst>
          </p:cNvPr>
          <p:cNvSpPr>
            <a:spLocks noGrp="1"/>
          </p:cNvSpPr>
          <p:nvPr>
            <p:ph sz="quarter" idx="15"/>
          </p:nvPr>
        </p:nvSpPr>
        <p:spPr/>
        <p:txBody>
          <a:bodyPr/>
          <a:lstStyle/>
          <a:p>
            <a:pPr>
              <a:spcBef>
                <a:spcPts val="300"/>
              </a:spcBef>
            </a:pPr>
            <a:r>
              <a:rPr lang="en-GB" dirty="0"/>
              <a:t>GDMT, guideline-directed medical therapy</a:t>
            </a:r>
          </a:p>
          <a:p>
            <a:pPr>
              <a:spcBef>
                <a:spcPts val="300"/>
              </a:spcBef>
            </a:pPr>
            <a:r>
              <a:rPr lang="en-GB" dirty="0"/>
              <a:t>Schreuder M, et al. J Am Heart Soc. 2020;9:e014457; Ge Z, et al. Catheter Cardiovasc </a:t>
            </a:r>
            <a:r>
              <a:rPr lang="en-GB" dirty="0" err="1"/>
              <a:t>Interv</a:t>
            </a:r>
            <a:r>
              <a:rPr lang="en-GB" dirty="0"/>
              <a:t>. 2019;93:E112-9</a:t>
            </a:r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76EB0B75-0935-4E53-9CFD-FCD7373BEB4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72064" y="4184913"/>
            <a:ext cx="1908042" cy="1908042"/>
          </a:xfrm>
          <a:prstGeom prst="rect">
            <a:avLst/>
          </a:prstGeom>
        </p:spPr>
      </p:pic>
      <p:pic>
        <p:nvPicPr>
          <p:cNvPr id="7" name="Afbeelding 6">
            <a:extLst>
              <a:ext uri="{FF2B5EF4-FFF2-40B4-BE49-F238E27FC236}">
                <a16:creationId xmlns:a16="http://schemas.microsoft.com/office/drawing/2014/main" id="{C6C8A23E-494E-4200-8CC0-20EFC64BFDC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79775" y="4311260"/>
            <a:ext cx="1666923" cy="1666923"/>
          </a:xfrm>
          <a:prstGeom prst="rect">
            <a:avLst/>
          </a:prstGeom>
        </p:spPr>
      </p:pic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C2553604-D864-C744-A29C-0E6A760C862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CE43C0F-8A7B-3A4B-9DB5-B3472E36E833}" type="slidenum">
              <a:rPr lang="en-GB" smtClean="0"/>
              <a:pPr/>
              <a:t>7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16365874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>
            <a:extLst>
              <a:ext uri="{FF2B5EF4-FFF2-40B4-BE49-F238E27FC236}">
                <a16:creationId xmlns:a16="http://schemas.microsoft.com/office/drawing/2014/main" id="{DD3EDBAF-AFD8-4248-AF17-A8DD1396BD63}"/>
              </a:ext>
            </a:extLst>
          </p:cNvPr>
          <p:cNvSpPr/>
          <p:nvPr/>
        </p:nvSpPr>
        <p:spPr>
          <a:xfrm>
            <a:off x="6231998" y="1929517"/>
            <a:ext cx="5376907" cy="3449175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6F6AE325-C880-5147-A588-12D3B50A4A5D}"/>
              </a:ext>
            </a:extLst>
          </p:cNvPr>
          <p:cNvSpPr/>
          <p:nvPr/>
        </p:nvSpPr>
        <p:spPr>
          <a:xfrm>
            <a:off x="616389" y="1929517"/>
            <a:ext cx="5376907" cy="3449175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7A86799D-B369-0C48-993C-A94E9356D8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Should women </a:t>
            </a:r>
            <a:r>
              <a:rPr lang="en-GB" u="sng" dirty="0"/>
              <a:t>not</a:t>
            </a:r>
            <a:r>
              <a:rPr lang="en-GB" dirty="0"/>
              <a:t> receive DAPT?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B70D871-AF97-BE4B-8DF3-837002B42175}"/>
              </a:ext>
            </a:extLst>
          </p:cNvPr>
          <p:cNvSpPr>
            <a:spLocks noGrp="1"/>
          </p:cNvSpPr>
          <p:nvPr>
            <p:ph sz="quarter" idx="15"/>
          </p:nvPr>
        </p:nvSpPr>
        <p:spPr/>
        <p:txBody>
          <a:bodyPr/>
          <a:lstStyle/>
          <a:p>
            <a:pPr>
              <a:spcBef>
                <a:spcPts val="300"/>
              </a:spcBef>
            </a:pPr>
            <a:r>
              <a:rPr lang="en-GB" dirty="0"/>
              <a:t>CI, confidence interval; DAPT, dual antiplatelet therapy; MACE, major adverse cardiovascular events; RR, relative risk</a:t>
            </a:r>
          </a:p>
          <a:p>
            <a:pPr>
              <a:spcBef>
                <a:spcPts val="300"/>
              </a:spcBef>
            </a:pPr>
            <a:r>
              <a:rPr lang="en-GB" dirty="0"/>
              <a:t>Schreuder M, et al. J Am Heart Soc. 2020;9:e014457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3941168-3C82-4599-BC10-E6A8CA9672A2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00" t="2395" r="2984" b="3317"/>
          <a:stretch/>
        </p:blipFill>
        <p:spPr>
          <a:xfrm>
            <a:off x="721568" y="1988840"/>
            <a:ext cx="5158408" cy="334948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D950154-ACD6-4953-8658-D5293C65C22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80" t="2955" r="2571" b="4436"/>
          <a:stretch/>
        </p:blipFill>
        <p:spPr>
          <a:xfrm>
            <a:off x="6331225" y="1998779"/>
            <a:ext cx="5188227" cy="3289852"/>
          </a:xfrm>
          <a:prstGeom prst="rect">
            <a:avLst/>
          </a:prstGeom>
        </p:spPr>
      </p:pic>
      <p:sp>
        <p:nvSpPr>
          <p:cNvPr id="17" name="Ruit 16">
            <a:extLst>
              <a:ext uri="{FF2B5EF4-FFF2-40B4-BE49-F238E27FC236}">
                <a16:creationId xmlns:a16="http://schemas.microsoft.com/office/drawing/2014/main" id="{58091A18-BE8D-405B-AA9C-F6E716F89687}"/>
              </a:ext>
            </a:extLst>
          </p:cNvPr>
          <p:cNvSpPr/>
          <p:nvPr/>
        </p:nvSpPr>
        <p:spPr>
          <a:xfrm>
            <a:off x="2971546" y="4108819"/>
            <a:ext cx="131233" cy="182400"/>
          </a:xfrm>
          <a:prstGeom prst="diamond">
            <a:avLst/>
          </a:prstGeom>
          <a:solidFill>
            <a:schemeClr val="accent1"/>
          </a:solidFill>
          <a:ln w="19050">
            <a:solidFill>
              <a:schemeClr val="accent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 latinLnBrk="1"/>
            <a:endParaRPr lang="en-GB" sz="2400" dirty="0">
              <a:solidFill>
                <a:prstClr val="white"/>
              </a:solidFill>
              <a:latin typeface="Arial"/>
            </a:endParaRPr>
          </a:p>
        </p:txBody>
      </p:sp>
      <p:sp>
        <p:nvSpPr>
          <p:cNvPr id="13" name="Ruit 16">
            <a:extLst>
              <a:ext uri="{FF2B5EF4-FFF2-40B4-BE49-F238E27FC236}">
                <a16:creationId xmlns:a16="http://schemas.microsoft.com/office/drawing/2014/main" id="{185C30A3-4CE5-604D-9BA0-FC899E868C8D}"/>
              </a:ext>
            </a:extLst>
          </p:cNvPr>
          <p:cNvSpPr/>
          <p:nvPr/>
        </p:nvSpPr>
        <p:spPr>
          <a:xfrm>
            <a:off x="8558697" y="4073481"/>
            <a:ext cx="97367" cy="190501"/>
          </a:xfrm>
          <a:prstGeom prst="diamond">
            <a:avLst/>
          </a:prstGeom>
          <a:solidFill>
            <a:schemeClr val="accent1"/>
          </a:solidFill>
          <a:ln w="19050">
            <a:solidFill>
              <a:schemeClr val="accent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 latinLnBrk="1"/>
            <a:endParaRPr lang="en-GB" sz="2400" dirty="0">
              <a:solidFill>
                <a:prstClr val="white"/>
              </a:solidFill>
              <a:latin typeface="Arial"/>
            </a:endParaRP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3A37C133-B273-9C47-A605-8C0F226F1BB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CE43C0F-8A7B-3A4B-9DB5-B3472E36E833}" type="slidenum">
              <a:rPr lang="en-GB" smtClean="0"/>
              <a:pPr/>
              <a:t>8</a:t>
            </a:fld>
            <a:endParaRPr lang="en-GB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5CB3C86-E59A-497C-AD13-D20C5621D948}"/>
              </a:ext>
            </a:extLst>
          </p:cNvPr>
          <p:cNvSpPr txBox="1"/>
          <p:nvPr/>
        </p:nvSpPr>
        <p:spPr>
          <a:xfrm>
            <a:off x="562880" y="1016508"/>
            <a:ext cx="1086083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8000" indent="-288000">
              <a:spcBef>
                <a:spcPts val="1200"/>
              </a:spcBef>
              <a:buClr>
                <a:schemeClr val="accent1"/>
              </a:buClr>
              <a:buFont typeface="Arial"/>
              <a:buChar char="•"/>
            </a:pPr>
            <a:r>
              <a:rPr lang="en-US" sz="2000" dirty="0">
                <a:solidFill>
                  <a:srgbClr val="5D8298"/>
                </a:solidFill>
                <a:latin typeface="+mj-lt"/>
              </a:rPr>
              <a:t>Meta-analysis of 6 </a:t>
            </a:r>
            <a:r>
              <a:rPr lang="en-US" sz="2000" dirty="0" err="1">
                <a:solidFill>
                  <a:srgbClr val="5D8298"/>
                </a:solidFill>
                <a:latin typeface="+mj-lt"/>
              </a:rPr>
              <a:t>randomised</a:t>
            </a:r>
            <a:r>
              <a:rPr lang="en-US" sz="2000" dirty="0">
                <a:solidFill>
                  <a:srgbClr val="5D8298"/>
                </a:solidFill>
                <a:latin typeface="+mj-lt"/>
              </a:rPr>
              <a:t> clinical trials comparing prasugrel/ticagrelor vs clopidogrel in 43,990 patients (13,030 women)</a:t>
            </a:r>
            <a:endParaRPr lang="en-GB" sz="2000" dirty="0">
              <a:solidFill>
                <a:srgbClr val="5D8298"/>
              </a:solidFill>
              <a:latin typeface="+mj-lt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F8488E44-C021-4BDC-932A-98D61FEC2368}"/>
              </a:ext>
            </a:extLst>
          </p:cNvPr>
          <p:cNvSpPr txBox="1"/>
          <p:nvPr/>
        </p:nvSpPr>
        <p:spPr>
          <a:xfrm>
            <a:off x="607787" y="5443342"/>
            <a:ext cx="1101952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8000" indent="-288000">
              <a:spcBef>
                <a:spcPts val="1200"/>
              </a:spcBef>
              <a:buClr>
                <a:schemeClr val="accent1"/>
              </a:buClr>
              <a:buFont typeface="Arial"/>
              <a:buChar char="•"/>
            </a:pPr>
            <a:r>
              <a:rPr lang="en-US" sz="2000" dirty="0">
                <a:solidFill>
                  <a:srgbClr val="5D8298"/>
                </a:solidFill>
                <a:latin typeface="+mj-lt"/>
              </a:rPr>
              <a:t>High potent P2Y12i (prasugrel or ticagrelor) + aspirin was associated with an additional reduction in MACE compared with clopidogrel + aspirin. Women and men had similar relative risk reduction</a:t>
            </a:r>
            <a:endParaRPr lang="en-GB" sz="2000" dirty="0">
              <a:solidFill>
                <a:srgbClr val="5D8298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330490779"/>
      </p:ext>
    </p:extLst>
  </p:cSld>
  <p:clrMapOvr>
    <a:masterClrMapping/>
  </p:clrMapOvr>
  <p:transition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11211252-2607-9F49-A1B2-0CB673553A18}"/>
              </a:ext>
            </a:extLst>
          </p:cNvPr>
          <p:cNvSpPr/>
          <p:nvPr/>
        </p:nvSpPr>
        <p:spPr>
          <a:xfrm>
            <a:off x="6231998" y="1717035"/>
            <a:ext cx="5376907" cy="3728189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0163DA0C-AA53-E647-AB37-7DDB84BAB05A}"/>
              </a:ext>
            </a:extLst>
          </p:cNvPr>
          <p:cNvSpPr/>
          <p:nvPr/>
        </p:nvSpPr>
        <p:spPr>
          <a:xfrm>
            <a:off x="616389" y="1717035"/>
            <a:ext cx="5376907" cy="3728189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6D446F15-BEB2-B748-B67A-11ACA275B5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Should women </a:t>
            </a:r>
            <a:r>
              <a:rPr lang="en-GB" u="sng" dirty="0"/>
              <a:t>not</a:t>
            </a:r>
            <a:r>
              <a:rPr lang="en-GB" dirty="0"/>
              <a:t> receive DAPT?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1E3921E-A178-4146-B627-97CD253288E9}"/>
              </a:ext>
            </a:extLst>
          </p:cNvPr>
          <p:cNvSpPr>
            <a:spLocks noGrp="1"/>
          </p:cNvSpPr>
          <p:nvPr>
            <p:ph sz="quarter" idx="15"/>
          </p:nvPr>
        </p:nvSpPr>
        <p:spPr/>
        <p:txBody>
          <a:bodyPr/>
          <a:lstStyle/>
          <a:p>
            <a:pPr>
              <a:spcBef>
                <a:spcPts val="300"/>
              </a:spcBef>
            </a:pPr>
            <a:r>
              <a:rPr lang="en-GB" dirty="0"/>
              <a:t>CI, confidence interval; DAPT, dual antiplatelet therapy; RR, relative risk</a:t>
            </a:r>
          </a:p>
          <a:p>
            <a:pPr>
              <a:spcBef>
                <a:spcPts val="300"/>
              </a:spcBef>
            </a:pPr>
            <a:r>
              <a:rPr lang="en-GB" dirty="0"/>
              <a:t>Schreuder M, et al. J Am Heart Soc. 2020;9:e014457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71C25EC-AFBC-4DC3-951A-ED54D4A82E02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66" t="2381" r="4950" b="3707"/>
          <a:stretch/>
        </p:blipFill>
        <p:spPr>
          <a:xfrm>
            <a:off x="665921" y="1795129"/>
            <a:ext cx="5267739" cy="3578087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37B0BF8F-3B52-42C5-870E-48C54C82A7B4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79" t="2530" r="4671" b="3481"/>
          <a:stretch/>
        </p:blipFill>
        <p:spPr>
          <a:xfrm>
            <a:off x="6321287" y="1816427"/>
            <a:ext cx="5218044" cy="3597965"/>
          </a:xfrm>
          <a:prstGeom prst="rect">
            <a:avLst/>
          </a:prstGeom>
        </p:spPr>
      </p:pic>
      <p:sp>
        <p:nvSpPr>
          <p:cNvPr id="13" name="Ruit 16">
            <a:extLst>
              <a:ext uri="{FF2B5EF4-FFF2-40B4-BE49-F238E27FC236}">
                <a16:creationId xmlns:a16="http://schemas.microsoft.com/office/drawing/2014/main" id="{990982CF-519D-6647-A0C9-CDF5CC96E65D}"/>
              </a:ext>
            </a:extLst>
          </p:cNvPr>
          <p:cNvSpPr/>
          <p:nvPr/>
        </p:nvSpPr>
        <p:spPr>
          <a:xfrm>
            <a:off x="3124935" y="4145335"/>
            <a:ext cx="93135" cy="182400"/>
          </a:xfrm>
          <a:prstGeom prst="diamond">
            <a:avLst/>
          </a:prstGeom>
          <a:solidFill>
            <a:schemeClr val="accent1"/>
          </a:solidFill>
          <a:ln w="19050">
            <a:solidFill>
              <a:schemeClr val="accent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 latinLnBrk="1"/>
            <a:endParaRPr lang="en-GB" sz="2400" dirty="0">
              <a:solidFill>
                <a:prstClr val="white"/>
              </a:solidFill>
              <a:latin typeface="Arial"/>
            </a:endParaRPr>
          </a:p>
        </p:txBody>
      </p:sp>
      <p:sp>
        <p:nvSpPr>
          <p:cNvPr id="14" name="Ruit 16">
            <a:extLst>
              <a:ext uri="{FF2B5EF4-FFF2-40B4-BE49-F238E27FC236}">
                <a16:creationId xmlns:a16="http://schemas.microsoft.com/office/drawing/2014/main" id="{E99B01BD-6F66-444E-863E-1417C8A66F50}"/>
              </a:ext>
            </a:extLst>
          </p:cNvPr>
          <p:cNvSpPr/>
          <p:nvPr/>
        </p:nvSpPr>
        <p:spPr>
          <a:xfrm>
            <a:off x="8710946" y="4248978"/>
            <a:ext cx="52800" cy="158400"/>
          </a:xfrm>
          <a:prstGeom prst="diamond">
            <a:avLst/>
          </a:prstGeom>
          <a:solidFill>
            <a:schemeClr val="accent1"/>
          </a:solidFill>
          <a:ln w="19050">
            <a:solidFill>
              <a:schemeClr val="accent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 latinLnBrk="1"/>
            <a:endParaRPr lang="en-GB" sz="2400" dirty="0">
              <a:solidFill>
                <a:prstClr val="white"/>
              </a:solidFill>
              <a:latin typeface="Arial"/>
            </a:endParaRP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A3992CB7-EDA1-9242-A13C-C03AA491D30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CE43C0F-8A7B-3A4B-9DB5-B3472E36E833}" type="slidenum">
              <a:rPr lang="en-GB" smtClean="0"/>
              <a:pPr/>
              <a:t>9</a:t>
            </a:fld>
            <a:endParaRPr lang="en-GB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19C110D-4BD8-4024-92D2-C8842174F9DD}"/>
              </a:ext>
            </a:extLst>
          </p:cNvPr>
          <p:cNvSpPr txBox="1"/>
          <p:nvPr/>
        </p:nvSpPr>
        <p:spPr>
          <a:xfrm>
            <a:off x="562880" y="994356"/>
            <a:ext cx="1086083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8000" indent="-288000">
              <a:spcBef>
                <a:spcPts val="1200"/>
              </a:spcBef>
              <a:buClr>
                <a:schemeClr val="accent1"/>
              </a:buClr>
              <a:buFont typeface="Arial"/>
              <a:buChar char="•"/>
            </a:pPr>
            <a:r>
              <a:rPr lang="en-US" sz="2000" dirty="0">
                <a:solidFill>
                  <a:srgbClr val="5D8298"/>
                </a:solidFill>
                <a:latin typeface="+mj-lt"/>
              </a:rPr>
              <a:t>Meta-analysis of 6 </a:t>
            </a:r>
            <a:r>
              <a:rPr lang="en-US" sz="2000" dirty="0" err="1">
                <a:solidFill>
                  <a:srgbClr val="5D8298"/>
                </a:solidFill>
                <a:latin typeface="+mj-lt"/>
              </a:rPr>
              <a:t>randomised</a:t>
            </a:r>
            <a:r>
              <a:rPr lang="en-US" sz="2000" dirty="0">
                <a:solidFill>
                  <a:srgbClr val="5D8298"/>
                </a:solidFill>
                <a:latin typeface="+mj-lt"/>
              </a:rPr>
              <a:t> clinical trials comparing prasugrel/ticagrelor vs clopidogrel in 43,990 patients (13,030 women)</a:t>
            </a:r>
            <a:endParaRPr lang="en-GB" sz="2000" dirty="0">
              <a:solidFill>
                <a:srgbClr val="5D8298"/>
              </a:solidFill>
              <a:latin typeface="+mj-lt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39EA1C6A-7743-485B-A977-1E2EB2EBB045}"/>
              </a:ext>
            </a:extLst>
          </p:cNvPr>
          <p:cNvSpPr txBox="1"/>
          <p:nvPr/>
        </p:nvSpPr>
        <p:spPr>
          <a:xfrm>
            <a:off x="586552" y="5444130"/>
            <a:ext cx="10290522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8000" indent="-288000">
              <a:spcBef>
                <a:spcPts val="1200"/>
              </a:spcBef>
              <a:buClr>
                <a:schemeClr val="accent1"/>
              </a:buClr>
              <a:buFont typeface="Arial"/>
              <a:buChar char="•"/>
            </a:pPr>
            <a:r>
              <a:rPr lang="en-US" sz="2000" dirty="0">
                <a:solidFill>
                  <a:srgbClr val="5D8298"/>
                </a:solidFill>
                <a:latin typeface="+mj-lt"/>
              </a:rPr>
              <a:t>No differences between women and men for major bleeding in patients </a:t>
            </a:r>
            <a:r>
              <a:rPr lang="en-US" sz="2000" dirty="0" err="1">
                <a:solidFill>
                  <a:srgbClr val="5D8298"/>
                </a:solidFill>
                <a:latin typeface="+mj-lt"/>
              </a:rPr>
              <a:t>randomised</a:t>
            </a:r>
            <a:r>
              <a:rPr lang="en-US" sz="2000" dirty="0">
                <a:solidFill>
                  <a:srgbClr val="5D8298"/>
                </a:solidFill>
                <a:latin typeface="+mj-lt"/>
              </a:rPr>
              <a:t> to high potent DAPT versus clopidogrel + aspirin</a:t>
            </a:r>
            <a:endParaRPr lang="en-GB" sz="2000" dirty="0">
              <a:solidFill>
                <a:srgbClr val="5D8298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646077193"/>
      </p:ext>
    </p:extLst>
  </p:cSld>
  <p:clrMapOvr>
    <a:masterClrMapping/>
  </p:clrMapOvr>
  <p:transition>
    <p:fade/>
  </p:transition>
</p:sld>
</file>

<file path=ppt/theme/theme1.xml><?xml version="1.0" encoding="utf-8"?>
<a:theme xmlns:a="http://schemas.openxmlformats.org/drawingml/2006/main" name="Thème Office">
  <a:themeElements>
    <a:clrScheme name="Custom 65">
      <a:dk1>
        <a:srgbClr val="000000"/>
      </a:dk1>
      <a:lt1>
        <a:srgbClr val="FFFFFF"/>
      </a:lt1>
      <a:dk2>
        <a:srgbClr val="5D8298"/>
      </a:dk2>
      <a:lt2>
        <a:srgbClr val="EEECE1"/>
      </a:lt2>
      <a:accent1>
        <a:srgbClr val="A5131F"/>
      </a:accent1>
      <a:accent2>
        <a:srgbClr val="C0504D"/>
      </a:accent2>
      <a:accent3>
        <a:srgbClr val="E9D0CD"/>
      </a:accent3>
      <a:accent4>
        <a:srgbClr val="F4EAE7"/>
      </a:accent4>
      <a:accent5>
        <a:srgbClr val="ECE6ED"/>
      </a:accent5>
      <a:accent6>
        <a:srgbClr val="8B878B"/>
      </a:accent6>
      <a:hlink>
        <a:srgbClr val="C30C1E"/>
      </a:hlink>
      <a:folHlink>
        <a:srgbClr val="C30C1E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defRPr sz="2400" dirty="0" smtClean="0">
            <a:solidFill>
              <a:srgbClr val="505050"/>
            </a:solidFill>
            <a:latin typeface="Aileron" charset="0"/>
            <a:ea typeface="Aileron" charset="0"/>
            <a:cs typeface="Aileron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test1" id="{6EE5619C-8EAA-A44B-80F2-E23E4FCA5203}" vid="{AB7894ED-5683-8E4A-9ED0-7D17E9D41A6D}"/>
    </a:ext>
  </a:extLst>
</a:theme>
</file>

<file path=ppt/theme/theme2.xml><?xml version="1.0" encoding="utf-8"?>
<a:theme xmlns:a="http://schemas.openxmlformats.org/drawingml/2006/main" name="Section Break Slide Master">
  <a:themeElements>
    <a:clrScheme name="Custom 2">
      <a:dk1>
        <a:srgbClr val="2765B0"/>
      </a:dk1>
      <a:lt1>
        <a:sysClr val="window" lastClr="FFFFFF"/>
      </a:lt1>
      <a:dk2>
        <a:srgbClr val="2765B0"/>
      </a:dk2>
      <a:lt2>
        <a:srgbClr val="EEECE1"/>
      </a:lt2>
      <a:accent1>
        <a:srgbClr val="EE1C25"/>
      </a:accent1>
      <a:accent2>
        <a:srgbClr val="EE1C25"/>
      </a:accent2>
      <a:accent3>
        <a:srgbClr val="EE1C25"/>
      </a:accent3>
      <a:accent4>
        <a:srgbClr val="EE1C25"/>
      </a:accent4>
      <a:accent5>
        <a:srgbClr val="EE1C25"/>
      </a:accent5>
      <a:accent6>
        <a:srgbClr val="EE1C25"/>
      </a:accent6>
      <a:hlink>
        <a:srgbClr val="000000"/>
      </a:hlink>
      <a:folHlink>
        <a:srgbClr val="000000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GUCONNECT_template_v2-good</Template>
  <TotalTime>1902</TotalTime>
  <Words>1478</Words>
  <Application>Microsoft Macintosh PowerPoint</Application>
  <PresentationFormat>Panorámica</PresentationFormat>
  <Paragraphs>263</Paragraphs>
  <Slides>17</Slides>
  <Notes>10</Notes>
  <HiddenSlides>0</HiddenSlides>
  <MMClips>0</MMClips>
  <ScaleCrop>false</ScaleCrop>
  <HeadingPairs>
    <vt:vector size="6" baseType="variant">
      <vt:variant>
        <vt:lpstr>Fuentes usadas</vt:lpstr>
      </vt:variant>
      <vt:variant>
        <vt:i4>9</vt:i4>
      </vt:variant>
      <vt:variant>
        <vt:lpstr>Tema</vt:lpstr>
      </vt:variant>
      <vt:variant>
        <vt:i4>2</vt:i4>
      </vt:variant>
      <vt:variant>
        <vt:lpstr>Títulos de diapositiva</vt:lpstr>
      </vt:variant>
      <vt:variant>
        <vt:i4>17</vt:i4>
      </vt:variant>
    </vt:vector>
  </HeadingPairs>
  <TitlesOfParts>
    <vt:vector size="28" baseType="lpstr">
      <vt:lpstr>맑은 고딕</vt:lpstr>
      <vt:lpstr>Arial</vt:lpstr>
      <vt:lpstr>Arial Narrow</vt:lpstr>
      <vt:lpstr>Bahnschrift SemiBold</vt:lpstr>
      <vt:lpstr>Bahnschrift SemiBold SemiConden</vt:lpstr>
      <vt:lpstr>Calibri</vt:lpstr>
      <vt:lpstr>Lucida Grande</vt:lpstr>
      <vt:lpstr>PT Sans Narrow</vt:lpstr>
      <vt:lpstr>Times New Roman</vt:lpstr>
      <vt:lpstr>Thème Office</vt:lpstr>
      <vt:lpstr>Section Break Slide Master</vt:lpstr>
      <vt:lpstr>Presentación de PowerPoint</vt:lpstr>
      <vt:lpstr>Adherence to guideline directed medical therapy (GDMT): post acute coronary syndrome (ACS)</vt:lpstr>
      <vt:lpstr>Disclaimer and disclosures</vt:lpstr>
      <vt:lpstr>INTRODUCTION</vt:lpstr>
      <vt:lpstr>“The Big 5”: ESC Guidelines</vt:lpstr>
      <vt:lpstr>GDMT: prescribing patterns</vt:lpstr>
      <vt:lpstr>Who receives GDMT?</vt:lpstr>
      <vt:lpstr>Should women not receive DAPT?</vt:lpstr>
      <vt:lpstr>Should women not receive DAPT?</vt:lpstr>
      <vt:lpstr>Importance of adherence</vt:lpstr>
      <vt:lpstr>Importance of adherence: costs</vt:lpstr>
      <vt:lpstr>Intervention strategies</vt:lpstr>
      <vt:lpstr>Nurse-based intervention strategies</vt:lpstr>
      <vt:lpstr>e-health intervention strategies </vt:lpstr>
      <vt:lpstr>SUMMARY</vt:lpstr>
      <vt:lpstr>REACH CORONARY CONNECT VIA  TWITTER, LINKEDIN, VIMEO &amp; EMAIL OR VISIT THE GROUP’S WEBSITE http://www.coronaryconnect.com/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Utilisateur de Microsoft Office</dc:creator>
  <cp:lastModifiedBy>Nuria Estrada Jiménez</cp:lastModifiedBy>
  <cp:revision>266</cp:revision>
  <cp:lastPrinted>2017-02-15T09:54:46Z</cp:lastPrinted>
  <dcterms:created xsi:type="dcterms:W3CDTF">2016-10-14T09:38:18Z</dcterms:created>
  <dcterms:modified xsi:type="dcterms:W3CDTF">2021-05-10T16:40:18Z</dcterms:modified>
</cp:coreProperties>
</file>