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5" r:id="rId3"/>
    <p:sldId id="12270" r:id="rId4"/>
    <p:sldId id="718" r:id="rId5"/>
    <p:sldId id="969" r:id="rId6"/>
    <p:sldId id="968" r:id="rId7"/>
    <p:sldId id="959" r:id="rId8"/>
    <p:sldId id="954" r:id="rId9"/>
    <p:sldId id="962" r:id="rId10"/>
    <p:sldId id="960" r:id="rId11"/>
    <p:sldId id="964" r:id="rId12"/>
    <p:sldId id="963" r:id="rId13"/>
    <p:sldId id="950" r:id="rId14"/>
    <p:sldId id="949" r:id="rId15"/>
    <p:sldId id="967" r:id="rId16"/>
    <p:sldId id="966" r:id="rId17"/>
    <p:sldId id="278" r:id="rId18"/>
    <p:sldId id="12265" r:id="rId19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pos="2441" userDrawn="1">
          <p15:clr>
            <a:srgbClr val="A4A3A4"/>
          </p15:clr>
        </p15:guide>
        <p15:guide id="5" pos="5230" userDrawn="1">
          <p15:clr>
            <a:srgbClr val="A4A3A4"/>
          </p15:clr>
        </p15:guide>
        <p15:guide id="6" orient="horz" pos="9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31F"/>
    <a:srgbClr val="F5EAE8"/>
    <a:srgbClr val="EAD1CE"/>
    <a:srgbClr val="E7F5E9"/>
    <a:srgbClr val="CBEBD0"/>
    <a:srgbClr val="2E7B8E"/>
    <a:srgbClr val="FFA402"/>
    <a:srgbClr val="03C750"/>
    <a:srgbClr val="C7573C"/>
    <a:srgbClr val="5D8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845" autoAdjust="0"/>
    <p:restoredTop sz="86597" autoAdjust="0"/>
  </p:normalViewPr>
  <p:slideViewPr>
    <p:cSldViewPr snapToObjects="1">
      <p:cViewPr varScale="1">
        <p:scale>
          <a:sx n="108" d="100"/>
          <a:sy n="108" d="100"/>
        </p:scale>
        <p:origin x="552" y="101"/>
      </p:cViewPr>
      <p:guideLst>
        <p:guide orient="horz" pos="2160"/>
        <p:guide pos="3838"/>
        <p:guide pos="513"/>
        <p:guide pos="2441"/>
        <p:guide pos="5230"/>
        <p:guide orient="horz"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3/8/21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3/8/21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13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1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10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mailto:antoine.lacombe@cor2ed.com" TargetMode="Externa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image" Target="../media/image4.svg"/><Relationship Id="rId7" Type="http://schemas.openxmlformats.org/officeDocument/2006/relationships/hyperlink" Target="mailto:froukje.sosef@cor2ed.com" TargetMode="External"/><Relationship Id="rId12" Type="http://schemas.openxmlformats.org/officeDocument/2006/relationships/hyperlink" Target="https://vimeo.com/channels/coronaryconnect" TargetMode="External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hyperlink" Target="https://twitter.com/CoronaryConnect" TargetMode="External"/><Relationship Id="rId5" Type="http://schemas.openxmlformats.org/officeDocument/2006/relationships/image" Target="../media/image6.svg"/><Relationship Id="rId15" Type="http://schemas.openxmlformats.org/officeDocument/2006/relationships/image" Target="../media/image9.png"/><Relationship Id="rId10" Type="http://schemas.openxmlformats.org/officeDocument/2006/relationships/hyperlink" Target="https://coronaryconnect.com/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hyperlink" Target="https://www.linkedin.com/company/71120313" TargetMode="External"/><Relationship Id="rId1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512B4-BD8F-5241-9506-DE18C2622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672" y="2420888"/>
            <a:ext cx="6210649" cy="211162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B47DB74-212D-5541-AC00-976E544E69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6FD9B80-D146-1044-B338-AD9EF87ACA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A7C5AF8-98A0-B048-A4E8-0123416983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re 1">
            <a:extLst>
              <a:ext uri="{FF2B5EF4-FFF2-40B4-BE49-F238E27FC236}">
                <a16:creationId xmlns:a16="http://schemas.microsoft.com/office/drawing/2014/main" id="{B4BBEAD5-B63A-2846-943D-D400FC775CAD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" name="Titre 1">
            <a:extLst>
              <a:ext uri="{FF2B5EF4-FFF2-40B4-BE49-F238E27FC236}">
                <a16:creationId xmlns:a16="http://schemas.microsoft.com/office/drawing/2014/main" id="{0D7D9BE5-08AC-F045-8F69-0E5A21E6935D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AF65E585-5F2F-A547-A4AA-5FBA7952E9E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8" name="Titre 1">
            <a:extLst>
              <a:ext uri="{FF2B5EF4-FFF2-40B4-BE49-F238E27FC236}">
                <a16:creationId xmlns:a16="http://schemas.microsoft.com/office/drawing/2014/main" id="{956F5500-7F25-8A42-BD08-5EDB32B0B9F7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CORONARY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79" name="Titre 1">
            <a:extLst>
              <a:ext uri="{FF2B5EF4-FFF2-40B4-BE49-F238E27FC236}">
                <a16:creationId xmlns:a16="http://schemas.microsoft.com/office/drawing/2014/main" id="{7960CB6D-8333-6740-9737-B83D504FBDB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0" name="Titre 1">
            <a:extLst>
              <a:ext uri="{FF2B5EF4-FFF2-40B4-BE49-F238E27FC236}">
                <a16:creationId xmlns:a16="http://schemas.microsoft.com/office/drawing/2014/main" id="{0DF99AF3-5679-9F4E-AF48-D28FC5F3602F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384B89-58CA-AB4E-9B0E-6DCC0F6095C5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5543AE7-8360-4D48-9D55-78226283F19D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3" name="Graphic 82" descr="Speaker Phone">
              <a:extLst>
                <a:ext uri="{FF2B5EF4-FFF2-40B4-BE49-F238E27FC236}">
                  <a16:creationId xmlns:a16="http://schemas.microsoft.com/office/drawing/2014/main" id="{4CF1B25F-A0B6-E24D-B508-F9B9426047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84" name="Oval 83">
            <a:extLst>
              <a:ext uri="{FF2B5EF4-FFF2-40B4-BE49-F238E27FC236}">
                <a16:creationId xmlns:a16="http://schemas.microsoft.com/office/drawing/2014/main" id="{D4D04F1A-AC70-BA45-B9DB-9B6BBD05DA3D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5" name="Graphic 84" descr="Envelope">
            <a:extLst>
              <a:ext uri="{FF2B5EF4-FFF2-40B4-BE49-F238E27FC236}">
                <a16:creationId xmlns:a16="http://schemas.microsoft.com/office/drawing/2014/main" id="{158123E1-3C34-ED43-BFBA-A5034F35BB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E0AE9071-5DC1-C84E-810A-9000C2D40463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BCBA0E5-0088-FE45-859D-5504D1B9D7A5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8" name="Graphic 87" descr="Speaker Phone">
              <a:extLst>
                <a:ext uri="{FF2B5EF4-FFF2-40B4-BE49-F238E27FC236}">
                  <a16:creationId xmlns:a16="http://schemas.microsoft.com/office/drawing/2014/main" id="{BD313B8D-1E69-B445-8915-F75E840D36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1F8EDDA4-22BF-B248-9934-8D233E19B9FC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90" name="Graphic 89" descr="Envelope">
            <a:extLst>
              <a:ext uri="{FF2B5EF4-FFF2-40B4-BE49-F238E27FC236}">
                <a16:creationId xmlns:a16="http://schemas.microsoft.com/office/drawing/2014/main" id="{A0F6DDD8-6FAF-1844-917C-EE466C38CC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91" name="Titre 1">
            <a:extLst>
              <a:ext uri="{FF2B5EF4-FFF2-40B4-BE49-F238E27FC236}">
                <a16:creationId xmlns:a16="http://schemas.microsoft.com/office/drawing/2014/main" id="{2EA18B26-2909-5246-B8A5-45C8DDB46332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2" name="Titre 1">
            <a:extLst>
              <a:ext uri="{FF2B5EF4-FFF2-40B4-BE49-F238E27FC236}">
                <a16:creationId xmlns:a16="http://schemas.microsoft.com/office/drawing/2014/main" id="{5D4DC5D9-E760-9642-A5E2-AD3873E7F256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3" name="Picture 92" descr="Diagram&#10;&#10;Description automatically generated">
            <a:extLst>
              <a:ext uri="{FF2B5EF4-FFF2-40B4-BE49-F238E27FC236}">
                <a16:creationId xmlns:a16="http://schemas.microsoft.com/office/drawing/2014/main" id="{E95EFB6E-FFD5-EB4E-ABF2-DE0DB9F91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3294" r="38941"/>
          <a:stretch/>
        </p:blipFill>
        <p:spPr>
          <a:xfrm>
            <a:off x="6769699" y="-1"/>
            <a:ext cx="5422301" cy="6181375"/>
          </a:xfrm>
          <a:prstGeom prst="rect">
            <a:avLst/>
          </a:prstGeom>
        </p:spPr>
      </p:pic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222C2FE4-BABA-9748-B27B-F9ADEFCF88FE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FFB0C907-2616-6C44-B4C6-8B15DC2E1C11}"/>
              </a:ext>
            </a:extLst>
          </p:cNvPr>
          <p:cNvSpPr/>
          <p:nvPr userDrawn="1"/>
        </p:nvSpPr>
        <p:spPr>
          <a:xfrm>
            <a:off x="3400127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EC4FF2D-AF4A-8046-A5A7-6856D52F4B40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LinkedIn @CORONARY CONNECT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C91917D-FB9D-424E-ABAD-120CD7406E8A}"/>
              </a:ext>
            </a:extLst>
          </p:cNvPr>
          <p:cNvSpPr txBox="1"/>
          <p:nvPr userDrawn="1"/>
        </p:nvSpPr>
        <p:spPr>
          <a:xfrm>
            <a:off x="3821101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Watch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@CORONARY CONNECT</a:t>
            </a:r>
          </a:p>
        </p:txBody>
      </p:sp>
      <p:sp>
        <p:nvSpPr>
          <p:cNvPr id="99" name="Rectangle 98">
            <a:hlinkClick r:id="rId7"/>
            <a:extLst>
              <a:ext uri="{FF2B5EF4-FFF2-40B4-BE49-F238E27FC236}">
                <a16:creationId xmlns:a16="http://schemas.microsoft.com/office/drawing/2014/main" id="{1721E7C3-126D-994E-9668-79E051061A8B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hlinkClick r:id="rId8"/>
            <a:extLst>
              <a:ext uri="{FF2B5EF4-FFF2-40B4-BE49-F238E27FC236}">
                <a16:creationId xmlns:a16="http://schemas.microsoft.com/office/drawing/2014/main" id="{FD0814AC-D433-7240-9F2A-C82A1231A6A1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hlinkClick r:id="rId9"/>
            <a:extLst>
              <a:ext uri="{FF2B5EF4-FFF2-40B4-BE49-F238E27FC236}">
                <a16:creationId xmlns:a16="http://schemas.microsoft.com/office/drawing/2014/main" id="{D7AB671C-E666-4146-A353-8A9EF0C3D2C8}"/>
              </a:ext>
            </a:extLst>
          </p:cNvPr>
          <p:cNvSpPr/>
          <p:nvPr userDrawn="1"/>
        </p:nvSpPr>
        <p:spPr>
          <a:xfrm>
            <a:off x="403163" y="5500414"/>
            <a:ext cx="2857927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7FBC0F28-B22E-634A-8C4E-38D3E0E80AFE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A2D46CA-F6D4-E14A-8C26-CA83A71A5C24}"/>
              </a:ext>
            </a:extLst>
          </p:cNvPr>
          <p:cNvSpPr txBox="1"/>
          <p:nvPr userDrawn="1"/>
        </p:nvSpPr>
        <p:spPr>
          <a:xfrm>
            <a:off x="805458" y="6013567"/>
            <a:ext cx="182232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coronaryconnect.com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04" name="Rectangle 103">
            <a:hlinkClick r:id="rId10"/>
            <a:extLst>
              <a:ext uri="{FF2B5EF4-FFF2-40B4-BE49-F238E27FC236}">
                <a16:creationId xmlns:a16="http://schemas.microsoft.com/office/drawing/2014/main" id="{43E74704-1B39-FE45-BFA5-E67BF4C90160}"/>
              </a:ext>
            </a:extLst>
          </p:cNvPr>
          <p:cNvSpPr/>
          <p:nvPr userDrawn="1"/>
        </p:nvSpPr>
        <p:spPr>
          <a:xfrm>
            <a:off x="391316" y="6023566"/>
            <a:ext cx="2236467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FDF32C7-5DC7-2B46-972E-BE83EF98E4A1}"/>
              </a:ext>
            </a:extLst>
          </p:cNvPr>
          <p:cNvSpPr txBox="1"/>
          <p:nvPr userDrawn="1"/>
        </p:nvSpPr>
        <p:spPr>
          <a:xfrm>
            <a:off x="3820914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Twitter @</a:t>
            </a: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CoronaryConnect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07" name="Rectangle 106">
            <a:hlinkClick r:id="rId11"/>
            <a:extLst>
              <a:ext uri="{FF2B5EF4-FFF2-40B4-BE49-F238E27FC236}">
                <a16:creationId xmlns:a16="http://schemas.microsoft.com/office/drawing/2014/main" id="{24C4F7BC-1E56-4646-83AC-4301A9704E03}"/>
              </a:ext>
            </a:extLst>
          </p:cNvPr>
          <p:cNvSpPr/>
          <p:nvPr userDrawn="1"/>
        </p:nvSpPr>
        <p:spPr>
          <a:xfrm>
            <a:off x="3380402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AC3BA181-53D3-6D44-B28C-30A09C8515D6}"/>
              </a:ext>
            </a:extLst>
          </p:cNvPr>
          <p:cNvSpPr/>
          <p:nvPr userDrawn="1"/>
        </p:nvSpPr>
        <p:spPr>
          <a:xfrm>
            <a:off x="3404557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hlinkClick r:id="rId12"/>
            <a:extLst>
              <a:ext uri="{FF2B5EF4-FFF2-40B4-BE49-F238E27FC236}">
                <a16:creationId xmlns:a16="http://schemas.microsoft.com/office/drawing/2014/main" id="{A620C073-F745-2140-9215-F962A91ACD72}"/>
              </a:ext>
            </a:extLst>
          </p:cNvPr>
          <p:cNvSpPr/>
          <p:nvPr userDrawn="1"/>
        </p:nvSpPr>
        <p:spPr>
          <a:xfrm>
            <a:off x="3360577" y="5507360"/>
            <a:ext cx="206172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757DDBB-1635-AB4C-8664-0306D135F7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79376" y="739177"/>
            <a:ext cx="2281465" cy="775699"/>
          </a:xfrm>
          <a:prstGeom prst="rect">
            <a:avLst/>
          </a:prstGeom>
        </p:spPr>
      </p:pic>
      <p:pic>
        <p:nvPicPr>
          <p:cNvPr id="114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DE30241F-B7F6-8948-930B-4D2E825FD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Graphic 114" descr="World">
            <a:extLst>
              <a:ext uri="{FF2B5EF4-FFF2-40B4-BE49-F238E27FC236}">
                <a16:creationId xmlns:a16="http://schemas.microsoft.com/office/drawing/2014/main" id="{877075C0-10C6-5742-810A-0C2AC82BDF4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116" name="Picture 4" descr="Vimeo Icon Logo - Free vector graphic on Pixabay">
            <a:extLst>
              <a:ext uri="{FF2B5EF4-FFF2-40B4-BE49-F238E27FC236}">
                <a16:creationId xmlns:a16="http://schemas.microsoft.com/office/drawing/2014/main" id="{A24199BB-B4AC-7148-B4C4-105E557D94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23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Free White Twitter Icon - Download White Twitter Icon">
            <a:extLst>
              <a:ext uri="{FF2B5EF4-FFF2-40B4-BE49-F238E27FC236}">
                <a16:creationId xmlns:a16="http://schemas.microsoft.com/office/drawing/2014/main" id="{D5CB0EA3-4E91-FD46-9905-EC7B458E9D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43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8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03C750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3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5D8298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3"/>
          </p:nvPr>
        </p:nvSpPr>
        <p:spPr>
          <a:xfrm>
            <a:off x="620184" y="6356353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PT Sans Narrow"/>
                <a:cs typeface="PT Sans Narrow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0184" y="1987199"/>
            <a:ext cx="1096221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74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25" y="218242"/>
            <a:ext cx="9793088" cy="768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latinLnBrk="0">
              <a:buNone/>
              <a:defRPr sz="2933" b="1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A9997E85-1B0A-47BD-A027-80F402C2D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110316"/>
            <a:ext cx="1583499" cy="87672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A70EC-45D7-D14E-BDC2-E4F9F7FB5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25" y="1316767"/>
            <a:ext cx="10945283" cy="4704523"/>
          </a:xfrm>
          <a:prstGeom prst="rect">
            <a:avLst/>
          </a:prstGeom>
        </p:spPr>
        <p:txBody>
          <a:bodyPr lIns="0" tIns="0" rIns="0" bIns="0"/>
          <a:lstStyle>
            <a:lvl1pPr marL="355591" indent="-355591" latinLnBrk="0">
              <a:spcBef>
                <a:spcPts val="12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2400">
                <a:solidFill>
                  <a:srgbClr val="595959"/>
                </a:solidFill>
              </a:defRPr>
            </a:lvl1pPr>
            <a:lvl2pPr marL="893211" indent="-357708" latinLnBrk="0">
              <a:buClr>
                <a:schemeClr val="tx1"/>
              </a:buClr>
              <a:tabLst/>
              <a:defRPr sz="2133">
                <a:solidFill>
                  <a:srgbClr val="595959"/>
                </a:solidFill>
              </a:defRPr>
            </a:lvl2pPr>
            <a:lvl3pPr latinLnBrk="0">
              <a:buClr>
                <a:schemeClr val="tx1"/>
              </a:buClr>
              <a:defRPr sz="1867">
                <a:solidFill>
                  <a:srgbClr val="595959"/>
                </a:solidFill>
              </a:defRPr>
            </a:lvl3pPr>
            <a:lvl4pPr latinLnBrk="0">
              <a:buClr>
                <a:schemeClr val="tx1"/>
              </a:buClr>
              <a:defRPr sz="1867">
                <a:solidFill>
                  <a:srgbClr val="595959"/>
                </a:solidFill>
              </a:defRPr>
            </a:lvl4pPr>
            <a:lvl5pPr latinLnBrk="0">
              <a:buClr>
                <a:schemeClr val="tx1"/>
              </a:buClr>
              <a:defRPr sz="1867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AF35BC-32BB-684E-8F64-6C88C9D4B4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25" y="6528753"/>
            <a:ext cx="10944000" cy="16414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10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79683770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A1DB8-29E5-3B40-9F48-4C2C7A2E5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731846" y="1142244"/>
            <a:ext cx="4728308" cy="4573512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A5131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40A2D-DA63-B14B-8D6A-6668AAD5CD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731846" y="1142244"/>
            <a:ext cx="4728308" cy="4573512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23E33-A8A5-6D44-A677-BCC2C15CE8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83783C9-4323-6747-8FD8-E56C757F49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7C00BCC-CDB0-1747-9839-2B0BC92369C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D6C52-376B-EC4D-A102-C2D5ACBD77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F9B3E-58C9-8544-827B-2770BE50DA0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38667" y="378331"/>
            <a:ext cx="1558000" cy="529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79" r:id="rId14"/>
    <p:sldLayoutId id="2147483681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vimeo.com/channels/nursesconnect" TargetMode="External"/><Relationship Id="rId3" Type="http://schemas.openxmlformats.org/officeDocument/2006/relationships/hyperlink" Target="https://twitter.com/CoronaryConnect" TargetMode="External"/><Relationship Id="rId7" Type="http://schemas.openxmlformats.org/officeDocument/2006/relationships/hyperlink" Target="http://www.coronaryconnect.com/" TargetMode="Externa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coronaryconnect" TargetMode="External"/><Relationship Id="rId11" Type="http://schemas.openxmlformats.org/officeDocument/2006/relationships/hyperlink" Target="https://twitter.com/nursesconnect" TargetMode="External"/><Relationship Id="rId5" Type="http://schemas.openxmlformats.org/officeDocument/2006/relationships/hyperlink" Target="mailto:carrie.brubaker@cor2ed.com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www.linkedin.com/company/coronary-connect" TargetMode="External"/><Relationship Id="rId9" Type="http://schemas.openxmlformats.org/officeDocument/2006/relationships/hyperlink" Target="https://www.linkedin.com/company/40845750" TargetMode="External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2FEA-57C7-2F46-9C78-CFB05376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Bleeding: inside out or outside 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0BE2F-D644-BF45-B34A-1589E6BF0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F13AA-05CB-5446-8B02-4E42CEDC2A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altLang="en-US" dirty="0"/>
              <a:t>FL, false lumen; SCAD, spontaneous coronary artery dissection; TL, true lumen</a:t>
            </a:r>
          </a:p>
          <a:p>
            <a:pPr>
              <a:spcBef>
                <a:spcPts val="300"/>
              </a:spcBef>
            </a:pPr>
            <a:r>
              <a:rPr lang="en-GB" altLang="en-US" dirty="0" err="1"/>
              <a:t>Adlam</a:t>
            </a:r>
            <a:r>
              <a:rPr lang="en-GB" altLang="en-US" dirty="0"/>
              <a:t> D, et al. </a:t>
            </a:r>
            <a:r>
              <a:rPr lang="en-GB" altLang="en-US" dirty="0" err="1"/>
              <a:t>Eur</a:t>
            </a:r>
            <a:r>
              <a:rPr lang="en-GB" altLang="en-US" dirty="0"/>
              <a:t> Heart J. 2018;39:3353-68 </a:t>
            </a:r>
          </a:p>
        </p:txBody>
      </p:sp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5A2DE676-11D6-564A-A704-729428680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4"/>
          <a:stretch/>
        </p:blipFill>
        <p:spPr>
          <a:xfrm>
            <a:off x="6884370" y="1122311"/>
            <a:ext cx="4710740" cy="4841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DEB13D0-74EA-0E4A-9CA1-D81C0981CE8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5259792" cy="45252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b="1" dirty="0">
                <a:solidFill>
                  <a:schemeClr val="accent1"/>
                </a:solidFill>
              </a:rPr>
              <a:t>Schematic illustration of SCAD</a:t>
            </a:r>
          </a:p>
          <a:p>
            <a:r>
              <a:rPr lang="en-GB" altLang="en-US" dirty="0"/>
              <a:t>Accumulation and axial propagation of blood forms a false lumen in the outer third of the tunica media, leading to external compression of the true lumen (</a:t>
            </a:r>
            <a:r>
              <a:rPr lang="en-GB" altLang="en-US" b="1" dirty="0"/>
              <a:t>A</a:t>
            </a:r>
            <a:r>
              <a:rPr lang="en-GB" altLang="en-US" dirty="0"/>
              <a:t>)</a:t>
            </a:r>
          </a:p>
          <a:p>
            <a:r>
              <a:rPr lang="en-GB" altLang="en-US" dirty="0"/>
              <a:t>Blood may enter through an endothelial-intimal disruption or ‘tear’ (</a:t>
            </a:r>
            <a:r>
              <a:rPr lang="en-GB" altLang="en-US" b="1" dirty="0"/>
              <a:t>B</a:t>
            </a:r>
            <a:r>
              <a:rPr lang="en-GB" altLang="en-US" dirty="0"/>
              <a:t>) or as a result of bleeding from a </a:t>
            </a:r>
            <a:r>
              <a:rPr lang="en-GB" altLang="en-US" dirty="0" err="1"/>
              <a:t>microvessel</a:t>
            </a:r>
            <a:r>
              <a:rPr lang="en-GB" altLang="en-US" dirty="0"/>
              <a:t> within the vessel wall (</a:t>
            </a:r>
            <a:r>
              <a:rPr lang="en-GB" altLang="en-US" b="1" dirty="0"/>
              <a:t>C</a:t>
            </a:r>
            <a:r>
              <a:rPr lang="en-GB" altLang="en-US" dirty="0"/>
              <a:t>) leading to an expanding and compressing false lumen (</a:t>
            </a:r>
            <a:r>
              <a:rPr lang="en-GB" altLang="en-US" b="1" dirty="0"/>
              <a:t>dotted arrows</a:t>
            </a:r>
            <a:r>
              <a:rPr lang="en-GB" alt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Text Placeholder 3">
            <a:extLst>
              <a:ext uri="{FF2B5EF4-FFF2-40B4-BE49-F238E27FC236}">
                <a16:creationId xmlns:a16="http://schemas.microsoft.com/office/drawing/2014/main" id="{0F0BA2D2-59F8-8F4B-A778-E442D5E88C27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Although SCAD has been described across a broad demographic, it is a frequent cause of ACS in young to middle-age women and inpatients with myocardial infarction during pregnancy or post-partum</a:t>
            </a:r>
          </a:p>
          <a:p>
            <a:r>
              <a:rPr lang="en-GB" dirty="0"/>
              <a:t>Pregnancy-associated SCAD accounts for a minority of cases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546CFE-7286-B345-9CB4-ABEE1DA4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Epidemiology of SCAD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A4902-5937-134C-832F-D169DD6BDA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ACS, acute coronary syndrome; </a:t>
            </a:r>
            <a:r>
              <a:rPr lang="en-GB" altLang="en-US" dirty="0"/>
              <a:t>SCAD, spontaneous coronary artery dissection</a:t>
            </a:r>
          </a:p>
          <a:p>
            <a:pPr>
              <a:spcBef>
                <a:spcPts val="300"/>
              </a:spcBef>
            </a:pPr>
            <a:r>
              <a:rPr lang="en-GB" altLang="en-US" dirty="0" err="1"/>
              <a:t>Adlam</a:t>
            </a:r>
            <a:r>
              <a:rPr lang="en-GB" altLang="en-US" dirty="0"/>
              <a:t> D, et al. </a:t>
            </a:r>
            <a:r>
              <a:rPr lang="en-GB" altLang="en-US" dirty="0" err="1"/>
              <a:t>Eur</a:t>
            </a:r>
            <a:r>
              <a:rPr lang="en-GB" altLang="en-US" dirty="0"/>
              <a:t> Heart J. 2018;39:3353-68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03C607-3069-9341-BB78-5005F7F25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8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Text Placeholder 3">
            <a:extLst>
              <a:ext uri="{FF2B5EF4-FFF2-40B4-BE49-F238E27FC236}">
                <a16:creationId xmlns:a16="http://schemas.microsoft.com/office/drawing/2014/main" id="{B4C39240-B82E-8543-B126-41A883FFB22B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The strong female predisposition and association with pregnancy suggest a role for female sex hormones in the pathogenesis of SCAD, but the mechanism remains unknown</a:t>
            </a:r>
          </a:p>
          <a:p>
            <a:r>
              <a:rPr lang="en-GB" dirty="0"/>
              <a:t>SCAD is frequently associated with extra-coronary arteriopathies including fibromuscular </a:t>
            </a:r>
            <a:br>
              <a:rPr lang="en-GB" dirty="0"/>
            </a:br>
            <a:r>
              <a:rPr lang="en-GB" dirty="0"/>
              <a:t>dystrophia (FMD)</a:t>
            </a:r>
          </a:p>
          <a:p>
            <a:r>
              <a:rPr lang="en-GB" dirty="0"/>
              <a:t>SCAD is not a strongly inherited condition</a:t>
            </a:r>
          </a:p>
          <a:p>
            <a:r>
              <a:rPr lang="en-GB" dirty="0"/>
              <a:t>Research is needed to better understand the pathophysiology of SCAD</a:t>
            </a:r>
          </a:p>
          <a:p>
            <a:r>
              <a:rPr lang="en-GB" dirty="0"/>
              <a:t>Patients with SCAD usually present with ACS</a:t>
            </a:r>
          </a:p>
          <a:p>
            <a:r>
              <a:rPr lang="en-GB" dirty="0"/>
              <a:t>Delayed diagnosis is common, and SCAD should be actively considered in the differential diagnosis </a:t>
            </a:r>
            <a:br>
              <a:rPr lang="en-GB" dirty="0"/>
            </a:br>
            <a:r>
              <a:rPr lang="en-GB" dirty="0"/>
              <a:t>of ACS presentations in low-risk patients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A5EB2-E44A-7645-881C-035C16D9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Pathophysiology of SCAD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DC5E2-04D9-B242-9658-19C0BAB8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00709" name="Text Placeholder 4">
            <a:extLst>
              <a:ext uri="{FF2B5EF4-FFF2-40B4-BE49-F238E27FC236}">
                <a16:creationId xmlns:a16="http://schemas.microsoft.com/office/drawing/2014/main" id="{BD22699B-CE87-944D-ADA0-BFAA86CAB7EA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altLang="en-US" dirty="0"/>
              <a:t>ACS, acute coronary syndrome; SCAD, spontaneous coronary artery dissection</a:t>
            </a:r>
          </a:p>
          <a:p>
            <a:pPr>
              <a:spcBef>
                <a:spcPts val="300"/>
              </a:spcBef>
            </a:pPr>
            <a:r>
              <a:rPr lang="en-GB" altLang="en-US" dirty="0" err="1"/>
              <a:t>Adlam</a:t>
            </a:r>
            <a:r>
              <a:rPr lang="en-GB" altLang="en-US" dirty="0"/>
              <a:t> D, et al. </a:t>
            </a:r>
            <a:r>
              <a:rPr lang="en-GB" altLang="en-US" dirty="0" err="1"/>
              <a:t>Eur</a:t>
            </a:r>
            <a:r>
              <a:rPr lang="en-GB" altLang="en-US" dirty="0"/>
              <a:t> Heart J. 2018;39:3353-68 </a:t>
            </a:r>
          </a:p>
        </p:txBody>
      </p:sp>
    </p:spTree>
    <p:extLst>
      <p:ext uri="{BB962C8B-B14F-4D97-AF65-F5344CB8AC3E}">
        <p14:creationId xmlns:p14="http://schemas.microsoft.com/office/powerpoint/2010/main" val="42589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Text Placeholder 3">
            <a:extLst>
              <a:ext uri="{FF2B5EF4-FFF2-40B4-BE49-F238E27FC236}">
                <a16:creationId xmlns:a16="http://schemas.microsoft.com/office/drawing/2014/main" id="{CCF61DFB-9A7D-B44F-96B1-846B7DA38E69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Coronary revascularisation is associated with an increased risk of complications and adverse outcomes when compared with atherosclerotic coronary disease</a:t>
            </a:r>
          </a:p>
          <a:p>
            <a:r>
              <a:rPr lang="en-GB" dirty="0"/>
              <a:t>Conservatively managed SCAD (i.e. without revascularisation) usually heals completely within </a:t>
            </a:r>
            <a:br>
              <a:rPr lang="en-GB" dirty="0"/>
            </a:br>
            <a:r>
              <a:rPr lang="en-GB" dirty="0"/>
              <a:t>a few months</a:t>
            </a:r>
          </a:p>
          <a:p>
            <a:r>
              <a:rPr lang="en-GB" dirty="0"/>
              <a:t>Where flow is maintained and in the absence of ongoing ischaemia or infarction, a conservative approach should be considered, followed by a period of inpatient observation</a:t>
            </a:r>
          </a:p>
          <a:p>
            <a:r>
              <a:rPr lang="en-GB" dirty="0"/>
              <a:t>Further research is needed to clarify the optimal PCI strategy in cases where revascularisation </a:t>
            </a:r>
            <a:br>
              <a:rPr lang="en-GB" dirty="0"/>
            </a:br>
            <a:r>
              <a:rPr lang="en-GB" dirty="0"/>
              <a:t>is necessary</a:t>
            </a:r>
          </a:p>
          <a:p>
            <a:r>
              <a:rPr lang="en-GB" dirty="0"/>
              <a:t>The acute and convalescent medical strategies in SCAD may have key differences from post-atherosclerotic </a:t>
            </a:r>
            <a:r>
              <a:rPr lang="en-GB" altLang="en-US" dirty="0"/>
              <a:t>acute myocardial infarction</a:t>
            </a:r>
            <a:r>
              <a:rPr lang="en-GB" dirty="0"/>
              <a:t>, and further research is needed to establish the optimal treatment approach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2C596-FEB6-2E49-BE03-64321743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Management of SCAD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128A9-1FCC-E44A-9A67-EEC8ABE5A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02757" name="Text Placeholder 4">
            <a:extLst>
              <a:ext uri="{FF2B5EF4-FFF2-40B4-BE49-F238E27FC236}">
                <a16:creationId xmlns:a16="http://schemas.microsoft.com/office/drawing/2014/main" id="{6262622B-8D7A-D64E-ACD2-68C0E31FAEE4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altLang="en-US" dirty="0"/>
              <a:t>PCI, percutaneous coronary intervention; SCAD, spontaneous coronary artery dissection</a:t>
            </a:r>
          </a:p>
          <a:p>
            <a:pPr>
              <a:spcBef>
                <a:spcPts val="300"/>
              </a:spcBef>
            </a:pPr>
            <a:r>
              <a:rPr lang="en-GB" altLang="en-US" dirty="0" err="1"/>
              <a:t>Adlam</a:t>
            </a:r>
            <a:r>
              <a:rPr lang="en-GB" altLang="en-US" dirty="0"/>
              <a:t> D, et al. </a:t>
            </a:r>
            <a:r>
              <a:rPr lang="en-GB" altLang="en-US" dirty="0" err="1"/>
              <a:t>Eur</a:t>
            </a:r>
            <a:r>
              <a:rPr lang="en-GB" altLang="en-US" dirty="0"/>
              <a:t> Heart J. 2018;39:3353-68 </a:t>
            </a:r>
          </a:p>
        </p:txBody>
      </p:sp>
    </p:spTree>
    <p:extLst>
      <p:ext uri="{BB962C8B-B14F-4D97-AF65-F5344CB8AC3E}">
        <p14:creationId xmlns:p14="http://schemas.microsoft.com/office/powerpoint/2010/main" val="27394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6" descr="A picture containing tiled&#10;&#10;Description automatically generated">
            <a:extLst>
              <a:ext uri="{FF2B5EF4-FFF2-40B4-BE49-F238E27FC236}">
                <a16:creationId xmlns:a16="http://schemas.microsoft.com/office/drawing/2014/main" id="{3CA45773-9438-CD4E-8C34-17F232E4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52" y="1032345"/>
            <a:ext cx="10943296" cy="375273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200016C-483D-9C48-AB8A-E050814379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4810538"/>
            <a:ext cx="10963200" cy="1474035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GB" altLang="en-US" sz="1800" b="1" dirty="0">
                <a:solidFill>
                  <a:schemeClr val="accent1"/>
                </a:solidFill>
              </a:rPr>
              <a:t>False-lumen propagation during stenting</a:t>
            </a:r>
          </a:p>
          <a:p>
            <a:pPr>
              <a:spcBef>
                <a:spcPts val="300"/>
              </a:spcBef>
            </a:pPr>
            <a:r>
              <a:rPr lang="en-GB" altLang="en-US" sz="1800" dirty="0"/>
              <a:t>A Type 2A dissection affecting a high obtuse marginal branch of the circumflex with maintained distal flow (</a:t>
            </a:r>
            <a:r>
              <a:rPr lang="en-GB" altLang="en-US" sz="1800" b="1" dirty="0"/>
              <a:t>A</a:t>
            </a:r>
            <a:r>
              <a:rPr lang="en-GB" altLang="en-US" sz="1800" dirty="0"/>
              <a:t>) </a:t>
            </a:r>
          </a:p>
          <a:p>
            <a:pPr>
              <a:spcBef>
                <a:spcPts val="300"/>
              </a:spcBef>
            </a:pPr>
            <a:r>
              <a:rPr lang="en-GB" altLang="en-US" sz="1800" dirty="0"/>
              <a:t>Stenting (</a:t>
            </a:r>
            <a:r>
              <a:rPr lang="en-GB" altLang="en-US" sz="1800" b="1" dirty="0"/>
              <a:t>B</a:t>
            </a:r>
            <a:r>
              <a:rPr lang="en-GB" altLang="en-US" sz="1800" dirty="0"/>
              <a:t>) leads to proximal haematoma migration (arrow; </a:t>
            </a:r>
            <a:r>
              <a:rPr lang="en-GB" altLang="en-US" sz="1800" b="1" dirty="0"/>
              <a:t>C</a:t>
            </a:r>
            <a:r>
              <a:rPr lang="en-GB" altLang="en-US" sz="1800" dirty="0"/>
              <a:t>)</a:t>
            </a:r>
          </a:p>
          <a:p>
            <a:pPr>
              <a:spcBef>
                <a:spcPts val="300"/>
              </a:spcBef>
            </a:pPr>
            <a:r>
              <a:rPr lang="en-GB" altLang="en-US" sz="1800" dirty="0"/>
              <a:t>Two further stents were required in this case to fully exclude the haematoma from luminal restriction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86AD9-80B1-8C4C-BEE9-17A4E0DF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PCI in SCAD II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7B1DF-CE9F-5448-A7A8-302C2873E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03780" name="Text Placeholder 3">
            <a:extLst>
              <a:ext uri="{FF2B5EF4-FFF2-40B4-BE49-F238E27FC236}">
                <a16:creationId xmlns:a16="http://schemas.microsoft.com/office/drawing/2014/main" id="{EF950D38-C069-C449-AD40-772899AC814A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altLang="en-US" dirty="0"/>
              <a:t>PCI, percutaneous coronary intervention; SCAD, spontaneous coronary artery dissection</a:t>
            </a:r>
          </a:p>
          <a:p>
            <a:pPr>
              <a:spcBef>
                <a:spcPts val="300"/>
              </a:spcBef>
            </a:pPr>
            <a:r>
              <a:rPr lang="en-GB" altLang="en-US" dirty="0" err="1"/>
              <a:t>Adlam</a:t>
            </a:r>
            <a:r>
              <a:rPr lang="en-GB" altLang="en-US" dirty="0"/>
              <a:t> D, et al. </a:t>
            </a:r>
            <a:r>
              <a:rPr lang="en-GB" altLang="en-US" dirty="0" err="1"/>
              <a:t>Eur</a:t>
            </a:r>
            <a:r>
              <a:rPr lang="en-GB" altLang="en-US" dirty="0"/>
              <a:t> Heart J. 2018;39:3353-68 </a:t>
            </a:r>
          </a:p>
        </p:txBody>
      </p:sp>
    </p:spTree>
    <p:extLst>
      <p:ext uri="{BB962C8B-B14F-4D97-AF65-F5344CB8AC3E}">
        <p14:creationId xmlns:p14="http://schemas.microsoft.com/office/powerpoint/2010/main" val="40813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Text Placeholder 3">
            <a:extLst>
              <a:ext uri="{FF2B5EF4-FFF2-40B4-BE49-F238E27FC236}">
                <a16:creationId xmlns:a16="http://schemas.microsoft.com/office/drawing/2014/main" id="{2289BB94-365C-554B-88D5-65D86F30563D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buSzPct val="100000"/>
            </a:pPr>
            <a:endParaRPr lang="en-GB" altLang="en-US" dirty="0"/>
          </a:p>
          <a:p>
            <a:pPr marL="457189" indent="-457189">
              <a:buSzPct val="100000"/>
              <a:buFont typeface="+mj-lt"/>
              <a:buAutoNum type="arabicPeriod"/>
            </a:pPr>
            <a:r>
              <a:rPr lang="en-GB" altLang="en-US" dirty="0"/>
              <a:t>Maximum tolerated statin dose</a:t>
            </a:r>
          </a:p>
          <a:p>
            <a:pPr marL="457189" indent="-457189">
              <a:buSzPct val="100000"/>
              <a:buFont typeface="+mj-lt"/>
              <a:buAutoNum type="arabicPeriod"/>
            </a:pPr>
            <a:r>
              <a:rPr lang="en-GB" altLang="en-US" dirty="0"/>
              <a:t>Low-dose statin or ezetimibe monotherapy</a:t>
            </a:r>
          </a:p>
          <a:p>
            <a:pPr marL="457189" indent="-457189">
              <a:buSzPct val="100000"/>
              <a:buFont typeface="+mj-lt"/>
              <a:buAutoNum type="arabicPeriod"/>
            </a:pPr>
            <a:r>
              <a:rPr lang="en-GB" altLang="en-US" dirty="0"/>
              <a:t>Statin + PCSK-9 inhibitor if LDL-C remains &gt;1.8 mmol/L (&gt;70 mg/</a:t>
            </a:r>
            <a:r>
              <a:rPr lang="en-GB" altLang="en-US" dirty="0" err="1"/>
              <a:t>dL</a:t>
            </a:r>
            <a:r>
              <a:rPr lang="en-GB" altLang="en-US" dirty="0"/>
              <a:t>)</a:t>
            </a:r>
          </a:p>
          <a:p>
            <a:pPr marL="457189" indent="-457189">
              <a:buSzPct val="100000"/>
              <a:buFont typeface="+mj-lt"/>
              <a:buAutoNum type="arabicPeriod"/>
            </a:pPr>
            <a:r>
              <a:rPr lang="en-GB" altLang="en-US" dirty="0"/>
              <a:t>Start/continue lipid-lowering medication only in the presence of cardiovascular disease (CVD)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1EFAF-3C29-4944-8E0A-3872EDA9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Lipid-lowering medication in SCAD: </a:t>
            </a:r>
            <a:br>
              <a:rPr lang="en-GB" altLang="en-US" dirty="0"/>
            </a:br>
            <a:r>
              <a:rPr lang="en-GB" altLang="en-US" dirty="0"/>
              <a:t>what do you advise?</a:t>
            </a:r>
            <a:endParaRPr lang="en-US" dirty="0"/>
          </a:p>
        </p:txBody>
      </p:sp>
      <p:sp>
        <p:nvSpPr>
          <p:cNvPr id="204803" name="Content Placeholder 2">
            <a:extLst>
              <a:ext uri="{FF2B5EF4-FFF2-40B4-BE49-F238E27FC236}">
                <a16:creationId xmlns:a16="http://schemas.microsoft.com/office/drawing/2014/main" id="{5A5AC5A2-CFE1-5243-9EFF-CEECD157D2CB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620184" y="6309320"/>
            <a:ext cx="10804408" cy="365125"/>
          </a:xfrm>
        </p:spPr>
        <p:txBody>
          <a:bodyPr/>
          <a:lstStyle/>
          <a:p>
            <a:r>
              <a:rPr lang="en-GB" altLang="en-US" dirty="0"/>
              <a:t>LDL-C, low-density lipoprotein cholesterol; PCSK-9, proprotein convertase subtilisin/</a:t>
            </a:r>
            <a:r>
              <a:rPr lang="en-GB" altLang="en-US" dirty="0" err="1"/>
              <a:t>kexin</a:t>
            </a:r>
            <a:r>
              <a:rPr lang="en-GB" altLang="en-US" dirty="0"/>
              <a:t> type 9; SCAD, spontaneous coronary artery dissection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2C31F-668F-F641-90CE-63A20D736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0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Text Placeholder 3">
            <a:extLst>
              <a:ext uri="{FF2B5EF4-FFF2-40B4-BE49-F238E27FC236}">
                <a16:creationId xmlns:a16="http://schemas.microsoft.com/office/drawing/2014/main" id="{D23BB615-0C19-774B-B9B8-7AD32A8F4FD5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altLang="en-US"/>
              <a:t>When stented: start DAPT according to existing ACS guidelines</a:t>
            </a:r>
          </a:p>
          <a:p>
            <a:r>
              <a:rPr lang="en-GB" altLang="en-US"/>
              <a:t>Not stented: start ASA monotherapy; continue after 1 year only in the presence of atherosclerotic CVD </a:t>
            </a:r>
          </a:p>
          <a:p>
            <a:r>
              <a:rPr lang="en-GB" altLang="en-US"/>
              <a:t>Stop low-molecular-weight heparin (higher chance of intramural haematoma) </a:t>
            </a:r>
          </a:p>
          <a:p>
            <a:r>
              <a:rPr lang="en-GB" altLang="en-US"/>
              <a:t>Start beta blockers (lower re-SCAD reported if started) </a:t>
            </a:r>
          </a:p>
          <a:p>
            <a:r>
              <a:rPr lang="en-GB" altLang="en-US"/>
              <a:t>Start/continue lipid-lowering medication only in the presence of </a:t>
            </a:r>
            <a:br>
              <a:rPr lang="en-GB" altLang="en-US"/>
            </a:br>
            <a:r>
              <a:rPr lang="en-GB" altLang="en-US"/>
              <a:t>atherosclerotic CVD</a:t>
            </a:r>
          </a:p>
          <a:p>
            <a:r>
              <a:rPr lang="en-GB" altLang="en-US"/>
              <a:t>Start heart-failure medication in the presence of reduced left-ventricular ejection fraction according to the guidelines  </a:t>
            </a:r>
          </a:p>
          <a:p>
            <a:r>
              <a:rPr lang="en-GB" altLang="en-US"/>
              <a:t>Check for other arteriopathies (e.g. FMD)</a:t>
            </a:r>
            <a:endParaRPr lang="en-GB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1CDF2-681E-BD43-BC52-5D354042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Leiden University Medical </a:t>
            </a:r>
            <a:r>
              <a:rPr lang="en-GB" altLang="en-US" dirty="0" err="1"/>
              <a:t>Center’s</a:t>
            </a:r>
            <a:r>
              <a:rPr lang="en-GB" altLang="en-US" dirty="0"/>
              <a:t> </a:t>
            </a:r>
            <a:br>
              <a:rPr lang="en-GB" altLang="en-US" dirty="0"/>
            </a:br>
            <a:r>
              <a:rPr lang="en-GB" altLang="en-US" dirty="0"/>
              <a:t>approach to SCAD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6F639-5D34-1140-954A-73E478066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205827" name="Content Placeholder 2">
            <a:extLst>
              <a:ext uri="{FF2B5EF4-FFF2-40B4-BE49-F238E27FC236}">
                <a16:creationId xmlns:a16="http://schemas.microsoft.com/office/drawing/2014/main" id="{E4CDC44F-4486-9E41-B158-DF9A375E085D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620183" y="6309320"/>
            <a:ext cx="10180339" cy="365125"/>
          </a:xfrm>
        </p:spPr>
        <p:txBody>
          <a:bodyPr/>
          <a:lstStyle/>
          <a:p>
            <a:r>
              <a:rPr lang="en-GB" altLang="en-US" dirty="0"/>
              <a:t>ACS, acute coronary syndrome; </a:t>
            </a:r>
            <a:r>
              <a:rPr lang="en-GB" dirty="0"/>
              <a:t>ASA, acetylsalicylic acid; </a:t>
            </a:r>
            <a:r>
              <a:rPr lang="en-GB" altLang="en-US" dirty="0"/>
              <a:t>CVD, cardiovascular disease; DAPT, dual antiplatelet therapy; FMD, fibromuscular dysplasia; </a:t>
            </a:r>
            <a:br>
              <a:rPr lang="en-GB" altLang="en-US" dirty="0"/>
            </a:br>
            <a:r>
              <a:rPr lang="en-GB" altLang="en-US" dirty="0"/>
              <a:t>SCAD, spontaneous coronary artery dissection</a:t>
            </a:r>
          </a:p>
        </p:txBody>
      </p:sp>
    </p:spTree>
    <p:extLst>
      <p:ext uri="{BB962C8B-B14F-4D97-AF65-F5344CB8AC3E}">
        <p14:creationId xmlns:p14="http://schemas.microsoft.com/office/powerpoint/2010/main" val="1758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79595" y="5336166"/>
            <a:ext cx="18549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@CoronaryConnect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3194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rgbClr val="A5131F"/>
                </a:solidFill>
                <a:ea typeface="Aileron" charset="0"/>
                <a:cs typeface="PT Sans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CORONARY CONNECT</a:t>
            </a:r>
            <a:endParaRPr lang="en-GB" sz="1600" b="1" u="sng" dirty="0">
              <a:solidFill>
                <a:srgbClr val="A5131F"/>
              </a:solidFill>
              <a:ea typeface="Aileron" charset="0"/>
              <a:cs typeface="PT Sans Narrow"/>
            </a:endParaRPr>
          </a:p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b="1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0704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cs typeface="PT Sans Narrow"/>
              </a:rPr>
              <a:t>Email</a:t>
            </a:r>
            <a:br>
              <a:rPr lang="en-US" sz="1600" dirty="0">
                <a:solidFill>
                  <a:schemeClr val="tx2"/>
                </a:solidFill>
                <a:cs typeface="PT Sans Narrow"/>
              </a:rPr>
            </a:br>
            <a:r>
              <a:rPr lang="en-US" sz="1600" b="1" u="sng" dirty="0" err="1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carrie</a:t>
            </a:r>
            <a:r>
              <a:rPr lang="en-US" sz="1600" b="1" dirty="0" err="1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.brubaker</a:t>
            </a:r>
            <a:br>
              <a:rPr lang="en-US" sz="1600" b="1" dirty="0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600" b="1" dirty="0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@cor2ed.com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1426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CORONARY CONNECT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CORONARY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u="sng" cap="none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http://www.coronaryconnect.com/</a:t>
            </a:r>
            <a:endParaRPr lang="en-US" sz="3600" cap="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A3513-1FCF-4B44-AAF0-2ECFC0760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512" y="3933056"/>
            <a:ext cx="1259267" cy="1259267"/>
          </a:xfrm>
          <a:prstGeom prst="rect">
            <a:avLst/>
          </a:prstGeom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D80E573-9BF7-4053-9C1F-CAEC7DDBBE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666" y="3933056"/>
            <a:ext cx="1237894" cy="1260000"/>
          </a:xfrm>
          <a:prstGeom prst="rect">
            <a:avLst/>
          </a:prstGeom>
        </p:spPr>
      </p:pic>
      <p:pic>
        <p:nvPicPr>
          <p:cNvPr id="14" name="Picture 13">
            <a:hlinkClick r:id="rId11"/>
            <a:extLst>
              <a:ext uri="{FF2B5EF4-FFF2-40B4-BE49-F238E27FC236}">
                <a16:creationId xmlns:a16="http://schemas.microsoft.com/office/drawing/2014/main" id="{0BFB8670-DDEF-432A-912A-52486C1596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1433" y="3933056"/>
            <a:ext cx="1259267" cy="1259267"/>
          </a:xfrm>
          <a:prstGeom prst="rect">
            <a:avLst/>
          </a:prstGeom>
        </p:spPr>
      </p:pic>
      <p:pic>
        <p:nvPicPr>
          <p:cNvPr id="21" name="Picture 20">
            <a:hlinkClick r:id="rId13"/>
            <a:extLst>
              <a:ext uri="{FF2B5EF4-FFF2-40B4-BE49-F238E27FC236}">
                <a16:creationId xmlns:a16="http://schemas.microsoft.com/office/drawing/2014/main" id="{72D9A25E-A647-4968-A3CC-028D206DB5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3746" y="3933056"/>
            <a:ext cx="1259267" cy="12592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alternative cause of </a:t>
            </a:r>
            <a:br>
              <a:rPr lang="en-GB" dirty="0"/>
            </a:br>
            <a:r>
              <a:rPr lang="en-GB" dirty="0"/>
              <a:t>acute coronary syndrome: </a:t>
            </a:r>
            <a:br>
              <a:rPr lang="en-GB" dirty="0"/>
            </a:br>
            <a:r>
              <a:rPr lang="en-GB" dirty="0"/>
              <a:t>Case study 2</a:t>
            </a:r>
            <a:br>
              <a:rPr lang="en-GB" dirty="0"/>
            </a:br>
            <a:br>
              <a:rPr lang="en-GB" dirty="0"/>
            </a:br>
            <a:r>
              <a:rPr lang="en-GB" sz="3200" cap="none" dirty="0"/>
              <a:t>Prof Dr</a:t>
            </a:r>
            <a:r>
              <a:rPr lang="en-GB" dirty="0"/>
              <a:t> </a:t>
            </a:r>
            <a:r>
              <a:rPr lang="en-GB" altLang="nl-NL" sz="3200" cap="none" dirty="0"/>
              <a:t>J. Wouter Jukema, </a:t>
            </a:r>
            <a:r>
              <a:rPr lang="en-GB" sz="3200" dirty="0"/>
              <a:t>MD</a:t>
            </a:r>
            <a:br>
              <a:rPr lang="en-GB" altLang="nl-NL" sz="3200" dirty="0"/>
            </a:br>
            <a:r>
              <a:rPr lang="en-GB" altLang="nl-NL" sz="2400" cap="none" dirty="0"/>
              <a:t>Leiden University Medical </a:t>
            </a:r>
            <a:r>
              <a:rPr lang="en-GB" altLang="nl-NL" sz="2400" cap="none" dirty="0" err="1"/>
              <a:t>Center</a:t>
            </a:r>
            <a:r>
              <a:rPr lang="en-GB" altLang="nl-NL" sz="2400" cap="none" dirty="0"/>
              <a:t>, Leiden, Netherlands</a:t>
            </a:r>
            <a:br>
              <a:rPr lang="en-GB" altLang="nl-NL" sz="2400" cap="none" dirty="0"/>
            </a:br>
            <a:br>
              <a:rPr lang="en-GB" altLang="nl-NL" sz="2400" cap="none" dirty="0"/>
            </a:br>
            <a:r>
              <a:rPr lang="en-GB" altLang="nl-NL" sz="2400" cap="none" dirty="0"/>
              <a:t>March 2021</a:t>
            </a:r>
            <a:endParaRPr lang="en-GB" altLang="nl-NL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B94B3-2951-4C62-921C-474E1A96E6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note: The views expressed within this presentation are the personal opinions of the authors.  </a:t>
            </a:r>
            <a:br>
              <a:rPr lang="en-US" dirty="0"/>
            </a:br>
            <a:r>
              <a:rPr lang="en-US" dirty="0"/>
              <a:t>They do not necessarily represent the views of the author’s academic institution or the rest of the CORONARY CONNECT group.</a:t>
            </a:r>
          </a:p>
          <a:p>
            <a:pPr marL="0" indent="0">
              <a:buNone/>
            </a:pPr>
            <a:r>
              <a:rPr lang="en-US" dirty="0"/>
              <a:t>These slides are adapted from the virtual ACS Forum event which was held in December 2020. </a:t>
            </a:r>
            <a:br>
              <a:rPr lang="en-US" dirty="0"/>
            </a:br>
            <a:r>
              <a:rPr lang="en-US" dirty="0"/>
              <a:t>The ACS Forum and this content are supported by an Independent Educational Grant from Amgen.</a:t>
            </a:r>
          </a:p>
          <a:p>
            <a:pPr marL="0" indent="0">
              <a:spcBef>
                <a:spcPts val="2400"/>
              </a:spcBef>
              <a:buSzPts val="2000"/>
              <a:buNone/>
            </a:pPr>
            <a:r>
              <a:rPr lang="en-US" sz="2000" b="1" dirty="0">
                <a:solidFill>
                  <a:schemeClr val="accent1"/>
                </a:solidFill>
              </a:rPr>
              <a:t>Prof. Dr. </a:t>
            </a:r>
            <a:r>
              <a:rPr lang="cs-CZ" sz="2000" b="1" dirty="0">
                <a:solidFill>
                  <a:schemeClr val="accent1"/>
                </a:solidFill>
              </a:rPr>
              <a:t>J. Wouter Jukema </a:t>
            </a:r>
            <a:r>
              <a:rPr lang="en-US" sz="2000" dirty="0"/>
              <a:t>has received financial support/sponsorship for research support, consultation or speaker fees from the following companies: </a:t>
            </a:r>
          </a:p>
          <a:p>
            <a:pPr>
              <a:buSzPts val="2000"/>
            </a:pPr>
            <a:r>
              <a:rPr lang="en-US" sz="2000" dirty="0"/>
              <a:t>Amgen</a:t>
            </a:r>
            <a:r>
              <a:rPr lang="en-US" sz="2000" i="1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Athera</a:t>
            </a:r>
            <a:r>
              <a:rPr lang="en-US" sz="2000" dirty="0"/>
              <a:t>, AstraZeneca, </a:t>
            </a:r>
            <a:r>
              <a:rPr lang="en-US" sz="2000" dirty="0" err="1"/>
              <a:t>Biotronik</a:t>
            </a:r>
            <a:r>
              <a:rPr lang="en-US" sz="2000" dirty="0"/>
              <a:t>, Boston Scientific, </a:t>
            </a:r>
            <a:r>
              <a:rPr lang="en-US" sz="2000" dirty="0" err="1"/>
              <a:t>Dalcor</a:t>
            </a:r>
            <a:r>
              <a:rPr lang="en-US" sz="2000" dirty="0"/>
              <a:t>, Daiichi-Sankyo, Lilly, Medtronic, Merck, Pfizer, Roche, Sanofi Aventis, The Medicines Company, Netherlands Heart Foundation, </a:t>
            </a:r>
            <a:r>
              <a:rPr lang="en-GB" sz="2000" dirty="0"/>
              <a:t>Netherlands </a:t>
            </a:r>
            <a:r>
              <a:rPr lang="en-GB" sz="2000" dirty="0" err="1"/>
              <a:t>CardioVascular</a:t>
            </a:r>
            <a:r>
              <a:rPr lang="en-GB" sz="2000" dirty="0"/>
              <a:t> Research Committee </a:t>
            </a:r>
            <a:r>
              <a:rPr lang="en-US" sz="2000" dirty="0"/>
              <a:t>(CVON), Netherlands Heart Institute, and the European Community Framework KP7 </a:t>
            </a:r>
            <a:r>
              <a:rPr lang="en-US" sz="2000" dirty="0" err="1"/>
              <a:t>Programme</a:t>
            </a:r>
            <a:endParaRPr lang="en-US" sz="2000" dirty="0"/>
          </a:p>
          <a:p>
            <a:pPr marL="0" indent="0">
              <a:buNone/>
            </a:pPr>
            <a:endParaRPr lang="en-GB" alt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424E1-A7A7-40BE-9230-A247217D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Disclaimer and disclosures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D162E-0D80-0A46-911A-CAA6F01B3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D271D2-6A13-B243-A692-79A767BFA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" b="2389"/>
          <a:stretch/>
        </p:blipFill>
        <p:spPr bwMode="auto">
          <a:xfrm>
            <a:off x="3401219" y="3289852"/>
            <a:ext cx="5389563" cy="2703444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FE7D27-919C-104D-9613-1630A2A3A7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66400"/>
            <a:ext cx="10963200" cy="45252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GB" altLang="en-US" dirty="0"/>
              <a:t>38-year-old female: weight 67 kg; height 173 cm</a:t>
            </a:r>
          </a:p>
          <a:p>
            <a:pPr>
              <a:spcBef>
                <a:spcPts val="400"/>
              </a:spcBef>
            </a:pPr>
            <a:r>
              <a:rPr lang="en-GB" altLang="en-US" dirty="0"/>
              <a:t>Cardiovascular (CV) risk factors: none</a:t>
            </a:r>
          </a:p>
          <a:p>
            <a:pPr>
              <a:spcBef>
                <a:spcPts val="400"/>
              </a:spcBef>
            </a:pPr>
            <a:r>
              <a:rPr lang="en-GB" altLang="en-US" dirty="0"/>
              <a:t>No previous medical history, regularly active (sports)</a:t>
            </a:r>
          </a:p>
          <a:p>
            <a:pPr>
              <a:spcBef>
                <a:spcPts val="400"/>
              </a:spcBef>
            </a:pPr>
            <a:r>
              <a:rPr lang="en-GB" altLang="en-US" dirty="0"/>
              <a:t>Admitted at 16:00 for acute chest pain (40 min.) during a car ride </a:t>
            </a:r>
          </a:p>
          <a:p>
            <a:pPr>
              <a:spcBef>
                <a:spcPts val="400"/>
              </a:spcBef>
            </a:pPr>
            <a:r>
              <a:rPr lang="en-GB" altLang="en-US" dirty="0"/>
              <a:t>Emergency room: normal clinical examination </a:t>
            </a:r>
          </a:p>
          <a:p>
            <a:pPr marL="804313" lvl="1" indent="-364058">
              <a:spcBef>
                <a:spcPts val="400"/>
              </a:spcBef>
            </a:pPr>
            <a:r>
              <a:rPr lang="en-GB" altLang="en-US" dirty="0"/>
              <a:t>BP 135/76</a:t>
            </a:r>
          </a:p>
          <a:p>
            <a:pPr marL="804313" lvl="1" indent="-364058">
              <a:spcBef>
                <a:spcPts val="400"/>
              </a:spcBef>
            </a:pPr>
            <a:r>
              <a:rPr lang="en-GB" altLang="en-US" dirty="0"/>
              <a:t>HR 78 bpm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DB8AE0-9BAC-1F44-A200-EE5BC34E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Clinical presentation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4D1CB0-C622-4D45-84B8-0374D76B64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 altLang="en-US" dirty="0"/>
              <a:t>BP, blood pressure; bpm, beats per minute; HR, heart rate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011CD-5D61-C543-8261-16BA8162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5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D8329-D92C-054A-B5DC-BAF8136A182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GB" altLang="en-US" b="1" dirty="0">
                <a:solidFill>
                  <a:schemeClr val="accent1"/>
                </a:solidFill>
              </a:rPr>
              <a:t>Acute coronary syndrome (A</a:t>
            </a:r>
            <a:r>
              <a:rPr lang="en-GB" b="1" dirty="0">
                <a:solidFill>
                  <a:schemeClr val="accent1"/>
                </a:solidFill>
              </a:rPr>
              <a:t>CS) due to:</a:t>
            </a:r>
          </a:p>
          <a:p>
            <a:pPr marL="457189" indent="-457189">
              <a:spcBef>
                <a:spcPts val="2400"/>
              </a:spcBef>
              <a:buSzPct val="100000"/>
              <a:buFont typeface="+mj-lt"/>
              <a:buAutoNum type="arabicPeriod"/>
            </a:pPr>
            <a:r>
              <a:rPr lang="en-GB" dirty="0"/>
              <a:t>Plaque rupture</a:t>
            </a:r>
          </a:p>
          <a:p>
            <a:pPr marL="457189" indent="-457189">
              <a:spcBef>
                <a:spcPts val="2400"/>
              </a:spcBef>
              <a:buSzPct val="100000"/>
              <a:buFont typeface="+mj-lt"/>
              <a:buAutoNum type="arabicPeriod"/>
            </a:pPr>
            <a:r>
              <a:rPr lang="en-GB" dirty="0"/>
              <a:t>Coronary spasm</a:t>
            </a:r>
          </a:p>
          <a:p>
            <a:pPr marL="457189" indent="-457189">
              <a:spcBef>
                <a:spcPts val="2400"/>
              </a:spcBef>
              <a:buSzPct val="100000"/>
              <a:buFont typeface="+mj-lt"/>
              <a:buAutoNum type="arabicPeriod"/>
            </a:pPr>
            <a:r>
              <a:rPr lang="en-GB" dirty="0"/>
              <a:t>Spontaneous coronary artery dissection (SCAD)</a:t>
            </a:r>
          </a:p>
          <a:p>
            <a:pPr marL="457189" indent="-457189">
              <a:spcBef>
                <a:spcPts val="2400"/>
              </a:spcBef>
              <a:buSzPct val="100000"/>
              <a:buFont typeface="+mj-lt"/>
              <a:buAutoNum type="arabicPeriod"/>
            </a:pPr>
            <a:r>
              <a:rPr lang="en-GB" dirty="0"/>
              <a:t>Stress-related (</a:t>
            </a:r>
            <a:r>
              <a:rPr lang="en-GB" dirty="0" err="1"/>
              <a:t>Takostubo</a:t>
            </a:r>
            <a:r>
              <a:rPr lang="en-GB" dirty="0"/>
              <a:t>) cardiomyopathy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A9C29-5A10-1643-96CA-05511DE6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293224" cy="807285"/>
          </a:xfrm>
        </p:spPr>
        <p:txBody>
          <a:bodyPr/>
          <a:lstStyle/>
          <a:p>
            <a:r>
              <a:rPr lang="en-GB" altLang="en-US" dirty="0"/>
              <a:t>In your opinion, what is the most </a:t>
            </a:r>
            <a:br>
              <a:rPr lang="en-GB" altLang="en-US" dirty="0"/>
            </a:br>
            <a:r>
              <a:rPr lang="en-GB" altLang="en-US" dirty="0"/>
              <a:t>likely diagnosis?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B02BC-156D-B944-A414-CDD6ACEC5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1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6F7A-DEE1-FA41-B546-B6F131DA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Right coronary artery and right circumflex artery: normal LAD artery: SCAD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75B29D-77A4-334C-A6B8-F66EA826A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94565" name="Text Placeholder 4">
            <a:extLst>
              <a:ext uri="{FF2B5EF4-FFF2-40B4-BE49-F238E27FC236}">
                <a16:creationId xmlns:a16="http://schemas.microsoft.com/office/drawing/2014/main" id="{12DDC873-5F83-C240-A41F-CF34262B5100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 altLang="en-US" dirty="0"/>
              <a:t>LAD, left anterior descending; SCAD, spontaneous coronary artery dissection</a:t>
            </a: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516CE7B6-BDC6-BC4E-A780-08ABCEE68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"/>
          <a:stretch/>
        </p:blipFill>
        <p:spPr>
          <a:xfrm>
            <a:off x="6291576" y="1164277"/>
            <a:ext cx="4376411" cy="4737828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831680A-862E-A340-BF48-4DC04A00B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1164277"/>
            <a:ext cx="4379684" cy="474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19917CB8-3CC3-8A4C-9B2C-0AD903C0B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769" y="5497616"/>
            <a:ext cx="121110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Pre-wiring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D300240A-058B-B44E-9156-4A0D8DF64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776" y="5497616"/>
            <a:ext cx="130401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8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Post-wiring</a:t>
            </a:r>
          </a:p>
        </p:txBody>
      </p:sp>
    </p:spTree>
    <p:extLst>
      <p:ext uri="{BB962C8B-B14F-4D97-AF65-F5344CB8AC3E}">
        <p14:creationId xmlns:p14="http://schemas.microsoft.com/office/powerpoint/2010/main" val="260332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7" name="Content Placeholder 5">
            <a:extLst>
              <a:ext uri="{FF2B5EF4-FFF2-40B4-BE49-F238E27FC236}">
                <a16:creationId xmlns:a16="http://schemas.microsoft.com/office/drawing/2014/main" id="{328136B2-C8D4-6F43-81D7-32B77B6AEF08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50" y="1916906"/>
            <a:ext cx="4673600" cy="35433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2C876-C2E7-A14D-808E-FD99A0BC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ACS types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205EF-925C-614A-BF52-5324758F37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 dirty="0"/>
              <a:t>ACS, acute coronary syndrome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1DA4319B-8F0A-A54D-8D6A-ED94DAF96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1" b="1768"/>
          <a:stretch/>
        </p:blipFill>
        <p:spPr>
          <a:xfrm>
            <a:off x="2703214" y="494252"/>
            <a:ext cx="6785572" cy="54606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B0DF5-9DEE-1B4F-B8A8-0B9C46AFA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3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5827BF-A359-494A-91AE-126292EC74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/>
              <a:t>SCAD refers to the acute development of a false lumen within the coronary </a:t>
            </a:r>
            <a:br>
              <a:rPr lang="en-GB"/>
            </a:br>
            <a:r>
              <a:rPr lang="en-GB"/>
              <a:t>artery wall, which may compromise coronary flow by external compression </a:t>
            </a:r>
            <a:br>
              <a:rPr lang="en-GB"/>
            </a:br>
            <a:r>
              <a:rPr lang="en-GB"/>
              <a:t>of the true lumen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FA160D-1355-C649-BCB5-0D8119A9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Definition of SCAD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5737B-780C-D549-8587-28DB2C9C0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96612" name="Text Placeholder 3">
            <a:extLst>
              <a:ext uri="{FF2B5EF4-FFF2-40B4-BE49-F238E27FC236}">
                <a16:creationId xmlns:a16="http://schemas.microsoft.com/office/drawing/2014/main" id="{F1465EFF-8208-5542-874A-6CA6A4E8F2C8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 altLang="en-US" dirty="0"/>
              <a:t>SCAD, spontaneous coronary artery dissection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958DE2D-B2E7-C944-8FF0-2A949A13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8566" y="2477008"/>
            <a:ext cx="8034869" cy="3511083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4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3E370-A94B-3F48-9E87-81E5A6B24F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4708909" cy="4525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Young woman presenting with chest pain and anterior ST-segment changes on electrocardiogram</a:t>
            </a:r>
          </a:p>
          <a:p>
            <a:r>
              <a:rPr lang="en-GB" dirty="0"/>
              <a:t>Coronary angiogram of a patient with SCAD demonstrating a diffuse narrowing (</a:t>
            </a:r>
            <a:r>
              <a:rPr lang="en-GB" b="1" dirty="0"/>
              <a:t>arrows</a:t>
            </a:r>
            <a:r>
              <a:rPr lang="en-GB" dirty="0"/>
              <a:t>) in the mid-segment of a tortuous LAD artery (</a:t>
            </a:r>
            <a:r>
              <a:rPr lang="en-GB" b="1" dirty="0"/>
              <a:t>A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Unchanged after the administration of intracoronary </a:t>
            </a:r>
            <a:r>
              <a:rPr lang="en-GB" dirty="0" err="1"/>
              <a:t>nitroglycerine</a:t>
            </a:r>
            <a:r>
              <a:rPr lang="en-GB" dirty="0"/>
              <a:t> </a:t>
            </a:r>
          </a:p>
          <a:p>
            <a:r>
              <a:rPr lang="en-GB" altLang="en-US" dirty="0"/>
              <a:t>OCT </a:t>
            </a:r>
            <a:r>
              <a:rPr lang="en-GB" dirty="0"/>
              <a:t>images depicting a long intramural haematoma (yellow ‘*’) with a relatively preserved coronary lumen (</a:t>
            </a:r>
            <a:r>
              <a:rPr lang="en-GB" b="1" dirty="0"/>
              <a:t>B-D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White ‘*’ denotes wire </a:t>
            </a:r>
            <a:r>
              <a:rPr lang="en-GB" dirty="0" err="1"/>
              <a:t>artifact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919D5-E6A0-EC48-85A4-9E8BF99C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SCAD on angiography and OCT</a:t>
            </a:r>
            <a:br>
              <a:rPr lang="en-GB" altLang="en-US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0810C-8313-0942-9C18-171ADA04D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97636" name="Text Placeholder 3">
            <a:extLst>
              <a:ext uri="{FF2B5EF4-FFF2-40B4-BE49-F238E27FC236}">
                <a16:creationId xmlns:a16="http://schemas.microsoft.com/office/drawing/2014/main" id="{AEB34810-34DA-354A-A96F-10D452266009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altLang="en-US" dirty="0"/>
              <a:t>LAD, left anterior descending; OCT, optical coherence tomography; SCAD, spontaneous coronary artery dissection</a:t>
            </a:r>
          </a:p>
          <a:p>
            <a:pPr>
              <a:spcBef>
                <a:spcPts val="300"/>
              </a:spcBef>
            </a:pPr>
            <a:r>
              <a:rPr lang="en-GB" dirty="0"/>
              <a:t>Alfonso F, et al. </a:t>
            </a:r>
            <a:r>
              <a:rPr lang="en-GB" dirty="0" err="1"/>
              <a:t>Thorac</a:t>
            </a:r>
            <a:r>
              <a:rPr lang="en-GB" dirty="0"/>
              <a:t> Dis. 2018;10:4602-8 </a:t>
            </a:r>
          </a:p>
        </p:txBody>
      </p: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751D0E81-B8C8-ED44-9EC2-B0FB33C65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1" t="2892" r="9595" b="3035"/>
          <a:stretch/>
        </p:blipFill>
        <p:spPr>
          <a:xfrm>
            <a:off x="9869557" y="968788"/>
            <a:ext cx="1865326" cy="5104021"/>
          </a:xfrm>
          <a:prstGeom prst="rect">
            <a:avLst/>
          </a:prstGeom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81E9D8AB-2BE0-EB4E-9983-DB36C7CBA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14346" r="37271" b="11096"/>
          <a:stretch/>
        </p:blipFill>
        <p:spPr>
          <a:xfrm>
            <a:off x="5845928" y="1590260"/>
            <a:ext cx="4003751" cy="40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ustom 65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A5131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30C1E"/>
      </a:hlink>
      <a:folHlink>
        <a:srgbClr val="C30C1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1226</TotalTime>
  <Words>1267</Words>
  <Application>Microsoft Macintosh PowerPoint</Application>
  <PresentationFormat>Widescreen</PresentationFormat>
  <Paragraphs>114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Lucida Grande</vt:lpstr>
      <vt:lpstr>PT Sans Narrow</vt:lpstr>
      <vt:lpstr>Thème Office</vt:lpstr>
      <vt:lpstr>PowerPoint Presentation</vt:lpstr>
      <vt:lpstr>An alternative cause of  acute coronary syndrome:  Case study 2  Prof Dr J. Wouter Jukema, MD Leiden University Medical Center, Leiden, Netherlands  March 2021</vt:lpstr>
      <vt:lpstr>Disclaimer and disclosures</vt:lpstr>
      <vt:lpstr>Clinical presentation</vt:lpstr>
      <vt:lpstr>In your opinion, what is the most  likely diagnosis? </vt:lpstr>
      <vt:lpstr>Right coronary artery and right circumflex artery: normal LAD artery: SCAD</vt:lpstr>
      <vt:lpstr>ACS types</vt:lpstr>
      <vt:lpstr>Definition of SCAD</vt:lpstr>
      <vt:lpstr>SCAD on angiography and OCT </vt:lpstr>
      <vt:lpstr>Bleeding: inside out or outside in</vt:lpstr>
      <vt:lpstr>Epidemiology of SCAD</vt:lpstr>
      <vt:lpstr>Pathophysiology of SCAD </vt:lpstr>
      <vt:lpstr>Management of SCAD</vt:lpstr>
      <vt:lpstr>PCI in SCAD II</vt:lpstr>
      <vt:lpstr>Lipid-lowering medication in SCAD:  what do you advise?</vt:lpstr>
      <vt:lpstr>Leiden University Medical Center’s  approach to SCAD</vt:lpstr>
      <vt:lpstr>REACH CORONARY CONNECT VIA  TWITTER, LINKEDIN, VIMEO &amp; EMAIL OR VISIT THE GROUP’S WEBSITE http://www.coronaryconnect.com/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Carrie Brubaker</cp:lastModifiedBy>
  <cp:revision>264</cp:revision>
  <cp:lastPrinted>2017-02-15T09:54:46Z</cp:lastPrinted>
  <dcterms:created xsi:type="dcterms:W3CDTF">2016-10-14T09:38:18Z</dcterms:created>
  <dcterms:modified xsi:type="dcterms:W3CDTF">2021-03-08T17:01:41Z</dcterms:modified>
</cp:coreProperties>
</file>