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7158" r:id="rId3"/>
  </p:sldMasterIdLst>
  <p:notesMasterIdLst>
    <p:notesMasterId r:id="rId20"/>
  </p:notesMasterIdLst>
  <p:sldIdLst>
    <p:sldId id="256" r:id="rId4"/>
    <p:sldId id="275" r:id="rId5"/>
    <p:sldId id="258" r:id="rId6"/>
    <p:sldId id="3555" r:id="rId7"/>
    <p:sldId id="2281" r:id="rId8"/>
    <p:sldId id="3550" r:id="rId9"/>
    <p:sldId id="3547" r:id="rId10"/>
    <p:sldId id="3548" r:id="rId11"/>
    <p:sldId id="3442" r:id="rId12"/>
    <p:sldId id="3449" r:id="rId13"/>
    <p:sldId id="343" r:id="rId14"/>
    <p:sldId id="3552" r:id="rId15"/>
    <p:sldId id="3556" r:id="rId16"/>
    <p:sldId id="3551" r:id="rId17"/>
    <p:sldId id="477" r:id="rId18"/>
    <p:sldId id="280" r:id="rId1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Guns" initials="DG" lastIdx="55" clrIdx="0">
    <p:extLst>
      <p:ext uri="{19B8F6BF-5375-455C-9EA6-DF929625EA0E}">
        <p15:presenceInfo xmlns:p15="http://schemas.microsoft.com/office/powerpoint/2012/main" userId="3f98c98a79fdfd0f" providerId="Windows Live"/>
      </p:ext>
    </p:extLst>
  </p:cmAuthor>
  <p:cmAuthor id="2" name="Cara U" initials="CU" lastIdx="8" clrIdx="1">
    <p:extLst>
      <p:ext uri="{19B8F6BF-5375-455C-9EA6-DF929625EA0E}">
        <p15:presenceInfo xmlns:p15="http://schemas.microsoft.com/office/powerpoint/2012/main" userId="S::cara.u.ext@bayer.com::7de760d5-5a5a-4a5d-9eb1-b5c42c8eab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7" autoAdjust="0"/>
    <p:restoredTop sz="95256" autoAdjust="0"/>
  </p:normalViewPr>
  <p:slideViewPr>
    <p:cSldViewPr snapToGrid="0" snapToObjects="1">
      <p:cViewPr varScale="1">
        <p:scale>
          <a:sx n="100" d="100"/>
          <a:sy n="100" d="100"/>
        </p:scale>
        <p:origin x="129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1333557082461"/>
          <c:y val="8.9099641642245708E-2"/>
          <c:w val="0.8422267463803661"/>
          <c:h val="0.639980139457792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9</c:v>
                </c:pt>
                <c:pt idx="8">
                  <c:v>11</c:v>
                </c:pt>
                <c:pt idx="9">
                  <c:v>13</c:v>
                </c:pt>
                <c:pt idx="10">
                  <c:v>17</c:v>
                </c:pt>
                <c:pt idx="11">
                  <c:v>21</c:v>
                </c:pt>
                <c:pt idx="12">
                  <c:v>25</c:v>
                </c:pt>
                <c:pt idx="13">
                  <c:v>29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B7-4CE1-AC75-5DAFA7D96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7549440"/>
        <c:axId val="127550976"/>
      </c:lineChart>
      <c:catAx>
        <c:axId val="127549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800"/>
            </a:pPr>
            <a:endParaRPr lang="en-US"/>
          </a:p>
        </c:txPr>
        <c:crossAx val="127550976"/>
        <c:crosses val="autoZero"/>
        <c:auto val="1"/>
        <c:lblAlgn val="ctr"/>
        <c:lblOffset val="20"/>
        <c:noMultiLvlLbl val="0"/>
      </c:catAx>
      <c:valAx>
        <c:axId val="127550976"/>
        <c:scaling>
          <c:orientation val="minMax"/>
          <c:max val="150"/>
          <c:min val="8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127549440"/>
        <c:crosses val="autoZero"/>
        <c:crossBetween val="midCat"/>
        <c:majorUnit val="1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F9ED7-E668-457D-AE15-7C3A853015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7D12B8-8BC1-4928-B3F9-FD0E9A06FF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30B1CA4-9DAE-40B4-A0B4-2E422FD38488}" type="datetimeFigureOut">
              <a:rPr lang="nl-BE"/>
              <a:pPr>
                <a:defRPr/>
              </a:pPr>
              <a:t>8/03/2021</a:t>
            </a:fld>
            <a:endParaRPr lang="nl-B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5AC6988-859E-425F-8660-ACAB8E72415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20A6D8C-7799-4E2B-9881-E51148FBA9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CDCBF-3233-41D1-9237-CC125690E4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D5F23-4B4B-48AE-A26D-7EFE13351F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7C66814-96DA-43CB-A9FD-AF4E544DE91C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2659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>
            <a:extLst>
              <a:ext uri="{FF2B5EF4-FFF2-40B4-BE49-F238E27FC236}">
                <a16:creationId xmlns:a16="http://schemas.microsoft.com/office/drawing/2014/main" id="{5CF5B3D1-7FB8-4D44-AAC0-31A0C87252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5235" name="Notes Placeholder 2">
            <a:extLst>
              <a:ext uri="{FF2B5EF4-FFF2-40B4-BE49-F238E27FC236}">
                <a16:creationId xmlns:a16="http://schemas.microsoft.com/office/drawing/2014/main" id="{CFC6933A-F191-450A-956D-DAB56F4D0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0F900-57BB-854D-8283-E63D100F30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3550">
              <a:defRPr/>
            </a:pPr>
            <a:fld id="{08C5B22D-B058-4838-89EF-11FFA2A2F31B}" type="slidenum">
              <a:rPr lang="en-GB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pPr defTabSz="463550">
                <a:defRPr/>
              </a:pPr>
              <a:t>9</a:t>
            </a:fld>
            <a:endParaRPr lang="en-GB" dirty="0">
              <a:solidFill>
                <a:prstClr val="black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3302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53626E-BC0F-674C-9570-A9D62C09EB5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40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B9E8BA-49BF-4B45-85D7-A2C9BA5D65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95" y="2010629"/>
            <a:ext cx="7041609" cy="283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8646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412876"/>
            <a:ext cx="5181600" cy="44727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4DDB2A-D091-4603-B954-F1F7415B585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66B5AD6-CE67-4BBC-9EB2-93460D1C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0221FD13-185B-46DF-BA72-E12DA2E55F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4B1FAC36-8967-D04C-8BC9-B8599B8B9C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32433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1412876"/>
            <a:ext cx="5186755" cy="4473125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AD0C9F4F-B9B1-48AF-B0EA-B2DC04A9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Espace réservé du numéro de diapositive 6">
            <a:extLst>
              <a:ext uri="{FF2B5EF4-FFF2-40B4-BE49-F238E27FC236}">
                <a16:creationId xmlns:a16="http://schemas.microsoft.com/office/drawing/2014/main" id="{D4634937-A53D-4397-98D3-B9CB083009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8650831-B8DB-DB46-ACE2-EAE3A90998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88761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162B263-5EE9-4AEE-8654-DD3CA21ACE8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0184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1C97C1-EB70-41CB-8E10-ED8420DF6B3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161452" y="2276872"/>
            <a:ext cx="5186755" cy="3609128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Espace réservé du texte 16">
            <a:extLst>
              <a:ext uri="{FF2B5EF4-FFF2-40B4-BE49-F238E27FC236}">
                <a16:creationId xmlns:a16="http://schemas.microsoft.com/office/drawing/2014/main" id="{AFEDB953-883A-4AA5-8CB4-3BCDFAC17C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58414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5" name="Espace réservé du texte 16">
            <a:extLst>
              <a:ext uri="{FF2B5EF4-FFF2-40B4-BE49-F238E27FC236}">
                <a16:creationId xmlns:a16="http://schemas.microsoft.com/office/drawing/2014/main" id="{9BDE935D-F794-436A-87C3-56818AEA00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4418" y="1412776"/>
            <a:ext cx="5189793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B6B0310D-A0F1-4B76-98F1-54EC3C47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8" name="Espace réservé du numéro de diapositive 6">
            <a:extLst>
              <a:ext uri="{FF2B5EF4-FFF2-40B4-BE49-F238E27FC236}">
                <a16:creationId xmlns:a16="http://schemas.microsoft.com/office/drawing/2014/main" id="{444C8659-EDDD-4772-9C1F-9B4636FE3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C132D6C-7DB9-7A41-BB64-913C2A55D9B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16768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d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necklace with a black background&#10;&#10;Description automatically generated">
            <a:extLst>
              <a:ext uri="{FF2B5EF4-FFF2-40B4-BE49-F238E27FC236}">
                <a16:creationId xmlns:a16="http://schemas.microsoft.com/office/drawing/2014/main" id="{E0F306F7-8C52-9740-BD73-FB14424501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23" b="3914"/>
          <a:stretch/>
        </p:blipFill>
        <p:spPr>
          <a:xfrm>
            <a:off x="3587552" y="0"/>
            <a:ext cx="8604448" cy="68580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19BA4103-15B4-F94B-94DE-B26D01913816}"/>
              </a:ext>
            </a:extLst>
          </p:cNvPr>
          <p:cNvSpPr txBox="1">
            <a:spLocks/>
          </p:cNvSpPr>
          <p:nvPr userDrawn="1"/>
        </p:nvSpPr>
        <p:spPr>
          <a:xfrm>
            <a:off x="323528" y="4587992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 Antoine Lacombe 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Pharm D, MBA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9A219151-3E6A-C845-9127-74265E76E29D}"/>
              </a:ext>
            </a:extLst>
          </p:cNvPr>
          <p:cNvSpPr txBox="1">
            <a:spLocks/>
          </p:cNvSpPr>
          <p:nvPr userDrawn="1"/>
        </p:nvSpPr>
        <p:spPr>
          <a:xfrm>
            <a:off x="787828" y="499767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+41 79 529 42 79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A31DD20-5B4D-8D41-B05B-3F7950C49B5A}"/>
              </a:ext>
            </a:extLst>
          </p:cNvPr>
          <p:cNvSpPr txBox="1">
            <a:spLocks/>
          </p:cNvSpPr>
          <p:nvPr userDrawn="1"/>
        </p:nvSpPr>
        <p:spPr>
          <a:xfrm>
            <a:off x="787828" y="5440904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antoine.lacombe@cor2ed.com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1D30E34-C5AA-EA41-B3D0-4F89C0645E49}"/>
              </a:ext>
            </a:extLst>
          </p:cNvPr>
          <p:cNvSpPr txBox="1">
            <a:spLocks/>
          </p:cNvSpPr>
          <p:nvPr userDrawn="1"/>
        </p:nvSpPr>
        <p:spPr>
          <a:xfrm>
            <a:off x="348739" y="175850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GU CONNECT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SWITZERLAND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C089CE13-1BFE-1D4A-A6B8-B7B211100877}"/>
              </a:ext>
            </a:extLst>
          </p:cNvPr>
          <p:cNvSpPr txBox="1">
            <a:spLocks/>
          </p:cNvSpPr>
          <p:nvPr userDrawn="1"/>
        </p:nvSpPr>
        <p:spPr>
          <a:xfrm>
            <a:off x="5087888" y="6322958"/>
            <a:ext cx="6959903" cy="1282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Heading to the heart of independent medical education since 2012</a:t>
            </a: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60A2B3AB-25DD-D247-8035-0275D2408C08}"/>
              </a:ext>
            </a:extLst>
          </p:cNvPr>
          <p:cNvSpPr txBox="1">
            <a:spLocks/>
          </p:cNvSpPr>
          <p:nvPr userDrawn="1"/>
        </p:nvSpPr>
        <p:spPr>
          <a:xfrm>
            <a:off x="323528" y="2942991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Dr. Froukje Sosef </a:t>
            </a:r>
            <a:r>
              <a:rPr lang="en-GB" sz="1400" b="1" noProof="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MD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426F556A-56F5-5148-A8F1-4854B6650CF3}"/>
              </a:ext>
            </a:extLst>
          </p:cNvPr>
          <p:cNvSpPr txBox="1">
            <a:spLocks/>
          </p:cNvSpPr>
          <p:nvPr userDrawn="1"/>
        </p:nvSpPr>
        <p:spPr>
          <a:xfrm>
            <a:off x="787828" y="335267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+31 6 2324 3636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9B491141-44D5-6042-89F0-D58A014428CF}"/>
              </a:ext>
            </a:extLst>
          </p:cNvPr>
          <p:cNvSpPr txBox="1">
            <a:spLocks/>
          </p:cNvSpPr>
          <p:nvPr userDrawn="1"/>
        </p:nvSpPr>
        <p:spPr>
          <a:xfrm>
            <a:off x="787828" y="379590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noProof="0" dirty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rPr>
              <a:t>froukje.sosef@cor2ed.com</a:t>
            </a:r>
            <a:endParaRPr kumimoji="0" lang="en-GB" sz="18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B9012A-2432-4143-BFCE-2DD0A3AE086B}"/>
              </a:ext>
            </a:extLst>
          </p:cNvPr>
          <p:cNvGrpSpPr/>
          <p:nvPr userDrawn="1"/>
        </p:nvGrpSpPr>
        <p:grpSpPr>
          <a:xfrm>
            <a:off x="418902" y="3378306"/>
            <a:ext cx="356400" cy="356400"/>
            <a:chOff x="761970" y="3386221"/>
            <a:chExt cx="356400" cy="3564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BDD8C40-0F40-9B40-A46A-9B41F5FDCF28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Graphic 19" descr="Speaker Phone">
              <a:extLst>
                <a:ext uri="{FF2B5EF4-FFF2-40B4-BE49-F238E27FC236}">
                  <a16:creationId xmlns:a16="http://schemas.microsoft.com/office/drawing/2014/main" id="{20E24DEC-A14E-C142-8DFF-3E1C4CDC91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35CEFD-64A3-1D4E-98E4-6AB14A3CB04B}"/>
              </a:ext>
            </a:extLst>
          </p:cNvPr>
          <p:cNvGrpSpPr/>
          <p:nvPr userDrawn="1"/>
        </p:nvGrpSpPr>
        <p:grpSpPr>
          <a:xfrm>
            <a:off x="417732" y="3810727"/>
            <a:ext cx="356400" cy="356400"/>
            <a:chOff x="417732" y="3810727"/>
            <a:chExt cx="356400" cy="3564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8E24CDE-612E-AB46-BF12-A0D8238C5811}"/>
                </a:ext>
              </a:extLst>
            </p:cNvPr>
            <p:cNvSpPr/>
            <p:nvPr userDrawn="1"/>
          </p:nvSpPr>
          <p:spPr>
            <a:xfrm>
              <a:off x="417732" y="3810727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Graphic 22" descr="Envelope">
              <a:extLst>
                <a:ext uri="{FF2B5EF4-FFF2-40B4-BE49-F238E27FC236}">
                  <a16:creationId xmlns:a16="http://schemas.microsoft.com/office/drawing/2014/main" id="{1651D888-9FEB-8743-9661-BF424066F3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75066" y="3867430"/>
              <a:ext cx="239704" cy="239704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0A8BA0-23F8-C04E-AAAA-AF500D3E7EE8}"/>
              </a:ext>
            </a:extLst>
          </p:cNvPr>
          <p:cNvGrpSpPr/>
          <p:nvPr userDrawn="1"/>
        </p:nvGrpSpPr>
        <p:grpSpPr>
          <a:xfrm>
            <a:off x="423995" y="5024095"/>
            <a:ext cx="356400" cy="356400"/>
            <a:chOff x="761970" y="3386221"/>
            <a:chExt cx="356400" cy="3564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9D19A7C-A026-1B41-9BA5-3F30B8C93697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 descr="Speaker Phone">
              <a:extLst>
                <a:ext uri="{FF2B5EF4-FFF2-40B4-BE49-F238E27FC236}">
                  <a16:creationId xmlns:a16="http://schemas.microsoft.com/office/drawing/2014/main" id="{ADBEBBC6-0664-3C4C-8FE0-908D74C27C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47AC659-201C-9548-A624-E61C72312DFA}"/>
              </a:ext>
            </a:extLst>
          </p:cNvPr>
          <p:cNvGrpSpPr/>
          <p:nvPr userDrawn="1"/>
        </p:nvGrpSpPr>
        <p:grpSpPr>
          <a:xfrm>
            <a:off x="422825" y="5456516"/>
            <a:ext cx="356400" cy="356400"/>
            <a:chOff x="422825" y="5456516"/>
            <a:chExt cx="356400" cy="356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ADEF091-E4F0-6145-9FC5-19F5E217FD9D}"/>
                </a:ext>
              </a:extLst>
            </p:cNvPr>
            <p:cNvSpPr/>
            <p:nvPr userDrawn="1"/>
          </p:nvSpPr>
          <p:spPr>
            <a:xfrm>
              <a:off x="422825" y="5456516"/>
              <a:ext cx="356400" cy="356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Graphic 28" descr="Envelope">
              <a:extLst>
                <a:ext uri="{FF2B5EF4-FFF2-40B4-BE49-F238E27FC236}">
                  <a16:creationId xmlns:a16="http://schemas.microsoft.com/office/drawing/2014/main" id="{00DDC0CE-8DCF-224D-8727-9125037092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82343" y="5512255"/>
              <a:ext cx="239704" cy="239704"/>
            </a:xfrm>
            <a:prstGeom prst="rect">
              <a:avLst/>
            </a:prstGeom>
          </p:spPr>
        </p:pic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838F1C1-0AD9-534B-B0E7-DACE9A16CDB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84487"/>
            <a:ext cx="2592288" cy="104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6638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BFED9-3A6E-2C4D-8504-2BA12B1C05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398588"/>
            <a:ext cx="10515600" cy="432276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Content goes here – </a:t>
            </a:r>
          </a:p>
        </p:txBody>
      </p:sp>
    </p:spTree>
    <p:extLst>
      <p:ext uri="{BB962C8B-B14F-4D97-AF65-F5344CB8AC3E}">
        <p14:creationId xmlns:p14="http://schemas.microsoft.com/office/powerpoint/2010/main" val="851719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207A51-8DA2-44A8-9B09-271319D7AD4F}"/>
              </a:ext>
            </a:extLst>
          </p:cNvPr>
          <p:cNvCxnSpPr/>
          <p:nvPr/>
        </p:nvCxnSpPr>
        <p:spPr bwMode="auto">
          <a:xfrm>
            <a:off x="609600" y="634206"/>
            <a:ext cx="10972800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chemeClr val="bg1"/>
                </a:gs>
                <a:gs pos="49000">
                  <a:srgbClr val="C1D830"/>
                </a:gs>
                <a:gs pos="7000">
                  <a:schemeClr val="bg1"/>
                </a:gs>
                <a:gs pos="80000">
                  <a:srgbClr val="6C9F4D"/>
                </a:gs>
              </a:gsLst>
              <a:lin ang="10800000" scaled="1"/>
              <a:tileRect/>
            </a:gra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7CCC68-332D-4EEE-82F9-B4EDE01C5A08}"/>
              </a:ext>
            </a:extLst>
          </p:cNvPr>
          <p:cNvCxnSpPr/>
          <p:nvPr userDrawn="1"/>
        </p:nvCxnSpPr>
        <p:spPr bwMode="auto">
          <a:xfrm>
            <a:off x="609600" y="634206"/>
            <a:ext cx="10972800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chemeClr val="bg1"/>
                </a:gs>
                <a:gs pos="49000">
                  <a:srgbClr val="C1D830"/>
                </a:gs>
                <a:gs pos="7000">
                  <a:schemeClr val="bg1"/>
                </a:gs>
                <a:gs pos="80000">
                  <a:srgbClr val="6C9F4D"/>
                </a:gs>
              </a:gsLst>
              <a:lin ang="10800000" scaled="1"/>
              <a:tileRect/>
            </a:gra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93575" y="6575082"/>
            <a:ext cx="1689565" cy="153888"/>
          </a:xfrm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idx="1"/>
          </p:nvPr>
        </p:nvSpPr>
        <p:spPr bwMode="auto">
          <a:xfrm>
            <a:off x="609600" y="1604926"/>
            <a:ext cx="10972800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457200" indent="-457200">
              <a:buSzPct val="100000"/>
              <a:buFontTx/>
              <a:buBlip>
                <a:blip r:embed="rId2"/>
              </a:buBlip>
              <a:defRPr/>
            </a:lvl1pPr>
            <a:lvl2pPr marL="863600" indent="-406400">
              <a:buSzPct val="100000"/>
              <a:buFontTx/>
              <a:buBlip>
                <a:blip r:embed="rId3"/>
              </a:buBlip>
              <a:defRPr/>
            </a:lvl2pPr>
            <a:lvl3pPr>
              <a:buSzPct val="90000"/>
              <a:defRPr/>
            </a:lvl3pPr>
            <a:lvl4pPr marL="1828800" indent="-344488">
              <a:buSzPct val="100000"/>
              <a:buFontTx/>
              <a:buBlip>
                <a:blip r:embed="rId4"/>
              </a:buBlip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18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139E2A-71F7-4654-B958-09DE7126DEA6}"/>
              </a:ext>
            </a:extLst>
          </p:cNvPr>
          <p:cNvCxnSpPr/>
          <p:nvPr userDrawn="1"/>
        </p:nvCxnSpPr>
        <p:spPr>
          <a:xfrm flipV="1">
            <a:off x="753533" y="1411288"/>
            <a:ext cx="11438467" cy="30162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102376" tIns="51188" rIns="102376" bIns="51188" rtlCol="0">
            <a:normAutofit/>
          </a:bodyPr>
          <a:lstStyle>
            <a:lvl1pPr algn="l">
              <a:defRPr sz="4100">
                <a:solidFill>
                  <a:schemeClr val="accent6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924398" y="1600206"/>
            <a:ext cx="10658004" cy="4525963"/>
          </a:xfrm>
          <a:prstGeom prst="rect">
            <a:avLst/>
          </a:prstGeom>
        </p:spPr>
        <p:txBody>
          <a:bodyPr lIns="102376" tIns="51188" rIns="102376" bIns="51188" rtlCol="0">
            <a:normAutofit/>
          </a:bodyPr>
          <a:lstStyle>
            <a:lvl1pPr marL="383911" indent="-383911">
              <a:buClr>
                <a:schemeClr val="accent6"/>
              </a:buClr>
              <a:buFont typeface="Wingdings" charset="2"/>
              <a:buChar char="§"/>
              <a:defRPr>
                <a:latin typeface="Helvetica"/>
                <a:cs typeface="Helvetica"/>
              </a:defRPr>
            </a:lvl1pPr>
            <a:lvl2pPr marL="831807" indent="-319926">
              <a:buClr>
                <a:schemeClr val="accent6"/>
              </a:buClr>
              <a:buFont typeface="Arial"/>
              <a:buChar char="•"/>
              <a:defRPr>
                <a:solidFill>
                  <a:schemeClr val="accent5"/>
                </a:solidFill>
                <a:latin typeface="Helvetica"/>
                <a:cs typeface="Helvetica"/>
              </a:defRPr>
            </a:lvl2pPr>
            <a:lvl3pPr marL="1279703" indent="-255940">
              <a:buClr>
                <a:schemeClr val="accent6"/>
              </a:buClr>
              <a:buFont typeface="Lucida Grande"/>
              <a:buChar char="–"/>
              <a:defRPr>
                <a:solidFill>
                  <a:schemeClr val="accent5"/>
                </a:solidFill>
                <a:latin typeface="Helvetica"/>
                <a:cs typeface="Helvetica"/>
              </a:defRPr>
            </a:lvl3pPr>
            <a:lvl4pPr marL="1791584" indent="-255940">
              <a:buClr>
                <a:schemeClr val="accent6"/>
              </a:buClr>
              <a:buFont typeface="Wingdings" charset="2"/>
              <a:buChar char="§"/>
              <a:defRPr>
                <a:solidFill>
                  <a:schemeClr val="accent5"/>
                </a:solidFill>
                <a:latin typeface="Helvetica"/>
                <a:cs typeface="Helvetica"/>
              </a:defRPr>
            </a:lvl4pPr>
            <a:lvl5pPr marL="2559406" indent="-511881">
              <a:buClr>
                <a:schemeClr val="accent6"/>
              </a:buClr>
              <a:buFont typeface="Lucida Grande"/>
              <a:buChar char="-"/>
              <a:defRPr>
                <a:solidFill>
                  <a:schemeClr val="accent5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94459E9-1CEA-4C01-A02E-FC0F4D5955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4417" y="6356351"/>
            <a:ext cx="10549467" cy="365125"/>
          </a:xfrm>
          <a:prstGeom prst="rect">
            <a:avLst/>
          </a:prstGeom>
          <a:ln w="0"/>
        </p:spPr>
        <p:txBody>
          <a:bodyPr vert="horz" lIns="102376" tIns="51188" rIns="102376" bIns="51188" rtlCol="0" anchor="ctr"/>
          <a:lstStyle>
            <a:lvl1pPr algn="l">
              <a:defRPr sz="1400">
                <a:solidFill>
                  <a:srgbClr val="3E3538">
                    <a:lumMod val="60000"/>
                    <a:lumOff val="40000"/>
                  </a:srgb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263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939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2033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6F65DC-B5D6-415A-B5A2-92E42AFB5C41}"/>
              </a:ext>
            </a:extLst>
          </p:cNvPr>
          <p:cNvCxnSpPr/>
          <p:nvPr userDrawn="1"/>
        </p:nvCxnSpPr>
        <p:spPr bwMode="auto">
          <a:xfrm>
            <a:off x="609600" y="835819"/>
            <a:ext cx="10972800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chemeClr val="bg1"/>
                </a:gs>
                <a:gs pos="49000">
                  <a:srgbClr val="C1D830"/>
                </a:gs>
                <a:gs pos="7000">
                  <a:schemeClr val="bg1"/>
                </a:gs>
                <a:gs pos="80000">
                  <a:srgbClr val="6C9F4D"/>
                </a:gs>
              </a:gsLst>
              <a:lin ang="10800000" scaled="1"/>
              <a:tileRect/>
            </a:gradFill>
            <a:beve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33256"/>
            <a:ext cx="10972800" cy="646331"/>
          </a:xfrm>
          <a:prstGeom prst="rect">
            <a:avLst/>
          </a:prstGeo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95072" y="6574536"/>
            <a:ext cx="3333749" cy="153888"/>
          </a:xfrm>
        </p:spPr>
        <p:txBody>
          <a:bodyPr lIns="0" tIns="0" rIns="0" bIns="0" anchor="b">
            <a:sp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909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ACFC416F-D710-3A45-87DD-2DE1FCF77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</a:t>
            </a:r>
            <a:br>
              <a:rPr lang="en-GB" noProof="0" dirty="0"/>
            </a:br>
            <a:r>
              <a:rPr lang="en-GB" noProof="0" dirty="0"/>
              <a:t>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17889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tit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8F6EB9-E819-4C9E-BDE2-9DFD0D7624DA}"/>
              </a:ext>
            </a:extLst>
          </p:cNvPr>
          <p:cNvCxnSpPr/>
          <p:nvPr userDrawn="1"/>
        </p:nvCxnSpPr>
        <p:spPr bwMode="auto">
          <a:xfrm>
            <a:off x="609600" y="615156"/>
            <a:ext cx="10972800" cy="0"/>
          </a:xfrm>
          <a:prstGeom prst="line">
            <a:avLst/>
          </a:prstGeom>
          <a:ln w="38100" cap="rnd">
            <a:gradFill flip="none" rotWithShape="1">
              <a:gsLst>
                <a:gs pos="0">
                  <a:schemeClr val="bg1"/>
                </a:gs>
                <a:gs pos="49000">
                  <a:srgbClr val="C1D830"/>
                </a:gs>
                <a:gs pos="7000">
                  <a:schemeClr val="bg1"/>
                </a:gs>
                <a:gs pos="80000">
                  <a:srgbClr val="6C9F4D"/>
                </a:gs>
              </a:gsLst>
              <a:lin ang="10800000" scaled="1"/>
              <a:tileRect/>
            </a:gra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1314"/>
            <a:ext cx="10972800" cy="646331"/>
          </a:xfrm>
        </p:spPr>
        <p:txBody>
          <a:bodyPr anchor="t"/>
          <a:lstStyle>
            <a:lvl1pPr algn="l">
              <a:defRPr sz="3600" b="0">
                <a:latin typeface="News Gothic MT" charset="0"/>
                <a:ea typeface="News Gothic MT" charset="0"/>
                <a:cs typeface="News Gothic M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7"/>
          <p:cNvSpPr>
            <a:spLocks noGrp="1" noChangeArrowheads="1"/>
          </p:cNvSpPr>
          <p:nvPr>
            <p:ph idx="1"/>
          </p:nvPr>
        </p:nvSpPr>
        <p:spPr bwMode="auto">
          <a:xfrm>
            <a:off x="609600" y="1604926"/>
            <a:ext cx="10972800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457200" indent="-457200">
              <a:buSzPct val="100000"/>
              <a:buFontTx/>
              <a:buBlip>
                <a:blip r:embed="rId2"/>
              </a:buBlip>
              <a:defRPr/>
            </a:lvl1pPr>
            <a:lvl2pPr marL="863600" indent="-406400">
              <a:buSzPct val="100000"/>
              <a:buFontTx/>
              <a:buBlip>
                <a:blip r:embed="rId3"/>
              </a:buBlip>
              <a:defRPr/>
            </a:lvl2pPr>
            <a:lvl3pPr>
              <a:buSzPct val="90000"/>
              <a:defRPr/>
            </a:lvl3pPr>
            <a:lvl4pPr marL="1828800" indent="-344488">
              <a:buSzPct val="100000"/>
              <a:buFontTx/>
              <a:buBlip>
                <a:blip r:embed="rId4"/>
              </a:buBlip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93575" y="6574536"/>
            <a:ext cx="1689565" cy="153888"/>
          </a:xfrm>
        </p:spPr>
        <p:txBody>
          <a:bodyPr wrap="none" lIns="0" tIns="0" rIns="0" bIns="0" anchor="b">
            <a:sp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2009" y="869747"/>
            <a:ext cx="10974916" cy="48213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3371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2318" y="1600200"/>
            <a:ext cx="5564716" cy="45541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0234" y="1600200"/>
            <a:ext cx="5564717" cy="45541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5074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No logo o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00" y="259200"/>
            <a:ext cx="10990717" cy="108156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512491" y="6356351"/>
            <a:ext cx="10699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rgbClr val="5D8298"/>
                </a:solidFill>
                <a:latin typeface="PT Sans Narrow" charset="-52"/>
                <a:ea typeface="PT Sans Narrow" charset="-52"/>
                <a:cs typeface="PT Sans Narrow" charset="-52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3"/>
          </p:nvPr>
        </p:nvSpPr>
        <p:spPr>
          <a:xfrm>
            <a:off x="620184" y="6356351"/>
            <a:ext cx="9796296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>
                <a:solidFill>
                  <a:srgbClr val="5D8298"/>
                </a:solidFill>
                <a:latin typeface="PT Sans Narrow"/>
                <a:cs typeface="PT Sans Narrow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460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63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8" y="1124870"/>
            <a:ext cx="10752667" cy="4824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781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07F751-817F-4496-9DDA-5E159746FD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6501-AAE5-214E-B100-00C3DC5F5E3F}" type="slidenum">
              <a:rPr lang="en-US" smtClean="0">
                <a:solidFill>
                  <a:srgbClr val="646464"/>
                </a:solidFill>
              </a:rPr>
              <a:pPr/>
              <a:t>‹#›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9C0ECB3-266D-4074-8D67-05AE32C3F4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403000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07F751-817F-4496-9DDA-5E159746FD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6501-AAE5-214E-B100-00C3DC5F5E3F}" type="slidenum">
              <a:rPr lang="en-US" smtClean="0">
                <a:solidFill>
                  <a:srgbClr val="646464"/>
                </a:solidFill>
              </a:rPr>
              <a:pPr/>
              <a:t>‹#›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9C0ECB3-266D-4074-8D67-05AE32C3F4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668887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461665"/>
          </a:xfrm>
        </p:spPr>
        <p:txBody>
          <a:bodyPr/>
          <a:lstStyle>
            <a:lvl1pPr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601" y="1713178"/>
            <a:ext cx="10985780" cy="4169411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>
                <a:solidFill>
                  <a:srgbClr val="646464"/>
                </a:solidFill>
              </a:rPr>
              <a:pPr/>
              <a:t>‹#›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06450528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07F751-817F-4496-9DDA-5E159746FD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6501-AAE5-214E-B100-00C3DC5F5E3F}" type="slidenum">
              <a:rPr lang="en-US" smtClean="0">
                <a:solidFill>
                  <a:srgbClr val="646464"/>
                </a:solidFill>
              </a:rPr>
              <a:pPr/>
              <a:t>‹#›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9C0ECB3-266D-4074-8D67-05AE32C3F4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01362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07F751-817F-4496-9DDA-5E159746FD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6501-AAE5-214E-B100-00C3DC5F5E3F}" type="slidenum">
              <a:rPr lang="en-US" smtClean="0">
                <a:solidFill>
                  <a:srgbClr val="646464"/>
                </a:solidFill>
              </a:rPr>
              <a:pPr/>
              <a:t>‹#›</a:t>
            </a:fld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9C0ECB3-266D-4074-8D67-05AE32C3F4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15369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19691" y="1229455"/>
            <a:ext cx="10990476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0ECF90AA-94DA-4C0B-A285-173B0911E9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56926-45FD-4EEB-8C15-CC66215DD0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6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D033C0A-B3FE-7E4D-9435-7FC5A8EE39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+mj-lt"/>
                <a:ea typeface="PT Sans Narrow" charset="-52"/>
                <a:cs typeface="PT Sans Narrow" charset="-52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086184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63371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sub separator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33465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8800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FD972486-CB4A-8C43-B144-BABC948315A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79861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F046E0A4-E965-4C18-8444-05C49D8DD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E0BFF55-A527-48E6-AAD6-78DF86EF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98DCE08-41C6-754C-8B94-1E817D13B5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172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671EB7F-1F36-3C4C-BEFF-8B7AD564F5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266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 b="0" i="0" baseline="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610BCDA3-369C-43C8-A135-679B9AC3D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46CDA0-4C68-CD4C-95C1-0D0553F810F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5D829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622329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4"/>
          <p:cNvCxnSpPr/>
          <p:nvPr userDrawn="1"/>
        </p:nvCxnSpPr>
        <p:spPr>
          <a:xfrm>
            <a:off x="621215" y="6126163"/>
            <a:ext cx="1097280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460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10800523" y="6356351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F55CE1-A0F5-A040-81E6-287EE6A8F266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579" y="271381"/>
            <a:ext cx="1785308" cy="71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6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9" r:id="rId1"/>
    <p:sldLayoutId id="2147487160" r:id="rId2"/>
    <p:sldLayoutId id="2147487161" r:id="rId3"/>
    <p:sldLayoutId id="2147487162" r:id="rId4"/>
    <p:sldLayoutId id="2147487163" r:id="rId5"/>
    <p:sldLayoutId id="2147487164" r:id="rId6"/>
    <p:sldLayoutId id="2147487165" r:id="rId7"/>
    <p:sldLayoutId id="2147487166" r:id="rId8"/>
    <p:sldLayoutId id="2147487167" r:id="rId9"/>
    <p:sldLayoutId id="2147487168" r:id="rId10"/>
    <p:sldLayoutId id="2147487169" r:id="rId11"/>
    <p:sldLayoutId id="2147487170" r:id="rId12"/>
    <p:sldLayoutId id="2147487171" r:id="rId13"/>
    <p:sldLayoutId id="2147487172" r:id="rId14"/>
    <p:sldLayoutId id="2147487173" r:id="rId15"/>
    <p:sldLayoutId id="2147487174" r:id="rId16"/>
    <p:sldLayoutId id="2147487175" r:id="rId17"/>
    <p:sldLayoutId id="2147487176" r:id="rId18"/>
    <p:sldLayoutId id="2147487177" r:id="rId19"/>
    <p:sldLayoutId id="2147487178" r:id="rId20"/>
    <p:sldLayoutId id="2147487179" r:id="rId21"/>
    <p:sldLayoutId id="2147487180" r:id="rId22"/>
    <p:sldLayoutId id="2147487205" r:id="rId23"/>
    <p:sldLayoutId id="2147487206" r:id="rId24"/>
    <p:sldLayoutId id="2147487207" r:id="rId25"/>
    <p:sldLayoutId id="2147487208" r:id="rId26"/>
    <p:sldLayoutId id="2147487209" r:id="rId27"/>
    <p:sldLayoutId id="2147487210" r:id="rId28"/>
    <p:sldLayoutId id="2147487211" r:id="rId2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100" baseline="0">
          <a:solidFill>
            <a:srgbClr val="5D8298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88000" indent="-288000" algn="l" defTabSz="457200" rtl="0" eaLnBrk="1" latinLnBrk="0" hangingPunct="1">
        <a:spcBef>
          <a:spcPts val="1200"/>
        </a:spcBef>
        <a:buClr>
          <a:schemeClr val="accent1"/>
        </a:buClr>
        <a:buFont typeface="Arial"/>
        <a:buChar char="•"/>
        <a:defRPr sz="2000" b="0" i="0" kern="1200">
          <a:solidFill>
            <a:srgbClr val="5D8298"/>
          </a:solidFill>
          <a:latin typeface="+mj-lt"/>
          <a:ea typeface="+mn-ea"/>
          <a:cs typeface="PT Sans"/>
        </a:defRPr>
      </a:lvl1pPr>
      <a:lvl2pPr marL="576000" indent="-288000" algn="l" defTabSz="457200" rtl="0" eaLnBrk="1" latinLnBrk="0" hangingPunct="1">
        <a:spcBef>
          <a:spcPts val="600"/>
        </a:spcBef>
        <a:buClr>
          <a:schemeClr val="accent1"/>
        </a:buClr>
        <a:buFont typeface="Lucida Grande"/>
        <a:buChar char="–"/>
        <a:defRPr sz="1800" b="0" i="0" kern="1200">
          <a:solidFill>
            <a:srgbClr val="5D8298"/>
          </a:solidFill>
          <a:latin typeface="+mj-lt"/>
          <a:ea typeface="+mn-ea"/>
          <a:cs typeface="PT Sans"/>
        </a:defRPr>
      </a:lvl2pPr>
      <a:lvl3pPr marL="864000" indent="-288000" algn="l" defTabSz="457200" rtl="0" eaLnBrk="1" latinLnBrk="0" hangingPunct="1">
        <a:spcBef>
          <a:spcPts val="40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3pPr>
      <a:lvl4pPr marL="1152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4pPr>
      <a:lvl5pPr marL="1440000" indent="-288000" algn="l" defTabSz="457200" rtl="0" eaLnBrk="1" latinLnBrk="0" hangingPunct="1">
        <a:spcBef>
          <a:spcPts val="0"/>
        </a:spcBef>
        <a:buClr>
          <a:schemeClr val="accent1"/>
        </a:buClr>
        <a:buFont typeface="Arial"/>
        <a:buChar char="•"/>
        <a:defRPr sz="1600" b="0" i="0" kern="1200">
          <a:solidFill>
            <a:srgbClr val="5D8298"/>
          </a:solidFill>
          <a:latin typeface="+mj-lt"/>
          <a:ea typeface="+mn-ea"/>
          <a:cs typeface="PT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>
          <p15:clr>
            <a:srgbClr val="F26B43"/>
          </p15:clr>
        </p15:guide>
        <p15:guide id="2" pos="393">
          <p15:clr>
            <a:srgbClr val="F26B43"/>
          </p15:clr>
        </p15:guide>
        <p15:guide id="3" pos="7287">
          <p15:clr>
            <a:srgbClr val="F26B43"/>
          </p15:clr>
        </p15:guide>
        <p15:guide id="4" orient="horz" pos="2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elaine.wills@cor2ed.com?subject=GU%20connect" TargetMode="External"/><Relationship Id="rId3" Type="http://schemas.openxmlformats.org/officeDocument/2006/relationships/hyperlink" Target="https://twitter.com/guconnectinfo" TargetMode="External"/><Relationship Id="rId7" Type="http://schemas.openxmlformats.org/officeDocument/2006/relationships/hyperlink" Target="http://www.guconnect.info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channels/guconnect" TargetMode="External"/><Relationship Id="rId5" Type="http://schemas.openxmlformats.org/officeDocument/2006/relationships/hyperlink" Target="mailto:sam.brightwell@cor2ed.com" TargetMode="External"/><Relationship Id="rId4" Type="http://schemas.openxmlformats.org/officeDocument/2006/relationships/hyperlink" Target="https://www.linkedin.com/company/23742475" TargetMode="Externa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cessdata.fda.gov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AED5-D3AB-4121-A971-7395CB8D2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Secondary endpoint: OS – final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619E4B-B362-4741-8191-EBC8A07CC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816501-AAE5-214E-B100-00C3DC5F5E3F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5AC1902-91D0-CD4B-8988-0B4DAC5AE6A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665909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CI, confidence interval; DARO, darolutamide; ENZA, enzalutamide; HR, hazard ratio; ITT, intention to treat; NR, not reached; PBO, placebo</a:t>
            </a:r>
          </a:p>
          <a:p>
            <a:pPr>
              <a:spcBef>
                <a:spcPts val="300"/>
              </a:spcBef>
            </a:pPr>
            <a:r>
              <a:rPr lang="en-GB" dirty="0">
                <a:sym typeface="Calibri"/>
              </a:rPr>
              <a:t>1. </a:t>
            </a:r>
            <a:r>
              <a:rPr lang="en-GB" dirty="0"/>
              <a:t>Smith MR, et al. Eur Urol. 2021;79:150-8</a:t>
            </a:r>
            <a:r>
              <a:rPr lang="en-GB" dirty="0">
                <a:sym typeface="Calibri"/>
              </a:rPr>
              <a:t>; 2. Sternberg CN, et al. </a:t>
            </a:r>
            <a:r>
              <a:rPr lang="en-GB" dirty="0"/>
              <a:t>N Engl J Med</a:t>
            </a:r>
            <a:r>
              <a:rPr lang="en-GB" dirty="0">
                <a:sym typeface="Calibri"/>
              </a:rPr>
              <a:t>. 2020;382:2197-206; 3. </a:t>
            </a:r>
            <a:r>
              <a:rPr lang="en-GB" dirty="0"/>
              <a:t>Fizazi K, et al. N Engl J Med. 2020;383:1040-9</a:t>
            </a:r>
            <a:endParaRPr lang="en-GB" dirty="0">
              <a:sym typeface="Calibri"/>
            </a:endParaRP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6C391535-C4D8-4899-96C9-BE9DFD5BB9E1}"/>
              </a:ext>
            </a:extLst>
          </p:cNvPr>
          <p:cNvGrpSpPr/>
          <p:nvPr/>
        </p:nvGrpSpPr>
        <p:grpSpPr>
          <a:xfrm>
            <a:off x="829476" y="2421229"/>
            <a:ext cx="3377195" cy="0"/>
            <a:chOff x="3354388" y="2085975"/>
            <a:chExt cx="2976563" cy="0"/>
          </a:xfrm>
        </p:grpSpPr>
        <p:sp>
          <p:nvSpPr>
            <p:cNvPr id="282" name="Line 5">
              <a:extLst>
                <a:ext uri="{FF2B5EF4-FFF2-40B4-BE49-F238E27FC236}">
                  <a16:creationId xmlns:a16="http://schemas.microsoft.com/office/drawing/2014/main" id="{7AB1F1A8-6D72-40BA-AE42-1248ED9BFA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84913" y="2085975"/>
              <a:ext cx="46038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3" name="Line 6">
              <a:extLst>
                <a:ext uri="{FF2B5EF4-FFF2-40B4-BE49-F238E27FC236}">
                  <a16:creationId xmlns:a16="http://schemas.microsoft.com/office/drawing/2014/main" id="{B3322B8B-B8EE-40FB-978F-FD1228A508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42038" y="2085975"/>
              <a:ext cx="95250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4" name="Line 7">
              <a:extLst>
                <a:ext uri="{FF2B5EF4-FFF2-40B4-BE49-F238E27FC236}">
                  <a16:creationId xmlns:a16="http://schemas.microsoft.com/office/drawing/2014/main" id="{1BF1A991-D0D2-4BDE-9C17-9EF8996278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00751" y="2085975"/>
              <a:ext cx="95250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5" name="Line 8">
              <a:extLst>
                <a:ext uri="{FF2B5EF4-FFF2-40B4-BE49-F238E27FC236}">
                  <a16:creationId xmlns:a16="http://schemas.microsoft.com/office/drawing/2014/main" id="{D1EA8776-8BDA-41C5-9350-8A23E5F3C9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59463" y="2085975"/>
              <a:ext cx="95250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6" name="Line 9">
              <a:extLst>
                <a:ext uri="{FF2B5EF4-FFF2-40B4-BE49-F238E27FC236}">
                  <a16:creationId xmlns:a16="http://schemas.microsoft.com/office/drawing/2014/main" id="{9BBAD0F8-CEEF-4CEE-9722-2A2EAA5A72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718176" y="2085975"/>
              <a:ext cx="93663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7" name="Line 10">
              <a:extLst>
                <a:ext uri="{FF2B5EF4-FFF2-40B4-BE49-F238E27FC236}">
                  <a16:creationId xmlns:a16="http://schemas.microsoft.com/office/drawing/2014/main" id="{5383589A-C467-4DF6-8503-1164AA3803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76888" y="2085975"/>
              <a:ext cx="93663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8" name="Line 11">
              <a:extLst>
                <a:ext uri="{FF2B5EF4-FFF2-40B4-BE49-F238E27FC236}">
                  <a16:creationId xmlns:a16="http://schemas.microsoft.com/office/drawing/2014/main" id="{17F64CAC-378D-4772-BFF3-F3C281D366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435601" y="2085975"/>
              <a:ext cx="93663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9" name="Line 12">
              <a:extLst>
                <a:ext uri="{FF2B5EF4-FFF2-40B4-BE49-F238E27FC236}">
                  <a16:creationId xmlns:a16="http://schemas.microsoft.com/office/drawing/2014/main" id="{DC78C0BF-7FAF-4D11-82DA-95A423D96E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92726" y="2085975"/>
              <a:ext cx="95250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0" name="Line 13">
              <a:extLst>
                <a:ext uri="{FF2B5EF4-FFF2-40B4-BE49-F238E27FC236}">
                  <a16:creationId xmlns:a16="http://schemas.microsoft.com/office/drawing/2014/main" id="{439252BB-90D5-406A-9E99-527AB8304A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51438" y="2085975"/>
              <a:ext cx="95250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1" name="Line 14">
              <a:extLst>
                <a:ext uri="{FF2B5EF4-FFF2-40B4-BE49-F238E27FC236}">
                  <a16:creationId xmlns:a16="http://schemas.microsoft.com/office/drawing/2014/main" id="{DBD90CD5-8EAC-448B-8397-052FAA8E98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010151" y="2085975"/>
              <a:ext cx="93663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2" name="Line 15">
              <a:extLst>
                <a:ext uri="{FF2B5EF4-FFF2-40B4-BE49-F238E27FC236}">
                  <a16:creationId xmlns:a16="http://schemas.microsoft.com/office/drawing/2014/main" id="{988EB6EB-41F9-4C24-AC03-30D3C6FF32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68863" y="2085975"/>
              <a:ext cx="93663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3" name="Line 16">
              <a:extLst>
                <a:ext uri="{FF2B5EF4-FFF2-40B4-BE49-F238E27FC236}">
                  <a16:creationId xmlns:a16="http://schemas.microsoft.com/office/drawing/2014/main" id="{F694CAAE-FEA3-4F7E-9737-6A6F6C368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27576" y="2085975"/>
              <a:ext cx="93663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4" name="Line 17">
              <a:extLst>
                <a:ext uri="{FF2B5EF4-FFF2-40B4-BE49-F238E27FC236}">
                  <a16:creationId xmlns:a16="http://schemas.microsoft.com/office/drawing/2014/main" id="{EC6FD59A-1C46-43FD-89DE-72EF02F53B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84701" y="2085975"/>
              <a:ext cx="95250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5" name="Line 18">
              <a:extLst>
                <a:ext uri="{FF2B5EF4-FFF2-40B4-BE49-F238E27FC236}">
                  <a16:creationId xmlns:a16="http://schemas.microsoft.com/office/drawing/2014/main" id="{6A682B60-EF12-4620-B9ED-1D7438132C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43413" y="2085975"/>
              <a:ext cx="95250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6" name="Line 19">
              <a:extLst>
                <a:ext uri="{FF2B5EF4-FFF2-40B4-BE49-F238E27FC236}">
                  <a16:creationId xmlns:a16="http://schemas.microsoft.com/office/drawing/2014/main" id="{506CE5DD-5980-49C1-92F1-CEC7CF5E8A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02126" y="2085975"/>
              <a:ext cx="95250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7" name="Line 20">
              <a:extLst>
                <a:ext uri="{FF2B5EF4-FFF2-40B4-BE49-F238E27FC236}">
                  <a16:creationId xmlns:a16="http://schemas.microsoft.com/office/drawing/2014/main" id="{9A83877C-AD4E-4367-B53A-FF013DE140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60838" y="2085975"/>
              <a:ext cx="93663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8" name="Line 21">
              <a:extLst>
                <a:ext uri="{FF2B5EF4-FFF2-40B4-BE49-F238E27FC236}">
                  <a16:creationId xmlns:a16="http://schemas.microsoft.com/office/drawing/2014/main" id="{10575B7E-5C1D-4551-ACDE-2781DA62FA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19551" y="2085975"/>
              <a:ext cx="93663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9" name="Line 22">
              <a:extLst>
                <a:ext uri="{FF2B5EF4-FFF2-40B4-BE49-F238E27FC236}">
                  <a16:creationId xmlns:a16="http://schemas.microsoft.com/office/drawing/2014/main" id="{723E7250-E29C-48EE-896B-CA459160AF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8263" y="2085975"/>
              <a:ext cx="93663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0" name="Line 23">
              <a:extLst>
                <a:ext uri="{FF2B5EF4-FFF2-40B4-BE49-F238E27FC236}">
                  <a16:creationId xmlns:a16="http://schemas.microsoft.com/office/drawing/2014/main" id="{F819C7AE-2353-46EF-8C1E-AA6E3B219E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35388" y="2085975"/>
              <a:ext cx="95250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1" name="Line 24">
              <a:extLst>
                <a:ext uri="{FF2B5EF4-FFF2-40B4-BE49-F238E27FC236}">
                  <a16:creationId xmlns:a16="http://schemas.microsoft.com/office/drawing/2014/main" id="{95336BD6-BEE7-4181-85E9-F3617E7C41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94101" y="2085975"/>
              <a:ext cx="95250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2" name="Line 25">
              <a:extLst>
                <a:ext uri="{FF2B5EF4-FFF2-40B4-BE49-F238E27FC236}">
                  <a16:creationId xmlns:a16="http://schemas.microsoft.com/office/drawing/2014/main" id="{BD54A194-C0E6-4210-ABFC-7D5F4D0CD5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52813" y="2085975"/>
              <a:ext cx="93663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3" name="Line 26">
              <a:extLst>
                <a:ext uri="{FF2B5EF4-FFF2-40B4-BE49-F238E27FC236}">
                  <a16:creationId xmlns:a16="http://schemas.microsoft.com/office/drawing/2014/main" id="{EC27C63D-3652-433C-9051-BBCCFA36F8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4388" y="2085975"/>
              <a:ext cx="47625" cy="0"/>
            </a:xfrm>
            <a:prstGeom prst="line">
              <a:avLst/>
            </a:prstGeom>
            <a:noFill/>
            <a:ln w="7938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3" name="Freeform 27">
            <a:extLst>
              <a:ext uri="{FF2B5EF4-FFF2-40B4-BE49-F238E27FC236}">
                <a16:creationId xmlns:a16="http://schemas.microsoft.com/office/drawing/2014/main" id="{88F13498-C28D-4608-81E0-9A625164076F}"/>
              </a:ext>
            </a:extLst>
          </p:cNvPr>
          <p:cNvSpPr>
            <a:spLocks/>
          </p:cNvSpPr>
          <p:nvPr/>
        </p:nvSpPr>
        <p:spPr bwMode="auto">
          <a:xfrm>
            <a:off x="780845" y="1284691"/>
            <a:ext cx="3476259" cy="2267673"/>
          </a:xfrm>
          <a:custGeom>
            <a:avLst/>
            <a:gdLst>
              <a:gd name="T0" fmla="*/ 1930 w 1930"/>
              <a:gd name="T1" fmla="*/ 1259 h 1259"/>
              <a:gd name="T2" fmla="*/ 27 w 1930"/>
              <a:gd name="T3" fmla="*/ 1259 h 1259"/>
              <a:gd name="T4" fmla="*/ 27 w 1930"/>
              <a:gd name="T5" fmla="*/ 0 h 1259"/>
              <a:gd name="T6" fmla="*/ 0 w 1930"/>
              <a:gd name="T7" fmla="*/ 0 h 1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30" h="1259">
                <a:moveTo>
                  <a:pt x="1930" y="1259"/>
                </a:moveTo>
                <a:lnTo>
                  <a:pt x="27" y="1259"/>
                </a:lnTo>
                <a:lnTo>
                  <a:pt x="27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Line 28">
            <a:extLst>
              <a:ext uri="{FF2B5EF4-FFF2-40B4-BE49-F238E27FC236}">
                <a16:creationId xmlns:a16="http://schemas.microsoft.com/office/drawing/2014/main" id="{28971967-0F81-40FE-A8F3-35671EE4CA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845" y="1743989"/>
            <a:ext cx="4503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" name="Line 29">
            <a:extLst>
              <a:ext uri="{FF2B5EF4-FFF2-40B4-BE49-F238E27FC236}">
                <a16:creationId xmlns:a16="http://schemas.microsoft.com/office/drawing/2014/main" id="{333EA44F-D282-4182-83CC-C790E18B0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845" y="2197884"/>
            <a:ext cx="4503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6" name="Line 30">
            <a:extLst>
              <a:ext uri="{FF2B5EF4-FFF2-40B4-BE49-F238E27FC236}">
                <a16:creationId xmlns:a16="http://schemas.microsoft.com/office/drawing/2014/main" id="{069F92E9-A5EC-47D0-9A78-9A795DF83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845" y="2648176"/>
            <a:ext cx="4503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7" name="Line 31">
            <a:extLst>
              <a:ext uri="{FF2B5EF4-FFF2-40B4-BE49-F238E27FC236}">
                <a16:creationId xmlns:a16="http://schemas.microsoft.com/office/drawing/2014/main" id="{2598BB79-1AE9-4AA6-A234-D266B8EAF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845" y="3102071"/>
            <a:ext cx="4503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Line 32">
            <a:extLst>
              <a:ext uri="{FF2B5EF4-FFF2-40B4-BE49-F238E27FC236}">
                <a16:creationId xmlns:a16="http://schemas.microsoft.com/office/drawing/2014/main" id="{C183E644-9180-4ECC-BBB7-B8C4F9C00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845" y="3540193"/>
            <a:ext cx="4503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9" name="Line 33">
            <a:extLst>
              <a:ext uri="{FF2B5EF4-FFF2-40B4-BE49-F238E27FC236}">
                <a16:creationId xmlns:a16="http://schemas.microsoft.com/office/drawing/2014/main" id="{F797282B-DDD5-4F6F-8C6A-85E0D6D54B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9476" y="3557767"/>
            <a:ext cx="0" cy="54035"/>
          </a:xfrm>
          <a:prstGeom prst="line">
            <a:avLst/>
          </a:prstGeom>
          <a:noFill/>
          <a:ln w="9525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0" name="Line 34">
            <a:extLst>
              <a:ext uri="{FF2B5EF4-FFF2-40B4-BE49-F238E27FC236}">
                <a16:creationId xmlns:a16="http://schemas.microsoft.com/office/drawing/2014/main" id="{E1FF6651-ED1F-42A6-8CDF-16E73E4EA7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04190" y="3557767"/>
            <a:ext cx="0" cy="54035"/>
          </a:xfrm>
          <a:prstGeom prst="line">
            <a:avLst/>
          </a:prstGeom>
          <a:noFill/>
          <a:ln w="9525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1" name="Line 35">
            <a:extLst>
              <a:ext uri="{FF2B5EF4-FFF2-40B4-BE49-F238E27FC236}">
                <a16:creationId xmlns:a16="http://schemas.microsoft.com/office/drawing/2014/main" id="{456D04CF-4E24-461E-86C5-3D29FAC78F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2505" y="3557767"/>
            <a:ext cx="0" cy="54035"/>
          </a:xfrm>
          <a:prstGeom prst="line">
            <a:avLst/>
          </a:prstGeom>
          <a:noFill/>
          <a:ln w="9525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2" name="Line 36">
            <a:extLst>
              <a:ext uri="{FF2B5EF4-FFF2-40B4-BE49-F238E27FC236}">
                <a16:creationId xmlns:a16="http://schemas.microsoft.com/office/drawing/2014/main" id="{B02C7CD1-34D9-4BB6-BFD3-D232FF378A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60822" y="3557767"/>
            <a:ext cx="0" cy="54035"/>
          </a:xfrm>
          <a:prstGeom prst="line">
            <a:avLst/>
          </a:prstGeom>
          <a:noFill/>
          <a:ln w="9525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3" name="Line 37">
            <a:extLst>
              <a:ext uri="{FF2B5EF4-FFF2-40B4-BE49-F238E27FC236}">
                <a16:creationId xmlns:a16="http://schemas.microsoft.com/office/drawing/2014/main" id="{95FB3BE3-663D-4538-96EB-217F43190A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39137" y="3557767"/>
            <a:ext cx="0" cy="54035"/>
          </a:xfrm>
          <a:prstGeom prst="line">
            <a:avLst/>
          </a:prstGeom>
          <a:noFill/>
          <a:ln w="9525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" name="Line 38">
            <a:extLst>
              <a:ext uri="{FF2B5EF4-FFF2-40B4-BE49-F238E27FC236}">
                <a16:creationId xmlns:a16="http://schemas.microsoft.com/office/drawing/2014/main" id="{270C1018-6D9C-466E-9582-81F6D0CD26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17454" y="3557767"/>
            <a:ext cx="0" cy="54035"/>
          </a:xfrm>
          <a:prstGeom prst="line">
            <a:avLst/>
          </a:prstGeom>
          <a:noFill/>
          <a:ln w="9525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5" name="Line 39">
            <a:extLst>
              <a:ext uri="{FF2B5EF4-FFF2-40B4-BE49-F238E27FC236}">
                <a16:creationId xmlns:a16="http://schemas.microsoft.com/office/drawing/2014/main" id="{33FA09FB-5A01-4609-8760-F6032DBB0B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92167" y="3557767"/>
            <a:ext cx="0" cy="54035"/>
          </a:xfrm>
          <a:prstGeom prst="line">
            <a:avLst/>
          </a:prstGeom>
          <a:noFill/>
          <a:ln w="9525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6" name="Line 40">
            <a:extLst>
              <a:ext uri="{FF2B5EF4-FFF2-40B4-BE49-F238E27FC236}">
                <a16:creationId xmlns:a16="http://schemas.microsoft.com/office/drawing/2014/main" id="{AEF1C12D-283F-4D3A-9F20-633F05F1A4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0483" y="3557767"/>
            <a:ext cx="0" cy="54035"/>
          </a:xfrm>
          <a:prstGeom prst="line">
            <a:avLst/>
          </a:prstGeom>
          <a:noFill/>
          <a:ln w="9525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7" name="Line 41">
            <a:extLst>
              <a:ext uri="{FF2B5EF4-FFF2-40B4-BE49-F238E27FC236}">
                <a16:creationId xmlns:a16="http://schemas.microsoft.com/office/drawing/2014/main" id="{65912AA8-8F4B-4A6D-86BD-E624198271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8798" y="3557767"/>
            <a:ext cx="0" cy="54035"/>
          </a:xfrm>
          <a:prstGeom prst="line">
            <a:avLst/>
          </a:prstGeom>
          <a:noFill/>
          <a:ln w="9525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8" name="Line 42">
            <a:extLst>
              <a:ext uri="{FF2B5EF4-FFF2-40B4-BE49-F238E27FC236}">
                <a16:creationId xmlns:a16="http://schemas.microsoft.com/office/drawing/2014/main" id="{B1E75A6B-4464-4B57-9D59-B36ECDC4EE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7115" y="3557767"/>
            <a:ext cx="0" cy="54035"/>
          </a:xfrm>
          <a:prstGeom prst="line">
            <a:avLst/>
          </a:prstGeom>
          <a:noFill/>
          <a:ln w="9525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9" name="Line 43">
            <a:extLst>
              <a:ext uri="{FF2B5EF4-FFF2-40B4-BE49-F238E27FC236}">
                <a16:creationId xmlns:a16="http://schemas.microsoft.com/office/drawing/2014/main" id="{02C51C92-F481-4005-A08B-3296292C55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05430" y="3557767"/>
            <a:ext cx="0" cy="54035"/>
          </a:xfrm>
          <a:prstGeom prst="line">
            <a:avLst/>
          </a:prstGeom>
          <a:noFill/>
          <a:ln w="9525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0" name="Line 44">
            <a:extLst>
              <a:ext uri="{FF2B5EF4-FFF2-40B4-BE49-F238E27FC236}">
                <a16:creationId xmlns:a16="http://schemas.microsoft.com/office/drawing/2014/main" id="{012E3D46-47CE-4321-95DA-31B7F24281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80144" y="3557767"/>
            <a:ext cx="0" cy="54035"/>
          </a:xfrm>
          <a:prstGeom prst="line">
            <a:avLst/>
          </a:prstGeom>
          <a:noFill/>
          <a:ln w="9525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1" name="Line 45">
            <a:extLst>
              <a:ext uri="{FF2B5EF4-FFF2-40B4-BE49-F238E27FC236}">
                <a16:creationId xmlns:a16="http://schemas.microsoft.com/office/drawing/2014/main" id="{A383565A-A566-4F35-9504-1F0A9CD5C1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8459" y="3557767"/>
            <a:ext cx="0" cy="54035"/>
          </a:xfrm>
          <a:prstGeom prst="line">
            <a:avLst/>
          </a:prstGeom>
          <a:noFill/>
          <a:ln w="9525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2" name="Line 46">
            <a:extLst>
              <a:ext uri="{FF2B5EF4-FFF2-40B4-BE49-F238E27FC236}">
                <a16:creationId xmlns:a16="http://schemas.microsoft.com/office/drawing/2014/main" id="{25BD8346-A457-4B03-AFBE-6E21F3CB77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6776" y="3557767"/>
            <a:ext cx="0" cy="54035"/>
          </a:xfrm>
          <a:prstGeom prst="line">
            <a:avLst/>
          </a:prstGeom>
          <a:noFill/>
          <a:ln w="9525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3" name="Line 47">
            <a:extLst>
              <a:ext uri="{FF2B5EF4-FFF2-40B4-BE49-F238E27FC236}">
                <a16:creationId xmlns:a16="http://schemas.microsoft.com/office/drawing/2014/main" id="{1D8A5495-7752-4020-9279-C9F9AD3E36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5091" y="3557767"/>
            <a:ext cx="0" cy="54035"/>
          </a:xfrm>
          <a:prstGeom prst="line">
            <a:avLst/>
          </a:prstGeom>
          <a:noFill/>
          <a:ln w="9525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Line 48">
            <a:extLst>
              <a:ext uri="{FF2B5EF4-FFF2-40B4-BE49-F238E27FC236}">
                <a16:creationId xmlns:a16="http://schemas.microsoft.com/office/drawing/2014/main" id="{425438A1-8820-4DF2-932E-B6068BA1B7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88004" y="3557767"/>
            <a:ext cx="0" cy="54035"/>
          </a:xfrm>
          <a:prstGeom prst="line">
            <a:avLst/>
          </a:prstGeom>
          <a:noFill/>
          <a:ln w="9525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5" name="Line 49">
            <a:extLst>
              <a:ext uri="{FF2B5EF4-FFF2-40B4-BE49-F238E27FC236}">
                <a16:creationId xmlns:a16="http://schemas.microsoft.com/office/drawing/2014/main" id="{77179466-DF06-4585-8186-C0059E12FC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68121" y="3557767"/>
            <a:ext cx="0" cy="54035"/>
          </a:xfrm>
          <a:prstGeom prst="line">
            <a:avLst/>
          </a:prstGeom>
          <a:noFill/>
          <a:ln w="9525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6" name="Line 50">
            <a:extLst>
              <a:ext uri="{FF2B5EF4-FFF2-40B4-BE49-F238E27FC236}">
                <a16:creationId xmlns:a16="http://schemas.microsoft.com/office/drawing/2014/main" id="{5B9F66F3-5463-4803-A708-A57F838714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46437" y="3557754"/>
            <a:ext cx="0" cy="54035"/>
          </a:xfrm>
          <a:prstGeom prst="line">
            <a:avLst/>
          </a:prstGeom>
          <a:noFill/>
          <a:ln w="9525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7" name="Line 51">
            <a:extLst>
              <a:ext uri="{FF2B5EF4-FFF2-40B4-BE49-F238E27FC236}">
                <a16:creationId xmlns:a16="http://schemas.microsoft.com/office/drawing/2014/main" id="{B082390E-01CD-4976-9422-160E201812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4753" y="3557754"/>
            <a:ext cx="0" cy="54035"/>
          </a:xfrm>
          <a:prstGeom prst="line">
            <a:avLst/>
          </a:prstGeom>
          <a:noFill/>
          <a:ln w="9525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8" name="Line 52">
            <a:extLst>
              <a:ext uri="{FF2B5EF4-FFF2-40B4-BE49-F238E27FC236}">
                <a16:creationId xmlns:a16="http://schemas.microsoft.com/office/drawing/2014/main" id="{31965AB2-C974-4D35-A9AA-6025DF0F2A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03069" y="3557754"/>
            <a:ext cx="0" cy="54035"/>
          </a:xfrm>
          <a:prstGeom prst="line">
            <a:avLst/>
          </a:prstGeom>
          <a:noFill/>
          <a:ln w="9525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9" name="Rectangle 53">
            <a:extLst>
              <a:ext uri="{FF2B5EF4-FFF2-40B4-BE49-F238E27FC236}">
                <a16:creationId xmlns:a16="http://schemas.microsoft.com/office/drawing/2014/main" id="{8CDEC873-D506-408E-9353-C5139A82C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44" y="1221652"/>
            <a:ext cx="17312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0" name="Rectangle 54">
            <a:extLst>
              <a:ext uri="{FF2B5EF4-FFF2-40B4-BE49-F238E27FC236}">
                <a16:creationId xmlns:a16="http://schemas.microsoft.com/office/drawing/2014/main" id="{2DDD9F49-3012-4EDE-AE83-509B2A6C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0848" y="3801165"/>
            <a:ext cx="169918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b="1" kern="0" dirty="0">
                <a:latin typeface="Calibri" panose="020F0502020204030204" pitchFamily="34" charset="0"/>
                <a:cs typeface="Calibri" panose="020F0502020204030204" pitchFamily="34" charset="0"/>
              </a:rPr>
              <a:t>Time from randomisation (months)</a:t>
            </a:r>
            <a:endParaRPr lang="en-GB" altLang="en-US" sz="2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1" name="Rectangle 55">
            <a:extLst>
              <a:ext uri="{FF2B5EF4-FFF2-40B4-BE49-F238E27FC236}">
                <a16:creationId xmlns:a16="http://schemas.microsoft.com/office/drawing/2014/main" id="{8CA40DF8-8981-4F9B-AF1A-68BD544CE00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59702" y="2349499"/>
            <a:ext cx="133369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b="1" kern="0" dirty="0">
                <a:latin typeface="Calibri" panose="020F0502020204030204" pitchFamily="34" charset="0"/>
                <a:cs typeface="Calibri" panose="020F0502020204030204" pitchFamily="34" charset="0"/>
              </a:rPr>
              <a:t>Patients who were alive (%)</a:t>
            </a:r>
          </a:p>
        </p:txBody>
      </p:sp>
      <p:sp>
        <p:nvSpPr>
          <p:cNvPr id="202" name="Rectangle 56">
            <a:extLst>
              <a:ext uri="{FF2B5EF4-FFF2-40B4-BE49-F238E27FC236}">
                <a16:creationId xmlns:a16="http://schemas.microsoft.com/office/drawing/2014/main" id="{85921140-48BE-4E65-A16F-819AC9807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64" y="1675547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3" name="Rectangle 57">
            <a:extLst>
              <a:ext uri="{FF2B5EF4-FFF2-40B4-BE49-F238E27FC236}">
                <a16:creationId xmlns:a16="http://schemas.microsoft.com/office/drawing/2014/main" id="{E72C7096-B56D-4F8F-9F45-FDD0DFF9C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64" y="2125839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" name="Rectangle 58">
            <a:extLst>
              <a:ext uri="{FF2B5EF4-FFF2-40B4-BE49-F238E27FC236}">
                <a16:creationId xmlns:a16="http://schemas.microsoft.com/office/drawing/2014/main" id="{F887848C-4D0E-45E7-9EE3-6B6E505F6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64" y="2579735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" name="Rectangle 59">
            <a:extLst>
              <a:ext uri="{FF2B5EF4-FFF2-40B4-BE49-F238E27FC236}">
                <a16:creationId xmlns:a16="http://schemas.microsoft.com/office/drawing/2014/main" id="{6D480A66-AE7A-4579-AAD2-AD19988ED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64" y="3033629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" name="Rectangle 60">
            <a:extLst>
              <a:ext uri="{FF2B5EF4-FFF2-40B4-BE49-F238E27FC236}">
                <a16:creationId xmlns:a16="http://schemas.microsoft.com/office/drawing/2014/main" id="{B8D233DA-589F-4DCF-83CF-5BA4B72E4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184" y="3473112"/>
            <a:ext cx="5770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" name="Rectangle 61">
            <a:extLst>
              <a:ext uri="{FF2B5EF4-FFF2-40B4-BE49-F238E27FC236}">
                <a16:creationId xmlns:a16="http://schemas.microsoft.com/office/drawing/2014/main" id="{C190F413-62AD-4608-A358-24DC7B64F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659" y="3611803"/>
            <a:ext cx="5770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8" name="Rectangle 62">
            <a:extLst>
              <a:ext uri="{FF2B5EF4-FFF2-40B4-BE49-F238E27FC236}">
                <a16:creationId xmlns:a16="http://schemas.microsoft.com/office/drawing/2014/main" id="{C35DF8E0-A9F1-4C3B-BD0A-E212C0EBC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225" y="4101720"/>
            <a:ext cx="13465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700" kern="0" dirty="0">
                <a:latin typeface="Calibri" panose="020F0502020204030204" pitchFamily="34" charset="0"/>
                <a:cs typeface="Calibri" panose="020F0502020204030204" pitchFamily="34" charset="0"/>
              </a:rPr>
              <a:t>806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9" name="Rectangle 63">
            <a:extLst>
              <a:ext uri="{FF2B5EF4-FFF2-40B4-BE49-F238E27FC236}">
                <a16:creationId xmlns:a16="http://schemas.microsoft.com/office/drawing/2014/main" id="{5B199CC1-0527-4391-ABDC-E2DF5B96B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143" y="4101720"/>
            <a:ext cx="13465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700" kern="0" dirty="0">
                <a:latin typeface="Calibri" panose="020F0502020204030204" pitchFamily="34" charset="0"/>
                <a:cs typeface="Calibri" panose="020F0502020204030204" pitchFamily="34" charset="0"/>
              </a:rPr>
              <a:t>791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0" name="Rectangle 64">
            <a:extLst>
              <a:ext uri="{FF2B5EF4-FFF2-40B4-BE49-F238E27FC236}">
                <a16:creationId xmlns:a16="http://schemas.microsoft.com/office/drawing/2014/main" id="{4E82C3E7-52EA-495B-B179-FDC811FED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6856" y="4101720"/>
            <a:ext cx="13465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700" kern="0" dirty="0">
                <a:latin typeface="Calibri" panose="020F0502020204030204" pitchFamily="34" charset="0"/>
                <a:cs typeface="Calibri" panose="020F0502020204030204" pitchFamily="34" charset="0"/>
              </a:rPr>
              <a:t>774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1" name="Rectangle 65">
            <a:extLst>
              <a:ext uri="{FF2B5EF4-FFF2-40B4-BE49-F238E27FC236}">
                <a16:creationId xmlns:a16="http://schemas.microsoft.com/office/drawing/2014/main" id="{2A1665EB-1F5A-46B0-AF1B-2BE4DDBBD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5173" y="4101720"/>
            <a:ext cx="13465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700" kern="0" dirty="0">
                <a:latin typeface="Calibri" panose="020F0502020204030204" pitchFamily="34" charset="0"/>
                <a:cs typeface="Calibri" panose="020F0502020204030204" pitchFamily="34" charset="0"/>
              </a:rPr>
              <a:t>758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2" name="Rectangle 66">
            <a:extLst>
              <a:ext uri="{FF2B5EF4-FFF2-40B4-BE49-F238E27FC236}">
                <a16:creationId xmlns:a16="http://schemas.microsoft.com/office/drawing/2014/main" id="{7C3A86B3-B601-4C89-98FB-03687B661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3488" y="4101720"/>
            <a:ext cx="13465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700" kern="0" dirty="0">
                <a:latin typeface="Calibri" panose="020F0502020204030204" pitchFamily="34" charset="0"/>
                <a:cs typeface="Calibri" panose="020F0502020204030204" pitchFamily="34" charset="0"/>
              </a:rPr>
              <a:t>739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" name="Rectangle 67">
            <a:extLst>
              <a:ext uri="{FF2B5EF4-FFF2-40B4-BE49-F238E27FC236}">
                <a16:creationId xmlns:a16="http://schemas.microsoft.com/office/drawing/2014/main" id="{D0A291D6-770C-4B85-880F-DA578B3BA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400" y="4101720"/>
            <a:ext cx="13465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700" kern="0" dirty="0">
                <a:latin typeface="Calibri" panose="020F0502020204030204" pitchFamily="34" charset="0"/>
                <a:cs typeface="Calibri" panose="020F0502020204030204" pitchFamily="34" charset="0"/>
              </a:rPr>
              <a:t>717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4" name="Rectangle 68">
            <a:extLst>
              <a:ext uri="{FF2B5EF4-FFF2-40B4-BE49-F238E27FC236}">
                <a16:creationId xmlns:a16="http://schemas.microsoft.com/office/drawing/2014/main" id="{EFAB4B23-D307-439C-830E-2F9832C5E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517" y="4101720"/>
            <a:ext cx="13465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700" kern="0" dirty="0">
                <a:latin typeface="Calibri" panose="020F0502020204030204" pitchFamily="34" charset="0"/>
                <a:cs typeface="Calibri" panose="020F0502020204030204" pitchFamily="34" charset="0"/>
              </a:rPr>
              <a:t>691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Rectangle 69">
            <a:extLst>
              <a:ext uri="{FF2B5EF4-FFF2-40B4-BE49-F238E27FC236}">
                <a16:creationId xmlns:a16="http://schemas.microsoft.com/office/drawing/2014/main" id="{1CE1A013-B297-4C45-A0A5-1558573B7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834" y="4101720"/>
            <a:ext cx="13465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700" kern="0" dirty="0">
                <a:latin typeface="Calibri" panose="020F0502020204030204" pitchFamily="34" charset="0"/>
                <a:cs typeface="Calibri" panose="020F0502020204030204" pitchFamily="34" charset="0"/>
              </a:rPr>
              <a:t>658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6" name="Rectangle 70">
            <a:extLst>
              <a:ext uri="{FF2B5EF4-FFF2-40B4-BE49-F238E27FC236}">
                <a16:creationId xmlns:a16="http://schemas.microsoft.com/office/drawing/2014/main" id="{AE16621F-BC4D-4C6B-99AA-D2DE9FE26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150" y="4101720"/>
            <a:ext cx="13465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700" kern="0" dirty="0">
                <a:latin typeface="Calibri" panose="020F0502020204030204" pitchFamily="34" charset="0"/>
                <a:cs typeface="Calibri" panose="020F0502020204030204" pitchFamily="34" charset="0"/>
              </a:rPr>
              <a:t>625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7" name="Rectangle 71">
            <a:extLst>
              <a:ext uri="{FF2B5EF4-FFF2-40B4-BE49-F238E27FC236}">
                <a16:creationId xmlns:a16="http://schemas.microsoft.com/office/drawing/2014/main" id="{2BCBF820-6758-452B-9B2B-1B48BC606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062" y="4101720"/>
            <a:ext cx="13465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700" kern="0" dirty="0">
                <a:latin typeface="Calibri" panose="020F0502020204030204" pitchFamily="34" charset="0"/>
                <a:cs typeface="Calibri" panose="020F0502020204030204" pitchFamily="34" charset="0"/>
              </a:rPr>
              <a:t>593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" name="Rectangle 72">
            <a:extLst>
              <a:ext uri="{FF2B5EF4-FFF2-40B4-BE49-F238E27FC236}">
                <a16:creationId xmlns:a16="http://schemas.microsoft.com/office/drawing/2014/main" id="{33C652B2-F944-4DAE-A177-019C8FD89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378" y="4101720"/>
            <a:ext cx="13465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700" kern="0" dirty="0">
                <a:latin typeface="Calibri" panose="020F0502020204030204" pitchFamily="34" charset="0"/>
                <a:cs typeface="Calibri" panose="020F0502020204030204" pitchFamily="34" charset="0"/>
              </a:rPr>
              <a:t>558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" name="Rectangle 73">
            <a:extLst>
              <a:ext uri="{FF2B5EF4-FFF2-40B4-BE49-F238E27FC236}">
                <a16:creationId xmlns:a16="http://schemas.microsoft.com/office/drawing/2014/main" id="{FF5475FA-5FFE-45E0-847F-21919FF12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495" y="4101720"/>
            <a:ext cx="13465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700" kern="0" dirty="0">
                <a:latin typeface="Calibri" panose="020F0502020204030204" pitchFamily="34" charset="0"/>
                <a:cs typeface="Calibri" panose="020F0502020204030204" pitchFamily="34" charset="0"/>
              </a:rPr>
              <a:t>499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0" name="Rectangle 74">
            <a:extLst>
              <a:ext uri="{FF2B5EF4-FFF2-40B4-BE49-F238E27FC236}">
                <a16:creationId xmlns:a16="http://schemas.microsoft.com/office/drawing/2014/main" id="{5FFDFE7F-D637-4893-8C70-9076640C8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2811" y="4101720"/>
            <a:ext cx="13465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700" kern="0" dirty="0">
                <a:latin typeface="Calibri" panose="020F0502020204030204" pitchFamily="34" charset="0"/>
                <a:cs typeface="Calibri" panose="020F0502020204030204" pitchFamily="34" charset="0"/>
              </a:rPr>
              <a:t>376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1" name="Rectangle 75">
            <a:extLst>
              <a:ext uri="{FF2B5EF4-FFF2-40B4-BE49-F238E27FC236}">
                <a16:creationId xmlns:a16="http://schemas.microsoft.com/office/drawing/2014/main" id="{B7CD247A-2D5B-4266-885C-1A7B7021A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1128" y="4101720"/>
            <a:ext cx="13465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700" kern="0" dirty="0">
                <a:latin typeface="Calibri" panose="020F0502020204030204" pitchFamily="34" charset="0"/>
                <a:cs typeface="Calibri" panose="020F0502020204030204" pitchFamily="34" charset="0"/>
              </a:rPr>
              <a:t>269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2" name="Rectangle 76">
            <a:extLst>
              <a:ext uri="{FF2B5EF4-FFF2-40B4-BE49-F238E27FC236}">
                <a16:creationId xmlns:a16="http://schemas.microsoft.com/office/drawing/2014/main" id="{CAB2CEC3-A348-4B0D-BD70-DB2500B4F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4040" y="4101720"/>
            <a:ext cx="13465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700" kern="0" dirty="0">
                <a:latin typeface="Calibri" panose="020F0502020204030204" pitchFamily="34" charset="0"/>
                <a:cs typeface="Calibri" panose="020F0502020204030204" pitchFamily="34" charset="0"/>
              </a:rPr>
              <a:t>181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3" name="Rectangle 77">
            <a:extLst>
              <a:ext uri="{FF2B5EF4-FFF2-40B4-BE49-F238E27FC236}">
                <a16:creationId xmlns:a16="http://schemas.microsoft.com/office/drawing/2014/main" id="{57A6A229-1992-4C70-ADAE-7DC49EE97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760" y="4101720"/>
            <a:ext cx="134652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700" kern="0" dirty="0">
                <a:latin typeface="Calibri" panose="020F0502020204030204" pitchFamily="34" charset="0"/>
                <a:cs typeface="Calibri" panose="020F0502020204030204" pitchFamily="34" charset="0"/>
              </a:rPr>
              <a:t>100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4" name="Rectangle 78">
            <a:extLst>
              <a:ext uri="{FF2B5EF4-FFF2-40B4-BE49-F238E27FC236}">
                <a16:creationId xmlns:a16="http://schemas.microsoft.com/office/drawing/2014/main" id="{42A766D4-85B9-4A04-BB8C-299E89F64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686" y="4101720"/>
            <a:ext cx="89768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700" kern="0" dirty="0">
                <a:latin typeface="Calibri" panose="020F0502020204030204" pitchFamily="34" charset="0"/>
                <a:cs typeface="Calibri" panose="020F0502020204030204" pitchFamily="34" charset="0"/>
              </a:rPr>
              <a:t>47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" name="Rectangle 79">
            <a:extLst>
              <a:ext uri="{FF2B5EF4-FFF2-40B4-BE49-F238E27FC236}">
                <a16:creationId xmlns:a16="http://schemas.microsoft.com/office/drawing/2014/main" id="{2A650D55-C78D-4677-9D23-298449F75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403" y="4101720"/>
            <a:ext cx="89768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700" kern="0" dirty="0"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6" name="Rectangle 80">
            <a:extLst>
              <a:ext uri="{FF2B5EF4-FFF2-40B4-BE49-F238E27FC236}">
                <a16:creationId xmlns:a16="http://schemas.microsoft.com/office/drawing/2014/main" id="{AD141B65-ED66-4A39-BBC7-3D33C7AAC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736" y="4101707"/>
            <a:ext cx="4488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700" kern="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7" name="Rectangle 81">
            <a:extLst>
              <a:ext uri="{FF2B5EF4-FFF2-40B4-BE49-F238E27FC236}">
                <a16:creationId xmlns:a16="http://schemas.microsoft.com/office/drawing/2014/main" id="{AA4DF410-DEB3-4B3F-BAD0-E13F0EA6C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051" y="4101707"/>
            <a:ext cx="4488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700" kern="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50225" y="4216863"/>
            <a:ext cx="3470710" cy="107735"/>
            <a:chOff x="750225" y="4748201"/>
            <a:chExt cx="3470710" cy="107735"/>
          </a:xfrm>
        </p:grpSpPr>
        <p:sp>
          <p:nvSpPr>
            <p:cNvPr id="228" name="Rectangle 82">
              <a:extLst>
                <a:ext uri="{FF2B5EF4-FFF2-40B4-BE49-F238E27FC236}">
                  <a16:creationId xmlns:a16="http://schemas.microsoft.com/office/drawing/2014/main" id="{D7D4EEA6-E461-4631-A2C8-2CDA14764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225" y="4748212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401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9" name="Rectangle 83">
              <a:extLst>
                <a:ext uri="{FF2B5EF4-FFF2-40B4-BE49-F238E27FC236}">
                  <a16:creationId xmlns:a16="http://schemas.microsoft.com/office/drawing/2014/main" id="{2FC16637-8F1B-4321-BAB6-5AC519394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143" y="4748214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392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0" name="Rectangle 84">
              <a:extLst>
                <a:ext uri="{FF2B5EF4-FFF2-40B4-BE49-F238E27FC236}">
                  <a16:creationId xmlns:a16="http://schemas.microsoft.com/office/drawing/2014/main" id="{EF955ECC-C227-4B3F-ADD4-0F9A12EA0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6856" y="4748214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385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1" name="Rectangle 85">
              <a:extLst>
                <a:ext uri="{FF2B5EF4-FFF2-40B4-BE49-F238E27FC236}">
                  <a16:creationId xmlns:a16="http://schemas.microsoft.com/office/drawing/2014/main" id="{802609B9-4527-495E-B39C-EB708F8D4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5173" y="4748214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373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2" name="Rectangle 86">
              <a:extLst>
                <a:ext uri="{FF2B5EF4-FFF2-40B4-BE49-F238E27FC236}">
                  <a16:creationId xmlns:a16="http://schemas.microsoft.com/office/drawing/2014/main" id="{E076355F-B83C-49EB-9D1D-8FAC6B152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3488" y="4748214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358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3" name="Rectangle 87">
              <a:extLst>
                <a:ext uri="{FF2B5EF4-FFF2-40B4-BE49-F238E27FC236}">
                  <a16:creationId xmlns:a16="http://schemas.microsoft.com/office/drawing/2014/main" id="{249A0677-41D5-4B42-9725-E092FE8A2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6400" y="4748214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339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4" name="Rectangle 88">
              <a:extLst>
                <a:ext uri="{FF2B5EF4-FFF2-40B4-BE49-F238E27FC236}">
                  <a16:creationId xmlns:a16="http://schemas.microsoft.com/office/drawing/2014/main" id="{2B0E1239-98B3-45B7-A6E4-7E3AA0DF3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517" y="4748214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328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5" name="Rectangle 89">
              <a:extLst>
                <a:ext uri="{FF2B5EF4-FFF2-40B4-BE49-F238E27FC236}">
                  <a16:creationId xmlns:a16="http://schemas.microsoft.com/office/drawing/2014/main" id="{99AFC152-E426-48B4-B355-43FE39252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4834" y="4748214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306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6" name="Rectangle 90">
              <a:extLst>
                <a:ext uri="{FF2B5EF4-FFF2-40B4-BE49-F238E27FC236}">
                  <a16:creationId xmlns:a16="http://schemas.microsoft.com/office/drawing/2014/main" id="{552114FD-AA22-4909-87CF-6EF57AE23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3150" y="4748214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286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7" name="Rectangle 91">
              <a:extLst>
                <a:ext uri="{FF2B5EF4-FFF2-40B4-BE49-F238E27FC236}">
                  <a16:creationId xmlns:a16="http://schemas.microsoft.com/office/drawing/2014/main" id="{4DD8E484-76D6-4332-8688-8AA279A9F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062" y="4748214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263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8" name="Rectangle 92">
              <a:extLst>
                <a:ext uri="{FF2B5EF4-FFF2-40B4-BE49-F238E27FC236}">
                  <a16:creationId xmlns:a16="http://schemas.microsoft.com/office/drawing/2014/main" id="{3CA95B72-57B2-41D2-BF32-80E53806E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378" y="4748214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240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9" name="Rectangle 93">
              <a:extLst>
                <a:ext uri="{FF2B5EF4-FFF2-40B4-BE49-F238E27FC236}">
                  <a16:creationId xmlns:a16="http://schemas.microsoft.com/office/drawing/2014/main" id="{0422F1B3-2427-498C-BB89-36D07F234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4495" y="4748214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204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0" name="Rectangle 94">
              <a:extLst>
                <a:ext uri="{FF2B5EF4-FFF2-40B4-BE49-F238E27FC236}">
                  <a16:creationId xmlns:a16="http://schemas.microsoft.com/office/drawing/2014/main" id="{F738C415-7E14-45D6-A3A0-3DBBA90DE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2811" y="4748214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156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1" name="Rectangle 95">
              <a:extLst>
                <a:ext uri="{FF2B5EF4-FFF2-40B4-BE49-F238E27FC236}">
                  <a16:creationId xmlns:a16="http://schemas.microsoft.com/office/drawing/2014/main" id="{9426751E-4E21-40D5-9530-1B523D3DE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128" y="4748214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114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2" name="Rectangle 96">
              <a:extLst>
                <a:ext uri="{FF2B5EF4-FFF2-40B4-BE49-F238E27FC236}">
                  <a16:creationId xmlns:a16="http://schemas.microsoft.com/office/drawing/2014/main" id="{565263DF-744C-4100-ACD3-6F317767A8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1056" y="4748214"/>
              <a:ext cx="89768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82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3" name="Rectangle 97">
              <a:extLst>
                <a:ext uri="{FF2B5EF4-FFF2-40B4-BE49-F238E27FC236}">
                  <a16:creationId xmlns:a16="http://schemas.microsoft.com/office/drawing/2014/main" id="{7181ADFD-A0CD-4239-9CCA-D7EEDFC062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373" y="4748214"/>
              <a:ext cx="89768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38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4" name="Rectangle 98">
              <a:extLst>
                <a:ext uri="{FF2B5EF4-FFF2-40B4-BE49-F238E27FC236}">
                  <a16:creationId xmlns:a16="http://schemas.microsoft.com/office/drawing/2014/main" id="{C94481BC-F949-46D5-80DB-F89F37393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7686" y="4748214"/>
              <a:ext cx="89768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21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" name="Rectangle 99">
              <a:extLst>
                <a:ext uri="{FF2B5EF4-FFF2-40B4-BE49-F238E27FC236}">
                  <a16:creationId xmlns:a16="http://schemas.microsoft.com/office/drawing/2014/main" id="{2CB7A8EA-6CB1-4ADB-B8A1-F3FCEC8D7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419" y="4748201"/>
              <a:ext cx="4488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" name="Rectangle 100">
              <a:extLst>
                <a:ext uri="{FF2B5EF4-FFF2-40B4-BE49-F238E27FC236}">
                  <a16:creationId xmlns:a16="http://schemas.microsoft.com/office/drawing/2014/main" id="{DC16F3DC-AC14-4C66-AFE0-CF85CBC356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7736" y="4748201"/>
              <a:ext cx="4488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7" name="Rectangle 101">
              <a:extLst>
                <a:ext uri="{FF2B5EF4-FFF2-40B4-BE49-F238E27FC236}">
                  <a16:creationId xmlns:a16="http://schemas.microsoft.com/office/drawing/2014/main" id="{96981C02-90BC-49FA-84D9-482501AA4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051" y="4748201"/>
              <a:ext cx="4488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48" name="Rectangle 102">
            <a:extLst>
              <a:ext uri="{FF2B5EF4-FFF2-40B4-BE49-F238E27FC236}">
                <a16:creationId xmlns:a16="http://schemas.microsoft.com/office/drawing/2014/main" id="{0D62EBEB-4A81-4288-9526-B11314773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975" y="3611803"/>
            <a:ext cx="5770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9" name="Rectangle 103">
            <a:extLst>
              <a:ext uri="{FF2B5EF4-FFF2-40B4-BE49-F238E27FC236}">
                <a16:creationId xmlns:a16="http://schemas.microsoft.com/office/drawing/2014/main" id="{6D05B74E-59C1-4226-8795-375B463EC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90" y="3611803"/>
            <a:ext cx="5770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0" name="Rectangle 104">
            <a:extLst>
              <a:ext uri="{FF2B5EF4-FFF2-40B4-BE49-F238E27FC236}">
                <a16:creationId xmlns:a16="http://schemas.microsoft.com/office/drawing/2014/main" id="{1248C853-974B-4BF9-BD43-ACAE30EF3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88" y="3611803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1" name="Rectangle 105">
            <a:extLst>
              <a:ext uri="{FF2B5EF4-FFF2-40B4-BE49-F238E27FC236}">
                <a16:creationId xmlns:a16="http://schemas.microsoft.com/office/drawing/2014/main" id="{04C8361E-C098-4CA8-8536-1C64D5304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304" y="3611803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2" name="Rectangle 106">
            <a:extLst>
              <a:ext uri="{FF2B5EF4-FFF2-40B4-BE49-F238E27FC236}">
                <a16:creationId xmlns:a16="http://schemas.microsoft.com/office/drawing/2014/main" id="{C5AF4E50-5B5A-4C11-A8BB-63513D2E6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1619" y="3611803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3" name="Rectangle 107">
            <a:extLst>
              <a:ext uri="{FF2B5EF4-FFF2-40B4-BE49-F238E27FC236}">
                <a16:creationId xmlns:a16="http://schemas.microsoft.com/office/drawing/2014/main" id="{42DBB7B2-77FB-4D5A-A2A4-18B318854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6333" y="3611803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4" name="Rectangle 108">
            <a:extLst>
              <a:ext uri="{FF2B5EF4-FFF2-40B4-BE49-F238E27FC236}">
                <a16:creationId xmlns:a16="http://schemas.microsoft.com/office/drawing/2014/main" id="{65AE204F-68EF-4565-B175-411D4F429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649" y="3611803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5" name="Rectangle 109">
            <a:extLst>
              <a:ext uri="{FF2B5EF4-FFF2-40B4-BE49-F238E27FC236}">
                <a16:creationId xmlns:a16="http://schemas.microsoft.com/office/drawing/2014/main" id="{760E9ABF-5896-4F37-9013-E3ECC7B58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2963" y="3611803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" name="Rectangle 110">
            <a:extLst>
              <a:ext uri="{FF2B5EF4-FFF2-40B4-BE49-F238E27FC236}">
                <a16:creationId xmlns:a16="http://schemas.microsoft.com/office/drawing/2014/main" id="{2973ACA9-F262-49DA-BBE4-86C7F03FE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1281" y="3611803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7" name="Rectangle 111">
            <a:extLst>
              <a:ext uri="{FF2B5EF4-FFF2-40B4-BE49-F238E27FC236}">
                <a16:creationId xmlns:a16="http://schemas.microsoft.com/office/drawing/2014/main" id="{6235B6F1-ED05-437E-85A0-CC1732AB1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1398" y="3611803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8" name="Rectangle 112">
            <a:extLst>
              <a:ext uri="{FF2B5EF4-FFF2-40B4-BE49-F238E27FC236}">
                <a16:creationId xmlns:a16="http://schemas.microsoft.com/office/drawing/2014/main" id="{D31C3CEF-CA0C-435C-BBBA-90D5349B1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310" y="3611803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44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9" name="Rectangle 113">
            <a:extLst>
              <a:ext uri="{FF2B5EF4-FFF2-40B4-BE49-F238E27FC236}">
                <a16:creationId xmlns:a16="http://schemas.microsoft.com/office/drawing/2014/main" id="{F823F4BE-0031-4CFC-9B83-33F85CD47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2625" y="3611803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0" name="Rectangle 114">
            <a:extLst>
              <a:ext uri="{FF2B5EF4-FFF2-40B4-BE49-F238E27FC236}">
                <a16:creationId xmlns:a16="http://schemas.microsoft.com/office/drawing/2014/main" id="{CA98514C-0CDF-4D63-BCCA-831ED51B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0942" y="3611803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52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1" name="Rectangle 115">
            <a:extLst>
              <a:ext uri="{FF2B5EF4-FFF2-40B4-BE49-F238E27FC236}">
                <a16:creationId xmlns:a16="http://schemas.microsoft.com/office/drawing/2014/main" id="{D1345FCD-A5B1-4833-B7F4-44ADECC94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257" y="3611803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56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2" name="Rectangle 116">
            <a:extLst>
              <a:ext uri="{FF2B5EF4-FFF2-40B4-BE49-F238E27FC236}">
                <a16:creationId xmlns:a16="http://schemas.microsoft.com/office/drawing/2014/main" id="{577723D5-9048-4783-B38C-0E3B5B6A2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567" y="3611803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3" name="Rectangle 117">
            <a:extLst>
              <a:ext uri="{FF2B5EF4-FFF2-40B4-BE49-F238E27FC236}">
                <a16:creationId xmlns:a16="http://schemas.microsoft.com/office/drawing/2014/main" id="{95B77770-5E7A-4E47-9E14-B51BBA0AC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2286" y="3611803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4" name="Rectangle 118">
            <a:extLst>
              <a:ext uri="{FF2B5EF4-FFF2-40B4-BE49-F238E27FC236}">
                <a16:creationId xmlns:a16="http://schemas.microsoft.com/office/drawing/2014/main" id="{8BD7FD97-75BD-4DBD-994E-584EEB628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601" y="3611803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68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5" name="Rectangle 119">
            <a:extLst>
              <a:ext uri="{FF2B5EF4-FFF2-40B4-BE49-F238E27FC236}">
                <a16:creationId xmlns:a16="http://schemas.microsoft.com/office/drawing/2014/main" id="{3FB508D9-5290-4F21-84F2-F05E89ED7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918" y="3611790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72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" name="Rectangle 120">
            <a:extLst>
              <a:ext uri="{FF2B5EF4-FFF2-40B4-BE49-F238E27FC236}">
                <a16:creationId xmlns:a16="http://schemas.microsoft.com/office/drawing/2014/main" id="{1D1E05DF-9741-4888-90AE-5905E901D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7235" y="3611790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76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0" name="Rectangle 123">
            <a:extLst>
              <a:ext uri="{FF2B5EF4-FFF2-40B4-BE49-F238E27FC236}">
                <a16:creationId xmlns:a16="http://schemas.microsoft.com/office/drawing/2014/main" id="{64D4A748-C749-475C-B70A-0039B16CA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2188" y="2450741"/>
            <a:ext cx="8399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PBO: 59.9 months</a:t>
            </a:r>
            <a:b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(median) </a:t>
            </a:r>
          </a:p>
        </p:txBody>
      </p:sp>
      <p:sp>
        <p:nvSpPr>
          <p:cNvPr id="278" name="Rectangle 125">
            <a:extLst>
              <a:ext uri="{FF2B5EF4-FFF2-40B4-BE49-F238E27FC236}">
                <a16:creationId xmlns:a16="http://schemas.microsoft.com/office/drawing/2014/main" id="{B06C7016-3690-4FE3-A531-BC1845649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356" y="1920501"/>
            <a:ext cx="8351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APA: 73.9 months</a:t>
            </a:r>
          </a:p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(median)</a:t>
            </a:r>
          </a:p>
        </p:txBody>
      </p:sp>
      <p:sp>
        <p:nvSpPr>
          <p:cNvPr id="269" name="Rectangle 127">
            <a:extLst>
              <a:ext uri="{FF2B5EF4-FFF2-40B4-BE49-F238E27FC236}">
                <a16:creationId xmlns:a16="http://schemas.microsoft.com/office/drawing/2014/main" id="{4E3601FA-39B5-49A6-92A9-35E712BD6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933" y="3999053"/>
            <a:ext cx="804707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700" b="1" kern="0" dirty="0">
                <a:latin typeface="Calibri" panose="020F0502020204030204" pitchFamily="34" charset="0"/>
                <a:cs typeface="Calibri" panose="020F0502020204030204" pitchFamily="34" charset="0"/>
              </a:rPr>
              <a:t>No. of patients at risk</a:t>
            </a:r>
            <a:endParaRPr lang="en-GB" altLang="en-US" sz="2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0" name="Rectangle 128">
            <a:extLst>
              <a:ext uri="{FF2B5EF4-FFF2-40B4-BE49-F238E27FC236}">
                <a16:creationId xmlns:a16="http://schemas.microsoft.com/office/drawing/2014/main" id="{ED49638C-D6E1-48CB-BAE0-A57CCB05D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933" y="4101722"/>
            <a:ext cx="157094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700" b="1" kern="0" dirty="0"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  <a:endParaRPr lang="en-GB" altLang="en-US" sz="2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1" name="Rectangle 129">
            <a:extLst>
              <a:ext uri="{FF2B5EF4-FFF2-40B4-BE49-F238E27FC236}">
                <a16:creationId xmlns:a16="http://schemas.microsoft.com/office/drawing/2014/main" id="{093B37E8-92D6-49F6-9E30-FC75E0C48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933" y="4216877"/>
            <a:ext cx="158698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700" b="1" kern="0" dirty="0">
                <a:latin typeface="Calibri" panose="020F0502020204030204" pitchFamily="34" charset="0"/>
                <a:cs typeface="Calibri" panose="020F0502020204030204" pitchFamily="34" charset="0"/>
              </a:rPr>
              <a:t>PBO</a:t>
            </a:r>
            <a:endParaRPr lang="en-GB" altLang="en-US" sz="2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2" name="Freeform 130">
            <a:extLst>
              <a:ext uri="{FF2B5EF4-FFF2-40B4-BE49-F238E27FC236}">
                <a16:creationId xmlns:a16="http://schemas.microsoft.com/office/drawing/2014/main" id="{AD915E31-0E01-4610-B24D-10C1B9FF79C2}"/>
              </a:ext>
            </a:extLst>
          </p:cNvPr>
          <p:cNvSpPr>
            <a:spLocks/>
          </p:cNvSpPr>
          <p:nvPr/>
        </p:nvSpPr>
        <p:spPr bwMode="auto">
          <a:xfrm>
            <a:off x="3819419" y="1712728"/>
            <a:ext cx="284585" cy="244959"/>
          </a:xfrm>
          <a:custGeom>
            <a:avLst/>
            <a:gdLst>
              <a:gd name="T0" fmla="*/ 0 w 158"/>
              <a:gd name="T1" fmla="*/ 0 h 136"/>
              <a:gd name="T2" fmla="*/ 158 w 158"/>
              <a:gd name="T3" fmla="*/ 136 h 136"/>
              <a:gd name="T4" fmla="*/ 0 w 158"/>
              <a:gd name="T5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" h="136">
                <a:moveTo>
                  <a:pt x="0" y="0"/>
                </a:moveTo>
                <a:lnTo>
                  <a:pt x="158" y="136"/>
                </a:lnTo>
                <a:lnTo>
                  <a:pt x="0" y="0"/>
                </a:ln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3" name="Line 131">
            <a:extLst>
              <a:ext uri="{FF2B5EF4-FFF2-40B4-BE49-F238E27FC236}">
                <a16:creationId xmlns:a16="http://schemas.microsoft.com/office/drawing/2014/main" id="{68D090C2-E40B-4663-B7E1-343FA2416C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9419" y="2147438"/>
            <a:ext cx="284585" cy="24495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4" name="Freeform 134">
            <a:extLst>
              <a:ext uri="{FF2B5EF4-FFF2-40B4-BE49-F238E27FC236}">
                <a16:creationId xmlns:a16="http://schemas.microsoft.com/office/drawing/2014/main" id="{78D2BDAD-F581-4ED0-9F15-CECC4B63B7D5}"/>
              </a:ext>
            </a:extLst>
          </p:cNvPr>
          <p:cNvSpPr>
            <a:spLocks/>
          </p:cNvSpPr>
          <p:nvPr/>
        </p:nvSpPr>
        <p:spPr bwMode="auto">
          <a:xfrm>
            <a:off x="3167396" y="2450047"/>
            <a:ext cx="280983" cy="151298"/>
          </a:xfrm>
          <a:custGeom>
            <a:avLst/>
            <a:gdLst>
              <a:gd name="T0" fmla="*/ 0 w 156"/>
              <a:gd name="T1" fmla="*/ 84 h 84"/>
              <a:gd name="T2" fmla="*/ 156 w 156"/>
              <a:gd name="T3" fmla="*/ 0 h 84"/>
              <a:gd name="T4" fmla="*/ 0 w 156"/>
              <a:gd name="T5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6" h="84">
                <a:moveTo>
                  <a:pt x="0" y="84"/>
                </a:moveTo>
                <a:lnTo>
                  <a:pt x="156" y="0"/>
                </a:lnTo>
                <a:lnTo>
                  <a:pt x="0" y="84"/>
                </a:lnTo>
                <a:close/>
              </a:path>
            </a:pathLst>
          </a:custGeom>
          <a:solidFill>
            <a:srgbClr val="0101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2F574369-C1C7-4813-95E7-8695B650FF54}"/>
              </a:ext>
            </a:extLst>
          </p:cNvPr>
          <p:cNvCxnSpPr>
            <a:cxnSpLocks/>
          </p:cNvCxnSpPr>
          <p:nvPr/>
        </p:nvCxnSpPr>
        <p:spPr>
          <a:xfrm>
            <a:off x="3879703" y="2175380"/>
            <a:ext cx="216250" cy="212309"/>
          </a:xfrm>
          <a:prstGeom prst="straightConnector1">
            <a:avLst/>
          </a:prstGeom>
          <a:noFill/>
          <a:ln w="6350" cap="flat" cmpd="sng" algn="ctr">
            <a:solidFill>
              <a:sysClr val="window" lastClr="FFFFFF"/>
            </a:solidFill>
            <a:prstDash val="solid"/>
            <a:miter lim="800000"/>
            <a:tailEnd type="triangle" w="sm" len="med"/>
          </a:ln>
          <a:effectLst/>
        </p:spPr>
      </p:cxnSp>
      <p:sp>
        <p:nvSpPr>
          <p:cNvPr id="161" name="Rectangle 121">
            <a:extLst>
              <a:ext uri="{FF2B5EF4-FFF2-40B4-BE49-F238E27FC236}">
                <a16:creationId xmlns:a16="http://schemas.microsoft.com/office/drawing/2014/main" id="{39511F58-D187-4EF9-A3AD-29A32BC96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7" y="3253734"/>
            <a:ext cx="178253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b="1" kern="0" dirty="0">
                <a:latin typeface="Calibri" panose="020F0502020204030204" pitchFamily="34" charset="0"/>
                <a:cs typeface="Calibri" panose="020F0502020204030204" pitchFamily="34" charset="0"/>
              </a:rPr>
              <a:t>HR for death 0.78 (95% CI 0.64-0.96);</a:t>
            </a:r>
          </a:p>
        </p:txBody>
      </p:sp>
      <p:sp>
        <p:nvSpPr>
          <p:cNvPr id="162" name="Rectangle 122">
            <a:extLst>
              <a:ext uri="{FF2B5EF4-FFF2-40B4-BE49-F238E27FC236}">
                <a16:creationId xmlns:a16="http://schemas.microsoft.com/office/drawing/2014/main" id="{E5CD0D42-F4C8-4A22-8691-37F45D225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137" y="3372247"/>
            <a:ext cx="38151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b="1" kern="0" dirty="0">
                <a:latin typeface="Calibri" panose="020F0502020204030204" pitchFamily="34" charset="0"/>
                <a:cs typeface="Calibri" panose="020F0502020204030204" pitchFamily="34" charset="0"/>
              </a:rPr>
              <a:t>p=0.016</a:t>
            </a:r>
          </a:p>
        </p:txBody>
      </p:sp>
      <p:sp>
        <p:nvSpPr>
          <p:cNvPr id="163" name="Freeform 138">
            <a:extLst>
              <a:ext uri="{FF2B5EF4-FFF2-40B4-BE49-F238E27FC236}">
                <a16:creationId xmlns:a16="http://schemas.microsoft.com/office/drawing/2014/main" id="{4261A54C-CB64-4118-86AB-1DD0F5357007}"/>
              </a:ext>
            </a:extLst>
          </p:cNvPr>
          <p:cNvSpPr>
            <a:spLocks/>
          </p:cNvSpPr>
          <p:nvPr/>
        </p:nvSpPr>
        <p:spPr bwMode="auto">
          <a:xfrm>
            <a:off x="820471" y="1284691"/>
            <a:ext cx="3292540" cy="1221193"/>
          </a:xfrm>
          <a:custGeom>
            <a:avLst/>
            <a:gdLst>
              <a:gd name="T0" fmla="*/ 141 w 1828"/>
              <a:gd name="T1" fmla="*/ 2 h 678"/>
              <a:gd name="T2" fmla="*/ 213 w 1828"/>
              <a:gd name="T3" fmla="*/ 14 h 678"/>
              <a:gd name="T4" fmla="*/ 250 w 1828"/>
              <a:gd name="T5" fmla="*/ 21 h 678"/>
              <a:gd name="T6" fmla="*/ 297 w 1828"/>
              <a:gd name="T7" fmla="*/ 30 h 678"/>
              <a:gd name="T8" fmla="*/ 310 w 1828"/>
              <a:gd name="T9" fmla="*/ 35 h 678"/>
              <a:gd name="T10" fmla="*/ 372 w 1828"/>
              <a:gd name="T11" fmla="*/ 44 h 678"/>
              <a:gd name="T12" fmla="*/ 399 w 1828"/>
              <a:gd name="T13" fmla="*/ 49 h 678"/>
              <a:gd name="T14" fmla="*/ 426 w 1828"/>
              <a:gd name="T15" fmla="*/ 58 h 678"/>
              <a:gd name="T16" fmla="*/ 453 w 1828"/>
              <a:gd name="T17" fmla="*/ 65 h 678"/>
              <a:gd name="T18" fmla="*/ 468 w 1828"/>
              <a:gd name="T19" fmla="*/ 77 h 678"/>
              <a:gd name="T20" fmla="*/ 476 w 1828"/>
              <a:gd name="T21" fmla="*/ 89 h 678"/>
              <a:gd name="T22" fmla="*/ 508 w 1828"/>
              <a:gd name="T23" fmla="*/ 94 h 678"/>
              <a:gd name="T24" fmla="*/ 523 w 1828"/>
              <a:gd name="T25" fmla="*/ 101 h 678"/>
              <a:gd name="T26" fmla="*/ 567 w 1828"/>
              <a:gd name="T27" fmla="*/ 108 h 678"/>
              <a:gd name="T28" fmla="*/ 577 w 1828"/>
              <a:gd name="T29" fmla="*/ 115 h 678"/>
              <a:gd name="T30" fmla="*/ 600 w 1828"/>
              <a:gd name="T31" fmla="*/ 122 h 678"/>
              <a:gd name="T32" fmla="*/ 610 w 1828"/>
              <a:gd name="T33" fmla="*/ 133 h 678"/>
              <a:gd name="T34" fmla="*/ 617 w 1828"/>
              <a:gd name="T35" fmla="*/ 147 h 678"/>
              <a:gd name="T36" fmla="*/ 632 w 1828"/>
              <a:gd name="T37" fmla="*/ 164 h 678"/>
              <a:gd name="T38" fmla="*/ 659 w 1828"/>
              <a:gd name="T39" fmla="*/ 173 h 678"/>
              <a:gd name="T40" fmla="*/ 681 w 1828"/>
              <a:gd name="T41" fmla="*/ 182 h 678"/>
              <a:gd name="T42" fmla="*/ 704 w 1828"/>
              <a:gd name="T43" fmla="*/ 194 h 678"/>
              <a:gd name="T44" fmla="*/ 716 w 1828"/>
              <a:gd name="T45" fmla="*/ 206 h 678"/>
              <a:gd name="T46" fmla="*/ 748 w 1828"/>
              <a:gd name="T47" fmla="*/ 217 h 678"/>
              <a:gd name="T48" fmla="*/ 771 w 1828"/>
              <a:gd name="T49" fmla="*/ 229 h 678"/>
              <a:gd name="T50" fmla="*/ 783 w 1828"/>
              <a:gd name="T51" fmla="*/ 241 h 678"/>
              <a:gd name="T52" fmla="*/ 805 w 1828"/>
              <a:gd name="T53" fmla="*/ 252 h 678"/>
              <a:gd name="T54" fmla="*/ 825 w 1828"/>
              <a:gd name="T55" fmla="*/ 259 h 678"/>
              <a:gd name="T56" fmla="*/ 847 w 1828"/>
              <a:gd name="T57" fmla="*/ 273 h 678"/>
              <a:gd name="T58" fmla="*/ 860 w 1828"/>
              <a:gd name="T59" fmla="*/ 285 h 678"/>
              <a:gd name="T60" fmla="*/ 872 w 1828"/>
              <a:gd name="T61" fmla="*/ 292 h 678"/>
              <a:gd name="T62" fmla="*/ 902 w 1828"/>
              <a:gd name="T63" fmla="*/ 304 h 678"/>
              <a:gd name="T64" fmla="*/ 914 w 1828"/>
              <a:gd name="T65" fmla="*/ 318 h 678"/>
              <a:gd name="T66" fmla="*/ 929 w 1828"/>
              <a:gd name="T67" fmla="*/ 325 h 678"/>
              <a:gd name="T68" fmla="*/ 951 w 1828"/>
              <a:gd name="T69" fmla="*/ 341 h 678"/>
              <a:gd name="T70" fmla="*/ 961 w 1828"/>
              <a:gd name="T71" fmla="*/ 348 h 678"/>
              <a:gd name="T72" fmla="*/ 971 w 1828"/>
              <a:gd name="T73" fmla="*/ 355 h 678"/>
              <a:gd name="T74" fmla="*/ 993 w 1828"/>
              <a:gd name="T75" fmla="*/ 365 h 678"/>
              <a:gd name="T76" fmla="*/ 1021 w 1828"/>
              <a:gd name="T77" fmla="*/ 376 h 678"/>
              <a:gd name="T78" fmla="*/ 1033 w 1828"/>
              <a:gd name="T79" fmla="*/ 383 h 678"/>
              <a:gd name="T80" fmla="*/ 1048 w 1828"/>
              <a:gd name="T81" fmla="*/ 400 h 678"/>
              <a:gd name="T82" fmla="*/ 1070 w 1828"/>
              <a:gd name="T83" fmla="*/ 409 h 678"/>
              <a:gd name="T84" fmla="*/ 1083 w 1828"/>
              <a:gd name="T85" fmla="*/ 425 h 678"/>
              <a:gd name="T86" fmla="*/ 1117 w 1828"/>
              <a:gd name="T87" fmla="*/ 432 h 678"/>
              <a:gd name="T88" fmla="*/ 1127 w 1828"/>
              <a:gd name="T89" fmla="*/ 449 h 678"/>
              <a:gd name="T90" fmla="*/ 1147 w 1828"/>
              <a:gd name="T91" fmla="*/ 460 h 678"/>
              <a:gd name="T92" fmla="*/ 1159 w 1828"/>
              <a:gd name="T93" fmla="*/ 470 h 678"/>
              <a:gd name="T94" fmla="*/ 1189 w 1828"/>
              <a:gd name="T95" fmla="*/ 479 h 678"/>
              <a:gd name="T96" fmla="*/ 1202 w 1828"/>
              <a:gd name="T97" fmla="*/ 491 h 678"/>
              <a:gd name="T98" fmla="*/ 1224 w 1828"/>
              <a:gd name="T99" fmla="*/ 500 h 678"/>
              <a:gd name="T100" fmla="*/ 1241 w 1828"/>
              <a:gd name="T101" fmla="*/ 519 h 678"/>
              <a:gd name="T102" fmla="*/ 1261 w 1828"/>
              <a:gd name="T103" fmla="*/ 535 h 678"/>
              <a:gd name="T104" fmla="*/ 1303 w 1828"/>
              <a:gd name="T105" fmla="*/ 554 h 678"/>
              <a:gd name="T106" fmla="*/ 1330 w 1828"/>
              <a:gd name="T107" fmla="*/ 570 h 678"/>
              <a:gd name="T108" fmla="*/ 1390 w 1828"/>
              <a:gd name="T109" fmla="*/ 589 h 678"/>
              <a:gd name="T110" fmla="*/ 1449 w 1828"/>
              <a:gd name="T111" fmla="*/ 610 h 678"/>
              <a:gd name="T112" fmla="*/ 1479 w 1828"/>
              <a:gd name="T113" fmla="*/ 640 h 678"/>
              <a:gd name="T114" fmla="*/ 1529 w 1828"/>
              <a:gd name="T115" fmla="*/ 678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28" h="678">
                <a:moveTo>
                  <a:pt x="0" y="0"/>
                </a:moveTo>
                <a:lnTo>
                  <a:pt x="129" y="0"/>
                </a:lnTo>
                <a:lnTo>
                  <a:pt x="129" y="2"/>
                </a:lnTo>
                <a:lnTo>
                  <a:pt x="141" y="2"/>
                </a:lnTo>
                <a:lnTo>
                  <a:pt x="141" y="9"/>
                </a:lnTo>
                <a:lnTo>
                  <a:pt x="196" y="9"/>
                </a:lnTo>
                <a:lnTo>
                  <a:pt x="196" y="14"/>
                </a:lnTo>
                <a:lnTo>
                  <a:pt x="213" y="14"/>
                </a:lnTo>
                <a:lnTo>
                  <a:pt x="211" y="16"/>
                </a:lnTo>
                <a:lnTo>
                  <a:pt x="226" y="16"/>
                </a:lnTo>
                <a:lnTo>
                  <a:pt x="226" y="21"/>
                </a:lnTo>
                <a:lnTo>
                  <a:pt x="250" y="21"/>
                </a:lnTo>
                <a:lnTo>
                  <a:pt x="250" y="26"/>
                </a:lnTo>
                <a:lnTo>
                  <a:pt x="280" y="26"/>
                </a:lnTo>
                <a:lnTo>
                  <a:pt x="280" y="30"/>
                </a:lnTo>
                <a:lnTo>
                  <a:pt x="297" y="30"/>
                </a:lnTo>
                <a:lnTo>
                  <a:pt x="297" y="33"/>
                </a:lnTo>
                <a:lnTo>
                  <a:pt x="302" y="33"/>
                </a:lnTo>
                <a:lnTo>
                  <a:pt x="302" y="35"/>
                </a:lnTo>
                <a:lnTo>
                  <a:pt x="310" y="35"/>
                </a:lnTo>
                <a:lnTo>
                  <a:pt x="310" y="40"/>
                </a:lnTo>
                <a:lnTo>
                  <a:pt x="340" y="40"/>
                </a:lnTo>
                <a:lnTo>
                  <a:pt x="340" y="44"/>
                </a:lnTo>
                <a:lnTo>
                  <a:pt x="372" y="44"/>
                </a:lnTo>
                <a:lnTo>
                  <a:pt x="372" y="47"/>
                </a:lnTo>
                <a:lnTo>
                  <a:pt x="392" y="47"/>
                </a:lnTo>
                <a:lnTo>
                  <a:pt x="392" y="49"/>
                </a:lnTo>
                <a:lnTo>
                  <a:pt x="399" y="49"/>
                </a:lnTo>
                <a:lnTo>
                  <a:pt x="399" y="54"/>
                </a:lnTo>
                <a:lnTo>
                  <a:pt x="404" y="54"/>
                </a:lnTo>
                <a:lnTo>
                  <a:pt x="404" y="58"/>
                </a:lnTo>
                <a:lnTo>
                  <a:pt x="426" y="58"/>
                </a:lnTo>
                <a:lnTo>
                  <a:pt x="426" y="63"/>
                </a:lnTo>
                <a:lnTo>
                  <a:pt x="439" y="63"/>
                </a:lnTo>
                <a:lnTo>
                  <a:pt x="439" y="65"/>
                </a:lnTo>
                <a:lnTo>
                  <a:pt x="453" y="65"/>
                </a:lnTo>
                <a:lnTo>
                  <a:pt x="453" y="70"/>
                </a:lnTo>
                <a:lnTo>
                  <a:pt x="463" y="70"/>
                </a:lnTo>
                <a:lnTo>
                  <a:pt x="463" y="77"/>
                </a:lnTo>
                <a:lnTo>
                  <a:pt x="468" y="77"/>
                </a:lnTo>
                <a:lnTo>
                  <a:pt x="468" y="82"/>
                </a:lnTo>
                <a:lnTo>
                  <a:pt x="471" y="82"/>
                </a:lnTo>
                <a:lnTo>
                  <a:pt x="471" y="89"/>
                </a:lnTo>
                <a:lnTo>
                  <a:pt x="476" y="89"/>
                </a:lnTo>
                <a:lnTo>
                  <a:pt x="476" y="91"/>
                </a:lnTo>
                <a:lnTo>
                  <a:pt x="491" y="91"/>
                </a:lnTo>
                <a:lnTo>
                  <a:pt x="491" y="94"/>
                </a:lnTo>
                <a:lnTo>
                  <a:pt x="508" y="94"/>
                </a:lnTo>
                <a:lnTo>
                  <a:pt x="508" y="98"/>
                </a:lnTo>
                <a:lnTo>
                  <a:pt x="513" y="98"/>
                </a:lnTo>
                <a:lnTo>
                  <a:pt x="513" y="101"/>
                </a:lnTo>
                <a:lnTo>
                  <a:pt x="523" y="101"/>
                </a:lnTo>
                <a:lnTo>
                  <a:pt x="523" y="105"/>
                </a:lnTo>
                <a:lnTo>
                  <a:pt x="548" y="105"/>
                </a:lnTo>
                <a:lnTo>
                  <a:pt x="548" y="108"/>
                </a:lnTo>
                <a:lnTo>
                  <a:pt x="567" y="108"/>
                </a:lnTo>
                <a:lnTo>
                  <a:pt x="567" y="112"/>
                </a:lnTo>
                <a:lnTo>
                  <a:pt x="572" y="112"/>
                </a:lnTo>
                <a:lnTo>
                  <a:pt x="572" y="115"/>
                </a:lnTo>
                <a:lnTo>
                  <a:pt x="577" y="115"/>
                </a:lnTo>
                <a:lnTo>
                  <a:pt x="577" y="117"/>
                </a:lnTo>
                <a:lnTo>
                  <a:pt x="582" y="117"/>
                </a:lnTo>
                <a:lnTo>
                  <a:pt x="582" y="122"/>
                </a:lnTo>
                <a:lnTo>
                  <a:pt x="600" y="122"/>
                </a:lnTo>
                <a:lnTo>
                  <a:pt x="600" y="126"/>
                </a:lnTo>
                <a:lnTo>
                  <a:pt x="605" y="126"/>
                </a:lnTo>
                <a:lnTo>
                  <a:pt x="605" y="133"/>
                </a:lnTo>
                <a:lnTo>
                  <a:pt x="610" y="133"/>
                </a:lnTo>
                <a:lnTo>
                  <a:pt x="610" y="138"/>
                </a:lnTo>
                <a:lnTo>
                  <a:pt x="610" y="145"/>
                </a:lnTo>
                <a:lnTo>
                  <a:pt x="617" y="145"/>
                </a:lnTo>
                <a:lnTo>
                  <a:pt x="617" y="147"/>
                </a:lnTo>
                <a:lnTo>
                  <a:pt x="627" y="147"/>
                </a:lnTo>
                <a:lnTo>
                  <a:pt x="627" y="154"/>
                </a:lnTo>
                <a:lnTo>
                  <a:pt x="632" y="154"/>
                </a:lnTo>
                <a:lnTo>
                  <a:pt x="632" y="164"/>
                </a:lnTo>
                <a:lnTo>
                  <a:pt x="654" y="164"/>
                </a:lnTo>
                <a:lnTo>
                  <a:pt x="654" y="171"/>
                </a:lnTo>
                <a:lnTo>
                  <a:pt x="659" y="171"/>
                </a:lnTo>
                <a:lnTo>
                  <a:pt x="659" y="173"/>
                </a:lnTo>
                <a:lnTo>
                  <a:pt x="669" y="173"/>
                </a:lnTo>
                <a:lnTo>
                  <a:pt x="669" y="178"/>
                </a:lnTo>
                <a:lnTo>
                  <a:pt x="681" y="178"/>
                </a:lnTo>
                <a:lnTo>
                  <a:pt x="681" y="182"/>
                </a:lnTo>
                <a:lnTo>
                  <a:pt x="691" y="182"/>
                </a:lnTo>
                <a:lnTo>
                  <a:pt x="691" y="189"/>
                </a:lnTo>
                <a:lnTo>
                  <a:pt x="704" y="189"/>
                </a:lnTo>
                <a:lnTo>
                  <a:pt x="704" y="194"/>
                </a:lnTo>
                <a:lnTo>
                  <a:pt x="709" y="194"/>
                </a:lnTo>
                <a:lnTo>
                  <a:pt x="709" y="201"/>
                </a:lnTo>
                <a:lnTo>
                  <a:pt x="716" y="201"/>
                </a:lnTo>
                <a:lnTo>
                  <a:pt x="716" y="206"/>
                </a:lnTo>
                <a:lnTo>
                  <a:pt x="736" y="206"/>
                </a:lnTo>
                <a:lnTo>
                  <a:pt x="736" y="208"/>
                </a:lnTo>
                <a:lnTo>
                  <a:pt x="748" y="208"/>
                </a:lnTo>
                <a:lnTo>
                  <a:pt x="748" y="217"/>
                </a:lnTo>
                <a:lnTo>
                  <a:pt x="753" y="217"/>
                </a:lnTo>
                <a:lnTo>
                  <a:pt x="753" y="222"/>
                </a:lnTo>
                <a:lnTo>
                  <a:pt x="771" y="222"/>
                </a:lnTo>
                <a:lnTo>
                  <a:pt x="771" y="229"/>
                </a:lnTo>
                <a:lnTo>
                  <a:pt x="778" y="229"/>
                </a:lnTo>
                <a:lnTo>
                  <a:pt x="778" y="234"/>
                </a:lnTo>
                <a:lnTo>
                  <a:pt x="783" y="234"/>
                </a:lnTo>
                <a:lnTo>
                  <a:pt x="783" y="241"/>
                </a:lnTo>
                <a:lnTo>
                  <a:pt x="803" y="241"/>
                </a:lnTo>
                <a:lnTo>
                  <a:pt x="803" y="250"/>
                </a:lnTo>
                <a:lnTo>
                  <a:pt x="805" y="250"/>
                </a:lnTo>
                <a:lnTo>
                  <a:pt x="805" y="252"/>
                </a:lnTo>
                <a:lnTo>
                  <a:pt x="810" y="252"/>
                </a:lnTo>
                <a:lnTo>
                  <a:pt x="810" y="257"/>
                </a:lnTo>
                <a:lnTo>
                  <a:pt x="825" y="257"/>
                </a:lnTo>
                <a:lnTo>
                  <a:pt x="825" y="259"/>
                </a:lnTo>
                <a:lnTo>
                  <a:pt x="835" y="259"/>
                </a:lnTo>
                <a:lnTo>
                  <a:pt x="835" y="266"/>
                </a:lnTo>
                <a:lnTo>
                  <a:pt x="847" y="266"/>
                </a:lnTo>
                <a:lnTo>
                  <a:pt x="847" y="273"/>
                </a:lnTo>
                <a:lnTo>
                  <a:pt x="857" y="273"/>
                </a:lnTo>
                <a:lnTo>
                  <a:pt x="857" y="278"/>
                </a:lnTo>
                <a:lnTo>
                  <a:pt x="860" y="278"/>
                </a:lnTo>
                <a:lnTo>
                  <a:pt x="860" y="285"/>
                </a:lnTo>
                <a:lnTo>
                  <a:pt x="867" y="285"/>
                </a:lnTo>
                <a:lnTo>
                  <a:pt x="867" y="287"/>
                </a:lnTo>
                <a:lnTo>
                  <a:pt x="872" y="287"/>
                </a:lnTo>
                <a:lnTo>
                  <a:pt x="872" y="292"/>
                </a:lnTo>
                <a:lnTo>
                  <a:pt x="899" y="292"/>
                </a:lnTo>
                <a:lnTo>
                  <a:pt x="899" y="297"/>
                </a:lnTo>
                <a:lnTo>
                  <a:pt x="902" y="297"/>
                </a:lnTo>
                <a:lnTo>
                  <a:pt x="902" y="304"/>
                </a:lnTo>
                <a:lnTo>
                  <a:pt x="907" y="304"/>
                </a:lnTo>
                <a:lnTo>
                  <a:pt x="907" y="308"/>
                </a:lnTo>
                <a:lnTo>
                  <a:pt x="914" y="308"/>
                </a:lnTo>
                <a:lnTo>
                  <a:pt x="914" y="318"/>
                </a:lnTo>
                <a:lnTo>
                  <a:pt x="922" y="318"/>
                </a:lnTo>
                <a:lnTo>
                  <a:pt x="922" y="322"/>
                </a:lnTo>
                <a:lnTo>
                  <a:pt x="929" y="322"/>
                </a:lnTo>
                <a:lnTo>
                  <a:pt x="929" y="325"/>
                </a:lnTo>
                <a:lnTo>
                  <a:pt x="934" y="325"/>
                </a:lnTo>
                <a:lnTo>
                  <a:pt x="934" y="334"/>
                </a:lnTo>
                <a:lnTo>
                  <a:pt x="951" y="334"/>
                </a:lnTo>
                <a:lnTo>
                  <a:pt x="951" y="341"/>
                </a:lnTo>
                <a:lnTo>
                  <a:pt x="956" y="341"/>
                </a:lnTo>
                <a:lnTo>
                  <a:pt x="956" y="346"/>
                </a:lnTo>
                <a:lnTo>
                  <a:pt x="961" y="346"/>
                </a:lnTo>
                <a:lnTo>
                  <a:pt x="961" y="348"/>
                </a:lnTo>
                <a:lnTo>
                  <a:pt x="966" y="348"/>
                </a:lnTo>
                <a:lnTo>
                  <a:pt x="966" y="351"/>
                </a:lnTo>
                <a:lnTo>
                  <a:pt x="971" y="351"/>
                </a:lnTo>
                <a:lnTo>
                  <a:pt x="971" y="355"/>
                </a:lnTo>
                <a:lnTo>
                  <a:pt x="986" y="355"/>
                </a:lnTo>
                <a:lnTo>
                  <a:pt x="986" y="360"/>
                </a:lnTo>
                <a:lnTo>
                  <a:pt x="993" y="360"/>
                </a:lnTo>
                <a:lnTo>
                  <a:pt x="993" y="365"/>
                </a:lnTo>
                <a:lnTo>
                  <a:pt x="1008" y="365"/>
                </a:lnTo>
                <a:lnTo>
                  <a:pt x="1008" y="369"/>
                </a:lnTo>
                <a:lnTo>
                  <a:pt x="1021" y="369"/>
                </a:lnTo>
                <a:lnTo>
                  <a:pt x="1021" y="376"/>
                </a:lnTo>
                <a:lnTo>
                  <a:pt x="1028" y="376"/>
                </a:lnTo>
                <a:lnTo>
                  <a:pt x="1028" y="381"/>
                </a:lnTo>
                <a:lnTo>
                  <a:pt x="1033" y="381"/>
                </a:lnTo>
                <a:lnTo>
                  <a:pt x="1033" y="383"/>
                </a:lnTo>
                <a:lnTo>
                  <a:pt x="1043" y="383"/>
                </a:lnTo>
                <a:lnTo>
                  <a:pt x="1043" y="397"/>
                </a:lnTo>
                <a:lnTo>
                  <a:pt x="1048" y="397"/>
                </a:lnTo>
                <a:lnTo>
                  <a:pt x="1048" y="400"/>
                </a:lnTo>
                <a:lnTo>
                  <a:pt x="1063" y="400"/>
                </a:lnTo>
                <a:lnTo>
                  <a:pt x="1063" y="407"/>
                </a:lnTo>
                <a:lnTo>
                  <a:pt x="1070" y="407"/>
                </a:lnTo>
                <a:lnTo>
                  <a:pt x="1070" y="409"/>
                </a:lnTo>
                <a:lnTo>
                  <a:pt x="1075" y="409"/>
                </a:lnTo>
                <a:lnTo>
                  <a:pt x="1075" y="414"/>
                </a:lnTo>
                <a:lnTo>
                  <a:pt x="1083" y="414"/>
                </a:lnTo>
                <a:lnTo>
                  <a:pt x="1083" y="425"/>
                </a:lnTo>
                <a:lnTo>
                  <a:pt x="1112" y="425"/>
                </a:lnTo>
                <a:lnTo>
                  <a:pt x="1112" y="430"/>
                </a:lnTo>
                <a:lnTo>
                  <a:pt x="1117" y="430"/>
                </a:lnTo>
                <a:lnTo>
                  <a:pt x="1117" y="432"/>
                </a:lnTo>
                <a:lnTo>
                  <a:pt x="1122" y="432"/>
                </a:lnTo>
                <a:lnTo>
                  <a:pt x="1122" y="437"/>
                </a:lnTo>
                <a:lnTo>
                  <a:pt x="1127" y="437"/>
                </a:lnTo>
                <a:lnTo>
                  <a:pt x="1127" y="449"/>
                </a:lnTo>
                <a:lnTo>
                  <a:pt x="1142" y="449"/>
                </a:lnTo>
                <a:lnTo>
                  <a:pt x="1142" y="451"/>
                </a:lnTo>
                <a:lnTo>
                  <a:pt x="1147" y="451"/>
                </a:lnTo>
                <a:lnTo>
                  <a:pt x="1147" y="460"/>
                </a:lnTo>
                <a:lnTo>
                  <a:pt x="1150" y="460"/>
                </a:lnTo>
                <a:lnTo>
                  <a:pt x="1150" y="465"/>
                </a:lnTo>
                <a:lnTo>
                  <a:pt x="1159" y="465"/>
                </a:lnTo>
                <a:lnTo>
                  <a:pt x="1159" y="470"/>
                </a:lnTo>
                <a:lnTo>
                  <a:pt x="1179" y="470"/>
                </a:lnTo>
                <a:lnTo>
                  <a:pt x="1179" y="474"/>
                </a:lnTo>
                <a:lnTo>
                  <a:pt x="1189" y="474"/>
                </a:lnTo>
                <a:lnTo>
                  <a:pt x="1189" y="479"/>
                </a:lnTo>
                <a:lnTo>
                  <a:pt x="1197" y="479"/>
                </a:lnTo>
                <a:lnTo>
                  <a:pt x="1197" y="486"/>
                </a:lnTo>
                <a:lnTo>
                  <a:pt x="1202" y="486"/>
                </a:lnTo>
                <a:lnTo>
                  <a:pt x="1202" y="491"/>
                </a:lnTo>
                <a:lnTo>
                  <a:pt x="1207" y="491"/>
                </a:lnTo>
                <a:lnTo>
                  <a:pt x="1207" y="495"/>
                </a:lnTo>
                <a:lnTo>
                  <a:pt x="1224" y="495"/>
                </a:lnTo>
                <a:lnTo>
                  <a:pt x="1224" y="500"/>
                </a:lnTo>
                <a:lnTo>
                  <a:pt x="1236" y="500"/>
                </a:lnTo>
                <a:lnTo>
                  <a:pt x="1236" y="512"/>
                </a:lnTo>
                <a:lnTo>
                  <a:pt x="1241" y="512"/>
                </a:lnTo>
                <a:lnTo>
                  <a:pt x="1241" y="519"/>
                </a:lnTo>
                <a:lnTo>
                  <a:pt x="1246" y="519"/>
                </a:lnTo>
                <a:lnTo>
                  <a:pt x="1246" y="530"/>
                </a:lnTo>
                <a:lnTo>
                  <a:pt x="1261" y="530"/>
                </a:lnTo>
                <a:lnTo>
                  <a:pt x="1261" y="535"/>
                </a:lnTo>
                <a:lnTo>
                  <a:pt x="1288" y="535"/>
                </a:lnTo>
                <a:lnTo>
                  <a:pt x="1288" y="544"/>
                </a:lnTo>
                <a:lnTo>
                  <a:pt x="1303" y="544"/>
                </a:lnTo>
                <a:lnTo>
                  <a:pt x="1303" y="554"/>
                </a:lnTo>
                <a:lnTo>
                  <a:pt x="1308" y="554"/>
                </a:lnTo>
                <a:lnTo>
                  <a:pt x="1308" y="563"/>
                </a:lnTo>
                <a:lnTo>
                  <a:pt x="1330" y="563"/>
                </a:lnTo>
                <a:lnTo>
                  <a:pt x="1330" y="570"/>
                </a:lnTo>
                <a:lnTo>
                  <a:pt x="1385" y="570"/>
                </a:lnTo>
                <a:lnTo>
                  <a:pt x="1385" y="580"/>
                </a:lnTo>
                <a:lnTo>
                  <a:pt x="1390" y="580"/>
                </a:lnTo>
                <a:lnTo>
                  <a:pt x="1390" y="589"/>
                </a:lnTo>
                <a:lnTo>
                  <a:pt x="1427" y="589"/>
                </a:lnTo>
                <a:lnTo>
                  <a:pt x="1427" y="598"/>
                </a:lnTo>
                <a:lnTo>
                  <a:pt x="1449" y="598"/>
                </a:lnTo>
                <a:lnTo>
                  <a:pt x="1449" y="610"/>
                </a:lnTo>
                <a:lnTo>
                  <a:pt x="1454" y="610"/>
                </a:lnTo>
                <a:lnTo>
                  <a:pt x="1454" y="622"/>
                </a:lnTo>
                <a:lnTo>
                  <a:pt x="1479" y="622"/>
                </a:lnTo>
                <a:lnTo>
                  <a:pt x="1479" y="640"/>
                </a:lnTo>
                <a:lnTo>
                  <a:pt x="1511" y="640"/>
                </a:lnTo>
                <a:lnTo>
                  <a:pt x="1511" y="657"/>
                </a:lnTo>
                <a:lnTo>
                  <a:pt x="1529" y="657"/>
                </a:lnTo>
                <a:lnTo>
                  <a:pt x="1529" y="678"/>
                </a:lnTo>
                <a:lnTo>
                  <a:pt x="1828" y="678"/>
                </a:lnTo>
              </a:path>
            </a:pathLst>
          </a:custGeom>
          <a:noFill/>
          <a:ln w="12700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" name="Freeform 139">
            <a:extLst>
              <a:ext uri="{FF2B5EF4-FFF2-40B4-BE49-F238E27FC236}">
                <a16:creationId xmlns:a16="http://schemas.microsoft.com/office/drawing/2014/main" id="{912263E9-129A-48C2-9B4B-4220B8FF8446}"/>
              </a:ext>
            </a:extLst>
          </p:cNvPr>
          <p:cNvSpPr>
            <a:spLocks/>
          </p:cNvSpPr>
          <p:nvPr/>
        </p:nvSpPr>
        <p:spPr bwMode="auto">
          <a:xfrm>
            <a:off x="820471" y="1284691"/>
            <a:ext cx="3297944" cy="1703906"/>
          </a:xfrm>
          <a:custGeom>
            <a:avLst/>
            <a:gdLst>
              <a:gd name="T0" fmla="*/ 174 w 1831"/>
              <a:gd name="T1" fmla="*/ 2 h 946"/>
              <a:gd name="T2" fmla="*/ 211 w 1831"/>
              <a:gd name="T3" fmla="*/ 14 h 946"/>
              <a:gd name="T4" fmla="*/ 265 w 1831"/>
              <a:gd name="T5" fmla="*/ 23 h 946"/>
              <a:gd name="T6" fmla="*/ 325 w 1831"/>
              <a:gd name="T7" fmla="*/ 33 h 946"/>
              <a:gd name="T8" fmla="*/ 384 w 1831"/>
              <a:gd name="T9" fmla="*/ 37 h 946"/>
              <a:gd name="T10" fmla="*/ 401 w 1831"/>
              <a:gd name="T11" fmla="*/ 47 h 946"/>
              <a:gd name="T12" fmla="*/ 434 w 1831"/>
              <a:gd name="T13" fmla="*/ 56 h 946"/>
              <a:gd name="T14" fmla="*/ 456 w 1831"/>
              <a:gd name="T15" fmla="*/ 61 h 946"/>
              <a:gd name="T16" fmla="*/ 483 w 1831"/>
              <a:gd name="T17" fmla="*/ 72 h 946"/>
              <a:gd name="T18" fmla="*/ 540 w 1831"/>
              <a:gd name="T19" fmla="*/ 79 h 946"/>
              <a:gd name="T20" fmla="*/ 553 w 1831"/>
              <a:gd name="T21" fmla="*/ 87 h 946"/>
              <a:gd name="T22" fmla="*/ 565 w 1831"/>
              <a:gd name="T23" fmla="*/ 94 h 946"/>
              <a:gd name="T24" fmla="*/ 590 w 1831"/>
              <a:gd name="T25" fmla="*/ 101 h 946"/>
              <a:gd name="T26" fmla="*/ 605 w 1831"/>
              <a:gd name="T27" fmla="*/ 105 h 946"/>
              <a:gd name="T28" fmla="*/ 619 w 1831"/>
              <a:gd name="T29" fmla="*/ 122 h 946"/>
              <a:gd name="T30" fmla="*/ 639 w 1831"/>
              <a:gd name="T31" fmla="*/ 129 h 946"/>
              <a:gd name="T32" fmla="*/ 669 w 1831"/>
              <a:gd name="T33" fmla="*/ 138 h 946"/>
              <a:gd name="T34" fmla="*/ 681 w 1831"/>
              <a:gd name="T35" fmla="*/ 143 h 946"/>
              <a:gd name="T36" fmla="*/ 711 w 1831"/>
              <a:gd name="T37" fmla="*/ 150 h 946"/>
              <a:gd name="T38" fmla="*/ 719 w 1831"/>
              <a:gd name="T39" fmla="*/ 159 h 946"/>
              <a:gd name="T40" fmla="*/ 741 w 1831"/>
              <a:gd name="T41" fmla="*/ 164 h 946"/>
              <a:gd name="T42" fmla="*/ 756 w 1831"/>
              <a:gd name="T43" fmla="*/ 178 h 946"/>
              <a:gd name="T44" fmla="*/ 785 w 1831"/>
              <a:gd name="T45" fmla="*/ 185 h 946"/>
              <a:gd name="T46" fmla="*/ 818 w 1831"/>
              <a:gd name="T47" fmla="*/ 194 h 946"/>
              <a:gd name="T48" fmla="*/ 832 w 1831"/>
              <a:gd name="T49" fmla="*/ 203 h 946"/>
              <a:gd name="T50" fmla="*/ 860 w 1831"/>
              <a:gd name="T51" fmla="*/ 210 h 946"/>
              <a:gd name="T52" fmla="*/ 865 w 1831"/>
              <a:gd name="T53" fmla="*/ 222 h 946"/>
              <a:gd name="T54" fmla="*/ 887 w 1831"/>
              <a:gd name="T55" fmla="*/ 227 h 946"/>
              <a:gd name="T56" fmla="*/ 904 w 1831"/>
              <a:gd name="T57" fmla="*/ 234 h 946"/>
              <a:gd name="T58" fmla="*/ 944 w 1831"/>
              <a:gd name="T59" fmla="*/ 243 h 946"/>
              <a:gd name="T60" fmla="*/ 956 w 1831"/>
              <a:gd name="T61" fmla="*/ 255 h 946"/>
              <a:gd name="T62" fmla="*/ 974 w 1831"/>
              <a:gd name="T63" fmla="*/ 262 h 946"/>
              <a:gd name="T64" fmla="*/ 996 w 1831"/>
              <a:gd name="T65" fmla="*/ 269 h 946"/>
              <a:gd name="T66" fmla="*/ 1008 w 1831"/>
              <a:gd name="T67" fmla="*/ 290 h 946"/>
              <a:gd name="T68" fmla="*/ 1028 w 1831"/>
              <a:gd name="T69" fmla="*/ 292 h 946"/>
              <a:gd name="T70" fmla="*/ 1043 w 1831"/>
              <a:gd name="T71" fmla="*/ 306 h 946"/>
              <a:gd name="T72" fmla="*/ 1068 w 1831"/>
              <a:gd name="T73" fmla="*/ 315 h 946"/>
              <a:gd name="T74" fmla="*/ 1080 w 1831"/>
              <a:gd name="T75" fmla="*/ 330 h 946"/>
              <a:gd name="T76" fmla="*/ 1105 w 1831"/>
              <a:gd name="T77" fmla="*/ 337 h 946"/>
              <a:gd name="T78" fmla="*/ 1115 w 1831"/>
              <a:gd name="T79" fmla="*/ 351 h 946"/>
              <a:gd name="T80" fmla="*/ 1142 w 1831"/>
              <a:gd name="T81" fmla="*/ 360 h 946"/>
              <a:gd name="T82" fmla="*/ 1162 w 1831"/>
              <a:gd name="T83" fmla="*/ 369 h 946"/>
              <a:gd name="T84" fmla="*/ 1179 w 1831"/>
              <a:gd name="T85" fmla="*/ 376 h 946"/>
              <a:gd name="T86" fmla="*/ 1197 w 1831"/>
              <a:gd name="T87" fmla="*/ 390 h 946"/>
              <a:gd name="T88" fmla="*/ 1221 w 1831"/>
              <a:gd name="T89" fmla="*/ 397 h 946"/>
              <a:gd name="T90" fmla="*/ 1236 w 1831"/>
              <a:gd name="T91" fmla="*/ 411 h 946"/>
              <a:gd name="T92" fmla="*/ 1268 w 1831"/>
              <a:gd name="T93" fmla="*/ 421 h 946"/>
              <a:gd name="T94" fmla="*/ 1293 w 1831"/>
              <a:gd name="T95" fmla="*/ 432 h 946"/>
              <a:gd name="T96" fmla="*/ 1311 w 1831"/>
              <a:gd name="T97" fmla="*/ 446 h 946"/>
              <a:gd name="T98" fmla="*/ 1328 w 1831"/>
              <a:gd name="T99" fmla="*/ 456 h 946"/>
              <a:gd name="T100" fmla="*/ 1340 w 1831"/>
              <a:gd name="T101" fmla="*/ 470 h 946"/>
              <a:gd name="T102" fmla="*/ 1350 w 1831"/>
              <a:gd name="T103" fmla="*/ 479 h 946"/>
              <a:gd name="T104" fmla="*/ 1372 w 1831"/>
              <a:gd name="T105" fmla="*/ 486 h 946"/>
              <a:gd name="T106" fmla="*/ 1392 w 1831"/>
              <a:gd name="T107" fmla="*/ 500 h 946"/>
              <a:gd name="T108" fmla="*/ 1417 w 1831"/>
              <a:gd name="T109" fmla="*/ 509 h 946"/>
              <a:gd name="T110" fmla="*/ 1449 w 1831"/>
              <a:gd name="T111" fmla="*/ 523 h 946"/>
              <a:gd name="T112" fmla="*/ 1481 w 1831"/>
              <a:gd name="T113" fmla="*/ 535 h 946"/>
              <a:gd name="T114" fmla="*/ 1496 w 1831"/>
              <a:gd name="T115" fmla="*/ 565 h 946"/>
              <a:gd name="T116" fmla="*/ 1521 w 1831"/>
              <a:gd name="T117" fmla="*/ 580 h 946"/>
              <a:gd name="T118" fmla="*/ 1608 w 1831"/>
              <a:gd name="T119" fmla="*/ 612 h 946"/>
              <a:gd name="T120" fmla="*/ 1831 w 1831"/>
              <a:gd name="T121" fmla="*/ 946 h 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31" h="946">
                <a:moveTo>
                  <a:pt x="0" y="0"/>
                </a:moveTo>
                <a:lnTo>
                  <a:pt x="102" y="0"/>
                </a:lnTo>
                <a:lnTo>
                  <a:pt x="102" y="2"/>
                </a:lnTo>
                <a:lnTo>
                  <a:pt x="149" y="2"/>
                </a:lnTo>
                <a:lnTo>
                  <a:pt x="174" y="2"/>
                </a:lnTo>
                <a:lnTo>
                  <a:pt x="174" y="7"/>
                </a:lnTo>
                <a:lnTo>
                  <a:pt x="206" y="7"/>
                </a:lnTo>
                <a:lnTo>
                  <a:pt x="206" y="9"/>
                </a:lnTo>
                <a:lnTo>
                  <a:pt x="211" y="9"/>
                </a:lnTo>
                <a:lnTo>
                  <a:pt x="211" y="14"/>
                </a:lnTo>
                <a:lnTo>
                  <a:pt x="228" y="14"/>
                </a:lnTo>
                <a:lnTo>
                  <a:pt x="228" y="16"/>
                </a:lnTo>
                <a:lnTo>
                  <a:pt x="231" y="16"/>
                </a:lnTo>
                <a:lnTo>
                  <a:pt x="265" y="16"/>
                </a:lnTo>
                <a:lnTo>
                  <a:pt x="265" y="23"/>
                </a:lnTo>
                <a:lnTo>
                  <a:pt x="302" y="23"/>
                </a:lnTo>
                <a:lnTo>
                  <a:pt x="302" y="28"/>
                </a:lnTo>
                <a:lnTo>
                  <a:pt x="305" y="28"/>
                </a:lnTo>
                <a:lnTo>
                  <a:pt x="325" y="28"/>
                </a:lnTo>
                <a:lnTo>
                  <a:pt x="325" y="33"/>
                </a:lnTo>
                <a:lnTo>
                  <a:pt x="330" y="33"/>
                </a:lnTo>
                <a:lnTo>
                  <a:pt x="347" y="33"/>
                </a:lnTo>
                <a:lnTo>
                  <a:pt x="347" y="37"/>
                </a:lnTo>
                <a:lnTo>
                  <a:pt x="362" y="37"/>
                </a:lnTo>
                <a:lnTo>
                  <a:pt x="384" y="37"/>
                </a:lnTo>
                <a:lnTo>
                  <a:pt x="384" y="44"/>
                </a:lnTo>
                <a:lnTo>
                  <a:pt x="392" y="44"/>
                </a:lnTo>
                <a:lnTo>
                  <a:pt x="392" y="47"/>
                </a:lnTo>
                <a:lnTo>
                  <a:pt x="399" y="47"/>
                </a:lnTo>
                <a:lnTo>
                  <a:pt x="401" y="47"/>
                </a:lnTo>
                <a:lnTo>
                  <a:pt x="401" y="51"/>
                </a:lnTo>
                <a:lnTo>
                  <a:pt x="431" y="51"/>
                </a:lnTo>
                <a:lnTo>
                  <a:pt x="431" y="56"/>
                </a:lnTo>
                <a:lnTo>
                  <a:pt x="434" y="56"/>
                </a:lnTo>
                <a:lnTo>
                  <a:pt x="434" y="56"/>
                </a:lnTo>
                <a:lnTo>
                  <a:pt x="441" y="56"/>
                </a:lnTo>
                <a:lnTo>
                  <a:pt x="441" y="58"/>
                </a:lnTo>
                <a:lnTo>
                  <a:pt x="449" y="58"/>
                </a:lnTo>
                <a:lnTo>
                  <a:pt x="449" y="61"/>
                </a:lnTo>
                <a:lnTo>
                  <a:pt x="456" y="61"/>
                </a:lnTo>
                <a:lnTo>
                  <a:pt x="456" y="65"/>
                </a:lnTo>
                <a:lnTo>
                  <a:pt x="458" y="65"/>
                </a:lnTo>
                <a:lnTo>
                  <a:pt x="458" y="70"/>
                </a:lnTo>
                <a:lnTo>
                  <a:pt x="483" y="70"/>
                </a:lnTo>
                <a:lnTo>
                  <a:pt x="483" y="72"/>
                </a:lnTo>
                <a:lnTo>
                  <a:pt x="501" y="72"/>
                </a:lnTo>
                <a:lnTo>
                  <a:pt x="501" y="75"/>
                </a:lnTo>
                <a:lnTo>
                  <a:pt x="505" y="75"/>
                </a:lnTo>
                <a:lnTo>
                  <a:pt x="505" y="79"/>
                </a:lnTo>
                <a:lnTo>
                  <a:pt x="540" y="79"/>
                </a:lnTo>
                <a:lnTo>
                  <a:pt x="540" y="82"/>
                </a:lnTo>
                <a:lnTo>
                  <a:pt x="545" y="82"/>
                </a:lnTo>
                <a:lnTo>
                  <a:pt x="545" y="84"/>
                </a:lnTo>
                <a:lnTo>
                  <a:pt x="553" y="84"/>
                </a:lnTo>
                <a:lnTo>
                  <a:pt x="553" y="87"/>
                </a:lnTo>
                <a:lnTo>
                  <a:pt x="555" y="87"/>
                </a:lnTo>
                <a:lnTo>
                  <a:pt x="555" y="89"/>
                </a:lnTo>
                <a:lnTo>
                  <a:pt x="560" y="89"/>
                </a:lnTo>
                <a:lnTo>
                  <a:pt x="560" y="94"/>
                </a:lnTo>
                <a:lnTo>
                  <a:pt x="565" y="94"/>
                </a:lnTo>
                <a:lnTo>
                  <a:pt x="565" y="96"/>
                </a:lnTo>
                <a:lnTo>
                  <a:pt x="580" y="96"/>
                </a:lnTo>
                <a:lnTo>
                  <a:pt x="580" y="98"/>
                </a:lnTo>
                <a:lnTo>
                  <a:pt x="590" y="98"/>
                </a:lnTo>
                <a:lnTo>
                  <a:pt x="590" y="101"/>
                </a:lnTo>
                <a:lnTo>
                  <a:pt x="592" y="101"/>
                </a:lnTo>
                <a:lnTo>
                  <a:pt x="592" y="103"/>
                </a:lnTo>
                <a:lnTo>
                  <a:pt x="595" y="103"/>
                </a:lnTo>
                <a:lnTo>
                  <a:pt x="595" y="105"/>
                </a:lnTo>
                <a:lnTo>
                  <a:pt x="605" y="105"/>
                </a:lnTo>
                <a:lnTo>
                  <a:pt x="605" y="110"/>
                </a:lnTo>
                <a:lnTo>
                  <a:pt x="614" y="110"/>
                </a:lnTo>
                <a:lnTo>
                  <a:pt x="614" y="119"/>
                </a:lnTo>
                <a:lnTo>
                  <a:pt x="619" y="119"/>
                </a:lnTo>
                <a:lnTo>
                  <a:pt x="619" y="122"/>
                </a:lnTo>
                <a:lnTo>
                  <a:pt x="622" y="122"/>
                </a:lnTo>
                <a:lnTo>
                  <a:pt x="622" y="124"/>
                </a:lnTo>
                <a:lnTo>
                  <a:pt x="639" y="124"/>
                </a:lnTo>
                <a:lnTo>
                  <a:pt x="639" y="129"/>
                </a:lnTo>
                <a:lnTo>
                  <a:pt x="639" y="129"/>
                </a:lnTo>
                <a:lnTo>
                  <a:pt x="639" y="131"/>
                </a:lnTo>
                <a:lnTo>
                  <a:pt x="649" y="131"/>
                </a:lnTo>
                <a:lnTo>
                  <a:pt x="649" y="133"/>
                </a:lnTo>
                <a:lnTo>
                  <a:pt x="669" y="133"/>
                </a:lnTo>
                <a:lnTo>
                  <a:pt x="669" y="138"/>
                </a:lnTo>
                <a:lnTo>
                  <a:pt x="671" y="138"/>
                </a:lnTo>
                <a:lnTo>
                  <a:pt x="671" y="140"/>
                </a:lnTo>
                <a:lnTo>
                  <a:pt x="676" y="140"/>
                </a:lnTo>
                <a:lnTo>
                  <a:pt x="676" y="143"/>
                </a:lnTo>
                <a:lnTo>
                  <a:pt x="681" y="143"/>
                </a:lnTo>
                <a:lnTo>
                  <a:pt x="681" y="147"/>
                </a:lnTo>
                <a:lnTo>
                  <a:pt x="686" y="147"/>
                </a:lnTo>
                <a:lnTo>
                  <a:pt x="699" y="147"/>
                </a:lnTo>
                <a:lnTo>
                  <a:pt x="699" y="150"/>
                </a:lnTo>
                <a:lnTo>
                  <a:pt x="711" y="150"/>
                </a:lnTo>
                <a:lnTo>
                  <a:pt x="711" y="152"/>
                </a:lnTo>
                <a:lnTo>
                  <a:pt x="716" y="152"/>
                </a:lnTo>
                <a:lnTo>
                  <a:pt x="716" y="154"/>
                </a:lnTo>
                <a:lnTo>
                  <a:pt x="719" y="154"/>
                </a:lnTo>
                <a:lnTo>
                  <a:pt x="719" y="159"/>
                </a:lnTo>
                <a:lnTo>
                  <a:pt x="723" y="159"/>
                </a:lnTo>
                <a:lnTo>
                  <a:pt x="723" y="161"/>
                </a:lnTo>
                <a:lnTo>
                  <a:pt x="733" y="161"/>
                </a:lnTo>
                <a:lnTo>
                  <a:pt x="733" y="164"/>
                </a:lnTo>
                <a:lnTo>
                  <a:pt x="741" y="164"/>
                </a:lnTo>
                <a:lnTo>
                  <a:pt x="741" y="168"/>
                </a:lnTo>
                <a:lnTo>
                  <a:pt x="746" y="168"/>
                </a:lnTo>
                <a:lnTo>
                  <a:pt x="746" y="173"/>
                </a:lnTo>
                <a:lnTo>
                  <a:pt x="756" y="173"/>
                </a:lnTo>
                <a:lnTo>
                  <a:pt x="756" y="178"/>
                </a:lnTo>
                <a:lnTo>
                  <a:pt x="763" y="178"/>
                </a:lnTo>
                <a:lnTo>
                  <a:pt x="763" y="182"/>
                </a:lnTo>
                <a:lnTo>
                  <a:pt x="778" y="182"/>
                </a:lnTo>
                <a:lnTo>
                  <a:pt x="778" y="185"/>
                </a:lnTo>
                <a:lnTo>
                  <a:pt x="785" y="185"/>
                </a:lnTo>
                <a:lnTo>
                  <a:pt x="785" y="189"/>
                </a:lnTo>
                <a:lnTo>
                  <a:pt x="793" y="189"/>
                </a:lnTo>
                <a:lnTo>
                  <a:pt x="798" y="189"/>
                </a:lnTo>
                <a:lnTo>
                  <a:pt x="798" y="194"/>
                </a:lnTo>
                <a:lnTo>
                  <a:pt x="818" y="194"/>
                </a:lnTo>
                <a:lnTo>
                  <a:pt x="818" y="196"/>
                </a:lnTo>
                <a:lnTo>
                  <a:pt x="828" y="196"/>
                </a:lnTo>
                <a:lnTo>
                  <a:pt x="828" y="201"/>
                </a:lnTo>
                <a:lnTo>
                  <a:pt x="832" y="201"/>
                </a:lnTo>
                <a:lnTo>
                  <a:pt x="832" y="203"/>
                </a:lnTo>
                <a:lnTo>
                  <a:pt x="842" y="203"/>
                </a:lnTo>
                <a:lnTo>
                  <a:pt x="842" y="206"/>
                </a:lnTo>
                <a:lnTo>
                  <a:pt x="855" y="206"/>
                </a:lnTo>
                <a:lnTo>
                  <a:pt x="855" y="210"/>
                </a:lnTo>
                <a:lnTo>
                  <a:pt x="860" y="210"/>
                </a:lnTo>
                <a:lnTo>
                  <a:pt x="860" y="213"/>
                </a:lnTo>
                <a:lnTo>
                  <a:pt x="862" y="213"/>
                </a:lnTo>
                <a:lnTo>
                  <a:pt x="862" y="217"/>
                </a:lnTo>
                <a:lnTo>
                  <a:pt x="865" y="217"/>
                </a:lnTo>
                <a:lnTo>
                  <a:pt x="865" y="222"/>
                </a:lnTo>
                <a:lnTo>
                  <a:pt x="872" y="222"/>
                </a:lnTo>
                <a:lnTo>
                  <a:pt x="872" y="224"/>
                </a:lnTo>
                <a:lnTo>
                  <a:pt x="880" y="224"/>
                </a:lnTo>
                <a:lnTo>
                  <a:pt x="880" y="227"/>
                </a:lnTo>
                <a:lnTo>
                  <a:pt x="887" y="227"/>
                </a:lnTo>
                <a:lnTo>
                  <a:pt x="887" y="229"/>
                </a:lnTo>
                <a:lnTo>
                  <a:pt x="894" y="229"/>
                </a:lnTo>
                <a:lnTo>
                  <a:pt x="894" y="231"/>
                </a:lnTo>
                <a:lnTo>
                  <a:pt x="904" y="231"/>
                </a:lnTo>
                <a:lnTo>
                  <a:pt x="904" y="234"/>
                </a:lnTo>
                <a:lnTo>
                  <a:pt x="907" y="234"/>
                </a:lnTo>
                <a:lnTo>
                  <a:pt x="907" y="238"/>
                </a:lnTo>
                <a:lnTo>
                  <a:pt x="919" y="238"/>
                </a:lnTo>
                <a:lnTo>
                  <a:pt x="919" y="243"/>
                </a:lnTo>
                <a:lnTo>
                  <a:pt x="944" y="243"/>
                </a:lnTo>
                <a:lnTo>
                  <a:pt x="944" y="245"/>
                </a:lnTo>
                <a:lnTo>
                  <a:pt x="951" y="245"/>
                </a:lnTo>
                <a:lnTo>
                  <a:pt x="951" y="248"/>
                </a:lnTo>
                <a:lnTo>
                  <a:pt x="956" y="248"/>
                </a:lnTo>
                <a:lnTo>
                  <a:pt x="956" y="255"/>
                </a:lnTo>
                <a:lnTo>
                  <a:pt x="966" y="255"/>
                </a:lnTo>
                <a:lnTo>
                  <a:pt x="966" y="259"/>
                </a:lnTo>
                <a:lnTo>
                  <a:pt x="971" y="259"/>
                </a:lnTo>
                <a:lnTo>
                  <a:pt x="971" y="262"/>
                </a:lnTo>
                <a:lnTo>
                  <a:pt x="974" y="262"/>
                </a:lnTo>
                <a:lnTo>
                  <a:pt x="974" y="266"/>
                </a:lnTo>
                <a:lnTo>
                  <a:pt x="984" y="266"/>
                </a:lnTo>
                <a:lnTo>
                  <a:pt x="991" y="266"/>
                </a:lnTo>
                <a:lnTo>
                  <a:pt x="991" y="269"/>
                </a:lnTo>
                <a:lnTo>
                  <a:pt x="996" y="269"/>
                </a:lnTo>
                <a:lnTo>
                  <a:pt x="998" y="273"/>
                </a:lnTo>
                <a:lnTo>
                  <a:pt x="1006" y="273"/>
                </a:lnTo>
                <a:lnTo>
                  <a:pt x="1006" y="283"/>
                </a:lnTo>
                <a:lnTo>
                  <a:pt x="1008" y="283"/>
                </a:lnTo>
                <a:lnTo>
                  <a:pt x="1008" y="290"/>
                </a:lnTo>
                <a:lnTo>
                  <a:pt x="1016" y="290"/>
                </a:lnTo>
                <a:lnTo>
                  <a:pt x="1016" y="292"/>
                </a:lnTo>
                <a:lnTo>
                  <a:pt x="1023" y="292"/>
                </a:lnTo>
                <a:lnTo>
                  <a:pt x="1023" y="292"/>
                </a:lnTo>
                <a:lnTo>
                  <a:pt x="1028" y="292"/>
                </a:lnTo>
                <a:lnTo>
                  <a:pt x="1028" y="297"/>
                </a:lnTo>
                <a:lnTo>
                  <a:pt x="1038" y="297"/>
                </a:lnTo>
                <a:lnTo>
                  <a:pt x="1038" y="301"/>
                </a:lnTo>
                <a:lnTo>
                  <a:pt x="1043" y="301"/>
                </a:lnTo>
                <a:lnTo>
                  <a:pt x="1043" y="306"/>
                </a:lnTo>
                <a:lnTo>
                  <a:pt x="1048" y="306"/>
                </a:lnTo>
                <a:lnTo>
                  <a:pt x="1048" y="308"/>
                </a:lnTo>
                <a:lnTo>
                  <a:pt x="1050" y="308"/>
                </a:lnTo>
                <a:lnTo>
                  <a:pt x="1050" y="315"/>
                </a:lnTo>
                <a:lnTo>
                  <a:pt x="1068" y="315"/>
                </a:lnTo>
                <a:lnTo>
                  <a:pt x="1068" y="322"/>
                </a:lnTo>
                <a:lnTo>
                  <a:pt x="1075" y="322"/>
                </a:lnTo>
                <a:lnTo>
                  <a:pt x="1075" y="327"/>
                </a:lnTo>
                <a:lnTo>
                  <a:pt x="1080" y="327"/>
                </a:lnTo>
                <a:lnTo>
                  <a:pt x="1080" y="330"/>
                </a:lnTo>
                <a:lnTo>
                  <a:pt x="1090" y="330"/>
                </a:lnTo>
                <a:lnTo>
                  <a:pt x="1090" y="334"/>
                </a:lnTo>
                <a:lnTo>
                  <a:pt x="1095" y="334"/>
                </a:lnTo>
                <a:lnTo>
                  <a:pt x="1095" y="337"/>
                </a:lnTo>
                <a:lnTo>
                  <a:pt x="1105" y="337"/>
                </a:lnTo>
                <a:lnTo>
                  <a:pt x="1105" y="341"/>
                </a:lnTo>
                <a:lnTo>
                  <a:pt x="1107" y="341"/>
                </a:lnTo>
                <a:lnTo>
                  <a:pt x="1107" y="346"/>
                </a:lnTo>
                <a:lnTo>
                  <a:pt x="1115" y="346"/>
                </a:lnTo>
                <a:lnTo>
                  <a:pt x="1115" y="351"/>
                </a:lnTo>
                <a:lnTo>
                  <a:pt x="1122" y="351"/>
                </a:lnTo>
                <a:lnTo>
                  <a:pt x="1122" y="353"/>
                </a:lnTo>
                <a:lnTo>
                  <a:pt x="1130" y="353"/>
                </a:lnTo>
                <a:lnTo>
                  <a:pt x="1130" y="360"/>
                </a:lnTo>
                <a:lnTo>
                  <a:pt x="1142" y="360"/>
                </a:lnTo>
                <a:lnTo>
                  <a:pt x="1142" y="365"/>
                </a:lnTo>
                <a:lnTo>
                  <a:pt x="1150" y="365"/>
                </a:lnTo>
                <a:lnTo>
                  <a:pt x="1150" y="367"/>
                </a:lnTo>
                <a:lnTo>
                  <a:pt x="1162" y="367"/>
                </a:lnTo>
                <a:lnTo>
                  <a:pt x="1162" y="369"/>
                </a:lnTo>
                <a:lnTo>
                  <a:pt x="1169" y="369"/>
                </a:lnTo>
                <a:lnTo>
                  <a:pt x="1169" y="374"/>
                </a:lnTo>
                <a:lnTo>
                  <a:pt x="1172" y="374"/>
                </a:lnTo>
                <a:lnTo>
                  <a:pt x="1172" y="376"/>
                </a:lnTo>
                <a:lnTo>
                  <a:pt x="1179" y="376"/>
                </a:lnTo>
                <a:lnTo>
                  <a:pt x="1179" y="379"/>
                </a:lnTo>
                <a:lnTo>
                  <a:pt x="1192" y="379"/>
                </a:lnTo>
                <a:lnTo>
                  <a:pt x="1192" y="386"/>
                </a:lnTo>
                <a:lnTo>
                  <a:pt x="1197" y="386"/>
                </a:lnTo>
                <a:lnTo>
                  <a:pt x="1197" y="390"/>
                </a:lnTo>
                <a:lnTo>
                  <a:pt x="1202" y="390"/>
                </a:lnTo>
                <a:lnTo>
                  <a:pt x="1202" y="395"/>
                </a:lnTo>
                <a:lnTo>
                  <a:pt x="1207" y="395"/>
                </a:lnTo>
                <a:lnTo>
                  <a:pt x="1207" y="397"/>
                </a:lnTo>
                <a:lnTo>
                  <a:pt x="1221" y="397"/>
                </a:lnTo>
                <a:lnTo>
                  <a:pt x="1221" y="400"/>
                </a:lnTo>
                <a:lnTo>
                  <a:pt x="1234" y="400"/>
                </a:lnTo>
                <a:lnTo>
                  <a:pt x="1234" y="404"/>
                </a:lnTo>
                <a:lnTo>
                  <a:pt x="1236" y="404"/>
                </a:lnTo>
                <a:lnTo>
                  <a:pt x="1236" y="411"/>
                </a:lnTo>
                <a:lnTo>
                  <a:pt x="1239" y="411"/>
                </a:lnTo>
                <a:lnTo>
                  <a:pt x="1239" y="416"/>
                </a:lnTo>
                <a:lnTo>
                  <a:pt x="1264" y="416"/>
                </a:lnTo>
                <a:lnTo>
                  <a:pt x="1264" y="421"/>
                </a:lnTo>
                <a:lnTo>
                  <a:pt x="1268" y="421"/>
                </a:lnTo>
                <a:lnTo>
                  <a:pt x="1268" y="423"/>
                </a:lnTo>
                <a:lnTo>
                  <a:pt x="1271" y="423"/>
                </a:lnTo>
                <a:lnTo>
                  <a:pt x="1271" y="428"/>
                </a:lnTo>
                <a:lnTo>
                  <a:pt x="1293" y="428"/>
                </a:lnTo>
                <a:lnTo>
                  <a:pt x="1293" y="432"/>
                </a:lnTo>
                <a:lnTo>
                  <a:pt x="1306" y="432"/>
                </a:lnTo>
                <a:lnTo>
                  <a:pt x="1306" y="437"/>
                </a:lnTo>
                <a:lnTo>
                  <a:pt x="1308" y="437"/>
                </a:lnTo>
                <a:lnTo>
                  <a:pt x="1308" y="446"/>
                </a:lnTo>
                <a:lnTo>
                  <a:pt x="1311" y="446"/>
                </a:lnTo>
                <a:lnTo>
                  <a:pt x="1311" y="449"/>
                </a:lnTo>
                <a:lnTo>
                  <a:pt x="1316" y="449"/>
                </a:lnTo>
                <a:lnTo>
                  <a:pt x="1316" y="451"/>
                </a:lnTo>
                <a:lnTo>
                  <a:pt x="1328" y="451"/>
                </a:lnTo>
                <a:lnTo>
                  <a:pt x="1328" y="456"/>
                </a:lnTo>
                <a:lnTo>
                  <a:pt x="1330" y="456"/>
                </a:lnTo>
                <a:lnTo>
                  <a:pt x="1330" y="460"/>
                </a:lnTo>
                <a:lnTo>
                  <a:pt x="1330" y="463"/>
                </a:lnTo>
                <a:lnTo>
                  <a:pt x="1340" y="463"/>
                </a:lnTo>
                <a:lnTo>
                  <a:pt x="1340" y="470"/>
                </a:lnTo>
                <a:lnTo>
                  <a:pt x="1340" y="472"/>
                </a:lnTo>
                <a:lnTo>
                  <a:pt x="1343" y="472"/>
                </a:lnTo>
                <a:lnTo>
                  <a:pt x="1343" y="477"/>
                </a:lnTo>
                <a:lnTo>
                  <a:pt x="1350" y="477"/>
                </a:lnTo>
                <a:lnTo>
                  <a:pt x="1350" y="479"/>
                </a:lnTo>
                <a:lnTo>
                  <a:pt x="1363" y="479"/>
                </a:lnTo>
                <a:lnTo>
                  <a:pt x="1363" y="484"/>
                </a:lnTo>
                <a:lnTo>
                  <a:pt x="1370" y="484"/>
                </a:lnTo>
                <a:lnTo>
                  <a:pt x="1370" y="486"/>
                </a:lnTo>
                <a:lnTo>
                  <a:pt x="1372" y="486"/>
                </a:lnTo>
                <a:lnTo>
                  <a:pt x="1372" y="491"/>
                </a:lnTo>
                <a:lnTo>
                  <a:pt x="1380" y="491"/>
                </a:lnTo>
                <a:lnTo>
                  <a:pt x="1380" y="495"/>
                </a:lnTo>
                <a:lnTo>
                  <a:pt x="1392" y="495"/>
                </a:lnTo>
                <a:lnTo>
                  <a:pt x="1392" y="500"/>
                </a:lnTo>
                <a:lnTo>
                  <a:pt x="1410" y="500"/>
                </a:lnTo>
                <a:lnTo>
                  <a:pt x="1410" y="505"/>
                </a:lnTo>
                <a:lnTo>
                  <a:pt x="1415" y="505"/>
                </a:lnTo>
                <a:lnTo>
                  <a:pt x="1415" y="509"/>
                </a:lnTo>
                <a:lnTo>
                  <a:pt x="1417" y="509"/>
                </a:lnTo>
                <a:lnTo>
                  <a:pt x="1417" y="512"/>
                </a:lnTo>
                <a:lnTo>
                  <a:pt x="1432" y="512"/>
                </a:lnTo>
                <a:lnTo>
                  <a:pt x="1432" y="519"/>
                </a:lnTo>
                <a:lnTo>
                  <a:pt x="1449" y="519"/>
                </a:lnTo>
                <a:lnTo>
                  <a:pt x="1449" y="523"/>
                </a:lnTo>
                <a:lnTo>
                  <a:pt x="1464" y="523"/>
                </a:lnTo>
                <a:lnTo>
                  <a:pt x="1464" y="530"/>
                </a:lnTo>
                <a:lnTo>
                  <a:pt x="1472" y="530"/>
                </a:lnTo>
                <a:lnTo>
                  <a:pt x="1472" y="535"/>
                </a:lnTo>
                <a:lnTo>
                  <a:pt x="1481" y="535"/>
                </a:lnTo>
                <a:lnTo>
                  <a:pt x="1481" y="542"/>
                </a:lnTo>
                <a:lnTo>
                  <a:pt x="1484" y="542"/>
                </a:lnTo>
                <a:lnTo>
                  <a:pt x="1484" y="558"/>
                </a:lnTo>
                <a:lnTo>
                  <a:pt x="1496" y="558"/>
                </a:lnTo>
                <a:lnTo>
                  <a:pt x="1496" y="565"/>
                </a:lnTo>
                <a:lnTo>
                  <a:pt x="1514" y="565"/>
                </a:lnTo>
                <a:lnTo>
                  <a:pt x="1514" y="572"/>
                </a:lnTo>
                <a:lnTo>
                  <a:pt x="1519" y="572"/>
                </a:lnTo>
                <a:lnTo>
                  <a:pt x="1519" y="580"/>
                </a:lnTo>
                <a:lnTo>
                  <a:pt x="1521" y="580"/>
                </a:lnTo>
                <a:lnTo>
                  <a:pt x="1521" y="587"/>
                </a:lnTo>
                <a:lnTo>
                  <a:pt x="1534" y="587"/>
                </a:lnTo>
                <a:lnTo>
                  <a:pt x="1534" y="596"/>
                </a:lnTo>
                <a:lnTo>
                  <a:pt x="1608" y="596"/>
                </a:lnTo>
                <a:lnTo>
                  <a:pt x="1608" y="612"/>
                </a:lnTo>
                <a:lnTo>
                  <a:pt x="1635" y="612"/>
                </a:lnTo>
                <a:lnTo>
                  <a:pt x="1635" y="629"/>
                </a:lnTo>
                <a:lnTo>
                  <a:pt x="1826" y="629"/>
                </a:lnTo>
                <a:lnTo>
                  <a:pt x="1826" y="946"/>
                </a:lnTo>
                <a:lnTo>
                  <a:pt x="1831" y="946"/>
                </a:lnTo>
              </a:path>
            </a:pathLst>
          </a:custGeom>
          <a:noFill/>
          <a:ln w="12700">
            <a:solidFill>
              <a:schemeClr val="tx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2E49281-0FD7-4455-9408-74A276312D29}"/>
              </a:ext>
            </a:extLst>
          </p:cNvPr>
          <p:cNvGrpSpPr/>
          <p:nvPr/>
        </p:nvGrpSpPr>
        <p:grpSpPr>
          <a:xfrm>
            <a:off x="3481981" y="1335880"/>
            <a:ext cx="550037" cy="257928"/>
            <a:chOff x="973985" y="2783965"/>
            <a:chExt cx="550037" cy="257928"/>
          </a:xfrm>
        </p:grpSpPr>
        <p:sp>
          <p:nvSpPr>
            <p:cNvPr id="165" name="Rectangle 29">
              <a:extLst>
                <a:ext uri="{FF2B5EF4-FFF2-40B4-BE49-F238E27FC236}">
                  <a16:creationId xmlns:a16="http://schemas.microsoft.com/office/drawing/2014/main" id="{A121F9D4-8149-436A-A91B-F0BDDD70C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361" y="2783965"/>
              <a:ext cx="347852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8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APA–ITT</a:t>
              </a:r>
              <a:endParaRPr lang="en-GB" altLang="en-US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6" name="Line 30">
              <a:extLst>
                <a:ext uri="{FF2B5EF4-FFF2-40B4-BE49-F238E27FC236}">
                  <a16:creationId xmlns:a16="http://schemas.microsoft.com/office/drawing/2014/main" id="{C11C52E2-4F27-4BB1-A040-A72AA96799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985" y="2993476"/>
              <a:ext cx="161814" cy="0"/>
            </a:xfrm>
            <a:prstGeom prst="line">
              <a:avLst/>
            </a:prstGeom>
            <a:noFill/>
            <a:ln w="12700">
              <a:solidFill>
                <a:schemeClr val="accent6">
                  <a:lumMod val="60000"/>
                  <a:lumOff val="40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7" name="Rectangle 31">
              <a:extLst>
                <a:ext uri="{FF2B5EF4-FFF2-40B4-BE49-F238E27FC236}">
                  <a16:creationId xmlns:a16="http://schemas.microsoft.com/office/drawing/2014/main" id="{500EFFF0-0D8A-4380-B828-3752B7853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361" y="2918782"/>
              <a:ext cx="352661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8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PBO–ITT</a:t>
              </a:r>
              <a:endParaRPr lang="en-GB" altLang="en-US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8" name="Line 454">
              <a:extLst>
                <a:ext uri="{FF2B5EF4-FFF2-40B4-BE49-F238E27FC236}">
                  <a16:creationId xmlns:a16="http://schemas.microsoft.com/office/drawing/2014/main" id="{FA75CFE9-F5C0-4BB8-BE17-C3A59CEA70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985" y="2850633"/>
              <a:ext cx="161814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2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0" name="TextBox 3">
            <a:extLst>
              <a:ext uri="{FF2B5EF4-FFF2-40B4-BE49-F238E27FC236}">
                <a16:creationId xmlns:a16="http://schemas.microsoft.com/office/drawing/2014/main" id="{DDB79DD1-CABC-485F-AE1B-10C0F5DF6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75" y="971111"/>
            <a:ext cx="25837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fr-FR" sz="1800" b="1" dirty="0">
                <a:solidFill>
                  <a:schemeClr val="tx2"/>
                </a:solidFill>
                <a:cs typeface="Calibri" panose="020F0502020204030204" pitchFamily="34" charset="0"/>
              </a:rPr>
              <a:t>SPARTAN</a:t>
            </a:r>
            <a:r>
              <a:rPr lang="en-GB" altLang="fr-FR" sz="1800" b="1" baseline="30000" dirty="0">
                <a:solidFill>
                  <a:schemeClr val="tx2"/>
                </a:solidFill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1" name="TextBox 6">
            <a:extLst>
              <a:ext uri="{FF2B5EF4-FFF2-40B4-BE49-F238E27FC236}">
                <a16:creationId xmlns:a16="http://schemas.microsoft.com/office/drawing/2014/main" id="{27E12A92-0B0D-453D-B7B2-34CAE174C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9090" y="971111"/>
            <a:ext cx="19681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fr-FR" sz="1800" b="1" dirty="0">
                <a:solidFill>
                  <a:schemeClr val="accent1"/>
                </a:solidFill>
                <a:cs typeface="Calibri" panose="020F0502020204030204" pitchFamily="34" charset="0"/>
              </a:rPr>
              <a:t>PROSPER</a:t>
            </a:r>
            <a:r>
              <a:rPr lang="en-GB" altLang="fr-FR" sz="18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52" name="TextBox 19">
            <a:extLst>
              <a:ext uri="{FF2B5EF4-FFF2-40B4-BE49-F238E27FC236}">
                <a16:creationId xmlns:a16="http://schemas.microsoft.com/office/drawing/2014/main" id="{A228B9E7-45A2-4914-8DB3-5E754B398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8669" y="971111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2438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1800" b="1" dirty="0">
                <a:solidFill>
                  <a:schemeClr val="accent2"/>
                </a:solidFill>
                <a:cs typeface="Calibri" panose="020F0502020204030204" pitchFamily="34" charset="0"/>
              </a:rPr>
              <a:t>ARAMIS</a:t>
            </a:r>
            <a:r>
              <a:rPr lang="en-GB" altLang="en-US" sz="1800" b="1" baseline="30000" dirty="0">
                <a:solidFill>
                  <a:schemeClr val="accent2"/>
                </a:solidFill>
                <a:cs typeface="Calibri" panose="020F0502020204030204" pitchFamily="34" charset="0"/>
              </a:rPr>
              <a:t>3</a:t>
            </a:r>
            <a:endParaRPr lang="en-GB" altLang="en-US" sz="1800" b="1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A10D88BF-369A-4D3B-81FD-191A1A05D5F5}"/>
              </a:ext>
            </a:extLst>
          </p:cNvPr>
          <p:cNvGrpSpPr/>
          <p:nvPr/>
        </p:nvGrpSpPr>
        <p:grpSpPr>
          <a:xfrm>
            <a:off x="3274177" y="2547202"/>
            <a:ext cx="983553" cy="593305"/>
            <a:chOff x="5509081" y="2197000"/>
            <a:chExt cx="866876" cy="522921"/>
          </a:xfrm>
        </p:grpSpPr>
        <p:sp>
          <p:nvSpPr>
            <p:cNvPr id="170" name="Left Brace 169">
              <a:extLst>
                <a:ext uri="{FF2B5EF4-FFF2-40B4-BE49-F238E27FC236}">
                  <a16:creationId xmlns:a16="http://schemas.microsoft.com/office/drawing/2014/main" id="{6941DFC1-C201-46D7-BEBC-BA65F6E14B4D}"/>
                </a:ext>
              </a:extLst>
            </p:cNvPr>
            <p:cNvSpPr/>
            <p:nvPr/>
          </p:nvSpPr>
          <p:spPr>
            <a:xfrm rot="16200000">
              <a:off x="5883183" y="1990717"/>
              <a:ext cx="151000" cy="563566"/>
            </a:xfrm>
            <a:prstGeom prst="leftBrace">
              <a:avLst>
                <a:gd name="adj1" fmla="val 37984"/>
                <a:gd name="adj2" fmla="val 50000"/>
              </a:avLst>
            </a:prstGeom>
            <a:noFill/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2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FF6DD5CD-8A9F-424B-B5EF-21AB746689C4}"/>
                </a:ext>
              </a:extLst>
            </p:cNvPr>
            <p:cNvSpPr txBox="1"/>
            <p:nvPr/>
          </p:nvSpPr>
          <p:spPr>
            <a:xfrm>
              <a:off x="5509081" y="2353714"/>
              <a:ext cx="866876" cy="3662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29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050" b="1" kern="0" dirty="0">
                  <a:latin typeface="Calibri" panose="020F0502020204030204" pitchFamily="34" charset="0"/>
                  <a:cs typeface="Calibri" panose="020F0502020204030204" pitchFamily="34" charset="0"/>
                </a:rPr>
                <a:t>14.0 </a:t>
              </a:r>
              <a:br>
                <a:rPr lang="en-GB" sz="1050" b="1" kern="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1050" b="1" kern="0" dirty="0">
                  <a:latin typeface="Calibri" panose="020F0502020204030204" pitchFamily="34" charset="0"/>
                  <a:cs typeface="Calibri" panose="020F0502020204030204" pitchFamily="34" charset="0"/>
                </a:rPr>
                <a:t>months 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8100315C-74B9-41B4-93DC-B029EA20547F}"/>
              </a:ext>
            </a:extLst>
          </p:cNvPr>
          <p:cNvGrpSpPr/>
          <p:nvPr/>
        </p:nvGrpSpPr>
        <p:grpSpPr>
          <a:xfrm>
            <a:off x="4831603" y="1292705"/>
            <a:ext cx="3166639" cy="1342230"/>
            <a:chOff x="4873625" y="2362995"/>
            <a:chExt cx="3425825" cy="1342230"/>
          </a:xfrm>
        </p:grpSpPr>
        <p:sp>
          <p:nvSpPr>
            <p:cNvPr id="267" name="Freeform 40">
              <a:extLst>
                <a:ext uri="{FF2B5EF4-FFF2-40B4-BE49-F238E27FC236}">
                  <a16:creationId xmlns:a16="http://schemas.microsoft.com/office/drawing/2014/main" id="{4A79A28D-3C04-4304-8063-AA18F0E20172}"/>
                </a:ext>
              </a:extLst>
            </p:cNvPr>
            <p:cNvSpPr/>
            <p:nvPr/>
          </p:nvSpPr>
          <p:spPr>
            <a:xfrm>
              <a:off x="4873625" y="2365375"/>
              <a:ext cx="3425825" cy="1339850"/>
            </a:xfrm>
            <a:custGeom>
              <a:avLst/>
              <a:gdLst>
                <a:gd name="connsiteX0" fmla="*/ 3425825 w 3425825"/>
                <a:gd name="connsiteY0" fmla="*/ 1339850 h 1339850"/>
                <a:gd name="connsiteX1" fmla="*/ 3025775 w 3425825"/>
                <a:gd name="connsiteY1" fmla="*/ 1339850 h 1339850"/>
                <a:gd name="connsiteX2" fmla="*/ 3022600 w 3425825"/>
                <a:gd name="connsiteY2" fmla="*/ 1336675 h 1339850"/>
                <a:gd name="connsiteX3" fmla="*/ 3022600 w 3425825"/>
                <a:gd name="connsiteY3" fmla="*/ 1279525 h 1339850"/>
                <a:gd name="connsiteX4" fmla="*/ 2860675 w 3425825"/>
                <a:gd name="connsiteY4" fmla="*/ 1279525 h 1339850"/>
                <a:gd name="connsiteX5" fmla="*/ 2860675 w 3425825"/>
                <a:gd name="connsiteY5" fmla="*/ 1247775 h 1339850"/>
                <a:gd name="connsiteX6" fmla="*/ 2813050 w 3425825"/>
                <a:gd name="connsiteY6" fmla="*/ 1247775 h 1339850"/>
                <a:gd name="connsiteX7" fmla="*/ 2813050 w 3425825"/>
                <a:gd name="connsiteY7" fmla="*/ 1216025 h 1339850"/>
                <a:gd name="connsiteX8" fmla="*/ 2781300 w 3425825"/>
                <a:gd name="connsiteY8" fmla="*/ 1216025 h 1339850"/>
                <a:gd name="connsiteX9" fmla="*/ 2781300 w 3425825"/>
                <a:gd name="connsiteY9" fmla="*/ 1196975 h 1339850"/>
                <a:gd name="connsiteX10" fmla="*/ 2762250 w 3425825"/>
                <a:gd name="connsiteY10" fmla="*/ 1196975 h 1339850"/>
                <a:gd name="connsiteX11" fmla="*/ 2762250 w 3425825"/>
                <a:gd name="connsiteY11" fmla="*/ 1181100 h 1339850"/>
                <a:gd name="connsiteX12" fmla="*/ 2714625 w 3425825"/>
                <a:gd name="connsiteY12" fmla="*/ 1181100 h 1339850"/>
                <a:gd name="connsiteX13" fmla="*/ 2689225 w 3425825"/>
                <a:gd name="connsiteY13" fmla="*/ 1149350 h 1339850"/>
                <a:gd name="connsiteX14" fmla="*/ 2689225 w 3425825"/>
                <a:gd name="connsiteY14" fmla="*/ 1108075 h 1339850"/>
                <a:gd name="connsiteX15" fmla="*/ 2632075 w 3425825"/>
                <a:gd name="connsiteY15" fmla="*/ 1108075 h 1339850"/>
                <a:gd name="connsiteX16" fmla="*/ 2613025 w 3425825"/>
                <a:gd name="connsiteY16" fmla="*/ 1079500 h 1339850"/>
                <a:gd name="connsiteX17" fmla="*/ 2613025 w 3425825"/>
                <a:gd name="connsiteY17" fmla="*/ 1009650 h 1339850"/>
                <a:gd name="connsiteX18" fmla="*/ 2546350 w 3425825"/>
                <a:gd name="connsiteY18" fmla="*/ 990600 h 1339850"/>
                <a:gd name="connsiteX19" fmla="*/ 2486025 w 3425825"/>
                <a:gd name="connsiteY19" fmla="*/ 974725 h 1339850"/>
                <a:gd name="connsiteX20" fmla="*/ 2441575 w 3425825"/>
                <a:gd name="connsiteY20" fmla="*/ 974725 h 1339850"/>
                <a:gd name="connsiteX21" fmla="*/ 2428875 w 3425825"/>
                <a:gd name="connsiteY21" fmla="*/ 962025 h 1339850"/>
                <a:gd name="connsiteX22" fmla="*/ 2387600 w 3425825"/>
                <a:gd name="connsiteY22" fmla="*/ 962025 h 1339850"/>
                <a:gd name="connsiteX23" fmla="*/ 2387600 w 3425825"/>
                <a:gd name="connsiteY23" fmla="*/ 920750 h 1339850"/>
                <a:gd name="connsiteX24" fmla="*/ 2330450 w 3425825"/>
                <a:gd name="connsiteY24" fmla="*/ 920750 h 1339850"/>
                <a:gd name="connsiteX25" fmla="*/ 2292350 w 3425825"/>
                <a:gd name="connsiteY25" fmla="*/ 898525 h 1339850"/>
                <a:gd name="connsiteX26" fmla="*/ 2251075 w 3425825"/>
                <a:gd name="connsiteY26" fmla="*/ 860425 h 1339850"/>
                <a:gd name="connsiteX27" fmla="*/ 2203450 w 3425825"/>
                <a:gd name="connsiteY27" fmla="*/ 838200 h 1339850"/>
                <a:gd name="connsiteX28" fmla="*/ 2162175 w 3425825"/>
                <a:gd name="connsiteY28" fmla="*/ 838200 h 1339850"/>
                <a:gd name="connsiteX29" fmla="*/ 2117725 w 3425825"/>
                <a:gd name="connsiteY29" fmla="*/ 822325 h 1339850"/>
                <a:gd name="connsiteX30" fmla="*/ 2092325 w 3425825"/>
                <a:gd name="connsiteY30" fmla="*/ 822325 h 1339850"/>
                <a:gd name="connsiteX31" fmla="*/ 2092325 w 3425825"/>
                <a:gd name="connsiteY31" fmla="*/ 806450 h 1339850"/>
                <a:gd name="connsiteX32" fmla="*/ 2057400 w 3425825"/>
                <a:gd name="connsiteY32" fmla="*/ 806450 h 1339850"/>
                <a:gd name="connsiteX33" fmla="*/ 2044700 w 3425825"/>
                <a:gd name="connsiteY33" fmla="*/ 790575 h 1339850"/>
                <a:gd name="connsiteX34" fmla="*/ 2000250 w 3425825"/>
                <a:gd name="connsiteY34" fmla="*/ 790575 h 1339850"/>
                <a:gd name="connsiteX35" fmla="*/ 2000250 w 3425825"/>
                <a:gd name="connsiteY35" fmla="*/ 768350 h 1339850"/>
                <a:gd name="connsiteX36" fmla="*/ 1927225 w 3425825"/>
                <a:gd name="connsiteY36" fmla="*/ 768350 h 1339850"/>
                <a:gd name="connsiteX37" fmla="*/ 1927225 w 3425825"/>
                <a:gd name="connsiteY37" fmla="*/ 730250 h 1339850"/>
                <a:gd name="connsiteX38" fmla="*/ 1898650 w 3425825"/>
                <a:gd name="connsiteY38" fmla="*/ 730250 h 1339850"/>
                <a:gd name="connsiteX39" fmla="*/ 1898650 w 3425825"/>
                <a:gd name="connsiteY39" fmla="*/ 708025 h 1339850"/>
                <a:gd name="connsiteX40" fmla="*/ 1825625 w 3425825"/>
                <a:gd name="connsiteY40" fmla="*/ 708025 h 1339850"/>
                <a:gd name="connsiteX41" fmla="*/ 1774825 w 3425825"/>
                <a:gd name="connsiteY41" fmla="*/ 663575 h 1339850"/>
                <a:gd name="connsiteX42" fmla="*/ 1708150 w 3425825"/>
                <a:gd name="connsiteY42" fmla="*/ 596900 h 1339850"/>
                <a:gd name="connsiteX43" fmla="*/ 1666875 w 3425825"/>
                <a:gd name="connsiteY43" fmla="*/ 565150 h 1339850"/>
                <a:gd name="connsiteX44" fmla="*/ 1581150 w 3425825"/>
                <a:gd name="connsiteY44" fmla="*/ 508000 h 1339850"/>
                <a:gd name="connsiteX45" fmla="*/ 1552575 w 3425825"/>
                <a:gd name="connsiteY45" fmla="*/ 508000 h 1339850"/>
                <a:gd name="connsiteX46" fmla="*/ 1517650 w 3425825"/>
                <a:gd name="connsiteY46" fmla="*/ 469900 h 1339850"/>
                <a:gd name="connsiteX47" fmla="*/ 1479550 w 3425825"/>
                <a:gd name="connsiteY47" fmla="*/ 469900 h 1339850"/>
                <a:gd name="connsiteX48" fmla="*/ 1466850 w 3425825"/>
                <a:gd name="connsiteY48" fmla="*/ 457200 h 1339850"/>
                <a:gd name="connsiteX49" fmla="*/ 1447800 w 3425825"/>
                <a:gd name="connsiteY49" fmla="*/ 412750 h 1339850"/>
                <a:gd name="connsiteX50" fmla="*/ 1397000 w 3425825"/>
                <a:gd name="connsiteY50" fmla="*/ 384175 h 1339850"/>
                <a:gd name="connsiteX51" fmla="*/ 1377950 w 3425825"/>
                <a:gd name="connsiteY51" fmla="*/ 384175 h 1339850"/>
                <a:gd name="connsiteX52" fmla="*/ 1377950 w 3425825"/>
                <a:gd name="connsiteY52" fmla="*/ 358775 h 1339850"/>
                <a:gd name="connsiteX53" fmla="*/ 1257300 w 3425825"/>
                <a:gd name="connsiteY53" fmla="*/ 358775 h 1339850"/>
                <a:gd name="connsiteX54" fmla="*/ 1257300 w 3425825"/>
                <a:gd name="connsiteY54" fmla="*/ 336550 h 1339850"/>
                <a:gd name="connsiteX55" fmla="*/ 1225550 w 3425825"/>
                <a:gd name="connsiteY55" fmla="*/ 336550 h 1339850"/>
                <a:gd name="connsiteX56" fmla="*/ 1187450 w 3425825"/>
                <a:gd name="connsiteY56" fmla="*/ 320675 h 1339850"/>
                <a:gd name="connsiteX57" fmla="*/ 1165225 w 3425825"/>
                <a:gd name="connsiteY57" fmla="*/ 311150 h 1339850"/>
                <a:gd name="connsiteX58" fmla="*/ 1165225 w 3425825"/>
                <a:gd name="connsiteY58" fmla="*/ 292100 h 1339850"/>
                <a:gd name="connsiteX59" fmla="*/ 1127125 w 3425825"/>
                <a:gd name="connsiteY59" fmla="*/ 292100 h 1339850"/>
                <a:gd name="connsiteX60" fmla="*/ 1098550 w 3425825"/>
                <a:gd name="connsiteY60" fmla="*/ 263525 h 1339850"/>
                <a:gd name="connsiteX61" fmla="*/ 1028700 w 3425825"/>
                <a:gd name="connsiteY61" fmla="*/ 263525 h 1339850"/>
                <a:gd name="connsiteX62" fmla="*/ 1028700 w 3425825"/>
                <a:gd name="connsiteY62" fmla="*/ 238125 h 1339850"/>
                <a:gd name="connsiteX63" fmla="*/ 996950 w 3425825"/>
                <a:gd name="connsiteY63" fmla="*/ 238125 h 1339850"/>
                <a:gd name="connsiteX64" fmla="*/ 996950 w 3425825"/>
                <a:gd name="connsiteY64" fmla="*/ 225425 h 1339850"/>
                <a:gd name="connsiteX65" fmla="*/ 977900 w 3425825"/>
                <a:gd name="connsiteY65" fmla="*/ 225425 h 1339850"/>
                <a:gd name="connsiteX66" fmla="*/ 946150 w 3425825"/>
                <a:gd name="connsiteY66" fmla="*/ 212725 h 1339850"/>
                <a:gd name="connsiteX67" fmla="*/ 927100 w 3425825"/>
                <a:gd name="connsiteY67" fmla="*/ 171450 h 1339850"/>
                <a:gd name="connsiteX68" fmla="*/ 914400 w 3425825"/>
                <a:gd name="connsiteY68" fmla="*/ 155575 h 1339850"/>
                <a:gd name="connsiteX69" fmla="*/ 879475 w 3425825"/>
                <a:gd name="connsiteY69" fmla="*/ 155575 h 1339850"/>
                <a:gd name="connsiteX70" fmla="*/ 815975 w 3425825"/>
                <a:gd name="connsiteY70" fmla="*/ 139700 h 1339850"/>
                <a:gd name="connsiteX71" fmla="*/ 762000 w 3425825"/>
                <a:gd name="connsiteY71" fmla="*/ 120650 h 1339850"/>
                <a:gd name="connsiteX72" fmla="*/ 717550 w 3425825"/>
                <a:gd name="connsiteY72" fmla="*/ 104775 h 1339850"/>
                <a:gd name="connsiteX73" fmla="*/ 657225 w 3425825"/>
                <a:gd name="connsiteY73" fmla="*/ 92075 h 1339850"/>
                <a:gd name="connsiteX74" fmla="*/ 625475 w 3425825"/>
                <a:gd name="connsiteY74" fmla="*/ 92075 h 1339850"/>
                <a:gd name="connsiteX75" fmla="*/ 622300 w 3425825"/>
                <a:gd name="connsiteY75" fmla="*/ 57150 h 1339850"/>
                <a:gd name="connsiteX76" fmla="*/ 479425 w 3425825"/>
                <a:gd name="connsiteY76" fmla="*/ 57150 h 1339850"/>
                <a:gd name="connsiteX77" fmla="*/ 415925 w 3425825"/>
                <a:gd name="connsiteY77" fmla="*/ 38100 h 1339850"/>
                <a:gd name="connsiteX78" fmla="*/ 365125 w 3425825"/>
                <a:gd name="connsiteY78" fmla="*/ 25400 h 1339850"/>
                <a:gd name="connsiteX79" fmla="*/ 193675 w 3425825"/>
                <a:gd name="connsiteY79" fmla="*/ 25400 h 1339850"/>
                <a:gd name="connsiteX80" fmla="*/ 38100 w 3425825"/>
                <a:gd name="connsiteY80" fmla="*/ 25400 h 1339850"/>
                <a:gd name="connsiteX81" fmla="*/ 38100 w 3425825"/>
                <a:gd name="connsiteY81" fmla="*/ 0 h 1339850"/>
                <a:gd name="connsiteX82" fmla="*/ 0 w 3425825"/>
                <a:gd name="connsiteY82" fmla="*/ 0 h 133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425825" h="1339850">
                  <a:moveTo>
                    <a:pt x="3425825" y="1339850"/>
                  </a:moveTo>
                  <a:lnTo>
                    <a:pt x="3025775" y="1339850"/>
                  </a:lnTo>
                  <a:lnTo>
                    <a:pt x="3022600" y="1336675"/>
                  </a:lnTo>
                  <a:lnTo>
                    <a:pt x="3022600" y="1279525"/>
                  </a:lnTo>
                  <a:lnTo>
                    <a:pt x="2860675" y="1279525"/>
                  </a:lnTo>
                  <a:lnTo>
                    <a:pt x="2860675" y="1247775"/>
                  </a:lnTo>
                  <a:lnTo>
                    <a:pt x="2813050" y="1247775"/>
                  </a:lnTo>
                  <a:lnTo>
                    <a:pt x="2813050" y="1216025"/>
                  </a:lnTo>
                  <a:lnTo>
                    <a:pt x="2781300" y="1216025"/>
                  </a:lnTo>
                  <a:lnTo>
                    <a:pt x="2781300" y="1196975"/>
                  </a:lnTo>
                  <a:lnTo>
                    <a:pt x="2762250" y="1196975"/>
                  </a:lnTo>
                  <a:lnTo>
                    <a:pt x="2762250" y="1181100"/>
                  </a:lnTo>
                  <a:lnTo>
                    <a:pt x="2714625" y="1181100"/>
                  </a:lnTo>
                  <a:lnTo>
                    <a:pt x="2689225" y="1149350"/>
                  </a:lnTo>
                  <a:lnTo>
                    <a:pt x="2689225" y="1108075"/>
                  </a:lnTo>
                  <a:lnTo>
                    <a:pt x="2632075" y="1108075"/>
                  </a:lnTo>
                  <a:lnTo>
                    <a:pt x="2613025" y="1079500"/>
                  </a:lnTo>
                  <a:lnTo>
                    <a:pt x="2613025" y="1009650"/>
                  </a:lnTo>
                  <a:lnTo>
                    <a:pt x="2546350" y="990600"/>
                  </a:lnTo>
                  <a:lnTo>
                    <a:pt x="2486025" y="974725"/>
                  </a:lnTo>
                  <a:lnTo>
                    <a:pt x="2441575" y="974725"/>
                  </a:lnTo>
                  <a:lnTo>
                    <a:pt x="2428875" y="962025"/>
                  </a:lnTo>
                  <a:lnTo>
                    <a:pt x="2387600" y="962025"/>
                  </a:lnTo>
                  <a:lnTo>
                    <a:pt x="2387600" y="920750"/>
                  </a:lnTo>
                  <a:lnTo>
                    <a:pt x="2330450" y="920750"/>
                  </a:lnTo>
                  <a:lnTo>
                    <a:pt x="2292350" y="898525"/>
                  </a:lnTo>
                  <a:lnTo>
                    <a:pt x="2251075" y="860425"/>
                  </a:lnTo>
                  <a:lnTo>
                    <a:pt x="2203450" y="838200"/>
                  </a:lnTo>
                  <a:lnTo>
                    <a:pt x="2162175" y="838200"/>
                  </a:lnTo>
                  <a:lnTo>
                    <a:pt x="2117725" y="822325"/>
                  </a:lnTo>
                  <a:lnTo>
                    <a:pt x="2092325" y="822325"/>
                  </a:lnTo>
                  <a:lnTo>
                    <a:pt x="2092325" y="806450"/>
                  </a:lnTo>
                  <a:lnTo>
                    <a:pt x="2057400" y="806450"/>
                  </a:lnTo>
                  <a:lnTo>
                    <a:pt x="2044700" y="790575"/>
                  </a:lnTo>
                  <a:lnTo>
                    <a:pt x="2000250" y="790575"/>
                  </a:lnTo>
                  <a:lnTo>
                    <a:pt x="2000250" y="768350"/>
                  </a:lnTo>
                  <a:lnTo>
                    <a:pt x="1927225" y="768350"/>
                  </a:lnTo>
                  <a:lnTo>
                    <a:pt x="1927225" y="730250"/>
                  </a:lnTo>
                  <a:lnTo>
                    <a:pt x="1898650" y="730250"/>
                  </a:lnTo>
                  <a:lnTo>
                    <a:pt x="1898650" y="708025"/>
                  </a:lnTo>
                  <a:lnTo>
                    <a:pt x="1825625" y="708025"/>
                  </a:lnTo>
                  <a:lnTo>
                    <a:pt x="1774825" y="663575"/>
                  </a:lnTo>
                  <a:lnTo>
                    <a:pt x="1708150" y="596900"/>
                  </a:lnTo>
                  <a:lnTo>
                    <a:pt x="1666875" y="565150"/>
                  </a:lnTo>
                  <a:lnTo>
                    <a:pt x="1581150" y="508000"/>
                  </a:lnTo>
                  <a:lnTo>
                    <a:pt x="1552575" y="508000"/>
                  </a:lnTo>
                  <a:lnTo>
                    <a:pt x="1517650" y="469900"/>
                  </a:lnTo>
                  <a:lnTo>
                    <a:pt x="1479550" y="469900"/>
                  </a:lnTo>
                  <a:lnTo>
                    <a:pt x="1466850" y="457200"/>
                  </a:lnTo>
                  <a:lnTo>
                    <a:pt x="1447800" y="412750"/>
                  </a:lnTo>
                  <a:lnTo>
                    <a:pt x="1397000" y="384175"/>
                  </a:lnTo>
                  <a:lnTo>
                    <a:pt x="1377950" y="384175"/>
                  </a:lnTo>
                  <a:lnTo>
                    <a:pt x="1377950" y="358775"/>
                  </a:lnTo>
                  <a:lnTo>
                    <a:pt x="1257300" y="358775"/>
                  </a:lnTo>
                  <a:lnTo>
                    <a:pt x="1257300" y="336550"/>
                  </a:lnTo>
                  <a:lnTo>
                    <a:pt x="1225550" y="336550"/>
                  </a:lnTo>
                  <a:lnTo>
                    <a:pt x="1187450" y="320675"/>
                  </a:lnTo>
                  <a:lnTo>
                    <a:pt x="1165225" y="311150"/>
                  </a:lnTo>
                  <a:lnTo>
                    <a:pt x="1165225" y="292100"/>
                  </a:lnTo>
                  <a:lnTo>
                    <a:pt x="1127125" y="292100"/>
                  </a:lnTo>
                  <a:lnTo>
                    <a:pt x="1098550" y="263525"/>
                  </a:lnTo>
                  <a:lnTo>
                    <a:pt x="1028700" y="263525"/>
                  </a:lnTo>
                  <a:lnTo>
                    <a:pt x="1028700" y="238125"/>
                  </a:lnTo>
                  <a:lnTo>
                    <a:pt x="996950" y="238125"/>
                  </a:lnTo>
                  <a:lnTo>
                    <a:pt x="996950" y="225425"/>
                  </a:lnTo>
                  <a:lnTo>
                    <a:pt x="977900" y="225425"/>
                  </a:lnTo>
                  <a:lnTo>
                    <a:pt x="946150" y="212725"/>
                  </a:lnTo>
                  <a:lnTo>
                    <a:pt x="927100" y="171450"/>
                  </a:lnTo>
                  <a:lnTo>
                    <a:pt x="914400" y="155575"/>
                  </a:lnTo>
                  <a:lnTo>
                    <a:pt x="879475" y="155575"/>
                  </a:lnTo>
                  <a:lnTo>
                    <a:pt x="815975" y="139700"/>
                  </a:lnTo>
                  <a:lnTo>
                    <a:pt x="762000" y="120650"/>
                  </a:lnTo>
                  <a:lnTo>
                    <a:pt x="717550" y="104775"/>
                  </a:lnTo>
                  <a:lnTo>
                    <a:pt x="657225" y="92075"/>
                  </a:lnTo>
                  <a:lnTo>
                    <a:pt x="625475" y="92075"/>
                  </a:lnTo>
                  <a:lnTo>
                    <a:pt x="622300" y="57150"/>
                  </a:lnTo>
                  <a:lnTo>
                    <a:pt x="479425" y="57150"/>
                  </a:lnTo>
                  <a:lnTo>
                    <a:pt x="415925" y="38100"/>
                  </a:lnTo>
                  <a:lnTo>
                    <a:pt x="365125" y="25400"/>
                  </a:lnTo>
                  <a:lnTo>
                    <a:pt x="193675" y="25400"/>
                  </a:lnTo>
                  <a:lnTo>
                    <a:pt x="38100" y="25400"/>
                  </a:lnTo>
                  <a:lnTo>
                    <a:pt x="38100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3B4459BA-80FA-480A-A6DD-29DE90C20334}"/>
                </a:ext>
              </a:extLst>
            </p:cNvPr>
            <p:cNvGrpSpPr/>
            <p:nvPr/>
          </p:nvGrpSpPr>
          <p:grpSpPr>
            <a:xfrm>
              <a:off x="5043807" y="2362995"/>
              <a:ext cx="3180205" cy="1339500"/>
              <a:chOff x="5043807" y="2362995"/>
              <a:chExt cx="3180098" cy="1339500"/>
            </a:xfrm>
            <a:solidFill>
              <a:schemeClr val="accent2"/>
            </a:solidFill>
          </p:grpSpPr>
          <p:sp>
            <p:nvSpPr>
              <p:cNvPr id="275" name="Isosceles Triangle 274">
                <a:extLst>
                  <a:ext uri="{FF2B5EF4-FFF2-40B4-BE49-F238E27FC236}">
                    <a16:creationId xmlns:a16="http://schemas.microsoft.com/office/drawing/2014/main" id="{393F11BF-9837-4524-A52D-973DE66A89CB}"/>
                  </a:ext>
                </a:extLst>
              </p:cNvPr>
              <p:cNvSpPr/>
              <p:nvPr/>
            </p:nvSpPr>
            <p:spPr>
              <a:xfrm flipH="1">
                <a:off x="8196473" y="3675063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6" name="Isosceles Triangle 275">
                <a:extLst>
                  <a:ext uri="{FF2B5EF4-FFF2-40B4-BE49-F238E27FC236}">
                    <a16:creationId xmlns:a16="http://schemas.microsoft.com/office/drawing/2014/main" id="{A928A80C-A1C8-4DD0-BE9B-0043B562E9B0}"/>
                  </a:ext>
                </a:extLst>
              </p:cNvPr>
              <p:cNvSpPr/>
              <p:nvPr/>
            </p:nvSpPr>
            <p:spPr>
              <a:xfrm flipH="1">
                <a:off x="8158372" y="3675063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9" name="Isosceles Triangle 278">
                <a:extLst>
                  <a:ext uri="{FF2B5EF4-FFF2-40B4-BE49-F238E27FC236}">
                    <a16:creationId xmlns:a16="http://schemas.microsoft.com/office/drawing/2014/main" id="{252C769B-6089-4E09-879C-E37C5042F70B}"/>
                  </a:ext>
                </a:extLst>
              </p:cNvPr>
              <p:cNvSpPr/>
              <p:nvPr/>
            </p:nvSpPr>
            <p:spPr>
              <a:xfrm flipH="1">
                <a:off x="8034549" y="3675063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1" name="Isosceles Triangle 280">
                <a:extLst>
                  <a:ext uri="{FF2B5EF4-FFF2-40B4-BE49-F238E27FC236}">
                    <a16:creationId xmlns:a16="http://schemas.microsoft.com/office/drawing/2014/main" id="{8D91876B-6B78-4FF0-8498-19D44E57BB65}"/>
                  </a:ext>
                </a:extLst>
              </p:cNvPr>
              <p:cNvSpPr/>
              <p:nvPr/>
            </p:nvSpPr>
            <p:spPr>
              <a:xfrm flipH="1">
                <a:off x="7994070" y="3675063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4" name="Isosceles Triangle 303">
                <a:extLst>
                  <a:ext uri="{FF2B5EF4-FFF2-40B4-BE49-F238E27FC236}">
                    <a16:creationId xmlns:a16="http://schemas.microsoft.com/office/drawing/2014/main" id="{6A2D5B51-7F35-4F67-B18A-13814C2DB696}"/>
                  </a:ext>
                </a:extLst>
              </p:cNvPr>
              <p:cNvSpPr/>
              <p:nvPr/>
            </p:nvSpPr>
            <p:spPr>
              <a:xfrm flipH="1">
                <a:off x="7967876" y="3675063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5" name="Isosceles Triangle 304">
                <a:extLst>
                  <a:ext uri="{FF2B5EF4-FFF2-40B4-BE49-F238E27FC236}">
                    <a16:creationId xmlns:a16="http://schemas.microsoft.com/office/drawing/2014/main" id="{99382C84-ECB1-46C3-854F-4B23C895A3BE}"/>
                  </a:ext>
                </a:extLst>
              </p:cNvPr>
              <p:cNvSpPr/>
              <p:nvPr/>
            </p:nvSpPr>
            <p:spPr>
              <a:xfrm flipH="1">
                <a:off x="7944065" y="3675063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6" name="Isosceles Triangle 305">
                <a:extLst>
                  <a:ext uri="{FF2B5EF4-FFF2-40B4-BE49-F238E27FC236}">
                    <a16:creationId xmlns:a16="http://schemas.microsoft.com/office/drawing/2014/main" id="{6850C667-FCB0-411F-A997-26EAED79D409}"/>
                  </a:ext>
                </a:extLst>
              </p:cNvPr>
              <p:cNvSpPr/>
              <p:nvPr/>
            </p:nvSpPr>
            <p:spPr>
              <a:xfrm flipH="1">
                <a:off x="7925016" y="3675063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7" name="Isosceles Triangle 306">
                <a:extLst>
                  <a:ext uri="{FF2B5EF4-FFF2-40B4-BE49-F238E27FC236}">
                    <a16:creationId xmlns:a16="http://schemas.microsoft.com/office/drawing/2014/main" id="{D96419A0-EE55-4D5D-8E4B-91D4FE05098F}"/>
                  </a:ext>
                </a:extLst>
              </p:cNvPr>
              <p:cNvSpPr/>
              <p:nvPr/>
            </p:nvSpPr>
            <p:spPr>
              <a:xfrm flipH="1">
                <a:off x="7879773" y="3675063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8" name="Isosceles Triangle 307">
                <a:extLst>
                  <a:ext uri="{FF2B5EF4-FFF2-40B4-BE49-F238E27FC236}">
                    <a16:creationId xmlns:a16="http://schemas.microsoft.com/office/drawing/2014/main" id="{DF99F22A-48FD-48D7-86A1-605348F7156D}"/>
                  </a:ext>
                </a:extLst>
              </p:cNvPr>
              <p:cNvSpPr/>
              <p:nvPr/>
            </p:nvSpPr>
            <p:spPr>
              <a:xfrm flipH="1">
                <a:off x="7863104" y="3617913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9" name="Isosceles Triangle 308">
                <a:extLst>
                  <a:ext uri="{FF2B5EF4-FFF2-40B4-BE49-F238E27FC236}">
                    <a16:creationId xmlns:a16="http://schemas.microsoft.com/office/drawing/2014/main" id="{6B130E8D-4D08-4125-9B9D-F5BFC7F2EE15}"/>
                  </a:ext>
                </a:extLst>
              </p:cNvPr>
              <p:cNvSpPr/>
              <p:nvPr/>
            </p:nvSpPr>
            <p:spPr>
              <a:xfrm flipH="1">
                <a:off x="7839293" y="3617913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0" name="Isosceles Triangle 309">
                <a:extLst>
                  <a:ext uri="{FF2B5EF4-FFF2-40B4-BE49-F238E27FC236}">
                    <a16:creationId xmlns:a16="http://schemas.microsoft.com/office/drawing/2014/main" id="{AAC894D3-C0AA-461D-AEC8-C37F38A10B46}"/>
                  </a:ext>
                </a:extLst>
              </p:cNvPr>
              <p:cNvSpPr/>
              <p:nvPr/>
            </p:nvSpPr>
            <p:spPr>
              <a:xfrm flipH="1">
                <a:off x="7817862" y="3617913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1" name="Isosceles Triangle 310">
                <a:extLst>
                  <a:ext uri="{FF2B5EF4-FFF2-40B4-BE49-F238E27FC236}">
                    <a16:creationId xmlns:a16="http://schemas.microsoft.com/office/drawing/2014/main" id="{E66F4537-D459-4C0B-AC91-F337E9C1A1F0}"/>
                  </a:ext>
                </a:extLst>
              </p:cNvPr>
              <p:cNvSpPr/>
              <p:nvPr/>
            </p:nvSpPr>
            <p:spPr>
              <a:xfrm flipH="1">
                <a:off x="7803575" y="3617913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2" name="Isosceles Triangle 311">
                <a:extLst>
                  <a:ext uri="{FF2B5EF4-FFF2-40B4-BE49-F238E27FC236}">
                    <a16:creationId xmlns:a16="http://schemas.microsoft.com/office/drawing/2014/main" id="{57ABE152-1758-4BC9-9B20-31A3A94A1368}"/>
                  </a:ext>
                </a:extLst>
              </p:cNvPr>
              <p:cNvSpPr/>
              <p:nvPr/>
            </p:nvSpPr>
            <p:spPr>
              <a:xfrm flipH="1">
                <a:off x="7767857" y="3617913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3" name="Isosceles Triangle 312">
                <a:extLst>
                  <a:ext uri="{FF2B5EF4-FFF2-40B4-BE49-F238E27FC236}">
                    <a16:creationId xmlns:a16="http://schemas.microsoft.com/office/drawing/2014/main" id="{D02DE7D1-F82B-489B-9019-1F02DC22C36C}"/>
                  </a:ext>
                </a:extLst>
              </p:cNvPr>
              <p:cNvSpPr/>
              <p:nvPr/>
            </p:nvSpPr>
            <p:spPr>
              <a:xfrm flipH="1">
                <a:off x="7734517" y="3617913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4" name="Isosceles Triangle 313">
                <a:extLst>
                  <a:ext uri="{FF2B5EF4-FFF2-40B4-BE49-F238E27FC236}">
                    <a16:creationId xmlns:a16="http://schemas.microsoft.com/office/drawing/2014/main" id="{B6483FE0-F03C-4E50-99FD-9D87AC52E8F7}"/>
                  </a:ext>
                </a:extLst>
              </p:cNvPr>
              <p:cNvSpPr/>
              <p:nvPr/>
            </p:nvSpPr>
            <p:spPr>
              <a:xfrm flipH="1">
                <a:off x="7705942" y="3586956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5" name="Isosceles Triangle 314">
                <a:extLst>
                  <a:ext uri="{FF2B5EF4-FFF2-40B4-BE49-F238E27FC236}">
                    <a16:creationId xmlns:a16="http://schemas.microsoft.com/office/drawing/2014/main" id="{C0BB9453-19C6-49A4-BE0C-2652C311E4D3}"/>
                  </a:ext>
                </a:extLst>
              </p:cNvPr>
              <p:cNvSpPr/>
              <p:nvPr/>
            </p:nvSpPr>
            <p:spPr>
              <a:xfrm flipH="1">
                <a:off x="7694035" y="3586956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6" name="Isosceles Triangle 315">
                <a:extLst>
                  <a:ext uri="{FF2B5EF4-FFF2-40B4-BE49-F238E27FC236}">
                    <a16:creationId xmlns:a16="http://schemas.microsoft.com/office/drawing/2014/main" id="{F6AEF643-1AB3-4F4C-B689-752266C6478A}"/>
                  </a:ext>
                </a:extLst>
              </p:cNvPr>
              <p:cNvSpPr/>
              <p:nvPr/>
            </p:nvSpPr>
            <p:spPr>
              <a:xfrm flipH="1">
                <a:off x="7679747" y="3586956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7" name="Isosceles Triangle 316">
                <a:extLst>
                  <a:ext uri="{FF2B5EF4-FFF2-40B4-BE49-F238E27FC236}">
                    <a16:creationId xmlns:a16="http://schemas.microsoft.com/office/drawing/2014/main" id="{6C4A9BD5-6FE5-4E61-AA7E-A7570720E4C1}"/>
                  </a:ext>
                </a:extLst>
              </p:cNvPr>
              <p:cNvSpPr/>
              <p:nvPr/>
            </p:nvSpPr>
            <p:spPr>
              <a:xfrm flipH="1">
                <a:off x="7665460" y="3567907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8" name="Isosceles Triangle 317">
                <a:extLst>
                  <a:ext uri="{FF2B5EF4-FFF2-40B4-BE49-F238E27FC236}">
                    <a16:creationId xmlns:a16="http://schemas.microsoft.com/office/drawing/2014/main" id="{C27C1948-4CF1-4279-8791-8EA3947F1099}"/>
                  </a:ext>
                </a:extLst>
              </p:cNvPr>
              <p:cNvSpPr/>
              <p:nvPr/>
            </p:nvSpPr>
            <p:spPr>
              <a:xfrm flipH="1">
                <a:off x="7648790" y="3567907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9" name="Isosceles Triangle 318">
                <a:extLst>
                  <a:ext uri="{FF2B5EF4-FFF2-40B4-BE49-F238E27FC236}">
                    <a16:creationId xmlns:a16="http://schemas.microsoft.com/office/drawing/2014/main" id="{6B339993-0D37-4DB5-9862-21902B25FA0D}"/>
                  </a:ext>
                </a:extLst>
              </p:cNvPr>
              <p:cNvSpPr/>
              <p:nvPr/>
            </p:nvSpPr>
            <p:spPr>
              <a:xfrm flipH="1">
                <a:off x="7634503" y="3546476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0" name="Isosceles Triangle 319">
                <a:extLst>
                  <a:ext uri="{FF2B5EF4-FFF2-40B4-BE49-F238E27FC236}">
                    <a16:creationId xmlns:a16="http://schemas.microsoft.com/office/drawing/2014/main" id="{70FCDB0B-D872-4152-A1B2-D21E5F6D4B38}"/>
                  </a:ext>
                </a:extLst>
              </p:cNvPr>
              <p:cNvSpPr/>
              <p:nvPr/>
            </p:nvSpPr>
            <p:spPr>
              <a:xfrm flipH="1">
                <a:off x="7615454" y="3527426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1" name="Isosceles Triangle 320">
                <a:extLst>
                  <a:ext uri="{FF2B5EF4-FFF2-40B4-BE49-F238E27FC236}">
                    <a16:creationId xmlns:a16="http://schemas.microsoft.com/office/drawing/2014/main" id="{1945A48D-B6B3-46F5-A037-48536E35AF2C}"/>
                  </a:ext>
                </a:extLst>
              </p:cNvPr>
              <p:cNvSpPr/>
              <p:nvPr/>
            </p:nvSpPr>
            <p:spPr>
              <a:xfrm flipH="1">
                <a:off x="7596405" y="3527426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2" name="Isosceles Triangle 321">
                <a:extLst>
                  <a:ext uri="{FF2B5EF4-FFF2-40B4-BE49-F238E27FC236}">
                    <a16:creationId xmlns:a16="http://schemas.microsoft.com/office/drawing/2014/main" id="{0D76FC10-4A68-4414-8314-29AE83917533}"/>
                  </a:ext>
                </a:extLst>
              </p:cNvPr>
              <p:cNvSpPr/>
              <p:nvPr/>
            </p:nvSpPr>
            <p:spPr>
              <a:xfrm flipH="1">
                <a:off x="7584501" y="3527426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3" name="Isosceles Triangle 322">
                <a:extLst>
                  <a:ext uri="{FF2B5EF4-FFF2-40B4-BE49-F238E27FC236}">
                    <a16:creationId xmlns:a16="http://schemas.microsoft.com/office/drawing/2014/main" id="{883A0D35-CCB5-4A44-9329-A70C8BCEB1B3}"/>
                  </a:ext>
                </a:extLst>
              </p:cNvPr>
              <p:cNvSpPr/>
              <p:nvPr/>
            </p:nvSpPr>
            <p:spPr>
              <a:xfrm flipH="1">
                <a:off x="7536877" y="3444082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4" name="Isosceles Triangle 323">
                <a:extLst>
                  <a:ext uri="{FF2B5EF4-FFF2-40B4-BE49-F238E27FC236}">
                    <a16:creationId xmlns:a16="http://schemas.microsoft.com/office/drawing/2014/main" id="{80EB64A3-0383-485A-9718-549555D46606}"/>
                  </a:ext>
                </a:extLst>
              </p:cNvPr>
              <p:cNvSpPr/>
              <p:nvPr/>
            </p:nvSpPr>
            <p:spPr>
              <a:xfrm flipH="1">
                <a:off x="7517827" y="3444082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5" name="Isosceles Triangle 324">
                <a:extLst>
                  <a:ext uri="{FF2B5EF4-FFF2-40B4-BE49-F238E27FC236}">
                    <a16:creationId xmlns:a16="http://schemas.microsoft.com/office/drawing/2014/main" id="{F5F3558A-AAF7-4477-9620-4EA8C4AFE2CF}"/>
                  </a:ext>
                </a:extLst>
              </p:cNvPr>
              <p:cNvSpPr/>
              <p:nvPr/>
            </p:nvSpPr>
            <p:spPr>
              <a:xfrm flipH="1">
                <a:off x="7496395" y="3444082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6" name="Isosceles Triangle 325">
                <a:extLst>
                  <a:ext uri="{FF2B5EF4-FFF2-40B4-BE49-F238E27FC236}">
                    <a16:creationId xmlns:a16="http://schemas.microsoft.com/office/drawing/2014/main" id="{24E0ADD9-EB08-4EBF-9979-FAFE302B0A8C}"/>
                  </a:ext>
                </a:extLst>
              </p:cNvPr>
              <p:cNvSpPr/>
              <p:nvPr/>
            </p:nvSpPr>
            <p:spPr>
              <a:xfrm flipH="1">
                <a:off x="7477347" y="3420270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7" name="Isosceles Triangle 326">
                <a:extLst>
                  <a:ext uri="{FF2B5EF4-FFF2-40B4-BE49-F238E27FC236}">
                    <a16:creationId xmlns:a16="http://schemas.microsoft.com/office/drawing/2014/main" id="{9868E226-42A9-49F8-ADED-A53D933F6DB8}"/>
                  </a:ext>
                </a:extLst>
              </p:cNvPr>
              <p:cNvSpPr/>
              <p:nvPr/>
            </p:nvSpPr>
            <p:spPr>
              <a:xfrm flipH="1">
                <a:off x="7448773" y="3355976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8" name="Isosceles Triangle 327">
                <a:extLst>
                  <a:ext uri="{FF2B5EF4-FFF2-40B4-BE49-F238E27FC236}">
                    <a16:creationId xmlns:a16="http://schemas.microsoft.com/office/drawing/2014/main" id="{D6EDBA31-5581-4719-BF20-7E9ACE11E4A7}"/>
                  </a:ext>
                </a:extLst>
              </p:cNvPr>
              <p:cNvSpPr/>
              <p:nvPr/>
            </p:nvSpPr>
            <p:spPr>
              <a:xfrm flipH="1">
                <a:off x="7434485" y="3339307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9" name="Isosceles Triangle 328">
                <a:extLst>
                  <a:ext uri="{FF2B5EF4-FFF2-40B4-BE49-F238E27FC236}">
                    <a16:creationId xmlns:a16="http://schemas.microsoft.com/office/drawing/2014/main" id="{7CD33069-5C24-4980-8B6A-C2AD0732FDC7}"/>
                  </a:ext>
                </a:extLst>
              </p:cNvPr>
              <p:cNvSpPr/>
              <p:nvPr/>
            </p:nvSpPr>
            <p:spPr>
              <a:xfrm flipH="1">
                <a:off x="7417817" y="3339307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0" name="Isosceles Triangle 329">
                <a:extLst>
                  <a:ext uri="{FF2B5EF4-FFF2-40B4-BE49-F238E27FC236}">
                    <a16:creationId xmlns:a16="http://schemas.microsoft.com/office/drawing/2014/main" id="{2B2D9DF9-D291-4D75-829F-E4BE48D0243C}"/>
                  </a:ext>
                </a:extLst>
              </p:cNvPr>
              <p:cNvSpPr/>
              <p:nvPr/>
            </p:nvSpPr>
            <p:spPr>
              <a:xfrm flipH="1">
                <a:off x="7401150" y="3339307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1" name="Isosceles Triangle 330">
                <a:extLst>
                  <a:ext uri="{FF2B5EF4-FFF2-40B4-BE49-F238E27FC236}">
                    <a16:creationId xmlns:a16="http://schemas.microsoft.com/office/drawing/2014/main" id="{CF222679-9FAC-4C1A-9721-2E22AD7BE696}"/>
                  </a:ext>
                </a:extLst>
              </p:cNvPr>
              <p:cNvSpPr/>
              <p:nvPr/>
            </p:nvSpPr>
            <p:spPr>
              <a:xfrm flipH="1">
                <a:off x="7394006" y="3325020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2" name="Isosceles Triangle 331">
                <a:extLst>
                  <a:ext uri="{FF2B5EF4-FFF2-40B4-BE49-F238E27FC236}">
                    <a16:creationId xmlns:a16="http://schemas.microsoft.com/office/drawing/2014/main" id="{CDBDB4E6-EE45-42C2-9D4E-7FE101FA1735}"/>
                  </a:ext>
                </a:extLst>
              </p:cNvPr>
              <p:cNvSpPr/>
              <p:nvPr/>
            </p:nvSpPr>
            <p:spPr>
              <a:xfrm flipH="1">
                <a:off x="7374957" y="3325020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3" name="Isosceles Triangle 332">
                <a:extLst>
                  <a:ext uri="{FF2B5EF4-FFF2-40B4-BE49-F238E27FC236}">
                    <a16:creationId xmlns:a16="http://schemas.microsoft.com/office/drawing/2014/main" id="{61073FA2-0149-4E30-B462-8ECCECF02872}"/>
                  </a:ext>
                </a:extLst>
              </p:cNvPr>
              <p:cNvSpPr/>
              <p:nvPr/>
            </p:nvSpPr>
            <p:spPr>
              <a:xfrm flipH="1">
                <a:off x="7346383" y="3317876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4" name="Isosceles Triangle 333">
                <a:extLst>
                  <a:ext uri="{FF2B5EF4-FFF2-40B4-BE49-F238E27FC236}">
                    <a16:creationId xmlns:a16="http://schemas.microsoft.com/office/drawing/2014/main" id="{810B6DBC-CF64-4B72-A1DD-2148207DD3F2}"/>
                  </a:ext>
                </a:extLst>
              </p:cNvPr>
              <p:cNvSpPr/>
              <p:nvPr/>
            </p:nvSpPr>
            <p:spPr>
              <a:xfrm flipH="1">
                <a:off x="7329714" y="3317876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5" name="Isosceles Triangle 334">
                <a:extLst>
                  <a:ext uri="{FF2B5EF4-FFF2-40B4-BE49-F238E27FC236}">
                    <a16:creationId xmlns:a16="http://schemas.microsoft.com/office/drawing/2014/main" id="{99D986D7-1B67-4E0B-8164-56C486332FC7}"/>
                  </a:ext>
                </a:extLst>
              </p:cNvPr>
              <p:cNvSpPr/>
              <p:nvPr/>
            </p:nvSpPr>
            <p:spPr>
              <a:xfrm flipH="1">
                <a:off x="7310665" y="3317876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6" name="Isosceles Triangle 335">
                <a:extLst>
                  <a:ext uri="{FF2B5EF4-FFF2-40B4-BE49-F238E27FC236}">
                    <a16:creationId xmlns:a16="http://schemas.microsoft.com/office/drawing/2014/main" id="{0F89D1A4-B532-4D79-94DD-3A9BD9567262}"/>
                  </a:ext>
                </a:extLst>
              </p:cNvPr>
              <p:cNvSpPr/>
              <p:nvPr/>
            </p:nvSpPr>
            <p:spPr>
              <a:xfrm flipH="1">
                <a:off x="7293997" y="3305970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7" name="Isosceles Triangle 336">
                <a:extLst>
                  <a:ext uri="{FF2B5EF4-FFF2-40B4-BE49-F238E27FC236}">
                    <a16:creationId xmlns:a16="http://schemas.microsoft.com/office/drawing/2014/main" id="{BB4C09E2-3935-450F-B8C1-831B9F8C4DAE}"/>
                  </a:ext>
                </a:extLst>
              </p:cNvPr>
              <p:cNvSpPr/>
              <p:nvPr/>
            </p:nvSpPr>
            <p:spPr>
              <a:xfrm flipH="1">
                <a:off x="7267804" y="3294064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8" name="Isosceles Triangle 337">
                <a:extLst>
                  <a:ext uri="{FF2B5EF4-FFF2-40B4-BE49-F238E27FC236}">
                    <a16:creationId xmlns:a16="http://schemas.microsoft.com/office/drawing/2014/main" id="{4EA027AB-989A-4494-9ED1-0926213CEDD6}"/>
                  </a:ext>
                </a:extLst>
              </p:cNvPr>
              <p:cNvSpPr/>
              <p:nvPr/>
            </p:nvSpPr>
            <p:spPr>
              <a:xfrm flipH="1">
                <a:off x="7246374" y="3294064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9" name="Isosceles Triangle 338">
                <a:extLst>
                  <a:ext uri="{FF2B5EF4-FFF2-40B4-BE49-F238E27FC236}">
                    <a16:creationId xmlns:a16="http://schemas.microsoft.com/office/drawing/2014/main" id="{F623A6F9-35DE-40B2-9ECD-C39A5AE93056}"/>
                  </a:ext>
                </a:extLst>
              </p:cNvPr>
              <p:cNvSpPr/>
              <p:nvPr/>
            </p:nvSpPr>
            <p:spPr>
              <a:xfrm flipH="1">
                <a:off x="7203512" y="3265489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0" name="Isosceles Triangle 339">
                <a:extLst>
                  <a:ext uri="{FF2B5EF4-FFF2-40B4-BE49-F238E27FC236}">
                    <a16:creationId xmlns:a16="http://schemas.microsoft.com/office/drawing/2014/main" id="{45C35F3C-298D-44D3-94D2-891D249C9165}"/>
                  </a:ext>
                </a:extLst>
              </p:cNvPr>
              <p:cNvSpPr/>
              <p:nvPr/>
            </p:nvSpPr>
            <p:spPr>
              <a:xfrm flipH="1">
                <a:off x="7153506" y="3234532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1" name="Isosceles Triangle 340">
                <a:extLst>
                  <a:ext uri="{FF2B5EF4-FFF2-40B4-BE49-F238E27FC236}">
                    <a16:creationId xmlns:a16="http://schemas.microsoft.com/office/drawing/2014/main" id="{3CF557C4-A202-447B-98E5-7DA5951927A4}"/>
                  </a:ext>
                </a:extLst>
              </p:cNvPr>
              <p:cNvSpPr/>
              <p:nvPr/>
            </p:nvSpPr>
            <p:spPr>
              <a:xfrm flipH="1">
                <a:off x="7115407" y="3213101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2" name="Isosceles Triangle 341">
                <a:extLst>
                  <a:ext uri="{FF2B5EF4-FFF2-40B4-BE49-F238E27FC236}">
                    <a16:creationId xmlns:a16="http://schemas.microsoft.com/office/drawing/2014/main" id="{FC80F928-1CAB-4377-965C-B05731BD63E4}"/>
                  </a:ext>
                </a:extLst>
              </p:cNvPr>
              <p:cNvSpPr/>
              <p:nvPr/>
            </p:nvSpPr>
            <p:spPr>
              <a:xfrm flipH="1">
                <a:off x="7093975" y="3203576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3" name="Isosceles Triangle 342">
                <a:extLst>
                  <a:ext uri="{FF2B5EF4-FFF2-40B4-BE49-F238E27FC236}">
                    <a16:creationId xmlns:a16="http://schemas.microsoft.com/office/drawing/2014/main" id="{2735C817-0948-46A8-AC90-9F6515CC1AD6}"/>
                  </a:ext>
                </a:extLst>
              </p:cNvPr>
              <p:cNvSpPr/>
              <p:nvPr/>
            </p:nvSpPr>
            <p:spPr>
              <a:xfrm flipH="1">
                <a:off x="7082068" y="3203576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4" name="Isosceles Triangle 343">
                <a:extLst>
                  <a:ext uri="{FF2B5EF4-FFF2-40B4-BE49-F238E27FC236}">
                    <a16:creationId xmlns:a16="http://schemas.microsoft.com/office/drawing/2014/main" id="{4A09C1D2-E74E-49BF-AA78-5A61F0B3BFDC}"/>
                  </a:ext>
                </a:extLst>
              </p:cNvPr>
              <p:cNvSpPr/>
              <p:nvPr/>
            </p:nvSpPr>
            <p:spPr>
              <a:xfrm flipH="1">
                <a:off x="7070161" y="3186907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5" name="Isosceles Triangle 344">
                <a:extLst>
                  <a:ext uri="{FF2B5EF4-FFF2-40B4-BE49-F238E27FC236}">
                    <a16:creationId xmlns:a16="http://schemas.microsoft.com/office/drawing/2014/main" id="{F3395B3F-5C55-407F-9541-224ABD595D93}"/>
                  </a:ext>
                </a:extLst>
              </p:cNvPr>
              <p:cNvSpPr/>
              <p:nvPr/>
            </p:nvSpPr>
            <p:spPr>
              <a:xfrm flipH="1">
                <a:off x="7032063" y="3186907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6" name="Isosceles Triangle 345">
                <a:extLst>
                  <a:ext uri="{FF2B5EF4-FFF2-40B4-BE49-F238E27FC236}">
                    <a16:creationId xmlns:a16="http://schemas.microsoft.com/office/drawing/2014/main" id="{EA48532C-4989-4432-932E-93600322BD58}"/>
                  </a:ext>
                </a:extLst>
              </p:cNvPr>
              <p:cNvSpPr/>
              <p:nvPr/>
            </p:nvSpPr>
            <p:spPr>
              <a:xfrm flipH="1">
                <a:off x="7024919" y="3175001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7" name="Isosceles Triangle 346">
                <a:extLst>
                  <a:ext uri="{FF2B5EF4-FFF2-40B4-BE49-F238E27FC236}">
                    <a16:creationId xmlns:a16="http://schemas.microsoft.com/office/drawing/2014/main" id="{FC52BEF0-BAE1-40FA-8911-9B6DB76ECE84}"/>
                  </a:ext>
                </a:extLst>
              </p:cNvPr>
              <p:cNvSpPr/>
              <p:nvPr/>
            </p:nvSpPr>
            <p:spPr>
              <a:xfrm flipH="1">
                <a:off x="7010631" y="3175001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8" name="Isosceles Triangle 347">
                <a:extLst>
                  <a:ext uri="{FF2B5EF4-FFF2-40B4-BE49-F238E27FC236}">
                    <a16:creationId xmlns:a16="http://schemas.microsoft.com/office/drawing/2014/main" id="{0A2AC210-95F9-4A1B-9EAD-FE882C722CB5}"/>
                  </a:ext>
                </a:extLst>
              </p:cNvPr>
              <p:cNvSpPr/>
              <p:nvPr/>
            </p:nvSpPr>
            <p:spPr>
              <a:xfrm flipH="1">
                <a:off x="6989200" y="3175001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9" name="Isosceles Triangle 348">
                <a:extLst>
                  <a:ext uri="{FF2B5EF4-FFF2-40B4-BE49-F238E27FC236}">
                    <a16:creationId xmlns:a16="http://schemas.microsoft.com/office/drawing/2014/main" id="{F354B84F-B53B-4EC2-9F76-1244834EC84F}"/>
                  </a:ext>
                </a:extLst>
              </p:cNvPr>
              <p:cNvSpPr/>
              <p:nvPr/>
            </p:nvSpPr>
            <p:spPr>
              <a:xfrm flipH="1">
                <a:off x="6955863" y="3175001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0" name="Isosceles Triangle 349">
                <a:extLst>
                  <a:ext uri="{FF2B5EF4-FFF2-40B4-BE49-F238E27FC236}">
                    <a16:creationId xmlns:a16="http://schemas.microsoft.com/office/drawing/2014/main" id="{AAC5EDD9-D23F-494D-B594-D5503E709D5A}"/>
                  </a:ext>
                </a:extLst>
              </p:cNvPr>
              <p:cNvSpPr/>
              <p:nvPr/>
            </p:nvSpPr>
            <p:spPr>
              <a:xfrm flipH="1">
                <a:off x="6915382" y="3141664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1" name="Isosceles Triangle 350">
                <a:extLst>
                  <a:ext uri="{FF2B5EF4-FFF2-40B4-BE49-F238E27FC236}">
                    <a16:creationId xmlns:a16="http://schemas.microsoft.com/office/drawing/2014/main" id="{027C69D0-E05D-4E0A-A220-A0A878659ECF}"/>
                  </a:ext>
                </a:extLst>
              </p:cNvPr>
              <p:cNvSpPr/>
              <p:nvPr/>
            </p:nvSpPr>
            <p:spPr>
              <a:xfrm flipH="1">
                <a:off x="6898714" y="3141664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2" name="Isosceles Triangle 351">
                <a:extLst>
                  <a:ext uri="{FF2B5EF4-FFF2-40B4-BE49-F238E27FC236}">
                    <a16:creationId xmlns:a16="http://schemas.microsoft.com/office/drawing/2014/main" id="{B2327528-5B69-4DB7-95DA-95A09CCAC166}"/>
                  </a:ext>
                </a:extLst>
              </p:cNvPr>
              <p:cNvSpPr/>
              <p:nvPr/>
            </p:nvSpPr>
            <p:spPr>
              <a:xfrm flipH="1">
                <a:off x="6879664" y="3141664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3" name="Isosceles Triangle 352">
                <a:extLst>
                  <a:ext uri="{FF2B5EF4-FFF2-40B4-BE49-F238E27FC236}">
                    <a16:creationId xmlns:a16="http://schemas.microsoft.com/office/drawing/2014/main" id="{31ACC985-986A-48F9-AEBC-C69ACF5F7E6B}"/>
                  </a:ext>
                </a:extLst>
              </p:cNvPr>
              <p:cNvSpPr/>
              <p:nvPr/>
            </p:nvSpPr>
            <p:spPr>
              <a:xfrm flipH="1">
                <a:off x="6855853" y="3127377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4" name="Isosceles Triangle 353">
                <a:extLst>
                  <a:ext uri="{FF2B5EF4-FFF2-40B4-BE49-F238E27FC236}">
                    <a16:creationId xmlns:a16="http://schemas.microsoft.com/office/drawing/2014/main" id="{BCAA95D5-8B81-49E3-BB08-234621E5D7FC}"/>
                  </a:ext>
                </a:extLst>
              </p:cNvPr>
              <p:cNvSpPr/>
              <p:nvPr/>
            </p:nvSpPr>
            <p:spPr>
              <a:xfrm flipH="1">
                <a:off x="6836804" y="3110708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5" name="Isosceles Triangle 354">
                <a:extLst>
                  <a:ext uri="{FF2B5EF4-FFF2-40B4-BE49-F238E27FC236}">
                    <a16:creationId xmlns:a16="http://schemas.microsoft.com/office/drawing/2014/main" id="{A949418D-0399-4630-8A35-308536247EC0}"/>
                  </a:ext>
                </a:extLst>
              </p:cNvPr>
              <p:cNvSpPr/>
              <p:nvPr/>
            </p:nvSpPr>
            <p:spPr>
              <a:xfrm flipH="1">
                <a:off x="6812992" y="3110708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6" name="Isosceles Triangle 355">
                <a:extLst>
                  <a:ext uri="{FF2B5EF4-FFF2-40B4-BE49-F238E27FC236}">
                    <a16:creationId xmlns:a16="http://schemas.microsoft.com/office/drawing/2014/main" id="{CAFE6F40-0CFF-4381-BBC9-C3AE85D75182}"/>
                  </a:ext>
                </a:extLst>
              </p:cNvPr>
              <p:cNvSpPr/>
              <p:nvPr/>
            </p:nvSpPr>
            <p:spPr>
              <a:xfrm flipH="1">
                <a:off x="6770131" y="3070227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7" name="Isosceles Triangle 356">
                <a:extLst>
                  <a:ext uri="{FF2B5EF4-FFF2-40B4-BE49-F238E27FC236}">
                    <a16:creationId xmlns:a16="http://schemas.microsoft.com/office/drawing/2014/main" id="{0B7CDB72-2E4B-4DB6-9BCB-715928B8576B}"/>
                  </a:ext>
                </a:extLst>
              </p:cNvPr>
              <p:cNvSpPr/>
              <p:nvPr/>
            </p:nvSpPr>
            <p:spPr>
              <a:xfrm flipH="1">
                <a:off x="6748702" y="3058321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" name="Isosceles Triangle 357">
                <a:extLst>
                  <a:ext uri="{FF2B5EF4-FFF2-40B4-BE49-F238E27FC236}">
                    <a16:creationId xmlns:a16="http://schemas.microsoft.com/office/drawing/2014/main" id="{57008443-8ECA-463B-8025-4F00C5D2D5E8}"/>
                  </a:ext>
                </a:extLst>
              </p:cNvPr>
              <p:cNvSpPr/>
              <p:nvPr/>
            </p:nvSpPr>
            <p:spPr>
              <a:xfrm flipH="1">
                <a:off x="6727268" y="3058321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9" name="Isosceles Triangle 358">
                <a:extLst>
                  <a:ext uri="{FF2B5EF4-FFF2-40B4-BE49-F238E27FC236}">
                    <a16:creationId xmlns:a16="http://schemas.microsoft.com/office/drawing/2014/main" id="{4046C058-C058-4133-8A32-057CA1685757}"/>
                  </a:ext>
                </a:extLst>
              </p:cNvPr>
              <p:cNvSpPr/>
              <p:nvPr/>
            </p:nvSpPr>
            <p:spPr>
              <a:xfrm flipH="1">
                <a:off x="6715363" y="3058321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0" name="Isosceles Triangle 359">
                <a:extLst>
                  <a:ext uri="{FF2B5EF4-FFF2-40B4-BE49-F238E27FC236}">
                    <a16:creationId xmlns:a16="http://schemas.microsoft.com/office/drawing/2014/main" id="{A5D3783B-7827-46CE-AFA4-D1BF2E9D2F8C}"/>
                  </a:ext>
                </a:extLst>
              </p:cNvPr>
              <p:cNvSpPr/>
              <p:nvPr/>
            </p:nvSpPr>
            <p:spPr>
              <a:xfrm flipH="1">
                <a:off x="6696312" y="3058321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1" name="Isosceles Triangle 360">
                <a:extLst>
                  <a:ext uri="{FF2B5EF4-FFF2-40B4-BE49-F238E27FC236}">
                    <a16:creationId xmlns:a16="http://schemas.microsoft.com/office/drawing/2014/main" id="{9BE23C45-1DA6-4A53-9F60-F985707AFD0A}"/>
                  </a:ext>
                </a:extLst>
              </p:cNvPr>
              <p:cNvSpPr/>
              <p:nvPr/>
            </p:nvSpPr>
            <p:spPr>
              <a:xfrm flipH="1">
                <a:off x="6662975" y="3024983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2" name="Isosceles Triangle 361">
                <a:extLst>
                  <a:ext uri="{FF2B5EF4-FFF2-40B4-BE49-F238E27FC236}">
                    <a16:creationId xmlns:a16="http://schemas.microsoft.com/office/drawing/2014/main" id="{E5B446A9-2903-4FCB-8EAE-D07725352EB1}"/>
                  </a:ext>
                </a:extLst>
              </p:cNvPr>
              <p:cNvSpPr/>
              <p:nvPr/>
            </p:nvSpPr>
            <p:spPr>
              <a:xfrm flipH="1">
                <a:off x="6646306" y="3013077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3" name="Isosceles Triangle 362">
                <a:extLst>
                  <a:ext uri="{FF2B5EF4-FFF2-40B4-BE49-F238E27FC236}">
                    <a16:creationId xmlns:a16="http://schemas.microsoft.com/office/drawing/2014/main" id="{E7BABA24-6E77-41AD-8713-55E8DD71CD51}"/>
                  </a:ext>
                </a:extLst>
              </p:cNvPr>
              <p:cNvSpPr/>
              <p:nvPr/>
            </p:nvSpPr>
            <p:spPr>
              <a:xfrm flipH="1">
                <a:off x="6627256" y="2994027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4" name="Isosceles Triangle 363">
                <a:extLst>
                  <a:ext uri="{FF2B5EF4-FFF2-40B4-BE49-F238E27FC236}">
                    <a16:creationId xmlns:a16="http://schemas.microsoft.com/office/drawing/2014/main" id="{630D3588-0505-45A5-89A7-C9DC93D38E18}"/>
                  </a:ext>
                </a:extLst>
              </p:cNvPr>
              <p:cNvSpPr/>
              <p:nvPr/>
            </p:nvSpPr>
            <p:spPr>
              <a:xfrm flipH="1">
                <a:off x="6615349" y="2974977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5" name="Isosceles Triangle 364">
                <a:extLst>
                  <a:ext uri="{FF2B5EF4-FFF2-40B4-BE49-F238E27FC236}">
                    <a16:creationId xmlns:a16="http://schemas.microsoft.com/office/drawing/2014/main" id="{3AECF9B1-B535-482A-AEBD-A48A779A9763}"/>
                  </a:ext>
                </a:extLst>
              </p:cNvPr>
              <p:cNvSpPr/>
              <p:nvPr/>
            </p:nvSpPr>
            <p:spPr>
              <a:xfrm flipH="1">
                <a:off x="6596299" y="2967833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6" name="Isosceles Triangle 365">
                <a:extLst>
                  <a:ext uri="{FF2B5EF4-FFF2-40B4-BE49-F238E27FC236}">
                    <a16:creationId xmlns:a16="http://schemas.microsoft.com/office/drawing/2014/main" id="{F194FC7A-8FC0-4830-82E5-BC891E503301}"/>
                  </a:ext>
                </a:extLst>
              </p:cNvPr>
              <p:cNvSpPr/>
              <p:nvPr/>
            </p:nvSpPr>
            <p:spPr>
              <a:xfrm flipH="1">
                <a:off x="6582011" y="2955927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7" name="Isosceles Triangle 366">
                <a:extLst>
                  <a:ext uri="{FF2B5EF4-FFF2-40B4-BE49-F238E27FC236}">
                    <a16:creationId xmlns:a16="http://schemas.microsoft.com/office/drawing/2014/main" id="{5CE46276-9806-4C98-A3C3-9DD88A943982}"/>
                  </a:ext>
                </a:extLst>
              </p:cNvPr>
              <p:cNvSpPr/>
              <p:nvPr/>
            </p:nvSpPr>
            <p:spPr>
              <a:xfrm flipH="1">
                <a:off x="6560580" y="2953546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8" name="Isosceles Triangle 367">
                <a:extLst>
                  <a:ext uri="{FF2B5EF4-FFF2-40B4-BE49-F238E27FC236}">
                    <a16:creationId xmlns:a16="http://schemas.microsoft.com/office/drawing/2014/main" id="{8BC698D7-599F-4988-933C-5BDFF7EE2D00}"/>
                  </a:ext>
                </a:extLst>
              </p:cNvPr>
              <p:cNvSpPr/>
              <p:nvPr/>
            </p:nvSpPr>
            <p:spPr>
              <a:xfrm flipH="1">
                <a:off x="6546291" y="2934496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9" name="Isosceles Triangle 368">
                <a:extLst>
                  <a:ext uri="{FF2B5EF4-FFF2-40B4-BE49-F238E27FC236}">
                    <a16:creationId xmlns:a16="http://schemas.microsoft.com/office/drawing/2014/main" id="{79ACC65D-BC19-40CA-9305-5FCCB2B4C44E}"/>
                  </a:ext>
                </a:extLst>
              </p:cNvPr>
              <p:cNvSpPr/>
              <p:nvPr/>
            </p:nvSpPr>
            <p:spPr>
              <a:xfrm flipH="1">
                <a:off x="6532003" y="2917827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0" name="Isosceles Triangle 369">
                <a:extLst>
                  <a:ext uri="{FF2B5EF4-FFF2-40B4-BE49-F238E27FC236}">
                    <a16:creationId xmlns:a16="http://schemas.microsoft.com/office/drawing/2014/main" id="{903416CF-98E5-401D-8E6D-A0F228911A47}"/>
                  </a:ext>
                </a:extLst>
              </p:cNvPr>
              <p:cNvSpPr/>
              <p:nvPr/>
            </p:nvSpPr>
            <p:spPr>
              <a:xfrm flipH="1">
                <a:off x="6517715" y="2903539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1" name="Isosceles Triangle 370">
                <a:extLst>
                  <a:ext uri="{FF2B5EF4-FFF2-40B4-BE49-F238E27FC236}">
                    <a16:creationId xmlns:a16="http://schemas.microsoft.com/office/drawing/2014/main" id="{2CF265BB-9EFF-4524-A2A6-50A9392F2655}"/>
                  </a:ext>
                </a:extLst>
              </p:cNvPr>
              <p:cNvSpPr/>
              <p:nvPr/>
            </p:nvSpPr>
            <p:spPr>
              <a:xfrm flipH="1">
                <a:off x="6501046" y="2896395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2" name="Isosceles Triangle 371">
                <a:extLst>
                  <a:ext uri="{FF2B5EF4-FFF2-40B4-BE49-F238E27FC236}">
                    <a16:creationId xmlns:a16="http://schemas.microsoft.com/office/drawing/2014/main" id="{40003FE2-B6F1-4B08-977F-2F2E8B127DEB}"/>
                  </a:ext>
                </a:extLst>
              </p:cNvPr>
              <p:cNvSpPr/>
              <p:nvPr/>
            </p:nvSpPr>
            <p:spPr>
              <a:xfrm flipH="1">
                <a:off x="6489139" y="2882108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3" name="Isosceles Triangle 372">
                <a:extLst>
                  <a:ext uri="{FF2B5EF4-FFF2-40B4-BE49-F238E27FC236}">
                    <a16:creationId xmlns:a16="http://schemas.microsoft.com/office/drawing/2014/main" id="{6154D7DA-7D20-42EB-A292-01524769320F}"/>
                  </a:ext>
                </a:extLst>
              </p:cNvPr>
              <p:cNvSpPr/>
              <p:nvPr/>
            </p:nvSpPr>
            <p:spPr>
              <a:xfrm flipH="1">
                <a:off x="6470088" y="2877345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4" name="Isosceles Triangle 373">
                <a:extLst>
                  <a:ext uri="{FF2B5EF4-FFF2-40B4-BE49-F238E27FC236}">
                    <a16:creationId xmlns:a16="http://schemas.microsoft.com/office/drawing/2014/main" id="{10851FCE-85F3-465E-8E83-43B7266030F4}"/>
                  </a:ext>
                </a:extLst>
              </p:cNvPr>
              <p:cNvSpPr/>
              <p:nvPr/>
            </p:nvSpPr>
            <p:spPr>
              <a:xfrm flipH="1">
                <a:off x="6458182" y="2863058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5" name="Isosceles Triangle 374">
                <a:extLst>
                  <a:ext uri="{FF2B5EF4-FFF2-40B4-BE49-F238E27FC236}">
                    <a16:creationId xmlns:a16="http://schemas.microsoft.com/office/drawing/2014/main" id="{5DFF1670-44F0-4ADD-8357-A8EE5548857A}"/>
                  </a:ext>
                </a:extLst>
              </p:cNvPr>
              <p:cNvSpPr/>
              <p:nvPr/>
            </p:nvSpPr>
            <p:spPr>
              <a:xfrm flipH="1">
                <a:off x="6439131" y="2863058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6" name="Isosceles Triangle 375">
                <a:extLst>
                  <a:ext uri="{FF2B5EF4-FFF2-40B4-BE49-F238E27FC236}">
                    <a16:creationId xmlns:a16="http://schemas.microsoft.com/office/drawing/2014/main" id="{13BE6352-C5C6-4D8B-B8EF-4E551D0CFF4E}"/>
                  </a:ext>
                </a:extLst>
              </p:cNvPr>
              <p:cNvSpPr/>
              <p:nvPr/>
            </p:nvSpPr>
            <p:spPr>
              <a:xfrm flipH="1">
                <a:off x="6405795" y="2851152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7" name="Isosceles Triangle 376">
                <a:extLst>
                  <a:ext uri="{FF2B5EF4-FFF2-40B4-BE49-F238E27FC236}">
                    <a16:creationId xmlns:a16="http://schemas.microsoft.com/office/drawing/2014/main" id="{50DB48C7-1759-41BC-804F-84E8571FFB7C}"/>
                  </a:ext>
                </a:extLst>
              </p:cNvPr>
              <p:cNvSpPr/>
              <p:nvPr/>
            </p:nvSpPr>
            <p:spPr>
              <a:xfrm flipH="1">
                <a:off x="6381984" y="2829720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8" name="Isosceles Triangle 377">
                <a:extLst>
                  <a:ext uri="{FF2B5EF4-FFF2-40B4-BE49-F238E27FC236}">
                    <a16:creationId xmlns:a16="http://schemas.microsoft.com/office/drawing/2014/main" id="{B87A6AAA-37D2-4D4D-9F57-1B1E926FC328}"/>
                  </a:ext>
                </a:extLst>
              </p:cNvPr>
              <p:cNvSpPr/>
              <p:nvPr/>
            </p:nvSpPr>
            <p:spPr>
              <a:xfrm flipH="1">
                <a:off x="6360552" y="2815433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9" name="Isosceles Triangle 378">
                <a:extLst>
                  <a:ext uri="{FF2B5EF4-FFF2-40B4-BE49-F238E27FC236}">
                    <a16:creationId xmlns:a16="http://schemas.microsoft.com/office/drawing/2014/main" id="{44ABA2BE-0BDF-4B0D-A6D1-F4645A1B0904}"/>
                  </a:ext>
                </a:extLst>
              </p:cNvPr>
              <p:cNvSpPr/>
              <p:nvPr/>
            </p:nvSpPr>
            <p:spPr>
              <a:xfrm flipH="1">
                <a:off x="6346264" y="2815433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0" name="Isosceles Triangle 379">
                <a:extLst>
                  <a:ext uri="{FF2B5EF4-FFF2-40B4-BE49-F238E27FC236}">
                    <a16:creationId xmlns:a16="http://schemas.microsoft.com/office/drawing/2014/main" id="{C4F8A120-3601-4517-BEB5-ACD05E32D36E}"/>
                  </a:ext>
                </a:extLst>
              </p:cNvPr>
              <p:cNvSpPr/>
              <p:nvPr/>
            </p:nvSpPr>
            <p:spPr>
              <a:xfrm flipH="1">
                <a:off x="6327213" y="2791621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1" name="Isosceles Triangle 380">
                <a:extLst>
                  <a:ext uri="{FF2B5EF4-FFF2-40B4-BE49-F238E27FC236}">
                    <a16:creationId xmlns:a16="http://schemas.microsoft.com/office/drawing/2014/main" id="{82D69F65-6092-4CE6-9285-A09D6802A68D}"/>
                  </a:ext>
                </a:extLst>
              </p:cNvPr>
              <p:cNvSpPr/>
              <p:nvPr/>
            </p:nvSpPr>
            <p:spPr>
              <a:xfrm flipH="1">
                <a:off x="6308165" y="2763046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2" name="Isosceles Triangle 381">
                <a:extLst>
                  <a:ext uri="{FF2B5EF4-FFF2-40B4-BE49-F238E27FC236}">
                    <a16:creationId xmlns:a16="http://schemas.microsoft.com/office/drawing/2014/main" id="{6C7C436B-71A2-4D2C-9809-22540ECB3FE6}"/>
                  </a:ext>
                </a:extLst>
              </p:cNvPr>
              <p:cNvSpPr/>
              <p:nvPr/>
            </p:nvSpPr>
            <p:spPr>
              <a:xfrm flipH="1">
                <a:off x="6284353" y="2760664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3" name="Isosceles Triangle 382">
                <a:extLst>
                  <a:ext uri="{FF2B5EF4-FFF2-40B4-BE49-F238E27FC236}">
                    <a16:creationId xmlns:a16="http://schemas.microsoft.com/office/drawing/2014/main" id="{97D30893-0B14-4A24-A455-7E7E9398554B}"/>
                  </a:ext>
                </a:extLst>
              </p:cNvPr>
              <p:cNvSpPr/>
              <p:nvPr/>
            </p:nvSpPr>
            <p:spPr>
              <a:xfrm flipH="1">
                <a:off x="6260540" y="2743996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4" name="Isosceles Triangle 383">
                <a:extLst>
                  <a:ext uri="{FF2B5EF4-FFF2-40B4-BE49-F238E27FC236}">
                    <a16:creationId xmlns:a16="http://schemas.microsoft.com/office/drawing/2014/main" id="{21284BAD-F162-4BDA-9A21-0C1E92DA4D82}"/>
                  </a:ext>
                </a:extLst>
              </p:cNvPr>
              <p:cNvSpPr/>
              <p:nvPr/>
            </p:nvSpPr>
            <p:spPr>
              <a:xfrm flipH="1">
                <a:off x="6212914" y="2717802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5" name="Isosceles Triangle 384">
                <a:extLst>
                  <a:ext uri="{FF2B5EF4-FFF2-40B4-BE49-F238E27FC236}">
                    <a16:creationId xmlns:a16="http://schemas.microsoft.com/office/drawing/2014/main" id="{AF05CD99-59D3-42E1-A104-D573A9A8E23A}"/>
                  </a:ext>
                </a:extLst>
              </p:cNvPr>
              <p:cNvSpPr/>
              <p:nvPr/>
            </p:nvSpPr>
            <p:spPr>
              <a:xfrm flipH="1">
                <a:off x="6160528" y="2710658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6" name="Isosceles Triangle 385">
                <a:extLst>
                  <a:ext uri="{FF2B5EF4-FFF2-40B4-BE49-F238E27FC236}">
                    <a16:creationId xmlns:a16="http://schemas.microsoft.com/office/drawing/2014/main" id="{324691C4-D8EC-4328-AA9B-B90DF199A3D1}"/>
                  </a:ext>
                </a:extLst>
              </p:cNvPr>
              <p:cNvSpPr/>
              <p:nvPr/>
            </p:nvSpPr>
            <p:spPr>
              <a:xfrm flipH="1">
                <a:off x="6131955" y="2710658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7" name="Isosceles Triangle 386">
                <a:extLst>
                  <a:ext uri="{FF2B5EF4-FFF2-40B4-BE49-F238E27FC236}">
                    <a16:creationId xmlns:a16="http://schemas.microsoft.com/office/drawing/2014/main" id="{2AED289A-8838-405A-87FE-5AE4912497B4}"/>
                  </a:ext>
                </a:extLst>
              </p:cNvPr>
              <p:cNvSpPr/>
              <p:nvPr/>
            </p:nvSpPr>
            <p:spPr>
              <a:xfrm flipH="1">
                <a:off x="6105763" y="2691608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8" name="Isosceles Triangle 387">
                <a:extLst>
                  <a:ext uri="{FF2B5EF4-FFF2-40B4-BE49-F238E27FC236}">
                    <a16:creationId xmlns:a16="http://schemas.microsoft.com/office/drawing/2014/main" id="{1D667D7A-4FE3-4E68-BF80-BAD8E5771B7B}"/>
                  </a:ext>
                </a:extLst>
              </p:cNvPr>
              <p:cNvSpPr/>
              <p:nvPr/>
            </p:nvSpPr>
            <p:spPr>
              <a:xfrm flipH="1">
                <a:off x="6062901" y="2684464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89" name="Isosceles Triangle 388">
                <a:extLst>
                  <a:ext uri="{FF2B5EF4-FFF2-40B4-BE49-F238E27FC236}">
                    <a16:creationId xmlns:a16="http://schemas.microsoft.com/office/drawing/2014/main" id="{76705158-75C5-4C96-B4B3-2474BC9377C6}"/>
                  </a:ext>
                </a:extLst>
              </p:cNvPr>
              <p:cNvSpPr/>
              <p:nvPr/>
            </p:nvSpPr>
            <p:spPr>
              <a:xfrm flipH="1">
                <a:off x="5993845" y="2648746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0" name="Isosceles Triangle 389">
                <a:extLst>
                  <a:ext uri="{FF2B5EF4-FFF2-40B4-BE49-F238E27FC236}">
                    <a16:creationId xmlns:a16="http://schemas.microsoft.com/office/drawing/2014/main" id="{3BC5B789-E8F1-451E-A2B3-BC2253BC0DD8}"/>
                  </a:ext>
                </a:extLst>
              </p:cNvPr>
              <p:cNvSpPr/>
              <p:nvPr/>
            </p:nvSpPr>
            <p:spPr>
              <a:xfrm flipH="1">
                <a:off x="5936697" y="2615408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1" name="Isosceles Triangle 390">
                <a:extLst>
                  <a:ext uri="{FF2B5EF4-FFF2-40B4-BE49-F238E27FC236}">
                    <a16:creationId xmlns:a16="http://schemas.microsoft.com/office/drawing/2014/main" id="{FB705AEB-49B8-42E8-BF55-E8AADC028354}"/>
                  </a:ext>
                </a:extLst>
              </p:cNvPr>
              <p:cNvSpPr/>
              <p:nvPr/>
            </p:nvSpPr>
            <p:spPr>
              <a:xfrm flipH="1">
                <a:off x="5839067" y="2577308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2" name="Isosceles Triangle 391">
                <a:extLst>
                  <a:ext uri="{FF2B5EF4-FFF2-40B4-BE49-F238E27FC236}">
                    <a16:creationId xmlns:a16="http://schemas.microsoft.com/office/drawing/2014/main" id="{DA8C38F7-CC4A-42CD-97F4-58DD08130AA6}"/>
                  </a:ext>
                </a:extLst>
              </p:cNvPr>
              <p:cNvSpPr/>
              <p:nvPr/>
            </p:nvSpPr>
            <p:spPr>
              <a:xfrm flipH="1">
                <a:off x="5800969" y="2558258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3" name="Isosceles Triangle 392">
                <a:extLst>
                  <a:ext uri="{FF2B5EF4-FFF2-40B4-BE49-F238E27FC236}">
                    <a16:creationId xmlns:a16="http://schemas.microsoft.com/office/drawing/2014/main" id="{66981BFE-1BF8-4FD7-87AC-1A22C6D84C25}"/>
                  </a:ext>
                </a:extLst>
              </p:cNvPr>
              <p:cNvSpPr/>
              <p:nvPr/>
            </p:nvSpPr>
            <p:spPr>
              <a:xfrm flipH="1">
                <a:off x="5760487" y="2517777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4" name="Isosceles Triangle 393">
                <a:extLst>
                  <a:ext uri="{FF2B5EF4-FFF2-40B4-BE49-F238E27FC236}">
                    <a16:creationId xmlns:a16="http://schemas.microsoft.com/office/drawing/2014/main" id="{22499D90-1638-4432-82F6-E9A0CA2192AD}"/>
                  </a:ext>
                </a:extLst>
              </p:cNvPr>
              <p:cNvSpPr/>
              <p:nvPr/>
            </p:nvSpPr>
            <p:spPr>
              <a:xfrm flipH="1">
                <a:off x="5591422" y="2458245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5" name="Isosceles Triangle 394">
                <a:extLst>
                  <a:ext uri="{FF2B5EF4-FFF2-40B4-BE49-F238E27FC236}">
                    <a16:creationId xmlns:a16="http://schemas.microsoft.com/office/drawing/2014/main" id="{C6E28AA8-232C-4D55-89DB-ABF70602818A}"/>
                  </a:ext>
                </a:extLst>
              </p:cNvPr>
              <p:cNvSpPr/>
              <p:nvPr/>
            </p:nvSpPr>
            <p:spPr>
              <a:xfrm flipH="1">
                <a:off x="5572371" y="2446339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6" name="Isosceles Triangle 395">
                <a:extLst>
                  <a:ext uri="{FF2B5EF4-FFF2-40B4-BE49-F238E27FC236}">
                    <a16:creationId xmlns:a16="http://schemas.microsoft.com/office/drawing/2014/main" id="{0AB83A44-7C52-484A-A034-C5E093F02B8C}"/>
                  </a:ext>
                </a:extLst>
              </p:cNvPr>
              <p:cNvSpPr/>
              <p:nvPr/>
            </p:nvSpPr>
            <p:spPr>
              <a:xfrm flipH="1">
                <a:off x="5517603" y="2439195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7" name="Isosceles Triangle 396">
                <a:extLst>
                  <a:ext uri="{FF2B5EF4-FFF2-40B4-BE49-F238E27FC236}">
                    <a16:creationId xmlns:a16="http://schemas.microsoft.com/office/drawing/2014/main" id="{8540CDB7-C452-451C-A264-5082CC56DC97}"/>
                  </a:ext>
                </a:extLst>
              </p:cNvPr>
              <p:cNvSpPr/>
              <p:nvPr/>
            </p:nvSpPr>
            <p:spPr>
              <a:xfrm flipH="1">
                <a:off x="5491415" y="2439195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8" name="Isosceles Triangle 397">
                <a:extLst>
                  <a:ext uri="{FF2B5EF4-FFF2-40B4-BE49-F238E27FC236}">
                    <a16:creationId xmlns:a16="http://schemas.microsoft.com/office/drawing/2014/main" id="{8629B371-21B6-498A-87FD-A3FB8ECF0BE3}"/>
                  </a:ext>
                </a:extLst>
              </p:cNvPr>
              <p:cNvSpPr/>
              <p:nvPr/>
            </p:nvSpPr>
            <p:spPr>
              <a:xfrm flipH="1">
                <a:off x="5231855" y="2370139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9" name="Isosceles Triangle 398">
                <a:extLst>
                  <a:ext uri="{FF2B5EF4-FFF2-40B4-BE49-F238E27FC236}">
                    <a16:creationId xmlns:a16="http://schemas.microsoft.com/office/drawing/2014/main" id="{EF675300-0447-4719-84C0-C5989380E04C}"/>
                  </a:ext>
                </a:extLst>
              </p:cNvPr>
              <p:cNvSpPr/>
              <p:nvPr/>
            </p:nvSpPr>
            <p:spPr>
              <a:xfrm flipH="1">
                <a:off x="5141369" y="2362995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0" name="Isosceles Triangle 399">
                <a:extLst>
                  <a:ext uri="{FF2B5EF4-FFF2-40B4-BE49-F238E27FC236}">
                    <a16:creationId xmlns:a16="http://schemas.microsoft.com/office/drawing/2014/main" id="{64E89B22-DBF3-4ED9-9DEF-C9795E28DBDE}"/>
                  </a:ext>
                </a:extLst>
              </p:cNvPr>
              <p:cNvSpPr/>
              <p:nvPr/>
            </p:nvSpPr>
            <p:spPr>
              <a:xfrm flipH="1">
                <a:off x="5084206" y="2362995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1" name="Isosceles Triangle 400">
                <a:extLst>
                  <a:ext uri="{FF2B5EF4-FFF2-40B4-BE49-F238E27FC236}">
                    <a16:creationId xmlns:a16="http://schemas.microsoft.com/office/drawing/2014/main" id="{4389792F-1C7E-47FD-A03B-5DB7FF68E361}"/>
                  </a:ext>
                </a:extLst>
              </p:cNvPr>
              <p:cNvSpPr/>
              <p:nvPr/>
            </p:nvSpPr>
            <p:spPr>
              <a:xfrm flipH="1">
                <a:off x="5043807" y="2362995"/>
                <a:ext cx="27432" cy="27432"/>
              </a:xfrm>
              <a:prstGeom prst="triangle">
                <a:avLst/>
              </a:prstGeom>
              <a:grp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6C492CED-BD83-45F3-9014-22003BE390E1}"/>
              </a:ext>
            </a:extLst>
          </p:cNvPr>
          <p:cNvGrpSpPr/>
          <p:nvPr/>
        </p:nvGrpSpPr>
        <p:grpSpPr>
          <a:xfrm>
            <a:off x="4818010" y="3645830"/>
            <a:ext cx="3250856" cy="138499"/>
            <a:chOff x="4858920" y="4716120"/>
            <a:chExt cx="3516935" cy="138499"/>
          </a:xfrm>
        </p:grpSpPr>
        <p:sp>
          <p:nvSpPr>
            <p:cNvPr id="403" name="Rectangle 104">
              <a:extLst>
                <a:ext uri="{FF2B5EF4-FFF2-40B4-BE49-F238E27FC236}">
                  <a16:creationId xmlns:a16="http://schemas.microsoft.com/office/drawing/2014/main" id="{22FD813A-A878-4DE9-BA98-9765F7EDF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8920" y="4716120"/>
              <a:ext cx="62431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4" name="Rectangle 104">
              <a:extLst>
                <a:ext uri="{FF2B5EF4-FFF2-40B4-BE49-F238E27FC236}">
                  <a16:creationId xmlns:a16="http://schemas.microsoft.com/office/drawing/2014/main" id="{419C66C8-B845-4FAF-A1E4-E0E04DCCE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9104" y="4716120"/>
              <a:ext cx="62431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5" name="Rectangle 104">
              <a:extLst>
                <a:ext uri="{FF2B5EF4-FFF2-40B4-BE49-F238E27FC236}">
                  <a16:creationId xmlns:a16="http://schemas.microsoft.com/office/drawing/2014/main" id="{22C558D4-3A6F-4785-AFDA-FADD883AD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0992" y="4716120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72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6" name="Rectangle 104">
              <a:extLst>
                <a:ext uri="{FF2B5EF4-FFF2-40B4-BE49-F238E27FC236}">
                  <a16:creationId xmlns:a16="http://schemas.microsoft.com/office/drawing/2014/main" id="{E10E7E45-D240-48AA-AE72-18FCABF42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0816" y="4716120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68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7" name="Rectangle 104">
              <a:extLst>
                <a:ext uri="{FF2B5EF4-FFF2-40B4-BE49-F238E27FC236}">
                  <a16:creationId xmlns:a16="http://schemas.microsoft.com/office/drawing/2014/main" id="{6BE9A728-07B0-41B8-B8BC-C60D704371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0633" y="4716120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64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8" name="Rectangle 104">
              <a:extLst>
                <a:ext uri="{FF2B5EF4-FFF2-40B4-BE49-F238E27FC236}">
                  <a16:creationId xmlns:a16="http://schemas.microsoft.com/office/drawing/2014/main" id="{63702396-6623-4B65-97DE-2DF2241D9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0449" y="4716120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60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9" name="Rectangle 104">
              <a:extLst>
                <a:ext uri="{FF2B5EF4-FFF2-40B4-BE49-F238E27FC236}">
                  <a16:creationId xmlns:a16="http://schemas.microsoft.com/office/drawing/2014/main" id="{76F87D25-8826-4EEA-97B3-C46D074E4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0266" y="4716120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56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0" name="Rectangle 104">
              <a:extLst>
                <a:ext uri="{FF2B5EF4-FFF2-40B4-BE49-F238E27FC236}">
                  <a16:creationId xmlns:a16="http://schemas.microsoft.com/office/drawing/2014/main" id="{A41B8964-2311-4E7D-B8FF-425945D72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9900" y="4716120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1" name="Rectangle 104">
              <a:extLst>
                <a:ext uri="{FF2B5EF4-FFF2-40B4-BE49-F238E27FC236}">
                  <a16:creationId xmlns:a16="http://schemas.microsoft.com/office/drawing/2014/main" id="{BFA2C65F-4F35-4B88-A829-5D48B6CB5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352" y="4716120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36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2" name="Rectangle 104">
              <a:extLst>
                <a:ext uri="{FF2B5EF4-FFF2-40B4-BE49-F238E27FC236}">
                  <a16:creationId xmlns:a16="http://schemas.microsoft.com/office/drawing/2014/main" id="{5AE931F4-67F7-4170-8798-05260B8D3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8985" y="4716120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28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3" name="Rectangle 104">
              <a:extLst>
                <a:ext uri="{FF2B5EF4-FFF2-40B4-BE49-F238E27FC236}">
                  <a16:creationId xmlns:a16="http://schemas.microsoft.com/office/drawing/2014/main" id="{F72F9707-7E91-4167-B102-622A4C09B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8802" y="4716120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4" name="Rectangle 104">
              <a:extLst>
                <a:ext uri="{FF2B5EF4-FFF2-40B4-BE49-F238E27FC236}">
                  <a16:creationId xmlns:a16="http://schemas.microsoft.com/office/drawing/2014/main" id="{1A6C1214-9276-45E8-BEEE-3104E540D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8620" y="4716120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5" name="Rectangle 104">
              <a:extLst>
                <a:ext uri="{FF2B5EF4-FFF2-40B4-BE49-F238E27FC236}">
                  <a16:creationId xmlns:a16="http://schemas.microsoft.com/office/drawing/2014/main" id="{999CEA4B-9EE0-4718-9B70-A10E7576F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8437" y="4716120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6" name="Rectangle 104">
              <a:extLst>
                <a:ext uri="{FF2B5EF4-FFF2-40B4-BE49-F238E27FC236}">
                  <a16:creationId xmlns:a16="http://schemas.microsoft.com/office/drawing/2014/main" id="{C348F3DF-F18D-4B95-A9B5-66B335C91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8254" y="4716120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7" name="Rectangle 104">
              <a:extLst>
                <a:ext uri="{FF2B5EF4-FFF2-40B4-BE49-F238E27FC236}">
                  <a16:creationId xmlns:a16="http://schemas.microsoft.com/office/drawing/2014/main" id="{8CD37370-CEE8-48A2-B25D-FCF51F28A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9286" y="4716120"/>
              <a:ext cx="62431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8" name="Rectangle 104">
              <a:extLst>
                <a:ext uri="{FF2B5EF4-FFF2-40B4-BE49-F238E27FC236}">
                  <a16:creationId xmlns:a16="http://schemas.microsoft.com/office/drawing/2014/main" id="{E0049960-3209-4A17-A9C2-3EDA21E0F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9168" y="4716120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9" name="Rectangle 104">
              <a:extLst>
                <a:ext uri="{FF2B5EF4-FFF2-40B4-BE49-F238E27FC236}">
                  <a16:creationId xmlns:a16="http://schemas.microsoft.com/office/drawing/2014/main" id="{CFFA68BE-14BA-438B-AD04-65838FE12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535" y="4716120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0" name="Rectangle 104">
              <a:extLst>
                <a:ext uri="{FF2B5EF4-FFF2-40B4-BE49-F238E27FC236}">
                  <a16:creationId xmlns:a16="http://schemas.microsoft.com/office/drawing/2014/main" id="{F2BAB399-4984-43FD-B5A8-72F4F1C7C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0083" y="4716120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52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1" name="Rectangle 104">
              <a:extLst>
                <a:ext uri="{FF2B5EF4-FFF2-40B4-BE49-F238E27FC236}">
                  <a16:creationId xmlns:a16="http://schemas.microsoft.com/office/drawing/2014/main" id="{FFFE1219-C3FF-420D-8E18-5EF3F4E7A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19718" y="4716120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44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50F9DC39-FF73-4F20-B271-014563566F57}"/>
              </a:ext>
            </a:extLst>
          </p:cNvPr>
          <p:cNvGrpSpPr/>
          <p:nvPr/>
        </p:nvGrpSpPr>
        <p:grpSpPr>
          <a:xfrm>
            <a:off x="4567273" y="1222660"/>
            <a:ext cx="173125" cy="2413075"/>
            <a:chOff x="4625781" y="2292950"/>
            <a:chExt cx="187296" cy="2413075"/>
          </a:xfrm>
        </p:grpSpPr>
        <p:sp>
          <p:nvSpPr>
            <p:cNvPr id="423" name="Rectangle 104">
              <a:extLst>
                <a:ext uri="{FF2B5EF4-FFF2-40B4-BE49-F238E27FC236}">
                  <a16:creationId xmlns:a16="http://schemas.microsoft.com/office/drawing/2014/main" id="{B1946DBD-328C-4AA6-841B-F60C97B42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0645" y="4567526"/>
              <a:ext cx="6243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en-GB" altLang="en-US" sz="900" kern="0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GB" altLang="en-US" sz="2000" kern="0" dirty="0">
                <a:solidFill>
                  <a:srgbClr val="44536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4" name="Rectangle 104">
              <a:extLst>
                <a:ext uri="{FF2B5EF4-FFF2-40B4-BE49-F238E27FC236}">
                  <a16:creationId xmlns:a16="http://schemas.microsoft.com/office/drawing/2014/main" id="{994960BD-FEE4-4F4F-8DC0-202246466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213" y="4340072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en-GB" altLang="en-US" sz="900" kern="0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GB" altLang="en-US" sz="2000" kern="0" dirty="0">
                <a:solidFill>
                  <a:srgbClr val="44536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5" name="Rectangle 104">
              <a:extLst>
                <a:ext uri="{FF2B5EF4-FFF2-40B4-BE49-F238E27FC236}">
                  <a16:creationId xmlns:a16="http://schemas.microsoft.com/office/drawing/2014/main" id="{F18BB250-8C3F-4D4C-9FD0-AF5DBD64E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213" y="4112614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en-GB" altLang="en-US" sz="900" kern="0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lang="en-GB" altLang="en-US" sz="2000" kern="0" dirty="0">
                <a:solidFill>
                  <a:srgbClr val="44536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6" name="Rectangle 104">
              <a:extLst>
                <a:ext uri="{FF2B5EF4-FFF2-40B4-BE49-F238E27FC236}">
                  <a16:creationId xmlns:a16="http://schemas.microsoft.com/office/drawing/2014/main" id="{D920F087-272E-46FB-B422-2CBAA76EE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5781" y="2292950"/>
              <a:ext cx="187294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en-GB" altLang="en-US" sz="900" kern="0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GB" altLang="en-US" sz="2000" kern="0" dirty="0">
                <a:solidFill>
                  <a:srgbClr val="44536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7" name="Rectangle 104">
              <a:extLst>
                <a:ext uri="{FF2B5EF4-FFF2-40B4-BE49-F238E27FC236}">
                  <a16:creationId xmlns:a16="http://schemas.microsoft.com/office/drawing/2014/main" id="{74EDB2E0-E114-49C5-AE2E-3DF98843F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213" y="3885156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en-GB" altLang="en-US" sz="900" kern="0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  <a:endParaRPr lang="en-GB" altLang="en-US" sz="2000" kern="0" dirty="0">
                <a:solidFill>
                  <a:srgbClr val="44536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8" name="Rectangle 104">
              <a:extLst>
                <a:ext uri="{FF2B5EF4-FFF2-40B4-BE49-F238E27FC236}">
                  <a16:creationId xmlns:a16="http://schemas.microsoft.com/office/drawing/2014/main" id="{42DA9D4F-0D25-4181-B08F-6F1A9B20B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213" y="3657698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en-GB" altLang="en-US" sz="900" kern="0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  <a:endParaRPr lang="en-GB" altLang="en-US" sz="2000" kern="0" dirty="0">
                <a:solidFill>
                  <a:srgbClr val="44536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9" name="Rectangle 104">
              <a:extLst>
                <a:ext uri="{FF2B5EF4-FFF2-40B4-BE49-F238E27FC236}">
                  <a16:creationId xmlns:a16="http://schemas.microsoft.com/office/drawing/2014/main" id="{2927A8D5-17CA-4D08-99E5-8C6DEC807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213" y="3430240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en-GB" altLang="en-US" sz="900" kern="0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  <a:endParaRPr lang="en-GB" altLang="en-US" sz="2000" kern="0" dirty="0">
                <a:solidFill>
                  <a:srgbClr val="44536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0" name="Rectangle 104">
              <a:extLst>
                <a:ext uri="{FF2B5EF4-FFF2-40B4-BE49-F238E27FC236}">
                  <a16:creationId xmlns:a16="http://schemas.microsoft.com/office/drawing/2014/main" id="{04606B13-C195-4621-84B1-F414607E8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213" y="3202782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en-GB" altLang="en-US" sz="900" kern="0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60</a:t>
              </a:r>
              <a:endParaRPr lang="en-GB" altLang="en-US" sz="2000" kern="0" dirty="0">
                <a:solidFill>
                  <a:srgbClr val="44536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1" name="Rectangle 104">
              <a:extLst>
                <a:ext uri="{FF2B5EF4-FFF2-40B4-BE49-F238E27FC236}">
                  <a16:creationId xmlns:a16="http://schemas.microsoft.com/office/drawing/2014/main" id="{E7E769B9-560E-42AB-AFC1-567E6580F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213" y="2975324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en-GB" altLang="en-US" sz="900" kern="0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70</a:t>
              </a:r>
              <a:endParaRPr lang="en-GB" altLang="en-US" sz="2000" kern="0" dirty="0">
                <a:solidFill>
                  <a:srgbClr val="44536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2" name="Rectangle 104">
              <a:extLst>
                <a:ext uri="{FF2B5EF4-FFF2-40B4-BE49-F238E27FC236}">
                  <a16:creationId xmlns:a16="http://schemas.microsoft.com/office/drawing/2014/main" id="{D8D4DAF8-1AC0-4334-A821-43A150CAF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213" y="2747866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en-GB" altLang="en-US" sz="900" kern="0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  <a:endParaRPr lang="en-GB" altLang="en-US" sz="2000" kern="0" dirty="0">
                <a:solidFill>
                  <a:srgbClr val="44536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3" name="Rectangle 104">
              <a:extLst>
                <a:ext uri="{FF2B5EF4-FFF2-40B4-BE49-F238E27FC236}">
                  <a16:creationId xmlns:a16="http://schemas.microsoft.com/office/drawing/2014/main" id="{D8F7DE5C-D620-4F35-9141-8D36CEB6C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213" y="2520408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en-GB" altLang="en-US" sz="900" kern="0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90</a:t>
              </a:r>
              <a:endParaRPr lang="en-GB" altLang="en-US" sz="2000" kern="0" dirty="0">
                <a:solidFill>
                  <a:srgbClr val="44536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4" name="Rectangle 104">
            <a:extLst>
              <a:ext uri="{FF2B5EF4-FFF2-40B4-BE49-F238E27FC236}">
                <a16:creationId xmlns:a16="http://schemas.microsoft.com/office/drawing/2014/main" id="{6FD3A6D3-A8E0-4A7E-945B-1714D57E87A8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305852" y="2359947"/>
            <a:ext cx="3125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altLang="en-US" sz="900" b="1" kern="0" dirty="0">
                <a:latin typeface="Calibri" panose="020F0502020204030204" pitchFamily="34" charset="0"/>
                <a:cs typeface="Calibri" panose="020F0502020204030204" pitchFamily="34" charset="0"/>
              </a:rPr>
              <a:t>OS (%)</a:t>
            </a:r>
          </a:p>
        </p:txBody>
      </p:sp>
      <p:sp>
        <p:nvSpPr>
          <p:cNvPr id="435" name="Rectangle 104">
            <a:extLst>
              <a:ext uri="{FF2B5EF4-FFF2-40B4-BE49-F238E27FC236}">
                <a16:creationId xmlns:a16="http://schemas.microsoft.com/office/drawing/2014/main" id="{525AFBFC-963D-43F5-9540-FAE7254B1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59" y="3798230"/>
            <a:ext cx="169918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900" b="1" kern="0" dirty="0">
                <a:latin typeface="Calibri" panose="020F0502020204030204" pitchFamily="34" charset="0"/>
                <a:cs typeface="Calibri" panose="020F0502020204030204" pitchFamily="34" charset="0"/>
              </a:rPr>
              <a:t>Time from randomisation (months)</a:t>
            </a:r>
            <a:endParaRPr lang="en-GB" altLang="en-US" sz="2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7DA9FF7B-8F48-45EE-A1B2-E9CC3535C68C}"/>
              </a:ext>
            </a:extLst>
          </p:cNvPr>
          <p:cNvGrpSpPr/>
          <p:nvPr/>
        </p:nvGrpSpPr>
        <p:grpSpPr>
          <a:xfrm>
            <a:off x="4520545" y="4001330"/>
            <a:ext cx="3514053" cy="327705"/>
            <a:chOff x="4520545" y="5071620"/>
            <a:chExt cx="3514053" cy="327705"/>
          </a:xfrm>
        </p:grpSpPr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4EC849EA-6AF5-4B0F-89AF-BFD840C5C2EB}"/>
                </a:ext>
              </a:extLst>
            </p:cNvPr>
            <p:cNvGrpSpPr/>
            <p:nvPr/>
          </p:nvGrpSpPr>
          <p:grpSpPr>
            <a:xfrm>
              <a:off x="4789322" y="5174288"/>
              <a:ext cx="3245276" cy="107722"/>
              <a:chOff x="4827883" y="5186988"/>
              <a:chExt cx="3510898" cy="107722"/>
            </a:xfrm>
          </p:grpSpPr>
          <p:sp>
            <p:nvSpPr>
              <p:cNvPr id="461" name="Rectangle 62">
                <a:extLst>
                  <a:ext uri="{FF2B5EF4-FFF2-40B4-BE49-F238E27FC236}">
                    <a16:creationId xmlns:a16="http://schemas.microsoft.com/office/drawing/2014/main" id="{01D40EDC-23E7-407C-87B8-F622515E3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7883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933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2" name="Rectangle 63">
                <a:extLst>
                  <a:ext uri="{FF2B5EF4-FFF2-40B4-BE49-F238E27FC236}">
                    <a16:creationId xmlns:a16="http://schemas.microsoft.com/office/drawing/2014/main" id="{7710731B-5D9C-454F-8302-5A0763557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7956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926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3" name="Rectangle 64">
                <a:extLst>
                  <a:ext uri="{FF2B5EF4-FFF2-40B4-BE49-F238E27FC236}">
                    <a16:creationId xmlns:a16="http://schemas.microsoft.com/office/drawing/2014/main" id="{044692BF-793C-4E73-BFB7-518AAC74AB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030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910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4" name="Rectangle 65">
                <a:extLst>
                  <a:ext uri="{FF2B5EF4-FFF2-40B4-BE49-F238E27FC236}">
                    <a16:creationId xmlns:a16="http://schemas.microsoft.com/office/drawing/2014/main" id="{56AC0DB2-C545-4A4B-B1A3-CDB8624C8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102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897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5" name="Rectangle 66">
                <a:extLst>
                  <a:ext uri="{FF2B5EF4-FFF2-40B4-BE49-F238E27FC236}">
                    <a16:creationId xmlns:a16="http://schemas.microsoft.com/office/drawing/2014/main" id="{1C4557DE-88D3-4620-A7E1-91E92093E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5319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874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6" name="Rectangle 67">
                <a:extLst>
                  <a:ext uri="{FF2B5EF4-FFF2-40B4-BE49-F238E27FC236}">
                    <a16:creationId xmlns:a16="http://schemas.microsoft.com/office/drawing/2014/main" id="{6F9E392F-7F51-42A7-BA96-B4CA5A2CA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151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850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7" name="Rectangle 68">
                <a:extLst>
                  <a:ext uri="{FF2B5EF4-FFF2-40B4-BE49-F238E27FC236}">
                    <a16:creationId xmlns:a16="http://schemas.microsoft.com/office/drawing/2014/main" id="{36D94090-89C5-4A37-B953-C2DEE20B8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7842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822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8" name="Rectangle 69">
                <a:extLst>
                  <a:ext uri="{FF2B5EF4-FFF2-40B4-BE49-F238E27FC236}">
                    <a16:creationId xmlns:a16="http://schemas.microsoft.com/office/drawing/2014/main" id="{37BBD934-9F66-4B0C-9BD0-77E4A2712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0296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782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9" name="Rectangle 70">
                <a:extLst>
                  <a:ext uri="{FF2B5EF4-FFF2-40B4-BE49-F238E27FC236}">
                    <a16:creationId xmlns:a16="http://schemas.microsoft.com/office/drawing/2014/main" id="{2EFEA38F-0E76-4D8A-9AFA-525440C38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0369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700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0" name="Rectangle 71">
                <a:extLst>
                  <a:ext uri="{FF2B5EF4-FFF2-40B4-BE49-F238E27FC236}">
                    <a16:creationId xmlns:a16="http://schemas.microsoft.com/office/drawing/2014/main" id="{B05D5019-B37B-43F3-97F2-34CCAD8CC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5678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608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1" name="Rectangle 72">
                <a:extLst>
                  <a:ext uri="{FF2B5EF4-FFF2-40B4-BE49-F238E27FC236}">
                    <a16:creationId xmlns:a16="http://schemas.microsoft.com/office/drawing/2014/main" id="{582C450E-FD34-45BD-8113-F42B7D12E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0036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517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2" name="Rectangle 73">
                <a:extLst>
                  <a:ext uri="{FF2B5EF4-FFF2-40B4-BE49-F238E27FC236}">
                    <a16:creationId xmlns:a16="http://schemas.microsoft.com/office/drawing/2014/main" id="{72C21329-A6E1-4AC8-B1DA-0CA47C2A9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21061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424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3" name="Rectangle 74">
                <a:extLst>
                  <a:ext uri="{FF2B5EF4-FFF2-40B4-BE49-F238E27FC236}">
                    <a16:creationId xmlns:a16="http://schemas.microsoft.com/office/drawing/2014/main" id="{541D46BA-E306-4EA9-B84A-AAE5778B85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8751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327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4" name="Rectangle 75">
                <a:extLst>
                  <a:ext uri="{FF2B5EF4-FFF2-40B4-BE49-F238E27FC236}">
                    <a16:creationId xmlns:a16="http://schemas.microsoft.com/office/drawing/2014/main" id="{81C8DCBD-F9CF-464D-8297-039A3E083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1201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244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5" name="Rectangle 76">
                <a:extLst>
                  <a:ext uri="{FF2B5EF4-FFF2-40B4-BE49-F238E27FC236}">
                    <a16:creationId xmlns:a16="http://schemas.microsoft.com/office/drawing/2014/main" id="{71AE7684-C342-42AE-8F74-63151BA71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1277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169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6" name="Rectangle 77">
                <a:extLst>
                  <a:ext uri="{FF2B5EF4-FFF2-40B4-BE49-F238E27FC236}">
                    <a16:creationId xmlns:a16="http://schemas.microsoft.com/office/drawing/2014/main" id="{174156CB-F4F6-42A7-B40A-A4B88E760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2304" y="5186988"/>
                <a:ext cx="97115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89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7" name="Rectangle 78">
                <a:extLst>
                  <a:ext uri="{FF2B5EF4-FFF2-40B4-BE49-F238E27FC236}">
                    <a16:creationId xmlns:a16="http://schemas.microsoft.com/office/drawing/2014/main" id="{D9CEE02D-29EB-440A-848A-AA42BA888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9996" y="5186988"/>
                <a:ext cx="97115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33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8" name="Rectangle 79">
                <a:extLst>
                  <a:ext uri="{FF2B5EF4-FFF2-40B4-BE49-F238E27FC236}">
                    <a16:creationId xmlns:a16="http://schemas.microsoft.com/office/drawing/2014/main" id="{7E3F23BF-73D6-4F54-971F-9BBB477013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8206" y="5186988"/>
                <a:ext cx="48558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9" name="Rectangle 81">
                <a:extLst>
                  <a:ext uri="{FF2B5EF4-FFF2-40B4-BE49-F238E27FC236}">
                    <a16:creationId xmlns:a16="http://schemas.microsoft.com/office/drawing/2014/main" id="{836214BB-2EA5-4498-AAE5-F73D2CC137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0223" y="5186988"/>
                <a:ext cx="48558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38" name="Rectangle 127">
              <a:extLst>
                <a:ext uri="{FF2B5EF4-FFF2-40B4-BE49-F238E27FC236}">
                  <a16:creationId xmlns:a16="http://schemas.microsoft.com/office/drawing/2014/main" id="{B750C7E4-E09C-44CB-8177-90F2FFBBD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545" y="5071620"/>
              <a:ext cx="804707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b="1" kern="0" dirty="0">
                  <a:latin typeface="Calibri" panose="020F0502020204030204" pitchFamily="34" charset="0"/>
                  <a:cs typeface="Calibri" panose="020F0502020204030204" pitchFamily="34" charset="0"/>
                </a:rPr>
                <a:t>No. of patients at risk</a:t>
              </a:r>
              <a:endParaRPr lang="en-GB" altLang="en-US" sz="2000" b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9" name="Rectangle 128">
              <a:extLst>
                <a:ext uri="{FF2B5EF4-FFF2-40B4-BE49-F238E27FC236}">
                  <a16:creationId xmlns:a16="http://schemas.microsoft.com/office/drawing/2014/main" id="{9A6E09DF-8DA0-449A-A011-EF44BDCE7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545" y="5174288"/>
              <a:ext cx="200376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b="1" kern="0" dirty="0">
                  <a:latin typeface="Calibri" panose="020F0502020204030204" pitchFamily="34" charset="0"/>
                  <a:cs typeface="Calibri" panose="020F0502020204030204" pitchFamily="34" charset="0"/>
                </a:rPr>
                <a:t>ENZA</a:t>
              </a:r>
              <a:endParaRPr lang="en-GB" altLang="en-US" sz="2000" b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0" name="Rectangle 129">
              <a:extLst>
                <a:ext uri="{FF2B5EF4-FFF2-40B4-BE49-F238E27FC236}">
                  <a16:creationId xmlns:a16="http://schemas.microsoft.com/office/drawing/2014/main" id="{352CBAF5-6035-4D82-B6B5-AE5741999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0545" y="5291603"/>
              <a:ext cx="158698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b="1" kern="0" dirty="0">
                  <a:latin typeface="Calibri" panose="020F0502020204030204" pitchFamily="34" charset="0"/>
                  <a:cs typeface="Calibri" panose="020F0502020204030204" pitchFamily="34" charset="0"/>
                </a:rPr>
                <a:t>PBO</a:t>
              </a:r>
              <a:endParaRPr lang="en-GB" altLang="en-US" sz="2000" b="1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41" name="Group 440">
              <a:extLst>
                <a:ext uri="{FF2B5EF4-FFF2-40B4-BE49-F238E27FC236}">
                  <a16:creationId xmlns:a16="http://schemas.microsoft.com/office/drawing/2014/main" id="{1548109B-EBBF-437D-A79E-651E8073F035}"/>
                </a:ext>
              </a:extLst>
            </p:cNvPr>
            <p:cNvGrpSpPr/>
            <p:nvPr/>
          </p:nvGrpSpPr>
          <p:grpSpPr>
            <a:xfrm>
              <a:off x="4789322" y="5287413"/>
              <a:ext cx="3245276" cy="107722"/>
              <a:chOff x="4827883" y="5186988"/>
              <a:chExt cx="3510898" cy="107722"/>
            </a:xfrm>
          </p:grpSpPr>
          <p:sp>
            <p:nvSpPr>
              <p:cNvPr id="442" name="Rectangle 62">
                <a:extLst>
                  <a:ext uri="{FF2B5EF4-FFF2-40B4-BE49-F238E27FC236}">
                    <a16:creationId xmlns:a16="http://schemas.microsoft.com/office/drawing/2014/main" id="{2F1B439B-23A0-4117-809A-1263780C1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7883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468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3" name="Rectangle 63">
                <a:extLst>
                  <a:ext uri="{FF2B5EF4-FFF2-40B4-BE49-F238E27FC236}">
                    <a16:creationId xmlns:a16="http://schemas.microsoft.com/office/drawing/2014/main" id="{014A81EE-E531-42EC-A2D3-82A9C3A75F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7956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467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4" name="Rectangle 64">
                <a:extLst>
                  <a:ext uri="{FF2B5EF4-FFF2-40B4-BE49-F238E27FC236}">
                    <a16:creationId xmlns:a16="http://schemas.microsoft.com/office/drawing/2014/main" id="{16578269-261E-438A-BA6B-BDC27D54E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8030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459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5" name="Rectangle 65">
                <a:extLst>
                  <a:ext uri="{FF2B5EF4-FFF2-40B4-BE49-F238E27FC236}">
                    <a16:creationId xmlns:a16="http://schemas.microsoft.com/office/drawing/2014/main" id="{F87B008F-D56B-4358-A657-9A695AC09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8102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444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6" name="Rectangle 66">
                <a:extLst>
                  <a:ext uri="{FF2B5EF4-FFF2-40B4-BE49-F238E27FC236}">
                    <a16:creationId xmlns:a16="http://schemas.microsoft.com/office/drawing/2014/main" id="{E434C156-F6D6-4374-94E7-4F15ACB5A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5319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428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7" name="Rectangle 67">
                <a:extLst>
                  <a:ext uri="{FF2B5EF4-FFF2-40B4-BE49-F238E27FC236}">
                    <a16:creationId xmlns:a16="http://schemas.microsoft.com/office/drawing/2014/main" id="{773B92A0-AE5D-4017-BAC2-1CC3497C4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90151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404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8" name="Rectangle 68">
                <a:extLst>
                  <a:ext uri="{FF2B5EF4-FFF2-40B4-BE49-F238E27FC236}">
                    <a16:creationId xmlns:a16="http://schemas.microsoft.com/office/drawing/2014/main" id="{006631D9-1CAB-4FDB-BB0B-9B18139C5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7842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381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9" name="Rectangle 69">
                <a:extLst>
                  <a:ext uri="{FF2B5EF4-FFF2-40B4-BE49-F238E27FC236}">
                    <a16:creationId xmlns:a16="http://schemas.microsoft.com/office/drawing/2014/main" id="{07F85A30-0491-4D51-839E-2387687A9F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0296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363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0" name="Rectangle 70">
                <a:extLst>
                  <a:ext uri="{FF2B5EF4-FFF2-40B4-BE49-F238E27FC236}">
                    <a16:creationId xmlns:a16="http://schemas.microsoft.com/office/drawing/2014/main" id="{0D414AFC-7746-432A-BDF2-3865CC0964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0369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321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1" name="Rectangle 71">
                <a:extLst>
                  <a:ext uri="{FF2B5EF4-FFF2-40B4-BE49-F238E27FC236}">
                    <a16:creationId xmlns:a16="http://schemas.microsoft.com/office/drawing/2014/main" id="{8F0AA611-18C2-4DFD-96CD-96A81E6EB2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5678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274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2" name="Rectangle 72">
                <a:extLst>
                  <a:ext uri="{FF2B5EF4-FFF2-40B4-BE49-F238E27FC236}">
                    <a16:creationId xmlns:a16="http://schemas.microsoft.com/office/drawing/2014/main" id="{940A1637-5E6C-4121-965F-B64050D0A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0036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219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3" name="Rectangle 73">
                <a:extLst>
                  <a:ext uri="{FF2B5EF4-FFF2-40B4-BE49-F238E27FC236}">
                    <a16:creationId xmlns:a16="http://schemas.microsoft.com/office/drawing/2014/main" id="{521DDB30-4478-4C57-81AA-56431527D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21061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177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4" name="Rectangle 74">
                <a:extLst>
                  <a:ext uri="{FF2B5EF4-FFF2-40B4-BE49-F238E27FC236}">
                    <a16:creationId xmlns:a16="http://schemas.microsoft.com/office/drawing/2014/main" id="{09C331BB-0523-43EC-A9BE-F8FB2EA6BE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8751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140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5" name="Rectangle 75">
                <a:extLst>
                  <a:ext uri="{FF2B5EF4-FFF2-40B4-BE49-F238E27FC236}">
                    <a16:creationId xmlns:a16="http://schemas.microsoft.com/office/drawing/2014/main" id="{DDC97F2B-294F-47CF-83CA-D6E30F0D1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1201" y="5186988"/>
                <a:ext cx="145673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106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6" name="Rectangle 76">
                <a:extLst>
                  <a:ext uri="{FF2B5EF4-FFF2-40B4-BE49-F238E27FC236}">
                    <a16:creationId xmlns:a16="http://schemas.microsoft.com/office/drawing/2014/main" id="{7D3491BC-1606-4E4E-A75B-B9BC22EE1A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2190" y="5186988"/>
                <a:ext cx="97115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64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7" name="Rectangle 77">
                <a:extLst>
                  <a:ext uri="{FF2B5EF4-FFF2-40B4-BE49-F238E27FC236}">
                    <a16:creationId xmlns:a16="http://schemas.microsoft.com/office/drawing/2014/main" id="{D0B4E4A2-AB44-4655-931C-01965DA30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2304" y="5186988"/>
                <a:ext cx="97115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8" name="Rectangle 78">
                <a:extLst>
                  <a:ext uri="{FF2B5EF4-FFF2-40B4-BE49-F238E27FC236}">
                    <a16:creationId xmlns:a16="http://schemas.microsoft.com/office/drawing/2014/main" id="{5D741F94-9E4B-452A-B1C7-D1E4CCD06E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9996" y="5186988"/>
                <a:ext cx="97115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9" name="Rectangle 79">
                <a:extLst>
                  <a:ext uri="{FF2B5EF4-FFF2-40B4-BE49-F238E27FC236}">
                    <a16:creationId xmlns:a16="http://schemas.microsoft.com/office/drawing/2014/main" id="{01C1B1CD-A65F-4C20-A57D-6E0386B0AA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8206" y="5186988"/>
                <a:ext cx="48558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0" name="Rectangle 81">
                <a:extLst>
                  <a:ext uri="{FF2B5EF4-FFF2-40B4-BE49-F238E27FC236}">
                    <a16:creationId xmlns:a16="http://schemas.microsoft.com/office/drawing/2014/main" id="{B44D3BE4-10FF-4D98-9DE7-89BA151B0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0223" y="5186988"/>
                <a:ext cx="48558" cy="107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r>
                  <a:rPr lang="en-GB" altLang="en-US" sz="7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endParaRPr lang="en-GB" altLang="en-US" sz="20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D877536E-E961-4B6A-B1CB-492426531F9F}"/>
              </a:ext>
            </a:extLst>
          </p:cNvPr>
          <p:cNvGrpSpPr/>
          <p:nvPr/>
        </p:nvGrpSpPr>
        <p:grpSpPr>
          <a:xfrm>
            <a:off x="4843342" y="1299846"/>
            <a:ext cx="3052153" cy="1370457"/>
            <a:chOff x="4843342" y="2370136"/>
            <a:chExt cx="3052153" cy="1370457"/>
          </a:xfrm>
        </p:grpSpPr>
        <p:sp>
          <p:nvSpPr>
            <p:cNvPr id="481" name="Freeform 39">
              <a:extLst>
                <a:ext uri="{FF2B5EF4-FFF2-40B4-BE49-F238E27FC236}">
                  <a16:creationId xmlns:a16="http://schemas.microsoft.com/office/drawing/2014/main" id="{C77759C8-0D8F-414E-9B7B-9567745A0865}"/>
                </a:ext>
              </a:extLst>
            </p:cNvPr>
            <p:cNvSpPr/>
            <p:nvPr/>
          </p:nvSpPr>
          <p:spPr>
            <a:xfrm>
              <a:off x="4843342" y="2371725"/>
              <a:ext cx="3037509" cy="1355725"/>
            </a:xfrm>
            <a:custGeom>
              <a:avLst/>
              <a:gdLst>
                <a:gd name="connsiteX0" fmla="*/ 3286125 w 3286125"/>
                <a:gd name="connsiteY0" fmla="*/ 1355725 h 1355725"/>
                <a:gd name="connsiteX1" fmla="*/ 3190875 w 3286125"/>
                <a:gd name="connsiteY1" fmla="*/ 1355725 h 1355725"/>
                <a:gd name="connsiteX2" fmla="*/ 3190875 w 3286125"/>
                <a:gd name="connsiteY2" fmla="*/ 1136650 h 1355725"/>
                <a:gd name="connsiteX3" fmla="*/ 3121025 w 3286125"/>
                <a:gd name="connsiteY3" fmla="*/ 1136650 h 1355725"/>
                <a:gd name="connsiteX4" fmla="*/ 3121025 w 3286125"/>
                <a:gd name="connsiteY4" fmla="*/ 1054100 h 1355725"/>
                <a:gd name="connsiteX5" fmla="*/ 3063875 w 3286125"/>
                <a:gd name="connsiteY5" fmla="*/ 1054100 h 1355725"/>
                <a:gd name="connsiteX6" fmla="*/ 3063875 w 3286125"/>
                <a:gd name="connsiteY6" fmla="*/ 1006475 h 1355725"/>
                <a:gd name="connsiteX7" fmla="*/ 3044825 w 3286125"/>
                <a:gd name="connsiteY7" fmla="*/ 1006475 h 1355725"/>
                <a:gd name="connsiteX8" fmla="*/ 3044825 w 3286125"/>
                <a:gd name="connsiteY8" fmla="*/ 968375 h 1355725"/>
                <a:gd name="connsiteX9" fmla="*/ 3016250 w 3286125"/>
                <a:gd name="connsiteY9" fmla="*/ 968375 h 1355725"/>
                <a:gd name="connsiteX10" fmla="*/ 3016250 w 3286125"/>
                <a:gd name="connsiteY10" fmla="*/ 942975 h 1355725"/>
                <a:gd name="connsiteX11" fmla="*/ 2990850 w 3286125"/>
                <a:gd name="connsiteY11" fmla="*/ 942975 h 1355725"/>
                <a:gd name="connsiteX12" fmla="*/ 2990850 w 3286125"/>
                <a:gd name="connsiteY12" fmla="*/ 923925 h 1355725"/>
                <a:gd name="connsiteX13" fmla="*/ 2781300 w 3286125"/>
                <a:gd name="connsiteY13" fmla="*/ 923925 h 1355725"/>
                <a:gd name="connsiteX14" fmla="*/ 2781300 w 3286125"/>
                <a:gd name="connsiteY14" fmla="*/ 882650 h 1355725"/>
                <a:gd name="connsiteX15" fmla="*/ 2752725 w 3286125"/>
                <a:gd name="connsiteY15" fmla="*/ 882650 h 1355725"/>
                <a:gd name="connsiteX16" fmla="*/ 2660650 w 3286125"/>
                <a:gd name="connsiteY16" fmla="*/ 850900 h 1355725"/>
                <a:gd name="connsiteX17" fmla="*/ 2574925 w 3286125"/>
                <a:gd name="connsiteY17" fmla="*/ 825500 h 1355725"/>
                <a:gd name="connsiteX18" fmla="*/ 2505075 w 3286125"/>
                <a:gd name="connsiteY18" fmla="*/ 809625 h 1355725"/>
                <a:gd name="connsiteX19" fmla="*/ 2447925 w 3286125"/>
                <a:gd name="connsiteY19" fmla="*/ 784225 h 1355725"/>
                <a:gd name="connsiteX20" fmla="*/ 2374900 w 3286125"/>
                <a:gd name="connsiteY20" fmla="*/ 765175 h 1355725"/>
                <a:gd name="connsiteX21" fmla="*/ 2355850 w 3286125"/>
                <a:gd name="connsiteY21" fmla="*/ 749300 h 1355725"/>
                <a:gd name="connsiteX22" fmla="*/ 2273300 w 3286125"/>
                <a:gd name="connsiteY22" fmla="*/ 749300 h 1355725"/>
                <a:gd name="connsiteX23" fmla="*/ 2273300 w 3286125"/>
                <a:gd name="connsiteY23" fmla="*/ 720725 h 1355725"/>
                <a:gd name="connsiteX24" fmla="*/ 2247900 w 3286125"/>
                <a:gd name="connsiteY24" fmla="*/ 720725 h 1355725"/>
                <a:gd name="connsiteX25" fmla="*/ 2247900 w 3286125"/>
                <a:gd name="connsiteY25" fmla="*/ 704850 h 1355725"/>
                <a:gd name="connsiteX26" fmla="*/ 2168525 w 3286125"/>
                <a:gd name="connsiteY26" fmla="*/ 704850 h 1355725"/>
                <a:gd name="connsiteX27" fmla="*/ 2168525 w 3286125"/>
                <a:gd name="connsiteY27" fmla="*/ 673100 h 1355725"/>
                <a:gd name="connsiteX28" fmla="*/ 2136775 w 3286125"/>
                <a:gd name="connsiteY28" fmla="*/ 647700 h 1355725"/>
                <a:gd name="connsiteX29" fmla="*/ 2095500 w 3286125"/>
                <a:gd name="connsiteY29" fmla="*/ 641350 h 1355725"/>
                <a:gd name="connsiteX30" fmla="*/ 2000250 w 3286125"/>
                <a:gd name="connsiteY30" fmla="*/ 561975 h 1355725"/>
                <a:gd name="connsiteX31" fmla="*/ 1946275 w 3286125"/>
                <a:gd name="connsiteY31" fmla="*/ 561975 h 1355725"/>
                <a:gd name="connsiteX32" fmla="*/ 1841500 w 3286125"/>
                <a:gd name="connsiteY32" fmla="*/ 498475 h 1355725"/>
                <a:gd name="connsiteX33" fmla="*/ 1790700 w 3286125"/>
                <a:gd name="connsiteY33" fmla="*/ 498475 h 1355725"/>
                <a:gd name="connsiteX34" fmla="*/ 1724025 w 3286125"/>
                <a:gd name="connsiteY34" fmla="*/ 460375 h 1355725"/>
                <a:gd name="connsiteX35" fmla="*/ 1587500 w 3286125"/>
                <a:gd name="connsiteY35" fmla="*/ 400050 h 1355725"/>
                <a:gd name="connsiteX36" fmla="*/ 1555750 w 3286125"/>
                <a:gd name="connsiteY36" fmla="*/ 381000 h 1355725"/>
                <a:gd name="connsiteX37" fmla="*/ 1501775 w 3286125"/>
                <a:gd name="connsiteY37" fmla="*/ 381000 h 1355725"/>
                <a:gd name="connsiteX38" fmla="*/ 1501775 w 3286125"/>
                <a:gd name="connsiteY38" fmla="*/ 358775 h 1355725"/>
                <a:gd name="connsiteX39" fmla="*/ 1463675 w 3286125"/>
                <a:gd name="connsiteY39" fmla="*/ 358775 h 1355725"/>
                <a:gd name="connsiteX40" fmla="*/ 1463675 w 3286125"/>
                <a:gd name="connsiteY40" fmla="*/ 336550 h 1355725"/>
                <a:gd name="connsiteX41" fmla="*/ 1416050 w 3286125"/>
                <a:gd name="connsiteY41" fmla="*/ 336550 h 1355725"/>
                <a:gd name="connsiteX42" fmla="*/ 1393825 w 3286125"/>
                <a:gd name="connsiteY42" fmla="*/ 307975 h 1355725"/>
                <a:gd name="connsiteX43" fmla="*/ 1365250 w 3286125"/>
                <a:gd name="connsiteY43" fmla="*/ 307975 h 1355725"/>
                <a:gd name="connsiteX44" fmla="*/ 1365250 w 3286125"/>
                <a:gd name="connsiteY44" fmla="*/ 295275 h 1355725"/>
                <a:gd name="connsiteX45" fmla="*/ 1308100 w 3286125"/>
                <a:gd name="connsiteY45" fmla="*/ 295275 h 1355725"/>
                <a:gd name="connsiteX46" fmla="*/ 1308100 w 3286125"/>
                <a:gd name="connsiteY46" fmla="*/ 266700 h 1355725"/>
                <a:gd name="connsiteX47" fmla="*/ 1260475 w 3286125"/>
                <a:gd name="connsiteY47" fmla="*/ 266700 h 1355725"/>
                <a:gd name="connsiteX48" fmla="*/ 1260475 w 3286125"/>
                <a:gd name="connsiteY48" fmla="*/ 254000 h 1355725"/>
                <a:gd name="connsiteX49" fmla="*/ 1209675 w 3286125"/>
                <a:gd name="connsiteY49" fmla="*/ 254000 h 1355725"/>
                <a:gd name="connsiteX50" fmla="*/ 1209675 w 3286125"/>
                <a:gd name="connsiteY50" fmla="*/ 231775 h 1355725"/>
                <a:gd name="connsiteX51" fmla="*/ 1168400 w 3286125"/>
                <a:gd name="connsiteY51" fmla="*/ 231775 h 1355725"/>
                <a:gd name="connsiteX52" fmla="*/ 1168400 w 3286125"/>
                <a:gd name="connsiteY52" fmla="*/ 203200 h 1355725"/>
                <a:gd name="connsiteX53" fmla="*/ 1089025 w 3286125"/>
                <a:gd name="connsiteY53" fmla="*/ 203200 h 1355725"/>
                <a:gd name="connsiteX54" fmla="*/ 1028700 w 3286125"/>
                <a:gd name="connsiteY54" fmla="*/ 180975 h 1355725"/>
                <a:gd name="connsiteX55" fmla="*/ 1012825 w 3286125"/>
                <a:gd name="connsiteY55" fmla="*/ 180975 h 1355725"/>
                <a:gd name="connsiteX56" fmla="*/ 996950 w 3286125"/>
                <a:gd name="connsiteY56" fmla="*/ 180975 h 1355725"/>
                <a:gd name="connsiteX57" fmla="*/ 996950 w 3286125"/>
                <a:gd name="connsiteY57" fmla="*/ 158750 h 1355725"/>
                <a:gd name="connsiteX58" fmla="*/ 942975 w 3286125"/>
                <a:gd name="connsiteY58" fmla="*/ 158750 h 1355725"/>
                <a:gd name="connsiteX59" fmla="*/ 942975 w 3286125"/>
                <a:gd name="connsiteY59" fmla="*/ 149225 h 1355725"/>
                <a:gd name="connsiteX60" fmla="*/ 885825 w 3286125"/>
                <a:gd name="connsiteY60" fmla="*/ 149225 h 1355725"/>
                <a:gd name="connsiteX61" fmla="*/ 885825 w 3286125"/>
                <a:gd name="connsiteY61" fmla="*/ 136525 h 1355725"/>
                <a:gd name="connsiteX62" fmla="*/ 793750 w 3286125"/>
                <a:gd name="connsiteY62" fmla="*/ 136525 h 1355725"/>
                <a:gd name="connsiteX63" fmla="*/ 793750 w 3286125"/>
                <a:gd name="connsiteY63" fmla="*/ 107950 h 1355725"/>
                <a:gd name="connsiteX64" fmla="*/ 749300 w 3286125"/>
                <a:gd name="connsiteY64" fmla="*/ 107950 h 1355725"/>
                <a:gd name="connsiteX65" fmla="*/ 749300 w 3286125"/>
                <a:gd name="connsiteY65" fmla="*/ 88900 h 1355725"/>
                <a:gd name="connsiteX66" fmla="*/ 685800 w 3286125"/>
                <a:gd name="connsiteY66" fmla="*/ 88900 h 1355725"/>
                <a:gd name="connsiteX67" fmla="*/ 685800 w 3286125"/>
                <a:gd name="connsiteY67" fmla="*/ 76200 h 1355725"/>
                <a:gd name="connsiteX68" fmla="*/ 606425 w 3286125"/>
                <a:gd name="connsiteY68" fmla="*/ 76200 h 1355725"/>
                <a:gd name="connsiteX69" fmla="*/ 606425 w 3286125"/>
                <a:gd name="connsiteY69" fmla="*/ 50800 h 1355725"/>
                <a:gd name="connsiteX70" fmla="*/ 514350 w 3286125"/>
                <a:gd name="connsiteY70" fmla="*/ 50800 h 1355725"/>
                <a:gd name="connsiteX71" fmla="*/ 514350 w 3286125"/>
                <a:gd name="connsiteY71" fmla="*/ 41275 h 1355725"/>
                <a:gd name="connsiteX72" fmla="*/ 320675 w 3286125"/>
                <a:gd name="connsiteY72" fmla="*/ 41275 h 1355725"/>
                <a:gd name="connsiteX73" fmla="*/ 320675 w 3286125"/>
                <a:gd name="connsiteY73" fmla="*/ 28575 h 1355725"/>
                <a:gd name="connsiteX74" fmla="*/ 177800 w 3286125"/>
                <a:gd name="connsiteY74" fmla="*/ 28575 h 1355725"/>
                <a:gd name="connsiteX75" fmla="*/ 177800 w 3286125"/>
                <a:gd name="connsiteY75" fmla="*/ 9525 h 1355725"/>
                <a:gd name="connsiteX76" fmla="*/ 31750 w 3286125"/>
                <a:gd name="connsiteY76" fmla="*/ 9525 h 1355725"/>
                <a:gd name="connsiteX77" fmla="*/ 31750 w 3286125"/>
                <a:gd name="connsiteY77" fmla="*/ 0 h 1355725"/>
                <a:gd name="connsiteX78" fmla="*/ 0 w 3286125"/>
                <a:gd name="connsiteY78" fmla="*/ 0 h 135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3286125" h="1355725">
                  <a:moveTo>
                    <a:pt x="3286125" y="1355725"/>
                  </a:moveTo>
                  <a:lnTo>
                    <a:pt x="3190875" y="1355725"/>
                  </a:lnTo>
                  <a:lnTo>
                    <a:pt x="3190875" y="1136650"/>
                  </a:lnTo>
                  <a:lnTo>
                    <a:pt x="3121025" y="1136650"/>
                  </a:lnTo>
                  <a:lnTo>
                    <a:pt x="3121025" y="1054100"/>
                  </a:lnTo>
                  <a:lnTo>
                    <a:pt x="3063875" y="1054100"/>
                  </a:lnTo>
                  <a:lnTo>
                    <a:pt x="3063875" y="1006475"/>
                  </a:lnTo>
                  <a:lnTo>
                    <a:pt x="3044825" y="1006475"/>
                  </a:lnTo>
                  <a:lnTo>
                    <a:pt x="3044825" y="968375"/>
                  </a:lnTo>
                  <a:lnTo>
                    <a:pt x="3016250" y="968375"/>
                  </a:lnTo>
                  <a:lnTo>
                    <a:pt x="3016250" y="942975"/>
                  </a:lnTo>
                  <a:lnTo>
                    <a:pt x="2990850" y="942975"/>
                  </a:lnTo>
                  <a:lnTo>
                    <a:pt x="2990850" y="923925"/>
                  </a:lnTo>
                  <a:lnTo>
                    <a:pt x="2781300" y="923925"/>
                  </a:lnTo>
                  <a:lnTo>
                    <a:pt x="2781300" y="882650"/>
                  </a:lnTo>
                  <a:lnTo>
                    <a:pt x="2752725" y="882650"/>
                  </a:lnTo>
                  <a:lnTo>
                    <a:pt x="2660650" y="850900"/>
                  </a:lnTo>
                  <a:lnTo>
                    <a:pt x="2574925" y="825500"/>
                  </a:lnTo>
                  <a:lnTo>
                    <a:pt x="2505075" y="809625"/>
                  </a:lnTo>
                  <a:lnTo>
                    <a:pt x="2447925" y="784225"/>
                  </a:lnTo>
                  <a:lnTo>
                    <a:pt x="2374900" y="765175"/>
                  </a:lnTo>
                  <a:lnTo>
                    <a:pt x="2355850" y="749300"/>
                  </a:lnTo>
                  <a:lnTo>
                    <a:pt x="2273300" y="749300"/>
                  </a:lnTo>
                  <a:lnTo>
                    <a:pt x="2273300" y="720725"/>
                  </a:lnTo>
                  <a:lnTo>
                    <a:pt x="2247900" y="720725"/>
                  </a:lnTo>
                  <a:lnTo>
                    <a:pt x="2247900" y="704850"/>
                  </a:lnTo>
                  <a:lnTo>
                    <a:pt x="2168525" y="704850"/>
                  </a:lnTo>
                  <a:lnTo>
                    <a:pt x="2168525" y="673100"/>
                  </a:lnTo>
                  <a:lnTo>
                    <a:pt x="2136775" y="647700"/>
                  </a:lnTo>
                  <a:lnTo>
                    <a:pt x="2095500" y="641350"/>
                  </a:lnTo>
                  <a:lnTo>
                    <a:pt x="2000250" y="561975"/>
                  </a:lnTo>
                  <a:lnTo>
                    <a:pt x="1946275" y="561975"/>
                  </a:lnTo>
                  <a:lnTo>
                    <a:pt x="1841500" y="498475"/>
                  </a:lnTo>
                  <a:lnTo>
                    <a:pt x="1790700" y="498475"/>
                  </a:lnTo>
                  <a:lnTo>
                    <a:pt x="1724025" y="460375"/>
                  </a:lnTo>
                  <a:lnTo>
                    <a:pt x="1587500" y="400050"/>
                  </a:lnTo>
                  <a:lnTo>
                    <a:pt x="1555750" y="381000"/>
                  </a:lnTo>
                  <a:lnTo>
                    <a:pt x="1501775" y="381000"/>
                  </a:lnTo>
                  <a:lnTo>
                    <a:pt x="1501775" y="358775"/>
                  </a:lnTo>
                  <a:lnTo>
                    <a:pt x="1463675" y="358775"/>
                  </a:lnTo>
                  <a:lnTo>
                    <a:pt x="1463675" y="336550"/>
                  </a:lnTo>
                  <a:lnTo>
                    <a:pt x="1416050" y="336550"/>
                  </a:lnTo>
                  <a:lnTo>
                    <a:pt x="1393825" y="307975"/>
                  </a:lnTo>
                  <a:lnTo>
                    <a:pt x="1365250" y="307975"/>
                  </a:lnTo>
                  <a:lnTo>
                    <a:pt x="1365250" y="295275"/>
                  </a:lnTo>
                  <a:lnTo>
                    <a:pt x="1308100" y="295275"/>
                  </a:lnTo>
                  <a:lnTo>
                    <a:pt x="1308100" y="266700"/>
                  </a:lnTo>
                  <a:lnTo>
                    <a:pt x="1260475" y="266700"/>
                  </a:lnTo>
                  <a:lnTo>
                    <a:pt x="1260475" y="254000"/>
                  </a:lnTo>
                  <a:lnTo>
                    <a:pt x="1209675" y="254000"/>
                  </a:lnTo>
                  <a:lnTo>
                    <a:pt x="1209675" y="231775"/>
                  </a:lnTo>
                  <a:lnTo>
                    <a:pt x="1168400" y="231775"/>
                  </a:lnTo>
                  <a:lnTo>
                    <a:pt x="1168400" y="203200"/>
                  </a:lnTo>
                  <a:lnTo>
                    <a:pt x="1089025" y="203200"/>
                  </a:lnTo>
                  <a:lnTo>
                    <a:pt x="1028700" y="180975"/>
                  </a:lnTo>
                  <a:lnTo>
                    <a:pt x="1012825" y="180975"/>
                  </a:lnTo>
                  <a:lnTo>
                    <a:pt x="996950" y="180975"/>
                  </a:lnTo>
                  <a:lnTo>
                    <a:pt x="996950" y="158750"/>
                  </a:lnTo>
                  <a:lnTo>
                    <a:pt x="942975" y="158750"/>
                  </a:lnTo>
                  <a:lnTo>
                    <a:pt x="942975" y="149225"/>
                  </a:lnTo>
                  <a:lnTo>
                    <a:pt x="885825" y="149225"/>
                  </a:lnTo>
                  <a:lnTo>
                    <a:pt x="885825" y="136525"/>
                  </a:lnTo>
                  <a:lnTo>
                    <a:pt x="793750" y="136525"/>
                  </a:lnTo>
                  <a:lnTo>
                    <a:pt x="793750" y="107950"/>
                  </a:lnTo>
                  <a:lnTo>
                    <a:pt x="749300" y="107950"/>
                  </a:lnTo>
                  <a:lnTo>
                    <a:pt x="749300" y="88900"/>
                  </a:lnTo>
                  <a:lnTo>
                    <a:pt x="685800" y="88900"/>
                  </a:lnTo>
                  <a:lnTo>
                    <a:pt x="685800" y="76200"/>
                  </a:lnTo>
                  <a:lnTo>
                    <a:pt x="606425" y="76200"/>
                  </a:lnTo>
                  <a:lnTo>
                    <a:pt x="606425" y="50800"/>
                  </a:lnTo>
                  <a:lnTo>
                    <a:pt x="514350" y="50800"/>
                  </a:lnTo>
                  <a:lnTo>
                    <a:pt x="514350" y="41275"/>
                  </a:lnTo>
                  <a:lnTo>
                    <a:pt x="320675" y="41275"/>
                  </a:lnTo>
                  <a:lnTo>
                    <a:pt x="320675" y="28575"/>
                  </a:lnTo>
                  <a:lnTo>
                    <a:pt x="177800" y="28575"/>
                  </a:lnTo>
                  <a:lnTo>
                    <a:pt x="177800" y="9525"/>
                  </a:lnTo>
                  <a:lnTo>
                    <a:pt x="31750" y="9525"/>
                  </a:lnTo>
                  <a:lnTo>
                    <a:pt x="31750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82" name="Group 481">
              <a:extLst>
                <a:ext uri="{FF2B5EF4-FFF2-40B4-BE49-F238E27FC236}">
                  <a16:creationId xmlns:a16="http://schemas.microsoft.com/office/drawing/2014/main" id="{43471BCE-AE42-4856-94F8-693241FFA852}"/>
                </a:ext>
              </a:extLst>
            </p:cNvPr>
            <p:cNvGrpSpPr/>
            <p:nvPr/>
          </p:nvGrpSpPr>
          <p:grpSpPr>
            <a:xfrm>
              <a:off x="4993309" y="2370136"/>
              <a:ext cx="2902186" cy="1370457"/>
              <a:chOff x="4993309" y="2370136"/>
              <a:chExt cx="2902186" cy="1370457"/>
            </a:xfrm>
          </p:grpSpPr>
          <p:sp>
            <p:nvSpPr>
              <p:cNvPr id="483" name="Oval 482">
                <a:extLst>
                  <a:ext uri="{FF2B5EF4-FFF2-40B4-BE49-F238E27FC236}">
                    <a16:creationId xmlns:a16="http://schemas.microsoft.com/office/drawing/2014/main" id="{36D8F924-E402-431E-AE9D-B7E119D6A85B}"/>
                  </a:ext>
                </a:extLst>
              </p:cNvPr>
              <p:cNvSpPr/>
              <p:nvPr/>
            </p:nvSpPr>
            <p:spPr>
              <a:xfrm flipH="1">
                <a:off x="7870138" y="3713161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:a16="http://schemas.microsoft.com/office/drawing/2014/main" id="{AA35A672-F1F7-4261-8327-4BA7A3C1E411}"/>
                  </a:ext>
                </a:extLst>
              </p:cNvPr>
              <p:cNvSpPr/>
              <p:nvPr/>
            </p:nvSpPr>
            <p:spPr>
              <a:xfrm flipH="1">
                <a:off x="7850329" y="3713161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5" name="Oval 484">
                <a:extLst>
                  <a:ext uri="{FF2B5EF4-FFF2-40B4-BE49-F238E27FC236}">
                    <a16:creationId xmlns:a16="http://schemas.microsoft.com/office/drawing/2014/main" id="{B1700436-9991-4972-A884-02F4A1029AF6}"/>
                  </a:ext>
                </a:extLst>
              </p:cNvPr>
              <p:cNvSpPr/>
              <p:nvPr/>
            </p:nvSpPr>
            <p:spPr>
              <a:xfrm flipH="1">
                <a:off x="7828318" y="3713161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:a16="http://schemas.microsoft.com/office/drawing/2014/main" id="{65D36876-E6DC-43ED-A047-1D6B6DAF4D27}"/>
                  </a:ext>
                </a:extLst>
              </p:cNvPr>
              <p:cNvSpPr/>
              <p:nvPr/>
            </p:nvSpPr>
            <p:spPr>
              <a:xfrm flipH="1">
                <a:off x="7773290" y="3484562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:a16="http://schemas.microsoft.com/office/drawing/2014/main" id="{C39B728F-388E-4A64-AB86-803821AFE418}"/>
                  </a:ext>
                </a:extLst>
              </p:cNvPr>
              <p:cNvSpPr/>
              <p:nvPr/>
            </p:nvSpPr>
            <p:spPr>
              <a:xfrm flipH="1">
                <a:off x="7755682" y="3484562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:a16="http://schemas.microsoft.com/office/drawing/2014/main" id="{7C8D5F05-A80B-474D-8608-D76C3B84871F}"/>
                  </a:ext>
                </a:extLst>
              </p:cNvPr>
              <p:cNvSpPr/>
              <p:nvPr/>
            </p:nvSpPr>
            <p:spPr>
              <a:xfrm flipH="1">
                <a:off x="7744676" y="3484562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:a16="http://schemas.microsoft.com/office/drawing/2014/main" id="{718C7FDF-67CD-43AA-98B0-1E1F0E9D0547}"/>
                  </a:ext>
                </a:extLst>
              </p:cNvPr>
              <p:cNvSpPr/>
              <p:nvPr/>
            </p:nvSpPr>
            <p:spPr>
              <a:xfrm flipH="1">
                <a:off x="7729268" y="3484562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:a16="http://schemas.microsoft.com/office/drawing/2014/main" id="{B8178B19-44E6-4EA8-8A56-27B3E178A308}"/>
                  </a:ext>
                </a:extLst>
              </p:cNvPr>
              <p:cNvSpPr/>
              <p:nvPr/>
            </p:nvSpPr>
            <p:spPr>
              <a:xfrm flipH="1">
                <a:off x="7702855" y="3405982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:a16="http://schemas.microsoft.com/office/drawing/2014/main" id="{2A8DEFD4-2313-4D9F-A7AC-3CADE5033E27}"/>
                  </a:ext>
                </a:extLst>
              </p:cNvPr>
              <p:cNvSpPr/>
              <p:nvPr/>
            </p:nvSpPr>
            <p:spPr>
              <a:xfrm flipH="1">
                <a:off x="7691850" y="3405982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:a16="http://schemas.microsoft.com/office/drawing/2014/main" id="{8EEA6629-DF79-45DB-A293-3B44BD8CD457}"/>
                  </a:ext>
                </a:extLst>
              </p:cNvPr>
              <p:cNvSpPr/>
              <p:nvPr/>
            </p:nvSpPr>
            <p:spPr>
              <a:xfrm flipH="1">
                <a:off x="7680845" y="3405982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:a16="http://schemas.microsoft.com/office/drawing/2014/main" id="{ABA42C50-EFD3-4674-B21C-3CDE17DF4697}"/>
                  </a:ext>
                </a:extLst>
              </p:cNvPr>
              <p:cNvSpPr/>
              <p:nvPr/>
            </p:nvSpPr>
            <p:spPr>
              <a:xfrm flipH="1">
                <a:off x="7669839" y="3405982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:a16="http://schemas.microsoft.com/office/drawing/2014/main" id="{C78AEB91-1E95-4A7C-9C33-A0BB8173AC30}"/>
                  </a:ext>
                </a:extLst>
              </p:cNvPr>
              <p:cNvSpPr/>
              <p:nvPr/>
            </p:nvSpPr>
            <p:spPr>
              <a:xfrm flipH="1">
                <a:off x="7656633" y="3379788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:a16="http://schemas.microsoft.com/office/drawing/2014/main" id="{0F95EE7B-0AF5-44FB-8A04-95B4AE1624EC}"/>
                  </a:ext>
                </a:extLst>
              </p:cNvPr>
              <p:cNvSpPr/>
              <p:nvPr/>
            </p:nvSpPr>
            <p:spPr>
              <a:xfrm flipH="1">
                <a:off x="7656633" y="3365501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:a16="http://schemas.microsoft.com/office/drawing/2014/main" id="{02CD2F4F-5B12-47B7-B43D-DCB6E630C5D9}"/>
                  </a:ext>
                </a:extLst>
              </p:cNvPr>
              <p:cNvSpPr/>
              <p:nvPr/>
            </p:nvSpPr>
            <p:spPr>
              <a:xfrm flipH="1">
                <a:off x="7641225" y="3332163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:a16="http://schemas.microsoft.com/office/drawing/2014/main" id="{9625DE33-CC76-4C40-9793-C15D2DDE07A4}"/>
                  </a:ext>
                </a:extLst>
              </p:cNvPr>
              <p:cNvSpPr/>
              <p:nvPr/>
            </p:nvSpPr>
            <p:spPr>
              <a:xfrm flipH="1">
                <a:off x="7625817" y="3332163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8" name="Oval 497">
                <a:extLst>
                  <a:ext uri="{FF2B5EF4-FFF2-40B4-BE49-F238E27FC236}">
                    <a16:creationId xmlns:a16="http://schemas.microsoft.com/office/drawing/2014/main" id="{B2F53AAA-F32B-42A2-BDE3-2F16087DEA22}"/>
                  </a:ext>
                </a:extLst>
              </p:cNvPr>
              <p:cNvSpPr/>
              <p:nvPr/>
            </p:nvSpPr>
            <p:spPr>
              <a:xfrm flipH="1">
                <a:off x="7614812" y="3296444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:a16="http://schemas.microsoft.com/office/drawing/2014/main" id="{9BD05DC0-D403-408B-A066-6766E15F6C3D}"/>
                  </a:ext>
                </a:extLst>
              </p:cNvPr>
              <p:cNvSpPr/>
              <p:nvPr/>
            </p:nvSpPr>
            <p:spPr>
              <a:xfrm flipH="1">
                <a:off x="7606007" y="3296444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:a16="http://schemas.microsoft.com/office/drawing/2014/main" id="{0A226E00-5D92-48FC-9EBA-B4DBF811A690}"/>
                  </a:ext>
                </a:extLst>
              </p:cNvPr>
              <p:cNvSpPr/>
              <p:nvPr/>
            </p:nvSpPr>
            <p:spPr>
              <a:xfrm flipH="1">
                <a:off x="7595002" y="3296444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:a16="http://schemas.microsoft.com/office/drawing/2014/main" id="{CDFF6808-0453-4ADE-94E1-AF7BE1C9FEDA}"/>
                  </a:ext>
                </a:extLst>
              </p:cNvPr>
              <p:cNvSpPr/>
              <p:nvPr/>
            </p:nvSpPr>
            <p:spPr>
              <a:xfrm flipH="1">
                <a:off x="7581795" y="3272631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2" name="Oval 501">
                <a:extLst>
                  <a:ext uri="{FF2B5EF4-FFF2-40B4-BE49-F238E27FC236}">
                    <a16:creationId xmlns:a16="http://schemas.microsoft.com/office/drawing/2014/main" id="{C6ADB2D7-9227-41A5-BC2B-21631EB547D8}"/>
                  </a:ext>
                </a:extLst>
              </p:cNvPr>
              <p:cNvSpPr/>
              <p:nvPr/>
            </p:nvSpPr>
            <p:spPr>
              <a:xfrm flipH="1">
                <a:off x="7570790" y="3272631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3" name="Oval 502">
                <a:extLst>
                  <a:ext uri="{FF2B5EF4-FFF2-40B4-BE49-F238E27FC236}">
                    <a16:creationId xmlns:a16="http://schemas.microsoft.com/office/drawing/2014/main" id="{D0B7687F-AA76-4532-AB5D-C5016206489D}"/>
                  </a:ext>
                </a:extLst>
              </p:cNvPr>
              <p:cNvSpPr/>
              <p:nvPr/>
            </p:nvSpPr>
            <p:spPr>
              <a:xfrm flipH="1">
                <a:off x="7553181" y="3272631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4" name="Oval 503">
                <a:extLst>
                  <a:ext uri="{FF2B5EF4-FFF2-40B4-BE49-F238E27FC236}">
                    <a16:creationId xmlns:a16="http://schemas.microsoft.com/office/drawing/2014/main" id="{75C93C51-AD73-494E-A769-554B4BAD89A6}"/>
                  </a:ext>
                </a:extLst>
              </p:cNvPr>
              <p:cNvSpPr/>
              <p:nvPr/>
            </p:nvSpPr>
            <p:spPr>
              <a:xfrm flipH="1">
                <a:off x="7539975" y="3272631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5" name="Oval 504">
                <a:extLst>
                  <a:ext uri="{FF2B5EF4-FFF2-40B4-BE49-F238E27FC236}">
                    <a16:creationId xmlns:a16="http://schemas.microsoft.com/office/drawing/2014/main" id="{CCD89F2C-FBB2-4A32-95D5-8D11ECB782EB}"/>
                  </a:ext>
                </a:extLst>
              </p:cNvPr>
              <p:cNvSpPr/>
              <p:nvPr/>
            </p:nvSpPr>
            <p:spPr>
              <a:xfrm flipH="1">
                <a:off x="7528969" y="3272631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6" name="Oval 505">
                <a:extLst>
                  <a:ext uri="{FF2B5EF4-FFF2-40B4-BE49-F238E27FC236}">
                    <a16:creationId xmlns:a16="http://schemas.microsoft.com/office/drawing/2014/main" id="{56304486-21C0-41BB-B348-BC6177B7393B}"/>
                  </a:ext>
                </a:extLst>
              </p:cNvPr>
              <p:cNvSpPr/>
              <p:nvPr/>
            </p:nvSpPr>
            <p:spPr>
              <a:xfrm flipH="1">
                <a:off x="7509159" y="3272631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7" name="Oval 506">
                <a:extLst>
                  <a:ext uri="{FF2B5EF4-FFF2-40B4-BE49-F238E27FC236}">
                    <a16:creationId xmlns:a16="http://schemas.microsoft.com/office/drawing/2014/main" id="{A3F8F07E-5F07-4810-8FAE-25137EE23583}"/>
                  </a:ext>
                </a:extLst>
              </p:cNvPr>
              <p:cNvSpPr/>
              <p:nvPr/>
            </p:nvSpPr>
            <p:spPr>
              <a:xfrm flipH="1">
                <a:off x="7493751" y="3272631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8" name="Oval 507">
                <a:extLst>
                  <a:ext uri="{FF2B5EF4-FFF2-40B4-BE49-F238E27FC236}">
                    <a16:creationId xmlns:a16="http://schemas.microsoft.com/office/drawing/2014/main" id="{E04C0D62-0274-4DEE-BBA9-8B8B15D675D3}"/>
                  </a:ext>
                </a:extLst>
              </p:cNvPr>
              <p:cNvSpPr/>
              <p:nvPr/>
            </p:nvSpPr>
            <p:spPr>
              <a:xfrm flipH="1">
                <a:off x="7480545" y="3272631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09" name="Oval 508">
                <a:extLst>
                  <a:ext uri="{FF2B5EF4-FFF2-40B4-BE49-F238E27FC236}">
                    <a16:creationId xmlns:a16="http://schemas.microsoft.com/office/drawing/2014/main" id="{C8444686-6622-4390-A9E1-7D12A3CA25A8}"/>
                  </a:ext>
                </a:extLst>
              </p:cNvPr>
              <p:cNvSpPr/>
              <p:nvPr/>
            </p:nvSpPr>
            <p:spPr>
              <a:xfrm flipH="1">
                <a:off x="7462936" y="3272631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0" name="Oval 509">
                <a:extLst>
                  <a:ext uri="{FF2B5EF4-FFF2-40B4-BE49-F238E27FC236}">
                    <a16:creationId xmlns:a16="http://schemas.microsoft.com/office/drawing/2014/main" id="{7E5C7B6A-E833-42A0-AE24-762A38830248}"/>
                  </a:ext>
                </a:extLst>
              </p:cNvPr>
              <p:cNvSpPr/>
              <p:nvPr/>
            </p:nvSpPr>
            <p:spPr>
              <a:xfrm flipH="1">
                <a:off x="7449729" y="3272631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1" name="Oval 510">
                <a:extLst>
                  <a:ext uri="{FF2B5EF4-FFF2-40B4-BE49-F238E27FC236}">
                    <a16:creationId xmlns:a16="http://schemas.microsoft.com/office/drawing/2014/main" id="{DE77B8AC-F49F-4D1B-B845-F9F1B7E2FBD5}"/>
                  </a:ext>
                </a:extLst>
              </p:cNvPr>
              <p:cNvSpPr/>
              <p:nvPr/>
            </p:nvSpPr>
            <p:spPr>
              <a:xfrm flipH="1">
                <a:off x="7438724" y="3272631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2" name="Oval 511">
                <a:extLst>
                  <a:ext uri="{FF2B5EF4-FFF2-40B4-BE49-F238E27FC236}">
                    <a16:creationId xmlns:a16="http://schemas.microsoft.com/office/drawing/2014/main" id="{66977749-0BA6-40B6-A99E-A275C876847E}"/>
                  </a:ext>
                </a:extLst>
              </p:cNvPr>
              <p:cNvSpPr/>
              <p:nvPr/>
            </p:nvSpPr>
            <p:spPr>
              <a:xfrm flipH="1">
                <a:off x="7425518" y="3272631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3" name="Oval 512">
                <a:extLst>
                  <a:ext uri="{FF2B5EF4-FFF2-40B4-BE49-F238E27FC236}">
                    <a16:creationId xmlns:a16="http://schemas.microsoft.com/office/drawing/2014/main" id="{8966FF54-845A-4F0B-AEAB-290E1159F013}"/>
                  </a:ext>
                </a:extLst>
              </p:cNvPr>
              <p:cNvSpPr/>
              <p:nvPr/>
            </p:nvSpPr>
            <p:spPr>
              <a:xfrm flipH="1">
                <a:off x="7407909" y="3272631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4" name="Oval 513">
                <a:extLst>
                  <a:ext uri="{FF2B5EF4-FFF2-40B4-BE49-F238E27FC236}">
                    <a16:creationId xmlns:a16="http://schemas.microsoft.com/office/drawing/2014/main" id="{C92F6DA6-769E-475B-9730-97D1D6EB1CD0}"/>
                  </a:ext>
                </a:extLst>
              </p:cNvPr>
              <p:cNvSpPr/>
              <p:nvPr/>
            </p:nvSpPr>
            <p:spPr>
              <a:xfrm flipH="1">
                <a:off x="7383697" y="3229768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5" name="Oval 514">
                <a:extLst>
                  <a:ext uri="{FF2B5EF4-FFF2-40B4-BE49-F238E27FC236}">
                    <a16:creationId xmlns:a16="http://schemas.microsoft.com/office/drawing/2014/main" id="{EFCD3E5B-6812-4AAC-8267-FC1023EEEB8F}"/>
                  </a:ext>
                </a:extLst>
              </p:cNvPr>
              <p:cNvSpPr/>
              <p:nvPr/>
            </p:nvSpPr>
            <p:spPr>
              <a:xfrm flipH="1">
                <a:off x="7372692" y="3229768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6" name="Oval 515">
                <a:extLst>
                  <a:ext uri="{FF2B5EF4-FFF2-40B4-BE49-F238E27FC236}">
                    <a16:creationId xmlns:a16="http://schemas.microsoft.com/office/drawing/2014/main" id="{F761AA33-AC92-45D2-908A-B907EFC1F323}"/>
                  </a:ext>
                </a:extLst>
              </p:cNvPr>
              <p:cNvSpPr/>
              <p:nvPr/>
            </p:nvSpPr>
            <p:spPr>
              <a:xfrm flipH="1">
                <a:off x="7363887" y="3229768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7" name="Oval 516">
                <a:extLst>
                  <a:ext uri="{FF2B5EF4-FFF2-40B4-BE49-F238E27FC236}">
                    <a16:creationId xmlns:a16="http://schemas.microsoft.com/office/drawing/2014/main" id="{441176E1-5D1B-42C5-A050-0EDE014D8410}"/>
                  </a:ext>
                </a:extLst>
              </p:cNvPr>
              <p:cNvSpPr/>
              <p:nvPr/>
            </p:nvSpPr>
            <p:spPr>
              <a:xfrm flipH="1">
                <a:off x="7350680" y="3229768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8" name="Oval 517">
                <a:extLst>
                  <a:ext uri="{FF2B5EF4-FFF2-40B4-BE49-F238E27FC236}">
                    <a16:creationId xmlns:a16="http://schemas.microsoft.com/office/drawing/2014/main" id="{202A45FC-5237-46B3-B226-D6E27CF9FA12}"/>
                  </a:ext>
                </a:extLst>
              </p:cNvPr>
              <p:cNvSpPr/>
              <p:nvPr/>
            </p:nvSpPr>
            <p:spPr>
              <a:xfrm flipH="1">
                <a:off x="7344077" y="3215481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9" name="Oval 518">
                <a:extLst>
                  <a:ext uri="{FF2B5EF4-FFF2-40B4-BE49-F238E27FC236}">
                    <a16:creationId xmlns:a16="http://schemas.microsoft.com/office/drawing/2014/main" id="{E2301E03-9609-46BA-BBAF-1DB30687C907}"/>
                  </a:ext>
                </a:extLst>
              </p:cNvPr>
              <p:cNvSpPr/>
              <p:nvPr/>
            </p:nvSpPr>
            <p:spPr>
              <a:xfrm flipH="1">
                <a:off x="7328670" y="3215481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0" name="Oval 519">
                <a:extLst>
                  <a:ext uri="{FF2B5EF4-FFF2-40B4-BE49-F238E27FC236}">
                    <a16:creationId xmlns:a16="http://schemas.microsoft.com/office/drawing/2014/main" id="{F1E4FC56-D257-4ACA-98A6-668ACBEE05B9}"/>
                  </a:ext>
                </a:extLst>
              </p:cNvPr>
              <p:cNvSpPr/>
              <p:nvPr/>
            </p:nvSpPr>
            <p:spPr>
              <a:xfrm flipH="1">
                <a:off x="7322066" y="3215481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1" name="Oval 520">
                <a:extLst>
                  <a:ext uri="{FF2B5EF4-FFF2-40B4-BE49-F238E27FC236}">
                    <a16:creationId xmlns:a16="http://schemas.microsoft.com/office/drawing/2014/main" id="{0C1683B6-6C27-4AA1-AE65-13E2B521957A}"/>
                  </a:ext>
                </a:extLst>
              </p:cNvPr>
              <p:cNvSpPr/>
              <p:nvPr/>
            </p:nvSpPr>
            <p:spPr>
              <a:xfrm flipH="1">
                <a:off x="7306658" y="3203574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2" name="Oval 521">
                <a:extLst>
                  <a:ext uri="{FF2B5EF4-FFF2-40B4-BE49-F238E27FC236}">
                    <a16:creationId xmlns:a16="http://schemas.microsoft.com/office/drawing/2014/main" id="{BB32723A-0F43-4C07-8E6C-A4CF5901617B}"/>
                  </a:ext>
                </a:extLst>
              </p:cNvPr>
              <p:cNvSpPr/>
              <p:nvPr/>
            </p:nvSpPr>
            <p:spPr>
              <a:xfrm flipH="1">
                <a:off x="7291252" y="3203574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3" name="Oval 522">
                <a:extLst>
                  <a:ext uri="{FF2B5EF4-FFF2-40B4-BE49-F238E27FC236}">
                    <a16:creationId xmlns:a16="http://schemas.microsoft.com/office/drawing/2014/main" id="{8A994919-49BB-4B10-95BE-1EED4145D0C6}"/>
                  </a:ext>
                </a:extLst>
              </p:cNvPr>
              <p:cNvSpPr/>
              <p:nvPr/>
            </p:nvSpPr>
            <p:spPr>
              <a:xfrm flipH="1">
                <a:off x="7275844" y="3203574"/>
                <a:ext cx="25357" cy="274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4" name="Oval 523">
                <a:extLst>
                  <a:ext uri="{FF2B5EF4-FFF2-40B4-BE49-F238E27FC236}">
                    <a16:creationId xmlns:a16="http://schemas.microsoft.com/office/drawing/2014/main" id="{FF2E6C72-30DB-43E0-87FB-420377041952}"/>
                  </a:ext>
                </a:extLst>
              </p:cNvPr>
              <p:cNvSpPr/>
              <p:nvPr/>
            </p:nvSpPr>
            <p:spPr>
              <a:xfrm flipH="1">
                <a:off x="7264838" y="3189287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5" name="Oval 524">
                <a:extLst>
                  <a:ext uri="{FF2B5EF4-FFF2-40B4-BE49-F238E27FC236}">
                    <a16:creationId xmlns:a16="http://schemas.microsoft.com/office/drawing/2014/main" id="{BAEFBCE9-923D-4A05-A38F-EC314240D66B}"/>
                  </a:ext>
                </a:extLst>
              </p:cNvPr>
              <p:cNvSpPr/>
              <p:nvPr/>
            </p:nvSpPr>
            <p:spPr>
              <a:xfrm flipH="1">
                <a:off x="7249431" y="3189287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6" name="Oval 525">
                <a:extLst>
                  <a:ext uri="{FF2B5EF4-FFF2-40B4-BE49-F238E27FC236}">
                    <a16:creationId xmlns:a16="http://schemas.microsoft.com/office/drawing/2014/main" id="{6357CA98-7880-40EA-B000-C236FFB96529}"/>
                  </a:ext>
                </a:extLst>
              </p:cNvPr>
              <p:cNvSpPr/>
              <p:nvPr/>
            </p:nvSpPr>
            <p:spPr>
              <a:xfrm flipH="1">
                <a:off x="7231822" y="3189287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:a16="http://schemas.microsoft.com/office/drawing/2014/main" id="{A3D93CEE-53B8-4480-B6F9-309526D1357B}"/>
                  </a:ext>
                </a:extLst>
              </p:cNvPr>
              <p:cNvSpPr/>
              <p:nvPr/>
            </p:nvSpPr>
            <p:spPr>
              <a:xfrm flipH="1">
                <a:off x="7212012" y="3189287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8" name="Oval 527">
                <a:extLst>
                  <a:ext uri="{FF2B5EF4-FFF2-40B4-BE49-F238E27FC236}">
                    <a16:creationId xmlns:a16="http://schemas.microsoft.com/office/drawing/2014/main" id="{C3466872-DE81-442F-AE04-D163713A5F92}"/>
                  </a:ext>
                </a:extLst>
              </p:cNvPr>
              <p:cNvSpPr/>
              <p:nvPr/>
            </p:nvSpPr>
            <p:spPr>
              <a:xfrm flipH="1">
                <a:off x="7198805" y="3172618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29" name="Oval 528">
                <a:extLst>
                  <a:ext uri="{FF2B5EF4-FFF2-40B4-BE49-F238E27FC236}">
                    <a16:creationId xmlns:a16="http://schemas.microsoft.com/office/drawing/2014/main" id="{BB3D25F2-5140-4B4D-9609-6E31BA3D66CB}"/>
                  </a:ext>
                </a:extLst>
              </p:cNvPr>
              <p:cNvSpPr/>
              <p:nvPr/>
            </p:nvSpPr>
            <p:spPr>
              <a:xfrm flipH="1">
                <a:off x="7183397" y="3172618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0" name="Oval 529">
                <a:extLst>
                  <a:ext uri="{FF2B5EF4-FFF2-40B4-BE49-F238E27FC236}">
                    <a16:creationId xmlns:a16="http://schemas.microsoft.com/office/drawing/2014/main" id="{F5E4288C-8AED-4619-AEDD-70C4999D6AF7}"/>
                  </a:ext>
                </a:extLst>
              </p:cNvPr>
              <p:cNvSpPr/>
              <p:nvPr/>
            </p:nvSpPr>
            <p:spPr>
              <a:xfrm flipH="1">
                <a:off x="7167990" y="3172618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1" name="Oval 530">
                <a:extLst>
                  <a:ext uri="{FF2B5EF4-FFF2-40B4-BE49-F238E27FC236}">
                    <a16:creationId xmlns:a16="http://schemas.microsoft.com/office/drawing/2014/main" id="{839325A6-B896-4A68-9671-AE13F9F801E2}"/>
                  </a:ext>
                </a:extLst>
              </p:cNvPr>
              <p:cNvSpPr/>
              <p:nvPr/>
            </p:nvSpPr>
            <p:spPr>
              <a:xfrm flipH="1">
                <a:off x="7150382" y="3172618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2" name="Oval 531">
                <a:extLst>
                  <a:ext uri="{FF2B5EF4-FFF2-40B4-BE49-F238E27FC236}">
                    <a16:creationId xmlns:a16="http://schemas.microsoft.com/office/drawing/2014/main" id="{272DAC57-BE48-46EF-AAFB-1BFB9B53E737}"/>
                  </a:ext>
                </a:extLst>
              </p:cNvPr>
              <p:cNvSpPr/>
              <p:nvPr/>
            </p:nvSpPr>
            <p:spPr>
              <a:xfrm flipH="1">
                <a:off x="7128370" y="3151187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3" name="Oval 532">
                <a:extLst>
                  <a:ext uri="{FF2B5EF4-FFF2-40B4-BE49-F238E27FC236}">
                    <a16:creationId xmlns:a16="http://schemas.microsoft.com/office/drawing/2014/main" id="{3679285C-0057-411B-A663-9BA7C702F4D6}"/>
                  </a:ext>
                </a:extLst>
              </p:cNvPr>
              <p:cNvSpPr/>
              <p:nvPr/>
            </p:nvSpPr>
            <p:spPr>
              <a:xfrm flipH="1">
                <a:off x="7115164" y="3151187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4" name="Oval 533">
                <a:extLst>
                  <a:ext uri="{FF2B5EF4-FFF2-40B4-BE49-F238E27FC236}">
                    <a16:creationId xmlns:a16="http://schemas.microsoft.com/office/drawing/2014/main" id="{82058DA8-05ED-4318-8BAD-77A71193E254}"/>
                  </a:ext>
                </a:extLst>
              </p:cNvPr>
              <p:cNvSpPr/>
              <p:nvPr/>
            </p:nvSpPr>
            <p:spPr>
              <a:xfrm flipH="1">
                <a:off x="7101958" y="3134518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5" name="Oval 534">
                <a:extLst>
                  <a:ext uri="{FF2B5EF4-FFF2-40B4-BE49-F238E27FC236}">
                    <a16:creationId xmlns:a16="http://schemas.microsoft.com/office/drawing/2014/main" id="{7D6D03DB-74F6-4C4E-9E53-5FCE2B7E0498}"/>
                  </a:ext>
                </a:extLst>
              </p:cNvPr>
              <p:cNvSpPr/>
              <p:nvPr/>
            </p:nvSpPr>
            <p:spPr>
              <a:xfrm flipH="1">
                <a:off x="7093154" y="3134518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6" name="Oval 535">
                <a:extLst>
                  <a:ext uri="{FF2B5EF4-FFF2-40B4-BE49-F238E27FC236}">
                    <a16:creationId xmlns:a16="http://schemas.microsoft.com/office/drawing/2014/main" id="{DAE36670-B7B1-4666-9028-39358F13ABC4}"/>
                  </a:ext>
                </a:extLst>
              </p:cNvPr>
              <p:cNvSpPr/>
              <p:nvPr/>
            </p:nvSpPr>
            <p:spPr>
              <a:xfrm flipH="1">
                <a:off x="7077746" y="3134518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7" name="Oval 536">
                <a:extLst>
                  <a:ext uri="{FF2B5EF4-FFF2-40B4-BE49-F238E27FC236}">
                    <a16:creationId xmlns:a16="http://schemas.microsoft.com/office/drawing/2014/main" id="{EEAE7CE8-61C4-4ABA-B8E8-107A594DA66A}"/>
                  </a:ext>
                </a:extLst>
              </p:cNvPr>
              <p:cNvSpPr/>
              <p:nvPr/>
            </p:nvSpPr>
            <p:spPr>
              <a:xfrm flipH="1">
                <a:off x="7064540" y="3134518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8" name="Oval 537">
                <a:extLst>
                  <a:ext uri="{FF2B5EF4-FFF2-40B4-BE49-F238E27FC236}">
                    <a16:creationId xmlns:a16="http://schemas.microsoft.com/office/drawing/2014/main" id="{C8CB5C6E-9994-41F8-842A-6285D9380FC4}"/>
                  </a:ext>
                </a:extLst>
              </p:cNvPr>
              <p:cNvSpPr/>
              <p:nvPr/>
            </p:nvSpPr>
            <p:spPr>
              <a:xfrm flipH="1">
                <a:off x="7044730" y="3122612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9" name="Oval 538">
                <a:extLst>
                  <a:ext uri="{FF2B5EF4-FFF2-40B4-BE49-F238E27FC236}">
                    <a16:creationId xmlns:a16="http://schemas.microsoft.com/office/drawing/2014/main" id="{102F69DD-F8E8-4E5B-A272-247D57DEA45B}"/>
                  </a:ext>
                </a:extLst>
              </p:cNvPr>
              <p:cNvSpPr/>
              <p:nvPr/>
            </p:nvSpPr>
            <p:spPr>
              <a:xfrm flipH="1">
                <a:off x="7038126" y="3122612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0" name="Oval 539">
                <a:extLst>
                  <a:ext uri="{FF2B5EF4-FFF2-40B4-BE49-F238E27FC236}">
                    <a16:creationId xmlns:a16="http://schemas.microsoft.com/office/drawing/2014/main" id="{6B2D743C-FC7C-46A6-B0C0-955FC8666C63}"/>
                  </a:ext>
                </a:extLst>
              </p:cNvPr>
              <p:cNvSpPr/>
              <p:nvPr/>
            </p:nvSpPr>
            <p:spPr>
              <a:xfrm flipH="1">
                <a:off x="7016115" y="3105943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1" name="Oval 540">
                <a:extLst>
                  <a:ext uri="{FF2B5EF4-FFF2-40B4-BE49-F238E27FC236}">
                    <a16:creationId xmlns:a16="http://schemas.microsoft.com/office/drawing/2014/main" id="{721271CF-46CA-4C00-8CE5-A37359E54BCF}"/>
                  </a:ext>
                </a:extLst>
              </p:cNvPr>
              <p:cNvSpPr/>
              <p:nvPr/>
            </p:nvSpPr>
            <p:spPr>
              <a:xfrm flipH="1">
                <a:off x="7000708" y="3105943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2" name="Oval 541">
                <a:extLst>
                  <a:ext uri="{FF2B5EF4-FFF2-40B4-BE49-F238E27FC236}">
                    <a16:creationId xmlns:a16="http://schemas.microsoft.com/office/drawing/2014/main" id="{3598D544-FA8D-4DFD-B064-3C045CE64DDE}"/>
                  </a:ext>
                </a:extLst>
              </p:cNvPr>
              <p:cNvSpPr/>
              <p:nvPr/>
            </p:nvSpPr>
            <p:spPr>
              <a:xfrm flipH="1">
                <a:off x="6991904" y="3105943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3" name="Oval 542">
                <a:extLst>
                  <a:ext uri="{FF2B5EF4-FFF2-40B4-BE49-F238E27FC236}">
                    <a16:creationId xmlns:a16="http://schemas.microsoft.com/office/drawing/2014/main" id="{5F44ACBE-0243-4D52-BD52-5E1FD10D8E1E}"/>
                  </a:ext>
                </a:extLst>
              </p:cNvPr>
              <p:cNvSpPr/>
              <p:nvPr/>
            </p:nvSpPr>
            <p:spPr>
              <a:xfrm flipH="1">
                <a:off x="6976496" y="3105943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4" name="Oval 543">
                <a:extLst>
                  <a:ext uri="{FF2B5EF4-FFF2-40B4-BE49-F238E27FC236}">
                    <a16:creationId xmlns:a16="http://schemas.microsoft.com/office/drawing/2014/main" id="{046AC771-8F23-44C7-96FA-216F2500DEA9}"/>
                  </a:ext>
                </a:extLst>
              </p:cNvPr>
              <p:cNvSpPr/>
              <p:nvPr/>
            </p:nvSpPr>
            <p:spPr>
              <a:xfrm flipH="1">
                <a:off x="6961088" y="3105943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5" name="Oval 544">
                <a:extLst>
                  <a:ext uri="{FF2B5EF4-FFF2-40B4-BE49-F238E27FC236}">
                    <a16:creationId xmlns:a16="http://schemas.microsoft.com/office/drawing/2014/main" id="{85F3F942-2C5A-4DFF-B0A6-BE52C00C0E51}"/>
                  </a:ext>
                </a:extLst>
              </p:cNvPr>
              <p:cNvSpPr/>
              <p:nvPr/>
            </p:nvSpPr>
            <p:spPr>
              <a:xfrm flipH="1">
                <a:off x="6943479" y="3105943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6" name="Oval 545">
                <a:extLst>
                  <a:ext uri="{FF2B5EF4-FFF2-40B4-BE49-F238E27FC236}">
                    <a16:creationId xmlns:a16="http://schemas.microsoft.com/office/drawing/2014/main" id="{55A25EFC-4709-4B5F-879F-C7A45C44E9F4}"/>
                  </a:ext>
                </a:extLst>
              </p:cNvPr>
              <p:cNvSpPr/>
              <p:nvPr/>
            </p:nvSpPr>
            <p:spPr>
              <a:xfrm flipH="1">
                <a:off x="6928071" y="3084512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7" name="Oval 546">
                <a:extLst>
                  <a:ext uri="{FF2B5EF4-FFF2-40B4-BE49-F238E27FC236}">
                    <a16:creationId xmlns:a16="http://schemas.microsoft.com/office/drawing/2014/main" id="{B482C8BC-AE56-44C3-8A9E-1D0B215985E4}"/>
                  </a:ext>
                </a:extLst>
              </p:cNvPr>
              <p:cNvSpPr/>
              <p:nvPr/>
            </p:nvSpPr>
            <p:spPr>
              <a:xfrm flipH="1">
                <a:off x="6914865" y="3072606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8" name="Oval 547">
                <a:extLst>
                  <a:ext uri="{FF2B5EF4-FFF2-40B4-BE49-F238E27FC236}">
                    <a16:creationId xmlns:a16="http://schemas.microsoft.com/office/drawing/2014/main" id="{9A66DFD4-4ED0-4B52-A9EE-5C5362EB8BBB}"/>
                  </a:ext>
                </a:extLst>
              </p:cNvPr>
              <p:cNvSpPr/>
              <p:nvPr/>
            </p:nvSpPr>
            <p:spPr>
              <a:xfrm flipH="1">
                <a:off x="6899457" y="3072606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9" name="Oval 548">
                <a:extLst>
                  <a:ext uri="{FF2B5EF4-FFF2-40B4-BE49-F238E27FC236}">
                    <a16:creationId xmlns:a16="http://schemas.microsoft.com/office/drawing/2014/main" id="{02B746EF-9E1D-400C-8B4C-FBD9090C8474}"/>
                  </a:ext>
                </a:extLst>
              </p:cNvPr>
              <p:cNvSpPr/>
              <p:nvPr/>
            </p:nvSpPr>
            <p:spPr>
              <a:xfrm flipH="1">
                <a:off x="6888452" y="3067844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0" name="Oval 549">
                <a:extLst>
                  <a:ext uri="{FF2B5EF4-FFF2-40B4-BE49-F238E27FC236}">
                    <a16:creationId xmlns:a16="http://schemas.microsoft.com/office/drawing/2014/main" id="{62C45774-71BA-47BE-94A8-C236D4917F0B}"/>
                  </a:ext>
                </a:extLst>
              </p:cNvPr>
              <p:cNvSpPr/>
              <p:nvPr/>
            </p:nvSpPr>
            <p:spPr>
              <a:xfrm flipH="1">
                <a:off x="6881849" y="3051175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1" name="Oval 550">
                <a:extLst>
                  <a:ext uri="{FF2B5EF4-FFF2-40B4-BE49-F238E27FC236}">
                    <a16:creationId xmlns:a16="http://schemas.microsoft.com/office/drawing/2014/main" id="{FD909594-AB2C-4147-BCFE-9F5561E0A240}"/>
                  </a:ext>
                </a:extLst>
              </p:cNvPr>
              <p:cNvSpPr/>
              <p:nvPr/>
            </p:nvSpPr>
            <p:spPr>
              <a:xfrm flipH="1">
                <a:off x="6868642" y="3051175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2" name="Oval 551">
                <a:extLst>
                  <a:ext uri="{FF2B5EF4-FFF2-40B4-BE49-F238E27FC236}">
                    <a16:creationId xmlns:a16="http://schemas.microsoft.com/office/drawing/2014/main" id="{B328E8F2-6AC9-4065-BE46-30C08B822FF5}"/>
                  </a:ext>
                </a:extLst>
              </p:cNvPr>
              <p:cNvSpPr/>
              <p:nvPr/>
            </p:nvSpPr>
            <p:spPr>
              <a:xfrm flipH="1">
                <a:off x="6857636" y="3051175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3" name="Oval 552">
                <a:extLst>
                  <a:ext uri="{FF2B5EF4-FFF2-40B4-BE49-F238E27FC236}">
                    <a16:creationId xmlns:a16="http://schemas.microsoft.com/office/drawing/2014/main" id="{244E3835-AA06-4E08-A7E8-E2BC86F00231}"/>
                  </a:ext>
                </a:extLst>
              </p:cNvPr>
              <p:cNvSpPr/>
              <p:nvPr/>
            </p:nvSpPr>
            <p:spPr>
              <a:xfrm flipH="1">
                <a:off x="6846631" y="3051175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4" name="Oval 553">
                <a:extLst>
                  <a:ext uri="{FF2B5EF4-FFF2-40B4-BE49-F238E27FC236}">
                    <a16:creationId xmlns:a16="http://schemas.microsoft.com/office/drawing/2014/main" id="{C0C9F4CB-AA54-43C6-B451-23956A0981A7}"/>
                  </a:ext>
                </a:extLst>
              </p:cNvPr>
              <p:cNvSpPr/>
              <p:nvPr/>
            </p:nvSpPr>
            <p:spPr>
              <a:xfrm flipH="1">
                <a:off x="6837827" y="3036887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5" name="Oval 554">
                <a:extLst>
                  <a:ext uri="{FF2B5EF4-FFF2-40B4-BE49-F238E27FC236}">
                    <a16:creationId xmlns:a16="http://schemas.microsoft.com/office/drawing/2014/main" id="{543B2991-1F12-4CC8-944C-A24AB8F6ECD8}"/>
                  </a:ext>
                </a:extLst>
              </p:cNvPr>
              <p:cNvSpPr/>
              <p:nvPr/>
            </p:nvSpPr>
            <p:spPr>
              <a:xfrm flipH="1">
                <a:off x="6824621" y="3029744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6" name="Oval 555">
                <a:extLst>
                  <a:ext uri="{FF2B5EF4-FFF2-40B4-BE49-F238E27FC236}">
                    <a16:creationId xmlns:a16="http://schemas.microsoft.com/office/drawing/2014/main" id="{B07B93AB-229D-4E47-AB9B-70A8D6376D01}"/>
                  </a:ext>
                </a:extLst>
              </p:cNvPr>
              <p:cNvSpPr/>
              <p:nvPr/>
            </p:nvSpPr>
            <p:spPr>
              <a:xfrm flipH="1">
                <a:off x="6811414" y="3008312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7" name="Oval 556">
                <a:extLst>
                  <a:ext uri="{FF2B5EF4-FFF2-40B4-BE49-F238E27FC236}">
                    <a16:creationId xmlns:a16="http://schemas.microsoft.com/office/drawing/2014/main" id="{65680420-9F19-4971-A505-FBEC97C3BBBB}"/>
                  </a:ext>
                </a:extLst>
              </p:cNvPr>
              <p:cNvSpPr/>
              <p:nvPr/>
            </p:nvSpPr>
            <p:spPr>
              <a:xfrm flipH="1">
                <a:off x="6804810" y="3008312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8" name="Oval 557">
                <a:extLst>
                  <a:ext uri="{FF2B5EF4-FFF2-40B4-BE49-F238E27FC236}">
                    <a16:creationId xmlns:a16="http://schemas.microsoft.com/office/drawing/2014/main" id="{DF8477A8-0A15-480F-AE90-AE978B18D44E}"/>
                  </a:ext>
                </a:extLst>
              </p:cNvPr>
              <p:cNvSpPr/>
              <p:nvPr/>
            </p:nvSpPr>
            <p:spPr>
              <a:xfrm flipH="1">
                <a:off x="6796006" y="3008312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9" name="Oval 558">
                <a:extLst>
                  <a:ext uri="{FF2B5EF4-FFF2-40B4-BE49-F238E27FC236}">
                    <a16:creationId xmlns:a16="http://schemas.microsoft.com/office/drawing/2014/main" id="{B739CBAC-7FF8-4419-B8FA-68BEAF27029A}"/>
                  </a:ext>
                </a:extLst>
              </p:cNvPr>
              <p:cNvSpPr/>
              <p:nvPr/>
            </p:nvSpPr>
            <p:spPr>
              <a:xfrm flipH="1">
                <a:off x="6780599" y="3008312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0" name="Oval 559">
                <a:extLst>
                  <a:ext uri="{FF2B5EF4-FFF2-40B4-BE49-F238E27FC236}">
                    <a16:creationId xmlns:a16="http://schemas.microsoft.com/office/drawing/2014/main" id="{4237ADB8-A441-4334-BCEB-34C3EEFC5CCE}"/>
                  </a:ext>
                </a:extLst>
              </p:cNvPr>
              <p:cNvSpPr/>
              <p:nvPr/>
            </p:nvSpPr>
            <p:spPr>
              <a:xfrm flipH="1">
                <a:off x="6767392" y="2989262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1" name="Oval 560">
                <a:extLst>
                  <a:ext uri="{FF2B5EF4-FFF2-40B4-BE49-F238E27FC236}">
                    <a16:creationId xmlns:a16="http://schemas.microsoft.com/office/drawing/2014/main" id="{2B57EA88-2893-4162-B2CD-8D14E58C84C6}"/>
                  </a:ext>
                </a:extLst>
              </p:cNvPr>
              <p:cNvSpPr/>
              <p:nvPr/>
            </p:nvSpPr>
            <p:spPr>
              <a:xfrm flipH="1">
                <a:off x="6756386" y="2977356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2" name="Oval 561">
                <a:extLst>
                  <a:ext uri="{FF2B5EF4-FFF2-40B4-BE49-F238E27FC236}">
                    <a16:creationId xmlns:a16="http://schemas.microsoft.com/office/drawing/2014/main" id="{515A30DC-61A3-4970-AF16-12B98D8A36B4}"/>
                  </a:ext>
                </a:extLst>
              </p:cNvPr>
              <p:cNvSpPr/>
              <p:nvPr/>
            </p:nvSpPr>
            <p:spPr>
              <a:xfrm flipH="1">
                <a:off x="6743179" y="2977356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3" name="Oval 562">
                <a:extLst>
                  <a:ext uri="{FF2B5EF4-FFF2-40B4-BE49-F238E27FC236}">
                    <a16:creationId xmlns:a16="http://schemas.microsoft.com/office/drawing/2014/main" id="{DB3512BC-84EF-4E4F-BBE4-6EBF8F4A7F2F}"/>
                  </a:ext>
                </a:extLst>
              </p:cNvPr>
              <p:cNvSpPr/>
              <p:nvPr/>
            </p:nvSpPr>
            <p:spPr>
              <a:xfrm flipH="1">
                <a:off x="6729973" y="2965449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4" name="Oval 563">
                <a:extLst>
                  <a:ext uri="{FF2B5EF4-FFF2-40B4-BE49-F238E27FC236}">
                    <a16:creationId xmlns:a16="http://schemas.microsoft.com/office/drawing/2014/main" id="{E3723132-DC08-4725-B808-9546148D56CB}"/>
                  </a:ext>
                </a:extLst>
              </p:cNvPr>
              <p:cNvSpPr/>
              <p:nvPr/>
            </p:nvSpPr>
            <p:spPr>
              <a:xfrm flipH="1">
                <a:off x="6718968" y="2953543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5" name="Oval 564">
                <a:extLst>
                  <a:ext uri="{FF2B5EF4-FFF2-40B4-BE49-F238E27FC236}">
                    <a16:creationId xmlns:a16="http://schemas.microsoft.com/office/drawing/2014/main" id="{A3BB3093-8A67-4AA2-872D-A6D15E345429}"/>
                  </a:ext>
                </a:extLst>
              </p:cNvPr>
              <p:cNvSpPr/>
              <p:nvPr/>
            </p:nvSpPr>
            <p:spPr>
              <a:xfrm flipH="1">
                <a:off x="6705761" y="2941637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6" name="Oval 565">
                <a:extLst>
                  <a:ext uri="{FF2B5EF4-FFF2-40B4-BE49-F238E27FC236}">
                    <a16:creationId xmlns:a16="http://schemas.microsoft.com/office/drawing/2014/main" id="{E1F669D6-0EB2-4686-A0CC-93CF89359A9E}"/>
                  </a:ext>
                </a:extLst>
              </p:cNvPr>
              <p:cNvSpPr/>
              <p:nvPr/>
            </p:nvSpPr>
            <p:spPr>
              <a:xfrm flipH="1">
                <a:off x="6694756" y="2941637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7" name="Oval 566">
                <a:extLst>
                  <a:ext uri="{FF2B5EF4-FFF2-40B4-BE49-F238E27FC236}">
                    <a16:creationId xmlns:a16="http://schemas.microsoft.com/office/drawing/2014/main" id="{11A6B6A2-199A-4931-AE02-C63F032F3F7D}"/>
                  </a:ext>
                </a:extLst>
              </p:cNvPr>
              <p:cNvSpPr/>
              <p:nvPr/>
            </p:nvSpPr>
            <p:spPr>
              <a:xfrm flipH="1">
                <a:off x="6681549" y="2927349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8" name="Oval 567">
                <a:extLst>
                  <a:ext uri="{FF2B5EF4-FFF2-40B4-BE49-F238E27FC236}">
                    <a16:creationId xmlns:a16="http://schemas.microsoft.com/office/drawing/2014/main" id="{ADDDD438-278F-4521-B161-5359045B640D}"/>
                  </a:ext>
                </a:extLst>
              </p:cNvPr>
              <p:cNvSpPr/>
              <p:nvPr/>
            </p:nvSpPr>
            <p:spPr>
              <a:xfrm flipH="1">
                <a:off x="6668343" y="2927349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9" name="Oval 568">
                <a:extLst>
                  <a:ext uri="{FF2B5EF4-FFF2-40B4-BE49-F238E27FC236}">
                    <a16:creationId xmlns:a16="http://schemas.microsoft.com/office/drawing/2014/main" id="{D73B2F65-4A7F-47BC-86D4-9B09E51909A6}"/>
                  </a:ext>
                </a:extLst>
              </p:cNvPr>
              <p:cNvSpPr/>
              <p:nvPr/>
            </p:nvSpPr>
            <p:spPr>
              <a:xfrm flipH="1">
                <a:off x="6650734" y="2927349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0" name="Oval 569">
                <a:extLst>
                  <a:ext uri="{FF2B5EF4-FFF2-40B4-BE49-F238E27FC236}">
                    <a16:creationId xmlns:a16="http://schemas.microsoft.com/office/drawing/2014/main" id="{AE63D69A-2C25-4F50-BAD4-82381676832A}"/>
                  </a:ext>
                </a:extLst>
              </p:cNvPr>
              <p:cNvSpPr/>
              <p:nvPr/>
            </p:nvSpPr>
            <p:spPr>
              <a:xfrm flipH="1">
                <a:off x="6639728" y="2917824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1" name="Oval 570">
                <a:extLst>
                  <a:ext uri="{FF2B5EF4-FFF2-40B4-BE49-F238E27FC236}">
                    <a16:creationId xmlns:a16="http://schemas.microsoft.com/office/drawing/2014/main" id="{90790A71-8F5B-4248-8F14-62DD2F2449E4}"/>
                  </a:ext>
                </a:extLst>
              </p:cNvPr>
              <p:cNvSpPr/>
              <p:nvPr/>
            </p:nvSpPr>
            <p:spPr>
              <a:xfrm flipH="1">
                <a:off x="6626522" y="2908299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2" name="Oval 571">
                <a:extLst>
                  <a:ext uri="{FF2B5EF4-FFF2-40B4-BE49-F238E27FC236}">
                    <a16:creationId xmlns:a16="http://schemas.microsoft.com/office/drawing/2014/main" id="{3201227F-7B9E-4539-A2D6-6A06B57FE676}"/>
                  </a:ext>
                </a:extLst>
              </p:cNvPr>
              <p:cNvSpPr/>
              <p:nvPr/>
            </p:nvSpPr>
            <p:spPr>
              <a:xfrm flipH="1">
                <a:off x="6619918" y="2901155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3" name="Oval 572">
                <a:extLst>
                  <a:ext uri="{FF2B5EF4-FFF2-40B4-BE49-F238E27FC236}">
                    <a16:creationId xmlns:a16="http://schemas.microsoft.com/office/drawing/2014/main" id="{9EF91FFE-9400-4BBC-9462-A152FF4A3920}"/>
                  </a:ext>
                </a:extLst>
              </p:cNvPr>
              <p:cNvSpPr/>
              <p:nvPr/>
            </p:nvSpPr>
            <p:spPr>
              <a:xfrm flipH="1">
                <a:off x="6604510" y="2889249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4" name="Oval 573">
                <a:extLst>
                  <a:ext uri="{FF2B5EF4-FFF2-40B4-BE49-F238E27FC236}">
                    <a16:creationId xmlns:a16="http://schemas.microsoft.com/office/drawing/2014/main" id="{9B145B50-1EAD-45EE-9B68-2CF73CBFCDB0}"/>
                  </a:ext>
                </a:extLst>
              </p:cNvPr>
              <p:cNvSpPr/>
              <p:nvPr/>
            </p:nvSpPr>
            <p:spPr>
              <a:xfrm flipH="1">
                <a:off x="6584701" y="2879724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5" name="Oval 574">
                <a:extLst>
                  <a:ext uri="{FF2B5EF4-FFF2-40B4-BE49-F238E27FC236}">
                    <a16:creationId xmlns:a16="http://schemas.microsoft.com/office/drawing/2014/main" id="{009E5CD2-A38B-46AA-9251-A2A8887E3982}"/>
                  </a:ext>
                </a:extLst>
              </p:cNvPr>
              <p:cNvSpPr/>
              <p:nvPr/>
            </p:nvSpPr>
            <p:spPr>
              <a:xfrm flipH="1">
                <a:off x="6571495" y="2879724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6" name="Oval 575">
                <a:extLst>
                  <a:ext uri="{FF2B5EF4-FFF2-40B4-BE49-F238E27FC236}">
                    <a16:creationId xmlns:a16="http://schemas.microsoft.com/office/drawing/2014/main" id="{EFDE0E91-9052-4B3C-B75B-4113DA30BAF2}"/>
                  </a:ext>
                </a:extLst>
              </p:cNvPr>
              <p:cNvSpPr/>
              <p:nvPr/>
            </p:nvSpPr>
            <p:spPr>
              <a:xfrm flipH="1">
                <a:off x="6553886" y="2867818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7" name="Oval 576">
                <a:extLst>
                  <a:ext uri="{FF2B5EF4-FFF2-40B4-BE49-F238E27FC236}">
                    <a16:creationId xmlns:a16="http://schemas.microsoft.com/office/drawing/2014/main" id="{DB79226B-F659-44C3-8353-9312CAAF2095}"/>
                  </a:ext>
                </a:extLst>
              </p:cNvPr>
              <p:cNvSpPr/>
              <p:nvPr/>
            </p:nvSpPr>
            <p:spPr>
              <a:xfrm flipH="1">
                <a:off x="6538478" y="2867818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8" name="Oval 577">
                <a:extLst>
                  <a:ext uri="{FF2B5EF4-FFF2-40B4-BE49-F238E27FC236}">
                    <a16:creationId xmlns:a16="http://schemas.microsoft.com/office/drawing/2014/main" id="{2B0DCBCC-158B-4FDF-8F05-4D082E0F448B}"/>
                  </a:ext>
                </a:extLst>
              </p:cNvPr>
              <p:cNvSpPr/>
              <p:nvPr/>
            </p:nvSpPr>
            <p:spPr>
              <a:xfrm flipH="1">
                <a:off x="6527473" y="2851149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79" name="Oval 578">
                <a:extLst>
                  <a:ext uri="{FF2B5EF4-FFF2-40B4-BE49-F238E27FC236}">
                    <a16:creationId xmlns:a16="http://schemas.microsoft.com/office/drawing/2014/main" id="{AF98FA8F-71D3-432C-A25E-48B1AE0D74AD}"/>
                  </a:ext>
                </a:extLst>
              </p:cNvPr>
              <p:cNvSpPr/>
              <p:nvPr/>
            </p:nvSpPr>
            <p:spPr>
              <a:xfrm flipH="1">
                <a:off x="6512065" y="2851149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0" name="Oval 579">
                <a:extLst>
                  <a:ext uri="{FF2B5EF4-FFF2-40B4-BE49-F238E27FC236}">
                    <a16:creationId xmlns:a16="http://schemas.microsoft.com/office/drawing/2014/main" id="{2528DE05-956F-4DE4-89CA-7C611DEEA0B3}"/>
                  </a:ext>
                </a:extLst>
              </p:cNvPr>
              <p:cNvSpPr/>
              <p:nvPr/>
            </p:nvSpPr>
            <p:spPr>
              <a:xfrm flipH="1">
                <a:off x="6498858" y="2851149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1" name="Oval 580">
                <a:extLst>
                  <a:ext uri="{FF2B5EF4-FFF2-40B4-BE49-F238E27FC236}">
                    <a16:creationId xmlns:a16="http://schemas.microsoft.com/office/drawing/2014/main" id="{61A92D72-DADA-4470-B945-0133BDA225B6}"/>
                  </a:ext>
                </a:extLst>
              </p:cNvPr>
              <p:cNvSpPr/>
              <p:nvPr/>
            </p:nvSpPr>
            <p:spPr>
              <a:xfrm flipH="1">
                <a:off x="6485652" y="2851149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2" name="Oval 581">
                <a:extLst>
                  <a:ext uri="{FF2B5EF4-FFF2-40B4-BE49-F238E27FC236}">
                    <a16:creationId xmlns:a16="http://schemas.microsoft.com/office/drawing/2014/main" id="{CD9B9751-FD61-49F3-9623-974E64C131D0}"/>
                  </a:ext>
                </a:extLst>
              </p:cNvPr>
              <p:cNvSpPr/>
              <p:nvPr/>
            </p:nvSpPr>
            <p:spPr>
              <a:xfrm flipH="1">
                <a:off x="6474647" y="2834480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3" name="Oval 582">
                <a:extLst>
                  <a:ext uri="{FF2B5EF4-FFF2-40B4-BE49-F238E27FC236}">
                    <a16:creationId xmlns:a16="http://schemas.microsoft.com/office/drawing/2014/main" id="{6D8D9008-CEFD-4B95-8828-77353605523F}"/>
                  </a:ext>
                </a:extLst>
              </p:cNvPr>
              <p:cNvSpPr/>
              <p:nvPr/>
            </p:nvSpPr>
            <p:spPr>
              <a:xfrm flipH="1">
                <a:off x="6461440" y="2834480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4" name="Oval 583">
                <a:extLst>
                  <a:ext uri="{FF2B5EF4-FFF2-40B4-BE49-F238E27FC236}">
                    <a16:creationId xmlns:a16="http://schemas.microsoft.com/office/drawing/2014/main" id="{CF0EC128-C080-491B-A80C-D4B4091AABD3}"/>
                  </a:ext>
                </a:extLst>
              </p:cNvPr>
              <p:cNvSpPr/>
              <p:nvPr/>
            </p:nvSpPr>
            <p:spPr>
              <a:xfrm flipH="1">
                <a:off x="6452635" y="2834480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5" name="Oval 584">
                <a:extLst>
                  <a:ext uri="{FF2B5EF4-FFF2-40B4-BE49-F238E27FC236}">
                    <a16:creationId xmlns:a16="http://schemas.microsoft.com/office/drawing/2014/main" id="{E3557063-F220-4E6A-B012-99A3645533E2}"/>
                  </a:ext>
                </a:extLst>
              </p:cNvPr>
              <p:cNvSpPr/>
              <p:nvPr/>
            </p:nvSpPr>
            <p:spPr>
              <a:xfrm flipH="1">
                <a:off x="6439429" y="2817811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6" name="Oval 585">
                <a:extLst>
                  <a:ext uri="{FF2B5EF4-FFF2-40B4-BE49-F238E27FC236}">
                    <a16:creationId xmlns:a16="http://schemas.microsoft.com/office/drawing/2014/main" id="{5E2AFFE9-EA68-4398-9CEF-34A86DC4BC62}"/>
                  </a:ext>
                </a:extLst>
              </p:cNvPr>
              <p:cNvSpPr/>
              <p:nvPr/>
            </p:nvSpPr>
            <p:spPr>
              <a:xfrm flipH="1">
                <a:off x="6426222" y="2817811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7" name="Oval 586">
                <a:extLst>
                  <a:ext uri="{FF2B5EF4-FFF2-40B4-BE49-F238E27FC236}">
                    <a16:creationId xmlns:a16="http://schemas.microsoft.com/office/drawing/2014/main" id="{386B8915-C480-46C9-A938-0820D5ACDD6B}"/>
                  </a:ext>
                </a:extLst>
              </p:cNvPr>
              <p:cNvSpPr/>
              <p:nvPr/>
            </p:nvSpPr>
            <p:spPr>
              <a:xfrm flipH="1">
                <a:off x="6410814" y="2808286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8" name="Oval 587">
                <a:extLst>
                  <a:ext uri="{FF2B5EF4-FFF2-40B4-BE49-F238E27FC236}">
                    <a16:creationId xmlns:a16="http://schemas.microsoft.com/office/drawing/2014/main" id="{481D55E4-2443-4D21-ABA2-244947518B1A}"/>
                  </a:ext>
                </a:extLst>
              </p:cNvPr>
              <p:cNvSpPr/>
              <p:nvPr/>
            </p:nvSpPr>
            <p:spPr>
              <a:xfrm flipH="1">
                <a:off x="6393205" y="2808286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89" name="Oval 588">
                <a:extLst>
                  <a:ext uri="{FF2B5EF4-FFF2-40B4-BE49-F238E27FC236}">
                    <a16:creationId xmlns:a16="http://schemas.microsoft.com/office/drawing/2014/main" id="{88AE839D-F944-4C80-A46E-1D0FF8C5E722}"/>
                  </a:ext>
                </a:extLst>
              </p:cNvPr>
              <p:cNvSpPr/>
              <p:nvPr/>
            </p:nvSpPr>
            <p:spPr>
              <a:xfrm flipH="1">
                <a:off x="6382200" y="2793999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0" name="Oval 589">
                <a:extLst>
                  <a:ext uri="{FF2B5EF4-FFF2-40B4-BE49-F238E27FC236}">
                    <a16:creationId xmlns:a16="http://schemas.microsoft.com/office/drawing/2014/main" id="{30103BEC-7547-4481-8C7B-59FCA4721094}"/>
                  </a:ext>
                </a:extLst>
              </p:cNvPr>
              <p:cNvSpPr/>
              <p:nvPr/>
            </p:nvSpPr>
            <p:spPr>
              <a:xfrm flipH="1">
                <a:off x="6364591" y="2793999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1" name="Oval 590">
                <a:extLst>
                  <a:ext uri="{FF2B5EF4-FFF2-40B4-BE49-F238E27FC236}">
                    <a16:creationId xmlns:a16="http://schemas.microsoft.com/office/drawing/2014/main" id="{C5766DAC-FBBC-4A6F-B8BC-A834E503E55D}"/>
                  </a:ext>
                </a:extLst>
              </p:cNvPr>
              <p:cNvSpPr/>
              <p:nvPr/>
            </p:nvSpPr>
            <p:spPr>
              <a:xfrm flipH="1">
                <a:off x="6349184" y="2786855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2" name="Oval 591">
                <a:extLst>
                  <a:ext uri="{FF2B5EF4-FFF2-40B4-BE49-F238E27FC236}">
                    <a16:creationId xmlns:a16="http://schemas.microsoft.com/office/drawing/2014/main" id="{4E18BDDC-E7BB-4B04-AC62-F65AB5882F7D}"/>
                  </a:ext>
                </a:extLst>
              </p:cNvPr>
              <p:cNvSpPr/>
              <p:nvPr/>
            </p:nvSpPr>
            <p:spPr>
              <a:xfrm flipH="1">
                <a:off x="6335977" y="2777330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3" name="Oval 592">
                <a:extLst>
                  <a:ext uri="{FF2B5EF4-FFF2-40B4-BE49-F238E27FC236}">
                    <a16:creationId xmlns:a16="http://schemas.microsoft.com/office/drawing/2014/main" id="{01BA5895-0D8F-469C-8699-ECE5670A8280}"/>
                  </a:ext>
                </a:extLst>
              </p:cNvPr>
              <p:cNvSpPr/>
              <p:nvPr/>
            </p:nvSpPr>
            <p:spPr>
              <a:xfrm flipH="1">
                <a:off x="6327173" y="2777330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4" name="Oval 593">
                <a:extLst>
                  <a:ext uri="{FF2B5EF4-FFF2-40B4-BE49-F238E27FC236}">
                    <a16:creationId xmlns:a16="http://schemas.microsoft.com/office/drawing/2014/main" id="{4630159E-EFBB-4271-9637-1693B7996D2F}"/>
                  </a:ext>
                </a:extLst>
              </p:cNvPr>
              <p:cNvSpPr/>
              <p:nvPr/>
            </p:nvSpPr>
            <p:spPr>
              <a:xfrm flipH="1">
                <a:off x="6313966" y="2770186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5" name="Oval 594">
                <a:extLst>
                  <a:ext uri="{FF2B5EF4-FFF2-40B4-BE49-F238E27FC236}">
                    <a16:creationId xmlns:a16="http://schemas.microsoft.com/office/drawing/2014/main" id="{1C608237-E06B-452D-B821-F9DC26FF3D4C}"/>
                  </a:ext>
                </a:extLst>
              </p:cNvPr>
              <p:cNvSpPr/>
              <p:nvPr/>
            </p:nvSpPr>
            <p:spPr>
              <a:xfrm flipH="1">
                <a:off x="6300760" y="2758280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6" name="Oval 595">
                <a:extLst>
                  <a:ext uri="{FF2B5EF4-FFF2-40B4-BE49-F238E27FC236}">
                    <a16:creationId xmlns:a16="http://schemas.microsoft.com/office/drawing/2014/main" id="{03DD92CA-EF47-4EE4-9A13-EE64AE166F97}"/>
                  </a:ext>
                </a:extLst>
              </p:cNvPr>
              <p:cNvSpPr/>
              <p:nvPr/>
            </p:nvSpPr>
            <p:spPr>
              <a:xfrm flipH="1">
                <a:off x="6287553" y="2746374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7" name="Oval 596">
                <a:extLst>
                  <a:ext uri="{FF2B5EF4-FFF2-40B4-BE49-F238E27FC236}">
                    <a16:creationId xmlns:a16="http://schemas.microsoft.com/office/drawing/2014/main" id="{F5F945FA-79B0-44A5-8C5E-5E5BF7683202}"/>
                  </a:ext>
                </a:extLst>
              </p:cNvPr>
              <p:cNvSpPr/>
              <p:nvPr/>
            </p:nvSpPr>
            <p:spPr>
              <a:xfrm flipH="1">
                <a:off x="6274347" y="2746374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8" name="Oval 597">
                <a:extLst>
                  <a:ext uri="{FF2B5EF4-FFF2-40B4-BE49-F238E27FC236}">
                    <a16:creationId xmlns:a16="http://schemas.microsoft.com/office/drawing/2014/main" id="{BB942FBC-9C55-4D42-97F5-9BD95F6D1D16}"/>
                  </a:ext>
                </a:extLst>
              </p:cNvPr>
              <p:cNvSpPr/>
              <p:nvPr/>
            </p:nvSpPr>
            <p:spPr>
              <a:xfrm flipH="1">
                <a:off x="6261140" y="2746374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9" name="Oval 598">
                <a:extLst>
                  <a:ext uri="{FF2B5EF4-FFF2-40B4-BE49-F238E27FC236}">
                    <a16:creationId xmlns:a16="http://schemas.microsoft.com/office/drawing/2014/main" id="{B5B0179A-A437-4C93-ABC7-6142061170DF}"/>
                  </a:ext>
                </a:extLst>
              </p:cNvPr>
              <p:cNvSpPr/>
              <p:nvPr/>
            </p:nvSpPr>
            <p:spPr>
              <a:xfrm flipH="1">
                <a:off x="6239129" y="2734467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0" name="Oval 599">
                <a:extLst>
                  <a:ext uri="{FF2B5EF4-FFF2-40B4-BE49-F238E27FC236}">
                    <a16:creationId xmlns:a16="http://schemas.microsoft.com/office/drawing/2014/main" id="{7034330B-427B-472D-8F70-5FA2757CF07C}"/>
                  </a:ext>
                </a:extLst>
              </p:cNvPr>
              <p:cNvSpPr/>
              <p:nvPr/>
            </p:nvSpPr>
            <p:spPr>
              <a:xfrm flipH="1">
                <a:off x="6225922" y="2734467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1" name="Oval 600">
                <a:extLst>
                  <a:ext uri="{FF2B5EF4-FFF2-40B4-BE49-F238E27FC236}">
                    <a16:creationId xmlns:a16="http://schemas.microsoft.com/office/drawing/2014/main" id="{28E1F969-CA81-49A5-8D82-87B4C3263D56}"/>
                  </a:ext>
                </a:extLst>
              </p:cNvPr>
              <p:cNvSpPr/>
              <p:nvPr/>
            </p:nvSpPr>
            <p:spPr>
              <a:xfrm flipH="1">
                <a:off x="6223721" y="2717799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2" name="Oval 601">
                <a:extLst>
                  <a:ext uri="{FF2B5EF4-FFF2-40B4-BE49-F238E27FC236}">
                    <a16:creationId xmlns:a16="http://schemas.microsoft.com/office/drawing/2014/main" id="{4399CA35-EF4B-445B-96A9-4285CE9AB7D8}"/>
                  </a:ext>
                </a:extLst>
              </p:cNvPr>
              <p:cNvSpPr/>
              <p:nvPr/>
            </p:nvSpPr>
            <p:spPr>
              <a:xfrm flipH="1">
                <a:off x="6210515" y="2717799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3" name="Oval 602">
                <a:extLst>
                  <a:ext uri="{FF2B5EF4-FFF2-40B4-BE49-F238E27FC236}">
                    <a16:creationId xmlns:a16="http://schemas.microsoft.com/office/drawing/2014/main" id="{DD4CD3EB-12A0-4DE1-A417-01650AACCB46}"/>
                  </a:ext>
                </a:extLst>
              </p:cNvPr>
              <p:cNvSpPr/>
              <p:nvPr/>
            </p:nvSpPr>
            <p:spPr>
              <a:xfrm flipH="1">
                <a:off x="6195107" y="2717799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4" name="Oval 603">
                <a:extLst>
                  <a:ext uri="{FF2B5EF4-FFF2-40B4-BE49-F238E27FC236}">
                    <a16:creationId xmlns:a16="http://schemas.microsoft.com/office/drawing/2014/main" id="{68A20B67-660F-4EAB-A254-D5BF95E7A0F4}"/>
                  </a:ext>
                </a:extLst>
              </p:cNvPr>
              <p:cNvSpPr/>
              <p:nvPr/>
            </p:nvSpPr>
            <p:spPr>
              <a:xfrm flipH="1">
                <a:off x="6184102" y="2713036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5" name="Oval 604">
                <a:extLst>
                  <a:ext uri="{FF2B5EF4-FFF2-40B4-BE49-F238E27FC236}">
                    <a16:creationId xmlns:a16="http://schemas.microsoft.com/office/drawing/2014/main" id="{A426095D-73ED-4923-B8A8-B92B7F0EBEFF}"/>
                  </a:ext>
                </a:extLst>
              </p:cNvPr>
              <p:cNvSpPr/>
              <p:nvPr/>
            </p:nvSpPr>
            <p:spPr>
              <a:xfrm flipH="1">
                <a:off x="6175298" y="2701130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6" name="Oval 605">
                <a:extLst>
                  <a:ext uri="{FF2B5EF4-FFF2-40B4-BE49-F238E27FC236}">
                    <a16:creationId xmlns:a16="http://schemas.microsoft.com/office/drawing/2014/main" id="{5DD4BA77-F407-45A3-BE33-D963CE46C5FF}"/>
                  </a:ext>
                </a:extLst>
              </p:cNvPr>
              <p:cNvSpPr/>
              <p:nvPr/>
            </p:nvSpPr>
            <p:spPr>
              <a:xfrm flipH="1">
                <a:off x="6162091" y="2693986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7" name="Oval 606">
                <a:extLst>
                  <a:ext uri="{FF2B5EF4-FFF2-40B4-BE49-F238E27FC236}">
                    <a16:creationId xmlns:a16="http://schemas.microsoft.com/office/drawing/2014/main" id="{38B0E525-682B-4A04-90CA-025D7381088D}"/>
                  </a:ext>
                </a:extLst>
              </p:cNvPr>
              <p:cNvSpPr/>
              <p:nvPr/>
            </p:nvSpPr>
            <p:spPr>
              <a:xfrm flipH="1">
                <a:off x="6146683" y="2682080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8" name="Oval 607">
                <a:extLst>
                  <a:ext uri="{FF2B5EF4-FFF2-40B4-BE49-F238E27FC236}">
                    <a16:creationId xmlns:a16="http://schemas.microsoft.com/office/drawing/2014/main" id="{658AAD59-16F5-4007-B9A1-18702C5D1534}"/>
                  </a:ext>
                </a:extLst>
              </p:cNvPr>
              <p:cNvSpPr/>
              <p:nvPr/>
            </p:nvSpPr>
            <p:spPr>
              <a:xfrm flipH="1">
                <a:off x="6129074" y="2672555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9" name="Oval 608">
                <a:extLst>
                  <a:ext uri="{FF2B5EF4-FFF2-40B4-BE49-F238E27FC236}">
                    <a16:creationId xmlns:a16="http://schemas.microsoft.com/office/drawing/2014/main" id="{0BE8CC0C-B3D8-4B53-9333-B6B10E2E1D98}"/>
                  </a:ext>
                </a:extLst>
              </p:cNvPr>
              <p:cNvSpPr/>
              <p:nvPr/>
            </p:nvSpPr>
            <p:spPr>
              <a:xfrm flipH="1">
                <a:off x="6091655" y="2653505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0" name="Oval 609">
                <a:extLst>
                  <a:ext uri="{FF2B5EF4-FFF2-40B4-BE49-F238E27FC236}">
                    <a16:creationId xmlns:a16="http://schemas.microsoft.com/office/drawing/2014/main" id="{55391476-610C-42BC-BBC9-FEA28FF25ABB}"/>
                  </a:ext>
                </a:extLst>
              </p:cNvPr>
              <p:cNvSpPr/>
              <p:nvPr/>
            </p:nvSpPr>
            <p:spPr>
              <a:xfrm flipH="1">
                <a:off x="6054237" y="2639217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1" name="Oval 610">
                <a:extLst>
                  <a:ext uri="{FF2B5EF4-FFF2-40B4-BE49-F238E27FC236}">
                    <a16:creationId xmlns:a16="http://schemas.microsoft.com/office/drawing/2014/main" id="{10D0750F-1E59-4E82-9FE1-11C43D28F619}"/>
                  </a:ext>
                </a:extLst>
              </p:cNvPr>
              <p:cNvSpPr/>
              <p:nvPr/>
            </p:nvSpPr>
            <p:spPr>
              <a:xfrm flipH="1">
                <a:off x="6043231" y="2639217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2" name="Oval 611">
                <a:extLst>
                  <a:ext uri="{FF2B5EF4-FFF2-40B4-BE49-F238E27FC236}">
                    <a16:creationId xmlns:a16="http://schemas.microsoft.com/office/drawing/2014/main" id="{F280D5BF-001B-435C-8D97-C47E7199BD3F}"/>
                  </a:ext>
                </a:extLst>
              </p:cNvPr>
              <p:cNvSpPr/>
              <p:nvPr/>
            </p:nvSpPr>
            <p:spPr>
              <a:xfrm flipH="1">
                <a:off x="6032225" y="2639217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3" name="Oval 612">
                <a:extLst>
                  <a:ext uri="{FF2B5EF4-FFF2-40B4-BE49-F238E27FC236}">
                    <a16:creationId xmlns:a16="http://schemas.microsoft.com/office/drawing/2014/main" id="{7AA4FB85-71E6-4810-A829-2DB05BF47FC6}"/>
                  </a:ext>
                </a:extLst>
              </p:cNvPr>
              <p:cNvSpPr/>
              <p:nvPr/>
            </p:nvSpPr>
            <p:spPr>
              <a:xfrm flipH="1">
                <a:off x="6008014" y="2627311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id="{1C4C601E-959D-418A-922A-EBC42B8EF1E4}"/>
                  </a:ext>
                </a:extLst>
              </p:cNvPr>
              <p:cNvSpPr/>
              <p:nvPr/>
            </p:nvSpPr>
            <p:spPr>
              <a:xfrm flipH="1">
                <a:off x="5988203" y="2617786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5" name="Oval 614">
                <a:extLst>
                  <a:ext uri="{FF2B5EF4-FFF2-40B4-BE49-F238E27FC236}">
                    <a16:creationId xmlns:a16="http://schemas.microsoft.com/office/drawing/2014/main" id="{E70F8AC8-53B0-46F2-B246-A1998887FD65}"/>
                  </a:ext>
                </a:extLst>
              </p:cNvPr>
              <p:cNvSpPr/>
              <p:nvPr/>
            </p:nvSpPr>
            <p:spPr>
              <a:xfrm flipH="1">
                <a:off x="5948584" y="2601117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6" name="Oval 615">
                <a:extLst>
                  <a:ext uri="{FF2B5EF4-FFF2-40B4-BE49-F238E27FC236}">
                    <a16:creationId xmlns:a16="http://schemas.microsoft.com/office/drawing/2014/main" id="{1D532114-5B59-40A9-8389-D58CE8589525}"/>
                  </a:ext>
                </a:extLst>
              </p:cNvPr>
              <p:cNvSpPr/>
              <p:nvPr/>
            </p:nvSpPr>
            <p:spPr>
              <a:xfrm flipH="1">
                <a:off x="5926573" y="2579686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7" name="Oval 616">
                <a:extLst>
                  <a:ext uri="{FF2B5EF4-FFF2-40B4-BE49-F238E27FC236}">
                    <a16:creationId xmlns:a16="http://schemas.microsoft.com/office/drawing/2014/main" id="{22FA1EC2-AC91-43B7-8543-0A7A94369B57}"/>
                  </a:ext>
                </a:extLst>
              </p:cNvPr>
              <p:cNvSpPr/>
              <p:nvPr/>
            </p:nvSpPr>
            <p:spPr>
              <a:xfrm flipH="1">
                <a:off x="5908964" y="2579686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8" name="Oval 617">
                <a:extLst>
                  <a:ext uri="{FF2B5EF4-FFF2-40B4-BE49-F238E27FC236}">
                    <a16:creationId xmlns:a16="http://schemas.microsoft.com/office/drawing/2014/main" id="{AFDAB174-DA8A-45E0-98F1-A93F04993AA4}"/>
                  </a:ext>
                </a:extLst>
              </p:cNvPr>
              <p:cNvSpPr/>
              <p:nvPr/>
            </p:nvSpPr>
            <p:spPr>
              <a:xfrm flipH="1">
                <a:off x="5853937" y="2567780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9" name="Oval 618">
                <a:extLst>
                  <a:ext uri="{FF2B5EF4-FFF2-40B4-BE49-F238E27FC236}">
                    <a16:creationId xmlns:a16="http://schemas.microsoft.com/office/drawing/2014/main" id="{A0536E98-7E89-4A54-8493-A9DC05145F48}"/>
                  </a:ext>
                </a:extLst>
              </p:cNvPr>
              <p:cNvSpPr/>
              <p:nvPr/>
            </p:nvSpPr>
            <p:spPr>
              <a:xfrm flipH="1">
                <a:off x="5836328" y="2555873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0" name="Oval 619">
                <a:extLst>
                  <a:ext uri="{FF2B5EF4-FFF2-40B4-BE49-F238E27FC236}">
                    <a16:creationId xmlns:a16="http://schemas.microsoft.com/office/drawing/2014/main" id="{7B4D97D6-51C7-41B8-9C1B-129417158D7F}"/>
                  </a:ext>
                </a:extLst>
              </p:cNvPr>
              <p:cNvSpPr/>
              <p:nvPr/>
            </p:nvSpPr>
            <p:spPr>
              <a:xfrm flipH="1">
                <a:off x="5818719" y="2548730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1" name="Oval 620">
                <a:extLst>
                  <a:ext uri="{FF2B5EF4-FFF2-40B4-BE49-F238E27FC236}">
                    <a16:creationId xmlns:a16="http://schemas.microsoft.com/office/drawing/2014/main" id="{3CB214CA-8BEB-48FF-9963-D9AEC6E96F63}"/>
                  </a:ext>
                </a:extLst>
              </p:cNvPr>
              <p:cNvSpPr/>
              <p:nvPr/>
            </p:nvSpPr>
            <p:spPr>
              <a:xfrm flipH="1">
                <a:off x="5812116" y="2548730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2" name="Oval 621">
                <a:extLst>
                  <a:ext uri="{FF2B5EF4-FFF2-40B4-BE49-F238E27FC236}">
                    <a16:creationId xmlns:a16="http://schemas.microsoft.com/office/drawing/2014/main" id="{28D4D970-2118-4997-B224-108F0ACB4BB1}"/>
                  </a:ext>
                </a:extLst>
              </p:cNvPr>
              <p:cNvSpPr/>
              <p:nvPr/>
            </p:nvSpPr>
            <p:spPr>
              <a:xfrm flipH="1">
                <a:off x="5774697" y="2548730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3" name="Oval 622">
                <a:extLst>
                  <a:ext uri="{FF2B5EF4-FFF2-40B4-BE49-F238E27FC236}">
                    <a16:creationId xmlns:a16="http://schemas.microsoft.com/office/drawing/2014/main" id="{3D90FD1D-761D-48E0-9888-B1DE2D55CDAF}"/>
                  </a:ext>
                </a:extLst>
              </p:cNvPr>
              <p:cNvSpPr/>
              <p:nvPr/>
            </p:nvSpPr>
            <p:spPr>
              <a:xfrm flipH="1">
                <a:off x="5647034" y="2491580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4" name="Oval 623">
                <a:extLst>
                  <a:ext uri="{FF2B5EF4-FFF2-40B4-BE49-F238E27FC236}">
                    <a16:creationId xmlns:a16="http://schemas.microsoft.com/office/drawing/2014/main" id="{FD6E0313-C166-4528-A5AC-226A74363E50}"/>
                  </a:ext>
                </a:extLst>
              </p:cNvPr>
              <p:cNvSpPr/>
              <p:nvPr/>
            </p:nvSpPr>
            <p:spPr>
              <a:xfrm flipH="1">
                <a:off x="5638230" y="2491580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5" name="Oval 624">
                <a:extLst>
                  <a:ext uri="{FF2B5EF4-FFF2-40B4-BE49-F238E27FC236}">
                    <a16:creationId xmlns:a16="http://schemas.microsoft.com/office/drawing/2014/main" id="{3277F4FF-EF04-41EF-AD8F-537C282AF9FE}"/>
                  </a:ext>
                </a:extLst>
              </p:cNvPr>
              <p:cNvSpPr/>
              <p:nvPr/>
            </p:nvSpPr>
            <p:spPr>
              <a:xfrm flipH="1">
                <a:off x="5554588" y="2467767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6" name="Oval 625">
                <a:extLst>
                  <a:ext uri="{FF2B5EF4-FFF2-40B4-BE49-F238E27FC236}">
                    <a16:creationId xmlns:a16="http://schemas.microsoft.com/office/drawing/2014/main" id="{AB9EE30F-977A-42C1-9392-06CC0A72AC6E}"/>
                  </a:ext>
                </a:extLst>
              </p:cNvPr>
              <p:cNvSpPr/>
              <p:nvPr/>
            </p:nvSpPr>
            <p:spPr>
              <a:xfrm flipH="1">
                <a:off x="5521571" y="2467767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7" name="Oval 626">
                <a:extLst>
                  <a:ext uri="{FF2B5EF4-FFF2-40B4-BE49-F238E27FC236}">
                    <a16:creationId xmlns:a16="http://schemas.microsoft.com/office/drawing/2014/main" id="{9C033668-2077-415C-9A66-E2AD9FCA4073}"/>
                  </a:ext>
                </a:extLst>
              </p:cNvPr>
              <p:cNvSpPr/>
              <p:nvPr/>
            </p:nvSpPr>
            <p:spPr>
              <a:xfrm flipH="1">
                <a:off x="5459941" y="2441573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8" name="Oval 627">
                <a:extLst>
                  <a:ext uri="{FF2B5EF4-FFF2-40B4-BE49-F238E27FC236}">
                    <a16:creationId xmlns:a16="http://schemas.microsoft.com/office/drawing/2014/main" id="{9AE139A3-4482-4254-A93A-DFE9105A3673}"/>
                  </a:ext>
                </a:extLst>
              </p:cNvPr>
              <p:cNvSpPr/>
              <p:nvPr/>
            </p:nvSpPr>
            <p:spPr>
              <a:xfrm flipH="1">
                <a:off x="5382903" y="2420142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9" name="Oval 628">
                <a:extLst>
                  <a:ext uri="{FF2B5EF4-FFF2-40B4-BE49-F238E27FC236}">
                    <a16:creationId xmlns:a16="http://schemas.microsoft.com/office/drawing/2014/main" id="{DD57893D-B65C-4399-BA91-D97DA980C864}"/>
                  </a:ext>
                </a:extLst>
              </p:cNvPr>
              <p:cNvSpPr/>
              <p:nvPr/>
            </p:nvSpPr>
            <p:spPr>
              <a:xfrm flipH="1">
                <a:off x="5354288" y="2420142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0" name="Oval 629">
                <a:extLst>
                  <a:ext uri="{FF2B5EF4-FFF2-40B4-BE49-F238E27FC236}">
                    <a16:creationId xmlns:a16="http://schemas.microsoft.com/office/drawing/2014/main" id="{A695C9DE-AF18-43E6-BB36-91811A4BF777}"/>
                  </a:ext>
                </a:extLst>
              </p:cNvPr>
              <p:cNvSpPr/>
              <p:nvPr/>
            </p:nvSpPr>
            <p:spPr>
              <a:xfrm flipH="1">
                <a:off x="5327875" y="2401092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1" name="Oval 630">
                <a:extLst>
                  <a:ext uri="{FF2B5EF4-FFF2-40B4-BE49-F238E27FC236}">
                    <a16:creationId xmlns:a16="http://schemas.microsoft.com/office/drawing/2014/main" id="{82194F12-E309-4EB3-AE5B-8EA6912844BC}"/>
                  </a:ext>
                </a:extLst>
              </p:cNvPr>
              <p:cNvSpPr/>
              <p:nvPr/>
            </p:nvSpPr>
            <p:spPr>
              <a:xfrm flipH="1">
                <a:off x="5303664" y="2401092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2" name="Oval 631">
                <a:extLst>
                  <a:ext uri="{FF2B5EF4-FFF2-40B4-BE49-F238E27FC236}">
                    <a16:creationId xmlns:a16="http://schemas.microsoft.com/office/drawing/2014/main" id="{40243820-55A3-48EA-B3C2-A2F925300C46}"/>
                  </a:ext>
                </a:extLst>
              </p:cNvPr>
              <p:cNvSpPr/>
              <p:nvPr/>
            </p:nvSpPr>
            <p:spPr>
              <a:xfrm flipH="1">
                <a:off x="5217821" y="2401092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3" name="Oval 632">
                <a:extLst>
                  <a:ext uri="{FF2B5EF4-FFF2-40B4-BE49-F238E27FC236}">
                    <a16:creationId xmlns:a16="http://schemas.microsoft.com/office/drawing/2014/main" id="{BDAA7FD4-1DF5-4809-BD37-69D8C7131E48}"/>
                  </a:ext>
                </a:extLst>
              </p:cNvPr>
              <p:cNvSpPr/>
              <p:nvPr/>
            </p:nvSpPr>
            <p:spPr>
              <a:xfrm flipH="1">
                <a:off x="5184804" y="2401092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4" name="Oval 633">
                <a:extLst>
                  <a:ext uri="{FF2B5EF4-FFF2-40B4-BE49-F238E27FC236}">
                    <a16:creationId xmlns:a16="http://schemas.microsoft.com/office/drawing/2014/main" id="{AE98EA7B-EB35-4A6A-B214-2C436D5DFBAF}"/>
                  </a:ext>
                </a:extLst>
              </p:cNvPr>
              <p:cNvSpPr/>
              <p:nvPr/>
            </p:nvSpPr>
            <p:spPr>
              <a:xfrm flipH="1">
                <a:off x="5158391" y="2401092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5" name="Oval 634">
                <a:extLst>
                  <a:ext uri="{FF2B5EF4-FFF2-40B4-BE49-F238E27FC236}">
                    <a16:creationId xmlns:a16="http://schemas.microsoft.com/office/drawing/2014/main" id="{A5089166-6452-44A8-B1AC-6EE83DB82925}"/>
                  </a:ext>
                </a:extLst>
              </p:cNvPr>
              <p:cNvSpPr/>
              <p:nvPr/>
            </p:nvSpPr>
            <p:spPr>
              <a:xfrm flipH="1">
                <a:off x="5101163" y="2386805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6" name="Oval 635">
                <a:extLst>
                  <a:ext uri="{FF2B5EF4-FFF2-40B4-BE49-F238E27FC236}">
                    <a16:creationId xmlns:a16="http://schemas.microsoft.com/office/drawing/2014/main" id="{50008DA5-E5E3-4A98-897E-1429614BA000}"/>
                  </a:ext>
                </a:extLst>
              </p:cNvPr>
              <p:cNvSpPr/>
              <p:nvPr/>
            </p:nvSpPr>
            <p:spPr>
              <a:xfrm flipH="1">
                <a:off x="5054940" y="2386805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7" name="Oval 636">
                <a:extLst>
                  <a:ext uri="{FF2B5EF4-FFF2-40B4-BE49-F238E27FC236}">
                    <a16:creationId xmlns:a16="http://schemas.microsoft.com/office/drawing/2014/main" id="{B84A85E6-B463-4C5D-870B-3412567EFFBF}"/>
                  </a:ext>
                </a:extLst>
              </p:cNvPr>
              <p:cNvSpPr/>
              <p:nvPr/>
            </p:nvSpPr>
            <p:spPr>
              <a:xfrm flipH="1">
                <a:off x="5019722" y="2386805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8" name="Oval 637">
                <a:extLst>
                  <a:ext uri="{FF2B5EF4-FFF2-40B4-BE49-F238E27FC236}">
                    <a16:creationId xmlns:a16="http://schemas.microsoft.com/office/drawing/2014/main" id="{C099E478-2ED9-4379-8207-15C403F46D6C}"/>
                  </a:ext>
                </a:extLst>
              </p:cNvPr>
              <p:cNvSpPr/>
              <p:nvPr/>
            </p:nvSpPr>
            <p:spPr>
              <a:xfrm flipH="1">
                <a:off x="5004314" y="2386805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9" name="Oval 638">
                <a:extLst>
                  <a:ext uri="{FF2B5EF4-FFF2-40B4-BE49-F238E27FC236}">
                    <a16:creationId xmlns:a16="http://schemas.microsoft.com/office/drawing/2014/main" id="{D76846D1-9CEE-4331-BBF5-2E0427229071}"/>
                  </a:ext>
                </a:extLst>
              </p:cNvPr>
              <p:cNvSpPr/>
              <p:nvPr/>
            </p:nvSpPr>
            <p:spPr>
              <a:xfrm flipH="1">
                <a:off x="4993309" y="2370136"/>
                <a:ext cx="25357" cy="2743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640" name="Group 639">
            <a:extLst>
              <a:ext uri="{FF2B5EF4-FFF2-40B4-BE49-F238E27FC236}">
                <a16:creationId xmlns:a16="http://schemas.microsoft.com/office/drawing/2014/main" id="{98AF4E54-CA07-426B-A5BE-0D9AA7BA008F}"/>
              </a:ext>
            </a:extLst>
          </p:cNvPr>
          <p:cNvGrpSpPr/>
          <p:nvPr/>
        </p:nvGrpSpPr>
        <p:grpSpPr>
          <a:xfrm>
            <a:off x="7282154" y="1258573"/>
            <a:ext cx="557159" cy="382131"/>
            <a:chOff x="5010150" y="2890838"/>
            <a:chExt cx="602762" cy="382131"/>
          </a:xfrm>
        </p:grpSpPr>
        <p:grpSp>
          <p:nvGrpSpPr>
            <p:cNvPr id="641" name="Group 640">
              <a:extLst>
                <a:ext uri="{FF2B5EF4-FFF2-40B4-BE49-F238E27FC236}">
                  <a16:creationId xmlns:a16="http://schemas.microsoft.com/office/drawing/2014/main" id="{0E9FD453-DB5D-4772-AD13-F47090689D59}"/>
                </a:ext>
              </a:extLst>
            </p:cNvPr>
            <p:cNvGrpSpPr/>
            <p:nvPr/>
          </p:nvGrpSpPr>
          <p:grpSpPr>
            <a:xfrm>
              <a:off x="5010150" y="2890838"/>
              <a:ext cx="602762" cy="215444"/>
              <a:chOff x="5010150" y="2890838"/>
              <a:chExt cx="602762" cy="215444"/>
            </a:xfrm>
          </p:grpSpPr>
          <p:cxnSp>
            <p:nvCxnSpPr>
              <p:cNvPr id="645" name="Straight Connector 644">
                <a:extLst>
                  <a:ext uri="{FF2B5EF4-FFF2-40B4-BE49-F238E27FC236}">
                    <a16:creationId xmlns:a16="http://schemas.microsoft.com/office/drawing/2014/main" id="{1D42BD57-77EC-499D-BE26-92C5AB7A3C72}"/>
                  </a:ext>
                </a:extLst>
              </p:cNvPr>
              <p:cNvCxnSpPr/>
              <p:nvPr/>
            </p:nvCxnSpPr>
            <p:spPr>
              <a:xfrm>
                <a:off x="5010150" y="2998560"/>
                <a:ext cx="161925" cy="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6" name="TextBox 645">
                <a:extLst>
                  <a:ext uri="{FF2B5EF4-FFF2-40B4-BE49-F238E27FC236}">
                    <a16:creationId xmlns:a16="http://schemas.microsoft.com/office/drawing/2014/main" id="{4467CFA3-75D9-4473-9BBA-21CD119427F9}"/>
                  </a:ext>
                </a:extLst>
              </p:cNvPr>
              <p:cNvSpPr txBox="1"/>
              <p:nvPr/>
            </p:nvSpPr>
            <p:spPr>
              <a:xfrm>
                <a:off x="5172075" y="2890838"/>
                <a:ext cx="440837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800" dirty="0">
                    <a:solidFill>
                      <a:srgbClr val="44536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ENZA</a:t>
                </a:r>
              </a:p>
            </p:txBody>
          </p:sp>
        </p:grpSp>
        <p:grpSp>
          <p:nvGrpSpPr>
            <p:cNvPr id="642" name="Group 641">
              <a:extLst>
                <a:ext uri="{FF2B5EF4-FFF2-40B4-BE49-F238E27FC236}">
                  <a16:creationId xmlns:a16="http://schemas.microsoft.com/office/drawing/2014/main" id="{3BF193BD-6990-4EF6-90AC-11D2B20D5DDF}"/>
                </a:ext>
              </a:extLst>
            </p:cNvPr>
            <p:cNvGrpSpPr/>
            <p:nvPr/>
          </p:nvGrpSpPr>
          <p:grpSpPr>
            <a:xfrm>
              <a:off x="5010150" y="3057525"/>
              <a:ext cx="552468" cy="215444"/>
              <a:chOff x="5010150" y="2890838"/>
              <a:chExt cx="552468" cy="215444"/>
            </a:xfrm>
          </p:grpSpPr>
          <p:cxnSp>
            <p:nvCxnSpPr>
              <p:cNvPr id="643" name="Straight Connector 642">
                <a:extLst>
                  <a:ext uri="{FF2B5EF4-FFF2-40B4-BE49-F238E27FC236}">
                    <a16:creationId xmlns:a16="http://schemas.microsoft.com/office/drawing/2014/main" id="{BF9EE190-0460-49CD-8EAE-1F2926EE5802}"/>
                  </a:ext>
                </a:extLst>
              </p:cNvPr>
              <p:cNvCxnSpPr/>
              <p:nvPr/>
            </p:nvCxnSpPr>
            <p:spPr>
              <a:xfrm>
                <a:off x="5010150" y="2998560"/>
                <a:ext cx="161925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4" name="TextBox 643">
                <a:extLst>
                  <a:ext uri="{FF2B5EF4-FFF2-40B4-BE49-F238E27FC236}">
                    <a16:creationId xmlns:a16="http://schemas.microsoft.com/office/drawing/2014/main" id="{6E96C8A9-D9F5-4657-997A-DC1A64BFF5BE}"/>
                  </a:ext>
                </a:extLst>
              </p:cNvPr>
              <p:cNvSpPr txBox="1"/>
              <p:nvPr/>
            </p:nvSpPr>
            <p:spPr>
              <a:xfrm>
                <a:off x="5172075" y="2890838"/>
                <a:ext cx="390543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800" dirty="0">
                    <a:solidFill>
                      <a:srgbClr val="44536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PBO</a:t>
                </a:r>
              </a:p>
            </p:txBody>
          </p:sp>
        </p:grpSp>
      </p:grpSp>
      <p:grpSp>
        <p:nvGrpSpPr>
          <p:cNvPr id="647" name="Group 646">
            <a:extLst>
              <a:ext uri="{FF2B5EF4-FFF2-40B4-BE49-F238E27FC236}">
                <a16:creationId xmlns:a16="http://schemas.microsoft.com/office/drawing/2014/main" id="{D94B568D-C9BC-436A-81F5-3877CA732C0F}"/>
              </a:ext>
            </a:extLst>
          </p:cNvPr>
          <p:cNvGrpSpPr/>
          <p:nvPr/>
        </p:nvGrpSpPr>
        <p:grpSpPr>
          <a:xfrm>
            <a:off x="8812162" y="3645830"/>
            <a:ext cx="3250854" cy="138499"/>
            <a:chOff x="8812162" y="4716120"/>
            <a:chExt cx="3250854" cy="138499"/>
          </a:xfrm>
        </p:grpSpPr>
        <p:sp>
          <p:nvSpPr>
            <p:cNvPr id="648" name="Rectangle 104">
              <a:extLst>
                <a:ext uri="{FF2B5EF4-FFF2-40B4-BE49-F238E27FC236}">
                  <a16:creationId xmlns:a16="http://schemas.microsoft.com/office/drawing/2014/main" id="{46B66A54-9A1C-49F3-B992-E5C655776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2162" y="4716120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9" name="Rectangle 104">
              <a:extLst>
                <a:ext uri="{FF2B5EF4-FFF2-40B4-BE49-F238E27FC236}">
                  <a16:creationId xmlns:a16="http://schemas.microsoft.com/office/drawing/2014/main" id="{DCA8FA6F-44CD-4FEC-87DE-257D57C11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20270" y="4716120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0" name="Rectangle 104">
              <a:extLst>
                <a:ext uri="{FF2B5EF4-FFF2-40B4-BE49-F238E27FC236}">
                  <a16:creationId xmlns:a16="http://schemas.microsoft.com/office/drawing/2014/main" id="{09249E38-D302-40BF-B028-40EFF51B1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47600" y="4716120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60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1" name="Rectangle 104">
              <a:extLst>
                <a:ext uri="{FF2B5EF4-FFF2-40B4-BE49-F238E27FC236}">
                  <a16:creationId xmlns:a16="http://schemas.microsoft.com/office/drawing/2014/main" id="{6021D6B5-AF34-421C-8763-C1C085471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7034" y="4716120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56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2" name="Rectangle 104">
              <a:extLst>
                <a:ext uri="{FF2B5EF4-FFF2-40B4-BE49-F238E27FC236}">
                  <a16:creationId xmlns:a16="http://schemas.microsoft.com/office/drawing/2014/main" id="{C341D8F5-6EBD-42AE-8BCF-CCCE00703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6848" y="4716120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3" name="Rectangle 104">
              <a:extLst>
                <a:ext uri="{FF2B5EF4-FFF2-40B4-BE49-F238E27FC236}">
                  <a16:creationId xmlns:a16="http://schemas.microsoft.com/office/drawing/2014/main" id="{A5B39A3E-93A3-42ED-ACAB-F27286FC4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83711" y="4716120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36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4" name="Rectangle 104">
              <a:extLst>
                <a:ext uri="{FF2B5EF4-FFF2-40B4-BE49-F238E27FC236}">
                  <a16:creationId xmlns:a16="http://schemas.microsoft.com/office/drawing/2014/main" id="{93F5652E-38F1-4F3A-A95E-4FAE03FCE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9237" y="4716120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28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5" name="Rectangle 104">
              <a:extLst>
                <a:ext uri="{FF2B5EF4-FFF2-40B4-BE49-F238E27FC236}">
                  <a16:creationId xmlns:a16="http://schemas.microsoft.com/office/drawing/2014/main" id="{D3916603-332D-40AD-95BC-8C2D397A2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0572" y="4716120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6" name="Rectangle 104">
              <a:extLst>
                <a:ext uri="{FF2B5EF4-FFF2-40B4-BE49-F238E27FC236}">
                  <a16:creationId xmlns:a16="http://schemas.microsoft.com/office/drawing/2014/main" id="{17F1F689-EC6E-4744-A597-EBBC8CFE0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9526" y="4716120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7" name="Rectangle 104">
              <a:extLst>
                <a:ext uri="{FF2B5EF4-FFF2-40B4-BE49-F238E27FC236}">
                  <a16:creationId xmlns:a16="http://schemas.microsoft.com/office/drawing/2014/main" id="{7E9F2DBE-D96A-4B29-8E1F-C9EA79CFA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6099" y="4716120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8" name="Rectangle 104">
              <a:extLst>
                <a:ext uri="{FF2B5EF4-FFF2-40B4-BE49-F238E27FC236}">
                  <a16:creationId xmlns:a16="http://schemas.microsoft.com/office/drawing/2014/main" id="{BFFC8DFC-4407-48C8-9E7D-3665F6096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17435" y="4716120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9" name="Rectangle 104">
              <a:extLst>
                <a:ext uri="{FF2B5EF4-FFF2-40B4-BE49-F238E27FC236}">
                  <a16:creationId xmlns:a16="http://schemas.microsoft.com/office/drawing/2014/main" id="{6612568D-ECA3-4902-97EF-50C16948D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7902" y="4716120"/>
              <a:ext cx="57708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0" name="Rectangle 104">
              <a:extLst>
                <a:ext uri="{FF2B5EF4-FFF2-40B4-BE49-F238E27FC236}">
                  <a16:creationId xmlns:a16="http://schemas.microsoft.com/office/drawing/2014/main" id="{164FF445-6372-42B7-912E-ED6C2DBDF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0284" y="4716120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1" name="Rectangle 104">
              <a:extLst>
                <a:ext uri="{FF2B5EF4-FFF2-40B4-BE49-F238E27FC236}">
                  <a16:creationId xmlns:a16="http://schemas.microsoft.com/office/drawing/2014/main" id="{4B9B3B89-81D0-403A-801F-74E928C20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94756" y="4716120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2" name="Rectangle 104">
              <a:extLst>
                <a:ext uri="{FF2B5EF4-FFF2-40B4-BE49-F238E27FC236}">
                  <a16:creationId xmlns:a16="http://schemas.microsoft.com/office/drawing/2014/main" id="{0B67909C-089A-4F61-8A3B-EA6114893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5513" y="4716120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52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3" name="Rectangle 104">
              <a:extLst>
                <a:ext uri="{FF2B5EF4-FFF2-40B4-BE49-F238E27FC236}">
                  <a16:creationId xmlns:a16="http://schemas.microsoft.com/office/drawing/2014/main" id="{AFC65E96-24DB-4085-B93F-8D6C936A6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3421" y="4716120"/>
              <a:ext cx="11541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9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44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64" name="Group 663">
            <a:extLst>
              <a:ext uri="{FF2B5EF4-FFF2-40B4-BE49-F238E27FC236}">
                <a16:creationId xmlns:a16="http://schemas.microsoft.com/office/drawing/2014/main" id="{650A2F32-3300-434B-8763-FABB73572B69}"/>
              </a:ext>
            </a:extLst>
          </p:cNvPr>
          <p:cNvGrpSpPr/>
          <p:nvPr/>
        </p:nvGrpSpPr>
        <p:grpSpPr>
          <a:xfrm>
            <a:off x="8561423" y="1222660"/>
            <a:ext cx="173125" cy="2413075"/>
            <a:chOff x="4625781" y="2292950"/>
            <a:chExt cx="187296" cy="2413075"/>
          </a:xfrm>
        </p:grpSpPr>
        <p:sp>
          <p:nvSpPr>
            <p:cNvPr id="665" name="Rectangle 104">
              <a:extLst>
                <a:ext uri="{FF2B5EF4-FFF2-40B4-BE49-F238E27FC236}">
                  <a16:creationId xmlns:a16="http://schemas.microsoft.com/office/drawing/2014/main" id="{F46E0FB6-E487-4F12-B723-D368C676C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0645" y="4567526"/>
              <a:ext cx="6243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en-GB" altLang="en-US" sz="900" kern="0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GB" altLang="en-US" sz="2000" kern="0" dirty="0">
                <a:solidFill>
                  <a:srgbClr val="44536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6" name="Rectangle 104">
              <a:extLst>
                <a:ext uri="{FF2B5EF4-FFF2-40B4-BE49-F238E27FC236}">
                  <a16:creationId xmlns:a16="http://schemas.microsoft.com/office/drawing/2014/main" id="{A217E2B3-F276-4E96-8637-63C1412A2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213" y="4340072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en-GB" altLang="en-US" sz="900" kern="0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GB" altLang="en-US" sz="2000" kern="0" dirty="0">
                <a:solidFill>
                  <a:srgbClr val="44536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7" name="Rectangle 104">
              <a:extLst>
                <a:ext uri="{FF2B5EF4-FFF2-40B4-BE49-F238E27FC236}">
                  <a16:creationId xmlns:a16="http://schemas.microsoft.com/office/drawing/2014/main" id="{B3CF5EF0-4145-4D5B-B8E0-105F2C5A9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213" y="4112614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en-GB" altLang="en-US" sz="900" kern="0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lang="en-GB" altLang="en-US" sz="2000" kern="0" dirty="0">
                <a:solidFill>
                  <a:srgbClr val="44536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8" name="Rectangle 104">
              <a:extLst>
                <a:ext uri="{FF2B5EF4-FFF2-40B4-BE49-F238E27FC236}">
                  <a16:creationId xmlns:a16="http://schemas.microsoft.com/office/drawing/2014/main" id="{438220BC-655D-450F-B842-7E8F70161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5781" y="2292950"/>
              <a:ext cx="187294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en-GB" altLang="en-US" sz="900" kern="0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100</a:t>
              </a:r>
              <a:endParaRPr lang="en-GB" altLang="en-US" sz="2000" kern="0" dirty="0">
                <a:solidFill>
                  <a:srgbClr val="44536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9" name="Rectangle 104">
              <a:extLst>
                <a:ext uri="{FF2B5EF4-FFF2-40B4-BE49-F238E27FC236}">
                  <a16:creationId xmlns:a16="http://schemas.microsoft.com/office/drawing/2014/main" id="{CCAAE0D1-B3EE-4779-9D35-C9799E03D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213" y="3885156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en-GB" altLang="en-US" sz="900" kern="0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  <a:endParaRPr lang="en-GB" altLang="en-US" sz="2000" kern="0" dirty="0">
                <a:solidFill>
                  <a:srgbClr val="44536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0" name="Rectangle 104">
              <a:extLst>
                <a:ext uri="{FF2B5EF4-FFF2-40B4-BE49-F238E27FC236}">
                  <a16:creationId xmlns:a16="http://schemas.microsoft.com/office/drawing/2014/main" id="{E74D8DD2-A2F3-4B93-8819-F66FF70CB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213" y="3657698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en-GB" altLang="en-US" sz="900" kern="0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  <a:endParaRPr lang="en-GB" altLang="en-US" sz="2000" kern="0" dirty="0">
                <a:solidFill>
                  <a:srgbClr val="44536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1" name="Rectangle 104">
              <a:extLst>
                <a:ext uri="{FF2B5EF4-FFF2-40B4-BE49-F238E27FC236}">
                  <a16:creationId xmlns:a16="http://schemas.microsoft.com/office/drawing/2014/main" id="{E8B708D6-9AB8-42D5-9C9B-77E4564497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213" y="3430240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en-GB" altLang="en-US" sz="900" kern="0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50</a:t>
              </a:r>
              <a:endParaRPr lang="en-GB" altLang="en-US" sz="2000" kern="0" dirty="0">
                <a:solidFill>
                  <a:srgbClr val="44536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2" name="Rectangle 104">
              <a:extLst>
                <a:ext uri="{FF2B5EF4-FFF2-40B4-BE49-F238E27FC236}">
                  <a16:creationId xmlns:a16="http://schemas.microsoft.com/office/drawing/2014/main" id="{7EC268D1-BE3D-47E6-A132-972AF3E544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213" y="3202782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en-GB" altLang="en-US" sz="900" kern="0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60</a:t>
              </a:r>
              <a:endParaRPr lang="en-GB" altLang="en-US" sz="2000" kern="0" dirty="0">
                <a:solidFill>
                  <a:srgbClr val="44536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3" name="Rectangle 104">
              <a:extLst>
                <a:ext uri="{FF2B5EF4-FFF2-40B4-BE49-F238E27FC236}">
                  <a16:creationId xmlns:a16="http://schemas.microsoft.com/office/drawing/2014/main" id="{F919691E-CBAA-428D-B20E-731F5524A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213" y="2975324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en-GB" altLang="en-US" sz="900" kern="0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70</a:t>
              </a:r>
              <a:endParaRPr lang="en-GB" altLang="en-US" sz="2000" kern="0" dirty="0">
                <a:solidFill>
                  <a:srgbClr val="44536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4" name="Rectangle 104">
              <a:extLst>
                <a:ext uri="{FF2B5EF4-FFF2-40B4-BE49-F238E27FC236}">
                  <a16:creationId xmlns:a16="http://schemas.microsoft.com/office/drawing/2014/main" id="{84693EBB-C582-4F98-BFFA-B4F1E4905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213" y="2747866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en-GB" altLang="en-US" sz="900" kern="0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80</a:t>
              </a:r>
              <a:endParaRPr lang="en-GB" altLang="en-US" sz="2000" kern="0" dirty="0">
                <a:solidFill>
                  <a:srgbClr val="44536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5" name="Rectangle 104">
              <a:extLst>
                <a:ext uri="{FF2B5EF4-FFF2-40B4-BE49-F238E27FC236}">
                  <a16:creationId xmlns:a16="http://schemas.microsoft.com/office/drawing/2014/main" id="{1DE3597E-4C58-41DB-AB08-00D764676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8213" y="2520408"/>
              <a:ext cx="12486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>
                <a:defRPr/>
              </a:pPr>
              <a:r>
                <a:rPr lang="en-GB" altLang="en-US" sz="900" kern="0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90</a:t>
              </a:r>
              <a:endParaRPr lang="en-GB" altLang="en-US" sz="2000" kern="0" dirty="0">
                <a:solidFill>
                  <a:srgbClr val="44536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6" name="Rectangle 104">
            <a:extLst>
              <a:ext uri="{FF2B5EF4-FFF2-40B4-BE49-F238E27FC236}">
                <a16:creationId xmlns:a16="http://schemas.microsoft.com/office/drawing/2014/main" id="{F92288DB-387F-443B-97B4-2B2FCF4C380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858931" y="2359947"/>
            <a:ext cx="124553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altLang="en-US" sz="900" b="1" kern="0" dirty="0">
                <a:latin typeface="Calibri" panose="020F0502020204030204" pitchFamily="34" charset="0"/>
                <a:cs typeface="Calibri" panose="020F0502020204030204" pitchFamily="34" charset="0"/>
              </a:rPr>
              <a:t>Patients who survived (%)</a:t>
            </a:r>
          </a:p>
        </p:txBody>
      </p:sp>
      <p:sp>
        <p:nvSpPr>
          <p:cNvPr id="677" name="Rectangle 104">
            <a:extLst>
              <a:ext uri="{FF2B5EF4-FFF2-40B4-BE49-F238E27FC236}">
                <a16:creationId xmlns:a16="http://schemas.microsoft.com/office/drawing/2014/main" id="{56051CF6-A85B-4CF5-B6F6-28512249D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910" y="3798230"/>
            <a:ext cx="169918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altLang="en-US" sz="900" b="1" kern="0" dirty="0">
                <a:latin typeface="Calibri" panose="020F0502020204030204" pitchFamily="34" charset="0"/>
                <a:cs typeface="Calibri" panose="020F0502020204030204" pitchFamily="34" charset="0"/>
              </a:rPr>
              <a:t>Time from randomisation (months)</a:t>
            </a:r>
            <a:endParaRPr lang="en-GB" altLang="en-US" sz="2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78" name="Group 677">
            <a:extLst>
              <a:ext uri="{FF2B5EF4-FFF2-40B4-BE49-F238E27FC236}">
                <a16:creationId xmlns:a16="http://schemas.microsoft.com/office/drawing/2014/main" id="{C5AFE9BF-F8DE-4472-8663-EEF061C13BB7}"/>
              </a:ext>
            </a:extLst>
          </p:cNvPr>
          <p:cNvGrpSpPr/>
          <p:nvPr/>
        </p:nvGrpSpPr>
        <p:grpSpPr>
          <a:xfrm>
            <a:off x="8783472" y="4095854"/>
            <a:ext cx="3245276" cy="115542"/>
            <a:chOff x="8783472" y="5166468"/>
            <a:chExt cx="3245276" cy="115542"/>
          </a:xfrm>
        </p:grpSpPr>
        <p:sp>
          <p:nvSpPr>
            <p:cNvPr id="679" name="Rectangle 62">
              <a:extLst>
                <a:ext uri="{FF2B5EF4-FFF2-40B4-BE49-F238E27FC236}">
                  <a16:creationId xmlns:a16="http://schemas.microsoft.com/office/drawing/2014/main" id="{935E9D17-C003-4CE8-92C1-76D26CB10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3472" y="5166468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955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0" name="Rectangle 64">
              <a:extLst>
                <a:ext uri="{FF2B5EF4-FFF2-40B4-BE49-F238E27FC236}">
                  <a16:creationId xmlns:a16="http://schemas.microsoft.com/office/drawing/2014/main" id="{63B7FA4F-2FD6-4840-A67B-764679AAE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6831" y="5167027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932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1" name="Rectangle 65">
              <a:extLst>
                <a:ext uri="{FF2B5EF4-FFF2-40B4-BE49-F238E27FC236}">
                  <a16:creationId xmlns:a16="http://schemas.microsoft.com/office/drawing/2014/main" id="{4434DBA8-E09C-4373-96E2-FB7C356C8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0190" y="5167586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908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2" name="Rectangle 66">
              <a:extLst>
                <a:ext uri="{FF2B5EF4-FFF2-40B4-BE49-F238E27FC236}">
                  <a16:creationId xmlns:a16="http://schemas.microsoft.com/office/drawing/2014/main" id="{2E90DCE0-5F37-4DE9-AA1E-84B715133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2118" y="5168145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863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3" name="Rectangle 67">
              <a:extLst>
                <a:ext uri="{FF2B5EF4-FFF2-40B4-BE49-F238E27FC236}">
                  <a16:creationId xmlns:a16="http://schemas.microsoft.com/office/drawing/2014/main" id="{F06B4270-B011-457A-BC55-B7D6F1220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22620" y="5168704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816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4" name="Rectangle 68">
              <a:extLst>
                <a:ext uri="{FF2B5EF4-FFF2-40B4-BE49-F238E27FC236}">
                  <a16:creationId xmlns:a16="http://schemas.microsoft.com/office/drawing/2014/main" id="{E8BE3CDD-B5CB-4669-910C-461D373C6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0267" y="5169263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771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5" name="Rectangle 69">
              <a:extLst>
                <a:ext uri="{FF2B5EF4-FFF2-40B4-BE49-F238E27FC236}">
                  <a16:creationId xmlns:a16="http://schemas.microsoft.com/office/drawing/2014/main" id="{6BCED37A-CBD8-419B-BD4D-3DD042E24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3626" y="5169822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680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6" name="Rectangle 70">
              <a:extLst>
                <a:ext uri="{FF2B5EF4-FFF2-40B4-BE49-F238E27FC236}">
                  <a16:creationId xmlns:a16="http://schemas.microsoft.com/office/drawing/2014/main" id="{E74D008E-1456-47BF-A6B3-67077D61E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4285" y="5170381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549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7" name="Rectangle 71">
              <a:extLst>
                <a:ext uri="{FF2B5EF4-FFF2-40B4-BE49-F238E27FC236}">
                  <a16:creationId xmlns:a16="http://schemas.microsoft.com/office/drawing/2014/main" id="{87BFCB2D-7B67-4643-8469-4AC94C622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83994" y="5170940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425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8" name="Rectangle 72">
              <a:extLst>
                <a:ext uri="{FF2B5EF4-FFF2-40B4-BE49-F238E27FC236}">
                  <a16:creationId xmlns:a16="http://schemas.microsoft.com/office/drawing/2014/main" id="{709A024E-030F-459A-BAE9-C5AC8EDAF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03703" y="5171499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293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9" name="Rectangle 73">
              <a:extLst>
                <a:ext uri="{FF2B5EF4-FFF2-40B4-BE49-F238E27FC236}">
                  <a16:creationId xmlns:a16="http://schemas.microsoft.com/office/drawing/2014/main" id="{1D1E47DA-F292-4F1F-8A88-C01A48859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04362" y="5172058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214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0" name="Rectangle 74">
              <a:extLst>
                <a:ext uri="{FF2B5EF4-FFF2-40B4-BE49-F238E27FC236}">
                  <a16:creationId xmlns:a16="http://schemas.microsoft.com/office/drawing/2014/main" id="{CCDD02F6-CFAE-4567-8298-C47286ADC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9927" y="5172617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129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1" name="Rectangle 75">
              <a:extLst>
                <a:ext uri="{FF2B5EF4-FFF2-40B4-BE49-F238E27FC236}">
                  <a16:creationId xmlns:a16="http://schemas.microsoft.com/office/drawing/2014/main" id="{17C35561-AB53-4DF4-BBB7-56EE76777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31873" y="5173176"/>
              <a:ext cx="89768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69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2" name="Rectangle 76">
              <a:extLst>
                <a:ext uri="{FF2B5EF4-FFF2-40B4-BE49-F238E27FC236}">
                  <a16:creationId xmlns:a16="http://schemas.microsoft.com/office/drawing/2014/main" id="{EA8D9C50-F106-40F5-9513-C2B899321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2379" y="5173735"/>
              <a:ext cx="89768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37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3" name="Rectangle 81">
              <a:extLst>
                <a:ext uri="{FF2B5EF4-FFF2-40B4-BE49-F238E27FC236}">
                  <a16:creationId xmlns:a16="http://schemas.microsoft.com/office/drawing/2014/main" id="{BB6B27F0-D397-40DA-9925-E8A86DCDDB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83864" y="5174288"/>
              <a:ext cx="4488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4" name="Rectangle 76">
              <a:extLst>
                <a:ext uri="{FF2B5EF4-FFF2-40B4-BE49-F238E27FC236}">
                  <a16:creationId xmlns:a16="http://schemas.microsoft.com/office/drawing/2014/main" id="{9AEDF1E6-CC67-413D-88C4-FEA4B54C7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51448" y="5174288"/>
              <a:ext cx="89768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95" name="Rectangle 127">
            <a:extLst>
              <a:ext uri="{FF2B5EF4-FFF2-40B4-BE49-F238E27FC236}">
                <a16:creationId xmlns:a16="http://schemas.microsoft.com/office/drawing/2014/main" id="{061F6E16-CD80-4231-A4B7-8FE8D8746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0827" y="4001330"/>
            <a:ext cx="804707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700" b="1" kern="0" dirty="0">
                <a:latin typeface="Calibri" panose="020F0502020204030204" pitchFamily="34" charset="0"/>
                <a:cs typeface="Calibri" panose="020F0502020204030204" pitchFamily="34" charset="0"/>
              </a:rPr>
              <a:t>No. of patients at risk</a:t>
            </a:r>
            <a:endParaRPr lang="en-GB" altLang="en-US" sz="2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" name="Rectangle 128">
            <a:extLst>
              <a:ext uri="{FF2B5EF4-FFF2-40B4-BE49-F238E27FC236}">
                <a16:creationId xmlns:a16="http://schemas.microsoft.com/office/drawing/2014/main" id="{D6D632F9-B0F9-4E57-BA4A-B28D2747E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0827" y="4099764"/>
            <a:ext cx="222818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700" b="1" kern="0" dirty="0">
                <a:latin typeface="Calibri" panose="020F0502020204030204" pitchFamily="34" charset="0"/>
                <a:cs typeface="Calibri" panose="020F0502020204030204" pitchFamily="34" charset="0"/>
              </a:rPr>
              <a:t>DARO</a:t>
            </a:r>
            <a:endParaRPr lang="en-GB" altLang="en-US" sz="2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7" name="Rectangle 129">
            <a:extLst>
              <a:ext uri="{FF2B5EF4-FFF2-40B4-BE49-F238E27FC236}">
                <a16:creationId xmlns:a16="http://schemas.microsoft.com/office/drawing/2014/main" id="{9D7A7CAA-6CEF-4EA2-AA0F-E193BB0731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0827" y="4217159"/>
            <a:ext cx="158698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700" b="1" kern="0" dirty="0">
                <a:latin typeface="Calibri" panose="020F0502020204030204" pitchFamily="34" charset="0"/>
                <a:cs typeface="Calibri" panose="020F0502020204030204" pitchFamily="34" charset="0"/>
              </a:rPr>
              <a:t>PBO</a:t>
            </a:r>
            <a:endParaRPr lang="en-GB" altLang="en-US" sz="20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98" name="Group 697">
            <a:extLst>
              <a:ext uri="{FF2B5EF4-FFF2-40B4-BE49-F238E27FC236}">
                <a16:creationId xmlns:a16="http://schemas.microsoft.com/office/drawing/2014/main" id="{B7038CA8-74D6-4CB1-A602-865C94525EF3}"/>
              </a:ext>
            </a:extLst>
          </p:cNvPr>
          <p:cNvGrpSpPr/>
          <p:nvPr/>
        </p:nvGrpSpPr>
        <p:grpSpPr>
          <a:xfrm>
            <a:off x="8835285" y="1261151"/>
            <a:ext cx="3177066" cy="1075780"/>
            <a:chOff x="8835285" y="2331441"/>
            <a:chExt cx="3177066" cy="1075780"/>
          </a:xfrm>
        </p:grpSpPr>
        <p:sp>
          <p:nvSpPr>
            <p:cNvPr id="699" name="Freeform 61">
              <a:extLst>
                <a:ext uri="{FF2B5EF4-FFF2-40B4-BE49-F238E27FC236}">
                  <a16:creationId xmlns:a16="http://schemas.microsoft.com/office/drawing/2014/main" id="{F74D0372-222B-466E-B923-40AEF3BE3EE1}"/>
                </a:ext>
              </a:extLst>
            </p:cNvPr>
            <p:cNvSpPr/>
            <p:nvPr/>
          </p:nvSpPr>
          <p:spPr>
            <a:xfrm>
              <a:off x="8848725" y="2366963"/>
              <a:ext cx="3124200" cy="1004887"/>
            </a:xfrm>
            <a:custGeom>
              <a:avLst/>
              <a:gdLst>
                <a:gd name="connsiteX0" fmla="*/ 3124200 w 3124200"/>
                <a:gd name="connsiteY0" fmla="*/ 1004887 h 1004887"/>
                <a:gd name="connsiteX1" fmla="*/ 2543175 w 3124200"/>
                <a:gd name="connsiteY1" fmla="*/ 1004887 h 1004887"/>
                <a:gd name="connsiteX2" fmla="*/ 2543175 w 3124200"/>
                <a:gd name="connsiteY2" fmla="*/ 957262 h 1004887"/>
                <a:gd name="connsiteX3" fmla="*/ 2519363 w 3124200"/>
                <a:gd name="connsiteY3" fmla="*/ 957262 h 1004887"/>
                <a:gd name="connsiteX4" fmla="*/ 2519363 w 3124200"/>
                <a:gd name="connsiteY4" fmla="*/ 904875 h 1004887"/>
                <a:gd name="connsiteX5" fmla="*/ 2447925 w 3124200"/>
                <a:gd name="connsiteY5" fmla="*/ 904875 h 1004887"/>
                <a:gd name="connsiteX6" fmla="*/ 2447925 w 3124200"/>
                <a:gd name="connsiteY6" fmla="*/ 866775 h 1004887"/>
                <a:gd name="connsiteX7" fmla="*/ 2424113 w 3124200"/>
                <a:gd name="connsiteY7" fmla="*/ 866775 h 1004887"/>
                <a:gd name="connsiteX8" fmla="*/ 2400300 w 3124200"/>
                <a:gd name="connsiteY8" fmla="*/ 785812 h 1004887"/>
                <a:gd name="connsiteX9" fmla="*/ 2371725 w 3124200"/>
                <a:gd name="connsiteY9" fmla="*/ 728662 h 1004887"/>
                <a:gd name="connsiteX10" fmla="*/ 2352675 w 3124200"/>
                <a:gd name="connsiteY10" fmla="*/ 728662 h 1004887"/>
                <a:gd name="connsiteX11" fmla="*/ 2314575 w 3124200"/>
                <a:gd name="connsiteY11" fmla="*/ 728662 h 1004887"/>
                <a:gd name="connsiteX12" fmla="*/ 2290763 w 3124200"/>
                <a:gd name="connsiteY12" fmla="*/ 681037 h 1004887"/>
                <a:gd name="connsiteX13" fmla="*/ 2247900 w 3124200"/>
                <a:gd name="connsiteY13" fmla="*/ 633412 h 1004887"/>
                <a:gd name="connsiteX14" fmla="*/ 2219325 w 3124200"/>
                <a:gd name="connsiteY14" fmla="*/ 633412 h 1004887"/>
                <a:gd name="connsiteX15" fmla="*/ 2219325 w 3124200"/>
                <a:gd name="connsiteY15" fmla="*/ 609600 h 1004887"/>
                <a:gd name="connsiteX16" fmla="*/ 2109788 w 3124200"/>
                <a:gd name="connsiteY16" fmla="*/ 609600 h 1004887"/>
                <a:gd name="connsiteX17" fmla="*/ 2109788 w 3124200"/>
                <a:gd name="connsiteY17" fmla="*/ 576262 h 1004887"/>
                <a:gd name="connsiteX18" fmla="*/ 1981200 w 3124200"/>
                <a:gd name="connsiteY18" fmla="*/ 576262 h 1004887"/>
                <a:gd name="connsiteX19" fmla="*/ 1981200 w 3124200"/>
                <a:gd name="connsiteY19" fmla="*/ 528637 h 1004887"/>
                <a:gd name="connsiteX20" fmla="*/ 1843088 w 3124200"/>
                <a:gd name="connsiteY20" fmla="*/ 528637 h 1004887"/>
                <a:gd name="connsiteX21" fmla="*/ 1743075 w 3124200"/>
                <a:gd name="connsiteY21" fmla="*/ 476250 h 1004887"/>
                <a:gd name="connsiteX22" fmla="*/ 1585913 w 3124200"/>
                <a:gd name="connsiteY22" fmla="*/ 400050 h 1004887"/>
                <a:gd name="connsiteX23" fmla="*/ 1514475 w 3124200"/>
                <a:gd name="connsiteY23" fmla="*/ 400050 h 1004887"/>
                <a:gd name="connsiteX24" fmla="*/ 1447800 w 3124200"/>
                <a:gd name="connsiteY24" fmla="*/ 361950 h 1004887"/>
                <a:gd name="connsiteX25" fmla="*/ 1390650 w 3124200"/>
                <a:gd name="connsiteY25" fmla="*/ 361950 h 1004887"/>
                <a:gd name="connsiteX26" fmla="*/ 1300163 w 3124200"/>
                <a:gd name="connsiteY26" fmla="*/ 319087 h 1004887"/>
                <a:gd name="connsiteX27" fmla="*/ 1185863 w 3124200"/>
                <a:gd name="connsiteY27" fmla="*/ 261937 h 1004887"/>
                <a:gd name="connsiteX28" fmla="*/ 1081088 w 3124200"/>
                <a:gd name="connsiteY28" fmla="*/ 223837 h 1004887"/>
                <a:gd name="connsiteX29" fmla="*/ 1000125 w 3124200"/>
                <a:gd name="connsiteY29" fmla="*/ 223837 h 1004887"/>
                <a:gd name="connsiteX30" fmla="*/ 1000125 w 3124200"/>
                <a:gd name="connsiteY30" fmla="*/ 190500 h 1004887"/>
                <a:gd name="connsiteX31" fmla="*/ 952500 w 3124200"/>
                <a:gd name="connsiteY31" fmla="*/ 190500 h 1004887"/>
                <a:gd name="connsiteX32" fmla="*/ 952500 w 3124200"/>
                <a:gd name="connsiteY32" fmla="*/ 161925 h 1004887"/>
                <a:gd name="connsiteX33" fmla="*/ 904875 w 3124200"/>
                <a:gd name="connsiteY33" fmla="*/ 161925 h 1004887"/>
                <a:gd name="connsiteX34" fmla="*/ 904875 w 3124200"/>
                <a:gd name="connsiteY34" fmla="*/ 128587 h 1004887"/>
                <a:gd name="connsiteX35" fmla="*/ 847725 w 3124200"/>
                <a:gd name="connsiteY35" fmla="*/ 128587 h 1004887"/>
                <a:gd name="connsiteX36" fmla="*/ 652463 w 3124200"/>
                <a:gd name="connsiteY36" fmla="*/ 71437 h 1004887"/>
                <a:gd name="connsiteX37" fmla="*/ 438150 w 3124200"/>
                <a:gd name="connsiteY37" fmla="*/ 28575 h 1004887"/>
                <a:gd name="connsiteX38" fmla="*/ 180975 w 3124200"/>
                <a:gd name="connsiteY38" fmla="*/ 0 h 1004887"/>
                <a:gd name="connsiteX39" fmla="*/ 0 w 3124200"/>
                <a:gd name="connsiteY39" fmla="*/ 0 h 1004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124200" h="1004887">
                  <a:moveTo>
                    <a:pt x="3124200" y="1004887"/>
                  </a:moveTo>
                  <a:lnTo>
                    <a:pt x="2543175" y="1004887"/>
                  </a:lnTo>
                  <a:lnTo>
                    <a:pt x="2543175" y="957262"/>
                  </a:lnTo>
                  <a:lnTo>
                    <a:pt x="2519363" y="957262"/>
                  </a:lnTo>
                  <a:lnTo>
                    <a:pt x="2519363" y="904875"/>
                  </a:lnTo>
                  <a:lnTo>
                    <a:pt x="2447925" y="904875"/>
                  </a:lnTo>
                  <a:lnTo>
                    <a:pt x="2447925" y="866775"/>
                  </a:lnTo>
                  <a:lnTo>
                    <a:pt x="2424113" y="866775"/>
                  </a:lnTo>
                  <a:lnTo>
                    <a:pt x="2400300" y="785812"/>
                  </a:lnTo>
                  <a:lnTo>
                    <a:pt x="2371725" y="728662"/>
                  </a:lnTo>
                  <a:lnTo>
                    <a:pt x="2352675" y="728662"/>
                  </a:lnTo>
                  <a:lnTo>
                    <a:pt x="2314575" y="728662"/>
                  </a:lnTo>
                  <a:lnTo>
                    <a:pt x="2290763" y="681037"/>
                  </a:lnTo>
                  <a:lnTo>
                    <a:pt x="2247900" y="633412"/>
                  </a:lnTo>
                  <a:lnTo>
                    <a:pt x="2219325" y="633412"/>
                  </a:lnTo>
                  <a:lnTo>
                    <a:pt x="2219325" y="609600"/>
                  </a:lnTo>
                  <a:lnTo>
                    <a:pt x="2109788" y="609600"/>
                  </a:lnTo>
                  <a:lnTo>
                    <a:pt x="2109788" y="576262"/>
                  </a:lnTo>
                  <a:lnTo>
                    <a:pt x="1981200" y="576262"/>
                  </a:lnTo>
                  <a:lnTo>
                    <a:pt x="1981200" y="528637"/>
                  </a:lnTo>
                  <a:lnTo>
                    <a:pt x="1843088" y="528637"/>
                  </a:lnTo>
                  <a:lnTo>
                    <a:pt x="1743075" y="476250"/>
                  </a:lnTo>
                  <a:lnTo>
                    <a:pt x="1585913" y="400050"/>
                  </a:lnTo>
                  <a:lnTo>
                    <a:pt x="1514475" y="400050"/>
                  </a:lnTo>
                  <a:lnTo>
                    <a:pt x="1447800" y="361950"/>
                  </a:lnTo>
                  <a:lnTo>
                    <a:pt x="1390650" y="361950"/>
                  </a:lnTo>
                  <a:lnTo>
                    <a:pt x="1300163" y="319087"/>
                  </a:lnTo>
                  <a:lnTo>
                    <a:pt x="1185863" y="261937"/>
                  </a:lnTo>
                  <a:lnTo>
                    <a:pt x="1081088" y="223837"/>
                  </a:lnTo>
                  <a:lnTo>
                    <a:pt x="1000125" y="223837"/>
                  </a:lnTo>
                  <a:lnTo>
                    <a:pt x="1000125" y="190500"/>
                  </a:lnTo>
                  <a:lnTo>
                    <a:pt x="952500" y="190500"/>
                  </a:lnTo>
                  <a:lnTo>
                    <a:pt x="952500" y="161925"/>
                  </a:lnTo>
                  <a:lnTo>
                    <a:pt x="904875" y="161925"/>
                  </a:lnTo>
                  <a:lnTo>
                    <a:pt x="904875" y="128587"/>
                  </a:lnTo>
                  <a:lnTo>
                    <a:pt x="847725" y="128587"/>
                  </a:lnTo>
                  <a:lnTo>
                    <a:pt x="652463" y="71437"/>
                  </a:lnTo>
                  <a:lnTo>
                    <a:pt x="438150" y="28575"/>
                  </a:lnTo>
                  <a:lnTo>
                    <a:pt x="180975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700" name="Group 699">
              <a:extLst>
                <a:ext uri="{FF2B5EF4-FFF2-40B4-BE49-F238E27FC236}">
                  <a16:creationId xmlns:a16="http://schemas.microsoft.com/office/drawing/2014/main" id="{C54815E1-8891-497A-874F-BAE883DBC02D}"/>
                </a:ext>
              </a:extLst>
            </p:cNvPr>
            <p:cNvGrpSpPr/>
            <p:nvPr/>
          </p:nvGrpSpPr>
          <p:grpSpPr>
            <a:xfrm>
              <a:off x="8835285" y="2331441"/>
              <a:ext cx="3177066" cy="1075780"/>
              <a:chOff x="8835285" y="2331441"/>
              <a:chExt cx="3177066" cy="1075780"/>
            </a:xfrm>
          </p:grpSpPr>
          <p:sp>
            <p:nvSpPr>
              <p:cNvPr id="701" name="Oval 700">
                <a:extLst>
                  <a:ext uri="{FF2B5EF4-FFF2-40B4-BE49-F238E27FC236}">
                    <a16:creationId xmlns:a16="http://schemas.microsoft.com/office/drawing/2014/main" id="{06BC3367-179D-43F1-9F88-BCAE5EEAC07F}"/>
                  </a:ext>
                </a:extLst>
              </p:cNvPr>
              <p:cNvSpPr/>
              <p:nvPr/>
            </p:nvSpPr>
            <p:spPr>
              <a:xfrm flipH="1">
                <a:off x="11966632" y="33577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2" name="Oval 701">
                <a:extLst>
                  <a:ext uri="{FF2B5EF4-FFF2-40B4-BE49-F238E27FC236}">
                    <a16:creationId xmlns:a16="http://schemas.microsoft.com/office/drawing/2014/main" id="{4B9A2A01-37AB-4C17-86D4-7F2A00B38222}"/>
                  </a:ext>
                </a:extLst>
              </p:cNvPr>
              <p:cNvSpPr/>
              <p:nvPr/>
            </p:nvSpPr>
            <p:spPr>
              <a:xfrm flipH="1">
                <a:off x="11873763" y="33577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3" name="Oval 702">
                <a:extLst>
                  <a:ext uri="{FF2B5EF4-FFF2-40B4-BE49-F238E27FC236}">
                    <a16:creationId xmlns:a16="http://schemas.microsoft.com/office/drawing/2014/main" id="{CB478E06-AAC1-465C-B926-CE8F70CC8372}"/>
                  </a:ext>
                </a:extLst>
              </p:cNvPr>
              <p:cNvSpPr/>
              <p:nvPr/>
            </p:nvSpPr>
            <p:spPr>
              <a:xfrm flipH="1">
                <a:off x="11852332" y="33577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4" name="Oval 703">
                <a:extLst>
                  <a:ext uri="{FF2B5EF4-FFF2-40B4-BE49-F238E27FC236}">
                    <a16:creationId xmlns:a16="http://schemas.microsoft.com/office/drawing/2014/main" id="{D366C616-F198-44A6-B994-CBCA8900F00C}"/>
                  </a:ext>
                </a:extLst>
              </p:cNvPr>
              <p:cNvSpPr/>
              <p:nvPr/>
            </p:nvSpPr>
            <p:spPr>
              <a:xfrm flipH="1">
                <a:off x="11799944" y="33577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5" name="Oval 704">
                <a:extLst>
                  <a:ext uri="{FF2B5EF4-FFF2-40B4-BE49-F238E27FC236}">
                    <a16:creationId xmlns:a16="http://schemas.microsoft.com/office/drawing/2014/main" id="{9BBD4D13-2EB7-4C46-91D2-CEC4C11A192F}"/>
                  </a:ext>
                </a:extLst>
              </p:cNvPr>
              <p:cNvSpPr/>
              <p:nvPr/>
            </p:nvSpPr>
            <p:spPr>
              <a:xfrm flipH="1">
                <a:off x="11764225" y="33577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6" name="Oval 705">
                <a:extLst>
                  <a:ext uri="{FF2B5EF4-FFF2-40B4-BE49-F238E27FC236}">
                    <a16:creationId xmlns:a16="http://schemas.microsoft.com/office/drawing/2014/main" id="{D5A88C50-2D78-4341-AF35-BCAB2E867FCE}"/>
                  </a:ext>
                </a:extLst>
              </p:cNvPr>
              <p:cNvSpPr/>
              <p:nvPr/>
            </p:nvSpPr>
            <p:spPr>
              <a:xfrm flipH="1">
                <a:off x="11723744" y="33577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7" name="Oval 706">
                <a:extLst>
                  <a:ext uri="{FF2B5EF4-FFF2-40B4-BE49-F238E27FC236}">
                    <a16:creationId xmlns:a16="http://schemas.microsoft.com/office/drawing/2014/main" id="{0F52B264-BA68-4089-BD6E-70D27BEC134A}"/>
                  </a:ext>
                </a:extLst>
              </p:cNvPr>
              <p:cNvSpPr/>
              <p:nvPr/>
            </p:nvSpPr>
            <p:spPr>
              <a:xfrm flipH="1">
                <a:off x="11699931" y="33577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8" name="Oval 707">
                <a:extLst>
                  <a:ext uri="{FF2B5EF4-FFF2-40B4-BE49-F238E27FC236}">
                    <a16:creationId xmlns:a16="http://schemas.microsoft.com/office/drawing/2014/main" id="{1F3A5732-FCF0-4A97-AED3-30503458B024}"/>
                  </a:ext>
                </a:extLst>
              </p:cNvPr>
              <p:cNvSpPr/>
              <p:nvPr/>
            </p:nvSpPr>
            <p:spPr>
              <a:xfrm flipH="1">
                <a:off x="11661831" y="33577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9" name="Oval 708">
                <a:extLst>
                  <a:ext uri="{FF2B5EF4-FFF2-40B4-BE49-F238E27FC236}">
                    <a16:creationId xmlns:a16="http://schemas.microsoft.com/office/drawing/2014/main" id="{9033EAD9-D90C-41E8-A871-7EB956302ECD}"/>
                  </a:ext>
                </a:extLst>
              </p:cNvPr>
              <p:cNvSpPr/>
              <p:nvPr/>
            </p:nvSpPr>
            <p:spPr>
              <a:xfrm flipH="1">
                <a:off x="11647543" y="33577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0" name="Oval 709">
                <a:extLst>
                  <a:ext uri="{FF2B5EF4-FFF2-40B4-BE49-F238E27FC236}">
                    <a16:creationId xmlns:a16="http://schemas.microsoft.com/office/drawing/2014/main" id="{BC62254B-C739-48CB-BEA6-7A395087865E}"/>
                  </a:ext>
                </a:extLst>
              </p:cNvPr>
              <p:cNvSpPr/>
              <p:nvPr/>
            </p:nvSpPr>
            <p:spPr>
              <a:xfrm flipH="1">
                <a:off x="11635637" y="33577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1" name="Oval 710">
                <a:extLst>
                  <a:ext uri="{FF2B5EF4-FFF2-40B4-BE49-F238E27FC236}">
                    <a16:creationId xmlns:a16="http://schemas.microsoft.com/office/drawing/2014/main" id="{5572B6AD-DFAF-4C2F-B593-BC3B79757DC1}"/>
                  </a:ext>
                </a:extLst>
              </p:cNvPr>
              <p:cNvSpPr/>
              <p:nvPr/>
            </p:nvSpPr>
            <p:spPr>
              <a:xfrm flipH="1">
                <a:off x="11626112" y="33577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2" name="Oval 711">
                <a:extLst>
                  <a:ext uri="{FF2B5EF4-FFF2-40B4-BE49-F238E27FC236}">
                    <a16:creationId xmlns:a16="http://schemas.microsoft.com/office/drawing/2014/main" id="{286D4B97-F5E1-468E-A2B8-E420015CB66D}"/>
                  </a:ext>
                </a:extLst>
              </p:cNvPr>
              <p:cNvSpPr/>
              <p:nvPr/>
            </p:nvSpPr>
            <p:spPr>
              <a:xfrm flipH="1">
                <a:off x="11545149" y="33577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3" name="Oval 712">
                <a:extLst>
                  <a:ext uri="{FF2B5EF4-FFF2-40B4-BE49-F238E27FC236}">
                    <a16:creationId xmlns:a16="http://schemas.microsoft.com/office/drawing/2014/main" id="{02DA2A33-D1E6-40AA-B61D-7CAF4EC61746}"/>
                  </a:ext>
                </a:extLst>
              </p:cNvPr>
              <p:cNvSpPr/>
              <p:nvPr/>
            </p:nvSpPr>
            <p:spPr>
              <a:xfrm flipH="1">
                <a:off x="11533242" y="33577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4" name="Oval 713">
                <a:extLst>
                  <a:ext uri="{FF2B5EF4-FFF2-40B4-BE49-F238E27FC236}">
                    <a16:creationId xmlns:a16="http://schemas.microsoft.com/office/drawing/2014/main" id="{E373B49C-1616-4801-94BB-D50D02742A0F}"/>
                  </a:ext>
                </a:extLst>
              </p:cNvPr>
              <p:cNvSpPr/>
              <p:nvPr/>
            </p:nvSpPr>
            <p:spPr>
              <a:xfrm flipH="1">
                <a:off x="11521336" y="33577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5" name="Oval 714">
                <a:extLst>
                  <a:ext uri="{FF2B5EF4-FFF2-40B4-BE49-F238E27FC236}">
                    <a16:creationId xmlns:a16="http://schemas.microsoft.com/office/drawing/2014/main" id="{7AA80C9C-89E1-4FF1-A614-ADB11B045076}"/>
                  </a:ext>
                </a:extLst>
              </p:cNvPr>
              <p:cNvSpPr/>
              <p:nvPr/>
            </p:nvSpPr>
            <p:spPr>
              <a:xfrm flipH="1">
                <a:off x="11507049" y="33577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6" name="Oval 715">
                <a:extLst>
                  <a:ext uri="{FF2B5EF4-FFF2-40B4-BE49-F238E27FC236}">
                    <a16:creationId xmlns:a16="http://schemas.microsoft.com/office/drawing/2014/main" id="{8986BDCD-81CB-4156-8B0D-9CB96FA0ABE0}"/>
                  </a:ext>
                </a:extLst>
              </p:cNvPr>
              <p:cNvSpPr/>
              <p:nvPr/>
            </p:nvSpPr>
            <p:spPr>
              <a:xfrm flipH="1">
                <a:off x="11497524" y="33577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7" name="Oval 716">
                <a:extLst>
                  <a:ext uri="{FF2B5EF4-FFF2-40B4-BE49-F238E27FC236}">
                    <a16:creationId xmlns:a16="http://schemas.microsoft.com/office/drawing/2014/main" id="{B68FB927-E4C5-49BE-AF21-203B8D3D45C2}"/>
                  </a:ext>
                </a:extLst>
              </p:cNvPr>
              <p:cNvSpPr/>
              <p:nvPr/>
            </p:nvSpPr>
            <p:spPr>
              <a:xfrm flipH="1">
                <a:off x="11459424" y="33577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8" name="Oval 717">
                <a:extLst>
                  <a:ext uri="{FF2B5EF4-FFF2-40B4-BE49-F238E27FC236}">
                    <a16:creationId xmlns:a16="http://schemas.microsoft.com/office/drawing/2014/main" id="{A20DE54C-9097-4E9E-906A-0BF77AEF50EB}"/>
                  </a:ext>
                </a:extLst>
              </p:cNvPr>
              <p:cNvSpPr/>
              <p:nvPr/>
            </p:nvSpPr>
            <p:spPr>
              <a:xfrm flipH="1">
                <a:off x="11392749" y="33577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9" name="Oval 718">
                <a:extLst>
                  <a:ext uri="{FF2B5EF4-FFF2-40B4-BE49-F238E27FC236}">
                    <a16:creationId xmlns:a16="http://schemas.microsoft.com/office/drawing/2014/main" id="{0B744908-B864-4834-9399-65321395104D}"/>
                  </a:ext>
                </a:extLst>
              </p:cNvPr>
              <p:cNvSpPr/>
              <p:nvPr/>
            </p:nvSpPr>
            <p:spPr>
              <a:xfrm flipH="1">
                <a:off x="11342743" y="325298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0" name="Oval 719">
                <a:extLst>
                  <a:ext uri="{FF2B5EF4-FFF2-40B4-BE49-F238E27FC236}">
                    <a16:creationId xmlns:a16="http://schemas.microsoft.com/office/drawing/2014/main" id="{F5ABD8F2-4726-4317-AD35-3305684BD992}"/>
                  </a:ext>
                </a:extLst>
              </p:cNvPr>
              <p:cNvSpPr/>
              <p:nvPr/>
            </p:nvSpPr>
            <p:spPr>
              <a:xfrm flipH="1">
                <a:off x="11280830" y="320774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1" name="Oval 720">
                <a:extLst>
                  <a:ext uri="{FF2B5EF4-FFF2-40B4-BE49-F238E27FC236}">
                    <a16:creationId xmlns:a16="http://schemas.microsoft.com/office/drawing/2014/main" id="{BA1FC7A0-1A82-43B4-9B7F-ACDC48D6A4E5}"/>
                  </a:ext>
                </a:extLst>
              </p:cNvPr>
              <p:cNvSpPr/>
              <p:nvPr/>
            </p:nvSpPr>
            <p:spPr>
              <a:xfrm flipH="1">
                <a:off x="11259399" y="320774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2" name="Oval 721">
                <a:extLst>
                  <a:ext uri="{FF2B5EF4-FFF2-40B4-BE49-F238E27FC236}">
                    <a16:creationId xmlns:a16="http://schemas.microsoft.com/office/drawing/2014/main" id="{BA6F596E-B113-4953-9993-5D3613DCE865}"/>
                  </a:ext>
                </a:extLst>
              </p:cNvPr>
              <p:cNvSpPr/>
              <p:nvPr/>
            </p:nvSpPr>
            <p:spPr>
              <a:xfrm flipH="1">
                <a:off x="11242730" y="320774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3" name="Oval 722">
                <a:extLst>
                  <a:ext uri="{FF2B5EF4-FFF2-40B4-BE49-F238E27FC236}">
                    <a16:creationId xmlns:a16="http://schemas.microsoft.com/office/drawing/2014/main" id="{D0603693-1930-4A5D-BBDC-0F3E2886679C}"/>
                  </a:ext>
                </a:extLst>
              </p:cNvPr>
              <p:cNvSpPr/>
              <p:nvPr/>
            </p:nvSpPr>
            <p:spPr>
              <a:xfrm flipH="1">
                <a:off x="11233205" y="3162499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4" name="Oval 723">
                <a:extLst>
                  <a:ext uri="{FF2B5EF4-FFF2-40B4-BE49-F238E27FC236}">
                    <a16:creationId xmlns:a16="http://schemas.microsoft.com/office/drawing/2014/main" id="{9490EE90-9695-4535-8483-37F583DBD884}"/>
                  </a:ext>
                </a:extLst>
              </p:cNvPr>
              <p:cNvSpPr/>
              <p:nvPr/>
            </p:nvSpPr>
            <p:spPr>
              <a:xfrm flipH="1">
                <a:off x="11226061" y="313154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5" name="Oval 724">
                <a:extLst>
                  <a:ext uri="{FF2B5EF4-FFF2-40B4-BE49-F238E27FC236}">
                    <a16:creationId xmlns:a16="http://schemas.microsoft.com/office/drawing/2014/main" id="{6AB50DB6-A73F-4169-9EC8-CFD956C9045F}"/>
                  </a:ext>
                </a:extLst>
              </p:cNvPr>
              <p:cNvSpPr/>
              <p:nvPr/>
            </p:nvSpPr>
            <p:spPr>
              <a:xfrm flipH="1">
                <a:off x="11204630" y="3095824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6" name="Oval 725">
                <a:extLst>
                  <a:ext uri="{FF2B5EF4-FFF2-40B4-BE49-F238E27FC236}">
                    <a16:creationId xmlns:a16="http://schemas.microsoft.com/office/drawing/2014/main" id="{0EAB5464-05AE-4F43-A3DD-2372292C31C1}"/>
                  </a:ext>
                </a:extLst>
              </p:cNvPr>
              <p:cNvSpPr/>
              <p:nvPr/>
            </p:nvSpPr>
            <p:spPr>
              <a:xfrm flipH="1">
                <a:off x="11178436" y="3057724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7" name="Oval 726">
                <a:extLst>
                  <a:ext uri="{FF2B5EF4-FFF2-40B4-BE49-F238E27FC236}">
                    <a16:creationId xmlns:a16="http://schemas.microsoft.com/office/drawing/2014/main" id="{947168EA-1C7C-4D07-9A64-3274CCAB8F17}"/>
                  </a:ext>
                </a:extLst>
              </p:cNvPr>
              <p:cNvSpPr/>
              <p:nvPr/>
            </p:nvSpPr>
            <p:spPr>
              <a:xfrm flipH="1">
                <a:off x="11164149" y="3057724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8" name="Oval 727">
                <a:extLst>
                  <a:ext uri="{FF2B5EF4-FFF2-40B4-BE49-F238E27FC236}">
                    <a16:creationId xmlns:a16="http://schemas.microsoft.com/office/drawing/2014/main" id="{F4C98C9C-D365-4CF8-9AD2-EC0542418874}"/>
                  </a:ext>
                </a:extLst>
              </p:cNvPr>
              <p:cNvSpPr/>
              <p:nvPr/>
            </p:nvSpPr>
            <p:spPr>
              <a:xfrm flipH="1">
                <a:off x="11149861" y="3057724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9" name="Oval 728">
                <a:extLst>
                  <a:ext uri="{FF2B5EF4-FFF2-40B4-BE49-F238E27FC236}">
                    <a16:creationId xmlns:a16="http://schemas.microsoft.com/office/drawing/2014/main" id="{45551B2D-9CA2-4896-9733-1B13968A4A8F}"/>
                  </a:ext>
                </a:extLst>
              </p:cNvPr>
              <p:cNvSpPr/>
              <p:nvPr/>
            </p:nvSpPr>
            <p:spPr>
              <a:xfrm flipH="1">
                <a:off x="11135574" y="3050580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0" name="Oval 729">
                <a:extLst>
                  <a:ext uri="{FF2B5EF4-FFF2-40B4-BE49-F238E27FC236}">
                    <a16:creationId xmlns:a16="http://schemas.microsoft.com/office/drawing/2014/main" id="{CC4348AD-242A-4438-BDCA-6338A04BC9B8}"/>
                  </a:ext>
                </a:extLst>
              </p:cNvPr>
              <p:cNvSpPr/>
              <p:nvPr/>
            </p:nvSpPr>
            <p:spPr>
              <a:xfrm flipH="1">
                <a:off x="11126049" y="303391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1" name="Oval 730">
                <a:extLst>
                  <a:ext uri="{FF2B5EF4-FFF2-40B4-BE49-F238E27FC236}">
                    <a16:creationId xmlns:a16="http://schemas.microsoft.com/office/drawing/2014/main" id="{459ADA7D-9B42-42A8-BC98-4B761E7D157E}"/>
                  </a:ext>
                </a:extLst>
              </p:cNvPr>
              <p:cNvSpPr/>
              <p:nvPr/>
            </p:nvSpPr>
            <p:spPr>
              <a:xfrm flipH="1">
                <a:off x="11111761" y="302676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2" name="Oval 731">
                <a:extLst>
                  <a:ext uri="{FF2B5EF4-FFF2-40B4-BE49-F238E27FC236}">
                    <a16:creationId xmlns:a16="http://schemas.microsoft.com/office/drawing/2014/main" id="{50E0F129-75E1-4270-9C1F-036026C8FC78}"/>
                  </a:ext>
                </a:extLst>
              </p:cNvPr>
              <p:cNvSpPr/>
              <p:nvPr/>
            </p:nvSpPr>
            <p:spPr>
              <a:xfrm flipH="1">
                <a:off x="11104617" y="300771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3" name="Oval 732">
                <a:extLst>
                  <a:ext uri="{FF2B5EF4-FFF2-40B4-BE49-F238E27FC236}">
                    <a16:creationId xmlns:a16="http://schemas.microsoft.com/office/drawing/2014/main" id="{EF23C103-EE56-418A-BFFA-B216F5FA4323}"/>
                  </a:ext>
                </a:extLst>
              </p:cNvPr>
              <p:cNvSpPr/>
              <p:nvPr/>
            </p:nvSpPr>
            <p:spPr>
              <a:xfrm flipH="1">
                <a:off x="11090330" y="298628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4" name="Oval 733">
                <a:extLst>
                  <a:ext uri="{FF2B5EF4-FFF2-40B4-BE49-F238E27FC236}">
                    <a16:creationId xmlns:a16="http://schemas.microsoft.com/office/drawing/2014/main" id="{F25B2630-34CB-49AD-AB30-F25E9342BE39}"/>
                  </a:ext>
                </a:extLst>
              </p:cNvPr>
              <p:cNvSpPr/>
              <p:nvPr/>
            </p:nvSpPr>
            <p:spPr>
              <a:xfrm flipH="1">
                <a:off x="11078424" y="297914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5" name="Oval 734">
                <a:extLst>
                  <a:ext uri="{FF2B5EF4-FFF2-40B4-BE49-F238E27FC236}">
                    <a16:creationId xmlns:a16="http://schemas.microsoft.com/office/drawing/2014/main" id="{F0F0583F-2978-4AB1-A11F-3C9AE8FCF934}"/>
                  </a:ext>
                </a:extLst>
              </p:cNvPr>
              <p:cNvSpPr/>
              <p:nvPr/>
            </p:nvSpPr>
            <p:spPr>
              <a:xfrm flipH="1">
                <a:off x="11064136" y="297914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6" name="Oval 735">
                <a:extLst>
                  <a:ext uri="{FF2B5EF4-FFF2-40B4-BE49-F238E27FC236}">
                    <a16:creationId xmlns:a16="http://schemas.microsoft.com/office/drawing/2014/main" id="{697C28BD-8EA1-4275-B9BE-CBBCDC85FB37}"/>
                  </a:ext>
                </a:extLst>
              </p:cNvPr>
              <p:cNvSpPr/>
              <p:nvPr/>
            </p:nvSpPr>
            <p:spPr>
              <a:xfrm flipH="1">
                <a:off x="11040324" y="2955330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7" name="Oval 736">
                <a:extLst>
                  <a:ext uri="{FF2B5EF4-FFF2-40B4-BE49-F238E27FC236}">
                    <a16:creationId xmlns:a16="http://schemas.microsoft.com/office/drawing/2014/main" id="{DA484E14-467A-4C94-A890-6FF649659F66}"/>
                  </a:ext>
                </a:extLst>
              </p:cNvPr>
              <p:cNvSpPr/>
              <p:nvPr/>
            </p:nvSpPr>
            <p:spPr>
              <a:xfrm flipH="1">
                <a:off x="11028417" y="2955330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8" name="Oval 737">
                <a:extLst>
                  <a:ext uri="{FF2B5EF4-FFF2-40B4-BE49-F238E27FC236}">
                    <a16:creationId xmlns:a16="http://schemas.microsoft.com/office/drawing/2014/main" id="{8A6855B8-C67D-466A-BDEF-90D85404E950}"/>
                  </a:ext>
                </a:extLst>
              </p:cNvPr>
              <p:cNvSpPr/>
              <p:nvPr/>
            </p:nvSpPr>
            <p:spPr>
              <a:xfrm flipH="1">
                <a:off x="11014130" y="2955330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9" name="Oval 738">
                <a:extLst>
                  <a:ext uri="{FF2B5EF4-FFF2-40B4-BE49-F238E27FC236}">
                    <a16:creationId xmlns:a16="http://schemas.microsoft.com/office/drawing/2014/main" id="{24562258-A22A-487A-820B-BFB98099EA71}"/>
                  </a:ext>
                </a:extLst>
              </p:cNvPr>
              <p:cNvSpPr/>
              <p:nvPr/>
            </p:nvSpPr>
            <p:spPr>
              <a:xfrm flipH="1">
                <a:off x="10954599" y="2955330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0" name="Oval 739">
                <a:extLst>
                  <a:ext uri="{FF2B5EF4-FFF2-40B4-BE49-F238E27FC236}">
                    <a16:creationId xmlns:a16="http://schemas.microsoft.com/office/drawing/2014/main" id="{16CBA2F2-EE85-4F05-A178-339115FF7C5F}"/>
                  </a:ext>
                </a:extLst>
              </p:cNvPr>
              <p:cNvSpPr/>
              <p:nvPr/>
            </p:nvSpPr>
            <p:spPr>
              <a:xfrm flipH="1">
                <a:off x="10942693" y="2955330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1" name="Oval 740">
                <a:extLst>
                  <a:ext uri="{FF2B5EF4-FFF2-40B4-BE49-F238E27FC236}">
                    <a16:creationId xmlns:a16="http://schemas.microsoft.com/office/drawing/2014/main" id="{F27D6A8D-FF0F-42EE-8C45-5919C90F60B6}"/>
                  </a:ext>
                </a:extLst>
              </p:cNvPr>
              <p:cNvSpPr/>
              <p:nvPr/>
            </p:nvSpPr>
            <p:spPr>
              <a:xfrm flipH="1">
                <a:off x="10930786" y="293151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2" name="Oval 741">
                <a:extLst>
                  <a:ext uri="{FF2B5EF4-FFF2-40B4-BE49-F238E27FC236}">
                    <a16:creationId xmlns:a16="http://schemas.microsoft.com/office/drawing/2014/main" id="{E7783B86-4C90-4626-8A49-C2808168BA60}"/>
                  </a:ext>
                </a:extLst>
              </p:cNvPr>
              <p:cNvSpPr/>
              <p:nvPr/>
            </p:nvSpPr>
            <p:spPr>
              <a:xfrm flipH="1">
                <a:off x="10914118" y="292913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3" name="Oval 742">
                <a:extLst>
                  <a:ext uri="{FF2B5EF4-FFF2-40B4-BE49-F238E27FC236}">
                    <a16:creationId xmlns:a16="http://schemas.microsoft.com/office/drawing/2014/main" id="{A35F4726-2F4B-4B4D-B304-9E36BB88212A}"/>
                  </a:ext>
                </a:extLst>
              </p:cNvPr>
              <p:cNvSpPr/>
              <p:nvPr/>
            </p:nvSpPr>
            <p:spPr>
              <a:xfrm flipH="1">
                <a:off x="10897449" y="292199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4" name="Oval 743">
                <a:extLst>
                  <a:ext uri="{FF2B5EF4-FFF2-40B4-BE49-F238E27FC236}">
                    <a16:creationId xmlns:a16="http://schemas.microsoft.com/office/drawing/2014/main" id="{5198157B-7C08-4758-8F42-2AFB0D746805}"/>
                  </a:ext>
                </a:extLst>
              </p:cNvPr>
              <p:cNvSpPr/>
              <p:nvPr/>
            </p:nvSpPr>
            <p:spPr>
              <a:xfrm flipH="1">
                <a:off x="10878399" y="291484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5" name="Oval 744">
                <a:extLst>
                  <a:ext uri="{FF2B5EF4-FFF2-40B4-BE49-F238E27FC236}">
                    <a16:creationId xmlns:a16="http://schemas.microsoft.com/office/drawing/2014/main" id="{6DC561E5-0DBD-434C-9A9F-9F2272724869}"/>
                  </a:ext>
                </a:extLst>
              </p:cNvPr>
              <p:cNvSpPr/>
              <p:nvPr/>
            </p:nvSpPr>
            <p:spPr>
              <a:xfrm flipH="1">
                <a:off x="10859349" y="291484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6" name="Oval 745">
                <a:extLst>
                  <a:ext uri="{FF2B5EF4-FFF2-40B4-BE49-F238E27FC236}">
                    <a16:creationId xmlns:a16="http://schemas.microsoft.com/office/drawing/2014/main" id="{CD443843-401E-49FB-94FD-B8A890BE4EE9}"/>
                  </a:ext>
                </a:extLst>
              </p:cNvPr>
              <p:cNvSpPr/>
              <p:nvPr/>
            </p:nvSpPr>
            <p:spPr>
              <a:xfrm flipH="1">
                <a:off x="10845061" y="291484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7" name="Oval 746">
                <a:extLst>
                  <a:ext uri="{FF2B5EF4-FFF2-40B4-BE49-F238E27FC236}">
                    <a16:creationId xmlns:a16="http://schemas.microsoft.com/office/drawing/2014/main" id="{E8A125A5-E13E-4557-A7FB-E487D212B13B}"/>
                  </a:ext>
                </a:extLst>
              </p:cNvPr>
              <p:cNvSpPr/>
              <p:nvPr/>
            </p:nvSpPr>
            <p:spPr>
              <a:xfrm flipH="1">
                <a:off x="10821249" y="291484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8" name="Oval 747">
                <a:extLst>
                  <a:ext uri="{FF2B5EF4-FFF2-40B4-BE49-F238E27FC236}">
                    <a16:creationId xmlns:a16="http://schemas.microsoft.com/office/drawing/2014/main" id="{F6B31881-4A84-4B0C-84D3-06F1F1F0171F}"/>
                  </a:ext>
                </a:extLst>
              </p:cNvPr>
              <p:cNvSpPr/>
              <p:nvPr/>
            </p:nvSpPr>
            <p:spPr>
              <a:xfrm flipH="1">
                <a:off x="10799818" y="29005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9" name="Oval 748">
                <a:extLst>
                  <a:ext uri="{FF2B5EF4-FFF2-40B4-BE49-F238E27FC236}">
                    <a16:creationId xmlns:a16="http://schemas.microsoft.com/office/drawing/2014/main" id="{A860418B-2701-4CD5-B5CF-A7C89F3DD03C}"/>
                  </a:ext>
                </a:extLst>
              </p:cNvPr>
              <p:cNvSpPr/>
              <p:nvPr/>
            </p:nvSpPr>
            <p:spPr>
              <a:xfrm flipH="1">
                <a:off x="10785530" y="287674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0" name="Oval 749">
                <a:extLst>
                  <a:ext uri="{FF2B5EF4-FFF2-40B4-BE49-F238E27FC236}">
                    <a16:creationId xmlns:a16="http://schemas.microsoft.com/office/drawing/2014/main" id="{C30BA90A-DACB-4322-9C53-8EB30B38E313}"/>
                  </a:ext>
                </a:extLst>
              </p:cNvPr>
              <p:cNvSpPr/>
              <p:nvPr/>
            </p:nvSpPr>
            <p:spPr>
              <a:xfrm flipH="1">
                <a:off x="10771243" y="287674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1" name="Oval 750">
                <a:extLst>
                  <a:ext uri="{FF2B5EF4-FFF2-40B4-BE49-F238E27FC236}">
                    <a16:creationId xmlns:a16="http://schemas.microsoft.com/office/drawing/2014/main" id="{619FAFE3-43DA-4B30-95E7-E85F62F41C32}"/>
                  </a:ext>
                </a:extLst>
              </p:cNvPr>
              <p:cNvSpPr/>
              <p:nvPr/>
            </p:nvSpPr>
            <p:spPr>
              <a:xfrm flipH="1">
                <a:off x="10749811" y="285531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2" name="Oval 751">
                <a:extLst>
                  <a:ext uri="{FF2B5EF4-FFF2-40B4-BE49-F238E27FC236}">
                    <a16:creationId xmlns:a16="http://schemas.microsoft.com/office/drawing/2014/main" id="{5C5177B7-AC48-4F49-BF77-1450AD0F694C}"/>
                  </a:ext>
                </a:extLst>
              </p:cNvPr>
              <p:cNvSpPr/>
              <p:nvPr/>
            </p:nvSpPr>
            <p:spPr>
              <a:xfrm flipH="1">
                <a:off x="10730761" y="285531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3" name="Oval 752">
                <a:extLst>
                  <a:ext uri="{FF2B5EF4-FFF2-40B4-BE49-F238E27FC236}">
                    <a16:creationId xmlns:a16="http://schemas.microsoft.com/office/drawing/2014/main" id="{52B94250-6614-4954-9D56-BC770EABFA15}"/>
                  </a:ext>
                </a:extLst>
              </p:cNvPr>
              <p:cNvSpPr/>
              <p:nvPr/>
            </p:nvSpPr>
            <p:spPr>
              <a:xfrm flipH="1">
                <a:off x="10714092" y="285531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4" name="Oval 753">
                <a:extLst>
                  <a:ext uri="{FF2B5EF4-FFF2-40B4-BE49-F238E27FC236}">
                    <a16:creationId xmlns:a16="http://schemas.microsoft.com/office/drawing/2014/main" id="{F9FBF63F-86A8-4717-8150-65A87C6502A6}"/>
                  </a:ext>
                </a:extLst>
              </p:cNvPr>
              <p:cNvSpPr/>
              <p:nvPr/>
            </p:nvSpPr>
            <p:spPr>
              <a:xfrm flipH="1">
                <a:off x="10697423" y="285531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5" name="Oval 754">
                <a:extLst>
                  <a:ext uri="{FF2B5EF4-FFF2-40B4-BE49-F238E27FC236}">
                    <a16:creationId xmlns:a16="http://schemas.microsoft.com/office/drawing/2014/main" id="{19BCEFBC-A856-449D-BD23-FD47C93EB75A}"/>
                  </a:ext>
                </a:extLst>
              </p:cNvPr>
              <p:cNvSpPr/>
              <p:nvPr/>
            </p:nvSpPr>
            <p:spPr>
              <a:xfrm flipH="1">
                <a:off x="10685517" y="285531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6" name="Oval 755">
                <a:extLst>
                  <a:ext uri="{FF2B5EF4-FFF2-40B4-BE49-F238E27FC236}">
                    <a16:creationId xmlns:a16="http://schemas.microsoft.com/office/drawing/2014/main" id="{DEDDA63B-A593-45F5-8524-7845306BF6B2}"/>
                  </a:ext>
                </a:extLst>
              </p:cNvPr>
              <p:cNvSpPr/>
              <p:nvPr/>
            </p:nvSpPr>
            <p:spPr>
              <a:xfrm flipH="1">
                <a:off x="10668848" y="285531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7" name="Oval 756">
                <a:extLst>
                  <a:ext uri="{FF2B5EF4-FFF2-40B4-BE49-F238E27FC236}">
                    <a16:creationId xmlns:a16="http://schemas.microsoft.com/office/drawing/2014/main" id="{6AB8C5BC-2E4B-4C69-9AB1-7585E9EB412A}"/>
                  </a:ext>
                </a:extLst>
              </p:cNvPr>
              <p:cNvSpPr/>
              <p:nvPr/>
            </p:nvSpPr>
            <p:spPr>
              <a:xfrm flipH="1">
                <a:off x="10656942" y="285531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8" name="Oval 757">
                <a:extLst>
                  <a:ext uri="{FF2B5EF4-FFF2-40B4-BE49-F238E27FC236}">
                    <a16:creationId xmlns:a16="http://schemas.microsoft.com/office/drawing/2014/main" id="{F68B4477-D24F-4E61-82B8-83E967BEFC55}"/>
                  </a:ext>
                </a:extLst>
              </p:cNvPr>
              <p:cNvSpPr/>
              <p:nvPr/>
            </p:nvSpPr>
            <p:spPr>
              <a:xfrm flipH="1">
                <a:off x="10633130" y="285293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9" name="Oval 758">
                <a:extLst>
                  <a:ext uri="{FF2B5EF4-FFF2-40B4-BE49-F238E27FC236}">
                    <a16:creationId xmlns:a16="http://schemas.microsoft.com/office/drawing/2014/main" id="{BEBBBA03-94DE-4857-A0D3-2A1DC5DF00AA}"/>
                  </a:ext>
                </a:extLst>
              </p:cNvPr>
              <p:cNvSpPr/>
              <p:nvPr/>
            </p:nvSpPr>
            <p:spPr>
              <a:xfrm flipH="1">
                <a:off x="10614080" y="283388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0" name="Oval 759">
                <a:extLst>
                  <a:ext uri="{FF2B5EF4-FFF2-40B4-BE49-F238E27FC236}">
                    <a16:creationId xmlns:a16="http://schemas.microsoft.com/office/drawing/2014/main" id="{FB083CAC-53AB-47BB-AC38-E4ECBD68D7ED}"/>
                  </a:ext>
                </a:extLst>
              </p:cNvPr>
              <p:cNvSpPr/>
              <p:nvPr/>
            </p:nvSpPr>
            <p:spPr>
              <a:xfrm flipH="1">
                <a:off x="10590268" y="2829124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1" name="Oval 760">
                <a:extLst>
                  <a:ext uri="{FF2B5EF4-FFF2-40B4-BE49-F238E27FC236}">
                    <a16:creationId xmlns:a16="http://schemas.microsoft.com/office/drawing/2014/main" id="{0B9550CE-3EE5-490C-8B3D-5196F9FE8BF8}"/>
                  </a:ext>
                </a:extLst>
              </p:cNvPr>
              <p:cNvSpPr/>
              <p:nvPr/>
            </p:nvSpPr>
            <p:spPr>
              <a:xfrm flipH="1">
                <a:off x="10568837" y="28243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2" name="Oval 761">
                <a:extLst>
                  <a:ext uri="{FF2B5EF4-FFF2-40B4-BE49-F238E27FC236}">
                    <a16:creationId xmlns:a16="http://schemas.microsoft.com/office/drawing/2014/main" id="{7D13DEFE-D52D-40D8-B4F4-539670951312}"/>
                  </a:ext>
                </a:extLst>
              </p:cNvPr>
              <p:cNvSpPr/>
              <p:nvPr/>
            </p:nvSpPr>
            <p:spPr>
              <a:xfrm flipH="1">
                <a:off x="10552168" y="2812455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3" name="Oval 762">
                <a:extLst>
                  <a:ext uri="{FF2B5EF4-FFF2-40B4-BE49-F238E27FC236}">
                    <a16:creationId xmlns:a16="http://schemas.microsoft.com/office/drawing/2014/main" id="{FEED6D35-0FA2-45DB-A2B0-8808C5338889}"/>
                  </a:ext>
                </a:extLst>
              </p:cNvPr>
              <p:cNvSpPr/>
              <p:nvPr/>
            </p:nvSpPr>
            <p:spPr>
              <a:xfrm flipH="1">
                <a:off x="10533118" y="2802930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4" name="Oval 763">
                <a:extLst>
                  <a:ext uri="{FF2B5EF4-FFF2-40B4-BE49-F238E27FC236}">
                    <a16:creationId xmlns:a16="http://schemas.microsoft.com/office/drawing/2014/main" id="{A271EB55-D3D0-481D-998F-FD3A06B94310}"/>
                  </a:ext>
                </a:extLst>
              </p:cNvPr>
              <p:cNvSpPr/>
              <p:nvPr/>
            </p:nvSpPr>
            <p:spPr>
              <a:xfrm flipH="1">
                <a:off x="10518831" y="280054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5" name="Oval 764">
                <a:extLst>
                  <a:ext uri="{FF2B5EF4-FFF2-40B4-BE49-F238E27FC236}">
                    <a16:creationId xmlns:a16="http://schemas.microsoft.com/office/drawing/2014/main" id="{6FD4FFC9-32B9-4C47-8B7F-C4D2F6DD5A01}"/>
                  </a:ext>
                </a:extLst>
              </p:cNvPr>
              <p:cNvSpPr/>
              <p:nvPr/>
            </p:nvSpPr>
            <p:spPr>
              <a:xfrm flipH="1">
                <a:off x="10495018" y="2793405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6" name="Oval 765">
                <a:extLst>
                  <a:ext uri="{FF2B5EF4-FFF2-40B4-BE49-F238E27FC236}">
                    <a16:creationId xmlns:a16="http://schemas.microsoft.com/office/drawing/2014/main" id="{C0F15206-8EC0-41CB-BD5F-798C19FD8CBA}"/>
                  </a:ext>
                </a:extLst>
              </p:cNvPr>
              <p:cNvSpPr/>
              <p:nvPr/>
            </p:nvSpPr>
            <p:spPr>
              <a:xfrm flipH="1">
                <a:off x="10478349" y="278149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7" name="Oval 766">
                <a:extLst>
                  <a:ext uri="{FF2B5EF4-FFF2-40B4-BE49-F238E27FC236}">
                    <a16:creationId xmlns:a16="http://schemas.microsoft.com/office/drawing/2014/main" id="{6D4D59AC-1900-489B-9087-5A89E41CF6E0}"/>
                  </a:ext>
                </a:extLst>
              </p:cNvPr>
              <p:cNvSpPr/>
              <p:nvPr/>
            </p:nvSpPr>
            <p:spPr>
              <a:xfrm flipH="1">
                <a:off x="10454537" y="276959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8" name="Oval 767">
                <a:extLst>
                  <a:ext uri="{FF2B5EF4-FFF2-40B4-BE49-F238E27FC236}">
                    <a16:creationId xmlns:a16="http://schemas.microsoft.com/office/drawing/2014/main" id="{AE6F3B5C-FF98-4711-953E-E47E6DAB5C8F}"/>
                  </a:ext>
                </a:extLst>
              </p:cNvPr>
              <p:cNvSpPr/>
              <p:nvPr/>
            </p:nvSpPr>
            <p:spPr>
              <a:xfrm flipH="1">
                <a:off x="10425962" y="2755305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9" name="Oval 768">
                <a:extLst>
                  <a:ext uri="{FF2B5EF4-FFF2-40B4-BE49-F238E27FC236}">
                    <a16:creationId xmlns:a16="http://schemas.microsoft.com/office/drawing/2014/main" id="{8158E2AF-F401-4A01-A585-EAC9EA23C3BE}"/>
                  </a:ext>
                </a:extLst>
              </p:cNvPr>
              <p:cNvSpPr/>
              <p:nvPr/>
            </p:nvSpPr>
            <p:spPr>
              <a:xfrm flipH="1">
                <a:off x="10404531" y="2745780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0" name="Oval 769">
                <a:extLst>
                  <a:ext uri="{FF2B5EF4-FFF2-40B4-BE49-F238E27FC236}">
                    <a16:creationId xmlns:a16="http://schemas.microsoft.com/office/drawing/2014/main" id="{4B6D6CEC-852F-4A99-AF11-D53C5D9F33F6}"/>
                  </a:ext>
                </a:extLst>
              </p:cNvPr>
              <p:cNvSpPr/>
              <p:nvPr/>
            </p:nvSpPr>
            <p:spPr>
              <a:xfrm flipH="1">
                <a:off x="10371193" y="274101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1" name="Oval 770">
                <a:extLst>
                  <a:ext uri="{FF2B5EF4-FFF2-40B4-BE49-F238E27FC236}">
                    <a16:creationId xmlns:a16="http://schemas.microsoft.com/office/drawing/2014/main" id="{BAFA284D-CB06-4C7C-8EAD-BE36A16D6E71}"/>
                  </a:ext>
                </a:extLst>
              </p:cNvPr>
              <p:cNvSpPr/>
              <p:nvPr/>
            </p:nvSpPr>
            <p:spPr>
              <a:xfrm flipH="1">
                <a:off x="10349762" y="2733873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2" name="Oval 771">
                <a:extLst>
                  <a:ext uri="{FF2B5EF4-FFF2-40B4-BE49-F238E27FC236}">
                    <a16:creationId xmlns:a16="http://schemas.microsoft.com/office/drawing/2014/main" id="{D18D062E-2C11-49D1-9170-DB7502C63342}"/>
                  </a:ext>
                </a:extLst>
              </p:cNvPr>
              <p:cNvSpPr/>
              <p:nvPr/>
            </p:nvSpPr>
            <p:spPr>
              <a:xfrm flipH="1">
                <a:off x="10333093" y="272434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3" name="Oval 772">
                <a:extLst>
                  <a:ext uri="{FF2B5EF4-FFF2-40B4-BE49-F238E27FC236}">
                    <a16:creationId xmlns:a16="http://schemas.microsoft.com/office/drawing/2014/main" id="{5A0597FB-1997-447C-9D55-E65263CFA50A}"/>
                  </a:ext>
                </a:extLst>
              </p:cNvPr>
              <p:cNvSpPr/>
              <p:nvPr/>
            </p:nvSpPr>
            <p:spPr>
              <a:xfrm flipH="1">
                <a:off x="10314043" y="272434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4" name="Oval 773">
                <a:extLst>
                  <a:ext uri="{FF2B5EF4-FFF2-40B4-BE49-F238E27FC236}">
                    <a16:creationId xmlns:a16="http://schemas.microsoft.com/office/drawing/2014/main" id="{D4BE0AE3-6EB0-4D28-B946-E180F0104975}"/>
                  </a:ext>
                </a:extLst>
              </p:cNvPr>
              <p:cNvSpPr/>
              <p:nvPr/>
            </p:nvSpPr>
            <p:spPr>
              <a:xfrm flipH="1">
                <a:off x="10294993" y="2714823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5" name="Oval 774">
                <a:extLst>
                  <a:ext uri="{FF2B5EF4-FFF2-40B4-BE49-F238E27FC236}">
                    <a16:creationId xmlns:a16="http://schemas.microsoft.com/office/drawing/2014/main" id="{64A21B6A-CB5E-4E80-9997-BA3DA4BF95A2}"/>
                  </a:ext>
                </a:extLst>
              </p:cNvPr>
              <p:cNvSpPr/>
              <p:nvPr/>
            </p:nvSpPr>
            <p:spPr>
              <a:xfrm flipH="1">
                <a:off x="10278324" y="270529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6" name="Oval 775">
                <a:extLst>
                  <a:ext uri="{FF2B5EF4-FFF2-40B4-BE49-F238E27FC236}">
                    <a16:creationId xmlns:a16="http://schemas.microsoft.com/office/drawing/2014/main" id="{02BE2AAA-F05D-4B68-A7AD-61658544C368}"/>
                  </a:ext>
                </a:extLst>
              </p:cNvPr>
              <p:cNvSpPr/>
              <p:nvPr/>
            </p:nvSpPr>
            <p:spPr>
              <a:xfrm flipH="1">
                <a:off x="10261655" y="270053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7" name="Oval 776">
                <a:extLst>
                  <a:ext uri="{FF2B5EF4-FFF2-40B4-BE49-F238E27FC236}">
                    <a16:creationId xmlns:a16="http://schemas.microsoft.com/office/drawing/2014/main" id="{B07B411B-0203-46C7-9C74-F718000D2BEF}"/>
                  </a:ext>
                </a:extLst>
              </p:cNvPr>
              <p:cNvSpPr/>
              <p:nvPr/>
            </p:nvSpPr>
            <p:spPr>
              <a:xfrm flipH="1">
                <a:off x="10237842" y="270053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8" name="Oval 777">
                <a:extLst>
                  <a:ext uri="{FF2B5EF4-FFF2-40B4-BE49-F238E27FC236}">
                    <a16:creationId xmlns:a16="http://schemas.microsoft.com/office/drawing/2014/main" id="{63528829-35B0-4029-9512-F28DC0217386}"/>
                  </a:ext>
                </a:extLst>
              </p:cNvPr>
              <p:cNvSpPr/>
              <p:nvPr/>
            </p:nvSpPr>
            <p:spPr>
              <a:xfrm flipH="1">
                <a:off x="10206886" y="269101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9" name="Oval 778">
                <a:extLst>
                  <a:ext uri="{FF2B5EF4-FFF2-40B4-BE49-F238E27FC236}">
                    <a16:creationId xmlns:a16="http://schemas.microsoft.com/office/drawing/2014/main" id="{43356C6F-F030-47AB-979F-3090A8E8E371}"/>
                  </a:ext>
                </a:extLst>
              </p:cNvPr>
              <p:cNvSpPr/>
              <p:nvPr/>
            </p:nvSpPr>
            <p:spPr>
              <a:xfrm flipH="1">
                <a:off x="10187836" y="2686249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0" name="Oval 779">
                <a:extLst>
                  <a:ext uri="{FF2B5EF4-FFF2-40B4-BE49-F238E27FC236}">
                    <a16:creationId xmlns:a16="http://schemas.microsoft.com/office/drawing/2014/main" id="{D2657278-FDFB-47EE-BF8D-CB8DB9B12A17}"/>
                  </a:ext>
                </a:extLst>
              </p:cNvPr>
              <p:cNvSpPr/>
              <p:nvPr/>
            </p:nvSpPr>
            <p:spPr>
              <a:xfrm flipH="1">
                <a:off x="10173548" y="2679105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1" name="Oval 780">
                <a:extLst>
                  <a:ext uri="{FF2B5EF4-FFF2-40B4-BE49-F238E27FC236}">
                    <a16:creationId xmlns:a16="http://schemas.microsoft.com/office/drawing/2014/main" id="{D6346710-4D41-42FE-810E-5B36A35FF5C3}"/>
                  </a:ext>
                </a:extLst>
              </p:cNvPr>
              <p:cNvSpPr/>
              <p:nvPr/>
            </p:nvSpPr>
            <p:spPr>
              <a:xfrm flipH="1">
                <a:off x="10152117" y="2674343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2" name="Oval 781">
                <a:extLst>
                  <a:ext uri="{FF2B5EF4-FFF2-40B4-BE49-F238E27FC236}">
                    <a16:creationId xmlns:a16="http://schemas.microsoft.com/office/drawing/2014/main" id="{88C3770E-C6A8-4D47-86CB-44DD602A2F4E}"/>
                  </a:ext>
                </a:extLst>
              </p:cNvPr>
              <p:cNvSpPr/>
              <p:nvPr/>
            </p:nvSpPr>
            <p:spPr>
              <a:xfrm flipH="1">
                <a:off x="10130686" y="2667199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3" name="Oval 782">
                <a:extLst>
                  <a:ext uri="{FF2B5EF4-FFF2-40B4-BE49-F238E27FC236}">
                    <a16:creationId xmlns:a16="http://schemas.microsoft.com/office/drawing/2014/main" id="{21BA6294-CE68-4B2C-8DBA-F4C78602EFF6}"/>
                  </a:ext>
                </a:extLst>
              </p:cNvPr>
              <p:cNvSpPr/>
              <p:nvPr/>
            </p:nvSpPr>
            <p:spPr>
              <a:xfrm flipH="1">
                <a:off x="10109254" y="265529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4" name="Oval 783">
                <a:extLst>
                  <a:ext uri="{FF2B5EF4-FFF2-40B4-BE49-F238E27FC236}">
                    <a16:creationId xmlns:a16="http://schemas.microsoft.com/office/drawing/2014/main" id="{F8ED41E1-7B92-4A43-A139-B7E54804DEC5}"/>
                  </a:ext>
                </a:extLst>
              </p:cNvPr>
              <p:cNvSpPr/>
              <p:nvPr/>
            </p:nvSpPr>
            <p:spPr>
              <a:xfrm flipH="1">
                <a:off x="10087823" y="2648149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5" name="Oval 784">
                <a:extLst>
                  <a:ext uri="{FF2B5EF4-FFF2-40B4-BE49-F238E27FC236}">
                    <a16:creationId xmlns:a16="http://schemas.microsoft.com/office/drawing/2014/main" id="{A52D25EB-3FBB-444E-B5A6-53D20A448425}"/>
                  </a:ext>
                </a:extLst>
              </p:cNvPr>
              <p:cNvSpPr/>
              <p:nvPr/>
            </p:nvSpPr>
            <p:spPr>
              <a:xfrm flipH="1">
                <a:off x="10071154" y="264338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6" name="Oval 785">
                <a:extLst>
                  <a:ext uri="{FF2B5EF4-FFF2-40B4-BE49-F238E27FC236}">
                    <a16:creationId xmlns:a16="http://schemas.microsoft.com/office/drawing/2014/main" id="{D52ACDFC-191E-458F-AAC7-F9D2A1310EB3}"/>
                  </a:ext>
                </a:extLst>
              </p:cNvPr>
              <p:cNvSpPr/>
              <p:nvPr/>
            </p:nvSpPr>
            <p:spPr>
              <a:xfrm flipH="1">
                <a:off x="10054486" y="26338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7" name="Oval 786">
                <a:extLst>
                  <a:ext uri="{FF2B5EF4-FFF2-40B4-BE49-F238E27FC236}">
                    <a16:creationId xmlns:a16="http://schemas.microsoft.com/office/drawing/2014/main" id="{CB45F38D-845F-4E29-93A6-26D286851F0A}"/>
                  </a:ext>
                </a:extLst>
              </p:cNvPr>
              <p:cNvSpPr/>
              <p:nvPr/>
            </p:nvSpPr>
            <p:spPr>
              <a:xfrm flipH="1">
                <a:off x="10042579" y="262433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8" name="Oval 787">
                <a:extLst>
                  <a:ext uri="{FF2B5EF4-FFF2-40B4-BE49-F238E27FC236}">
                    <a16:creationId xmlns:a16="http://schemas.microsoft.com/office/drawing/2014/main" id="{46DAFF1E-DB1E-40E5-B028-517D6421CF60}"/>
                  </a:ext>
                </a:extLst>
              </p:cNvPr>
              <p:cNvSpPr/>
              <p:nvPr/>
            </p:nvSpPr>
            <p:spPr>
              <a:xfrm flipH="1">
                <a:off x="10028292" y="261719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9" name="Oval 788">
                <a:extLst>
                  <a:ext uri="{FF2B5EF4-FFF2-40B4-BE49-F238E27FC236}">
                    <a16:creationId xmlns:a16="http://schemas.microsoft.com/office/drawing/2014/main" id="{AA97A921-A70D-4BD7-9417-52DB9A0A33B9}"/>
                  </a:ext>
                </a:extLst>
              </p:cNvPr>
              <p:cNvSpPr/>
              <p:nvPr/>
            </p:nvSpPr>
            <p:spPr>
              <a:xfrm flipH="1">
                <a:off x="10011623" y="261481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0" name="Oval 789">
                <a:extLst>
                  <a:ext uri="{FF2B5EF4-FFF2-40B4-BE49-F238E27FC236}">
                    <a16:creationId xmlns:a16="http://schemas.microsoft.com/office/drawing/2014/main" id="{116F21B9-6ABC-46EC-A544-EF13E11580E7}"/>
                  </a:ext>
                </a:extLst>
              </p:cNvPr>
              <p:cNvSpPr/>
              <p:nvPr/>
            </p:nvSpPr>
            <p:spPr>
              <a:xfrm flipH="1">
                <a:off x="9992573" y="260766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1" name="Oval 790">
                <a:extLst>
                  <a:ext uri="{FF2B5EF4-FFF2-40B4-BE49-F238E27FC236}">
                    <a16:creationId xmlns:a16="http://schemas.microsoft.com/office/drawing/2014/main" id="{19E5E36C-028B-47CE-BBC3-98B9CBB64224}"/>
                  </a:ext>
                </a:extLst>
              </p:cNvPr>
              <p:cNvSpPr/>
              <p:nvPr/>
            </p:nvSpPr>
            <p:spPr>
              <a:xfrm flipH="1">
                <a:off x="9959236" y="259099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2" name="Oval 791">
                <a:extLst>
                  <a:ext uri="{FF2B5EF4-FFF2-40B4-BE49-F238E27FC236}">
                    <a16:creationId xmlns:a16="http://schemas.microsoft.com/office/drawing/2014/main" id="{DFE8477C-36F9-4CED-8322-A1F9931140D7}"/>
                  </a:ext>
                </a:extLst>
              </p:cNvPr>
              <p:cNvSpPr/>
              <p:nvPr/>
            </p:nvSpPr>
            <p:spPr>
              <a:xfrm flipH="1">
                <a:off x="9909230" y="257909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3" name="Oval 792">
                <a:extLst>
                  <a:ext uri="{FF2B5EF4-FFF2-40B4-BE49-F238E27FC236}">
                    <a16:creationId xmlns:a16="http://schemas.microsoft.com/office/drawing/2014/main" id="{6B88BEB8-CF20-4B93-854D-E60117E03C9F}"/>
                  </a:ext>
                </a:extLst>
              </p:cNvPr>
              <p:cNvSpPr/>
              <p:nvPr/>
            </p:nvSpPr>
            <p:spPr>
              <a:xfrm flipH="1">
                <a:off x="9887798" y="2574330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4" name="Oval 793">
                <a:extLst>
                  <a:ext uri="{FF2B5EF4-FFF2-40B4-BE49-F238E27FC236}">
                    <a16:creationId xmlns:a16="http://schemas.microsoft.com/office/drawing/2014/main" id="{98E9EA89-8B51-476F-8A2B-C07C905A128F}"/>
                  </a:ext>
                </a:extLst>
              </p:cNvPr>
              <p:cNvSpPr/>
              <p:nvPr/>
            </p:nvSpPr>
            <p:spPr>
              <a:xfrm flipH="1">
                <a:off x="9861605" y="257194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5" name="Oval 794">
                <a:extLst>
                  <a:ext uri="{FF2B5EF4-FFF2-40B4-BE49-F238E27FC236}">
                    <a16:creationId xmlns:a16="http://schemas.microsoft.com/office/drawing/2014/main" id="{3DE9FA29-0804-42FC-BF00-46098C962881}"/>
                  </a:ext>
                </a:extLst>
              </p:cNvPr>
              <p:cNvSpPr/>
              <p:nvPr/>
            </p:nvSpPr>
            <p:spPr>
              <a:xfrm flipH="1">
                <a:off x="9844936" y="256004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6" name="Oval 795">
                <a:extLst>
                  <a:ext uri="{FF2B5EF4-FFF2-40B4-BE49-F238E27FC236}">
                    <a16:creationId xmlns:a16="http://schemas.microsoft.com/office/drawing/2014/main" id="{0FAAFFA5-7C6E-42FA-AF9B-01D7E2093D9F}"/>
                  </a:ext>
                </a:extLst>
              </p:cNvPr>
              <p:cNvSpPr/>
              <p:nvPr/>
            </p:nvSpPr>
            <p:spPr>
              <a:xfrm flipH="1">
                <a:off x="9830648" y="256004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7" name="Oval 796">
                <a:extLst>
                  <a:ext uri="{FF2B5EF4-FFF2-40B4-BE49-F238E27FC236}">
                    <a16:creationId xmlns:a16="http://schemas.microsoft.com/office/drawing/2014/main" id="{B7B897A6-A4E8-447A-9295-FE54F11FAA17}"/>
                  </a:ext>
                </a:extLst>
              </p:cNvPr>
              <p:cNvSpPr/>
              <p:nvPr/>
            </p:nvSpPr>
            <p:spPr>
              <a:xfrm flipH="1">
                <a:off x="9733017" y="2498129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8" name="Oval 797">
                <a:extLst>
                  <a:ext uri="{FF2B5EF4-FFF2-40B4-BE49-F238E27FC236}">
                    <a16:creationId xmlns:a16="http://schemas.microsoft.com/office/drawing/2014/main" id="{0B939981-89D8-44BB-8A80-617B20A225D5}"/>
                  </a:ext>
                </a:extLst>
              </p:cNvPr>
              <p:cNvSpPr/>
              <p:nvPr/>
            </p:nvSpPr>
            <p:spPr>
              <a:xfrm flipH="1">
                <a:off x="9683011" y="247431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9" name="Oval 798">
                <a:extLst>
                  <a:ext uri="{FF2B5EF4-FFF2-40B4-BE49-F238E27FC236}">
                    <a16:creationId xmlns:a16="http://schemas.microsoft.com/office/drawing/2014/main" id="{CD06AA4B-9166-4193-9B3D-DEF4A32F1405}"/>
                  </a:ext>
                </a:extLst>
              </p:cNvPr>
              <p:cNvSpPr/>
              <p:nvPr/>
            </p:nvSpPr>
            <p:spPr>
              <a:xfrm flipH="1">
                <a:off x="9656817" y="2467173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0" name="Oval 799">
                <a:extLst>
                  <a:ext uri="{FF2B5EF4-FFF2-40B4-BE49-F238E27FC236}">
                    <a16:creationId xmlns:a16="http://schemas.microsoft.com/office/drawing/2014/main" id="{63AC734E-CA65-4FCC-8D4E-8AD524DAF6A7}"/>
                  </a:ext>
                </a:extLst>
              </p:cNvPr>
              <p:cNvSpPr/>
              <p:nvPr/>
            </p:nvSpPr>
            <p:spPr>
              <a:xfrm flipH="1">
                <a:off x="9628242" y="245526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1" name="Oval 800">
                <a:extLst>
                  <a:ext uri="{FF2B5EF4-FFF2-40B4-BE49-F238E27FC236}">
                    <a16:creationId xmlns:a16="http://schemas.microsoft.com/office/drawing/2014/main" id="{17EAEFA5-8DD6-4254-BD67-44C3BE2C85C5}"/>
                  </a:ext>
                </a:extLst>
              </p:cNvPr>
              <p:cNvSpPr/>
              <p:nvPr/>
            </p:nvSpPr>
            <p:spPr>
              <a:xfrm flipH="1">
                <a:off x="9611574" y="2448123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2" name="Oval 801">
                <a:extLst>
                  <a:ext uri="{FF2B5EF4-FFF2-40B4-BE49-F238E27FC236}">
                    <a16:creationId xmlns:a16="http://schemas.microsoft.com/office/drawing/2014/main" id="{A209631A-143B-4270-9C38-89ED684BFD91}"/>
                  </a:ext>
                </a:extLst>
              </p:cNvPr>
              <p:cNvSpPr/>
              <p:nvPr/>
            </p:nvSpPr>
            <p:spPr>
              <a:xfrm flipH="1">
                <a:off x="9580617" y="2440979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3" name="Oval 802">
                <a:extLst>
                  <a:ext uri="{FF2B5EF4-FFF2-40B4-BE49-F238E27FC236}">
                    <a16:creationId xmlns:a16="http://schemas.microsoft.com/office/drawing/2014/main" id="{9FCD13A9-E2C1-457C-AFDB-84DBA7A3BF50}"/>
                  </a:ext>
                </a:extLst>
              </p:cNvPr>
              <p:cNvSpPr/>
              <p:nvPr/>
            </p:nvSpPr>
            <p:spPr>
              <a:xfrm flipH="1">
                <a:off x="9549661" y="2433835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4" name="Oval 803">
                <a:extLst>
                  <a:ext uri="{FF2B5EF4-FFF2-40B4-BE49-F238E27FC236}">
                    <a16:creationId xmlns:a16="http://schemas.microsoft.com/office/drawing/2014/main" id="{18420A2A-8FC2-4295-8B26-FC934A1EF21F}"/>
                  </a:ext>
                </a:extLst>
              </p:cNvPr>
              <p:cNvSpPr/>
              <p:nvPr/>
            </p:nvSpPr>
            <p:spPr>
              <a:xfrm flipH="1">
                <a:off x="9513942" y="2424310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5" name="Oval 804">
                <a:extLst>
                  <a:ext uri="{FF2B5EF4-FFF2-40B4-BE49-F238E27FC236}">
                    <a16:creationId xmlns:a16="http://schemas.microsoft.com/office/drawing/2014/main" id="{CDCF9268-0E0A-4B68-BFF2-E79FD1CE0F45}"/>
                  </a:ext>
                </a:extLst>
              </p:cNvPr>
              <p:cNvSpPr/>
              <p:nvPr/>
            </p:nvSpPr>
            <p:spPr>
              <a:xfrm flipH="1">
                <a:off x="9482986" y="241716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6" name="Oval 805">
                <a:extLst>
                  <a:ext uri="{FF2B5EF4-FFF2-40B4-BE49-F238E27FC236}">
                    <a16:creationId xmlns:a16="http://schemas.microsoft.com/office/drawing/2014/main" id="{7477D35D-11CC-4796-B7D8-AB52D4F0905C}"/>
                  </a:ext>
                </a:extLst>
              </p:cNvPr>
              <p:cNvSpPr/>
              <p:nvPr/>
            </p:nvSpPr>
            <p:spPr>
              <a:xfrm flipH="1">
                <a:off x="9454411" y="2410023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7" name="Oval 806">
                <a:extLst>
                  <a:ext uri="{FF2B5EF4-FFF2-40B4-BE49-F238E27FC236}">
                    <a16:creationId xmlns:a16="http://schemas.microsoft.com/office/drawing/2014/main" id="{70EC9F3A-3311-4AE0-A465-6DCAAFD096D9}"/>
                  </a:ext>
                </a:extLst>
              </p:cNvPr>
              <p:cNvSpPr/>
              <p:nvPr/>
            </p:nvSpPr>
            <p:spPr>
              <a:xfrm flipH="1">
                <a:off x="9416311" y="2405260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8" name="Oval 807">
                <a:extLst>
                  <a:ext uri="{FF2B5EF4-FFF2-40B4-BE49-F238E27FC236}">
                    <a16:creationId xmlns:a16="http://schemas.microsoft.com/office/drawing/2014/main" id="{50D5894C-9C9F-4AD2-A5F4-E4C7FC001B36}"/>
                  </a:ext>
                </a:extLst>
              </p:cNvPr>
              <p:cNvSpPr/>
              <p:nvPr/>
            </p:nvSpPr>
            <p:spPr>
              <a:xfrm flipH="1">
                <a:off x="9385355" y="2393354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9" name="Oval 808">
                <a:extLst>
                  <a:ext uri="{FF2B5EF4-FFF2-40B4-BE49-F238E27FC236}">
                    <a16:creationId xmlns:a16="http://schemas.microsoft.com/office/drawing/2014/main" id="{B5E4AF18-5E5C-43A4-9973-63C23845AAC3}"/>
                  </a:ext>
                </a:extLst>
              </p:cNvPr>
              <p:cNvSpPr/>
              <p:nvPr/>
            </p:nvSpPr>
            <p:spPr>
              <a:xfrm flipH="1">
                <a:off x="9361543" y="2390973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0" name="Oval 809">
                <a:extLst>
                  <a:ext uri="{FF2B5EF4-FFF2-40B4-BE49-F238E27FC236}">
                    <a16:creationId xmlns:a16="http://schemas.microsoft.com/office/drawing/2014/main" id="{5D52227F-38CD-4466-89B0-A9D6ED5F3CB5}"/>
                  </a:ext>
                </a:extLst>
              </p:cNvPr>
              <p:cNvSpPr/>
              <p:nvPr/>
            </p:nvSpPr>
            <p:spPr>
              <a:xfrm flipH="1">
                <a:off x="9340111" y="238859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1" name="Oval 810">
                <a:extLst>
                  <a:ext uri="{FF2B5EF4-FFF2-40B4-BE49-F238E27FC236}">
                    <a16:creationId xmlns:a16="http://schemas.microsoft.com/office/drawing/2014/main" id="{CE1BF43A-B333-4F5C-A6D6-2BAE2531A215}"/>
                  </a:ext>
                </a:extLst>
              </p:cNvPr>
              <p:cNvSpPr/>
              <p:nvPr/>
            </p:nvSpPr>
            <p:spPr>
              <a:xfrm flipH="1">
                <a:off x="9318680" y="2386210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2" name="Oval 811">
                <a:extLst>
                  <a:ext uri="{FF2B5EF4-FFF2-40B4-BE49-F238E27FC236}">
                    <a16:creationId xmlns:a16="http://schemas.microsoft.com/office/drawing/2014/main" id="{2D35B8FB-3CAE-4AA7-8D9E-183F040C495A}"/>
                  </a:ext>
                </a:extLst>
              </p:cNvPr>
              <p:cNvSpPr/>
              <p:nvPr/>
            </p:nvSpPr>
            <p:spPr>
              <a:xfrm flipH="1">
                <a:off x="9292486" y="2371923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3" name="Oval 812">
                <a:extLst>
                  <a:ext uri="{FF2B5EF4-FFF2-40B4-BE49-F238E27FC236}">
                    <a16:creationId xmlns:a16="http://schemas.microsoft.com/office/drawing/2014/main" id="{C7C092F4-261C-4154-88C1-FBE0C6542D89}"/>
                  </a:ext>
                </a:extLst>
              </p:cNvPr>
              <p:cNvSpPr/>
              <p:nvPr/>
            </p:nvSpPr>
            <p:spPr>
              <a:xfrm flipH="1">
                <a:off x="9268674" y="2367160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4" name="Oval 813">
                <a:extLst>
                  <a:ext uri="{FF2B5EF4-FFF2-40B4-BE49-F238E27FC236}">
                    <a16:creationId xmlns:a16="http://schemas.microsoft.com/office/drawing/2014/main" id="{AD2A23F1-2912-4F94-AD65-E97397F482E7}"/>
                  </a:ext>
                </a:extLst>
              </p:cNvPr>
              <p:cNvSpPr/>
              <p:nvPr/>
            </p:nvSpPr>
            <p:spPr>
              <a:xfrm flipH="1">
                <a:off x="9240099" y="2367160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5" name="Oval 814">
                <a:extLst>
                  <a:ext uri="{FF2B5EF4-FFF2-40B4-BE49-F238E27FC236}">
                    <a16:creationId xmlns:a16="http://schemas.microsoft.com/office/drawing/2014/main" id="{8EAE5733-153B-4AC5-AC0E-FD7AFFB86A30}"/>
                  </a:ext>
                </a:extLst>
              </p:cNvPr>
              <p:cNvSpPr/>
              <p:nvPr/>
            </p:nvSpPr>
            <p:spPr>
              <a:xfrm flipH="1">
                <a:off x="9211524" y="2367160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6" name="Oval 815">
                <a:extLst>
                  <a:ext uri="{FF2B5EF4-FFF2-40B4-BE49-F238E27FC236}">
                    <a16:creationId xmlns:a16="http://schemas.microsoft.com/office/drawing/2014/main" id="{F66F3409-A965-4ED9-B4D1-155FE7A56DC0}"/>
                  </a:ext>
                </a:extLst>
              </p:cNvPr>
              <p:cNvSpPr/>
              <p:nvPr/>
            </p:nvSpPr>
            <p:spPr>
              <a:xfrm flipH="1">
                <a:off x="9182949" y="236239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7" name="Oval 816">
                <a:extLst>
                  <a:ext uri="{FF2B5EF4-FFF2-40B4-BE49-F238E27FC236}">
                    <a16:creationId xmlns:a16="http://schemas.microsoft.com/office/drawing/2014/main" id="{CD058B20-0C47-44EE-90AE-A771C0DE56DD}"/>
                  </a:ext>
                </a:extLst>
              </p:cNvPr>
              <p:cNvSpPr/>
              <p:nvPr/>
            </p:nvSpPr>
            <p:spPr>
              <a:xfrm flipH="1">
                <a:off x="9147230" y="236239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8" name="Oval 817">
                <a:extLst>
                  <a:ext uri="{FF2B5EF4-FFF2-40B4-BE49-F238E27FC236}">
                    <a16:creationId xmlns:a16="http://schemas.microsoft.com/office/drawing/2014/main" id="{98BC7EC2-C834-4858-898E-A23D60C1FCFA}"/>
                  </a:ext>
                </a:extLst>
              </p:cNvPr>
              <p:cNvSpPr/>
              <p:nvPr/>
            </p:nvSpPr>
            <p:spPr>
              <a:xfrm flipH="1">
                <a:off x="9128180" y="2357635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19" name="Oval 818">
                <a:extLst>
                  <a:ext uri="{FF2B5EF4-FFF2-40B4-BE49-F238E27FC236}">
                    <a16:creationId xmlns:a16="http://schemas.microsoft.com/office/drawing/2014/main" id="{8D5BB420-72BE-4464-BA33-233604A67154}"/>
                  </a:ext>
                </a:extLst>
              </p:cNvPr>
              <p:cNvSpPr/>
              <p:nvPr/>
            </p:nvSpPr>
            <p:spPr>
              <a:xfrm flipH="1">
                <a:off x="9104367" y="2357635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0" name="Oval 819">
                <a:extLst>
                  <a:ext uri="{FF2B5EF4-FFF2-40B4-BE49-F238E27FC236}">
                    <a16:creationId xmlns:a16="http://schemas.microsoft.com/office/drawing/2014/main" id="{48AC9D23-E538-475B-8826-8D00401F93E6}"/>
                  </a:ext>
                </a:extLst>
              </p:cNvPr>
              <p:cNvSpPr/>
              <p:nvPr/>
            </p:nvSpPr>
            <p:spPr>
              <a:xfrm flipH="1">
                <a:off x="9082936" y="2352873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1" name="Oval 820">
                <a:extLst>
                  <a:ext uri="{FF2B5EF4-FFF2-40B4-BE49-F238E27FC236}">
                    <a16:creationId xmlns:a16="http://schemas.microsoft.com/office/drawing/2014/main" id="{742D8950-A5D4-49F7-B587-62CCFA9EC047}"/>
                  </a:ext>
                </a:extLst>
              </p:cNvPr>
              <p:cNvSpPr/>
              <p:nvPr/>
            </p:nvSpPr>
            <p:spPr>
              <a:xfrm flipH="1">
                <a:off x="9049598" y="2348110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2" name="Oval 821">
                <a:extLst>
                  <a:ext uri="{FF2B5EF4-FFF2-40B4-BE49-F238E27FC236}">
                    <a16:creationId xmlns:a16="http://schemas.microsoft.com/office/drawing/2014/main" id="{4692704E-71F3-4168-9736-945487877565}"/>
                  </a:ext>
                </a:extLst>
              </p:cNvPr>
              <p:cNvSpPr/>
              <p:nvPr/>
            </p:nvSpPr>
            <p:spPr>
              <a:xfrm flipH="1">
                <a:off x="9018642" y="234096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3" name="Oval 822">
                <a:extLst>
                  <a:ext uri="{FF2B5EF4-FFF2-40B4-BE49-F238E27FC236}">
                    <a16:creationId xmlns:a16="http://schemas.microsoft.com/office/drawing/2014/main" id="{215F918E-7445-4AE3-B129-8D8A5F816D08}"/>
                  </a:ext>
                </a:extLst>
              </p:cNvPr>
              <p:cNvSpPr/>
              <p:nvPr/>
            </p:nvSpPr>
            <p:spPr>
              <a:xfrm flipH="1">
                <a:off x="8982923" y="233382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4" name="Oval 823">
                <a:extLst>
                  <a:ext uri="{FF2B5EF4-FFF2-40B4-BE49-F238E27FC236}">
                    <a16:creationId xmlns:a16="http://schemas.microsoft.com/office/drawing/2014/main" id="{FB1CCB0B-73CF-46E2-9EC2-4FBC81D450CB}"/>
                  </a:ext>
                </a:extLst>
              </p:cNvPr>
              <p:cNvSpPr/>
              <p:nvPr/>
            </p:nvSpPr>
            <p:spPr>
              <a:xfrm flipH="1">
                <a:off x="8959111" y="233144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5" name="Oval 824">
                <a:extLst>
                  <a:ext uri="{FF2B5EF4-FFF2-40B4-BE49-F238E27FC236}">
                    <a16:creationId xmlns:a16="http://schemas.microsoft.com/office/drawing/2014/main" id="{327DADE6-967B-4D39-BCCE-2A20BE7C4BB6}"/>
                  </a:ext>
                </a:extLst>
              </p:cNvPr>
              <p:cNvSpPr/>
              <p:nvPr/>
            </p:nvSpPr>
            <p:spPr>
              <a:xfrm flipH="1">
                <a:off x="8944823" y="233144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6" name="Oval 825">
                <a:extLst>
                  <a:ext uri="{FF2B5EF4-FFF2-40B4-BE49-F238E27FC236}">
                    <a16:creationId xmlns:a16="http://schemas.microsoft.com/office/drawing/2014/main" id="{200CBA7C-1250-4851-A3DE-8A9EA93A4ABF}"/>
                  </a:ext>
                </a:extLst>
              </p:cNvPr>
              <p:cNvSpPr/>
              <p:nvPr/>
            </p:nvSpPr>
            <p:spPr>
              <a:xfrm flipH="1">
                <a:off x="8925773" y="233144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7" name="Oval 826">
                <a:extLst>
                  <a:ext uri="{FF2B5EF4-FFF2-40B4-BE49-F238E27FC236}">
                    <a16:creationId xmlns:a16="http://schemas.microsoft.com/office/drawing/2014/main" id="{5AD2DF9C-E061-4F6F-8069-950B302E9B07}"/>
                  </a:ext>
                </a:extLst>
              </p:cNvPr>
              <p:cNvSpPr/>
              <p:nvPr/>
            </p:nvSpPr>
            <p:spPr>
              <a:xfrm flipH="1">
                <a:off x="8906723" y="233144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8" name="Oval 827">
                <a:extLst>
                  <a:ext uri="{FF2B5EF4-FFF2-40B4-BE49-F238E27FC236}">
                    <a16:creationId xmlns:a16="http://schemas.microsoft.com/office/drawing/2014/main" id="{C91D5CC4-925E-42A2-8C24-FECA87C0735D}"/>
                  </a:ext>
                </a:extLst>
              </p:cNvPr>
              <p:cNvSpPr/>
              <p:nvPr/>
            </p:nvSpPr>
            <p:spPr>
              <a:xfrm flipH="1">
                <a:off x="8887673" y="233144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9" name="Oval 828">
                <a:extLst>
                  <a:ext uri="{FF2B5EF4-FFF2-40B4-BE49-F238E27FC236}">
                    <a16:creationId xmlns:a16="http://schemas.microsoft.com/office/drawing/2014/main" id="{BAC4CAE5-5979-4EEB-89B4-3BE34BEC8DA7}"/>
                  </a:ext>
                </a:extLst>
              </p:cNvPr>
              <p:cNvSpPr/>
              <p:nvPr/>
            </p:nvSpPr>
            <p:spPr>
              <a:xfrm flipH="1">
                <a:off x="8866241" y="233144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0" name="Oval 829">
                <a:extLst>
                  <a:ext uri="{FF2B5EF4-FFF2-40B4-BE49-F238E27FC236}">
                    <a16:creationId xmlns:a16="http://schemas.microsoft.com/office/drawing/2014/main" id="{465C6E59-E596-496F-84B3-1FC03D269D88}"/>
                  </a:ext>
                </a:extLst>
              </p:cNvPr>
              <p:cNvSpPr/>
              <p:nvPr/>
            </p:nvSpPr>
            <p:spPr>
              <a:xfrm flipH="1">
                <a:off x="8835285" y="233144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831" name="Group 830">
            <a:extLst>
              <a:ext uri="{FF2B5EF4-FFF2-40B4-BE49-F238E27FC236}">
                <a16:creationId xmlns:a16="http://schemas.microsoft.com/office/drawing/2014/main" id="{E50F38F8-0D17-467D-A999-C3182963589A}"/>
              </a:ext>
            </a:extLst>
          </p:cNvPr>
          <p:cNvGrpSpPr/>
          <p:nvPr/>
        </p:nvGrpSpPr>
        <p:grpSpPr>
          <a:xfrm>
            <a:off x="8835288" y="1256389"/>
            <a:ext cx="3160394" cy="1004342"/>
            <a:chOff x="8835288" y="2326679"/>
            <a:chExt cx="3160394" cy="1004342"/>
          </a:xfrm>
        </p:grpSpPr>
        <p:sp>
          <p:nvSpPr>
            <p:cNvPr id="832" name="Freeform 60">
              <a:extLst>
                <a:ext uri="{FF2B5EF4-FFF2-40B4-BE49-F238E27FC236}">
                  <a16:creationId xmlns:a16="http://schemas.microsoft.com/office/drawing/2014/main" id="{E814CDC2-BF51-4C66-8A1D-CAAE8371C46C}"/>
                </a:ext>
              </a:extLst>
            </p:cNvPr>
            <p:cNvSpPr/>
            <p:nvPr/>
          </p:nvSpPr>
          <p:spPr>
            <a:xfrm>
              <a:off x="8848725" y="2357438"/>
              <a:ext cx="3119438" cy="947737"/>
            </a:xfrm>
            <a:custGeom>
              <a:avLst/>
              <a:gdLst>
                <a:gd name="connsiteX0" fmla="*/ 3119438 w 3119438"/>
                <a:gd name="connsiteY0" fmla="*/ 947737 h 947737"/>
                <a:gd name="connsiteX1" fmla="*/ 2938463 w 3119438"/>
                <a:gd name="connsiteY1" fmla="*/ 947737 h 947737"/>
                <a:gd name="connsiteX2" fmla="*/ 2938463 w 3119438"/>
                <a:gd name="connsiteY2" fmla="*/ 814387 h 947737"/>
                <a:gd name="connsiteX3" fmla="*/ 2847975 w 3119438"/>
                <a:gd name="connsiteY3" fmla="*/ 814387 h 947737"/>
                <a:gd name="connsiteX4" fmla="*/ 2847975 w 3119438"/>
                <a:gd name="connsiteY4" fmla="*/ 747712 h 947737"/>
                <a:gd name="connsiteX5" fmla="*/ 2828925 w 3119438"/>
                <a:gd name="connsiteY5" fmla="*/ 747712 h 947737"/>
                <a:gd name="connsiteX6" fmla="*/ 2828925 w 3119438"/>
                <a:gd name="connsiteY6" fmla="*/ 681037 h 947737"/>
                <a:gd name="connsiteX7" fmla="*/ 2533650 w 3119438"/>
                <a:gd name="connsiteY7" fmla="*/ 681037 h 947737"/>
                <a:gd name="connsiteX8" fmla="*/ 2533650 w 3119438"/>
                <a:gd name="connsiteY8" fmla="*/ 647700 h 947737"/>
                <a:gd name="connsiteX9" fmla="*/ 2471738 w 3119438"/>
                <a:gd name="connsiteY9" fmla="*/ 647700 h 947737"/>
                <a:gd name="connsiteX10" fmla="*/ 2433638 w 3119438"/>
                <a:gd name="connsiteY10" fmla="*/ 566737 h 947737"/>
                <a:gd name="connsiteX11" fmla="*/ 2405063 w 3119438"/>
                <a:gd name="connsiteY11" fmla="*/ 533400 h 947737"/>
                <a:gd name="connsiteX12" fmla="*/ 2347913 w 3119438"/>
                <a:gd name="connsiteY12" fmla="*/ 504825 h 947737"/>
                <a:gd name="connsiteX13" fmla="*/ 2300288 w 3119438"/>
                <a:gd name="connsiteY13" fmla="*/ 490537 h 947737"/>
                <a:gd name="connsiteX14" fmla="*/ 2262188 w 3119438"/>
                <a:gd name="connsiteY14" fmla="*/ 466725 h 947737"/>
                <a:gd name="connsiteX15" fmla="*/ 2066925 w 3119438"/>
                <a:gd name="connsiteY15" fmla="*/ 419100 h 947737"/>
                <a:gd name="connsiteX16" fmla="*/ 1905000 w 3119438"/>
                <a:gd name="connsiteY16" fmla="*/ 395287 h 947737"/>
                <a:gd name="connsiteX17" fmla="*/ 1809750 w 3119438"/>
                <a:gd name="connsiteY17" fmla="*/ 376237 h 947737"/>
                <a:gd name="connsiteX18" fmla="*/ 1666875 w 3119438"/>
                <a:gd name="connsiteY18" fmla="*/ 352425 h 947737"/>
                <a:gd name="connsiteX19" fmla="*/ 1643063 w 3119438"/>
                <a:gd name="connsiteY19" fmla="*/ 314325 h 947737"/>
                <a:gd name="connsiteX20" fmla="*/ 1595438 w 3119438"/>
                <a:gd name="connsiteY20" fmla="*/ 309562 h 947737"/>
                <a:gd name="connsiteX21" fmla="*/ 1557338 w 3119438"/>
                <a:gd name="connsiteY21" fmla="*/ 280987 h 947737"/>
                <a:gd name="connsiteX22" fmla="*/ 1447800 w 3119438"/>
                <a:gd name="connsiteY22" fmla="*/ 266700 h 947737"/>
                <a:gd name="connsiteX23" fmla="*/ 1357313 w 3119438"/>
                <a:gd name="connsiteY23" fmla="*/ 238125 h 947737"/>
                <a:gd name="connsiteX24" fmla="*/ 1209675 w 3119438"/>
                <a:gd name="connsiteY24" fmla="*/ 219075 h 947737"/>
                <a:gd name="connsiteX25" fmla="*/ 1133475 w 3119438"/>
                <a:gd name="connsiteY25" fmla="*/ 176212 h 947737"/>
                <a:gd name="connsiteX26" fmla="*/ 1004888 w 3119438"/>
                <a:gd name="connsiteY26" fmla="*/ 152400 h 947737"/>
                <a:gd name="connsiteX27" fmla="*/ 904875 w 3119438"/>
                <a:gd name="connsiteY27" fmla="*/ 133350 h 947737"/>
                <a:gd name="connsiteX28" fmla="*/ 828675 w 3119438"/>
                <a:gd name="connsiteY28" fmla="*/ 119062 h 947737"/>
                <a:gd name="connsiteX29" fmla="*/ 733425 w 3119438"/>
                <a:gd name="connsiteY29" fmla="*/ 100012 h 947737"/>
                <a:gd name="connsiteX30" fmla="*/ 566738 w 3119438"/>
                <a:gd name="connsiteY30" fmla="*/ 66675 h 947737"/>
                <a:gd name="connsiteX31" fmla="*/ 471488 w 3119438"/>
                <a:gd name="connsiteY31" fmla="*/ 42862 h 947737"/>
                <a:gd name="connsiteX32" fmla="*/ 371475 w 3119438"/>
                <a:gd name="connsiteY32" fmla="*/ 28575 h 947737"/>
                <a:gd name="connsiteX33" fmla="*/ 161925 w 3119438"/>
                <a:gd name="connsiteY33" fmla="*/ 0 h 947737"/>
                <a:gd name="connsiteX34" fmla="*/ 0 w 3119438"/>
                <a:gd name="connsiteY34" fmla="*/ 0 h 947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119438" h="947737">
                  <a:moveTo>
                    <a:pt x="3119438" y="947737"/>
                  </a:moveTo>
                  <a:lnTo>
                    <a:pt x="2938463" y="947737"/>
                  </a:lnTo>
                  <a:lnTo>
                    <a:pt x="2938463" y="814387"/>
                  </a:lnTo>
                  <a:lnTo>
                    <a:pt x="2847975" y="814387"/>
                  </a:lnTo>
                  <a:lnTo>
                    <a:pt x="2847975" y="747712"/>
                  </a:lnTo>
                  <a:lnTo>
                    <a:pt x="2828925" y="747712"/>
                  </a:lnTo>
                  <a:lnTo>
                    <a:pt x="2828925" y="681037"/>
                  </a:lnTo>
                  <a:lnTo>
                    <a:pt x="2533650" y="681037"/>
                  </a:lnTo>
                  <a:lnTo>
                    <a:pt x="2533650" y="647700"/>
                  </a:lnTo>
                  <a:lnTo>
                    <a:pt x="2471738" y="647700"/>
                  </a:lnTo>
                  <a:lnTo>
                    <a:pt x="2433638" y="566737"/>
                  </a:lnTo>
                  <a:lnTo>
                    <a:pt x="2405063" y="533400"/>
                  </a:lnTo>
                  <a:lnTo>
                    <a:pt x="2347913" y="504825"/>
                  </a:lnTo>
                  <a:lnTo>
                    <a:pt x="2300288" y="490537"/>
                  </a:lnTo>
                  <a:lnTo>
                    <a:pt x="2262188" y="466725"/>
                  </a:lnTo>
                  <a:lnTo>
                    <a:pt x="2066925" y="419100"/>
                  </a:lnTo>
                  <a:lnTo>
                    <a:pt x="1905000" y="395287"/>
                  </a:lnTo>
                  <a:lnTo>
                    <a:pt x="1809750" y="376237"/>
                  </a:lnTo>
                  <a:lnTo>
                    <a:pt x="1666875" y="352425"/>
                  </a:lnTo>
                  <a:lnTo>
                    <a:pt x="1643063" y="314325"/>
                  </a:lnTo>
                  <a:lnTo>
                    <a:pt x="1595438" y="309562"/>
                  </a:lnTo>
                  <a:lnTo>
                    <a:pt x="1557338" y="280987"/>
                  </a:lnTo>
                  <a:lnTo>
                    <a:pt x="1447800" y="266700"/>
                  </a:lnTo>
                  <a:lnTo>
                    <a:pt x="1357313" y="238125"/>
                  </a:lnTo>
                  <a:lnTo>
                    <a:pt x="1209675" y="219075"/>
                  </a:lnTo>
                  <a:lnTo>
                    <a:pt x="1133475" y="176212"/>
                  </a:lnTo>
                  <a:lnTo>
                    <a:pt x="1004888" y="152400"/>
                  </a:lnTo>
                  <a:lnTo>
                    <a:pt x="904875" y="133350"/>
                  </a:lnTo>
                  <a:lnTo>
                    <a:pt x="828675" y="119062"/>
                  </a:lnTo>
                  <a:lnTo>
                    <a:pt x="733425" y="100012"/>
                  </a:lnTo>
                  <a:lnTo>
                    <a:pt x="566738" y="66675"/>
                  </a:lnTo>
                  <a:lnTo>
                    <a:pt x="471488" y="42862"/>
                  </a:lnTo>
                  <a:lnTo>
                    <a:pt x="371475" y="28575"/>
                  </a:lnTo>
                  <a:lnTo>
                    <a:pt x="161925" y="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33" name="Group 832">
              <a:extLst>
                <a:ext uri="{FF2B5EF4-FFF2-40B4-BE49-F238E27FC236}">
                  <a16:creationId xmlns:a16="http://schemas.microsoft.com/office/drawing/2014/main" id="{379B49B0-706C-430D-9310-A3341536BD82}"/>
                </a:ext>
              </a:extLst>
            </p:cNvPr>
            <p:cNvGrpSpPr/>
            <p:nvPr/>
          </p:nvGrpSpPr>
          <p:grpSpPr>
            <a:xfrm>
              <a:off x="8835288" y="2326679"/>
              <a:ext cx="3160394" cy="1004342"/>
              <a:chOff x="8835288" y="2326679"/>
              <a:chExt cx="3160394" cy="1004342"/>
            </a:xfrm>
          </p:grpSpPr>
          <p:sp>
            <p:nvSpPr>
              <p:cNvPr id="834" name="Oval 833">
                <a:extLst>
                  <a:ext uri="{FF2B5EF4-FFF2-40B4-BE49-F238E27FC236}">
                    <a16:creationId xmlns:a16="http://schemas.microsoft.com/office/drawing/2014/main" id="{D9481811-0E82-403F-A8B5-74F1D0B80C06}"/>
                  </a:ext>
                </a:extLst>
              </p:cNvPr>
              <p:cNvSpPr/>
              <p:nvPr/>
            </p:nvSpPr>
            <p:spPr>
              <a:xfrm flipH="1">
                <a:off x="8835288" y="2326679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5" name="Oval 834">
                <a:extLst>
                  <a:ext uri="{FF2B5EF4-FFF2-40B4-BE49-F238E27FC236}">
                    <a16:creationId xmlns:a16="http://schemas.microsoft.com/office/drawing/2014/main" id="{D003B00C-656E-4102-A2FE-5F00D7DBBF33}"/>
                  </a:ext>
                </a:extLst>
              </p:cNvPr>
              <p:cNvSpPr/>
              <p:nvPr/>
            </p:nvSpPr>
            <p:spPr>
              <a:xfrm flipH="1">
                <a:off x="8851957" y="2326679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6" name="Oval 835">
                <a:extLst>
                  <a:ext uri="{FF2B5EF4-FFF2-40B4-BE49-F238E27FC236}">
                    <a16:creationId xmlns:a16="http://schemas.microsoft.com/office/drawing/2014/main" id="{E7BAB7C1-06C0-4AB7-AC2C-53B0116D2C39}"/>
                  </a:ext>
                </a:extLst>
              </p:cNvPr>
              <p:cNvSpPr/>
              <p:nvPr/>
            </p:nvSpPr>
            <p:spPr>
              <a:xfrm flipH="1">
                <a:off x="8863863" y="2326679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7" name="Oval 836">
                <a:extLst>
                  <a:ext uri="{FF2B5EF4-FFF2-40B4-BE49-F238E27FC236}">
                    <a16:creationId xmlns:a16="http://schemas.microsoft.com/office/drawing/2014/main" id="{2B948B4D-3A24-4C0B-AC62-2D8C195534EC}"/>
                  </a:ext>
                </a:extLst>
              </p:cNvPr>
              <p:cNvSpPr/>
              <p:nvPr/>
            </p:nvSpPr>
            <p:spPr>
              <a:xfrm flipH="1">
                <a:off x="8880532" y="2326679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8" name="Oval 837">
                <a:extLst>
                  <a:ext uri="{FF2B5EF4-FFF2-40B4-BE49-F238E27FC236}">
                    <a16:creationId xmlns:a16="http://schemas.microsoft.com/office/drawing/2014/main" id="{8597C3B8-D17C-4D42-8735-DD87C8E7F381}"/>
                  </a:ext>
                </a:extLst>
              </p:cNvPr>
              <p:cNvSpPr/>
              <p:nvPr/>
            </p:nvSpPr>
            <p:spPr>
              <a:xfrm flipH="1">
                <a:off x="8901963" y="2326679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39" name="Oval 838">
                <a:extLst>
                  <a:ext uri="{FF2B5EF4-FFF2-40B4-BE49-F238E27FC236}">
                    <a16:creationId xmlns:a16="http://schemas.microsoft.com/office/drawing/2014/main" id="{53F54511-AEA6-44A2-B09F-FE32E3BD2A66}"/>
                  </a:ext>
                </a:extLst>
              </p:cNvPr>
              <p:cNvSpPr/>
              <p:nvPr/>
            </p:nvSpPr>
            <p:spPr>
              <a:xfrm flipH="1">
                <a:off x="8918632" y="2326679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0" name="Oval 839">
                <a:extLst>
                  <a:ext uri="{FF2B5EF4-FFF2-40B4-BE49-F238E27FC236}">
                    <a16:creationId xmlns:a16="http://schemas.microsoft.com/office/drawing/2014/main" id="{C69FAD80-7843-4DB3-938D-9EAFFCD46EDF}"/>
                  </a:ext>
                </a:extLst>
              </p:cNvPr>
              <p:cNvSpPr/>
              <p:nvPr/>
            </p:nvSpPr>
            <p:spPr>
              <a:xfrm flipH="1">
                <a:off x="8937682" y="2326679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1" name="Oval 840">
                <a:extLst>
                  <a:ext uri="{FF2B5EF4-FFF2-40B4-BE49-F238E27FC236}">
                    <a16:creationId xmlns:a16="http://schemas.microsoft.com/office/drawing/2014/main" id="{DF0E8E07-7BDD-4792-AF0E-71B05C510218}"/>
                  </a:ext>
                </a:extLst>
              </p:cNvPr>
              <p:cNvSpPr/>
              <p:nvPr/>
            </p:nvSpPr>
            <p:spPr>
              <a:xfrm flipH="1">
                <a:off x="8963876" y="2329060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2" name="Oval 841">
                <a:extLst>
                  <a:ext uri="{FF2B5EF4-FFF2-40B4-BE49-F238E27FC236}">
                    <a16:creationId xmlns:a16="http://schemas.microsoft.com/office/drawing/2014/main" id="{123A79CF-8EE3-4393-A38B-7D60DD5A8411}"/>
                  </a:ext>
                </a:extLst>
              </p:cNvPr>
              <p:cNvSpPr/>
              <p:nvPr/>
            </p:nvSpPr>
            <p:spPr>
              <a:xfrm flipH="1">
                <a:off x="8985307" y="2336204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3" name="Oval 842">
                <a:extLst>
                  <a:ext uri="{FF2B5EF4-FFF2-40B4-BE49-F238E27FC236}">
                    <a16:creationId xmlns:a16="http://schemas.microsoft.com/office/drawing/2014/main" id="{CB8ABEB9-38DF-433B-B958-BC2CAB3FA738}"/>
                  </a:ext>
                </a:extLst>
              </p:cNvPr>
              <p:cNvSpPr/>
              <p:nvPr/>
            </p:nvSpPr>
            <p:spPr>
              <a:xfrm flipH="1">
                <a:off x="9006739" y="2336204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4" name="Oval 843">
                <a:extLst>
                  <a:ext uri="{FF2B5EF4-FFF2-40B4-BE49-F238E27FC236}">
                    <a16:creationId xmlns:a16="http://schemas.microsoft.com/office/drawing/2014/main" id="{3B01D95E-8E9A-4E1A-AAB1-90C914912219}"/>
                  </a:ext>
                </a:extLst>
              </p:cNvPr>
              <p:cNvSpPr/>
              <p:nvPr/>
            </p:nvSpPr>
            <p:spPr>
              <a:xfrm flipH="1">
                <a:off x="9018645" y="2336204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5" name="Oval 844">
                <a:extLst>
                  <a:ext uri="{FF2B5EF4-FFF2-40B4-BE49-F238E27FC236}">
                    <a16:creationId xmlns:a16="http://schemas.microsoft.com/office/drawing/2014/main" id="{695EC6BF-02F0-4D6C-A54E-DF9CA41D4E40}"/>
                  </a:ext>
                </a:extLst>
              </p:cNvPr>
              <p:cNvSpPr/>
              <p:nvPr/>
            </p:nvSpPr>
            <p:spPr>
              <a:xfrm flipH="1">
                <a:off x="9040076" y="234334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6" name="Oval 845">
                <a:extLst>
                  <a:ext uri="{FF2B5EF4-FFF2-40B4-BE49-F238E27FC236}">
                    <a16:creationId xmlns:a16="http://schemas.microsoft.com/office/drawing/2014/main" id="{11CDBDAF-BD69-448F-990F-07090610A56A}"/>
                  </a:ext>
                </a:extLst>
              </p:cNvPr>
              <p:cNvSpPr/>
              <p:nvPr/>
            </p:nvSpPr>
            <p:spPr>
              <a:xfrm flipH="1">
                <a:off x="9059126" y="2345729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7" name="Oval 846">
                <a:extLst>
                  <a:ext uri="{FF2B5EF4-FFF2-40B4-BE49-F238E27FC236}">
                    <a16:creationId xmlns:a16="http://schemas.microsoft.com/office/drawing/2014/main" id="{9A0EFE80-E661-4E04-BA42-31258B2206A9}"/>
                  </a:ext>
                </a:extLst>
              </p:cNvPr>
              <p:cNvSpPr/>
              <p:nvPr/>
            </p:nvSpPr>
            <p:spPr>
              <a:xfrm flipH="1">
                <a:off x="9080557" y="2355254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8" name="Oval 847">
                <a:extLst>
                  <a:ext uri="{FF2B5EF4-FFF2-40B4-BE49-F238E27FC236}">
                    <a16:creationId xmlns:a16="http://schemas.microsoft.com/office/drawing/2014/main" id="{3E5A2C26-53F9-4369-AFC0-652F3E20975B}"/>
                  </a:ext>
                </a:extLst>
              </p:cNvPr>
              <p:cNvSpPr/>
              <p:nvPr/>
            </p:nvSpPr>
            <p:spPr>
              <a:xfrm flipH="1">
                <a:off x="9101989" y="2355254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49" name="Oval 848">
                <a:extLst>
                  <a:ext uri="{FF2B5EF4-FFF2-40B4-BE49-F238E27FC236}">
                    <a16:creationId xmlns:a16="http://schemas.microsoft.com/office/drawing/2014/main" id="{CBC62D87-C529-493D-A690-B1C27CEB0086}"/>
                  </a:ext>
                </a:extLst>
              </p:cNvPr>
              <p:cNvSpPr/>
              <p:nvPr/>
            </p:nvSpPr>
            <p:spPr>
              <a:xfrm flipH="1">
                <a:off x="9116276" y="2355254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0" name="Oval 849">
                <a:extLst>
                  <a:ext uri="{FF2B5EF4-FFF2-40B4-BE49-F238E27FC236}">
                    <a16:creationId xmlns:a16="http://schemas.microsoft.com/office/drawing/2014/main" id="{CC674019-998B-46F6-A5E6-2667DADA2B9A}"/>
                  </a:ext>
                </a:extLst>
              </p:cNvPr>
              <p:cNvSpPr/>
              <p:nvPr/>
            </p:nvSpPr>
            <p:spPr>
              <a:xfrm flipH="1">
                <a:off x="9132945" y="2355254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1" name="Oval 850">
                <a:extLst>
                  <a:ext uri="{FF2B5EF4-FFF2-40B4-BE49-F238E27FC236}">
                    <a16:creationId xmlns:a16="http://schemas.microsoft.com/office/drawing/2014/main" id="{A400D6ED-4222-460F-A35F-B4BEA7F75847}"/>
                  </a:ext>
                </a:extLst>
              </p:cNvPr>
              <p:cNvSpPr/>
              <p:nvPr/>
            </p:nvSpPr>
            <p:spPr>
              <a:xfrm flipH="1">
                <a:off x="9151995" y="2355254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2" name="Oval 851">
                <a:extLst>
                  <a:ext uri="{FF2B5EF4-FFF2-40B4-BE49-F238E27FC236}">
                    <a16:creationId xmlns:a16="http://schemas.microsoft.com/office/drawing/2014/main" id="{5418C99A-8B6A-4E36-92AB-E2AEA3C22565}"/>
                  </a:ext>
                </a:extLst>
              </p:cNvPr>
              <p:cNvSpPr/>
              <p:nvPr/>
            </p:nvSpPr>
            <p:spPr>
              <a:xfrm flipH="1">
                <a:off x="9192476" y="236001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3" name="Oval 852">
                <a:extLst>
                  <a:ext uri="{FF2B5EF4-FFF2-40B4-BE49-F238E27FC236}">
                    <a16:creationId xmlns:a16="http://schemas.microsoft.com/office/drawing/2014/main" id="{A171BFE4-4B43-4ACF-AB8B-F1C4D82787C6}"/>
                  </a:ext>
                </a:extLst>
              </p:cNvPr>
              <p:cNvSpPr/>
              <p:nvPr/>
            </p:nvSpPr>
            <p:spPr>
              <a:xfrm flipH="1">
                <a:off x="9209145" y="236001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4" name="Oval 853">
                <a:extLst>
                  <a:ext uri="{FF2B5EF4-FFF2-40B4-BE49-F238E27FC236}">
                    <a16:creationId xmlns:a16="http://schemas.microsoft.com/office/drawing/2014/main" id="{4F4A2FE5-F3B5-45BD-8389-FE76118C012B}"/>
                  </a:ext>
                </a:extLst>
              </p:cNvPr>
              <p:cNvSpPr/>
              <p:nvPr/>
            </p:nvSpPr>
            <p:spPr>
              <a:xfrm flipH="1">
                <a:off x="9228195" y="236001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5" name="Oval 854">
                <a:extLst>
                  <a:ext uri="{FF2B5EF4-FFF2-40B4-BE49-F238E27FC236}">
                    <a16:creationId xmlns:a16="http://schemas.microsoft.com/office/drawing/2014/main" id="{8D9422F7-261C-469F-B384-8641028FEF64}"/>
                  </a:ext>
                </a:extLst>
              </p:cNvPr>
              <p:cNvSpPr/>
              <p:nvPr/>
            </p:nvSpPr>
            <p:spPr>
              <a:xfrm flipH="1">
                <a:off x="9247245" y="236001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6" name="Oval 855">
                <a:extLst>
                  <a:ext uri="{FF2B5EF4-FFF2-40B4-BE49-F238E27FC236}">
                    <a16:creationId xmlns:a16="http://schemas.microsoft.com/office/drawing/2014/main" id="{D5A35848-B334-4260-8C21-57C581747053}"/>
                  </a:ext>
                </a:extLst>
              </p:cNvPr>
              <p:cNvSpPr/>
              <p:nvPr/>
            </p:nvSpPr>
            <p:spPr>
              <a:xfrm flipH="1">
                <a:off x="9261532" y="236001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7" name="Oval 856">
                <a:extLst>
                  <a:ext uri="{FF2B5EF4-FFF2-40B4-BE49-F238E27FC236}">
                    <a16:creationId xmlns:a16="http://schemas.microsoft.com/office/drawing/2014/main" id="{8F0187D9-70A4-4816-9139-91D1DAAF180E}"/>
                  </a:ext>
                </a:extLst>
              </p:cNvPr>
              <p:cNvSpPr/>
              <p:nvPr/>
            </p:nvSpPr>
            <p:spPr>
              <a:xfrm flipH="1">
                <a:off x="9278201" y="236001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8" name="Oval 857">
                <a:extLst>
                  <a:ext uri="{FF2B5EF4-FFF2-40B4-BE49-F238E27FC236}">
                    <a16:creationId xmlns:a16="http://schemas.microsoft.com/office/drawing/2014/main" id="{2AF3EBB2-71C6-4619-B5DE-09DA808AC0F1}"/>
                  </a:ext>
                </a:extLst>
              </p:cNvPr>
              <p:cNvSpPr/>
              <p:nvPr/>
            </p:nvSpPr>
            <p:spPr>
              <a:xfrm flipH="1">
                <a:off x="9294870" y="23671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9" name="Oval 858">
                <a:extLst>
                  <a:ext uri="{FF2B5EF4-FFF2-40B4-BE49-F238E27FC236}">
                    <a16:creationId xmlns:a16="http://schemas.microsoft.com/office/drawing/2014/main" id="{DE334132-A81E-4C9F-B2E9-98A806415E29}"/>
                  </a:ext>
                </a:extLst>
              </p:cNvPr>
              <p:cNvSpPr/>
              <p:nvPr/>
            </p:nvSpPr>
            <p:spPr>
              <a:xfrm flipH="1">
                <a:off x="9311539" y="237906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0" name="Oval 859">
                <a:extLst>
                  <a:ext uri="{FF2B5EF4-FFF2-40B4-BE49-F238E27FC236}">
                    <a16:creationId xmlns:a16="http://schemas.microsoft.com/office/drawing/2014/main" id="{2016FB8D-D340-4F33-A5D0-39AC0ACD3B4A}"/>
                  </a:ext>
                </a:extLst>
              </p:cNvPr>
              <p:cNvSpPr/>
              <p:nvPr/>
            </p:nvSpPr>
            <p:spPr>
              <a:xfrm flipH="1">
                <a:off x="9318682" y="238859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1" name="Oval 860">
                <a:extLst>
                  <a:ext uri="{FF2B5EF4-FFF2-40B4-BE49-F238E27FC236}">
                    <a16:creationId xmlns:a16="http://schemas.microsoft.com/office/drawing/2014/main" id="{AF3CB2A2-19AA-48A8-8F83-3283E40AF5F9}"/>
                  </a:ext>
                </a:extLst>
              </p:cNvPr>
              <p:cNvSpPr/>
              <p:nvPr/>
            </p:nvSpPr>
            <p:spPr>
              <a:xfrm flipH="1">
                <a:off x="9335351" y="238859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2" name="Oval 861">
                <a:extLst>
                  <a:ext uri="{FF2B5EF4-FFF2-40B4-BE49-F238E27FC236}">
                    <a16:creationId xmlns:a16="http://schemas.microsoft.com/office/drawing/2014/main" id="{19C4BC28-B4D1-48AB-B90C-61C9B8770231}"/>
                  </a:ext>
                </a:extLst>
              </p:cNvPr>
              <p:cNvSpPr/>
              <p:nvPr/>
            </p:nvSpPr>
            <p:spPr>
              <a:xfrm flipH="1">
                <a:off x="9352020" y="238859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3" name="Oval 862">
                <a:extLst>
                  <a:ext uri="{FF2B5EF4-FFF2-40B4-BE49-F238E27FC236}">
                    <a16:creationId xmlns:a16="http://schemas.microsoft.com/office/drawing/2014/main" id="{0B0869C7-456B-469C-96ED-39A001BCB5F9}"/>
                  </a:ext>
                </a:extLst>
              </p:cNvPr>
              <p:cNvSpPr/>
              <p:nvPr/>
            </p:nvSpPr>
            <p:spPr>
              <a:xfrm flipH="1">
                <a:off x="9363926" y="238859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4" name="Oval 863">
                <a:extLst>
                  <a:ext uri="{FF2B5EF4-FFF2-40B4-BE49-F238E27FC236}">
                    <a16:creationId xmlns:a16="http://schemas.microsoft.com/office/drawing/2014/main" id="{E4636F43-FEBD-473C-990E-6492B010FB9C}"/>
                  </a:ext>
                </a:extLst>
              </p:cNvPr>
              <p:cNvSpPr/>
              <p:nvPr/>
            </p:nvSpPr>
            <p:spPr>
              <a:xfrm flipH="1">
                <a:off x="9380595" y="238859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5" name="Oval 864">
                <a:extLst>
                  <a:ext uri="{FF2B5EF4-FFF2-40B4-BE49-F238E27FC236}">
                    <a16:creationId xmlns:a16="http://schemas.microsoft.com/office/drawing/2014/main" id="{2C7CF455-8294-49BA-9E99-AF999F69623D}"/>
                  </a:ext>
                </a:extLst>
              </p:cNvPr>
              <p:cNvSpPr/>
              <p:nvPr/>
            </p:nvSpPr>
            <p:spPr>
              <a:xfrm flipH="1">
                <a:off x="9399645" y="2393355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6" name="Oval 865">
                <a:extLst>
                  <a:ext uri="{FF2B5EF4-FFF2-40B4-BE49-F238E27FC236}">
                    <a16:creationId xmlns:a16="http://schemas.microsoft.com/office/drawing/2014/main" id="{399F588C-45D7-4586-AF4E-63B3384FD480}"/>
                  </a:ext>
                </a:extLst>
              </p:cNvPr>
              <p:cNvSpPr/>
              <p:nvPr/>
            </p:nvSpPr>
            <p:spPr>
              <a:xfrm flipH="1">
                <a:off x="9418695" y="24052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7" name="Oval 866">
                <a:extLst>
                  <a:ext uri="{FF2B5EF4-FFF2-40B4-BE49-F238E27FC236}">
                    <a16:creationId xmlns:a16="http://schemas.microsoft.com/office/drawing/2014/main" id="{C1AED0EA-3FE4-4377-836A-8AE35ED3CFFA}"/>
                  </a:ext>
                </a:extLst>
              </p:cNvPr>
              <p:cNvSpPr/>
              <p:nvPr/>
            </p:nvSpPr>
            <p:spPr>
              <a:xfrm flipH="1">
                <a:off x="9432983" y="240764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8" name="Oval 867">
                <a:extLst>
                  <a:ext uri="{FF2B5EF4-FFF2-40B4-BE49-F238E27FC236}">
                    <a16:creationId xmlns:a16="http://schemas.microsoft.com/office/drawing/2014/main" id="{694E0CA0-0FB8-4988-99CF-313F94018D09}"/>
                  </a:ext>
                </a:extLst>
              </p:cNvPr>
              <p:cNvSpPr/>
              <p:nvPr/>
            </p:nvSpPr>
            <p:spPr>
              <a:xfrm flipH="1">
                <a:off x="9449652" y="241478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9" name="Oval 868">
                <a:extLst>
                  <a:ext uri="{FF2B5EF4-FFF2-40B4-BE49-F238E27FC236}">
                    <a16:creationId xmlns:a16="http://schemas.microsoft.com/office/drawing/2014/main" id="{D484DCE6-6ACE-4F6E-B186-FFBC7F2D12E9}"/>
                  </a:ext>
                </a:extLst>
              </p:cNvPr>
              <p:cNvSpPr/>
              <p:nvPr/>
            </p:nvSpPr>
            <p:spPr>
              <a:xfrm flipH="1">
                <a:off x="9468702" y="241716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0" name="Oval 869">
                <a:extLst>
                  <a:ext uri="{FF2B5EF4-FFF2-40B4-BE49-F238E27FC236}">
                    <a16:creationId xmlns:a16="http://schemas.microsoft.com/office/drawing/2014/main" id="{956937ED-35EC-489B-93B9-37D30E59F2A8}"/>
                  </a:ext>
                </a:extLst>
              </p:cNvPr>
              <p:cNvSpPr/>
              <p:nvPr/>
            </p:nvSpPr>
            <p:spPr>
              <a:xfrm flipH="1">
                <a:off x="9482989" y="241716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1" name="Oval 870">
                <a:extLst>
                  <a:ext uri="{FF2B5EF4-FFF2-40B4-BE49-F238E27FC236}">
                    <a16:creationId xmlns:a16="http://schemas.microsoft.com/office/drawing/2014/main" id="{64DC31F4-D8F1-4590-89CC-502F55EE3E77}"/>
                  </a:ext>
                </a:extLst>
              </p:cNvPr>
              <p:cNvSpPr/>
              <p:nvPr/>
            </p:nvSpPr>
            <p:spPr>
              <a:xfrm flipH="1">
                <a:off x="9502039" y="242431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2" name="Oval 871">
                <a:extLst>
                  <a:ext uri="{FF2B5EF4-FFF2-40B4-BE49-F238E27FC236}">
                    <a16:creationId xmlns:a16="http://schemas.microsoft.com/office/drawing/2014/main" id="{F76F947B-E0A7-4DB0-9D30-BF156E740C2C}"/>
                  </a:ext>
                </a:extLst>
              </p:cNvPr>
              <p:cNvSpPr/>
              <p:nvPr/>
            </p:nvSpPr>
            <p:spPr>
              <a:xfrm flipH="1">
                <a:off x="9516327" y="2429074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3" name="Oval 872">
                <a:extLst>
                  <a:ext uri="{FF2B5EF4-FFF2-40B4-BE49-F238E27FC236}">
                    <a16:creationId xmlns:a16="http://schemas.microsoft.com/office/drawing/2014/main" id="{97583128-50CC-4FF2-B97C-54DD129DAFEC}"/>
                  </a:ext>
                </a:extLst>
              </p:cNvPr>
              <p:cNvSpPr/>
              <p:nvPr/>
            </p:nvSpPr>
            <p:spPr>
              <a:xfrm flipH="1">
                <a:off x="9528233" y="2429074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4" name="Oval 873">
                <a:extLst>
                  <a:ext uri="{FF2B5EF4-FFF2-40B4-BE49-F238E27FC236}">
                    <a16:creationId xmlns:a16="http://schemas.microsoft.com/office/drawing/2014/main" id="{C29A170B-2350-4691-8741-3C177267124A}"/>
                  </a:ext>
                </a:extLst>
              </p:cNvPr>
              <p:cNvSpPr/>
              <p:nvPr/>
            </p:nvSpPr>
            <p:spPr>
              <a:xfrm flipH="1">
                <a:off x="9556808" y="243383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5" name="Oval 874">
                <a:extLst>
                  <a:ext uri="{FF2B5EF4-FFF2-40B4-BE49-F238E27FC236}">
                    <a16:creationId xmlns:a16="http://schemas.microsoft.com/office/drawing/2014/main" id="{5DF066D1-6D26-482D-B972-5494E3550AFA}"/>
                  </a:ext>
                </a:extLst>
              </p:cNvPr>
              <p:cNvSpPr/>
              <p:nvPr/>
            </p:nvSpPr>
            <p:spPr>
              <a:xfrm flipH="1">
                <a:off x="9573477" y="243383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6" name="Oval 875">
                <a:extLst>
                  <a:ext uri="{FF2B5EF4-FFF2-40B4-BE49-F238E27FC236}">
                    <a16:creationId xmlns:a16="http://schemas.microsoft.com/office/drawing/2014/main" id="{98824D26-B3C4-419B-82C9-418745AB831E}"/>
                  </a:ext>
                </a:extLst>
              </p:cNvPr>
              <p:cNvSpPr/>
              <p:nvPr/>
            </p:nvSpPr>
            <p:spPr>
              <a:xfrm flipH="1">
                <a:off x="9592527" y="243383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7" name="Oval 876">
                <a:extLst>
                  <a:ext uri="{FF2B5EF4-FFF2-40B4-BE49-F238E27FC236}">
                    <a16:creationId xmlns:a16="http://schemas.microsoft.com/office/drawing/2014/main" id="{D47777B5-5E33-49B2-800B-60C6B26E0AF0}"/>
                  </a:ext>
                </a:extLst>
              </p:cNvPr>
              <p:cNvSpPr/>
              <p:nvPr/>
            </p:nvSpPr>
            <p:spPr>
              <a:xfrm flipH="1">
                <a:off x="9611577" y="2440980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8" name="Oval 877">
                <a:extLst>
                  <a:ext uri="{FF2B5EF4-FFF2-40B4-BE49-F238E27FC236}">
                    <a16:creationId xmlns:a16="http://schemas.microsoft.com/office/drawing/2014/main" id="{B1685CEF-1841-4487-A5C4-71E2844D9DC2}"/>
                  </a:ext>
                </a:extLst>
              </p:cNvPr>
              <p:cNvSpPr/>
              <p:nvPr/>
            </p:nvSpPr>
            <p:spPr>
              <a:xfrm flipH="1">
                <a:off x="9637770" y="2445743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79" name="Oval 878">
                <a:extLst>
                  <a:ext uri="{FF2B5EF4-FFF2-40B4-BE49-F238E27FC236}">
                    <a16:creationId xmlns:a16="http://schemas.microsoft.com/office/drawing/2014/main" id="{DE188500-3130-4249-990D-5D702347BF9C}"/>
                  </a:ext>
                </a:extLst>
              </p:cNvPr>
              <p:cNvSpPr/>
              <p:nvPr/>
            </p:nvSpPr>
            <p:spPr>
              <a:xfrm flipH="1">
                <a:off x="9652058" y="2448124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0" name="Oval 879">
                <a:extLst>
                  <a:ext uri="{FF2B5EF4-FFF2-40B4-BE49-F238E27FC236}">
                    <a16:creationId xmlns:a16="http://schemas.microsoft.com/office/drawing/2014/main" id="{6F752B0E-EF20-4C17-B95C-F42BE608E60C}"/>
                  </a:ext>
                </a:extLst>
              </p:cNvPr>
              <p:cNvSpPr/>
              <p:nvPr/>
            </p:nvSpPr>
            <p:spPr>
              <a:xfrm flipH="1">
                <a:off x="9673489" y="245526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1" name="Oval 880">
                <a:extLst>
                  <a:ext uri="{FF2B5EF4-FFF2-40B4-BE49-F238E27FC236}">
                    <a16:creationId xmlns:a16="http://schemas.microsoft.com/office/drawing/2014/main" id="{A71211FB-1605-49E9-9484-E89321DE7811}"/>
                  </a:ext>
                </a:extLst>
              </p:cNvPr>
              <p:cNvSpPr/>
              <p:nvPr/>
            </p:nvSpPr>
            <p:spPr>
              <a:xfrm flipH="1">
                <a:off x="9697302" y="245526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2" name="Oval 881">
                <a:extLst>
                  <a:ext uri="{FF2B5EF4-FFF2-40B4-BE49-F238E27FC236}">
                    <a16:creationId xmlns:a16="http://schemas.microsoft.com/office/drawing/2014/main" id="{EF22F6F3-14F9-42F4-AED7-A07E85448596}"/>
                  </a:ext>
                </a:extLst>
              </p:cNvPr>
              <p:cNvSpPr/>
              <p:nvPr/>
            </p:nvSpPr>
            <p:spPr>
              <a:xfrm flipH="1">
                <a:off x="9723496" y="246003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3" name="Oval 882">
                <a:extLst>
                  <a:ext uri="{FF2B5EF4-FFF2-40B4-BE49-F238E27FC236}">
                    <a16:creationId xmlns:a16="http://schemas.microsoft.com/office/drawing/2014/main" id="{874CDA45-C7D7-4858-AE87-3DFEF51C08CA}"/>
                  </a:ext>
                </a:extLst>
              </p:cNvPr>
              <p:cNvSpPr/>
              <p:nvPr/>
            </p:nvSpPr>
            <p:spPr>
              <a:xfrm flipH="1">
                <a:off x="9752071" y="2467174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4" name="Oval 883">
                <a:extLst>
                  <a:ext uri="{FF2B5EF4-FFF2-40B4-BE49-F238E27FC236}">
                    <a16:creationId xmlns:a16="http://schemas.microsoft.com/office/drawing/2014/main" id="{31650019-25FE-40EE-9823-A0B33F3547B0}"/>
                  </a:ext>
                </a:extLst>
              </p:cNvPr>
              <p:cNvSpPr/>
              <p:nvPr/>
            </p:nvSpPr>
            <p:spPr>
              <a:xfrm flipH="1">
                <a:off x="9775883" y="2476699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5" name="Oval 884">
                <a:extLst>
                  <a:ext uri="{FF2B5EF4-FFF2-40B4-BE49-F238E27FC236}">
                    <a16:creationId xmlns:a16="http://schemas.microsoft.com/office/drawing/2014/main" id="{A97B67A8-35A6-4391-B745-0D2E4D76764D}"/>
                  </a:ext>
                </a:extLst>
              </p:cNvPr>
              <p:cNvSpPr/>
              <p:nvPr/>
            </p:nvSpPr>
            <p:spPr>
              <a:xfrm flipH="1">
                <a:off x="9797315" y="2486224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6" name="Oval 885">
                <a:extLst>
                  <a:ext uri="{FF2B5EF4-FFF2-40B4-BE49-F238E27FC236}">
                    <a16:creationId xmlns:a16="http://schemas.microsoft.com/office/drawing/2014/main" id="{876CF291-A073-47D2-9F0D-FC0B8686205F}"/>
                  </a:ext>
                </a:extLst>
              </p:cNvPr>
              <p:cNvSpPr/>
              <p:nvPr/>
            </p:nvSpPr>
            <p:spPr>
              <a:xfrm flipH="1">
                <a:off x="9811602" y="248860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7" name="Oval 886">
                <a:extLst>
                  <a:ext uri="{FF2B5EF4-FFF2-40B4-BE49-F238E27FC236}">
                    <a16:creationId xmlns:a16="http://schemas.microsoft.com/office/drawing/2014/main" id="{CF98FDCD-0B76-465C-8BDE-929A12926A96}"/>
                  </a:ext>
                </a:extLst>
              </p:cNvPr>
              <p:cNvSpPr/>
              <p:nvPr/>
            </p:nvSpPr>
            <p:spPr>
              <a:xfrm flipH="1">
                <a:off x="9849702" y="249813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8" name="Oval 887">
                <a:extLst>
                  <a:ext uri="{FF2B5EF4-FFF2-40B4-BE49-F238E27FC236}">
                    <a16:creationId xmlns:a16="http://schemas.microsoft.com/office/drawing/2014/main" id="{BD1CC9F6-7882-4B1A-9798-48628FDE80D3}"/>
                  </a:ext>
                </a:extLst>
              </p:cNvPr>
              <p:cNvSpPr/>
              <p:nvPr/>
            </p:nvSpPr>
            <p:spPr>
              <a:xfrm flipH="1">
                <a:off x="9866370" y="2500513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9" name="Oval 888">
                <a:extLst>
                  <a:ext uri="{FF2B5EF4-FFF2-40B4-BE49-F238E27FC236}">
                    <a16:creationId xmlns:a16="http://schemas.microsoft.com/office/drawing/2014/main" id="{C44D34A6-B3F6-4577-AEA5-D311859E4594}"/>
                  </a:ext>
                </a:extLst>
              </p:cNvPr>
              <p:cNvSpPr/>
              <p:nvPr/>
            </p:nvSpPr>
            <p:spPr>
              <a:xfrm flipH="1">
                <a:off x="9890183" y="2505275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0" name="Oval 889">
                <a:extLst>
                  <a:ext uri="{FF2B5EF4-FFF2-40B4-BE49-F238E27FC236}">
                    <a16:creationId xmlns:a16="http://schemas.microsoft.com/office/drawing/2014/main" id="{A7F9DEF9-7FAF-4EA0-AD4D-1492C62DC101}"/>
                  </a:ext>
                </a:extLst>
              </p:cNvPr>
              <p:cNvSpPr/>
              <p:nvPr/>
            </p:nvSpPr>
            <p:spPr>
              <a:xfrm flipH="1">
                <a:off x="9909233" y="2505275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1" name="Oval 890">
                <a:extLst>
                  <a:ext uri="{FF2B5EF4-FFF2-40B4-BE49-F238E27FC236}">
                    <a16:creationId xmlns:a16="http://schemas.microsoft.com/office/drawing/2014/main" id="{49118B34-308C-4D54-A39A-EEEB8000CD87}"/>
                  </a:ext>
                </a:extLst>
              </p:cNvPr>
              <p:cNvSpPr/>
              <p:nvPr/>
            </p:nvSpPr>
            <p:spPr>
              <a:xfrm flipH="1">
                <a:off x="9930664" y="2505275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2" name="Oval 891">
                <a:extLst>
                  <a:ext uri="{FF2B5EF4-FFF2-40B4-BE49-F238E27FC236}">
                    <a16:creationId xmlns:a16="http://schemas.microsoft.com/office/drawing/2014/main" id="{4EDA732D-E81E-4A22-A5A3-20B7D0E7C6C4}"/>
                  </a:ext>
                </a:extLst>
              </p:cNvPr>
              <p:cNvSpPr/>
              <p:nvPr/>
            </p:nvSpPr>
            <p:spPr>
              <a:xfrm flipH="1">
                <a:off x="9949714" y="250765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3" name="Oval 892">
                <a:extLst>
                  <a:ext uri="{FF2B5EF4-FFF2-40B4-BE49-F238E27FC236}">
                    <a16:creationId xmlns:a16="http://schemas.microsoft.com/office/drawing/2014/main" id="{9BA804EF-1532-45D0-8746-504AFCA1C784}"/>
                  </a:ext>
                </a:extLst>
              </p:cNvPr>
              <p:cNvSpPr/>
              <p:nvPr/>
            </p:nvSpPr>
            <p:spPr>
              <a:xfrm flipH="1">
                <a:off x="9966383" y="2512419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4" name="Oval 893">
                <a:extLst>
                  <a:ext uri="{FF2B5EF4-FFF2-40B4-BE49-F238E27FC236}">
                    <a16:creationId xmlns:a16="http://schemas.microsoft.com/office/drawing/2014/main" id="{E19CCD7E-F490-4390-A130-A6C5BE946A44}"/>
                  </a:ext>
                </a:extLst>
              </p:cNvPr>
              <p:cNvSpPr/>
              <p:nvPr/>
            </p:nvSpPr>
            <p:spPr>
              <a:xfrm flipH="1">
                <a:off x="9985433" y="2519563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5" name="Oval 894">
                <a:extLst>
                  <a:ext uri="{FF2B5EF4-FFF2-40B4-BE49-F238E27FC236}">
                    <a16:creationId xmlns:a16="http://schemas.microsoft.com/office/drawing/2014/main" id="{2272EF4A-D996-4A58-9296-8146CCADBE3F}"/>
                  </a:ext>
                </a:extLst>
              </p:cNvPr>
              <p:cNvSpPr/>
              <p:nvPr/>
            </p:nvSpPr>
            <p:spPr>
              <a:xfrm flipH="1">
                <a:off x="10006864" y="2531469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6" name="Oval 895">
                <a:extLst>
                  <a:ext uri="{FF2B5EF4-FFF2-40B4-BE49-F238E27FC236}">
                    <a16:creationId xmlns:a16="http://schemas.microsoft.com/office/drawing/2014/main" id="{05B6390B-DEF6-4FC5-AF9A-24A8C9809C54}"/>
                  </a:ext>
                </a:extLst>
              </p:cNvPr>
              <p:cNvSpPr/>
              <p:nvPr/>
            </p:nvSpPr>
            <p:spPr>
              <a:xfrm flipH="1">
                <a:off x="10025914" y="2538613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7" name="Oval 896">
                <a:extLst>
                  <a:ext uri="{FF2B5EF4-FFF2-40B4-BE49-F238E27FC236}">
                    <a16:creationId xmlns:a16="http://schemas.microsoft.com/office/drawing/2014/main" id="{81BCD756-50CC-4EB2-A818-2B5D8E3F3259}"/>
                  </a:ext>
                </a:extLst>
              </p:cNvPr>
              <p:cNvSpPr/>
              <p:nvPr/>
            </p:nvSpPr>
            <p:spPr>
              <a:xfrm flipH="1">
                <a:off x="10042583" y="254813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8" name="Oval 897">
                <a:extLst>
                  <a:ext uri="{FF2B5EF4-FFF2-40B4-BE49-F238E27FC236}">
                    <a16:creationId xmlns:a16="http://schemas.microsoft.com/office/drawing/2014/main" id="{D2E61211-4472-4215-AB42-87FE1E221BDF}"/>
                  </a:ext>
                </a:extLst>
              </p:cNvPr>
              <p:cNvSpPr/>
              <p:nvPr/>
            </p:nvSpPr>
            <p:spPr>
              <a:xfrm flipH="1">
                <a:off x="10068777" y="254813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99" name="Oval 898">
                <a:extLst>
                  <a:ext uri="{FF2B5EF4-FFF2-40B4-BE49-F238E27FC236}">
                    <a16:creationId xmlns:a16="http://schemas.microsoft.com/office/drawing/2014/main" id="{0894A95C-B3AA-4297-8A47-B7F1E54CF7FE}"/>
                  </a:ext>
                </a:extLst>
              </p:cNvPr>
              <p:cNvSpPr/>
              <p:nvPr/>
            </p:nvSpPr>
            <p:spPr>
              <a:xfrm flipH="1">
                <a:off x="10087827" y="2552900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0" name="Oval 899">
                <a:extLst>
                  <a:ext uri="{FF2B5EF4-FFF2-40B4-BE49-F238E27FC236}">
                    <a16:creationId xmlns:a16="http://schemas.microsoft.com/office/drawing/2014/main" id="{402625AC-DDE8-4D22-9291-FBC0E853DC48}"/>
                  </a:ext>
                </a:extLst>
              </p:cNvPr>
              <p:cNvSpPr/>
              <p:nvPr/>
            </p:nvSpPr>
            <p:spPr>
              <a:xfrm flipH="1">
                <a:off x="10118783" y="255766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1" name="Oval 900">
                <a:extLst>
                  <a:ext uri="{FF2B5EF4-FFF2-40B4-BE49-F238E27FC236}">
                    <a16:creationId xmlns:a16="http://schemas.microsoft.com/office/drawing/2014/main" id="{6161E954-7DE6-4AEC-AC38-49E1DA3B5C8C}"/>
                  </a:ext>
                </a:extLst>
              </p:cNvPr>
              <p:cNvSpPr/>
              <p:nvPr/>
            </p:nvSpPr>
            <p:spPr>
              <a:xfrm flipH="1">
                <a:off x="10135452" y="2560043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2" name="Oval 901">
                <a:extLst>
                  <a:ext uri="{FF2B5EF4-FFF2-40B4-BE49-F238E27FC236}">
                    <a16:creationId xmlns:a16="http://schemas.microsoft.com/office/drawing/2014/main" id="{A4225FFE-703D-497C-B669-78F39C7D529A}"/>
                  </a:ext>
                </a:extLst>
              </p:cNvPr>
              <p:cNvSpPr/>
              <p:nvPr/>
            </p:nvSpPr>
            <p:spPr>
              <a:xfrm flipH="1">
                <a:off x="10154502" y="256480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3" name="Oval 902">
                <a:extLst>
                  <a:ext uri="{FF2B5EF4-FFF2-40B4-BE49-F238E27FC236}">
                    <a16:creationId xmlns:a16="http://schemas.microsoft.com/office/drawing/2014/main" id="{6E309734-2758-4562-8C6F-FE66F9ADAEFF}"/>
                  </a:ext>
                </a:extLst>
              </p:cNvPr>
              <p:cNvSpPr/>
              <p:nvPr/>
            </p:nvSpPr>
            <p:spPr>
              <a:xfrm flipH="1">
                <a:off x="10173552" y="256956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4" name="Oval 903">
                <a:extLst>
                  <a:ext uri="{FF2B5EF4-FFF2-40B4-BE49-F238E27FC236}">
                    <a16:creationId xmlns:a16="http://schemas.microsoft.com/office/drawing/2014/main" id="{9C988E0D-7241-465A-9BAE-420B7D06A850}"/>
                  </a:ext>
                </a:extLst>
              </p:cNvPr>
              <p:cNvSpPr/>
              <p:nvPr/>
            </p:nvSpPr>
            <p:spPr>
              <a:xfrm flipH="1">
                <a:off x="10192602" y="2571950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5" name="Oval 904">
                <a:extLst>
                  <a:ext uri="{FF2B5EF4-FFF2-40B4-BE49-F238E27FC236}">
                    <a16:creationId xmlns:a16="http://schemas.microsoft.com/office/drawing/2014/main" id="{6110A19F-2007-4A07-8D6D-3C89C91A7EB1}"/>
                  </a:ext>
                </a:extLst>
              </p:cNvPr>
              <p:cNvSpPr/>
              <p:nvPr/>
            </p:nvSpPr>
            <p:spPr>
              <a:xfrm flipH="1">
                <a:off x="10209271" y="2571950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6" name="Oval 905">
                <a:extLst>
                  <a:ext uri="{FF2B5EF4-FFF2-40B4-BE49-F238E27FC236}">
                    <a16:creationId xmlns:a16="http://schemas.microsoft.com/office/drawing/2014/main" id="{F9918C30-CECA-435C-97B6-19B41ACD59FA}"/>
                  </a:ext>
                </a:extLst>
              </p:cNvPr>
              <p:cNvSpPr/>
              <p:nvPr/>
            </p:nvSpPr>
            <p:spPr>
              <a:xfrm flipH="1">
                <a:off x="10230702" y="257433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7" name="Oval 906">
                <a:extLst>
                  <a:ext uri="{FF2B5EF4-FFF2-40B4-BE49-F238E27FC236}">
                    <a16:creationId xmlns:a16="http://schemas.microsoft.com/office/drawing/2014/main" id="{0703D0F0-185E-4F40-BE7E-74A6764D3ED7}"/>
                  </a:ext>
                </a:extLst>
              </p:cNvPr>
              <p:cNvSpPr/>
              <p:nvPr/>
            </p:nvSpPr>
            <p:spPr>
              <a:xfrm flipH="1">
                <a:off x="10249752" y="2581475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8" name="Oval 907">
                <a:extLst>
                  <a:ext uri="{FF2B5EF4-FFF2-40B4-BE49-F238E27FC236}">
                    <a16:creationId xmlns:a16="http://schemas.microsoft.com/office/drawing/2014/main" id="{3BE8DB07-BFC7-4D81-870A-72BDB9318029}"/>
                  </a:ext>
                </a:extLst>
              </p:cNvPr>
              <p:cNvSpPr/>
              <p:nvPr/>
            </p:nvSpPr>
            <p:spPr>
              <a:xfrm flipH="1">
                <a:off x="10268802" y="258861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09" name="Oval 908">
                <a:extLst>
                  <a:ext uri="{FF2B5EF4-FFF2-40B4-BE49-F238E27FC236}">
                    <a16:creationId xmlns:a16="http://schemas.microsoft.com/office/drawing/2014/main" id="{81069EA0-5AEE-455F-98B0-C46BE63442BA}"/>
                  </a:ext>
                </a:extLst>
              </p:cNvPr>
              <p:cNvSpPr/>
              <p:nvPr/>
            </p:nvSpPr>
            <p:spPr>
              <a:xfrm flipH="1">
                <a:off x="10283090" y="2600525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0" name="Oval 909">
                <a:extLst>
                  <a:ext uri="{FF2B5EF4-FFF2-40B4-BE49-F238E27FC236}">
                    <a16:creationId xmlns:a16="http://schemas.microsoft.com/office/drawing/2014/main" id="{77DECCBC-44E2-4E9F-AD41-5E9F1DE89108}"/>
                  </a:ext>
                </a:extLst>
              </p:cNvPr>
              <p:cNvSpPr/>
              <p:nvPr/>
            </p:nvSpPr>
            <p:spPr>
              <a:xfrm flipH="1">
                <a:off x="10297377" y="2600525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1" name="Oval 910">
                <a:extLst>
                  <a:ext uri="{FF2B5EF4-FFF2-40B4-BE49-F238E27FC236}">
                    <a16:creationId xmlns:a16="http://schemas.microsoft.com/office/drawing/2014/main" id="{FF50C14C-9A3B-42A2-98C5-DE7108328624}"/>
                  </a:ext>
                </a:extLst>
              </p:cNvPr>
              <p:cNvSpPr/>
              <p:nvPr/>
            </p:nvSpPr>
            <p:spPr>
              <a:xfrm flipH="1">
                <a:off x="10309284" y="2600525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2" name="Oval 911">
                <a:extLst>
                  <a:ext uri="{FF2B5EF4-FFF2-40B4-BE49-F238E27FC236}">
                    <a16:creationId xmlns:a16="http://schemas.microsoft.com/office/drawing/2014/main" id="{48D6932A-C6D1-4DE4-BF81-9E978F0AC207}"/>
                  </a:ext>
                </a:extLst>
              </p:cNvPr>
              <p:cNvSpPr/>
              <p:nvPr/>
            </p:nvSpPr>
            <p:spPr>
              <a:xfrm flipH="1">
                <a:off x="10328334" y="2610050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3" name="Oval 912">
                <a:extLst>
                  <a:ext uri="{FF2B5EF4-FFF2-40B4-BE49-F238E27FC236}">
                    <a16:creationId xmlns:a16="http://schemas.microsoft.com/office/drawing/2014/main" id="{EFEC7BF4-B0CE-42E6-8119-8B7A66E9692C}"/>
                  </a:ext>
                </a:extLst>
              </p:cNvPr>
              <p:cNvSpPr/>
              <p:nvPr/>
            </p:nvSpPr>
            <p:spPr>
              <a:xfrm flipH="1">
                <a:off x="10349765" y="2610050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4" name="Oval 913">
                <a:extLst>
                  <a:ext uri="{FF2B5EF4-FFF2-40B4-BE49-F238E27FC236}">
                    <a16:creationId xmlns:a16="http://schemas.microsoft.com/office/drawing/2014/main" id="{804A53B4-5C6F-4EB2-91FF-B0D6D26D2C6C}"/>
                  </a:ext>
                </a:extLst>
              </p:cNvPr>
              <p:cNvSpPr/>
              <p:nvPr/>
            </p:nvSpPr>
            <p:spPr>
              <a:xfrm flipH="1">
                <a:off x="10366434" y="261481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5" name="Oval 914">
                <a:extLst>
                  <a:ext uri="{FF2B5EF4-FFF2-40B4-BE49-F238E27FC236}">
                    <a16:creationId xmlns:a16="http://schemas.microsoft.com/office/drawing/2014/main" id="{A1459FF3-F51E-48AD-A708-4EB478ADCAD7}"/>
                  </a:ext>
                </a:extLst>
              </p:cNvPr>
              <p:cNvSpPr/>
              <p:nvPr/>
            </p:nvSpPr>
            <p:spPr>
              <a:xfrm flipH="1">
                <a:off x="10380721" y="2617193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6" name="Oval 915">
                <a:extLst>
                  <a:ext uri="{FF2B5EF4-FFF2-40B4-BE49-F238E27FC236}">
                    <a16:creationId xmlns:a16="http://schemas.microsoft.com/office/drawing/2014/main" id="{9F557C97-C9FE-46CC-88BD-F587C5D21C51}"/>
                  </a:ext>
                </a:extLst>
              </p:cNvPr>
              <p:cNvSpPr/>
              <p:nvPr/>
            </p:nvSpPr>
            <p:spPr>
              <a:xfrm flipH="1">
                <a:off x="10399771" y="262433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7" name="Oval 916">
                <a:extLst>
                  <a:ext uri="{FF2B5EF4-FFF2-40B4-BE49-F238E27FC236}">
                    <a16:creationId xmlns:a16="http://schemas.microsoft.com/office/drawing/2014/main" id="{A28B5D44-2C5D-422F-9D38-ECFCB7986C4B}"/>
                  </a:ext>
                </a:extLst>
              </p:cNvPr>
              <p:cNvSpPr/>
              <p:nvPr/>
            </p:nvSpPr>
            <p:spPr>
              <a:xfrm flipH="1">
                <a:off x="10416440" y="2638625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8" name="Oval 917">
                <a:extLst>
                  <a:ext uri="{FF2B5EF4-FFF2-40B4-BE49-F238E27FC236}">
                    <a16:creationId xmlns:a16="http://schemas.microsoft.com/office/drawing/2014/main" id="{7F9E8DD3-4AEA-4399-B71B-E018DAD0863D}"/>
                  </a:ext>
                </a:extLst>
              </p:cNvPr>
              <p:cNvSpPr/>
              <p:nvPr/>
            </p:nvSpPr>
            <p:spPr>
              <a:xfrm flipH="1">
                <a:off x="10430728" y="264338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9" name="Oval 918">
                <a:extLst>
                  <a:ext uri="{FF2B5EF4-FFF2-40B4-BE49-F238E27FC236}">
                    <a16:creationId xmlns:a16="http://schemas.microsoft.com/office/drawing/2014/main" id="{8A29DC2F-D248-4061-8BBE-EED776F26C49}"/>
                  </a:ext>
                </a:extLst>
              </p:cNvPr>
              <p:cNvSpPr/>
              <p:nvPr/>
            </p:nvSpPr>
            <p:spPr>
              <a:xfrm flipH="1">
                <a:off x="10454540" y="2648149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0" name="Oval 919">
                <a:extLst>
                  <a:ext uri="{FF2B5EF4-FFF2-40B4-BE49-F238E27FC236}">
                    <a16:creationId xmlns:a16="http://schemas.microsoft.com/office/drawing/2014/main" id="{31342A29-A93A-4739-87B0-A11D7686A564}"/>
                  </a:ext>
                </a:extLst>
              </p:cNvPr>
              <p:cNvSpPr/>
              <p:nvPr/>
            </p:nvSpPr>
            <p:spPr>
              <a:xfrm flipH="1">
                <a:off x="10485496" y="265291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1" name="Oval 920">
                <a:extLst>
                  <a:ext uri="{FF2B5EF4-FFF2-40B4-BE49-F238E27FC236}">
                    <a16:creationId xmlns:a16="http://schemas.microsoft.com/office/drawing/2014/main" id="{66A80D82-8F43-4A39-AF93-1F38CBF62737}"/>
                  </a:ext>
                </a:extLst>
              </p:cNvPr>
              <p:cNvSpPr/>
              <p:nvPr/>
            </p:nvSpPr>
            <p:spPr>
              <a:xfrm flipH="1">
                <a:off x="10495021" y="266243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2" name="Oval 921">
                <a:extLst>
                  <a:ext uri="{FF2B5EF4-FFF2-40B4-BE49-F238E27FC236}">
                    <a16:creationId xmlns:a16="http://schemas.microsoft.com/office/drawing/2014/main" id="{5054B4A8-AAAB-4DCB-8BD5-6A5767076BC0}"/>
                  </a:ext>
                </a:extLst>
              </p:cNvPr>
              <p:cNvSpPr/>
              <p:nvPr/>
            </p:nvSpPr>
            <p:spPr>
              <a:xfrm flipH="1">
                <a:off x="10506927" y="266958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3" name="Oval 922">
                <a:extLst>
                  <a:ext uri="{FF2B5EF4-FFF2-40B4-BE49-F238E27FC236}">
                    <a16:creationId xmlns:a16="http://schemas.microsoft.com/office/drawing/2014/main" id="{593A3F80-E050-43A7-BA90-CCA5ABDA5256}"/>
                  </a:ext>
                </a:extLst>
              </p:cNvPr>
              <p:cNvSpPr/>
              <p:nvPr/>
            </p:nvSpPr>
            <p:spPr>
              <a:xfrm flipH="1">
                <a:off x="10514071" y="268386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4" name="Oval 923">
                <a:extLst>
                  <a:ext uri="{FF2B5EF4-FFF2-40B4-BE49-F238E27FC236}">
                    <a16:creationId xmlns:a16="http://schemas.microsoft.com/office/drawing/2014/main" id="{83A1646A-1DD0-4252-B4EB-68CD0724E238}"/>
                  </a:ext>
                </a:extLst>
              </p:cNvPr>
              <p:cNvSpPr/>
              <p:nvPr/>
            </p:nvSpPr>
            <p:spPr>
              <a:xfrm flipH="1">
                <a:off x="10535502" y="2686249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5" name="Oval 924">
                <a:extLst>
                  <a:ext uri="{FF2B5EF4-FFF2-40B4-BE49-F238E27FC236}">
                    <a16:creationId xmlns:a16="http://schemas.microsoft.com/office/drawing/2014/main" id="{0F78895C-6D8F-4674-98F8-5ECDF030F268}"/>
                  </a:ext>
                </a:extLst>
              </p:cNvPr>
              <p:cNvSpPr/>
              <p:nvPr/>
            </p:nvSpPr>
            <p:spPr>
              <a:xfrm flipH="1">
                <a:off x="10547409" y="269101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6" name="Oval 925">
                <a:extLst>
                  <a:ext uri="{FF2B5EF4-FFF2-40B4-BE49-F238E27FC236}">
                    <a16:creationId xmlns:a16="http://schemas.microsoft.com/office/drawing/2014/main" id="{F3F847CA-7D92-41C0-9E01-27F2632FB606}"/>
                  </a:ext>
                </a:extLst>
              </p:cNvPr>
              <p:cNvSpPr/>
              <p:nvPr/>
            </p:nvSpPr>
            <p:spPr>
              <a:xfrm flipH="1">
                <a:off x="10566459" y="269101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7" name="Oval 926">
                <a:extLst>
                  <a:ext uri="{FF2B5EF4-FFF2-40B4-BE49-F238E27FC236}">
                    <a16:creationId xmlns:a16="http://schemas.microsoft.com/office/drawing/2014/main" id="{E0792C8A-7F14-48DA-916A-9FB0BD0A9F1B}"/>
                  </a:ext>
                </a:extLst>
              </p:cNvPr>
              <p:cNvSpPr/>
              <p:nvPr/>
            </p:nvSpPr>
            <p:spPr>
              <a:xfrm flipH="1">
                <a:off x="10580746" y="269101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8" name="Oval 927">
                <a:extLst>
                  <a:ext uri="{FF2B5EF4-FFF2-40B4-BE49-F238E27FC236}">
                    <a16:creationId xmlns:a16="http://schemas.microsoft.com/office/drawing/2014/main" id="{A3ED1DD5-9A09-4CFB-9ECD-F01F757A8B69}"/>
                  </a:ext>
                </a:extLst>
              </p:cNvPr>
              <p:cNvSpPr/>
              <p:nvPr/>
            </p:nvSpPr>
            <p:spPr>
              <a:xfrm flipH="1">
                <a:off x="10595034" y="269101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9" name="Oval 928">
                <a:extLst>
                  <a:ext uri="{FF2B5EF4-FFF2-40B4-BE49-F238E27FC236}">
                    <a16:creationId xmlns:a16="http://schemas.microsoft.com/office/drawing/2014/main" id="{07D277B3-9287-4CA8-8AA1-9EBF2ADD35AE}"/>
                  </a:ext>
                </a:extLst>
              </p:cNvPr>
              <p:cNvSpPr/>
              <p:nvPr/>
            </p:nvSpPr>
            <p:spPr>
              <a:xfrm flipH="1">
                <a:off x="10616465" y="269101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0" name="Oval 929">
                <a:extLst>
                  <a:ext uri="{FF2B5EF4-FFF2-40B4-BE49-F238E27FC236}">
                    <a16:creationId xmlns:a16="http://schemas.microsoft.com/office/drawing/2014/main" id="{82411909-DB57-4A6C-9D82-36867E6D1F5F}"/>
                  </a:ext>
                </a:extLst>
              </p:cNvPr>
              <p:cNvSpPr/>
              <p:nvPr/>
            </p:nvSpPr>
            <p:spPr>
              <a:xfrm flipH="1">
                <a:off x="10630752" y="269101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1" name="Oval 930">
                <a:extLst>
                  <a:ext uri="{FF2B5EF4-FFF2-40B4-BE49-F238E27FC236}">
                    <a16:creationId xmlns:a16="http://schemas.microsoft.com/office/drawing/2014/main" id="{E2CDFC71-E1AA-4EE5-B212-4F9CA55D79F2}"/>
                  </a:ext>
                </a:extLst>
              </p:cNvPr>
              <p:cNvSpPr/>
              <p:nvPr/>
            </p:nvSpPr>
            <p:spPr>
              <a:xfrm flipH="1">
                <a:off x="10652184" y="270291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2" name="Oval 931">
                <a:extLst>
                  <a:ext uri="{FF2B5EF4-FFF2-40B4-BE49-F238E27FC236}">
                    <a16:creationId xmlns:a16="http://schemas.microsoft.com/office/drawing/2014/main" id="{73FD9AE9-7B44-433B-AB40-13C106FE1523}"/>
                  </a:ext>
                </a:extLst>
              </p:cNvPr>
              <p:cNvSpPr/>
              <p:nvPr/>
            </p:nvSpPr>
            <p:spPr>
              <a:xfrm flipH="1">
                <a:off x="10666471" y="271006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3" name="Oval 932">
                <a:extLst>
                  <a:ext uri="{FF2B5EF4-FFF2-40B4-BE49-F238E27FC236}">
                    <a16:creationId xmlns:a16="http://schemas.microsoft.com/office/drawing/2014/main" id="{DAE83906-5271-4869-87D9-6F03B5DAC452}"/>
                  </a:ext>
                </a:extLst>
              </p:cNvPr>
              <p:cNvSpPr/>
              <p:nvPr/>
            </p:nvSpPr>
            <p:spPr>
              <a:xfrm flipH="1">
                <a:off x="10683140" y="271006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4" name="Oval 933">
                <a:extLst>
                  <a:ext uri="{FF2B5EF4-FFF2-40B4-BE49-F238E27FC236}">
                    <a16:creationId xmlns:a16="http://schemas.microsoft.com/office/drawing/2014/main" id="{1B5A0F06-49EE-4ACD-92EF-2EC80336632D}"/>
                  </a:ext>
                </a:extLst>
              </p:cNvPr>
              <p:cNvSpPr/>
              <p:nvPr/>
            </p:nvSpPr>
            <p:spPr>
              <a:xfrm flipH="1">
                <a:off x="10709334" y="272911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5" name="Oval 934">
                <a:extLst>
                  <a:ext uri="{FF2B5EF4-FFF2-40B4-BE49-F238E27FC236}">
                    <a16:creationId xmlns:a16="http://schemas.microsoft.com/office/drawing/2014/main" id="{B021D29A-DD86-4184-B47D-4D2DCD14C48D}"/>
                  </a:ext>
                </a:extLst>
              </p:cNvPr>
              <p:cNvSpPr/>
              <p:nvPr/>
            </p:nvSpPr>
            <p:spPr>
              <a:xfrm flipH="1">
                <a:off x="10721240" y="272911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6" name="Oval 935">
                <a:extLst>
                  <a:ext uri="{FF2B5EF4-FFF2-40B4-BE49-F238E27FC236}">
                    <a16:creationId xmlns:a16="http://schemas.microsoft.com/office/drawing/2014/main" id="{1EDC189D-FB3D-4958-809E-B3D53580C542}"/>
                  </a:ext>
                </a:extLst>
              </p:cNvPr>
              <p:cNvSpPr/>
              <p:nvPr/>
            </p:nvSpPr>
            <p:spPr>
              <a:xfrm flipH="1">
                <a:off x="10745052" y="272911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7" name="Oval 936">
                <a:extLst>
                  <a:ext uri="{FF2B5EF4-FFF2-40B4-BE49-F238E27FC236}">
                    <a16:creationId xmlns:a16="http://schemas.microsoft.com/office/drawing/2014/main" id="{D0D53C82-5FCA-48ED-B0F1-2709BA296CC8}"/>
                  </a:ext>
                </a:extLst>
              </p:cNvPr>
              <p:cNvSpPr/>
              <p:nvPr/>
            </p:nvSpPr>
            <p:spPr>
              <a:xfrm flipH="1">
                <a:off x="10768864" y="272911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8" name="Oval 937">
                <a:extLst>
                  <a:ext uri="{FF2B5EF4-FFF2-40B4-BE49-F238E27FC236}">
                    <a16:creationId xmlns:a16="http://schemas.microsoft.com/office/drawing/2014/main" id="{BFD5F2A4-A914-44BA-8F88-6C413B3126C1}"/>
                  </a:ext>
                </a:extLst>
              </p:cNvPr>
              <p:cNvSpPr/>
              <p:nvPr/>
            </p:nvSpPr>
            <p:spPr>
              <a:xfrm flipH="1">
                <a:off x="10785533" y="272911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39" name="Oval 938">
                <a:extLst>
                  <a:ext uri="{FF2B5EF4-FFF2-40B4-BE49-F238E27FC236}">
                    <a16:creationId xmlns:a16="http://schemas.microsoft.com/office/drawing/2014/main" id="{9F295450-9158-4E13-8B70-A5D1BCE86587}"/>
                  </a:ext>
                </a:extLst>
              </p:cNvPr>
              <p:cNvSpPr/>
              <p:nvPr/>
            </p:nvSpPr>
            <p:spPr>
              <a:xfrm flipH="1">
                <a:off x="10806964" y="272911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0" name="Oval 939">
                <a:extLst>
                  <a:ext uri="{FF2B5EF4-FFF2-40B4-BE49-F238E27FC236}">
                    <a16:creationId xmlns:a16="http://schemas.microsoft.com/office/drawing/2014/main" id="{A2B7FA2A-0AB0-45D3-BF37-73777D7B78E0}"/>
                  </a:ext>
                </a:extLst>
              </p:cNvPr>
              <p:cNvSpPr/>
              <p:nvPr/>
            </p:nvSpPr>
            <p:spPr>
              <a:xfrm flipH="1">
                <a:off x="10826014" y="2731493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1" name="Oval 940">
                <a:extLst>
                  <a:ext uri="{FF2B5EF4-FFF2-40B4-BE49-F238E27FC236}">
                    <a16:creationId xmlns:a16="http://schemas.microsoft.com/office/drawing/2014/main" id="{C75824D7-1060-4427-AF90-4880F8054EBD}"/>
                  </a:ext>
                </a:extLst>
              </p:cNvPr>
              <p:cNvSpPr/>
              <p:nvPr/>
            </p:nvSpPr>
            <p:spPr>
              <a:xfrm flipH="1">
                <a:off x="10847445" y="2733874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2" name="Oval 941">
                <a:extLst>
                  <a:ext uri="{FF2B5EF4-FFF2-40B4-BE49-F238E27FC236}">
                    <a16:creationId xmlns:a16="http://schemas.microsoft.com/office/drawing/2014/main" id="{959ED713-7292-4D11-A6AF-BBBC28B2AC0D}"/>
                  </a:ext>
                </a:extLst>
              </p:cNvPr>
              <p:cNvSpPr/>
              <p:nvPr/>
            </p:nvSpPr>
            <p:spPr>
              <a:xfrm flipH="1">
                <a:off x="10868876" y="2733874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3" name="Oval 942">
                <a:extLst>
                  <a:ext uri="{FF2B5EF4-FFF2-40B4-BE49-F238E27FC236}">
                    <a16:creationId xmlns:a16="http://schemas.microsoft.com/office/drawing/2014/main" id="{D5EFDBFA-8702-45BF-A4AC-BB8B4FF6D188}"/>
                  </a:ext>
                </a:extLst>
              </p:cNvPr>
              <p:cNvSpPr/>
              <p:nvPr/>
            </p:nvSpPr>
            <p:spPr>
              <a:xfrm flipH="1">
                <a:off x="10887926" y="2745780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4" name="Oval 943">
                <a:extLst>
                  <a:ext uri="{FF2B5EF4-FFF2-40B4-BE49-F238E27FC236}">
                    <a16:creationId xmlns:a16="http://schemas.microsoft.com/office/drawing/2014/main" id="{162E2BCB-5907-4C2F-9DF5-3971E7879803}"/>
                  </a:ext>
                </a:extLst>
              </p:cNvPr>
              <p:cNvSpPr/>
              <p:nvPr/>
            </p:nvSpPr>
            <p:spPr>
              <a:xfrm flipH="1">
                <a:off x="10909357" y="2755305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5" name="Oval 944">
                <a:extLst>
                  <a:ext uri="{FF2B5EF4-FFF2-40B4-BE49-F238E27FC236}">
                    <a16:creationId xmlns:a16="http://schemas.microsoft.com/office/drawing/2014/main" id="{56331010-6A86-4721-8B1D-B6BA68EDB47B}"/>
                  </a:ext>
                </a:extLst>
              </p:cNvPr>
              <p:cNvSpPr/>
              <p:nvPr/>
            </p:nvSpPr>
            <p:spPr>
              <a:xfrm flipH="1">
                <a:off x="10930789" y="2762449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6" name="Oval 945">
                <a:extLst>
                  <a:ext uri="{FF2B5EF4-FFF2-40B4-BE49-F238E27FC236}">
                    <a16:creationId xmlns:a16="http://schemas.microsoft.com/office/drawing/2014/main" id="{C8B275D8-B156-4C8A-986D-B8C0DEF3D1D7}"/>
                  </a:ext>
                </a:extLst>
              </p:cNvPr>
              <p:cNvSpPr/>
              <p:nvPr/>
            </p:nvSpPr>
            <p:spPr>
              <a:xfrm flipH="1">
                <a:off x="10954601" y="2771974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7" name="Oval 946">
                <a:extLst>
                  <a:ext uri="{FF2B5EF4-FFF2-40B4-BE49-F238E27FC236}">
                    <a16:creationId xmlns:a16="http://schemas.microsoft.com/office/drawing/2014/main" id="{DBC089ED-84F8-45D2-88AF-C150BA2E1A33}"/>
                  </a:ext>
                </a:extLst>
              </p:cNvPr>
              <p:cNvSpPr/>
              <p:nvPr/>
            </p:nvSpPr>
            <p:spPr>
              <a:xfrm flipH="1">
                <a:off x="10978414" y="277911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8" name="Oval 947">
                <a:extLst>
                  <a:ext uri="{FF2B5EF4-FFF2-40B4-BE49-F238E27FC236}">
                    <a16:creationId xmlns:a16="http://schemas.microsoft.com/office/drawing/2014/main" id="{967AF981-30AB-434C-9D4D-7798BB44393E}"/>
                  </a:ext>
                </a:extLst>
              </p:cNvPr>
              <p:cNvSpPr/>
              <p:nvPr/>
            </p:nvSpPr>
            <p:spPr>
              <a:xfrm flipH="1">
                <a:off x="11002226" y="277911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9" name="Oval 948">
                <a:extLst>
                  <a:ext uri="{FF2B5EF4-FFF2-40B4-BE49-F238E27FC236}">
                    <a16:creationId xmlns:a16="http://schemas.microsoft.com/office/drawing/2014/main" id="{32B96778-E34C-46FE-B8C7-87C19C100411}"/>
                  </a:ext>
                </a:extLst>
              </p:cNvPr>
              <p:cNvSpPr/>
              <p:nvPr/>
            </p:nvSpPr>
            <p:spPr>
              <a:xfrm flipH="1">
                <a:off x="11026039" y="277911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0" name="Oval 949">
                <a:extLst>
                  <a:ext uri="{FF2B5EF4-FFF2-40B4-BE49-F238E27FC236}">
                    <a16:creationId xmlns:a16="http://schemas.microsoft.com/office/drawing/2014/main" id="{93F153D9-B149-4D7F-8612-4CD341DC6C1D}"/>
                  </a:ext>
                </a:extLst>
              </p:cNvPr>
              <p:cNvSpPr/>
              <p:nvPr/>
            </p:nvSpPr>
            <p:spPr>
              <a:xfrm flipH="1">
                <a:off x="11047470" y="2786262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1" name="Oval 950">
                <a:extLst>
                  <a:ext uri="{FF2B5EF4-FFF2-40B4-BE49-F238E27FC236}">
                    <a16:creationId xmlns:a16="http://schemas.microsoft.com/office/drawing/2014/main" id="{6B2D3564-950B-4012-817A-9D64D06A37DE}"/>
                  </a:ext>
                </a:extLst>
              </p:cNvPr>
              <p:cNvSpPr/>
              <p:nvPr/>
            </p:nvSpPr>
            <p:spPr>
              <a:xfrm flipH="1">
                <a:off x="11068901" y="2791025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2" name="Oval 951">
                <a:extLst>
                  <a:ext uri="{FF2B5EF4-FFF2-40B4-BE49-F238E27FC236}">
                    <a16:creationId xmlns:a16="http://schemas.microsoft.com/office/drawing/2014/main" id="{4F6F75A2-ACFF-4953-A847-538547AEB166}"/>
                  </a:ext>
                </a:extLst>
              </p:cNvPr>
              <p:cNvSpPr/>
              <p:nvPr/>
            </p:nvSpPr>
            <p:spPr>
              <a:xfrm flipH="1">
                <a:off x="11092714" y="279578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3" name="Oval 952">
                <a:extLst>
                  <a:ext uri="{FF2B5EF4-FFF2-40B4-BE49-F238E27FC236}">
                    <a16:creationId xmlns:a16="http://schemas.microsoft.com/office/drawing/2014/main" id="{6A01ED5B-FEE2-4E4F-B806-8A2527BD0D72}"/>
                  </a:ext>
                </a:extLst>
              </p:cNvPr>
              <p:cNvSpPr/>
              <p:nvPr/>
            </p:nvSpPr>
            <p:spPr>
              <a:xfrm flipH="1">
                <a:off x="11116526" y="2800550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4" name="Oval 953">
                <a:extLst>
                  <a:ext uri="{FF2B5EF4-FFF2-40B4-BE49-F238E27FC236}">
                    <a16:creationId xmlns:a16="http://schemas.microsoft.com/office/drawing/2014/main" id="{51190F70-4680-4501-990D-F56F7F393046}"/>
                  </a:ext>
                </a:extLst>
              </p:cNvPr>
              <p:cNvSpPr/>
              <p:nvPr/>
            </p:nvSpPr>
            <p:spPr>
              <a:xfrm flipH="1">
                <a:off x="11135576" y="281721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5" name="Oval 954">
                <a:extLst>
                  <a:ext uri="{FF2B5EF4-FFF2-40B4-BE49-F238E27FC236}">
                    <a16:creationId xmlns:a16="http://schemas.microsoft.com/office/drawing/2014/main" id="{3B04667F-4FCE-41E9-A19B-56FE4AD06ACA}"/>
                  </a:ext>
                </a:extLst>
              </p:cNvPr>
              <p:cNvSpPr/>
              <p:nvPr/>
            </p:nvSpPr>
            <p:spPr>
              <a:xfrm flipH="1">
                <a:off x="11154626" y="284103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6" name="Oval 955">
                <a:extLst>
                  <a:ext uri="{FF2B5EF4-FFF2-40B4-BE49-F238E27FC236}">
                    <a16:creationId xmlns:a16="http://schemas.microsoft.com/office/drawing/2014/main" id="{F3A27696-5E2E-411C-AB78-F0D37F611749}"/>
                  </a:ext>
                </a:extLst>
              </p:cNvPr>
              <p:cNvSpPr/>
              <p:nvPr/>
            </p:nvSpPr>
            <p:spPr>
              <a:xfrm flipH="1">
                <a:off x="11176057" y="2845793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7" name="Oval 956">
                <a:extLst>
                  <a:ext uri="{FF2B5EF4-FFF2-40B4-BE49-F238E27FC236}">
                    <a16:creationId xmlns:a16="http://schemas.microsoft.com/office/drawing/2014/main" id="{0D0099A2-CCD3-400F-B20D-0C86ABB95955}"/>
                  </a:ext>
                </a:extLst>
              </p:cNvPr>
              <p:cNvSpPr/>
              <p:nvPr/>
            </p:nvSpPr>
            <p:spPr>
              <a:xfrm flipH="1">
                <a:off x="11197489" y="2848175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8" name="Oval 957">
                <a:extLst>
                  <a:ext uri="{FF2B5EF4-FFF2-40B4-BE49-F238E27FC236}">
                    <a16:creationId xmlns:a16="http://schemas.microsoft.com/office/drawing/2014/main" id="{6AE1FD52-65D1-49E3-88B9-997EA46F3472}"/>
                  </a:ext>
                </a:extLst>
              </p:cNvPr>
              <p:cNvSpPr/>
              <p:nvPr/>
            </p:nvSpPr>
            <p:spPr>
              <a:xfrm flipH="1">
                <a:off x="11221301" y="285531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9" name="Oval 958">
                <a:extLst>
                  <a:ext uri="{FF2B5EF4-FFF2-40B4-BE49-F238E27FC236}">
                    <a16:creationId xmlns:a16="http://schemas.microsoft.com/office/drawing/2014/main" id="{813A7269-FA1C-4E93-8C00-4255671A5EC1}"/>
                  </a:ext>
                </a:extLst>
              </p:cNvPr>
              <p:cNvSpPr/>
              <p:nvPr/>
            </p:nvSpPr>
            <p:spPr>
              <a:xfrm flipH="1">
                <a:off x="11235589" y="287198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0" name="Oval 959">
                <a:extLst>
                  <a:ext uri="{FF2B5EF4-FFF2-40B4-BE49-F238E27FC236}">
                    <a16:creationId xmlns:a16="http://schemas.microsoft.com/office/drawing/2014/main" id="{A68B1226-3B5B-4608-860D-C0D4DD90960B}"/>
                  </a:ext>
                </a:extLst>
              </p:cNvPr>
              <p:cNvSpPr/>
              <p:nvPr/>
            </p:nvSpPr>
            <p:spPr>
              <a:xfrm flipH="1">
                <a:off x="11252257" y="2891037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1" name="Oval 960">
                <a:extLst>
                  <a:ext uri="{FF2B5EF4-FFF2-40B4-BE49-F238E27FC236}">
                    <a16:creationId xmlns:a16="http://schemas.microsoft.com/office/drawing/2014/main" id="{7B3C069B-CA6F-43EF-A865-1237244204EC}"/>
                  </a:ext>
                </a:extLst>
              </p:cNvPr>
              <p:cNvSpPr/>
              <p:nvPr/>
            </p:nvSpPr>
            <p:spPr>
              <a:xfrm flipH="1">
                <a:off x="11273689" y="2921993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2" name="Oval 961">
                <a:extLst>
                  <a:ext uri="{FF2B5EF4-FFF2-40B4-BE49-F238E27FC236}">
                    <a16:creationId xmlns:a16="http://schemas.microsoft.com/office/drawing/2014/main" id="{E3BFB24F-CF8A-41B3-872E-F86B99432455}"/>
                  </a:ext>
                </a:extLst>
              </p:cNvPr>
              <p:cNvSpPr/>
              <p:nvPr/>
            </p:nvSpPr>
            <p:spPr>
              <a:xfrm flipH="1">
                <a:off x="11299882" y="2972000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3" name="Oval 962">
                <a:extLst>
                  <a:ext uri="{FF2B5EF4-FFF2-40B4-BE49-F238E27FC236}">
                    <a16:creationId xmlns:a16="http://schemas.microsoft.com/office/drawing/2014/main" id="{300B3B27-D369-4B3C-B28A-843065A9A14E}"/>
                  </a:ext>
                </a:extLst>
              </p:cNvPr>
              <p:cNvSpPr/>
              <p:nvPr/>
            </p:nvSpPr>
            <p:spPr>
              <a:xfrm flipH="1">
                <a:off x="11318932" y="298866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4" name="Oval 963">
                <a:extLst>
                  <a:ext uri="{FF2B5EF4-FFF2-40B4-BE49-F238E27FC236}">
                    <a16:creationId xmlns:a16="http://schemas.microsoft.com/office/drawing/2014/main" id="{BD520239-A1A8-429F-AD89-64E63883B660}"/>
                  </a:ext>
                </a:extLst>
              </p:cNvPr>
              <p:cNvSpPr/>
              <p:nvPr/>
            </p:nvSpPr>
            <p:spPr>
              <a:xfrm flipH="1">
                <a:off x="11337982" y="2988668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5" name="Oval 964">
                <a:extLst>
                  <a:ext uri="{FF2B5EF4-FFF2-40B4-BE49-F238E27FC236}">
                    <a16:creationId xmlns:a16="http://schemas.microsoft.com/office/drawing/2014/main" id="{03502B07-0819-4789-88A0-3A0063C6DD81}"/>
                  </a:ext>
                </a:extLst>
              </p:cNvPr>
              <p:cNvSpPr/>
              <p:nvPr/>
            </p:nvSpPr>
            <p:spPr>
              <a:xfrm flipH="1">
                <a:off x="11359414" y="300295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6" name="Oval 965">
                <a:extLst>
                  <a:ext uri="{FF2B5EF4-FFF2-40B4-BE49-F238E27FC236}">
                    <a16:creationId xmlns:a16="http://schemas.microsoft.com/office/drawing/2014/main" id="{573E3F01-A457-4DB3-80AE-8684C2AA9E76}"/>
                  </a:ext>
                </a:extLst>
              </p:cNvPr>
              <p:cNvSpPr/>
              <p:nvPr/>
            </p:nvSpPr>
            <p:spPr>
              <a:xfrm flipH="1">
                <a:off x="11383226" y="300295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7" name="Oval 966">
                <a:extLst>
                  <a:ext uri="{FF2B5EF4-FFF2-40B4-BE49-F238E27FC236}">
                    <a16:creationId xmlns:a16="http://schemas.microsoft.com/office/drawing/2014/main" id="{45E29B07-45CF-47C1-9974-250174499403}"/>
                  </a:ext>
                </a:extLst>
              </p:cNvPr>
              <p:cNvSpPr/>
              <p:nvPr/>
            </p:nvSpPr>
            <p:spPr>
              <a:xfrm flipH="1">
                <a:off x="11397513" y="300295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8" name="Oval 967">
                <a:extLst>
                  <a:ext uri="{FF2B5EF4-FFF2-40B4-BE49-F238E27FC236}">
                    <a16:creationId xmlns:a16="http://schemas.microsoft.com/office/drawing/2014/main" id="{9CD0C21B-82B1-4A7D-87D3-F099B5686DF6}"/>
                  </a:ext>
                </a:extLst>
              </p:cNvPr>
              <p:cNvSpPr/>
              <p:nvPr/>
            </p:nvSpPr>
            <p:spPr>
              <a:xfrm flipH="1">
                <a:off x="11411801" y="300295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69" name="Oval 968">
                <a:extLst>
                  <a:ext uri="{FF2B5EF4-FFF2-40B4-BE49-F238E27FC236}">
                    <a16:creationId xmlns:a16="http://schemas.microsoft.com/office/drawing/2014/main" id="{C2461324-E280-4857-81E0-79B4CBAB83BF}"/>
                  </a:ext>
                </a:extLst>
              </p:cNvPr>
              <p:cNvSpPr/>
              <p:nvPr/>
            </p:nvSpPr>
            <p:spPr>
              <a:xfrm flipH="1">
                <a:off x="11428469" y="300295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0" name="Oval 969">
                <a:extLst>
                  <a:ext uri="{FF2B5EF4-FFF2-40B4-BE49-F238E27FC236}">
                    <a16:creationId xmlns:a16="http://schemas.microsoft.com/office/drawing/2014/main" id="{DF9166D9-138F-487A-9A89-A9A6CF51D355}"/>
                  </a:ext>
                </a:extLst>
              </p:cNvPr>
              <p:cNvSpPr/>
              <p:nvPr/>
            </p:nvSpPr>
            <p:spPr>
              <a:xfrm flipH="1">
                <a:off x="11445138" y="300295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1" name="Oval 970">
                <a:extLst>
                  <a:ext uri="{FF2B5EF4-FFF2-40B4-BE49-F238E27FC236}">
                    <a16:creationId xmlns:a16="http://schemas.microsoft.com/office/drawing/2014/main" id="{0A38FCA4-267D-449F-8DAB-A999ADBCB3A5}"/>
                  </a:ext>
                </a:extLst>
              </p:cNvPr>
              <p:cNvSpPr/>
              <p:nvPr/>
            </p:nvSpPr>
            <p:spPr>
              <a:xfrm flipH="1">
                <a:off x="11504669" y="300295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2" name="Oval 971">
                <a:extLst>
                  <a:ext uri="{FF2B5EF4-FFF2-40B4-BE49-F238E27FC236}">
                    <a16:creationId xmlns:a16="http://schemas.microsoft.com/office/drawing/2014/main" id="{56A53443-DD18-4CFF-ADCB-0464FB3F4260}"/>
                  </a:ext>
                </a:extLst>
              </p:cNvPr>
              <p:cNvSpPr/>
              <p:nvPr/>
            </p:nvSpPr>
            <p:spPr>
              <a:xfrm flipH="1">
                <a:off x="11516575" y="300295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3" name="Oval 972">
                <a:extLst>
                  <a:ext uri="{FF2B5EF4-FFF2-40B4-BE49-F238E27FC236}">
                    <a16:creationId xmlns:a16="http://schemas.microsoft.com/office/drawing/2014/main" id="{51236FDA-5C62-4400-86B9-2F8DC2CCD02C}"/>
                  </a:ext>
                </a:extLst>
              </p:cNvPr>
              <p:cNvSpPr/>
              <p:nvPr/>
            </p:nvSpPr>
            <p:spPr>
              <a:xfrm flipH="1">
                <a:off x="11533244" y="300295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4" name="Oval 973">
                <a:extLst>
                  <a:ext uri="{FF2B5EF4-FFF2-40B4-BE49-F238E27FC236}">
                    <a16:creationId xmlns:a16="http://schemas.microsoft.com/office/drawing/2014/main" id="{B46946B5-3636-4A0D-8572-ECB1A9BFD54C}"/>
                  </a:ext>
                </a:extLst>
              </p:cNvPr>
              <p:cNvSpPr/>
              <p:nvPr/>
            </p:nvSpPr>
            <p:spPr>
              <a:xfrm flipH="1">
                <a:off x="11559438" y="300295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5" name="Oval 974">
                <a:extLst>
                  <a:ext uri="{FF2B5EF4-FFF2-40B4-BE49-F238E27FC236}">
                    <a16:creationId xmlns:a16="http://schemas.microsoft.com/office/drawing/2014/main" id="{9BDD8CBD-6F49-4C81-997C-E952FB442E29}"/>
                  </a:ext>
                </a:extLst>
              </p:cNvPr>
              <p:cNvSpPr/>
              <p:nvPr/>
            </p:nvSpPr>
            <p:spPr>
              <a:xfrm flipH="1">
                <a:off x="11588013" y="300295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6" name="Oval 975">
                <a:extLst>
                  <a:ext uri="{FF2B5EF4-FFF2-40B4-BE49-F238E27FC236}">
                    <a16:creationId xmlns:a16="http://schemas.microsoft.com/office/drawing/2014/main" id="{D57A1297-319C-415A-A060-8032A68E6FDD}"/>
                  </a:ext>
                </a:extLst>
              </p:cNvPr>
              <p:cNvSpPr/>
              <p:nvPr/>
            </p:nvSpPr>
            <p:spPr>
              <a:xfrm flipH="1">
                <a:off x="11614206" y="300295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7" name="Oval 976">
                <a:extLst>
                  <a:ext uri="{FF2B5EF4-FFF2-40B4-BE49-F238E27FC236}">
                    <a16:creationId xmlns:a16="http://schemas.microsoft.com/office/drawing/2014/main" id="{13FB1C07-E26F-4436-B1DA-78D5407F1640}"/>
                  </a:ext>
                </a:extLst>
              </p:cNvPr>
              <p:cNvSpPr/>
              <p:nvPr/>
            </p:nvSpPr>
            <p:spPr>
              <a:xfrm flipH="1">
                <a:off x="11649925" y="3002956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8" name="Oval 977">
                <a:extLst>
                  <a:ext uri="{FF2B5EF4-FFF2-40B4-BE49-F238E27FC236}">
                    <a16:creationId xmlns:a16="http://schemas.microsoft.com/office/drawing/2014/main" id="{6724DD6C-B409-4A19-8602-131709AB95C4}"/>
                  </a:ext>
                </a:extLst>
              </p:cNvPr>
              <p:cNvSpPr/>
              <p:nvPr/>
            </p:nvSpPr>
            <p:spPr>
              <a:xfrm flipH="1">
                <a:off x="11697550" y="3143449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79" name="Oval 978">
                <a:extLst>
                  <a:ext uri="{FF2B5EF4-FFF2-40B4-BE49-F238E27FC236}">
                    <a16:creationId xmlns:a16="http://schemas.microsoft.com/office/drawing/2014/main" id="{B348F286-261F-463C-8331-6D7DDFE88849}"/>
                  </a:ext>
                </a:extLst>
              </p:cNvPr>
              <p:cNvSpPr/>
              <p:nvPr/>
            </p:nvSpPr>
            <p:spPr>
              <a:xfrm flipH="1">
                <a:off x="11714219" y="3143449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0" name="Oval 979">
                <a:extLst>
                  <a:ext uri="{FF2B5EF4-FFF2-40B4-BE49-F238E27FC236}">
                    <a16:creationId xmlns:a16="http://schemas.microsoft.com/office/drawing/2014/main" id="{66EE9D89-FCE1-4E46-92C9-C51E1CEAF4C4}"/>
                  </a:ext>
                </a:extLst>
              </p:cNvPr>
              <p:cNvSpPr/>
              <p:nvPr/>
            </p:nvSpPr>
            <p:spPr>
              <a:xfrm flipH="1">
                <a:off x="11723744" y="3143449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1" name="Oval 980">
                <a:extLst>
                  <a:ext uri="{FF2B5EF4-FFF2-40B4-BE49-F238E27FC236}">
                    <a16:creationId xmlns:a16="http://schemas.microsoft.com/office/drawing/2014/main" id="{AD62F656-DAA8-4A7C-ACEC-4CD77529ADE9}"/>
                  </a:ext>
                </a:extLst>
              </p:cNvPr>
              <p:cNvSpPr/>
              <p:nvPr/>
            </p:nvSpPr>
            <p:spPr>
              <a:xfrm flipH="1">
                <a:off x="11745175" y="3143449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2" name="Oval 981">
                <a:extLst>
                  <a:ext uri="{FF2B5EF4-FFF2-40B4-BE49-F238E27FC236}">
                    <a16:creationId xmlns:a16="http://schemas.microsoft.com/office/drawing/2014/main" id="{F97E1B82-EC40-456B-926A-7AA2C4BCF80C}"/>
                  </a:ext>
                </a:extLst>
              </p:cNvPr>
              <p:cNvSpPr/>
              <p:nvPr/>
            </p:nvSpPr>
            <p:spPr>
              <a:xfrm flipH="1">
                <a:off x="11795181" y="32815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3" name="Oval 982">
                <a:extLst>
                  <a:ext uri="{FF2B5EF4-FFF2-40B4-BE49-F238E27FC236}">
                    <a16:creationId xmlns:a16="http://schemas.microsoft.com/office/drawing/2014/main" id="{D23F566D-EC10-4A38-962D-9CAA38F1B657}"/>
                  </a:ext>
                </a:extLst>
              </p:cNvPr>
              <p:cNvSpPr/>
              <p:nvPr/>
            </p:nvSpPr>
            <p:spPr>
              <a:xfrm flipH="1">
                <a:off x="11814231" y="32815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4" name="Oval 983">
                <a:extLst>
                  <a:ext uri="{FF2B5EF4-FFF2-40B4-BE49-F238E27FC236}">
                    <a16:creationId xmlns:a16="http://schemas.microsoft.com/office/drawing/2014/main" id="{834956F2-3517-458B-B4D6-CA01F22B7093}"/>
                  </a:ext>
                </a:extLst>
              </p:cNvPr>
              <p:cNvSpPr/>
              <p:nvPr/>
            </p:nvSpPr>
            <p:spPr>
              <a:xfrm flipH="1">
                <a:off x="11833281" y="32815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5" name="Oval 984">
                <a:extLst>
                  <a:ext uri="{FF2B5EF4-FFF2-40B4-BE49-F238E27FC236}">
                    <a16:creationId xmlns:a16="http://schemas.microsoft.com/office/drawing/2014/main" id="{C3BF7BE0-C4C1-4040-917A-92662A7EB81B}"/>
                  </a:ext>
                </a:extLst>
              </p:cNvPr>
              <p:cNvSpPr/>
              <p:nvPr/>
            </p:nvSpPr>
            <p:spPr>
              <a:xfrm flipH="1">
                <a:off x="11842807" y="32815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6" name="Oval 985">
                <a:extLst>
                  <a:ext uri="{FF2B5EF4-FFF2-40B4-BE49-F238E27FC236}">
                    <a16:creationId xmlns:a16="http://schemas.microsoft.com/office/drawing/2014/main" id="{5CBFF877-ECD9-494E-B06F-FD68F36EBE0C}"/>
                  </a:ext>
                </a:extLst>
              </p:cNvPr>
              <p:cNvSpPr/>
              <p:nvPr/>
            </p:nvSpPr>
            <p:spPr>
              <a:xfrm flipH="1">
                <a:off x="11892813" y="32815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7" name="Oval 986">
                <a:extLst>
                  <a:ext uri="{FF2B5EF4-FFF2-40B4-BE49-F238E27FC236}">
                    <a16:creationId xmlns:a16="http://schemas.microsoft.com/office/drawing/2014/main" id="{16118231-3893-4FE9-891B-1D1A4021A778}"/>
                  </a:ext>
                </a:extLst>
              </p:cNvPr>
              <p:cNvSpPr/>
              <p:nvPr/>
            </p:nvSpPr>
            <p:spPr>
              <a:xfrm flipH="1">
                <a:off x="11919007" y="32815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8" name="Oval 987">
                <a:extLst>
                  <a:ext uri="{FF2B5EF4-FFF2-40B4-BE49-F238E27FC236}">
                    <a16:creationId xmlns:a16="http://schemas.microsoft.com/office/drawing/2014/main" id="{5426C95A-C660-4598-8192-F4D9F6C8FA7B}"/>
                  </a:ext>
                </a:extLst>
              </p:cNvPr>
              <p:cNvSpPr/>
              <p:nvPr/>
            </p:nvSpPr>
            <p:spPr>
              <a:xfrm flipH="1">
                <a:off x="11933294" y="32815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9" name="Oval 988">
                <a:extLst>
                  <a:ext uri="{FF2B5EF4-FFF2-40B4-BE49-F238E27FC236}">
                    <a16:creationId xmlns:a16="http://schemas.microsoft.com/office/drawing/2014/main" id="{1F615E6B-B375-4324-81E5-E97FA53EF03A}"/>
                  </a:ext>
                </a:extLst>
              </p:cNvPr>
              <p:cNvSpPr/>
              <p:nvPr/>
            </p:nvSpPr>
            <p:spPr>
              <a:xfrm flipH="1">
                <a:off x="11949963" y="3281561"/>
                <a:ext cx="45719" cy="49460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993" name="Group 992">
            <a:extLst>
              <a:ext uri="{FF2B5EF4-FFF2-40B4-BE49-F238E27FC236}">
                <a16:creationId xmlns:a16="http://schemas.microsoft.com/office/drawing/2014/main" id="{AE2C2108-5A41-4265-ADCF-EF61CA14137E}"/>
              </a:ext>
            </a:extLst>
          </p:cNvPr>
          <p:cNvGrpSpPr/>
          <p:nvPr/>
        </p:nvGrpSpPr>
        <p:grpSpPr>
          <a:xfrm>
            <a:off x="8797430" y="4213249"/>
            <a:ext cx="3237533" cy="115542"/>
            <a:chOff x="8778378" y="5166468"/>
            <a:chExt cx="3237533" cy="115542"/>
          </a:xfrm>
        </p:grpSpPr>
        <p:sp>
          <p:nvSpPr>
            <p:cNvPr id="994" name="Rectangle 62">
              <a:extLst>
                <a:ext uri="{FF2B5EF4-FFF2-40B4-BE49-F238E27FC236}">
                  <a16:creationId xmlns:a16="http://schemas.microsoft.com/office/drawing/2014/main" id="{3069EAA1-3289-447A-847D-D8D164139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8378" y="5166468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554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5" name="Rectangle 64">
              <a:extLst>
                <a:ext uri="{FF2B5EF4-FFF2-40B4-BE49-F238E27FC236}">
                  <a16:creationId xmlns:a16="http://schemas.microsoft.com/office/drawing/2014/main" id="{1B78FAD0-376D-4BE0-A9F7-1CCF41E564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1737" y="5167027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530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6" name="Rectangle 65">
              <a:extLst>
                <a:ext uri="{FF2B5EF4-FFF2-40B4-BE49-F238E27FC236}">
                  <a16:creationId xmlns:a16="http://schemas.microsoft.com/office/drawing/2014/main" id="{8CCDA862-A87D-47CA-BA45-397B49236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5096" y="5167586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497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7" name="Rectangle 66">
              <a:extLst>
                <a:ext uri="{FF2B5EF4-FFF2-40B4-BE49-F238E27FC236}">
                  <a16:creationId xmlns:a16="http://schemas.microsoft.com/office/drawing/2014/main" id="{DA8F5C55-D122-44A1-8A9C-C01B54B05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7024" y="5168145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460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8" name="Rectangle 67">
              <a:extLst>
                <a:ext uri="{FF2B5EF4-FFF2-40B4-BE49-F238E27FC236}">
                  <a16:creationId xmlns:a16="http://schemas.microsoft.com/office/drawing/2014/main" id="{20008909-2266-4A07-B7AC-3248C0799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7526" y="5168704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432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9" name="Rectangle 68">
              <a:extLst>
                <a:ext uri="{FF2B5EF4-FFF2-40B4-BE49-F238E27FC236}">
                  <a16:creationId xmlns:a16="http://schemas.microsoft.com/office/drawing/2014/main" id="{410F0523-81C5-4A92-A66B-15957D628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5173" y="5169263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394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0" name="Rectangle 69">
              <a:extLst>
                <a:ext uri="{FF2B5EF4-FFF2-40B4-BE49-F238E27FC236}">
                  <a16:creationId xmlns:a16="http://schemas.microsoft.com/office/drawing/2014/main" id="{B4541948-C31A-48E8-A444-78B50AFFD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8532" y="5169822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333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1" name="Rectangle 70">
              <a:extLst>
                <a:ext uri="{FF2B5EF4-FFF2-40B4-BE49-F238E27FC236}">
                  <a16:creationId xmlns:a16="http://schemas.microsoft.com/office/drawing/2014/main" id="{561FFC84-024A-47CE-9ABE-EB7D9BE4D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9191" y="5170381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261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2" name="Rectangle 71">
              <a:extLst>
                <a:ext uri="{FF2B5EF4-FFF2-40B4-BE49-F238E27FC236}">
                  <a16:creationId xmlns:a16="http://schemas.microsoft.com/office/drawing/2014/main" id="{70887133-7F00-49E3-A694-2A3E504FE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78900" y="5170940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182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3" name="Rectangle 72">
              <a:extLst>
                <a:ext uri="{FF2B5EF4-FFF2-40B4-BE49-F238E27FC236}">
                  <a16:creationId xmlns:a16="http://schemas.microsoft.com/office/drawing/2014/main" id="{1BE17E5B-D4D5-4C2A-86CE-BDB2E3D23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98609" y="5171499"/>
              <a:ext cx="134652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130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4" name="Rectangle 73">
              <a:extLst>
                <a:ext uri="{FF2B5EF4-FFF2-40B4-BE49-F238E27FC236}">
                  <a16:creationId xmlns:a16="http://schemas.microsoft.com/office/drawing/2014/main" id="{C8FA5A38-953E-4D89-8063-D141D6A2A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1291" y="5172058"/>
              <a:ext cx="110608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 93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5" name="Rectangle 74">
              <a:extLst>
                <a:ext uri="{FF2B5EF4-FFF2-40B4-BE49-F238E27FC236}">
                  <a16:creationId xmlns:a16="http://schemas.microsoft.com/office/drawing/2014/main" id="{CD2398CD-78F4-4AC2-852B-E70102666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22369" y="5172617"/>
              <a:ext cx="89768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54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6" name="Rectangle 75">
              <a:extLst>
                <a:ext uri="{FF2B5EF4-FFF2-40B4-BE49-F238E27FC236}">
                  <a16:creationId xmlns:a16="http://schemas.microsoft.com/office/drawing/2014/main" id="{1C78ECD1-F14D-4238-9DAC-29AFDFE3B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8264" y="5173176"/>
              <a:ext cx="89768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28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7" name="Rectangle 76">
              <a:extLst>
                <a:ext uri="{FF2B5EF4-FFF2-40B4-BE49-F238E27FC236}">
                  <a16:creationId xmlns:a16="http://schemas.microsoft.com/office/drawing/2014/main" id="{F0B01774-9AF2-4456-A85A-A1C0A2A48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45912" y="5173735"/>
              <a:ext cx="89768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8" name="Rectangle 81">
              <a:extLst>
                <a:ext uri="{FF2B5EF4-FFF2-40B4-BE49-F238E27FC236}">
                  <a16:creationId xmlns:a16="http://schemas.microsoft.com/office/drawing/2014/main" id="{4C3A5283-CE51-4FF8-823A-EF92B05C3B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71027" y="5174288"/>
              <a:ext cx="4488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9" name="Rectangle 76">
              <a:extLst>
                <a:ext uri="{FF2B5EF4-FFF2-40B4-BE49-F238E27FC236}">
                  <a16:creationId xmlns:a16="http://schemas.microsoft.com/office/drawing/2014/main" id="{1F289BF9-2B4C-4C1E-B9F7-1BE71E246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79332" y="5174288"/>
              <a:ext cx="44884" cy="107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GB" altLang="en-US" sz="7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GB" altLang="en-US" sz="2000" kern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10" name="Group 1009">
            <a:extLst>
              <a:ext uri="{FF2B5EF4-FFF2-40B4-BE49-F238E27FC236}">
                <a16:creationId xmlns:a16="http://schemas.microsoft.com/office/drawing/2014/main" id="{6EC6E9A0-3D26-4C5C-86BA-8E4E6B175FDB}"/>
              </a:ext>
            </a:extLst>
          </p:cNvPr>
          <p:cNvGrpSpPr/>
          <p:nvPr/>
        </p:nvGrpSpPr>
        <p:grpSpPr>
          <a:xfrm>
            <a:off x="4775636" y="1291910"/>
            <a:ext cx="3235522" cy="2342581"/>
            <a:chOff x="4775636" y="2362200"/>
            <a:chExt cx="3235522" cy="2342581"/>
          </a:xfrm>
        </p:grpSpPr>
        <p:grpSp>
          <p:nvGrpSpPr>
            <p:cNvPr id="1011" name="Group 1010">
              <a:extLst>
                <a:ext uri="{FF2B5EF4-FFF2-40B4-BE49-F238E27FC236}">
                  <a16:creationId xmlns:a16="http://schemas.microsoft.com/office/drawing/2014/main" id="{9C011AF4-A65F-428B-BE13-E71089F101F7}"/>
                </a:ext>
              </a:extLst>
            </p:cNvPr>
            <p:cNvGrpSpPr/>
            <p:nvPr/>
          </p:nvGrpSpPr>
          <p:grpSpPr>
            <a:xfrm>
              <a:off x="4846864" y="2362200"/>
              <a:ext cx="3164294" cy="2272665"/>
              <a:chOff x="904240" y="2362200"/>
              <a:chExt cx="3423288" cy="2272665"/>
            </a:xfrm>
          </p:grpSpPr>
          <p:cxnSp>
            <p:nvCxnSpPr>
              <p:cNvPr id="1044" name="Straight Connector 1043">
                <a:extLst>
                  <a:ext uri="{FF2B5EF4-FFF2-40B4-BE49-F238E27FC236}">
                    <a16:creationId xmlns:a16="http://schemas.microsoft.com/office/drawing/2014/main" id="{431BDC1D-2EB8-4DD8-9169-FAD81B3DC6E5}"/>
                  </a:ext>
                </a:extLst>
              </p:cNvPr>
              <p:cNvCxnSpPr/>
              <p:nvPr/>
            </p:nvCxnSpPr>
            <p:spPr>
              <a:xfrm>
                <a:off x="904240" y="2362200"/>
                <a:ext cx="0" cy="227266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5" name="Straight Connector 1044">
                <a:extLst>
                  <a:ext uri="{FF2B5EF4-FFF2-40B4-BE49-F238E27FC236}">
                    <a16:creationId xmlns:a16="http://schemas.microsoft.com/office/drawing/2014/main" id="{57603405-A824-4EC6-8F64-F60BA955A660}"/>
                  </a:ext>
                </a:extLst>
              </p:cNvPr>
              <p:cNvCxnSpPr/>
              <p:nvPr/>
            </p:nvCxnSpPr>
            <p:spPr>
              <a:xfrm flipH="1">
                <a:off x="904241" y="4634865"/>
                <a:ext cx="342328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6" name="Straight Connector 1045">
                <a:extLst>
                  <a:ext uri="{FF2B5EF4-FFF2-40B4-BE49-F238E27FC236}">
                    <a16:creationId xmlns:a16="http://schemas.microsoft.com/office/drawing/2014/main" id="{9DC43E9C-29AB-40E7-8B72-555DFE36730E}"/>
                  </a:ext>
                </a:extLst>
              </p:cNvPr>
              <p:cNvCxnSpPr/>
              <p:nvPr/>
            </p:nvCxnSpPr>
            <p:spPr>
              <a:xfrm flipH="1">
                <a:off x="904241" y="3498531"/>
                <a:ext cx="3423287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2" name="Group 1011">
              <a:extLst>
                <a:ext uri="{FF2B5EF4-FFF2-40B4-BE49-F238E27FC236}">
                  <a16:creationId xmlns:a16="http://schemas.microsoft.com/office/drawing/2014/main" id="{FB5EAA31-343A-4595-843E-FF3927C7519A}"/>
                </a:ext>
              </a:extLst>
            </p:cNvPr>
            <p:cNvGrpSpPr/>
            <p:nvPr/>
          </p:nvGrpSpPr>
          <p:grpSpPr>
            <a:xfrm>
              <a:off x="4846864" y="4631629"/>
              <a:ext cx="3164294" cy="73152"/>
              <a:chOff x="4890135" y="4631629"/>
              <a:chExt cx="3423288" cy="73152"/>
            </a:xfrm>
          </p:grpSpPr>
          <p:cxnSp>
            <p:nvCxnSpPr>
              <p:cNvPr id="1025" name="Straight Connector 1024">
                <a:extLst>
                  <a:ext uri="{FF2B5EF4-FFF2-40B4-BE49-F238E27FC236}">
                    <a16:creationId xmlns:a16="http://schemas.microsoft.com/office/drawing/2014/main" id="{39653117-FE8F-4384-B7EF-6629D2FC08D9}"/>
                  </a:ext>
                </a:extLst>
              </p:cNvPr>
              <p:cNvCxnSpPr/>
              <p:nvPr/>
            </p:nvCxnSpPr>
            <p:spPr>
              <a:xfrm rot="5400000" flipH="1">
                <a:off x="4853559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6" name="Straight Connector 1025">
                <a:extLst>
                  <a:ext uri="{FF2B5EF4-FFF2-40B4-BE49-F238E27FC236}">
                    <a16:creationId xmlns:a16="http://schemas.microsoft.com/office/drawing/2014/main" id="{6D72BA60-6305-4547-A8D5-86ACFDBF8D52}"/>
                  </a:ext>
                </a:extLst>
              </p:cNvPr>
              <p:cNvCxnSpPr/>
              <p:nvPr/>
            </p:nvCxnSpPr>
            <p:spPr>
              <a:xfrm rot="5400000" flipH="1">
                <a:off x="8276847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Straight Connector 1026">
                <a:extLst>
                  <a:ext uri="{FF2B5EF4-FFF2-40B4-BE49-F238E27FC236}">
                    <a16:creationId xmlns:a16="http://schemas.microsoft.com/office/drawing/2014/main" id="{1D61481F-BB0D-44F7-97CE-FC77A12E4FF1}"/>
                  </a:ext>
                </a:extLst>
              </p:cNvPr>
              <p:cNvCxnSpPr/>
              <p:nvPr/>
            </p:nvCxnSpPr>
            <p:spPr>
              <a:xfrm rot="5400000" flipH="1">
                <a:off x="8086670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8" name="Straight Connector 1027">
                <a:extLst>
                  <a:ext uri="{FF2B5EF4-FFF2-40B4-BE49-F238E27FC236}">
                    <a16:creationId xmlns:a16="http://schemas.microsoft.com/office/drawing/2014/main" id="{AC6C0808-C954-4C8B-AE44-0795E0DD1917}"/>
                  </a:ext>
                </a:extLst>
              </p:cNvPr>
              <p:cNvCxnSpPr/>
              <p:nvPr/>
            </p:nvCxnSpPr>
            <p:spPr>
              <a:xfrm rot="5400000" flipH="1">
                <a:off x="7896487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Straight Connector 1028">
                <a:extLst>
                  <a:ext uri="{FF2B5EF4-FFF2-40B4-BE49-F238E27FC236}">
                    <a16:creationId xmlns:a16="http://schemas.microsoft.com/office/drawing/2014/main" id="{3E961045-CBF7-4503-8662-B4CB2F99C054}"/>
                  </a:ext>
                </a:extLst>
              </p:cNvPr>
              <p:cNvCxnSpPr/>
              <p:nvPr/>
            </p:nvCxnSpPr>
            <p:spPr>
              <a:xfrm rot="5400000" flipH="1">
                <a:off x="7706304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0" name="Straight Connector 1029">
                <a:extLst>
                  <a:ext uri="{FF2B5EF4-FFF2-40B4-BE49-F238E27FC236}">
                    <a16:creationId xmlns:a16="http://schemas.microsoft.com/office/drawing/2014/main" id="{E0874840-B00E-4425-89CE-63AFF34A56B7}"/>
                  </a:ext>
                </a:extLst>
              </p:cNvPr>
              <p:cNvCxnSpPr/>
              <p:nvPr/>
            </p:nvCxnSpPr>
            <p:spPr>
              <a:xfrm rot="5400000" flipH="1">
                <a:off x="7516121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Straight Connector 1030">
                <a:extLst>
                  <a:ext uri="{FF2B5EF4-FFF2-40B4-BE49-F238E27FC236}">
                    <a16:creationId xmlns:a16="http://schemas.microsoft.com/office/drawing/2014/main" id="{A2CFA530-5E7C-492C-A0DE-822C1C8172CD}"/>
                  </a:ext>
                </a:extLst>
              </p:cNvPr>
              <p:cNvCxnSpPr/>
              <p:nvPr/>
            </p:nvCxnSpPr>
            <p:spPr>
              <a:xfrm rot="5400000" flipH="1">
                <a:off x="7325938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Straight Connector 1031">
                <a:extLst>
                  <a:ext uri="{FF2B5EF4-FFF2-40B4-BE49-F238E27FC236}">
                    <a16:creationId xmlns:a16="http://schemas.microsoft.com/office/drawing/2014/main" id="{DA217ADF-E3DE-444F-BCDF-226FD31C0122}"/>
                  </a:ext>
                </a:extLst>
              </p:cNvPr>
              <p:cNvCxnSpPr/>
              <p:nvPr/>
            </p:nvCxnSpPr>
            <p:spPr>
              <a:xfrm rot="5400000" flipH="1">
                <a:off x="7135755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Straight Connector 1032">
                <a:extLst>
                  <a:ext uri="{FF2B5EF4-FFF2-40B4-BE49-F238E27FC236}">
                    <a16:creationId xmlns:a16="http://schemas.microsoft.com/office/drawing/2014/main" id="{86828892-4BA9-42A3-9EB8-4182546FABA9}"/>
                  </a:ext>
                </a:extLst>
              </p:cNvPr>
              <p:cNvCxnSpPr/>
              <p:nvPr/>
            </p:nvCxnSpPr>
            <p:spPr>
              <a:xfrm rot="5400000" flipH="1">
                <a:off x="6945572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4" name="Straight Connector 1033">
                <a:extLst>
                  <a:ext uri="{FF2B5EF4-FFF2-40B4-BE49-F238E27FC236}">
                    <a16:creationId xmlns:a16="http://schemas.microsoft.com/office/drawing/2014/main" id="{AF586BE3-CF68-44CE-A7C7-944D7CECB19D}"/>
                  </a:ext>
                </a:extLst>
              </p:cNvPr>
              <p:cNvCxnSpPr/>
              <p:nvPr/>
            </p:nvCxnSpPr>
            <p:spPr>
              <a:xfrm rot="5400000" flipH="1">
                <a:off x="6755389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5" name="Straight Connector 1034">
                <a:extLst>
                  <a:ext uri="{FF2B5EF4-FFF2-40B4-BE49-F238E27FC236}">
                    <a16:creationId xmlns:a16="http://schemas.microsoft.com/office/drawing/2014/main" id="{4BA9AB25-FB42-4C37-84BE-C486D7D869BC}"/>
                  </a:ext>
                </a:extLst>
              </p:cNvPr>
              <p:cNvCxnSpPr/>
              <p:nvPr/>
            </p:nvCxnSpPr>
            <p:spPr>
              <a:xfrm rot="5400000" flipH="1">
                <a:off x="6565206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6" name="Straight Connector 1035">
                <a:extLst>
                  <a:ext uri="{FF2B5EF4-FFF2-40B4-BE49-F238E27FC236}">
                    <a16:creationId xmlns:a16="http://schemas.microsoft.com/office/drawing/2014/main" id="{1313D5CC-FBA4-4164-9DCB-BB29CC0D670A}"/>
                  </a:ext>
                </a:extLst>
              </p:cNvPr>
              <p:cNvCxnSpPr/>
              <p:nvPr/>
            </p:nvCxnSpPr>
            <p:spPr>
              <a:xfrm rot="5400000" flipH="1">
                <a:off x="6375023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7" name="Straight Connector 1036">
                <a:extLst>
                  <a:ext uri="{FF2B5EF4-FFF2-40B4-BE49-F238E27FC236}">
                    <a16:creationId xmlns:a16="http://schemas.microsoft.com/office/drawing/2014/main" id="{1BB20AC0-5CBA-4BB3-93FF-0377CCC31F44}"/>
                  </a:ext>
                </a:extLst>
              </p:cNvPr>
              <p:cNvCxnSpPr/>
              <p:nvPr/>
            </p:nvCxnSpPr>
            <p:spPr>
              <a:xfrm rot="5400000" flipH="1">
                <a:off x="6184840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Straight Connector 1037">
                <a:extLst>
                  <a:ext uri="{FF2B5EF4-FFF2-40B4-BE49-F238E27FC236}">
                    <a16:creationId xmlns:a16="http://schemas.microsoft.com/office/drawing/2014/main" id="{56946E90-6C83-4D06-B543-4297F8343C4B}"/>
                  </a:ext>
                </a:extLst>
              </p:cNvPr>
              <p:cNvCxnSpPr/>
              <p:nvPr/>
            </p:nvCxnSpPr>
            <p:spPr>
              <a:xfrm rot="5400000" flipH="1">
                <a:off x="5994657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Straight Connector 1038">
                <a:extLst>
                  <a:ext uri="{FF2B5EF4-FFF2-40B4-BE49-F238E27FC236}">
                    <a16:creationId xmlns:a16="http://schemas.microsoft.com/office/drawing/2014/main" id="{D79CC94F-B6E9-45FF-B21D-52382B0B193C}"/>
                  </a:ext>
                </a:extLst>
              </p:cNvPr>
              <p:cNvCxnSpPr/>
              <p:nvPr/>
            </p:nvCxnSpPr>
            <p:spPr>
              <a:xfrm rot="5400000" flipH="1">
                <a:off x="5614291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0" name="Straight Connector 1039">
                <a:extLst>
                  <a:ext uri="{FF2B5EF4-FFF2-40B4-BE49-F238E27FC236}">
                    <a16:creationId xmlns:a16="http://schemas.microsoft.com/office/drawing/2014/main" id="{D0CB8A99-2D5E-46B6-865A-91954DF719A0}"/>
                  </a:ext>
                </a:extLst>
              </p:cNvPr>
              <p:cNvCxnSpPr/>
              <p:nvPr/>
            </p:nvCxnSpPr>
            <p:spPr>
              <a:xfrm rot="5400000" flipH="1">
                <a:off x="5424108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Straight Connector 1040">
                <a:extLst>
                  <a:ext uri="{FF2B5EF4-FFF2-40B4-BE49-F238E27FC236}">
                    <a16:creationId xmlns:a16="http://schemas.microsoft.com/office/drawing/2014/main" id="{839F9AF2-6EE9-43A6-8C97-876C91E060CA}"/>
                  </a:ext>
                </a:extLst>
              </p:cNvPr>
              <p:cNvCxnSpPr/>
              <p:nvPr/>
            </p:nvCxnSpPr>
            <p:spPr>
              <a:xfrm rot="5400000" flipH="1">
                <a:off x="5233925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Straight Connector 1041">
                <a:extLst>
                  <a:ext uri="{FF2B5EF4-FFF2-40B4-BE49-F238E27FC236}">
                    <a16:creationId xmlns:a16="http://schemas.microsoft.com/office/drawing/2014/main" id="{F8C07913-B534-47FA-8885-53C21000E46C}"/>
                  </a:ext>
                </a:extLst>
              </p:cNvPr>
              <p:cNvCxnSpPr/>
              <p:nvPr/>
            </p:nvCxnSpPr>
            <p:spPr>
              <a:xfrm rot="5400000" flipH="1">
                <a:off x="5043742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Straight Connector 1042">
                <a:extLst>
                  <a:ext uri="{FF2B5EF4-FFF2-40B4-BE49-F238E27FC236}">
                    <a16:creationId xmlns:a16="http://schemas.microsoft.com/office/drawing/2014/main" id="{9C95D17E-1463-44BD-BFB2-19656CB6DBBD}"/>
                  </a:ext>
                </a:extLst>
              </p:cNvPr>
              <p:cNvCxnSpPr/>
              <p:nvPr/>
            </p:nvCxnSpPr>
            <p:spPr>
              <a:xfrm rot="5400000" flipH="1">
                <a:off x="5804474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3" name="Group 1012">
              <a:extLst>
                <a:ext uri="{FF2B5EF4-FFF2-40B4-BE49-F238E27FC236}">
                  <a16:creationId xmlns:a16="http://schemas.microsoft.com/office/drawing/2014/main" id="{A1A335E2-5051-46D9-91FC-0126E7C3F786}"/>
                </a:ext>
              </a:extLst>
            </p:cNvPr>
            <p:cNvGrpSpPr/>
            <p:nvPr/>
          </p:nvGrpSpPr>
          <p:grpSpPr>
            <a:xfrm>
              <a:off x="4775636" y="2362200"/>
              <a:ext cx="73152" cy="2272664"/>
              <a:chOff x="4813077" y="2362200"/>
              <a:chExt cx="73152" cy="2272664"/>
            </a:xfrm>
          </p:grpSpPr>
          <p:cxnSp>
            <p:nvCxnSpPr>
              <p:cNvPr id="1014" name="Straight Connector 1013">
                <a:extLst>
                  <a:ext uri="{FF2B5EF4-FFF2-40B4-BE49-F238E27FC236}">
                    <a16:creationId xmlns:a16="http://schemas.microsoft.com/office/drawing/2014/main" id="{79ABD166-00EF-400D-B123-ADA7D0EE99F3}"/>
                  </a:ext>
                </a:extLst>
              </p:cNvPr>
              <p:cNvCxnSpPr/>
              <p:nvPr/>
            </p:nvCxnSpPr>
            <p:spPr>
              <a:xfrm rot="10800000" flipH="1">
                <a:off x="4813077" y="4634864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>
                <a:extLst>
                  <a:ext uri="{FF2B5EF4-FFF2-40B4-BE49-F238E27FC236}">
                    <a16:creationId xmlns:a16="http://schemas.microsoft.com/office/drawing/2014/main" id="{4F1B9E2E-511D-4131-96DB-7A233401247A}"/>
                  </a:ext>
                </a:extLst>
              </p:cNvPr>
              <p:cNvCxnSpPr/>
              <p:nvPr/>
            </p:nvCxnSpPr>
            <p:spPr>
              <a:xfrm rot="10800000" flipH="1">
                <a:off x="4813077" y="2362200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6" name="Straight Connector 1015">
                <a:extLst>
                  <a:ext uri="{FF2B5EF4-FFF2-40B4-BE49-F238E27FC236}">
                    <a16:creationId xmlns:a16="http://schemas.microsoft.com/office/drawing/2014/main" id="{E15A2F71-56AB-4EF0-BCC3-A7964122E575}"/>
                  </a:ext>
                </a:extLst>
              </p:cNvPr>
              <p:cNvCxnSpPr/>
              <p:nvPr/>
            </p:nvCxnSpPr>
            <p:spPr>
              <a:xfrm rot="10800000" flipH="1">
                <a:off x="4813077" y="4407594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7" name="Straight Connector 1016">
                <a:extLst>
                  <a:ext uri="{FF2B5EF4-FFF2-40B4-BE49-F238E27FC236}">
                    <a16:creationId xmlns:a16="http://schemas.microsoft.com/office/drawing/2014/main" id="{DED0696D-903D-475B-88D2-CD5A10E4143B}"/>
                  </a:ext>
                </a:extLst>
              </p:cNvPr>
              <p:cNvCxnSpPr/>
              <p:nvPr/>
            </p:nvCxnSpPr>
            <p:spPr>
              <a:xfrm rot="10800000" flipH="1">
                <a:off x="4813077" y="4180328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8" name="Straight Connector 1017">
                <a:extLst>
                  <a:ext uri="{FF2B5EF4-FFF2-40B4-BE49-F238E27FC236}">
                    <a16:creationId xmlns:a16="http://schemas.microsoft.com/office/drawing/2014/main" id="{C6AC1CEA-A832-464F-B745-F0636065C35F}"/>
                  </a:ext>
                </a:extLst>
              </p:cNvPr>
              <p:cNvCxnSpPr/>
              <p:nvPr/>
            </p:nvCxnSpPr>
            <p:spPr>
              <a:xfrm rot="10800000" flipH="1">
                <a:off x="4813077" y="3953062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9" name="Straight Connector 1018">
                <a:extLst>
                  <a:ext uri="{FF2B5EF4-FFF2-40B4-BE49-F238E27FC236}">
                    <a16:creationId xmlns:a16="http://schemas.microsoft.com/office/drawing/2014/main" id="{E9693D9D-D9EC-4ED7-A587-2EA369E5795E}"/>
                  </a:ext>
                </a:extLst>
              </p:cNvPr>
              <p:cNvCxnSpPr/>
              <p:nvPr/>
            </p:nvCxnSpPr>
            <p:spPr>
              <a:xfrm rot="10800000" flipH="1">
                <a:off x="4813077" y="3725796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0" name="Straight Connector 1019">
                <a:extLst>
                  <a:ext uri="{FF2B5EF4-FFF2-40B4-BE49-F238E27FC236}">
                    <a16:creationId xmlns:a16="http://schemas.microsoft.com/office/drawing/2014/main" id="{912FD9C8-3922-4C86-8286-7C23AE6E56C3}"/>
                  </a:ext>
                </a:extLst>
              </p:cNvPr>
              <p:cNvCxnSpPr/>
              <p:nvPr/>
            </p:nvCxnSpPr>
            <p:spPr>
              <a:xfrm rot="10800000" flipH="1">
                <a:off x="4813077" y="3498530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1" name="Straight Connector 1020">
                <a:extLst>
                  <a:ext uri="{FF2B5EF4-FFF2-40B4-BE49-F238E27FC236}">
                    <a16:creationId xmlns:a16="http://schemas.microsoft.com/office/drawing/2014/main" id="{A2E684E9-A07B-4FC3-93B5-48AFA0A2B866}"/>
                  </a:ext>
                </a:extLst>
              </p:cNvPr>
              <p:cNvCxnSpPr/>
              <p:nvPr/>
            </p:nvCxnSpPr>
            <p:spPr>
              <a:xfrm rot="10800000" flipH="1">
                <a:off x="4813077" y="3271264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2" name="Straight Connector 1021">
                <a:extLst>
                  <a:ext uri="{FF2B5EF4-FFF2-40B4-BE49-F238E27FC236}">
                    <a16:creationId xmlns:a16="http://schemas.microsoft.com/office/drawing/2014/main" id="{6D8BE009-3ADF-4518-A7B4-1DD2199D7929}"/>
                  </a:ext>
                </a:extLst>
              </p:cNvPr>
              <p:cNvCxnSpPr/>
              <p:nvPr/>
            </p:nvCxnSpPr>
            <p:spPr>
              <a:xfrm rot="10800000" flipH="1">
                <a:off x="4813077" y="3043998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3" name="Straight Connector 1022">
                <a:extLst>
                  <a:ext uri="{FF2B5EF4-FFF2-40B4-BE49-F238E27FC236}">
                    <a16:creationId xmlns:a16="http://schemas.microsoft.com/office/drawing/2014/main" id="{8919DF56-D49D-4228-9C7D-F50A8E8E91FB}"/>
                  </a:ext>
                </a:extLst>
              </p:cNvPr>
              <p:cNvCxnSpPr/>
              <p:nvPr/>
            </p:nvCxnSpPr>
            <p:spPr>
              <a:xfrm rot="10800000" flipH="1">
                <a:off x="4813077" y="2816732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Straight Connector 1023">
                <a:extLst>
                  <a:ext uri="{FF2B5EF4-FFF2-40B4-BE49-F238E27FC236}">
                    <a16:creationId xmlns:a16="http://schemas.microsoft.com/office/drawing/2014/main" id="{73044F84-0D3A-4F7C-9E3F-4BADA1827CA0}"/>
                  </a:ext>
                </a:extLst>
              </p:cNvPr>
              <p:cNvCxnSpPr/>
              <p:nvPr/>
            </p:nvCxnSpPr>
            <p:spPr>
              <a:xfrm rot="10800000" flipH="1">
                <a:off x="4813077" y="2589466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7" name="Group 1046">
            <a:extLst>
              <a:ext uri="{FF2B5EF4-FFF2-40B4-BE49-F238E27FC236}">
                <a16:creationId xmlns:a16="http://schemas.microsoft.com/office/drawing/2014/main" id="{7B0E7BEB-9341-4D62-8A65-A4728086D231}"/>
              </a:ext>
            </a:extLst>
          </p:cNvPr>
          <p:cNvGrpSpPr/>
          <p:nvPr/>
        </p:nvGrpSpPr>
        <p:grpSpPr>
          <a:xfrm>
            <a:off x="8769786" y="1291910"/>
            <a:ext cx="3235522" cy="2342581"/>
            <a:chOff x="8769786" y="2362200"/>
            <a:chExt cx="3235522" cy="2342581"/>
          </a:xfrm>
        </p:grpSpPr>
        <p:grpSp>
          <p:nvGrpSpPr>
            <p:cNvPr id="1048" name="Group 1047">
              <a:extLst>
                <a:ext uri="{FF2B5EF4-FFF2-40B4-BE49-F238E27FC236}">
                  <a16:creationId xmlns:a16="http://schemas.microsoft.com/office/drawing/2014/main" id="{D17E6D7F-D142-40CA-BB91-D57DC3C2F79D}"/>
                </a:ext>
              </a:extLst>
            </p:cNvPr>
            <p:cNvGrpSpPr/>
            <p:nvPr/>
          </p:nvGrpSpPr>
          <p:grpSpPr>
            <a:xfrm>
              <a:off x="8841014" y="2362200"/>
              <a:ext cx="3164294" cy="2272665"/>
              <a:chOff x="904240" y="2362200"/>
              <a:chExt cx="3423288" cy="2272665"/>
            </a:xfrm>
          </p:grpSpPr>
          <p:cxnSp>
            <p:nvCxnSpPr>
              <p:cNvPr id="1078" name="Straight Connector 1077">
                <a:extLst>
                  <a:ext uri="{FF2B5EF4-FFF2-40B4-BE49-F238E27FC236}">
                    <a16:creationId xmlns:a16="http://schemas.microsoft.com/office/drawing/2014/main" id="{36C861E5-849C-464E-9EC5-38F3F30183F7}"/>
                  </a:ext>
                </a:extLst>
              </p:cNvPr>
              <p:cNvCxnSpPr/>
              <p:nvPr/>
            </p:nvCxnSpPr>
            <p:spPr>
              <a:xfrm>
                <a:off x="904240" y="2362200"/>
                <a:ext cx="0" cy="227266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Straight Connector 1078">
                <a:extLst>
                  <a:ext uri="{FF2B5EF4-FFF2-40B4-BE49-F238E27FC236}">
                    <a16:creationId xmlns:a16="http://schemas.microsoft.com/office/drawing/2014/main" id="{A3A23D19-2BF9-4808-9E67-44059813EA02}"/>
                  </a:ext>
                </a:extLst>
              </p:cNvPr>
              <p:cNvCxnSpPr/>
              <p:nvPr/>
            </p:nvCxnSpPr>
            <p:spPr>
              <a:xfrm flipH="1">
                <a:off x="904241" y="4634865"/>
                <a:ext cx="342328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Straight Connector 1079">
                <a:extLst>
                  <a:ext uri="{FF2B5EF4-FFF2-40B4-BE49-F238E27FC236}">
                    <a16:creationId xmlns:a16="http://schemas.microsoft.com/office/drawing/2014/main" id="{CF962EF8-8091-4E04-8A04-804444D477C1}"/>
                  </a:ext>
                </a:extLst>
              </p:cNvPr>
              <p:cNvCxnSpPr/>
              <p:nvPr/>
            </p:nvCxnSpPr>
            <p:spPr>
              <a:xfrm flipH="1">
                <a:off x="904241" y="3498531"/>
                <a:ext cx="3423287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9" name="Group 1048">
              <a:extLst>
                <a:ext uri="{FF2B5EF4-FFF2-40B4-BE49-F238E27FC236}">
                  <a16:creationId xmlns:a16="http://schemas.microsoft.com/office/drawing/2014/main" id="{3D0789B7-F2FB-415B-A573-96CB5C55578D}"/>
                </a:ext>
              </a:extLst>
            </p:cNvPr>
            <p:cNvGrpSpPr/>
            <p:nvPr/>
          </p:nvGrpSpPr>
          <p:grpSpPr>
            <a:xfrm>
              <a:off x="8841014" y="4631629"/>
              <a:ext cx="3164294" cy="73152"/>
              <a:chOff x="8841014" y="4631629"/>
              <a:chExt cx="3164294" cy="73152"/>
            </a:xfrm>
          </p:grpSpPr>
          <p:cxnSp>
            <p:nvCxnSpPr>
              <p:cNvPr id="1062" name="Straight Connector 1061">
                <a:extLst>
                  <a:ext uri="{FF2B5EF4-FFF2-40B4-BE49-F238E27FC236}">
                    <a16:creationId xmlns:a16="http://schemas.microsoft.com/office/drawing/2014/main" id="{007B4C32-1034-4720-9ADA-FBEDBAEB0716}"/>
                  </a:ext>
                </a:extLst>
              </p:cNvPr>
              <p:cNvCxnSpPr/>
              <p:nvPr/>
            </p:nvCxnSpPr>
            <p:spPr>
              <a:xfrm rot="5400000" flipH="1">
                <a:off x="8804438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3" name="Straight Connector 1062">
                <a:extLst>
                  <a:ext uri="{FF2B5EF4-FFF2-40B4-BE49-F238E27FC236}">
                    <a16:creationId xmlns:a16="http://schemas.microsoft.com/office/drawing/2014/main" id="{9A414264-1246-476E-8C62-A40F4629C138}"/>
                  </a:ext>
                </a:extLst>
              </p:cNvPr>
              <p:cNvCxnSpPr/>
              <p:nvPr/>
            </p:nvCxnSpPr>
            <p:spPr>
              <a:xfrm rot="5400000" flipH="1">
                <a:off x="11968732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18E447CB-7608-4287-B209-9F4DC8768509}"/>
                  </a:ext>
                </a:extLst>
              </p:cNvPr>
              <p:cNvCxnSpPr/>
              <p:nvPr/>
            </p:nvCxnSpPr>
            <p:spPr>
              <a:xfrm rot="5400000" flipH="1">
                <a:off x="11757780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5" name="Straight Connector 1064">
                <a:extLst>
                  <a:ext uri="{FF2B5EF4-FFF2-40B4-BE49-F238E27FC236}">
                    <a16:creationId xmlns:a16="http://schemas.microsoft.com/office/drawing/2014/main" id="{4EFC74C3-B98B-4E1F-A366-941E9BD7DB75}"/>
                  </a:ext>
                </a:extLst>
              </p:cNvPr>
              <p:cNvCxnSpPr/>
              <p:nvPr/>
            </p:nvCxnSpPr>
            <p:spPr>
              <a:xfrm rot="5400000" flipH="1">
                <a:off x="11335874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>
                <a:extLst>
                  <a:ext uri="{FF2B5EF4-FFF2-40B4-BE49-F238E27FC236}">
                    <a16:creationId xmlns:a16="http://schemas.microsoft.com/office/drawing/2014/main" id="{6176FC3A-E0EE-4093-A0CF-2CC3DCAB30C5}"/>
                  </a:ext>
                </a:extLst>
              </p:cNvPr>
              <p:cNvCxnSpPr/>
              <p:nvPr/>
            </p:nvCxnSpPr>
            <p:spPr>
              <a:xfrm rot="5400000" flipH="1">
                <a:off x="11124921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>
                <a:extLst>
                  <a:ext uri="{FF2B5EF4-FFF2-40B4-BE49-F238E27FC236}">
                    <a16:creationId xmlns:a16="http://schemas.microsoft.com/office/drawing/2014/main" id="{6BC29D81-DF26-434C-84DA-AF19FD4BCC54}"/>
                  </a:ext>
                </a:extLst>
              </p:cNvPr>
              <p:cNvCxnSpPr/>
              <p:nvPr/>
            </p:nvCxnSpPr>
            <p:spPr>
              <a:xfrm rot="5400000" flipH="1">
                <a:off x="10703015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>
                <a:extLst>
                  <a:ext uri="{FF2B5EF4-FFF2-40B4-BE49-F238E27FC236}">
                    <a16:creationId xmlns:a16="http://schemas.microsoft.com/office/drawing/2014/main" id="{59C48CCF-C2D4-4F3B-9C21-3BE2ABAA20DD}"/>
                  </a:ext>
                </a:extLst>
              </p:cNvPr>
              <p:cNvCxnSpPr/>
              <p:nvPr/>
            </p:nvCxnSpPr>
            <p:spPr>
              <a:xfrm rot="5400000" flipH="1">
                <a:off x="10492062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9" name="Straight Connector 1068">
                <a:extLst>
                  <a:ext uri="{FF2B5EF4-FFF2-40B4-BE49-F238E27FC236}">
                    <a16:creationId xmlns:a16="http://schemas.microsoft.com/office/drawing/2014/main" id="{2E9499E2-7229-442F-A653-F7AA0EC599DD}"/>
                  </a:ext>
                </a:extLst>
              </p:cNvPr>
              <p:cNvCxnSpPr/>
              <p:nvPr/>
            </p:nvCxnSpPr>
            <p:spPr>
              <a:xfrm rot="5400000" flipH="1">
                <a:off x="10281109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0" name="Straight Connector 1069">
                <a:extLst>
                  <a:ext uri="{FF2B5EF4-FFF2-40B4-BE49-F238E27FC236}">
                    <a16:creationId xmlns:a16="http://schemas.microsoft.com/office/drawing/2014/main" id="{08A70891-5516-44C7-8A8E-BE2ACC8053AF}"/>
                  </a:ext>
                </a:extLst>
              </p:cNvPr>
              <p:cNvCxnSpPr/>
              <p:nvPr/>
            </p:nvCxnSpPr>
            <p:spPr>
              <a:xfrm rot="5400000" flipH="1">
                <a:off x="10070156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1" name="Straight Connector 1070">
                <a:extLst>
                  <a:ext uri="{FF2B5EF4-FFF2-40B4-BE49-F238E27FC236}">
                    <a16:creationId xmlns:a16="http://schemas.microsoft.com/office/drawing/2014/main" id="{CF15E0D8-4E30-4F09-B142-FCCB7F14E9CA}"/>
                  </a:ext>
                </a:extLst>
              </p:cNvPr>
              <p:cNvCxnSpPr/>
              <p:nvPr/>
            </p:nvCxnSpPr>
            <p:spPr>
              <a:xfrm rot="5400000" flipH="1">
                <a:off x="9859203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2" name="Straight Connector 1071">
                <a:extLst>
                  <a:ext uri="{FF2B5EF4-FFF2-40B4-BE49-F238E27FC236}">
                    <a16:creationId xmlns:a16="http://schemas.microsoft.com/office/drawing/2014/main" id="{972123A5-370D-40B6-AA60-6875FB0EA5CB}"/>
                  </a:ext>
                </a:extLst>
              </p:cNvPr>
              <p:cNvCxnSpPr/>
              <p:nvPr/>
            </p:nvCxnSpPr>
            <p:spPr>
              <a:xfrm rot="5400000" flipH="1">
                <a:off x="9648250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3" name="Straight Connector 1072">
                <a:extLst>
                  <a:ext uri="{FF2B5EF4-FFF2-40B4-BE49-F238E27FC236}">
                    <a16:creationId xmlns:a16="http://schemas.microsoft.com/office/drawing/2014/main" id="{8BDC72CA-FA58-4C9F-A323-77A1E5D7DE49}"/>
                  </a:ext>
                </a:extLst>
              </p:cNvPr>
              <p:cNvCxnSpPr/>
              <p:nvPr/>
            </p:nvCxnSpPr>
            <p:spPr>
              <a:xfrm rot="5400000" flipH="1">
                <a:off x="9015391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4" name="Straight Connector 1073">
                <a:extLst>
                  <a:ext uri="{FF2B5EF4-FFF2-40B4-BE49-F238E27FC236}">
                    <a16:creationId xmlns:a16="http://schemas.microsoft.com/office/drawing/2014/main" id="{7CF21782-A060-41B6-9F31-AEA4703555A4}"/>
                  </a:ext>
                </a:extLst>
              </p:cNvPr>
              <p:cNvCxnSpPr/>
              <p:nvPr/>
            </p:nvCxnSpPr>
            <p:spPr>
              <a:xfrm rot="5400000" flipH="1">
                <a:off x="9226344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5" name="Straight Connector 1074">
                <a:extLst>
                  <a:ext uri="{FF2B5EF4-FFF2-40B4-BE49-F238E27FC236}">
                    <a16:creationId xmlns:a16="http://schemas.microsoft.com/office/drawing/2014/main" id="{00F6FB1B-2237-4C81-9DA8-FB6F684AB434}"/>
                  </a:ext>
                </a:extLst>
              </p:cNvPr>
              <p:cNvCxnSpPr/>
              <p:nvPr/>
            </p:nvCxnSpPr>
            <p:spPr>
              <a:xfrm rot="5400000" flipH="1">
                <a:off x="9437297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6" name="Straight Connector 1075">
                <a:extLst>
                  <a:ext uri="{FF2B5EF4-FFF2-40B4-BE49-F238E27FC236}">
                    <a16:creationId xmlns:a16="http://schemas.microsoft.com/office/drawing/2014/main" id="{4BC201F2-1B06-4504-9DD4-CFC415392D11}"/>
                  </a:ext>
                </a:extLst>
              </p:cNvPr>
              <p:cNvCxnSpPr/>
              <p:nvPr/>
            </p:nvCxnSpPr>
            <p:spPr>
              <a:xfrm rot="5400000" flipH="1">
                <a:off x="10913968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>
                <a:extLst>
                  <a:ext uri="{FF2B5EF4-FFF2-40B4-BE49-F238E27FC236}">
                    <a16:creationId xmlns:a16="http://schemas.microsoft.com/office/drawing/2014/main" id="{86D824C1-0546-40AF-B18E-AB551259D06C}"/>
                  </a:ext>
                </a:extLst>
              </p:cNvPr>
              <p:cNvCxnSpPr/>
              <p:nvPr/>
            </p:nvCxnSpPr>
            <p:spPr>
              <a:xfrm rot="5400000" flipH="1">
                <a:off x="11546827" y="4668205"/>
                <a:ext cx="73152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0" name="Group 1049">
              <a:extLst>
                <a:ext uri="{FF2B5EF4-FFF2-40B4-BE49-F238E27FC236}">
                  <a16:creationId xmlns:a16="http://schemas.microsoft.com/office/drawing/2014/main" id="{1DAA4518-A443-4EA0-BF34-7742A40D9008}"/>
                </a:ext>
              </a:extLst>
            </p:cNvPr>
            <p:cNvGrpSpPr/>
            <p:nvPr/>
          </p:nvGrpSpPr>
          <p:grpSpPr>
            <a:xfrm>
              <a:off x="8769786" y="2362200"/>
              <a:ext cx="73152" cy="2272664"/>
              <a:chOff x="4813077" y="2362200"/>
              <a:chExt cx="73152" cy="2272664"/>
            </a:xfrm>
          </p:grpSpPr>
          <p:cxnSp>
            <p:nvCxnSpPr>
              <p:cNvPr id="1051" name="Straight Connector 1050">
                <a:extLst>
                  <a:ext uri="{FF2B5EF4-FFF2-40B4-BE49-F238E27FC236}">
                    <a16:creationId xmlns:a16="http://schemas.microsoft.com/office/drawing/2014/main" id="{E531D9D5-ACC5-495C-8B0A-C61B9944B7E4}"/>
                  </a:ext>
                </a:extLst>
              </p:cNvPr>
              <p:cNvCxnSpPr/>
              <p:nvPr/>
            </p:nvCxnSpPr>
            <p:spPr>
              <a:xfrm rot="10800000" flipH="1">
                <a:off x="4813077" y="4634864"/>
                <a:ext cx="73152" cy="0"/>
              </a:xfrm>
              <a:prstGeom prst="line">
                <a:avLst/>
              </a:prstGeom>
              <a:ln w="952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2" name="Straight Connector 1051">
                <a:extLst>
                  <a:ext uri="{FF2B5EF4-FFF2-40B4-BE49-F238E27FC236}">
                    <a16:creationId xmlns:a16="http://schemas.microsoft.com/office/drawing/2014/main" id="{C3F265BD-AA60-4198-9F15-B9792312502A}"/>
                  </a:ext>
                </a:extLst>
              </p:cNvPr>
              <p:cNvCxnSpPr/>
              <p:nvPr/>
            </p:nvCxnSpPr>
            <p:spPr>
              <a:xfrm rot="10800000" flipH="1">
                <a:off x="4813077" y="2362200"/>
                <a:ext cx="73152" cy="0"/>
              </a:xfrm>
              <a:prstGeom prst="line">
                <a:avLst/>
              </a:prstGeom>
              <a:ln w="952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3" name="Straight Connector 1052">
                <a:extLst>
                  <a:ext uri="{FF2B5EF4-FFF2-40B4-BE49-F238E27FC236}">
                    <a16:creationId xmlns:a16="http://schemas.microsoft.com/office/drawing/2014/main" id="{22837CA9-623F-4A55-BB7C-074A6F666F55}"/>
                  </a:ext>
                </a:extLst>
              </p:cNvPr>
              <p:cNvCxnSpPr/>
              <p:nvPr/>
            </p:nvCxnSpPr>
            <p:spPr>
              <a:xfrm rot="10800000" flipH="1">
                <a:off x="4813077" y="4407594"/>
                <a:ext cx="73152" cy="0"/>
              </a:xfrm>
              <a:prstGeom prst="line">
                <a:avLst/>
              </a:prstGeom>
              <a:ln w="952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4" name="Straight Connector 1053">
                <a:extLst>
                  <a:ext uri="{FF2B5EF4-FFF2-40B4-BE49-F238E27FC236}">
                    <a16:creationId xmlns:a16="http://schemas.microsoft.com/office/drawing/2014/main" id="{C2CF9B99-CEAF-4593-94A6-57816F09CB20}"/>
                  </a:ext>
                </a:extLst>
              </p:cNvPr>
              <p:cNvCxnSpPr/>
              <p:nvPr/>
            </p:nvCxnSpPr>
            <p:spPr>
              <a:xfrm rot="10800000" flipH="1">
                <a:off x="4813077" y="4180328"/>
                <a:ext cx="73152" cy="0"/>
              </a:xfrm>
              <a:prstGeom prst="line">
                <a:avLst/>
              </a:prstGeom>
              <a:ln w="952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5" name="Straight Connector 1054">
                <a:extLst>
                  <a:ext uri="{FF2B5EF4-FFF2-40B4-BE49-F238E27FC236}">
                    <a16:creationId xmlns:a16="http://schemas.microsoft.com/office/drawing/2014/main" id="{D7175238-56ED-4576-8EA7-7F07A65CFCFA}"/>
                  </a:ext>
                </a:extLst>
              </p:cNvPr>
              <p:cNvCxnSpPr/>
              <p:nvPr/>
            </p:nvCxnSpPr>
            <p:spPr>
              <a:xfrm rot="10800000" flipH="1">
                <a:off x="4813077" y="3953062"/>
                <a:ext cx="73152" cy="0"/>
              </a:xfrm>
              <a:prstGeom prst="line">
                <a:avLst/>
              </a:prstGeom>
              <a:ln w="952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6" name="Straight Connector 1055">
                <a:extLst>
                  <a:ext uri="{FF2B5EF4-FFF2-40B4-BE49-F238E27FC236}">
                    <a16:creationId xmlns:a16="http://schemas.microsoft.com/office/drawing/2014/main" id="{0473DAAA-4EA7-4274-8DCD-06C078372718}"/>
                  </a:ext>
                </a:extLst>
              </p:cNvPr>
              <p:cNvCxnSpPr/>
              <p:nvPr/>
            </p:nvCxnSpPr>
            <p:spPr>
              <a:xfrm rot="10800000" flipH="1">
                <a:off x="4813077" y="3725796"/>
                <a:ext cx="73152" cy="0"/>
              </a:xfrm>
              <a:prstGeom prst="line">
                <a:avLst/>
              </a:prstGeom>
              <a:ln w="952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7" name="Straight Connector 1056">
                <a:extLst>
                  <a:ext uri="{FF2B5EF4-FFF2-40B4-BE49-F238E27FC236}">
                    <a16:creationId xmlns:a16="http://schemas.microsoft.com/office/drawing/2014/main" id="{779A1B20-B909-4078-86BA-D5DB5672F4E1}"/>
                  </a:ext>
                </a:extLst>
              </p:cNvPr>
              <p:cNvCxnSpPr/>
              <p:nvPr/>
            </p:nvCxnSpPr>
            <p:spPr>
              <a:xfrm rot="10800000" flipH="1">
                <a:off x="4813077" y="3498530"/>
                <a:ext cx="73152" cy="0"/>
              </a:xfrm>
              <a:prstGeom prst="line">
                <a:avLst/>
              </a:prstGeom>
              <a:ln w="952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8" name="Straight Connector 1057">
                <a:extLst>
                  <a:ext uri="{FF2B5EF4-FFF2-40B4-BE49-F238E27FC236}">
                    <a16:creationId xmlns:a16="http://schemas.microsoft.com/office/drawing/2014/main" id="{2652E782-2513-478C-85FB-24AC0D4553B0}"/>
                  </a:ext>
                </a:extLst>
              </p:cNvPr>
              <p:cNvCxnSpPr/>
              <p:nvPr/>
            </p:nvCxnSpPr>
            <p:spPr>
              <a:xfrm rot="10800000" flipH="1">
                <a:off x="4813077" y="3271264"/>
                <a:ext cx="73152" cy="0"/>
              </a:xfrm>
              <a:prstGeom prst="line">
                <a:avLst/>
              </a:prstGeom>
              <a:ln w="952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9" name="Straight Connector 1058">
                <a:extLst>
                  <a:ext uri="{FF2B5EF4-FFF2-40B4-BE49-F238E27FC236}">
                    <a16:creationId xmlns:a16="http://schemas.microsoft.com/office/drawing/2014/main" id="{DD32298E-04DB-4067-895E-F26C6474CA1F}"/>
                  </a:ext>
                </a:extLst>
              </p:cNvPr>
              <p:cNvCxnSpPr/>
              <p:nvPr/>
            </p:nvCxnSpPr>
            <p:spPr>
              <a:xfrm rot="10800000" flipH="1">
                <a:off x="4813077" y="3043998"/>
                <a:ext cx="73152" cy="0"/>
              </a:xfrm>
              <a:prstGeom prst="line">
                <a:avLst/>
              </a:prstGeom>
              <a:ln w="952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0" name="Straight Connector 1059">
                <a:extLst>
                  <a:ext uri="{FF2B5EF4-FFF2-40B4-BE49-F238E27FC236}">
                    <a16:creationId xmlns:a16="http://schemas.microsoft.com/office/drawing/2014/main" id="{7EFE947F-CFC7-46A5-8F24-86E04DB80350}"/>
                  </a:ext>
                </a:extLst>
              </p:cNvPr>
              <p:cNvCxnSpPr/>
              <p:nvPr/>
            </p:nvCxnSpPr>
            <p:spPr>
              <a:xfrm rot="10800000" flipH="1">
                <a:off x="4813077" y="2816732"/>
                <a:ext cx="73152" cy="0"/>
              </a:xfrm>
              <a:prstGeom prst="line">
                <a:avLst/>
              </a:prstGeom>
              <a:ln w="952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1" name="Straight Connector 1060">
                <a:extLst>
                  <a:ext uri="{FF2B5EF4-FFF2-40B4-BE49-F238E27FC236}">
                    <a16:creationId xmlns:a16="http://schemas.microsoft.com/office/drawing/2014/main" id="{F4A7A0C6-965A-4A9B-8928-B29D91B9EF2E}"/>
                  </a:ext>
                </a:extLst>
              </p:cNvPr>
              <p:cNvCxnSpPr/>
              <p:nvPr/>
            </p:nvCxnSpPr>
            <p:spPr>
              <a:xfrm rot="10800000" flipH="1">
                <a:off x="4813077" y="2589466"/>
                <a:ext cx="73152" cy="0"/>
              </a:xfrm>
              <a:prstGeom prst="line">
                <a:avLst/>
              </a:prstGeom>
              <a:ln w="952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83" name="Rectangle 121">
            <a:extLst>
              <a:ext uri="{FF2B5EF4-FFF2-40B4-BE49-F238E27FC236}">
                <a16:creationId xmlns:a16="http://schemas.microsoft.com/office/drawing/2014/main" id="{39511F58-D187-4EF9-A3AD-29A32BC96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258" y="3253734"/>
            <a:ext cx="175208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b="1" kern="0" dirty="0">
                <a:latin typeface="Calibri" panose="020F0502020204030204" pitchFamily="34" charset="0"/>
                <a:cs typeface="Calibri" panose="020F0502020204030204" pitchFamily="34" charset="0"/>
              </a:rPr>
              <a:t>HR for death 0.69 (95% CI 0.53-0.88);</a:t>
            </a:r>
          </a:p>
        </p:txBody>
      </p:sp>
      <p:sp>
        <p:nvSpPr>
          <p:cNvPr id="1084" name="Rectangle 122">
            <a:extLst>
              <a:ext uri="{FF2B5EF4-FFF2-40B4-BE49-F238E27FC236}">
                <a16:creationId xmlns:a16="http://schemas.microsoft.com/office/drawing/2014/main" id="{E5CD0D42-F4C8-4A22-8691-37F45D225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258" y="3370811"/>
            <a:ext cx="38151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b="1" kern="0" dirty="0">
                <a:latin typeface="Calibri" panose="020F0502020204030204" pitchFamily="34" charset="0"/>
                <a:cs typeface="Calibri" panose="020F0502020204030204" pitchFamily="34" charset="0"/>
              </a:rPr>
              <a:t>p=0.003</a:t>
            </a:r>
          </a:p>
        </p:txBody>
      </p:sp>
      <p:sp>
        <p:nvSpPr>
          <p:cNvPr id="1085" name="Line 28">
            <a:extLst>
              <a:ext uri="{FF2B5EF4-FFF2-40B4-BE49-F238E27FC236}">
                <a16:creationId xmlns:a16="http://schemas.microsoft.com/office/drawing/2014/main" id="{28971967-0F81-40FE-A8F3-35671EE4CA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845" y="1510571"/>
            <a:ext cx="4503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6" name="Rectangle 56">
            <a:extLst>
              <a:ext uri="{FF2B5EF4-FFF2-40B4-BE49-F238E27FC236}">
                <a16:creationId xmlns:a16="http://schemas.microsoft.com/office/drawing/2014/main" id="{85921140-48BE-4E65-A16F-819AC9807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64" y="1442129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90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7" name="Line 28">
            <a:extLst>
              <a:ext uri="{FF2B5EF4-FFF2-40B4-BE49-F238E27FC236}">
                <a16:creationId xmlns:a16="http://schemas.microsoft.com/office/drawing/2014/main" id="{28971967-0F81-40FE-A8F3-35671EE4CA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845" y="1972531"/>
            <a:ext cx="4503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8" name="Rectangle 56">
            <a:extLst>
              <a:ext uri="{FF2B5EF4-FFF2-40B4-BE49-F238E27FC236}">
                <a16:creationId xmlns:a16="http://schemas.microsoft.com/office/drawing/2014/main" id="{85921140-48BE-4E65-A16F-819AC9807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64" y="1904089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9" name="Line 29">
            <a:extLst>
              <a:ext uri="{FF2B5EF4-FFF2-40B4-BE49-F238E27FC236}">
                <a16:creationId xmlns:a16="http://schemas.microsoft.com/office/drawing/2014/main" id="{333EA44F-D282-4182-83CC-C790E18B0FB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866" y="2419261"/>
            <a:ext cx="4503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0" name="Rectangle 57">
            <a:extLst>
              <a:ext uri="{FF2B5EF4-FFF2-40B4-BE49-F238E27FC236}">
                <a16:creationId xmlns:a16="http://schemas.microsoft.com/office/drawing/2014/main" id="{E72C7096-B56D-4F8F-9F45-FDD0DFF9C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64" y="2351979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1" name="Line 30">
            <a:extLst>
              <a:ext uri="{FF2B5EF4-FFF2-40B4-BE49-F238E27FC236}">
                <a16:creationId xmlns:a16="http://schemas.microsoft.com/office/drawing/2014/main" id="{069F92E9-A5EC-47D0-9A78-9A795DF835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845" y="2865587"/>
            <a:ext cx="4503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2" name="Rectangle 58">
            <a:extLst>
              <a:ext uri="{FF2B5EF4-FFF2-40B4-BE49-F238E27FC236}">
                <a16:creationId xmlns:a16="http://schemas.microsoft.com/office/drawing/2014/main" id="{F887848C-4D0E-45E7-9EE3-6B6E505F6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64" y="2797146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3" name="Line 31">
            <a:extLst>
              <a:ext uri="{FF2B5EF4-FFF2-40B4-BE49-F238E27FC236}">
                <a16:creationId xmlns:a16="http://schemas.microsoft.com/office/drawing/2014/main" id="{2598BB79-1AE9-4AA6-A234-D266B8EAF0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845" y="3338224"/>
            <a:ext cx="4503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4" name="Rectangle 59">
            <a:extLst>
              <a:ext uri="{FF2B5EF4-FFF2-40B4-BE49-F238E27FC236}">
                <a16:creationId xmlns:a16="http://schemas.microsoft.com/office/drawing/2014/main" id="{6D480A66-AE7A-4579-AAD2-AD19988ED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64" y="3269782"/>
            <a:ext cx="11541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900" kern="0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en-GB" alt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81" name="Table 1080">
            <a:extLst>
              <a:ext uri="{FF2B5EF4-FFF2-40B4-BE49-F238E27FC236}">
                <a16:creationId xmlns:a16="http://schemas.microsoft.com/office/drawing/2014/main" id="{C585F896-FE27-4BAE-A14A-EA0385FCB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813565"/>
              </p:ext>
            </p:extLst>
          </p:nvPr>
        </p:nvGraphicFramePr>
        <p:xfrm>
          <a:off x="216000" y="4365640"/>
          <a:ext cx="11655097" cy="149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5058">
                  <a:extLst>
                    <a:ext uri="{9D8B030D-6E8A-4147-A177-3AD203B41FA5}">
                      <a16:colId xmlns:a16="http://schemas.microsoft.com/office/drawing/2014/main" val="302012079"/>
                    </a:ext>
                  </a:extLst>
                </a:gridCol>
                <a:gridCol w="1645789">
                  <a:extLst>
                    <a:ext uri="{9D8B030D-6E8A-4147-A177-3AD203B41FA5}">
                      <a16:colId xmlns:a16="http://schemas.microsoft.com/office/drawing/2014/main" val="4112908318"/>
                    </a:ext>
                  </a:extLst>
                </a:gridCol>
                <a:gridCol w="1723053">
                  <a:extLst>
                    <a:ext uri="{9D8B030D-6E8A-4147-A177-3AD203B41FA5}">
                      <a16:colId xmlns:a16="http://schemas.microsoft.com/office/drawing/2014/main" val="1001443753"/>
                    </a:ext>
                  </a:extLst>
                </a:gridCol>
                <a:gridCol w="1656596">
                  <a:extLst>
                    <a:ext uri="{9D8B030D-6E8A-4147-A177-3AD203B41FA5}">
                      <a16:colId xmlns:a16="http://schemas.microsoft.com/office/drawing/2014/main" val="704542937"/>
                    </a:ext>
                  </a:extLst>
                </a:gridCol>
                <a:gridCol w="1732955">
                  <a:extLst>
                    <a:ext uri="{9D8B030D-6E8A-4147-A177-3AD203B41FA5}">
                      <a16:colId xmlns:a16="http://schemas.microsoft.com/office/drawing/2014/main" val="1699168667"/>
                    </a:ext>
                  </a:extLst>
                </a:gridCol>
                <a:gridCol w="1519333">
                  <a:extLst>
                    <a:ext uri="{9D8B030D-6E8A-4147-A177-3AD203B41FA5}">
                      <a16:colId xmlns:a16="http://schemas.microsoft.com/office/drawing/2014/main" val="695995691"/>
                    </a:ext>
                  </a:extLst>
                </a:gridCol>
                <a:gridCol w="1452313">
                  <a:extLst>
                    <a:ext uri="{9D8B030D-6E8A-4147-A177-3AD203B41FA5}">
                      <a16:colId xmlns:a16="http://schemas.microsoft.com/office/drawing/2014/main" val="109535983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SPARTAN</a:t>
                      </a:r>
                    </a:p>
                  </a:txBody>
                  <a:tcPr marT="36000" marB="3600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b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PROSPER</a:t>
                      </a:r>
                    </a:p>
                  </a:txBody>
                  <a:tcPr marT="36000" marB="3600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b">
                    <a:solidFill>
                      <a:srgbClr val="237D2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ARAMIS</a:t>
                      </a:r>
                    </a:p>
                  </a:txBody>
                  <a:tcPr marT="36000" marB="3600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b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266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y-NL" sz="9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lang="en-US" sz="900" b="1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 marT="36000" marB="3600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APA 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(n=806)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PBO (n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=401)</a:t>
                      </a:r>
                      <a:endParaRPr lang="en-US" sz="1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ENZA (n=933)</a:t>
                      </a:r>
                    </a:p>
                  </a:txBody>
                  <a:tcPr marT="36000" marB="360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PBO (n=468)</a:t>
                      </a:r>
                    </a:p>
                  </a:txBody>
                  <a:tcPr marT="36000" marB="360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DARO (n=955)</a:t>
                      </a:r>
                    </a:p>
                  </a:txBody>
                  <a:tcPr marT="36000" marB="3600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PBO (n=554)</a:t>
                      </a:r>
                    </a:p>
                  </a:txBody>
                  <a:tcPr marT="36000" marB="3600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336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y-NL" sz="9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Median follow-up, months</a:t>
                      </a:r>
                      <a:endParaRPr lang="en-US" sz="9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y-NL" sz="9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52.0</a:t>
                      </a:r>
                      <a:endParaRPr lang="en-US" sz="9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y-NL" sz="9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48.0</a:t>
                      </a:r>
                      <a:endParaRPr lang="en-US" sz="9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y-NL" sz="9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29.0</a:t>
                      </a:r>
                      <a:endParaRPr lang="en-US" sz="9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385085"/>
                  </a:ext>
                </a:extLst>
              </a:tr>
              <a:tr h="108988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Median, months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y-NL" sz="9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n-US" sz="9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3.9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y-NL" sz="9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5</a:t>
                      </a:r>
                      <a:r>
                        <a:rPr lang="en-US" sz="9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9.9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67.0 (95% CI 64.0-NR)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56.3 (95% CI 54.4-63.0)</a:t>
                      </a:r>
                      <a:endParaRPr lang="en-US" sz="10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NR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NR</a:t>
                      </a:r>
                      <a:endParaRPr lang="en-US" sz="1000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2703795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l-GR" sz="900" b="1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pt-PT" sz="900" b="1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OS, months</a:t>
                      </a:r>
                      <a:endParaRPr lang="en-US" sz="900" b="1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14.0</a:t>
                      </a: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10.7</a:t>
                      </a: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–</a:t>
                      </a: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268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HR</a:t>
                      </a:r>
                    </a:p>
                  </a:txBody>
                  <a:tcPr marT="36000" marB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0.78</a:t>
                      </a: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0.73</a:t>
                      </a: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0.69</a:t>
                      </a: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81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900" i="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 </a:t>
                      </a:r>
                      <a:r>
                        <a:rPr lang="en-US" sz="9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value</a:t>
                      </a:r>
                    </a:p>
                  </a:txBody>
                  <a:tcPr marT="36000" marB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0.016</a:t>
                      </a: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0.001</a:t>
                      </a: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9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0.003</a:t>
                      </a: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903061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B8D2818-FC57-4A14-9C9F-D71A806E8BAE}"/>
              </a:ext>
            </a:extLst>
          </p:cNvPr>
          <p:cNvGrpSpPr/>
          <p:nvPr/>
        </p:nvGrpSpPr>
        <p:grpSpPr>
          <a:xfrm>
            <a:off x="11378414" y="1258573"/>
            <a:ext cx="579600" cy="274409"/>
            <a:chOff x="11378414" y="1427805"/>
            <a:chExt cx="579600" cy="274409"/>
          </a:xfrm>
        </p:grpSpPr>
        <p:cxnSp>
          <p:nvCxnSpPr>
            <p:cNvPr id="1099" name="Straight Connector 1098">
              <a:extLst>
                <a:ext uri="{FF2B5EF4-FFF2-40B4-BE49-F238E27FC236}">
                  <a16:creationId xmlns:a16="http://schemas.microsoft.com/office/drawing/2014/main" id="{3E6F331A-4A94-40C0-86AC-D6CCE71F1829}"/>
                </a:ext>
              </a:extLst>
            </p:cNvPr>
            <p:cNvCxnSpPr/>
            <p:nvPr/>
          </p:nvCxnSpPr>
          <p:spPr>
            <a:xfrm>
              <a:off x="11378414" y="1535527"/>
              <a:ext cx="149674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0" name="TextBox 1099">
              <a:extLst>
                <a:ext uri="{FF2B5EF4-FFF2-40B4-BE49-F238E27FC236}">
                  <a16:creationId xmlns:a16="http://schemas.microsoft.com/office/drawing/2014/main" id="{3A0BE76F-0AFA-4EA4-86E9-549F095EB47E}"/>
                </a:ext>
              </a:extLst>
            </p:cNvPr>
            <p:cNvSpPr txBox="1"/>
            <p:nvPr/>
          </p:nvSpPr>
          <p:spPr>
            <a:xfrm>
              <a:off x="11528088" y="1427805"/>
              <a:ext cx="42992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800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DARO</a:t>
              </a:r>
            </a:p>
          </p:txBody>
        </p: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FC4C72CA-9C49-4521-82DE-47049A638CF1}"/>
                </a:ext>
              </a:extLst>
            </p:cNvPr>
            <p:cNvCxnSpPr/>
            <p:nvPr/>
          </p:nvCxnSpPr>
          <p:spPr>
            <a:xfrm>
              <a:off x="11378414" y="1702214"/>
              <a:ext cx="149674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8" name="TextBox 1097">
            <a:extLst>
              <a:ext uri="{FF2B5EF4-FFF2-40B4-BE49-F238E27FC236}">
                <a16:creationId xmlns:a16="http://schemas.microsoft.com/office/drawing/2014/main" id="{49823E73-A3E8-4B54-9CFE-F1FDAE74237D}"/>
              </a:ext>
            </a:extLst>
          </p:cNvPr>
          <p:cNvSpPr txBox="1"/>
          <p:nvPr/>
        </p:nvSpPr>
        <p:spPr>
          <a:xfrm>
            <a:off x="11528088" y="1436368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44536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PBO</a:t>
            </a:r>
          </a:p>
        </p:txBody>
      </p:sp>
      <p:graphicFrame>
        <p:nvGraphicFramePr>
          <p:cNvPr id="991" name="Table 990">
            <a:extLst>
              <a:ext uri="{FF2B5EF4-FFF2-40B4-BE49-F238E27FC236}">
                <a16:creationId xmlns:a16="http://schemas.microsoft.com/office/drawing/2014/main" id="{0B2C132B-1007-4A01-AA2B-0B3E61B04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931713"/>
              </p:ext>
            </p:extLst>
          </p:nvPr>
        </p:nvGraphicFramePr>
        <p:xfrm>
          <a:off x="4900318" y="2555047"/>
          <a:ext cx="2105263" cy="839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1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978">
                <a:tc>
                  <a:txBody>
                    <a:bodyPr/>
                    <a:lstStyle/>
                    <a:p>
                      <a:pPr algn="ctr"/>
                      <a:endParaRPr lang="en-US" sz="7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9837" marR="39837" marT="19918" marB="19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ENZA</a:t>
                      </a:r>
                      <a:br>
                        <a:rPr lang="en-US" sz="7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en-US" sz="7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(n</a:t>
                      </a:r>
                      <a:r>
                        <a:rPr lang="en-US" sz="700" b="1" baseline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=933)</a:t>
                      </a:r>
                      <a:endParaRPr lang="en-US" sz="700" b="1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9837" marR="39837" marT="19918" marB="199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PBO</a:t>
                      </a:r>
                      <a:br>
                        <a:rPr lang="en-US" sz="700" b="1" baseline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</a:br>
                      <a:r>
                        <a:rPr lang="en-US" sz="700" b="1" baseline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(n=468)</a:t>
                      </a:r>
                    </a:p>
                  </a:txBody>
                  <a:tcPr marL="39837" marR="39837" marT="19918" marB="19918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63">
                <a:tc>
                  <a:txBody>
                    <a:bodyPr/>
                    <a:lstStyle/>
                    <a:p>
                      <a:pPr algn="l"/>
                      <a:r>
                        <a:rPr lang="en-US" sz="7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Median, months</a:t>
                      </a:r>
                    </a:p>
                  </a:txBody>
                  <a:tcPr marL="39837" marR="39837" marT="19918" marB="19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67.0</a:t>
                      </a:r>
                    </a:p>
                  </a:txBody>
                  <a:tcPr marL="39837" marR="39837" marT="19918" marB="199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56.3</a:t>
                      </a:r>
                    </a:p>
                  </a:txBody>
                  <a:tcPr marL="39837" marR="39837" marT="19918" marB="1991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863">
                <a:tc>
                  <a:txBody>
                    <a:bodyPr/>
                    <a:lstStyle/>
                    <a:p>
                      <a:pPr algn="l"/>
                      <a:r>
                        <a:rPr lang="en-US" sz="7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(95% CI)</a:t>
                      </a:r>
                    </a:p>
                  </a:txBody>
                  <a:tcPr marL="39837" marR="39837" marT="19918" marB="19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(64.0–NR)</a:t>
                      </a:r>
                    </a:p>
                  </a:txBody>
                  <a:tcPr marL="39837" marR="39837" marT="19918" marB="199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(54.4</a:t>
                      </a:r>
                      <a:r>
                        <a:rPr lang="en-US" sz="700" baseline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–63.0)</a:t>
                      </a:r>
                      <a:endParaRPr lang="en-US" sz="7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9837" marR="39837" marT="19918" marB="1991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863">
                <a:tc>
                  <a:txBody>
                    <a:bodyPr/>
                    <a:lstStyle/>
                    <a:p>
                      <a:pPr algn="l"/>
                      <a:r>
                        <a:rPr lang="en-US" sz="7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HR (95% CI)</a:t>
                      </a:r>
                    </a:p>
                  </a:txBody>
                  <a:tcPr marL="39837" marR="39837" marT="19918" marB="1991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0.73 (0.61–0.89)</a:t>
                      </a:r>
                    </a:p>
                  </a:txBody>
                  <a:tcPr marL="39837" marR="39837" marT="19918" marB="1991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837" marR="39837" marT="19918" marB="1991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863">
                <a:tc>
                  <a:txBody>
                    <a:bodyPr/>
                    <a:lstStyle/>
                    <a:p>
                      <a:pPr algn="l"/>
                      <a:r>
                        <a:rPr lang="en-US" sz="7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700" baseline="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 value</a:t>
                      </a:r>
                      <a:endParaRPr lang="en-US" sz="700" dirty="0">
                        <a:solidFill>
                          <a:schemeClr val="tx1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 marL="39837" marR="39837" marT="19918" marB="19918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0.001</a:t>
                      </a:r>
                    </a:p>
                  </a:txBody>
                  <a:tcPr marL="39837" marR="39837" marT="19918" marB="19918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837" marR="39837" marT="19918" marB="1991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30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0900395-5BD5-774F-85BD-1D1803D9D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66C28D-FBD4-6F48-8634-5D8AE6A94D9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9570348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AE, adverse event; APA, apalutamide; DARO, </a:t>
            </a:r>
            <a:r>
              <a:rPr lang="en-GB" dirty="0" err="1"/>
              <a:t>darolutamide</a:t>
            </a:r>
            <a:r>
              <a:rPr lang="en-GB" dirty="0"/>
              <a:t>; EAIR, exposure-adjusted incidence rate; ENZA, enzalutamide; NR, not reported; PBO, placebo</a:t>
            </a:r>
          </a:p>
          <a:p>
            <a:pPr>
              <a:spcBef>
                <a:spcPts val="300"/>
              </a:spcBef>
            </a:pPr>
            <a:r>
              <a:rPr lang="en-GB" dirty="0"/>
              <a:t>1. Smith MR, et al. N </a:t>
            </a:r>
            <a:r>
              <a:rPr lang="en-GB" dirty="0" err="1"/>
              <a:t>Engl</a:t>
            </a:r>
            <a:r>
              <a:rPr lang="en-GB" dirty="0"/>
              <a:t> J Med. 2018;378:1408-18; 2. Smith MR, et </a:t>
            </a:r>
            <a:r>
              <a:rPr lang="en-GB" dirty="0">
                <a:solidFill>
                  <a:schemeClr val="tx2"/>
                </a:solidFill>
              </a:rPr>
              <a:t>al. </a:t>
            </a:r>
            <a:r>
              <a:rPr lang="nl-NL" dirty="0">
                <a:solidFill>
                  <a:schemeClr val="tx2"/>
                </a:solidFill>
              </a:rPr>
              <a:t>Eur Urol. 2021;79:150-8</a:t>
            </a:r>
            <a:r>
              <a:rPr lang="en-GB" dirty="0">
                <a:solidFill>
                  <a:schemeClr val="tx2"/>
                </a:solidFill>
              </a:rPr>
              <a:t>; 3</a:t>
            </a:r>
            <a:r>
              <a:rPr lang="en-GB" dirty="0"/>
              <a:t>. </a:t>
            </a:r>
            <a:r>
              <a:rPr lang="en-GB" dirty="0">
                <a:sym typeface="Calibri"/>
              </a:rPr>
              <a:t>Sternberg CN, et al. </a:t>
            </a:r>
            <a:r>
              <a:rPr lang="pt-BR" dirty="0"/>
              <a:t>N Engl J Med</a:t>
            </a:r>
            <a:r>
              <a:rPr lang="en-GB" dirty="0">
                <a:sym typeface="Calibri"/>
              </a:rPr>
              <a:t>. 2020;382:2197-206</a:t>
            </a:r>
            <a:r>
              <a:rPr lang="en-GB" dirty="0"/>
              <a:t>; 4. </a:t>
            </a:r>
            <a:r>
              <a:rPr lang="pt-BR" dirty="0" err="1"/>
              <a:t>Fizazi</a:t>
            </a:r>
            <a:r>
              <a:rPr lang="pt-BR" dirty="0"/>
              <a:t> </a:t>
            </a:r>
            <a:r>
              <a:rPr lang="pt-BR" dirty="0" err="1"/>
              <a:t>K</a:t>
            </a:r>
            <a:r>
              <a:rPr lang="pt-BR" dirty="0"/>
              <a:t>, et al. N Engl J Med. 2020;383:1040-9</a:t>
            </a:r>
            <a:endParaRPr lang="en-US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0EFC9AB2-9A3D-422E-A312-CB8664BB38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9915221"/>
              </p:ext>
            </p:extLst>
          </p:nvPr>
        </p:nvGraphicFramePr>
        <p:xfrm>
          <a:off x="620184" y="1053851"/>
          <a:ext cx="9513578" cy="448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6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5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383">
                  <a:extLst>
                    <a:ext uri="{9D8B030D-6E8A-4147-A177-3AD203B41FA5}">
                      <a16:colId xmlns:a16="http://schemas.microsoft.com/office/drawing/2014/main" val="1552982863"/>
                    </a:ext>
                  </a:extLst>
                </a:gridCol>
                <a:gridCol w="1241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403">
                  <a:extLst>
                    <a:ext uri="{9D8B030D-6E8A-4147-A177-3AD203B41FA5}">
                      <a16:colId xmlns:a16="http://schemas.microsoft.com/office/drawing/2014/main" val="3561928526"/>
                    </a:ext>
                  </a:extLst>
                </a:gridCol>
                <a:gridCol w="1123403">
                  <a:extLst>
                    <a:ext uri="{9D8B030D-6E8A-4147-A177-3AD203B41FA5}">
                      <a16:colId xmlns:a16="http://schemas.microsoft.com/office/drawing/2014/main" val="4207001915"/>
                    </a:ext>
                  </a:extLst>
                </a:gridCol>
              </a:tblGrid>
              <a:tr h="268796">
                <a:tc row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/>
                        <a:t>Safety</a:t>
                      </a:r>
                      <a:endParaRPr lang="en-GB" sz="1400" b="1" baseline="30000" noProof="0" dirty="0"/>
                    </a:p>
                  </a:txBody>
                  <a:tcPr marL="97536" marR="97536" marT="46800" marB="4680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kern="1200" noProof="0" dirty="0"/>
                        <a:t>SPARTAN</a:t>
                      </a:r>
                      <a:r>
                        <a:rPr lang="en-GB" sz="1400" kern="1200" baseline="30000" noProof="0" dirty="0"/>
                        <a:t>1,2</a:t>
                      </a:r>
                      <a:endParaRPr lang="en-GB" sz="1400" b="1" kern="1200" noProof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PROSPER</a:t>
                      </a:r>
                      <a:r>
                        <a:rPr lang="en-GB" sz="1400" baseline="30000" noProof="0" dirty="0"/>
                        <a:t>3</a:t>
                      </a:r>
                      <a:endParaRPr lang="en-GB" sz="1400" noProof="0" dirty="0"/>
                    </a:p>
                  </a:txBody>
                  <a:tcPr marL="97536" marR="97536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ARAMIS</a:t>
                      </a:r>
                      <a:r>
                        <a:rPr lang="en-GB" sz="1400" baseline="30000" noProof="0" dirty="0"/>
                        <a:t>4</a:t>
                      </a:r>
                      <a:endParaRPr lang="en-GB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97536" marR="97536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73152" marR="731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972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266"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noProof="0" dirty="0"/>
                    </a:p>
                  </a:txBody>
                  <a:tcPr marL="73152" marR="73152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noProof="0" dirty="0">
                          <a:solidFill>
                            <a:schemeClr val="bg1"/>
                          </a:solidFill>
                        </a:rPr>
                        <a:t>APA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400" b="1" kern="1200" noProof="0" dirty="0">
                          <a:solidFill>
                            <a:schemeClr val="bg1"/>
                          </a:solidFill>
                        </a:rPr>
                        <a:t>(N=803)</a:t>
                      </a:r>
                      <a:endParaRPr lang="en-GB" sz="14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1" kern="1200" noProof="0" dirty="0">
                          <a:solidFill>
                            <a:schemeClr val="bg1"/>
                          </a:solidFill>
                        </a:rPr>
                        <a:t>PBO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400" b="1" kern="1200" noProof="0" dirty="0">
                          <a:solidFill>
                            <a:schemeClr val="bg1"/>
                          </a:solidFill>
                        </a:rPr>
                        <a:t>(N=398)</a:t>
                      </a:r>
                      <a:endParaRPr lang="en-GB" sz="1400" b="1" kern="1200" noProof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bg1"/>
                          </a:solidFill>
                        </a:rPr>
                        <a:t>ENZA </a:t>
                      </a:r>
                    </a:p>
                    <a:p>
                      <a:pPr algn="ctr"/>
                      <a:r>
                        <a:rPr lang="en-GB" sz="1400" b="1" noProof="0" dirty="0">
                          <a:solidFill>
                            <a:schemeClr val="bg1"/>
                          </a:solidFill>
                        </a:rPr>
                        <a:t>(N=930)</a:t>
                      </a:r>
                    </a:p>
                  </a:txBody>
                  <a:tcPr marL="97536" marR="97536" marT="46800" marB="46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bg1"/>
                          </a:solidFill>
                        </a:rPr>
                        <a:t>PBO </a:t>
                      </a:r>
                    </a:p>
                    <a:p>
                      <a:pPr algn="ctr"/>
                      <a:r>
                        <a:rPr lang="en-GB" sz="1400" b="1" noProof="0" dirty="0">
                          <a:solidFill>
                            <a:schemeClr val="bg1"/>
                          </a:solidFill>
                        </a:rPr>
                        <a:t>(N=465)</a:t>
                      </a:r>
                    </a:p>
                  </a:txBody>
                  <a:tcPr marL="97536" marR="97536" marT="46800" marB="46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bg1"/>
                          </a:solidFill>
                        </a:rPr>
                        <a:t>DARO </a:t>
                      </a:r>
                    </a:p>
                    <a:p>
                      <a:pPr algn="ctr"/>
                      <a:r>
                        <a:rPr lang="en-GB" sz="1400" b="1" noProof="0" dirty="0">
                          <a:solidFill>
                            <a:schemeClr val="bg1"/>
                          </a:solidFill>
                        </a:rPr>
                        <a:t>(N=954) </a:t>
                      </a:r>
                    </a:p>
                  </a:txBody>
                  <a:tcPr marL="97536" marR="97536" marT="46800" marB="46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solidFill>
                            <a:schemeClr val="bg1"/>
                          </a:solidFill>
                        </a:rPr>
                        <a:t>PBO </a:t>
                      </a:r>
                    </a:p>
                    <a:p>
                      <a:pPr algn="ctr"/>
                      <a:r>
                        <a:rPr lang="en-GB" sz="1400" b="1" noProof="0" dirty="0">
                          <a:solidFill>
                            <a:schemeClr val="bg1"/>
                          </a:solidFill>
                        </a:rPr>
                        <a:t>(N=554) </a:t>
                      </a:r>
                    </a:p>
                  </a:txBody>
                  <a:tcPr marL="97536" marR="97536" marT="46800" marB="46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142">
                <a:tc>
                  <a:txBody>
                    <a:bodyPr/>
                    <a:lstStyle/>
                    <a:p>
                      <a:pPr marL="1143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Any AE, n (%)</a:t>
                      </a:r>
                    </a:p>
                  </a:txBody>
                  <a:tcPr marL="97536" marR="97536" marT="46800" marB="46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800" noProof="0" dirty="0"/>
                        <a:t>781 (97)</a:t>
                      </a:r>
                    </a:p>
                  </a:txBody>
                  <a:tcPr marL="97536" marR="97536" marT="46800" marB="46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800" noProof="0" dirty="0"/>
                        <a:t>373 (94)</a:t>
                      </a:r>
                    </a:p>
                  </a:txBody>
                  <a:tcPr marL="97536" marR="97536" marT="46800" marB="46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800" noProof="0" dirty="0"/>
                        <a:t>876 (94)</a:t>
                      </a:r>
                    </a:p>
                  </a:txBody>
                  <a:tcPr marL="97536" marR="97536" marT="46800" marB="46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800" noProof="0" dirty="0"/>
                        <a:t>380 (82)</a:t>
                      </a:r>
                    </a:p>
                  </a:txBody>
                  <a:tcPr marL="97536" marR="97536" marT="46800" marB="46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800" noProof="0" dirty="0"/>
                        <a:t>818 (85.7)</a:t>
                      </a:r>
                      <a:endParaRPr lang="en-GB" sz="1400" b="0" kern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6800" marB="46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800" noProof="0" dirty="0"/>
                        <a:t>439 (79.2)</a:t>
                      </a:r>
                      <a:endParaRPr lang="en-GB" sz="1400" b="0" kern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6800" marB="468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10301"/>
                  </a:ext>
                </a:extLst>
              </a:tr>
              <a:tr h="289142">
                <a:tc>
                  <a:txBody>
                    <a:bodyPr/>
                    <a:lstStyle/>
                    <a:p>
                      <a:pPr marL="1143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Any serious AE, n (%)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800" noProof="0" dirty="0">
                          <a:solidFill>
                            <a:schemeClr val="tx1"/>
                          </a:solidFill>
                        </a:rPr>
                        <a:t>290 (36)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800" noProof="0" dirty="0">
                          <a:solidFill>
                            <a:schemeClr val="tx1"/>
                          </a:solidFill>
                        </a:rPr>
                        <a:t>99 (25)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800" noProof="0" dirty="0"/>
                        <a:t>372 (40)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800" noProof="0" dirty="0"/>
                        <a:t>100 (22)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800" noProof="0" dirty="0">
                          <a:solidFill>
                            <a:schemeClr val="tx1"/>
                          </a:solidFill>
                        </a:rPr>
                        <a:t>249 (26.1)</a:t>
                      </a:r>
                      <a:endParaRPr lang="en-GB" sz="1400" b="0" kern="800" baseline="300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kern="800" noProof="0" dirty="0">
                          <a:solidFill>
                            <a:schemeClr val="tx1"/>
                          </a:solidFill>
                        </a:rPr>
                        <a:t>121 (21.8)</a:t>
                      </a:r>
                      <a:r>
                        <a:rPr lang="en-GB" sz="1400" b="0" kern="800" baseline="3000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400" b="0" kern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1402280589"/>
                  </a:ext>
                </a:extLst>
              </a:tr>
              <a:tr h="289142">
                <a:tc>
                  <a:txBody>
                    <a:bodyPr/>
                    <a:lstStyle/>
                    <a:p>
                      <a:pPr marL="1143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AE leading to discontinuation, %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/>
                      </a:pPr>
                      <a:r>
                        <a:rPr lang="en-GB" sz="1400" b="0" kern="800" baseline="0" noProof="0" dirty="0">
                          <a:solidFill>
                            <a:schemeClr val="tx1"/>
                          </a:solidFill>
                        </a:rPr>
                        <a:t>120 (15)</a:t>
                      </a:r>
                      <a:endParaRPr lang="en-GB" sz="1400" b="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514350" algn="dec"/>
                        </a:tabLst>
                      </a:pPr>
                      <a:r>
                        <a:rPr lang="en-GB" sz="1400" b="0" kern="800" baseline="0" noProof="0" dirty="0"/>
                        <a:t>29 (7.3)</a:t>
                      </a:r>
                      <a:endParaRPr lang="en-GB" sz="1400" b="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/>
                      </a:pPr>
                      <a:r>
                        <a:rPr lang="en-GB" sz="1400" b="0" kern="800" baseline="0" noProof="0" dirty="0"/>
                        <a:t>158 (17)</a:t>
                      </a:r>
                      <a:endParaRPr lang="en-GB" sz="1400" b="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400" b="0" kern="800" baseline="0" noProof="0" dirty="0"/>
                        <a:t>41 (9.0)</a:t>
                      </a:r>
                      <a:endParaRPr lang="en-GB" sz="1400" b="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400" b="0" kern="800" baseline="0" noProof="0" dirty="0"/>
                        <a:t>85 (8.9)</a:t>
                      </a:r>
                      <a:endParaRPr lang="en-GB" sz="1400" b="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GB" sz="1400" b="0" kern="800" baseline="0" noProof="0" dirty="0"/>
                        <a:t>48 (8.7)</a:t>
                      </a:r>
                      <a:endParaRPr lang="en-GB" sz="1400" b="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2412299044"/>
                  </a:ext>
                </a:extLst>
              </a:tr>
              <a:tr h="289142">
                <a:tc>
                  <a:txBody>
                    <a:bodyPr/>
                    <a:lstStyle/>
                    <a:p>
                      <a:pPr marL="1143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Grade 3 or 4 AEs, n (%)</a:t>
                      </a:r>
                      <a:endParaRPr lang="en-GB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/>
                      </a:pPr>
                      <a:r>
                        <a:rPr lang="en-US" sz="1400" b="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449 (56)</a:t>
                      </a:r>
                      <a:endParaRPr lang="en-GB" sz="1400" b="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514350" algn="dec"/>
                        </a:tabLst>
                      </a:pPr>
                      <a:r>
                        <a:rPr lang="en-US" sz="1400" b="0" kern="8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145 (36)</a:t>
                      </a:r>
                      <a:endParaRPr lang="en-GB" sz="1400" b="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/>
                      </a:pPr>
                      <a:r>
                        <a:rPr lang="en-US" sz="1400" b="0" kern="8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446 (48)</a:t>
                      </a:r>
                      <a:endParaRPr lang="en-GB" sz="1400" b="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dec"/>
                        </a:tabLst>
                        <a:defRPr/>
                      </a:pPr>
                      <a:r>
                        <a:rPr lang="en-US" sz="1400" b="0" kern="8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126 (27)</a:t>
                      </a:r>
                      <a:endParaRPr lang="en-GB" sz="1400" b="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dec"/>
                        </a:tabLst>
                        <a:defRPr/>
                      </a:pPr>
                      <a:r>
                        <a:rPr lang="en-US" sz="1400" b="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251 (26.3)</a:t>
                      </a:r>
                      <a:endParaRPr lang="en-GB" sz="1400" b="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dec"/>
                        </a:tabLst>
                        <a:defRPr/>
                      </a:pPr>
                      <a:r>
                        <a:rPr lang="en-US" sz="1400" b="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120 (21.7)</a:t>
                      </a:r>
                      <a:endParaRPr lang="en-GB" sz="1400" b="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2966105384"/>
                  </a:ext>
                </a:extLst>
              </a:tr>
              <a:tr h="289142">
                <a:tc>
                  <a:txBody>
                    <a:bodyPr/>
                    <a:lstStyle/>
                    <a:p>
                      <a:pPr marL="1143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AE leading to death, n (%)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/>
                      </a:pPr>
                      <a:r>
                        <a:rPr lang="en-GB" sz="1400" b="0" kern="800" baseline="0" noProof="0" dirty="0">
                          <a:solidFill>
                            <a:schemeClr val="tx1"/>
                          </a:solidFill>
                        </a:rPr>
                        <a:t>24 (3)</a:t>
                      </a:r>
                      <a:endParaRPr lang="en-GB" sz="1400" b="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514350" algn="dec"/>
                        </a:tabLst>
                      </a:pPr>
                      <a:r>
                        <a:rPr lang="en-GB" sz="1400" b="0" kern="800" baseline="0" noProof="0" dirty="0"/>
                        <a:t>2 (0.5)</a:t>
                      </a:r>
                      <a:endParaRPr lang="en-GB" sz="1400" b="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/>
                      </a:pPr>
                      <a:r>
                        <a:rPr lang="en-GB" sz="1400" b="0" kern="800" baseline="0" noProof="0" dirty="0"/>
                        <a:t>51 (5) </a:t>
                      </a:r>
                      <a:endParaRPr lang="en-GB" sz="1400" b="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dec"/>
                        </a:tabLst>
                        <a:defRPr/>
                      </a:pPr>
                      <a:r>
                        <a:rPr lang="en-GB" sz="1400" b="0" kern="800" baseline="0" noProof="0" dirty="0"/>
                        <a:t>3 (1) </a:t>
                      </a:r>
                      <a:endParaRPr lang="en-GB" sz="1400" b="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dec"/>
                        </a:tabLst>
                        <a:defRPr/>
                      </a:pPr>
                      <a:r>
                        <a:rPr lang="en-GB" sz="1400" b="0" kern="800" baseline="0" noProof="0" dirty="0">
                          <a:solidFill>
                            <a:schemeClr val="tx1"/>
                          </a:solidFill>
                        </a:rPr>
                        <a:t>38 (4.0)</a:t>
                      </a:r>
                      <a:r>
                        <a:rPr lang="en-GB" sz="1400" b="0" kern="800" baseline="30000" noProof="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GB" sz="1400" b="0" kern="800" baseline="30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dec"/>
                        </a:tabLst>
                        <a:defRPr/>
                      </a:pPr>
                      <a:r>
                        <a:rPr lang="en-GB" sz="1400" b="0" kern="800" baseline="0" noProof="0" dirty="0">
                          <a:solidFill>
                            <a:schemeClr val="tx1"/>
                          </a:solidFill>
                        </a:rPr>
                        <a:t>19 (3.4)</a:t>
                      </a:r>
                      <a:r>
                        <a:rPr lang="en-GB" sz="1400" b="0" kern="800" baseline="30000" noProof="0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GB" sz="1400" b="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4012067325"/>
                  </a:ext>
                </a:extLst>
              </a:tr>
              <a:tr h="289142">
                <a:tc gridSpan="7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noProof="0" dirty="0">
                          <a:solidFill>
                            <a:schemeClr val="bg1"/>
                          </a:solidFill>
                        </a:rPr>
                        <a:t>AE of special interest, EAIR  for any grade per 100 patient-years</a:t>
                      </a:r>
                    </a:p>
                  </a:txBody>
                  <a:tcPr marL="97536" marR="97536" marT="46800" marB="4680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500" dirty="0"/>
                    </a:p>
                  </a:txBody>
                  <a:tcPr marL="97536" marR="97536" marT="46800" marB="468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500" kern="800" noProof="0" dirty="0"/>
                    </a:p>
                  </a:txBody>
                  <a:tcPr marL="97536" marR="97536" marT="46800" marB="468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500" kern="800" noProof="0" dirty="0"/>
                    </a:p>
                  </a:txBody>
                  <a:tcPr marL="97536" marR="97536" marT="46800" marB="468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500" kern="800" noProof="0" dirty="0"/>
                    </a:p>
                  </a:txBody>
                  <a:tcPr marL="97536" marR="97536" marT="46800" marB="468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500" kern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6800" marB="4680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500" kern="8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2926510021"/>
                  </a:ext>
                </a:extLst>
              </a:tr>
              <a:tr h="289142">
                <a:tc>
                  <a:txBody>
                    <a:bodyPr/>
                    <a:lstStyle/>
                    <a:p>
                      <a:pPr marL="114300" indent="0"/>
                      <a:r>
                        <a:rPr lang="en-GB" sz="1400" noProof="0" dirty="0"/>
                        <a:t>Fatigue</a:t>
                      </a: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00050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32.3</a:t>
                      </a:r>
                      <a:r>
                        <a:rPr lang="en-US" sz="1400" kern="800" baseline="30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GB" sz="1400" kern="800" baseline="300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61963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27.2</a:t>
                      </a:r>
                      <a:r>
                        <a:rPr lang="en-US" sz="1400" kern="800" baseline="30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574675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57200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57200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</a:rPr>
                        <a:t>8.3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457200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</a:rPr>
                        <a:t>7.4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169111736"/>
                  </a:ext>
                </a:extLst>
              </a:tr>
              <a:tr h="289142">
                <a:tc>
                  <a:txBody>
                    <a:bodyPr/>
                    <a:lstStyle/>
                    <a:p>
                      <a:pPr marL="1143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/>
                        <a:t>Hypertension</a:t>
                      </a:r>
                      <a:endParaRPr lang="en-GB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00050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36.3</a:t>
                      </a:r>
                      <a:r>
                        <a:rPr lang="en-US" sz="1400" kern="800" baseline="30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61963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38.7</a:t>
                      </a:r>
                      <a:r>
                        <a:rPr lang="en-US" sz="1400" kern="800" baseline="30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574675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14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4.9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5.8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2150035765"/>
                  </a:ext>
                </a:extLst>
              </a:tr>
              <a:tr h="289142">
                <a:tc>
                  <a:txBody>
                    <a:bodyPr/>
                    <a:lstStyle/>
                    <a:p>
                      <a:pPr marL="1143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/>
                        <a:t>Rash</a:t>
                      </a:r>
                      <a:endParaRPr lang="en-GB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00050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19.0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61963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8.7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574675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14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702748943"/>
                  </a:ext>
                </a:extLst>
              </a:tr>
              <a:tr h="289142">
                <a:tc>
                  <a:txBody>
                    <a:bodyPr/>
                    <a:lstStyle/>
                    <a:p>
                      <a:pPr marL="1143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/>
                        <a:t>Falls</a:t>
                      </a:r>
                      <a:endParaRPr lang="en-GB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00050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12.0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61963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574675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GB" sz="14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3.3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4.3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3315016496"/>
                  </a:ext>
                </a:extLst>
              </a:tr>
              <a:tr h="289142">
                <a:tc>
                  <a:txBody>
                    <a:bodyPr/>
                    <a:lstStyle/>
                    <a:p>
                      <a:pPr marL="1143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/>
                        <a:t>Fractures</a:t>
                      </a:r>
                      <a:endParaRPr lang="en-GB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00050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9.5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61963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8.3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574675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GB" sz="14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3.2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3261601808"/>
                  </a:ext>
                </a:extLst>
              </a:tr>
              <a:tr h="289142">
                <a:tc>
                  <a:txBody>
                    <a:bodyPr/>
                    <a:lstStyle/>
                    <a:p>
                      <a:pPr marL="11430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/>
                        <a:t>Mental impairment </a:t>
                      </a:r>
                      <a:r>
                        <a:rPr lang="en-GB" sz="1400" kern="1200" noProof="0" dirty="0" err="1"/>
                        <a:t>disorder</a:t>
                      </a:r>
                      <a:r>
                        <a:rPr lang="en-GB" sz="1400" kern="1200" baseline="30000" noProof="0" dirty="0" err="1"/>
                        <a:t>c</a:t>
                      </a:r>
                      <a:endParaRPr lang="en-GB" sz="1400" kern="1200" baseline="300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00050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3.9</a:t>
                      </a:r>
                      <a:r>
                        <a:rPr lang="en-US" sz="1400" kern="800" baseline="30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61963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  <a:r>
                        <a:rPr lang="en-US" sz="1400" kern="800" baseline="300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574675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GB" sz="1400" kern="800" baseline="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tabLst>
                          <a:tab pos="457200" algn="dec"/>
                        </a:tabLst>
                      </a:pPr>
                      <a:r>
                        <a:rPr lang="en-US" sz="1400" kern="8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1.6</a:t>
                      </a:r>
                      <a:endParaRPr lang="en-GB" sz="1400" kern="8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6800" marB="46800" anchor="ctr"/>
                </a:tc>
                <a:extLst>
                  <a:ext uri="{0D108BD9-81ED-4DB2-BD59-A6C34878D82A}">
                    <a16:rowId xmlns:a16="http://schemas.microsoft.com/office/drawing/2014/main" val="40016639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B620045-D8A3-454C-8460-808C807BDED0}"/>
              </a:ext>
            </a:extLst>
          </p:cNvPr>
          <p:cNvSpPr txBox="1"/>
          <p:nvPr/>
        </p:nvSpPr>
        <p:spPr>
          <a:xfrm>
            <a:off x="620183" y="5586503"/>
            <a:ext cx="10180339" cy="55399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GB" sz="1000" baseline="30000" dirty="0">
                <a:solidFill>
                  <a:srgbClr val="505050"/>
                </a:solidFill>
                <a:latin typeface="Calibri" panose="020F0502020204030204"/>
              </a:rPr>
              <a:t>a</a:t>
            </a:r>
            <a:r>
              <a:rPr lang="en-GB" sz="1000" dirty="0">
                <a:solidFill>
                  <a:srgbClr val="505050"/>
                </a:solidFill>
                <a:latin typeface="Calibri" panose="020F0502020204030204"/>
              </a:rPr>
              <a:t> Reported as Grade 5 adverse event; </a:t>
            </a:r>
            <a:r>
              <a:rPr lang="en-GB" sz="1000" baseline="30000" dirty="0">
                <a:solidFill>
                  <a:srgbClr val="505050"/>
                </a:solidFill>
                <a:latin typeface="Calibri" panose="020F0502020204030204"/>
              </a:rPr>
              <a:t>b</a:t>
            </a:r>
            <a:r>
              <a:rPr lang="en-GB" sz="1000" dirty="0">
                <a:solidFill>
                  <a:srgbClr val="505050"/>
                </a:solidFill>
                <a:latin typeface="Calibri" panose="020F0502020204030204"/>
              </a:rPr>
              <a:t> Data taken from first interim analysis as not reported in final analysis</a:t>
            </a:r>
            <a:r>
              <a:rPr lang="en-GB" sz="1000" baseline="30000" dirty="0">
                <a:solidFill>
                  <a:srgbClr val="505050"/>
                </a:solidFill>
                <a:latin typeface="Calibri" panose="020F0502020204030204"/>
              </a:rPr>
              <a:t>1</a:t>
            </a:r>
            <a:r>
              <a:rPr lang="en-GB" sz="1000" dirty="0">
                <a:solidFill>
                  <a:srgbClr val="505050"/>
                </a:solidFill>
                <a:latin typeface="Calibri" panose="020F0502020204030204"/>
              </a:rPr>
              <a:t>;  </a:t>
            </a:r>
            <a:r>
              <a:rPr lang="en-GB" sz="1000" baseline="30000" dirty="0">
                <a:solidFill>
                  <a:srgbClr val="505050"/>
                </a:solidFill>
                <a:latin typeface="Calibri" panose="020F0502020204030204"/>
              </a:rPr>
              <a:t>c</a:t>
            </a:r>
            <a:r>
              <a:rPr lang="en-GB" sz="1000" dirty="0">
                <a:solidFill>
                  <a:srgbClr val="505050"/>
                </a:solidFill>
                <a:latin typeface="Calibri" panose="020F0502020204030204"/>
              </a:rPr>
              <a:t> SPARTAN: disturbance in attention, memory impairment, cognitive disorder and amnesia; PROSPER: as per SPARTAN trial with the addition of Alzheimer's disease, mental impairment, vascular dementia and senile dementia; ARAMIS trial: </a:t>
            </a:r>
            <a:r>
              <a:rPr lang="en-GB" sz="1000" dirty="0" err="1">
                <a:solidFill>
                  <a:srgbClr val="505050"/>
                </a:solidFill>
                <a:latin typeface="Calibri" panose="020F0502020204030204"/>
              </a:rPr>
              <a:t>MedRA</a:t>
            </a:r>
            <a:r>
              <a:rPr lang="en-GB" sz="1000" dirty="0">
                <a:solidFill>
                  <a:srgbClr val="505050"/>
                </a:solidFill>
                <a:latin typeface="Calibri" panose="020F0502020204030204"/>
              </a:rPr>
              <a:t> High Level Group Term</a:t>
            </a:r>
          </a:p>
          <a:p>
            <a:r>
              <a:rPr lang="en-US" sz="1000" dirty="0">
                <a:solidFill>
                  <a:srgbClr val="505050"/>
                </a:solidFill>
                <a:latin typeface="Calibri" panose="020F0502020204030204"/>
              </a:rPr>
              <a:t>Presented for information, safety comparisons across trials should not be made; </a:t>
            </a:r>
            <a:r>
              <a:rPr lang="en-US" sz="1000" baseline="30000" dirty="0">
                <a:solidFill>
                  <a:srgbClr val="505050"/>
                </a:solidFill>
                <a:latin typeface="Calibri" panose="020F0502020204030204"/>
              </a:rPr>
              <a:t>d </a:t>
            </a:r>
            <a:r>
              <a:rPr lang="en-US" sz="1000" dirty="0">
                <a:solidFill>
                  <a:srgbClr val="505050"/>
                </a:solidFill>
                <a:latin typeface="Calibri" panose="020F0502020204030204"/>
              </a:rPr>
              <a:t>Based on criteria applied in the PROSPER study analysis</a:t>
            </a:r>
            <a:r>
              <a:rPr lang="en-US" sz="1000" baseline="30000" dirty="0">
                <a:solidFill>
                  <a:srgbClr val="505050"/>
                </a:solidFill>
                <a:latin typeface="Calibri" panose="020F0502020204030204"/>
              </a:rPr>
              <a:t>3</a:t>
            </a:r>
            <a:endParaRPr lang="en-GB" sz="1000" baseline="30000" dirty="0">
              <a:solidFill>
                <a:srgbClr val="505050"/>
              </a:solidFill>
              <a:latin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A02316-4527-4ED4-8851-F8DD658A6D8E}"/>
              </a:ext>
            </a:extLst>
          </p:cNvPr>
          <p:cNvSpPr txBox="1"/>
          <p:nvPr/>
        </p:nvSpPr>
        <p:spPr>
          <a:xfrm>
            <a:off x="10650809" y="3422528"/>
            <a:ext cx="13522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29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latin typeface="Calibri"/>
              </a:rPr>
              <a:t>AEs with EAIR that was ≥3 events per 100 patient-years higher in the treatment group than in the control </a:t>
            </a:r>
            <a:r>
              <a:rPr lang="en-GB" sz="1200" dirty="0" err="1">
                <a:latin typeface="Calibri"/>
              </a:rPr>
              <a:t>group</a:t>
            </a:r>
            <a:r>
              <a:rPr lang="en-GB" sz="1200" baseline="30000" dirty="0" err="1">
                <a:latin typeface="Calibri"/>
              </a:rPr>
              <a:t>d</a:t>
            </a:r>
            <a:endParaRPr lang="en-GB" sz="1200" baseline="30000" dirty="0">
              <a:latin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84C2E9-A0E3-489E-BEBF-C9944599A889}"/>
              </a:ext>
            </a:extLst>
          </p:cNvPr>
          <p:cNvSpPr/>
          <p:nvPr/>
        </p:nvSpPr>
        <p:spPr>
          <a:xfrm>
            <a:off x="10190532" y="4013062"/>
            <a:ext cx="460277" cy="3090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8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7502E1-8BCB-469B-BC4A-56013D445D6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990717"/>
            <a:ext cx="10963200" cy="1088066"/>
          </a:xfrm>
        </p:spPr>
        <p:txBody>
          <a:bodyPr/>
          <a:lstStyle/>
          <a:p>
            <a:r>
              <a:rPr lang="en-GB" dirty="0"/>
              <a:t>Conclusions should not be drawn by comparing safety data from different trials due to differences in the clinical trial design and populations</a:t>
            </a:r>
          </a:p>
          <a:p>
            <a:r>
              <a:rPr lang="en-GB" dirty="0"/>
              <a:t>Recent analyses have attempted to compare safety profiles across the 3 AR-signalling inhibitors: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01DEA-8520-4718-8D2B-6B13BA06C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the safety profiles differ?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8BCD59-7524-4541-8DEA-7F0FA29F5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816501-AAE5-214E-B100-00C3DC5F5E3F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3B11620-9A4B-E243-8A86-19725F5CC2E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25529"/>
            <a:ext cx="10180339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sz="1000" dirty="0"/>
              <a:t>AE, adverse event; APAL, apalutamide; AR, androgen receptor; DARO, darolutamide; ENZA, </a:t>
            </a:r>
            <a:r>
              <a:rPr lang="en-GB" sz="1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enzalutamide; </a:t>
            </a:r>
            <a:r>
              <a:rPr lang="en-GB" sz="1000" dirty="0"/>
              <a:t>MAIC, matched-adjusted indirect comparison; nmCRPC, non-metastatic castration-resistant prostate cancer; NNH, number needed to harm; PBO, placebo</a:t>
            </a:r>
          </a:p>
          <a:p>
            <a:pPr>
              <a:spcBef>
                <a:spcPts val="300"/>
              </a:spcBef>
            </a:pPr>
            <a:r>
              <a:rPr lang="en-GB" sz="1000" dirty="0"/>
              <a:t>1. Drago J, et al. J Clin Oncol. 2020;38 suppl:318 (ASCO GU 2020 poster presentation); 2. Jiang S, et al. J Clin Oncol. 2020;38 suppl:5561 (ASCO 2020 poster presentation); 3. George D, et al. Ann Oncol. 2020;31 suppl 4: S507-S549 (ESMO 2020 poster presentation)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6A7ED-700C-4E67-9E99-19C13D07A3E8}"/>
              </a:ext>
            </a:extLst>
          </p:cNvPr>
          <p:cNvSpPr txBox="1"/>
          <p:nvPr/>
        </p:nvSpPr>
        <p:spPr>
          <a:xfrm>
            <a:off x="619125" y="5017539"/>
            <a:ext cx="10581815" cy="10310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Ultimately, </a:t>
            </a:r>
            <a:r>
              <a:rPr lang="en-GB" sz="2000" b="1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randomised head-to-head trials are required in order to truly compare safet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profiles</a:t>
            </a:r>
            <a:endParaRPr lang="en-GB" sz="18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System Font Regular"/>
              <a:buChar char="–"/>
            </a:pPr>
            <a:r>
              <a:rPr lang="en-GB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DaroAcT Trial (</a:t>
            </a:r>
            <a:r>
              <a:rPr lang="en-GB" b="1" i="0" dirty="0">
                <a:solidFill>
                  <a:schemeClr val="accent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NCT04157088) </a:t>
            </a: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directly comparing DARO and ENZA to assess differences in physical and cognitive function; expected to complete 2022</a:t>
            </a:r>
          </a:p>
        </p:txBody>
      </p:sp>
      <p:graphicFrame>
        <p:nvGraphicFramePr>
          <p:cNvPr id="10" name="Table 8">
            <a:extLst>
              <a:ext uri="{FF2B5EF4-FFF2-40B4-BE49-F238E27FC236}">
                <a16:creationId xmlns:a16="http://schemas.microsoft.com/office/drawing/2014/main" id="{A299F582-AB91-48C4-8874-E1014E383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558885"/>
              </p:ext>
            </p:extLst>
          </p:nvPr>
        </p:nvGraphicFramePr>
        <p:xfrm>
          <a:off x="619125" y="2111596"/>
          <a:ext cx="10963275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356">
                  <a:extLst>
                    <a:ext uri="{9D8B030D-6E8A-4147-A177-3AD203B41FA5}">
                      <a16:colId xmlns:a16="http://schemas.microsoft.com/office/drawing/2014/main" val="759498403"/>
                    </a:ext>
                  </a:extLst>
                </a:gridCol>
                <a:gridCol w="2362255">
                  <a:extLst>
                    <a:ext uri="{9D8B030D-6E8A-4147-A177-3AD203B41FA5}">
                      <a16:colId xmlns:a16="http://schemas.microsoft.com/office/drawing/2014/main" val="2846713588"/>
                    </a:ext>
                  </a:extLst>
                </a:gridCol>
                <a:gridCol w="2767756">
                  <a:extLst>
                    <a:ext uri="{9D8B030D-6E8A-4147-A177-3AD203B41FA5}">
                      <a16:colId xmlns:a16="http://schemas.microsoft.com/office/drawing/2014/main" val="221865122"/>
                    </a:ext>
                  </a:extLst>
                </a:gridCol>
                <a:gridCol w="4780908">
                  <a:extLst>
                    <a:ext uri="{9D8B030D-6E8A-4147-A177-3AD203B41FA5}">
                      <a16:colId xmlns:a16="http://schemas.microsoft.com/office/drawing/2014/main" val="4155023204"/>
                    </a:ext>
                  </a:extLst>
                </a:gridCol>
              </a:tblGrid>
              <a:tr h="142121">
                <a:tc>
                  <a:txBody>
                    <a:bodyPr/>
                    <a:lstStyle/>
                    <a:p>
                      <a:r>
                        <a:rPr lang="en-GB" sz="1000" dirty="0"/>
                        <a:t>Author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/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/>
                        <a:t>Conclusions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/>
                        <a:t>Limitations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89440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dirty="0"/>
                        <a:t>Drago et al, </a:t>
                      </a:r>
                    </a:p>
                    <a:p>
                      <a:r>
                        <a:rPr lang="en-GB" sz="1000" b="1" dirty="0"/>
                        <a:t>ASCO GU 2020</a:t>
                      </a:r>
                      <a:r>
                        <a:rPr lang="en-GB" sz="1000" b="1" baseline="300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Adverse event profiles of APAL, ENZA, and DARO in SPARTAN, PROSPER, and ARAMIS: How confident are we about which drug is safest?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While conducted in similar patient populations, these trials had remarkable differences in AE reporting and in absolute AE risks between PBO arms. 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Rather than indicating better safety, low absolute AE numbers decrease confidence in AE profiles. Published data are insufficient to differentiate the AE profiles of these agents in nmCRPC.</a:t>
                      </a:r>
                      <a:endParaRPr lang="en-GB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9515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dirty="0"/>
                        <a:t>Jiang et al, </a:t>
                      </a:r>
                    </a:p>
                    <a:p>
                      <a:r>
                        <a:rPr lang="en-GB" sz="1000" b="1" dirty="0"/>
                        <a:t>ASCO 2020</a:t>
                      </a:r>
                      <a:r>
                        <a:rPr lang="en-GB" sz="1000" b="1" baseline="30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Safety outcomes of DARO versus APAL and ENZA in nmCRPC: Matching-adjusted indirect comparisons.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After adjusting for trial differences, DARO showed favorable safety profile in fall, dizziness, mental-impairment, hypertension, rash, fatigue, and fracture.</a:t>
                      </a:r>
                      <a:endParaRPr lang="en-GB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dirty="0"/>
                        <a:t>Patient-level data used from ARAMIS and compared to published trial data for PROSPER and SPARTAN: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Only known baseline factors that were consistently reported across trials were included among the matching covariates in the MAICs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with any comparison of non-</a:t>
                      </a:r>
                      <a:r>
                        <a:rPr lang="en-GB" sz="10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randomised</a:t>
                      </a: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treatment groups, such comparisons are subject to potential bias due to unobserved or unmeasurable confounding factors,</a:t>
                      </a:r>
                    </a:p>
                    <a:p>
                      <a:pPr marL="228600" indent="-228600" algn="l">
                        <a:buFont typeface="+mj-lt"/>
                        <a:buAutoNum type="arabicPeriod"/>
                      </a:pP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results of the study may not be </a:t>
                      </a:r>
                      <a:r>
                        <a:rPr lang="en-GB" sz="10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generalisable</a:t>
                      </a: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beyond the study sample</a:t>
                      </a:r>
                      <a:endParaRPr lang="en-GB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3426018"/>
                  </a:ext>
                </a:extLst>
              </a:tr>
              <a:tr h="479674">
                <a:tc>
                  <a:txBody>
                    <a:bodyPr/>
                    <a:lstStyle/>
                    <a:p>
                      <a:r>
                        <a:rPr lang="en-GB" sz="1000" b="1" dirty="0"/>
                        <a:t>George et al,</a:t>
                      </a:r>
                    </a:p>
                    <a:p>
                      <a:r>
                        <a:rPr lang="en-GB" sz="1000" b="1" dirty="0"/>
                        <a:t>ESMO 2020</a:t>
                      </a:r>
                      <a:r>
                        <a:rPr lang="en-GB" sz="1000" b="1" baseline="300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DARO, ENZA and APAL, the risk of adverse events in patients with nmCRPC: Number needed to harm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NNH can help contextualize the risk of AEs. Findings show a consistent trend of higher NNH for DARO compared to APAL and ENZA, and that AE profile may be noteworthy for healthcare systems as well as patients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Prospective comparative trials are needed to further confirm these findings.</a:t>
                      </a:r>
                      <a:endParaRPr lang="en-GB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1389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86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roup 623">
            <a:extLst>
              <a:ext uri="{FF2B5EF4-FFF2-40B4-BE49-F238E27FC236}">
                <a16:creationId xmlns:a16="http://schemas.microsoft.com/office/drawing/2014/main" id="{F429A093-F4AC-384D-B317-CC4B279B316D}"/>
              </a:ext>
            </a:extLst>
          </p:cNvPr>
          <p:cNvGrpSpPr/>
          <p:nvPr/>
        </p:nvGrpSpPr>
        <p:grpSpPr>
          <a:xfrm>
            <a:off x="11197367" y="3660907"/>
            <a:ext cx="50324" cy="72000"/>
            <a:chOff x="739146" y="2401700"/>
            <a:chExt cx="20485" cy="792138"/>
          </a:xfrm>
        </p:grpSpPr>
        <p:cxnSp>
          <p:nvCxnSpPr>
            <p:cNvPr id="625" name="Straight Connector 624">
              <a:extLst>
                <a:ext uri="{FF2B5EF4-FFF2-40B4-BE49-F238E27FC236}">
                  <a16:creationId xmlns:a16="http://schemas.microsoft.com/office/drawing/2014/main" id="{B85495DD-FFB6-194D-AB24-240A84B0E293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>
              <a:extLst>
                <a:ext uri="{FF2B5EF4-FFF2-40B4-BE49-F238E27FC236}">
                  <a16:creationId xmlns:a16="http://schemas.microsoft.com/office/drawing/2014/main" id="{297EAFAE-1CC8-BD45-BB48-9B9F5DD7C248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Straight Connector 626">
              <a:extLst>
                <a:ext uri="{FF2B5EF4-FFF2-40B4-BE49-F238E27FC236}">
                  <a16:creationId xmlns:a16="http://schemas.microsoft.com/office/drawing/2014/main" id="{6686D028-07B5-254F-81AD-CC21878622D2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2" name="Group 741">
            <a:extLst>
              <a:ext uri="{FF2B5EF4-FFF2-40B4-BE49-F238E27FC236}">
                <a16:creationId xmlns:a16="http://schemas.microsoft.com/office/drawing/2014/main" id="{A827DD11-077F-784E-B7C9-D797FB0CC199}"/>
              </a:ext>
            </a:extLst>
          </p:cNvPr>
          <p:cNvGrpSpPr/>
          <p:nvPr/>
        </p:nvGrpSpPr>
        <p:grpSpPr>
          <a:xfrm>
            <a:off x="10968767" y="3660907"/>
            <a:ext cx="50324" cy="72000"/>
            <a:chOff x="739146" y="2401700"/>
            <a:chExt cx="20485" cy="792138"/>
          </a:xfrm>
        </p:grpSpPr>
        <p:cxnSp>
          <p:nvCxnSpPr>
            <p:cNvPr id="743" name="Straight Connector 742">
              <a:extLst>
                <a:ext uri="{FF2B5EF4-FFF2-40B4-BE49-F238E27FC236}">
                  <a16:creationId xmlns:a16="http://schemas.microsoft.com/office/drawing/2014/main" id="{DA9AD8C5-6957-E249-BE2F-11A5CD2350C3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4" name="Straight Connector 743">
              <a:extLst>
                <a:ext uri="{FF2B5EF4-FFF2-40B4-BE49-F238E27FC236}">
                  <a16:creationId xmlns:a16="http://schemas.microsoft.com/office/drawing/2014/main" id="{3F07C5A4-C5A8-7A42-B6D7-D0E876BECE97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5" name="Straight Connector 744">
              <a:extLst>
                <a:ext uri="{FF2B5EF4-FFF2-40B4-BE49-F238E27FC236}">
                  <a16:creationId xmlns:a16="http://schemas.microsoft.com/office/drawing/2014/main" id="{993068DC-4F1E-4D49-BD6C-45129CC2BBBC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6" name="Group 745">
            <a:extLst>
              <a:ext uri="{FF2B5EF4-FFF2-40B4-BE49-F238E27FC236}">
                <a16:creationId xmlns:a16="http://schemas.microsoft.com/office/drawing/2014/main" id="{96D62333-DB38-4D47-9127-CFE84B3ECBBE}"/>
              </a:ext>
            </a:extLst>
          </p:cNvPr>
          <p:cNvGrpSpPr/>
          <p:nvPr/>
        </p:nvGrpSpPr>
        <p:grpSpPr>
          <a:xfrm>
            <a:off x="10752867" y="3660907"/>
            <a:ext cx="50324" cy="72000"/>
            <a:chOff x="739146" y="2401700"/>
            <a:chExt cx="20485" cy="792138"/>
          </a:xfrm>
        </p:grpSpPr>
        <p:cxnSp>
          <p:nvCxnSpPr>
            <p:cNvPr id="747" name="Straight Connector 746">
              <a:extLst>
                <a:ext uri="{FF2B5EF4-FFF2-40B4-BE49-F238E27FC236}">
                  <a16:creationId xmlns:a16="http://schemas.microsoft.com/office/drawing/2014/main" id="{F2C94C34-891D-8C44-8EC2-2B36B6598055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8" name="Straight Connector 747">
              <a:extLst>
                <a:ext uri="{FF2B5EF4-FFF2-40B4-BE49-F238E27FC236}">
                  <a16:creationId xmlns:a16="http://schemas.microsoft.com/office/drawing/2014/main" id="{D56B60BE-F99D-1A46-B0C2-A0669AD00A2F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9" name="Straight Connector 748">
              <a:extLst>
                <a:ext uri="{FF2B5EF4-FFF2-40B4-BE49-F238E27FC236}">
                  <a16:creationId xmlns:a16="http://schemas.microsoft.com/office/drawing/2014/main" id="{62D1EE43-DAD1-B04F-BC37-A4891856FCB3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0" name="Group 749">
            <a:extLst>
              <a:ext uri="{FF2B5EF4-FFF2-40B4-BE49-F238E27FC236}">
                <a16:creationId xmlns:a16="http://schemas.microsoft.com/office/drawing/2014/main" id="{796A3E8A-5021-C24B-9EEC-AC3E06A06BE1}"/>
              </a:ext>
            </a:extLst>
          </p:cNvPr>
          <p:cNvGrpSpPr/>
          <p:nvPr/>
        </p:nvGrpSpPr>
        <p:grpSpPr>
          <a:xfrm>
            <a:off x="10527442" y="3654557"/>
            <a:ext cx="50324" cy="72000"/>
            <a:chOff x="739146" y="2401700"/>
            <a:chExt cx="20485" cy="792138"/>
          </a:xfrm>
        </p:grpSpPr>
        <p:cxnSp>
          <p:nvCxnSpPr>
            <p:cNvPr id="751" name="Straight Connector 750">
              <a:extLst>
                <a:ext uri="{FF2B5EF4-FFF2-40B4-BE49-F238E27FC236}">
                  <a16:creationId xmlns:a16="http://schemas.microsoft.com/office/drawing/2014/main" id="{C5284864-B18F-114E-B902-D50F5F4904E5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>
              <a:extLst>
                <a:ext uri="{FF2B5EF4-FFF2-40B4-BE49-F238E27FC236}">
                  <a16:creationId xmlns:a16="http://schemas.microsoft.com/office/drawing/2014/main" id="{C44E42F2-0328-9D49-B0A0-748EBD95C5F6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>
              <a:extLst>
                <a:ext uri="{FF2B5EF4-FFF2-40B4-BE49-F238E27FC236}">
                  <a16:creationId xmlns:a16="http://schemas.microsoft.com/office/drawing/2014/main" id="{04AAB139-1F91-8749-8103-D51D70DE0794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111610C2-AD29-0B40-9D7B-545DFBBED1BC}"/>
              </a:ext>
            </a:extLst>
          </p:cNvPr>
          <p:cNvSpPr/>
          <p:nvPr/>
        </p:nvSpPr>
        <p:spPr>
          <a:xfrm>
            <a:off x="4885886" y="2606675"/>
            <a:ext cx="3278628" cy="99054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555" name="Straight Connector 554">
            <a:extLst>
              <a:ext uri="{FF2B5EF4-FFF2-40B4-BE49-F238E27FC236}">
                <a16:creationId xmlns:a16="http://schemas.microsoft.com/office/drawing/2014/main" id="{C0D925B1-8305-8346-8C38-4825B574E950}"/>
              </a:ext>
            </a:extLst>
          </p:cNvPr>
          <p:cNvCxnSpPr>
            <a:cxnSpLocks/>
          </p:cNvCxnSpPr>
          <p:nvPr/>
        </p:nvCxnSpPr>
        <p:spPr>
          <a:xfrm flipH="1">
            <a:off x="4889419" y="3596003"/>
            <a:ext cx="3296981" cy="0"/>
          </a:xfrm>
          <a:prstGeom prst="line">
            <a:avLst/>
          </a:prstGeom>
          <a:ln w="6350"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Is Associated With Maintenance </a:t>
            </a:r>
            <a:br>
              <a:rPr lang="en-US" dirty="0"/>
            </a:br>
            <a:r>
              <a:rPr lang="en-US" dirty="0"/>
              <a:t>of </a:t>
            </a:r>
            <a:r>
              <a:rPr lang="en-US" dirty="0" err="1"/>
              <a:t>HRQ</a:t>
            </a:r>
            <a:r>
              <a:rPr lang="en-US" cap="none" dirty="0" err="1"/>
              <a:t>o</a:t>
            </a:r>
            <a:r>
              <a:rPr lang="en-US" dirty="0" err="1"/>
              <a:t>L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C980F87-C7F4-FE4B-9BF5-B5E7C803773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141376"/>
            <a:ext cx="10660393" cy="67993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300"/>
              </a:spcAft>
              <a:buClr>
                <a:srgbClr val="03C74F"/>
              </a:buClr>
            </a:pPr>
            <a:r>
              <a:rPr lang="en-GB" dirty="0"/>
              <a:t>APA, </a:t>
            </a:r>
            <a:r>
              <a:rPr lang="en-GB" dirty="0" err="1"/>
              <a:t>apalutamide</a:t>
            </a:r>
            <a:r>
              <a:rPr lang="en-GB" dirty="0"/>
              <a:t>; AUC, area under the curve; BL, baseline; CI, confidence interval; DARO, </a:t>
            </a:r>
            <a:r>
              <a:rPr lang="en-GB" dirty="0" err="1">
                <a:solidFill>
                  <a:schemeClr val="tx2"/>
                </a:solidFill>
              </a:rPr>
              <a:t>darolutamide</a:t>
            </a:r>
            <a:r>
              <a:rPr lang="en-GB" dirty="0">
                <a:solidFill>
                  <a:schemeClr val="tx2"/>
                </a:solidFill>
              </a:rPr>
              <a:t>; ENZA, enzalutamide; FACT-P</a:t>
            </a:r>
            <a:r>
              <a:rPr lang="en-GB" dirty="0"/>
              <a:t>, Functional Assessment of Cancer Therapy–Prostate; </a:t>
            </a:r>
            <a:r>
              <a:rPr lang="en-GB" dirty="0" err="1"/>
              <a:t>HRQoL</a:t>
            </a:r>
            <a:r>
              <a:rPr lang="en-GB" dirty="0"/>
              <a:t>, health-related quality of life; LSM, least squares mean; PBO, placebo; PCS, Prostate Cancer Subscale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GB" dirty="0"/>
              <a:t>1. Saad F et al. Lancet Oncol. 2018;19:1404-1416; 2. </a:t>
            </a:r>
            <a:r>
              <a:rPr lang="en-GB" dirty="0" err="1"/>
              <a:t>Tombal</a:t>
            </a:r>
            <a:r>
              <a:rPr lang="en-GB" dirty="0"/>
              <a:t> B, et al. Lancet Oncol. 2019;20:556-69; 3. </a:t>
            </a:r>
            <a:r>
              <a:rPr lang="en-GB" dirty="0" err="1"/>
              <a:t>Fizazi</a:t>
            </a:r>
            <a:r>
              <a:rPr lang="en-GB" dirty="0"/>
              <a:t> K, et al. </a:t>
            </a:r>
            <a:r>
              <a:rPr lang="en-US" dirty="0"/>
              <a:t>J. Clin Oncol 2019; 37; no. 15_suppl: 5000-5000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D875E417-1C53-7F48-B3E2-D2CD9DC952C1}"/>
              </a:ext>
            </a:extLst>
          </p:cNvPr>
          <p:cNvSpPr txBox="1"/>
          <p:nvPr/>
        </p:nvSpPr>
        <p:spPr>
          <a:xfrm>
            <a:off x="5361026" y="1585968"/>
            <a:ext cx="2217345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PROSPER</a:t>
            </a:r>
            <a:r>
              <a:rPr lang="en-GB" sz="2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2</a:t>
            </a:r>
          </a:p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FACT-P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8C14B579-0C20-DF47-8419-FBC95B16BC22}"/>
              </a:ext>
            </a:extLst>
          </p:cNvPr>
          <p:cNvSpPr txBox="1"/>
          <p:nvPr/>
        </p:nvSpPr>
        <p:spPr>
          <a:xfrm>
            <a:off x="1326134" y="1585968"/>
            <a:ext cx="2379873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SPARTAN</a:t>
            </a:r>
            <a:r>
              <a:rPr lang="en-GB" sz="2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</a:t>
            </a:r>
          </a:p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FACT-P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398623E-A86A-A84E-AEB0-D1E99208A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57189"/>
            <a:fld id="{FCE43C0F-8A7B-3A4B-9DB5-B3472E36E833}" type="slidenum">
              <a:rPr lang="en-GB">
                <a:latin typeface="Calibri" panose="020F0502020204030204"/>
              </a:rPr>
              <a:pPr defTabSz="457189"/>
              <a:t>13</a:t>
            </a:fld>
            <a:endParaRPr lang="en-GB" dirty="0">
              <a:latin typeface="Calibri" panose="020F0502020204030204"/>
            </a:endParaRP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67FF0446-9ABE-2649-8C23-A1B7122DC6ED}"/>
              </a:ext>
            </a:extLst>
          </p:cNvPr>
          <p:cNvSpPr txBox="1"/>
          <p:nvPr/>
        </p:nvSpPr>
        <p:spPr>
          <a:xfrm rot="16200000">
            <a:off x="3872728" y="3440216"/>
            <a:ext cx="1227900" cy="3046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 defTabSz="60953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LSM (95% CI)</a:t>
            </a:r>
            <a:br>
              <a:rPr lang="en-GB" sz="11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</a:br>
            <a:r>
              <a:rPr lang="en-GB" sz="11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treatment difference</a:t>
            </a:r>
          </a:p>
        </p:txBody>
      </p:sp>
      <p:sp>
        <p:nvSpPr>
          <p:cNvPr id="458" name="TextBox 457">
            <a:extLst>
              <a:ext uri="{FF2B5EF4-FFF2-40B4-BE49-F238E27FC236}">
                <a16:creationId xmlns:a16="http://schemas.microsoft.com/office/drawing/2014/main" id="{6417AA51-BB64-2F46-A216-97D1EA7CE28A}"/>
              </a:ext>
            </a:extLst>
          </p:cNvPr>
          <p:cNvSpPr txBox="1"/>
          <p:nvPr/>
        </p:nvSpPr>
        <p:spPr>
          <a:xfrm>
            <a:off x="4437214" y="2531760"/>
            <a:ext cx="364208" cy="16421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67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59" name="TextBox 458">
            <a:extLst>
              <a:ext uri="{FF2B5EF4-FFF2-40B4-BE49-F238E27FC236}">
                <a16:creationId xmlns:a16="http://schemas.microsoft.com/office/drawing/2014/main" id="{1AEB4788-42EF-7A4D-9229-135E71EBFAA9}"/>
              </a:ext>
            </a:extLst>
          </p:cNvPr>
          <p:cNvSpPr txBox="1"/>
          <p:nvPr/>
        </p:nvSpPr>
        <p:spPr>
          <a:xfrm>
            <a:off x="4662243" y="2695252"/>
            <a:ext cx="13918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471" name="TextBox 470">
            <a:extLst>
              <a:ext uri="{FF2B5EF4-FFF2-40B4-BE49-F238E27FC236}">
                <a16:creationId xmlns:a16="http://schemas.microsoft.com/office/drawing/2014/main" id="{22A3544F-6B1F-1244-BB83-6E2609781459}"/>
              </a:ext>
            </a:extLst>
          </p:cNvPr>
          <p:cNvSpPr txBox="1"/>
          <p:nvPr/>
        </p:nvSpPr>
        <p:spPr>
          <a:xfrm>
            <a:off x="4617919" y="4502894"/>
            <a:ext cx="18350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-7</a:t>
            </a:r>
          </a:p>
        </p:txBody>
      </p:sp>
      <p:cxnSp>
        <p:nvCxnSpPr>
          <p:cNvPr id="474" name="Straight Connector 473">
            <a:extLst>
              <a:ext uri="{FF2B5EF4-FFF2-40B4-BE49-F238E27FC236}">
                <a16:creationId xmlns:a16="http://schemas.microsoft.com/office/drawing/2014/main" id="{572AE4DA-C217-0645-B139-B796AB42258E}"/>
              </a:ext>
            </a:extLst>
          </p:cNvPr>
          <p:cNvCxnSpPr/>
          <p:nvPr/>
        </p:nvCxnSpPr>
        <p:spPr>
          <a:xfrm flipV="1">
            <a:off x="5143418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7F3A240E-8887-B44B-8C4D-F9C9D67AC3CE}"/>
              </a:ext>
            </a:extLst>
          </p:cNvPr>
          <p:cNvCxnSpPr/>
          <p:nvPr/>
        </p:nvCxnSpPr>
        <p:spPr>
          <a:xfrm flipV="1">
            <a:off x="5629193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6" name="Straight Connector 475">
            <a:extLst>
              <a:ext uri="{FF2B5EF4-FFF2-40B4-BE49-F238E27FC236}">
                <a16:creationId xmlns:a16="http://schemas.microsoft.com/office/drawing/2014/main" id="{D06EBCF4-A5FC-2347-ADF7-D1FF245B8AA2}"/>
              </a:ext>
            </a:extLst>
          </p:cNvPr>
          <p:cNvCxnSpPr/>
          <p:nvPr/>
        </p:nvCxnSpPr>
        <p:spPr>
          <a:xfrm flipV="1">
            <a:off x="6106468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7" name="Straight Connector 476">
            <a:extLst>
              <a:ext uri="{FF2B5EF4-FFF2-40B4-BE49-F238E27FC236}">
                <a16:creationId xmlns:a16="http://schemas.microsoft.com/office/drawing/2014/main" id="{1E552F0E-E7A2-5040-8306-B76BF78E252B}"/>
              </a:ext>
            </a:extLst>
          </p:cNvPr>
          <p:cNvCxnSpPr/>
          <p:nvPr/>
        </p:nvCxnSpPr>
        <p:spPr>
          <a:xfrm flipV="1">
            <a:off x="6589270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8" name="Straight Connector 477">
            <a:extLst>
              <a:ext uri="{FF2B5EF4-FFF2-40B4-BE49-F238E27FC236}">
                <a16:creationId xmlns:a16="http://schemas.microsoft.com/office/drawing/2014/main" id="{9CEFD8BC-7F3D-5640-BCD2-A9A632521DEB}"/>
              </a:ext>
            </a:extLst>
          </p:cNvPr>
          <p:cNvCxnSpPr/>
          <p:nvPr/>
        </p:nvCxnSpPr>
        <p:spPr>
          <a:xfrm flipV="1">
            <a:off x="7075248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>
            <a:extLst>
              <a:ext uri="{FF2B5EF4-FFF2-40B4-BE49-F238E27FC236}">
                <a16:creationId xmlns:a16="http://schemas.microsoft.com/office/drawing/2014/main" id="{AD84C36E-A604-C947-B9FD-4E8C09E51CD1}"/>
              </a:ext>
            </a:extLst>
          </p:cNvPr>
          <p:cNvCxnSpPr/>
          <p:nvPr/>
        </p:nvCxnSpPr>
        <p:spPr>
          <a:xfrm flipV="1">
            <a:off x="7554876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" name="TextBox 480">
            <a:extLst>
              <a:ext uri="{FF2B5EF4-FFF2-40B4-BE49-F238E27FC236}">
                <a16:creationId xmlns:a16="http://schemas.microsoft.com/office/drawing/2014/main" id="{1D5A2463-F53D-E64F-8E43-195689461456}"/>
              </a:ext>
            </a:extLst>
          </p:cNvPr>
          <p:cNvSpPr txBox="1"/>
          <p:nvPr/>
        </p:nvSpPr>
        <p:spPr>
          <a:xfrm>
            <a:off x="5082382" y="4655488"/>
            <a:ext cx="11060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BL</a:t>
            </a:r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62EF9EF0-593B-7F40-9D7D-E528FDEBD0A1}"/>
              </a:ext>
            </a:extLst>
          </p:cNvPr>
          <p:cNvSpPr txBox="1"/>
          <p:nvPr/>
        </p:nvSpPr>
        <p:spPr>
          <a:xfrm>
            <a:off x="5556428" y="465548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483" name="TextBox 482">
            <a:extLst>
              <a:ext uri="{FF2B5EF4-FFF2-40B4-BE49-F238E27FC236}">
                <a16:creationId xmlns:a16="http://schemas.microsoft.com/office/drawing/2014/main" id="{2761C6FF-AA5C-4C44-983A-1EB1EB15948A}"/>
              </a:ext>
            </a:extLst>
          </p:cNvPr>
          <p:cNvSpPr txBox="1"/>
          <p:nvPr/>
        </p:nvSpPr>
        <p:spPr>
          <a:xfrm>
            <a:off x="6042408" y="465548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33</a:t>
            </a:r>
          </a:p>
        </p:txBody>
      </p:sp>
      <p:sp>
        <p:nvSpPr>
          <p:cNvPr id="484" name="TextBox 483">
            <a:extLst>
              <a:ext uri="{FF2B5EF4-FFF2-40B4-BE49-F238E27FC236}">
                <a16:creationId xmlns:a16="http://schemas.microsoft.com/office/drawing/2014/main" id="{20637EDC-A128-BD40-96F7-E120CBF69A5D}"/>
              </a:ext>
            </a:extLst>
          </p:cNvPr>
          <p:cNvSpPr txBox="1"/>
          <p:nvPr/>
        </p:nvSpPr>
        <p:spPr>
          <a:xfrm>
            <a:off x="6528384" y="465548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49</a:t>
            </a:r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B4ABA046-1B62-6349-87DA-3D6A222F0409}"/>
              </a:ext>
            </a:extLst>
          </p:cNvPr>
          <p:cNvSpPr txBox="1"/>
          <p:nvPr/>
        </p:nvSpPr>
        <p:spPr>
          <a:xfrm>
            <a:off x="7011186" y="465548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65</a:t>
            </a:r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id="{64FFA642-9F83-3945-AB95-4CCFEAB29F54}"/>
              </a:ext>
            </a:extLst>
          </p:cNvPr>
          <p:cNvSpPr txBox="1"/>
          <p:nvPr/>
        </p:nvSpPr>
        <p:spPr>
          <a:xfrm>
            <a:off x="7497161" y="465548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81</a:t>
            </a: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id="{951C74C0-A1DB-8B44-BC43-1AEBDB3BD595}"/>
              </a:ext>
            </a:extLst>
          </p:cNvPr>
          <p:cNvSpPr txBox="1"/>
          <p:nvPr/>
        </p:nvSpPr>
        <p:spPr>
          <a:xfrm>
            <a:off x="7983246" y="465548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97</a:t>
            </a: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id="{D3CB0C50-3A41-CA46-9EEA-5507740C23E9}"/>
              </a:ext>
            </a:extLst>
          </p:cNvPr>
          <p:cNvSpPr txBox="1"/>
          <p:nvPr/>
        </p:nvSpPr>
        <p:spPr>
          <a:xfrm>
            <a:off x="6300482" y="4842486"/>
            <a:ext cx="6812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Study week</a:t>
            </a:r>
          </a:p>
        </p:txBody>
      </p:sp>
      <p:cxnSp>
        <p:nvCxnSpPr>
          <p:cNvPr id="489" name="Straight Connector 488">
            <a:extLst>
              <a:ext uri="{FF2B5EF4-FFF2-40B4-BE49-F238E27FC236}">
                <a16:creationId xmlns:a16="http://schemas.microsoft.com/office/drawing/2014/main" id="{016F4B66-D8BC-6E40-8BDD-A5BD2F2DFCA3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259010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0" name="Straight Connector 489">
            <a:extLst>
              <a:ext uri="{FF2B5EF4-FFF2-40B4-BE49-F238E27FC236}">
                <a16:creationId xmlns:a16="http://schemas.microsoft.com/office/drawing/2014/main" id="{61058BDA-6A53-4142-AFAA-6162206E0C29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2732980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1" name="Straight Connector 490">
            <a:extLst>
              <a:ext uri="{FF2B5EF4-FFF2-40B4-BE49-F238E27FC236}">
                <a16:creationId xmlns:a16="http://schemas.microsoft.com/office/drawing/2014/main" id="{50500B6A-4AB0-AF4C-81AF-4BF4FB9CEABD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286315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313BB403-BC11-E641-BB4C-E19AB9312D91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300920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3" name="Straight Connector 492">
            <a:extLst>
              <a:ext uri="{FF2B5EF4-FFF2-40B4-BE49-F238E27FC236}">
                <a16:creationId xmlns:a16="http://schemas.microsoft.com/office/drawing/2014/main" id="{C5930CBF-3F95-C046-A2E5-81753F544461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314890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4" name="Straight Connector 493">
            <a:extLst>
              <a:ext uri="{FF2B5EF4-FFF2-40B4-BE49-F238E27FC236}">
                <a16:creationId xmlns:a16="http://schemas.microsoft.com/office/drawing/2014/main" id="{B0E1A140-C9B5-C242-8C6C-F73B24C229A2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328860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CAA92186-5746-4243-94C5-F7764274E6D3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342830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6" name="Straight Connector 495">
            <a:extLst>
              <a:ext uri="{FF2B5EF4-FFF2-40B4-BE49-F238E27FC236}">
                <a16:creationId xmlns:a16="http://schemas.microsoft.com/office/drawing/2014/main" id="{54D4C52F-413F-064A-BA35-CF0F285B17FE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3571180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79F7CB2D-C87E-4D40-97C8-A657E29A7DCF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370770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8" name="Straight Connector 497">
            <a:extLst>
              <a:ext uri="{FF2B5EF4-FFF2-40B4-BE49-F238E27FC236}">
                <a16:creationId xmlns:a16="http://schemas.microsoft.com/office/drawing/2014/main" id="{FFE27F4F-410C-7A4D-B274-7851E780BFD1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384740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>
            <a:extLst>
              <a:ext uri="{FF2B5EF4-FFF2-40B4-BE49-F238E27FC236}">
                <a16:creationId xmlns:a16="http://schemas.microsoft.com/office/drawing/2014/main" id="{7986B8C1-3F44-8347-86E9-4495C39A0903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398710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0" name="Straight Connector 499">
            <a:extLst>
              <a:ext uri="{FF2B5EF4-FFF2-40B4-BE49-F238E27FC236}">
                <a16:creationId xmlns:a16="http://schemas.microsoft.com/office/drawing/2014/main" id="{9D8E96B7-ABFE-924B-AE8C-A746C556B51B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4129980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>
            <a:extLst>
              <a:ext uri="{FF2B5EF4-FFF2-40B4-BE49-F238E27FC236}">
                <a16:creationId xmlns:a16="http://schemas.microsoft.com/office/drawing/2014/main" id="{D3035BF8-184E-AE42-B2E1-7CAB80DAF63D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4269680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2" name="Straight Connector 501">
            <a:extLst>
              <a:ext uri="{FF2B5EF4-FFF2-40B4-BE49-F238E27FC236}">
                <a16:creationId xmlns:a16="http://schemas.microsoft.com/office/drawing/2014/main" id="{26C307E2-1F83-AC45-97BD-8BA534EE0EE9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4403031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1B4C4FB8-65AF-2849-8735-865B293DC4E6}"/>
              </a:ext>
            </a:extLst>
          </p:cNvPr>
          <p:cNvCxnSpPr>
            <a:cxnSpLocks/>
          </p:cNvCxnSpPr>
          <p:nvPr/>
        </p:nvCxnSpPr>
        <p:spPr>
          <a:xfrm rot="16200000" flipV="1">
            <a:off x="4865216" y="454590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4" name="TextBox 503">
            <a:extLst>
              <a:ext uri="{FF2B5EF4-FFF2-40B4-BE49-F238E27FC236}">
                <a16:creationId xmlns:a16="http://schemas.microsoft.com/office/drawing/2014/main" id="{A3F54A1A-F117-0D41-8EF7-D9B2EDB44510}"/>
              </a:ext>
            </a:extLst>
          </p:cNvPr>
          <p:cNvSpPr txBox="1"/>
          <p:nvPr/>
        </p:nvSpPr>
        <p:spPr>
          <a:xfrm>
            <a:off x="4662243" y="2834302"/>
            <a:ext cx="13918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505" name="TextBox 504">
            <a:extLst>
              <a:ext uri="{FF2B5EF4-FFF2-40B4-BE49-F238E27FC236}">
                <a16:creationId xmlns:a16="http://schemas.microsoft.com/office/drawing/2014/main" id="{D7BBC77C-E857-4F45-991C-9F0935ADDB11}"/>
              </a:ext>
            </a:extLst>
          </p:cNvPr>
          <p:cNvSpPr txBox="1"/>
          <p:nvPr/>
        </p:nvSpPr>
        <p:spPr>
          <a:xfrm>
            <a:off x="4662243" y="2973351"/>
            <a:ext cx="13918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06" name="TextBox 505">
            <a:extLst>
              <a:ext uri="{FF2B5EF4-FFF2-40B4-BE49-F238E27FC236}">
                <a16:creationId xmlns:a16="http://schemas.microsoft.com/office/drawing/2014/main" id="{E5EA7417-A5B3-7244-82CF-301D8522AD95}"/>
              </a:ext>
            </a:extLst>
          </p:cNvPr>
          <p:cNvSpPr txBox="1"/>
          <p:nvPr/>
        </p:nvSpPr>
        <p:spPr>
          <a:xfrm>
            <a:off x="4662243" y="3112399"/>
            <a:ext cx="13918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507" name="TextBox 506">
            <a:extLst>
              <a:ext uri="{FF2B5EF4-FFF2-40B4-BE49-F238E27FC236}">
                <a16:creationId xmlns:a16="http://schemas.microsoft.com/office/drawing/2014/main" id="{DA284895-0D3B-5A46-B967-77BE2B619827}"/>
              </a:ext>
            </a:extLst>
          </p:cNvPr>
          <p:cNvSpPr txBox="1"/>
          <p:nvPr/>
        </p:nvSpPr>
        <p:spPr>
          <a:xfrm>
            <a:off x="4662243" y="3251448"/>
            <a:ext cx="13918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508" name="TextBox 507">
            <a:extLst>
              <a:ext uri="{FF2B5EF4-FFF2-40B4-BE49-F238E27FC236}">
                <a16:creationId xmlns:a16="http://schemas.microsoft.com/office/drawing/2014/main" id="{36164702-8446-9446-AF70-54B6D737FE1F}"/>
              </a:ext>
            </a:extLst>
          </p:cNvPr>
          <p:cNvSpPr txBox="1"/>
          <p:nvPr/>
        </p:nvSpPr>
        <p:spPr>
          <a:xfrm>
            <a:off x="4662243" y="3390498"/>
            <a:ext cx="13918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9" name="Group 508">
            <a:extLst>
              <a:ext uri="{FF2B5EF4-FFF2-40B4-BE49-F238E27FC236}">
                <a16:creationId xmlns:a16="http://schemas.microsoft.com/office/drawing/2014/main" id="{7EB12FAE-6C76-3B4D-898A-5228F3716698}"/>
              </a:ext>
            </a:extLst>
          </p:cNvPr>
          <p:cNvGrpSpPr/>
          <p:nvPr/>
        </p:nvGrpSpPr>
        <p:grpSpPr>
          <a:xfrm>
            <a:off x="5602867" y="3540752"/>
            <a:ext cx="50324" cy="460800"/>
            <a:chOff x="739146" y="2401700"/>
            <a:chExt cx="20485" cy="792138"/>
          </a:xfrm>
        </p:grpSpPr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id="{1426EF9F-151A-D942-BF92-7F2E37EBB85F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id="{36DE41E8-8B81-A441-B15B-B78B9E9FB5FB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id="{FD76F290-5BE7-1242-B270-607E4CD51865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3" name="TextBox 512">
            <a:extLst>
              <a:ext uri="{FF2B5EF4-FFF2-40B4-BE49-F238E27FC236}">
                <a16:creationId xmlns:a16="http://schemas.microsoft.com/office/drawing/2014/main" id="{79F4BAD7-E933-4848-8753-0F2562941717}"/>
              </a:ext>
            </a:extLst>
          </p:cNvPr>
          <p:cNvSpPr txBox="1"/>
          <p:nvPr/>
        </p:nvSpPr>
        <p:spPr>
          <a:xfrm>
            <a:off x="5537099" y="5065063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815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403</a:t>
            </a: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33BD235A-7681-6B44-9E48-F25EFDA43BC1}"/>
              </a:ext>
            </a:extLst>
          </p:cNvPr>
          <p:cNvSpPr txBox="1"/>
          <p:nvPr/>
        </p:nvSpPr>
        <p:spPr>
          <a:xfrm>
            <a:off x="5105855" y="5065063"/>
            <a:ext cx="5770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–</a:t>
            </a:r>
            <a:b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</a:b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–</a:t>
            </a:r>
          </a:p>
        </p:txBody>
      </p:sp>
      <p:sp>
        <p:nvSpPr>
          <p:cNvPr id="515" name="TextBox 514">
            <a:extLst>
              <a:ext uri="{FF2B5EF4-FFF2-40B4-BE49-F238E27FC236}">
                <a16:creationId xmlns:a16="http://schemas.microsoft.com/office/drawing/2014/main" id="{2AC385FE-D0D1-354B-AE25-60F6EC9B2511}"/>
              </a:ext>
            </a:extLst>
          </p:cNvPr>
          <p:cNvSpPr txBox="1"/>
          <p:nvPr/>
        </p:nvSpPr>
        <p:spPr>
          <a:xfrm>
            <a:off x="5994299" y="5065063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718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329</a:t>
            </a: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CA30359D-12DE-1B4E-9C9D-26012B131A39}"/>
              </a:ext>
            </a:extLst>
          </p:cNvPr>
          <p:cNvSpPr txBox="1"/>
          <p:nvPr/>
        </p:nvSpPr>
        <p:spPr>
          <a:xfrm>
            <a:off x="6492773" y="5065063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621</a:t>
            </a:r>
            <a:b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</a:b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239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B428A6EA-5E70-A140-A160-E2C5D4E0A887}"/>
              </a:ext>
            </a:extLst>
          </p:cNvPr>
          <p:cNvSpPr txBox="1"/>
          <p:nvPr/>
        </p:nvSpPr>
        <p:spPr>
          <a:xfrm>
            <a:off x="6969024" y="5065063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522</a:t>
            </a:r>
            <a:b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</a:b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183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BD9D59AE-59CB-7E40-A928-707B79AEDDB0}"/>
              </a:ext>
            </a:extLst>
          </p:cNvPr>
          <p:cNvSpPr txBox="1"/>
          <p:nvPr/>
        </p:nvSpPr>
        <p:spPr>
          <a:xfrm>
            <a:off x="7457973" y="5065063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427</a:t>
            </a:r>
            <a:b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</a:b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139</a:t>
            </a: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98C9B2C1-DA52-684E-AC7C-18C01FAA54AC}"/>
              </a:ext>
            </a:extLst>
          </p:cNvPr>
          <p:cNvSpPr txBox="1"/>
          <p:nvPr/>
        </p:nvSpPr>
        <p:spPr>
          <a:xfrm>
            <a:off x="7954392" y="5065063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354</a:t>
            </a:r>
            <a:b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</a:b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90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1D050ECA-7AFC-6F4A-9E44-0BE01C026A51}"/>
              </a:ext>
            </a:extLst>
          </p:cNvPr>
          <p:cNvSpPr txBox="1"/>
          <p:nvPr/>
        </p:nvSpPr>
        <p:spPr>
          <a:xfrm rot="16200000">
            <a:off x="4901939" y="3918889"/>
            <a:ext cx="370294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Favours</a:t>
            </a:r>
            <a:b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</a:b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placebo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19BFE55-E939-2A4D-98F7-105700524613}"/>
              </a:ext>
            </a:extLst>
          </p:cNvPr>
          <p:cNvSpPr/>
          <p:nvPr/>
        </p:nvSpPr>
        <p:spPr>
          <a:xfrm>
            <a:off x="5143419" y="3171825"/>
            <a:ext cx="2901951" cy="603251"/>
          </a:xfrm>
          <a:custGeom>
            <a:avLst/>
            <a:gdLst>
              <a:gd name="connsiteX0" fmla="*/ 0 w 2901950"/>
              <a:gd name="connsiteY0" fmla="*/ 431800 h 603250"/>
              <a:gd name="connsiteX1" fmla="*/ 485775 w 2901950"/>
              <a:gd name="connsiteY1" fmla="*/ 603250 h 603250"/>
              <a:gd name="connsiteX2" fmla="*/ 962025 w 2901950"/>
              <a:gd name="connsiteY2" fmla="*/ 530225 h 603250"/>
              <a:gd name="connsiteX3" fmla="*/ 1450975 w 2901950"/>
              <a:gd name="connsiteY3" fmla="*/ 279400 h 603250"/>
              <a:gd name="connsiteX4" fmla="*/ 1930400 w 2901950"/>
              <a:gd name="connsiteY4" fmla="*/ 107950 h 603250"/>
              <a:gd name="connsiteX5" fmla="*/ 2416175 w 2901950"/>
              <a:gd name="connsiteY5" fmla="*/ 0 h 603250"/>
              <a:gd name="connsiteX6" fmla="*/ 2901950 w 2901950"/>
              <a:gd name="connsiteY6" fmla="*/ 139700 h 60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1950" h="603250">
                <a:moveTo>
                  <a:pt x="0" y="431800"/>
                </a:moveTo>
                <a:lnTo>
                  <a:pt x="485775" y="603250"/>
                </a:lnTo>
                <a:lnTo>
                  <a:pt x="962025" y="530225"/>
                </a:lnTo>
                <a:lnTo>
                  <a:pt x="1450975" y="279400"/>
                </a:lnTo>
                <a:lnTo>
                  <a:pt x="1930400" y="107950"/>
                </a:lnTo>
                <a:lnTo>
                  <a:pt x="2416175" y="0"/>
                </a:lnTo>
                <a:lnTo>
                  <a:pt x="2901950" y="139700"/>
                </a:lnTo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B095B0E-D958-4A4A-8CD3-02C884045C16}"/>
              </a:ext>
            </a:extLst>
          </p:cNvPr>
          <p:cNvSpPr/>
          <p:nvPr/>
        </p:nvSpPr>
        <p:spPr>
          <a:xfrm>
            <a:off x="5112515" y="3569128"/>
            <a:ext cx="65829" cy="658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21" name="Oval 520">
            <a:extLst>
              <a:ext uri="{FF2B5EF4-FFF2-40B4-BE49-F238E27FC236}">
                <a16:creationId xmlns:a16="http://schemas.microsoft.com/office/drawing/2014/main" id="{94022342-8868-174A-9664-FE1CCFCEF1FD}"/>
              </a:ext>
            </a:extLst>
          </p:cNvPr>
          <p:cNvSpPr/>
          <p:nvPr/>
        </p:nvSpPr>
        <p:spPr>
          <a:xfrm>
            <a:off x="5595115" y="3741839"/>
            <a:ext cx="65829" cy="658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41BFDEDD-A410-574A-B2F6-9664608414B3}"/>
              </a:ext>
            </a:extLst>
          </p:cNvPr>
          <p:cNvGrpSpPr/>
          <p:nvPr/>
        </p:nvGrpSpPr>
        <p:grpSpPr>
          <a:xfrm>
            <a:off x="6082292" y="3442327"/>
            <a:ext cx="50324" cy="504000"/>
            <a:chOff x="739146" y="2401700"/>
            <a:chExt cx="20485" cy="792138"/>
          </a:xfrm>
        </p:grpSpPr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id="{AE9C1A83-D27A-CC4D-A745-CE9AD09D82FC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id="{1FF5B919-6849-9D4A-A59E-6389496296D2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id="{C9B8E9CA-3D6D-0249-B75C-05AA7A833C00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6" name="Oval 525">
            <a:extLst>
              <a:ext uri="{FF2B5EF4-FFF2-40B4-BE49-F238E27FC236}">
                <a16:creationId xmlns:a16="http://schemas.microsoft.com/office/drawing/2014/main" id="{3E058E8C-8E0B-E742-9458-6713D41A420D}"/>
              </a:ext>
            </a:extLst>
          </p:cNvPr>
          <p:cNvSpPr/>
          <p:nvPr/>
        </p:nvSpPr>
        <p:spPr>
          <a:xfrm>
            <a:off x="6074540" y="3665639"/>
            <a:ext cx="65829" cy="658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527" name="Group 526">
            <a:extLst>
              <a:ext uri="{FF2B5EF4-FFF2-40B4-BE49-F238E27FC236}">
                <a16:creationId xmlns:a16="http://schemas.microsoft.com/office/drawing/2014/main" id="{197808A9-A106-7348-9D0F-48792D66E2BA}"/>
              </a:ext>
            </a:extLst>
          </p:cNvPr>
          <p:cNvGrpSpPr/>
          <p:nvPr/>
        </p:nvGrpSpPr>
        <p:grpSpPr>
          <a:xfrm>
            <a:off x="6561716" y="3153403"/>
            <a:ext cx="50324" cy="576000"/>
            <a:chOff x="739146" y="2401700"/>
            <a:chExt cx="20485" cy="792138"/>
          </a:xfrm>
        </p:grpSpPr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id="{CF09B1EF-0B35-3841-A3BB-63CF95DAE4F4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id="{06C359BE-0E78-9241-B447-B5F2953DC828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id="{62AFC5EF-BB76-0E49-92C6-7193518BA8F1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1" name="Oval 530">
            <a:extLst>
              <a:ext uri="{FF2B5EF4-FFF2-40B4-BE49-F238E27FC236}">
                <a16:creationId xmlns:a16="http://schemas.microsoft.com/office/drawing/2014/main" id="{FC579909-9C44-E946-BF19-0918C3F1A3B8}"/>
              </a:ext>
            </a:extLst>
          </p:cNvPr>
          <p:cNvSpPr/>
          <p:nvPr/>
        </p:nvSpPr>
        <p:spPr>
          <a:xfrm>
            <a:off x="6553965" y="3417988"/>
            <a:ext cx="65829" cy="658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532" name="Group 531">
            <a:extLst>
              <a:ext uri="{FF2B5EF4-FFF2-40B4-BE49-F238E27FC236}">
                <a16:creationId xmlns:a16="http://schemas.microsoft.com/office/drawing/2014/main" id="{66DE1412-FB60-464A-B375-B87F92CA71F6}"/>
              </a:ext>
            </a:extLst>
          </p:cNvPr>
          <p:cNvGrpSpPr/>
          <p:nvPr/>
        </p:nvGrpSpPr>
        <p:grpSpPr>
          <a:xfrm>
            <a:off x="7047492" y="2956552"/>
            <a:ext cx="50324" cy="637200"/>
            <a:chOff x="739146" y="2401700"/>
            <a:chExt cx="20485" cy="792138"/>
          </a:xfrm>
        </p:grpSpPr>
        <p:cxnSp>
          <p:nvCxnSpPr>
            <p:cNvPr id="533" name="Straight Connector 532">
              <a:extLst>
                <a:ext uri="{FF2B5EF4-FFF2-40B4-BE49-F238E27FC236}">
                  <a16:creationId xmlns:a16="http://schemas.microsoft.com/office/drawing/2014/main" id="{6BC30A61-62D9-4544-A5D1-F3108D6C214C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>
              <a:extLst>
                <a:ext uri="{FF2B5EF4-FFF2-40B4-BE49-F238E27FC236}">
                  <a16:creationId xmlns:a16="http://schemas.microsoft.com/office/drawing/2014/main" id="{F766501F-0858-9647-8ED6-2E26BF8A45E7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>
              <a:extLst>
                <a:ext uri="{FF2B5EF4-FFF2-40B4-BE49-F238E27FC236}">
                  <a16:creationId xmlns:a16="http://schemas.microsoft.com/office/drawing/2014/main" id="{A3C33CC3-6233-F945-BC70-EFC19C01AF0F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6" name="Oval 535">
            <a:extLst>
              <a:ext uri="{FF2B5EF4-FFF2-40B4-BE49-F238E27FC236}">
                <a16:creationId xmlns:a16="http://schemas.microsoft.com/office/drawing/2014/main" id="{E27D5C22-17E5-A346-AF50-C95D84452302}"/>
              </a:ext>
            </a:extLst>
          </p:cNvPr>
          <p:cNvSpPr/>
          <p:nvPr/>
        </p:nvSpPr>
        <p:spPr>
          <a:xfrm>
            <a:off x="7039740" y="3246539"/>
            <a:ext cx="65829" cy="658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542" name="Group 541">
            <a:extLst>
              <a:ext uri="{FF2B5EF4-FFF2-40B4-BE49-F238E27FC236}">
                <a16:creationId xmlns:a16="http://schemas.microsoft.com/office/drawing/2014/main" id="{D5D5E8A7-A0C6-E244-BE24-BEED2E11F7E7}"/>
              </a:ext>
            </a:extLst>
          </p:cNvPr>
          <p:cNvGrpSpPr/>
          <p:nvPr/>
        </p:nvGrpSpPr>
        <p:grpSpPr>
          <a:xfrm>
            <a:off x="7530092" y="2826377"/>
            <a:ext cx="50324" cy="698400"/>
            <a:chOff x="739146" y="2401700"/>
            <a:chExt cx="20485" cy="792138"/>
          </a:xfrm>
        </p:grpSpPr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9FA24F42-A6E2-C145-B52D-C677254F80FE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>
              <a:extLst>
                <a:ext uri="{FF2B5EF4-FFF2-40B4-BE49-F238E27FC236}">
                  <a16:creationId xmlns:a16="http://schemas.microsoft.com/office/drawing/2014/main" id="{1E2C6B85-9ACC-9247-9FD4-08A358CA37BB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Connector 544">
              <a:extLst>
                <a:ext uri="{FF2B5EF4-FFF2-40B4-BE49-F238E27FC236}">
                  <a16:creationId xmlns:a16="http://schemas.microsoft.com/office/drawing/2014/main" id="{F89FE792-CAA5-674E-8746-810FF29BAB8F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6" name="Oval 545">
            <a:extLst>
              <a:ext uri="{FF2B5EF4-FFF2-40B4-BE49-F238E27FC236}">
                <a16:creationId xmlns:a16="http://schemas.microsoft.com/office/drawing/2014/main" id="{8A1753AF-3071-924C-90B4-880820092CF1}"/>
              </a:ext>
            </a:extLst>
          </p:cNvPr>
          <p:cNvSpPr/>
          <p:nvPr/>
        </p:nvSpPr>
        <p:spPr>
          <a:xfrm>
            <a:off x="7522340" y="3141764"/>
            <a:ext cx="65829" cy="658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547" name="Group 546">
            <a:extLst>
              <a:ext uri="{FF2B5EF4-FFF2-40B4-BE49-F238E27FC236}">
                <a16:creationId xmlns:a16="http://schemas.microsoft.com/office/drawing/2014/main" id="{E3D17A06-15AB-F549-A639-49A5D803BDFF}"/>
              </a:ext>
            </a:extLst>
          </p:cNvPr>
          <p:cNvGrpSpPr/>
          <p:nvPr/>
        </p:nvGrpSpPr>
        <p:grpSpPr>
          <a:xfrm>
            <a:off x="8015867" y="2886703"/>
            <a:ext cx="50324" cy="842400"/>
            <a:chOff x="739146" y="2401700"/>
            <a:chExt cx="20485" cy="792138"/>
          </a:xfrm>
        </p:grpSpPr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4C6B834A-F5F1-E74D-A178-0FC7573D54B2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3FEDA8C2-5B1D-2245-B555-D7DF7CA6B8F0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id="{0327AA54-5914-5449-8156-37ACE08469F0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1" name="Oval 550">
            <a:extLst>
              <a:ext uri="{FF2B5EF4-FFF2-40B4-BE49-F238E27FC236}">
                <a16:creationId xmlns:a16="http://schemas.microsoft.com/office/drawing/2014/main" id="{1EC5C6B9-4F61-2745-9DE7-EA2E96162157}"/>
              </a:ext>
            </a:extLst>
          </p:cNvPr>
          <p:cNvSpPr/>
          <p:nvPr/>
        </p:nvSpPr>
        <p:spPr>
          <a:xfrm>
            <a:off x="8008115" y="3278288"/>
            <a:ext cx="65829" cy="6582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52" name="TextBox 551">
            <a:extLst>
              <a:ext uri="{FF2B5EF4-FFF2-40B4-BE49-F238E27FC236}">
                <a16:creationId xmlns:a16="http://schemas.microsoft.com/office/drawing/2014/main" id="{53CC5913-23CC-6F41-8F99-27728AC17329}"/>
              </a:ext>
            </a:extLst>
          </p:cNvPr>
          <p:cNvSpPr txBox="1"/>
          <p:nvPr/>
        </p:nvSpPr>
        <p:spPr>
          <a:xfrm rot="16200000">
            <a:off x="4768091" y="2947339"/>
            <a:ext cx="637995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Favours</a:t>
            </a:r>
            <a:b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</a:b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enzalutamide</a:t>
            </a:r>
          </a:p>
        </p:txBody>
      </p:sp>
      <p:sp>
        <p:nvSpPr>
          <p:cNvPr id="553" name="TextBox 552">
            <a:extLst>
              <a:ext uri="{FF2B5EF4-FFF2-40B4-BE49-F238E27FC236}">
                <a16:creationId xmlns:a16="http://schemas.microsoft.com/office/drawing/2014/main" id="{CD708A4B-879B-494A-B2E6-F356222F0B0E}"/>
              </a:ext>
            </a:extLst>
          </p:cNvPr>
          <p:cNvSpPr txBox="1"/>
          <p:nvPr/>
        </p:nvSpPr>
        <p:spPr>
          <a:xfrm>
            <a:off x="4558369" y="4926563"/>
            <a:ext cx="490520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No. at risk</a:t>
            </a:r>
          </a:p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ENZA</a:t>
            </a:r>
          </a:p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Placebo</a:t>
            </a:r>
          </a:p>
        </p:txBody>
      </p:sp>
      <p:cxnSp>
        <p:nvCxnSpPr>
          <p:cNvPr id="554" name="Straight Connector 553">
            <a:extLst>
              <a:ext uri="{FF2B5EF4-FFF2-40B4-BE49-F238E27FC236}">
                <a16:creationId xmlns:a16="http://schemas.microsoft.com/office/drawing/2014/main" id="{F5DE7A46-7539-E64D-917F-3F4C9DDBBA39}"/>
              </a:ext>
            </a:extLst>
          </p:cNvPr>
          <p:cNvCxnSpPr>
            <a:cxnSpLocks/>
          </p:cNvCxnSpPr>
          <p:nvPr/>
        </p:nvCxnSpPr>
        <p:spPr>
          <a:xfrm flipV="1">
            <a:off x="4890040" y="2606677"/>
            <a:ext cx="0" cy="197802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6" name="Straight Arrow Connector 21">
            <a:extLst>
              <a:ext uri="{FF2B5EF4-FFF2-40B4-BE49-F238E27FC236}">
                <a16:creationId xmlns:a16="http://schemas.microsoft.com/office/drawing/2014/main" id="{93834151-67A4-8D4D-B53B-9CD9F5EEAC8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33836" y="2874420"/>
            <a:ext cx="0" cy="399005"/>
          </a:xfrm>
          <a:prstGeom prst="straightConnector1">
            <a:avLst/>
          </a:prstGeom>
          <a:noFill/>
          <a:ln w="9525">
            <a:solidFill>
              <a:srgbClr val="262626"/>
            </a:solidFill>
            <a:round/>
            <a:headEnd type="none" w="sm" len="sm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7" name="Straight Arrow Connector 21">
            <a:extLst>
              <a:ext uri="{FF2B5EF4-FFF2-40B4-BE49-F238E27FC236}">
                <a16:creationId xmlns:a16="http://schemas.microsoft.com/office/drawing/2014/main" id="{A9712EF9-22E3-544E-9521-F29DFCA3E60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33836" y="3852320"/>
            <a:ext cx="0" cy="399005"/>
          </a:xfrm>
          <a:prstGeom prst="straightConnector1">
            <a:avLst/>
          </a:prstGeom>
          <a:noFill/>
          <a:ln w="9525">
            <a:solidFill>
              <a:srgbClr val="262626"/>
            </a:solidFill>
            <a:round/>
            <a:headEnd type="none" w="sm" len="sm"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9" name="TextBox 558">
            <a:extLst>
              <a:ext uri="{FF2B5EF4-FFF2-40B4-BE49-F238E27FC236}">
                <a16:creationId xmlns:a16="http://schemas.microsoft.com/office/drawing/2014/main" id="{C4733113-80EE-B248-BC43-8D75712155F2}"/>
              </a:ext>
            </a:extLst>
          </p:cNvPr>
          <p:cNvSpPr txBox="1"/>
          <p:nvPr/>
        </p:nvSpPr>
        <p:spPr>
          <a:xfrm>
            <a:off x="4617919" y="4363840"/>
            <a:ext cx="18350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-6</a:t>
            </a:r>
          </a:p>
        </p:txBody>
      </p:sp>
      <p:sp>
        <p:nvSpPr>
          <p:cNvPr id="560" name="TextBox 559">
            <a:extLst>
              <a:ext uri="{FF2B5EF4-FFF2-40B4-BE49-F238E27FC236}">
                <a16:creationId xmlns:a16="http://schemas.microsoft.com/office/drawing/2014/main" id="{44B7921E-FD1D-4240-8B18-9C8C0DB531DB}"/>
              </a:ext>
            </a:extLst>
          </p:cNvPr>
          <p:cNvSpPr txBox="1"/>
          <p:nvPr/>
        </p:nvSpPr>
        <p:spPr>
          <a:xfrm>
            <a:off x="4617919" y="4224791"/>
            <a:ext cx="18350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-5</a:t>
            </a:r>
          </a:p>
        </p:txBody>
      </p:sp>
      <p:sp>
        <p:nvSpPr>
          <p:cNvPr id="561" name="TextBox 560">
            <a:extLst>
              <a:ext uri="{FF2B5EF4-FFF2-40B4-BE49-F238E27FC236}">
                <a16:creationId xmlns:a16="http://schemas.microsoft.com/office/drawing/2014/main" id="{505C73D2-0F60-CA4B-A8EE-52A4D9EDA4BC}"/>
              </a:ext>
            </a:extLst>
          </p:cNvPr>
          <p:cNvSpPr txBox="1"/>
          <p:nvPr/>
        </p:nvSpPr>
        <p:spPr>
          <a:xfrm>
            <a:off x="4617919" y="4085743"/>
            <a:ext cx="18350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-4</a:t>
            </a:r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A90FA611-7EE3-2442-9E3C-0C13996FA1A6}"/>
              </a:ext>
            </a:extLst>
          </p:cNvPr>
          <p:cNvSpPr txBox="1"/>
          <p:nvPr/>
        </p:nvSpPr>
        <p:spPr>
          <a:xfrm>
            <a:off x="4617919" y="3946694"/>
            <a:ext cx="18350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-3</a:t>
            </a:r>
          </a:p>
        </p:txBody>
      </p:sp>
      <p:sp>
        <p:nvSpPr>
          <p:cNvPr id="563" name="TextBox 562">
            <a:extLst>
              <a:ext uri="{FF2B5EF4-FFF2-40B4-BE49-F238E27FC236}">
                <a16:creationId xmlns:a16="http://schemas.microsoft.com/office/drawing/2014/main" id="{87AAA52E-CF84-3A4D-B551-54CC3CE87014}"/>
              </a:ext>
            </a:extLst>
          </p:cNvPr>
          <p:cNvSpPr txBox="1"/>
          <p:nvPr/>
        </p:nvSpPr>
        <p:spPr>
          <a:xfrm>
            <a:off x="4617919" y="3807644"/>
            <a:ext cx="18350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-2</a:t>
            </a:r>
          </a:p>
        </p:txBody>
      </p:sp>
      <p:sp>
        <p:nvSpPr>
          <p:cNvPr id="564" name="TextBox 563">
            <a:extLst>
              <a:ext uri="{FF2B5EF4-FFF2-40B4-BE49-F238E27FC236}">
                <a16:creationId xmlns:a16="http://schemas.microsoft.com/office/drawing/2014/main" id="{A89BF319-3D5E-2A4E-B49B-4D1E9C085148}"/>
              </a:ext>
            </a:extLst>
          </p:cNvPr>
          <p:cNvSpPr txBox="1"/>
          <p:nvPr/>
        </p:nvSpPr>
        <p:spPr>
          <a:xfrm>
            <a:off x="4617919" y="3668595"/>
            <a:ext cx="18350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-1</a:t>
            </a:r>
          </a:p>
        </p:txBody>
      </p:sp>
      <p:sp>
        <p:nvSpPr>
          <p:cNvPr id="565" name="TextBox 564">
            <a:extLst>
              <a:ext uri="{FF2B5EF4-FFF2-40B4-BE49-F238E27FC236}">
                <a16:creationId xmlns:a16="http://schemas.microsoft.com/office/drawing/2014/main" id="{5AF25F6C-AB5A-0C4B-9A0C-3764C256DE83}"/>
              </a:ext>
            </a:extLst>
          </p:cNvPr>
          <p:cNvSpPr txBox="1"/>
          <p:nvPr/>
        </p:nvSpPr>
        <p:spPr>
          <a:xfrm>
            <a:off x="4617919" y="3529547"/>
            <a:ext cx="18350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0E51AEC6-DECD-0546-B39D-D96D6EA8D1E5}"/>
              </a:ext>
            </a:extLst>
          </p:cNvPr>
          <p:cNvSpPr txBox="1"/>
          <p:nvPr/>
        </p:nvSpPr>
        <p:spPr>
          <a:xfrm>
            <a:off x="9324569" y="1585968"/>
            <a:ext cx="2217345" cy="78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ARAMIS</a:t>
            </a:r>
            <a:r>
              <a:rPr lang="en-GB" sz="2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3</a:t>
            </a:r>
          </a:p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133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FACT-P PCS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D18013-CF23-FD43-9B16-B4B85225B1F2}"/>
              </a:ext>
            </a:extLst>
          </p:cNvPr>
          <p:cNvCxnSpPr>
            <a:cxnSpLocks/>
          </p:cNvCxnSpPr>
          <p:nvPr/>
        </p:nvCxnSpPr>
        <p:spPr>
          <a:xfrm>
            <a:off x="4885886" y="4569647"/>
            <a:ext cx="330051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7" name="Straight Connector 576">
            <a:extLst>
              <a:ext uri="{FF2B5EF4-FFF2-40B4-BE49-F238E27FC236}">
                <a16:creationId xmlns:a16="http://schemas.microsoft.com/office/drawing/2014/main" id="{D2C9153E-7BCC-0243-9253-8F1D8C56F15A}"/>
              </a:ext>
            </a:extLst>
          </p:cNvPr>
          <p:cNvCxnSpPr/>
          <p:nvPr/>
        </p:nvCxnSpPr>
        <p:spPr>
          <a:xfrm flipV="1">
            <a:off x="8040650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5" name="Chart 344">
            <a:extLst>
              <a:ext uri="{FF2B5EF4-FFF2-40B4-BE49-F238E27FC236}">
                <a16:creationId xmlns:a16="http://schemas.microsoft.com/office/drawing/2014/main" id="{39F047EE-DF17-47C2-8BBD-99A6B674902E}"/>
              </a:ext>
            </a:extLst>
          </p:cNvPr>
          <p:cNvGraphicFramePr/>
          <p:nvPr/>
        </p:nvGraphicFramePr>
        <p:xfrm>
          <a:off x="380525" y="2646079"/>
          <a:ext cx="3907711" cy="2580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8" name="TextBox 347">
            <a:extLst>
              <a:ext uri="{FF2B5EF4-FFF2-40B4-BE49-F238E27FC236}">
                <a16:creationId xmlns:a16="http://schemas.microsoft.com/office/drawing/2014/main" id="{8B8C20A9-6859-44E5-9A74-2395CB3A1E81}"/>
              </a:ext>
            </a:extLst>
          </p:cNvPr>
          <p:cNvSpPr txBox="1"/>
          <p:nvPr/>
        </p:nvSpPr>
        <p:spPr>
          <a:xfrm>
            <a:off x="372222" y="3153154"/>
            <a:ext cx="169277" cy="1101663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0" tIns="0" rIns="0" bIns="0" rtlCol="0">
            <a:spAutoFit/>
          </a:bodyPr>
          <a:lstStyle/>
          <a:p>
            <a:pPr algn="ctr" defTabSz="1219170"/>
            <a:r>
              <a:rPr lang="en-US" sz="1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score</a:t>
            </a:r>
          </a:p>
        </p:txBody>
      </p:sp>
      <p:sp>
        <p:nvSpPr>
          <p:cNvPr id="350" name="TextBox 349">
            <a:extLst>
              <a:ext uri="{FF2B5EF4-FFF2-40B4-BE49-F238E27FC236}">
                <a16:creationId xmlns:a16="http://schemas.microsoft.com/office/drawing/2014/main" id="{813A2E9E-ABB5-4AFF-81F2-706F686D803D}"/>
              </a:ext>
            </a:extLst>
          </p:cNvPr>
          <p:cNvSpPr txBox="1"/>
          <p:nvPr/>
        </p:nvSpPr>
        <p:spPr>
          <a:xfrm>
            <a:off x="1789077" y="2632681"/>
            <a:ext cx="88117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defTabSz="1219170"/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APA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D8729359-8AF9-4B29-AD15-FCC30CCB0E8C}"/>
              </a:ext>
            </a:extLst>
          </p:cNvPr>
          <p:cNvSpPr txBox="1"/>
          <p:nvPr/>
        </p:nvSpPr>
        <p:spPr>
          <a:xfrm>
            <a:off x="3123452" y="2626252"/>
            <a:ext cx="566723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defTabSz="1219170"/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Placebo</a:t>
            </a:r>
          </a:p>
        </p:txBody>
      </p:sp>
      <p:graphicFrame>
        <p:nvGraphicFramePr>
          <p:cNvPr id="352" name="Table 351">
            <a:extLst>
              <a:ext uri="{FF2B5EF4-FFF2-40B4-BE49-F238E27FC236}">
                <a16:creationId xmlns:a16="http://schemas.microsoft.com/office/drawing/2014/main" id="{01A2EE9D-D48C-4C9E-AEE0-CB14A9497CF7}"/>
              </a:ext>
            </a:extLst>
          </p:cNvPr>
          <p:cNvGraphicFramePr>
            <a:graphicFrameLocks noGrp="1"/>
          </p:cNvGraphicFramePr>
          <p:nvPr/>
        </p:nvGraphicFramePr>
        <p:xfrm>
          <a:off x="227352" y="4864140"/>
          <a:ext cx="3948648" cy="461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6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6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46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466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46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466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466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466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7575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092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730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76797">
                <a:tc gridSpan="15"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Patients in each cycle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APA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797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781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767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742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717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695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676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649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614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590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456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352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257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167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Placebo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395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389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379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371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350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301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283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265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221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199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136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83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54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53" name="TextBox 352">
            <a:extLst>
              <a:ext uri="{FF2B5EF4-FFF2-40B4-BE49-F238E27FC236}">
                <a16:creationId xmlns:a16="http://schemas.microsoft.com/office/drawing/2014/main" id="{9FDF253B-C193-41DB-B3B3-1BC2E5584D9A}"/>
              </a:ext>
            </a:extLst>
          </p:cNvPr>
          <p:cNvSpPr txBox="1"/>
          <p:nvPr/>
        </p:nvSpPr>
        <p:spPr>
          <a:xfrm>
            <a:off x="660861" y="4210598"/>
            <a:ext cx="115416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defTabSz="6095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CFCF81EF-9C20-46F4-90E2-23A2EFF8CB53}"/>
              </a:ext>
            </a:extLst>
          </p:cNvPr>
          <p:cNvSpPr txBox="1"/>
          <p:nvPr/>
        </p:nvSpPr>
        <p:spPr>
          <a:xfrm>
            <a:off x="540139" y="4427624"/>
            <a:ext cx="234549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>
            <a:spAutoFit/>
          </a:bodyPr>
          <a:lstStyle/>
          <a:p>
            <a:pPr algn="r" defTabSz="6095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B125A8E8-987C-4A5F-9492-4E460D2F9A02}"/>
              </a:ext>
            </a:extLst>
          </p:cNvPr>
          <p:cNvSpPr txBox="1"/>
          <p:nvPr/>
        </p:nvSpPr>
        <p:spPr>
          <a:xfrm rot="18943243">
            <a:off x="559815" y="4657519"/>
            <a:ext cx="351057" cy="12311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 defTabSz="60955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Baseline</a:t>
            </a:r>
          </a:p>
        </p:txBody>
      </p: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CC2FEE1F-D9D6-4CBD-8136-98D5DD83029C}"/>
              </a:ext>
            </a:extLst>
          </p:cNvPr>
          <p:cNvGrpSpPr/>
          <p:nvPr/>
        </p:nvGrpSpPr>
        <p:grpSpPr>
          <a:xfrm>
            <a:off x="793696" y="4338233"/>
            <a:ext cx="170324" cy="148267"/>
            <a:chOff x="3082751" y="2460244"/>
            <a:chExt cx="95805" cy="83398"/>
          </a:xfrm>
        </p:grpSpPr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2578BC0C-2AC1-4E8E-8E55-BFB3282B70A0}"/>
                </a:ext>
              </a:extLst>
            </p:cNvPr>
            <p:cNvCxnSpPr/>
            <p:nvPr/>
          </p:nvCxnSpPr>
          <p:spPr>
            <a:xfrm flipV="1">
              <a:off x="3093168" y="2473639"/>
              <a:ext cx="83398" cy="5957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5D717441-0948-4A9D-9198-B56195B10A6F}"/>
                </a:ext>
              </a:extLst>
            </p:cNvPr>
            <p:cNvCxnSpPr/>
            <p:nvPr/>
          </p:nvCxnSpPr>
          <p:spPr>
            <a:xfrm flipV="1">
              <a:off x="3082751" y="2460244"/>
              <a:ext cx="83398" cy="595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8B698116-040A-462A-83CC-49E4BAF91366}"/>
                </a:ext>
              </a:extLst>
            </p:cNvPr>
            <p:cNvCxnSpPr/>
            <p:nvPr/>
          </p:nvCxnSpPr>
          <p:spPr>
            <a:xfrm flipV="1">
              <a:off x="3095158" y="2484071"/>
              <a:ext cx="83398" cy="595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0" name="Freeform 293">
            <a:extLst>
              <a:ext uri="{FF2B5EF4-FFF2-40B4-BE49-F238E27FC236}">
                <a16:creationId xmlns:a16="http://schemas.microsoft.com/office/drawing/2014/main" id="{E75AC7F5-CD40-4935-8ED0-D658F82F4E32}"/>
              </a:ext>
            </a:extLst>
          </p:cNvPr>
          <p:cNvSpPr/>
          <p:nvPr/>
        </p:nvSpPr>
        <p:spPr>
          <a:xfrm>
            <a:off x="907833" y="3639458"/>
            <a:ext cx="3229225" cy="94343"/>
          </a:xfrm>
          <a:custGeom>
            <a:avLst/>
            <a:gdLst>
              <a:gd name="connsiteX0" fmla="*/ 0 w 2683329"/>
              <a:gd name="connsiteY0" fmla="*/ 19050 h 70757"/>
              <a:gd name="connsiteX1" fmla="*/ 201386 w 2683329"/>
              <a:gd name="connsiteY1" fmla="*/ 8164 h 70757"/>
              <a:gd name="connsiteX2" fmla="*/ 408215 w 2683329"/>
              <a:gd name="connsiteY2" fmla="*/ 10886 h 70757"/>
              <a:gd name="connsiteX3" fmla="*/ 623207 w 2683329"/>
              <a:gd name="connsiteY3" fmla="*/ 19050 h 70757"/>
              <a:gd name="connsiteX4" fmla="*/ 824593 w 2683329"/>
              <a:gd name="connsiteY4" fmla="*/ 13607 h 70757"/>
              <a:gd name="connsiteX5" fmla="*/ 1025979 w 2683329"/>
              <a:gd name="connsiteY5" fmla="*/ 5443 h 70757"/>
              <a:gd name="connsiteX6" fmla="*/ 1235529 w 2683329"/>
              <a:gd name="connsiteY6" fmla="*/ 0 h 70757"/>
              <a:gd name="connsiteX7" fmla="*/ 1439636 w 2683329"/>
              <a:gd name="connsiteY7" fmla="*/ 27214 h 70757"/>
              <a:gd name="connsiteX8" fmla="*/ 1646465 w 2683329"/>
              <a:gd name="connsiteY8" fmla="*/ 21771 h 70757"/>
              <a:gd name="connsiteX9" fmla="*/ 1853293 w 2683329"/>
              <a:gd name="connsiteY9" fmla="*/ 24493 h 70757"/>
              <a:gd name="connsiteX10" fmla="*/ 2060122 w 2683329"/>
              <a:gd name="connsiteY10" fmla="*/ 19050 h 70757"/>
              <a:gd name="connsiteX11" fmla="*/ 2266950 w 2683329"/>
              <a:gd name="connsiteY11" fmla="*/ 70757 h 70757"/>
              <a:gd name="connsiteX12" fmla="*/ 2479222 w 2683329"/>
              <a:gd name="connsiteY12" fmla="*/ 0 h 70757"/>
              <a:gd name="connsiteX13" fmla="*/ 2683329 w 2683329"/>
              <a:gd name="connsiteY13" fmla="*/ 43543 h 7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3329" h="70757">
                <a:moveTo>
                  <a:pt x="0" y="19050"/>
                </a:moveTo>
                <a:lnTo>
                  <a:pt x="201386" y="8164"/>
                </a:lnTo>
                <a:lnTo>
                  <a:pt x="408215" y="10886"/>
                </a:lnTo>
                <a:lnTo>
                  <a:pt x="623207" y="19050"/>
                </a:lnTo>
                <a:lnTo>
                  <a:pt x="824593" y="13607"/>
                </a:lnTo>
                <a:lnTo>
                  <a:pt x="1025979" y="5443"/>
                </a:lnTo>
                <a:lnTo>
                  <a:pt x="1235529" y="0"/>
                </a:lnTo>
                <a:lnTo>
                  <a:pt x="1439636" y="27214"/>
                </a:lnTo>
                <a:lnTo>
                  <a:pt x="1646465" y="21771"/>
                </a:lnTo>
                <a:lnTo>
                  <a:pt x="1853293" y="24493"/>
                </a:lnTo>
                <a:lnTo>
                  <a:pt x="2060122" y="19050"/>
                </a:lnTo>
                <a:lnTo>
                  <a:pt x="2266950" y="70757"/>
                </a:lnTo>
                <a:lnTo>
                  <a:pt x="2479222" y="0"/>
                </a:lnTo>
                <a:lnTo>
                  <a:pt x="2683329" y="43543"/>
                </a:lnTo>
              </a:path>
            </a:pathLst>
          </a:cu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1" name="Isosceles Triangle 127">
            <a:extLst>
              <a:ext uri="{FF2B5EF4-FFF2-40B4-BE49-F238E27FC236}">
                <a16:creationId xmlns:a16="http://schemas.microsoft.com/office/drawing/2014/main" id="{3215237B-C7F8-41F6-93F2-6FEF92DAB535}"/>
              </a:ext>
            </a:extLst>
          </p:cNvPr>
          <p:cNvSpPr/>
          <p:nvPr/>
        </p:nvSpPr>
        <p:spPr>
          <a:xfrm>
            <a:off x="886377" y="3626706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2" name="Isosceles Triangle 128">
            <a:extLst>
              <a:ext uri="{FF2B5EF4-FFF2-40B4-BE49-F238E27FC236}">
                <a16:creationId xmlns:a16="http://schemas.microsoft.com/office/drawing/2014/main" id="{54CAB3AF-3E40-4544-BE3B-1EFAB55E0841}"/>
              </a:ext>
            </a:extLst>
          </p:cNvPr>
          <p:cNvSpPr/>
          <p:nvPr/>
        </p:nvSpPr>
        <p:spPr>
          <a:xfrm>
            <a:off x="1071749" y="3625670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3" name="Isosceles Triangle 129">
            <a:extLst>
              <a:ext uri="{FF2B5EF4-FFF2-40B4-BE49-F238E27FC236}">
                <a16:creationId xmlns:a16="http://schemas.microsoft.com/office/drawing/2014/main" id="{33F5E6F5-AC32-49EA-8FAD-12DEE8802041}"/>
              </a:ext>
            </a:extLst>
          </p:cNvPr>
          <p:cNvSpPr/>
          <p:nvPr/>
        </p:nvSpPr>
        <p:spPr>
          <a:xfrm>
            <a:off x="1320188" y="3616234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4" name="Isosceles Triangle 130">
            <a:extLst>
              <a:ext uri="{FF2B5EF4-FFF2-40B4-BE49-F238E27FC236}">
                <a16:creationId xmlns:a16="http://schemas.microsoft.com/office/drawing/2014/main" id="{B7110524-E1D9-4C86-B83B-4B4FB3329137}"/>
              </a:ext>
            </a:extLst>
          </p:cNvPr>
          <p:cNvSpPr/>
          <p:nvPr/>
        </p:nvSpPr>
        <p:spPr>
          <a:xfrm>
            <a:off x="1575346" y="3629881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5" name="Isosceles Triangle 131">
            <a:extLst>
              <a:ext uri="{FF2B5EF4-FFF2-40B4-BE49-F238E27FC236}">
                <a16:creationId xmlns:a16="http://schemas.microsoft.com/office/drawing/2014/main" id="{18569C4C-3CF9-4E69-91BF-F3B384A92CED}"/>
              </a:ext>
            </a:extLst>
          </p:cNvPr>
          <p:cNvSpPr/>
          <p:nvPr/>
        </p:nvSpPr>
        <p:spPr>
          <a:xfrm>
            <a:off x="1833154" y="3629881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7" name="Isosceles Triangle 133">
            <a:extLst>
              <a:ext uri="{FF2B5EF4-FFF2-40B4-BE49-F238E27FC236}">
                <a16:creationId xmlns:a16="http://schemas.microsoft.com/office/drawing/2014/main" id="{A76C4F17-A330-4AF8-AB0D-EFFACE79B963}"/>
              </a:ext>
            </a:extLst>
          </p:cNvPr>
          <p:cNvSpPr/>
          <p:nvPr/>
        </p:nvSpPr>
        <p:spPr>
          <a:xfrm>
            <a:off x="2587625" y="3638625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" name="Isosceles Triangle 134">
            <a:extLst>
              <a:ext uri="{FF2B5EF4-FFF2-40B4-BE49-F238E27FC236}">
                <a16:creationId xmlns:a16="http://schemas.microsoft.com/office/drawing/2014/main" id="{AD50B236-9934-48D2-BAB1-14DF8E54436D}"/>
              </a:ext>
            </a:extLst>
          </p:cNvPr>
          <p:cNvSpPr/>
          <p:nvPr/>
        </p:nvSpPr>
        <p:spPr>
          <a:xfrm>
            <a:off x="2845739" y="3636519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9" name="Isosceles Triangle 135">
            <a:extLst>
              <a:ext uri="{FF2B5EF4-FFF2-40B4-BE49-F238E27FC236}">
                <a16:creationId xmlns:a16="http://schemas.microsoft.com/office/drawing/2014/main" id="{6F49FC96-FFD8-440F-91CB-F3C0D657B0C7}"/>
              </a:ext>
            </a:extLst>
          </p:cNvPr>
          <p:cNvSpPr/>
          <p:nvPr/>
        </p:nvSpPr>
        <p:spPr>
          <a:xfrm>
            <a:off x="3092091" y="3643026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0" name="Isosceles Triangle 136">
            <a:extLst>
              <a:ext uri="{FF2B5EF4-FFF2-40B4-BE49-F238E27FC236}">
                <a16:creationId xmlns:a16="http://schemas.microsoft.com/office/drawing/2014/main" id="{A9508582-7AB7-429E-92FD-BE42898E95DE}"/>
              </a:ext>
            </a:extLst>
          </p:cNvPr>
          <p:cNvSpPr/>
          <p:nvPr/>
        </p:nvSpPr>
        <p:spPr>
          <a:xfrm>
            <a:off x="3096985" y="3643026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1" name="Isosceles Triangle 137">
            <a:extLst>
              <a:ext uri="{FF2B5EF4-FFF2-40B4-BE49-F238E27FC236}">
                <a16:creationId xmlns:a16="http://schemas.microsoft.com/office/drawing/2014/main" id="{16D782AC-4C60-46F1-BCE4-4B2697E22242}"/>
              </a:ext>
            </a:extLst>
          </p:cNvPr>
          <p:cNvSpPr/>
          <p:nvPr/>
        </p:nvSpPr>
        <p:spPr>
          <a:xfrm>
            <a:off x="3353793" y="3639851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2" name="Isosceles Triangle 138">
            <a:extLst>
              <a:ext uri="{FF2B5EF4-FFF2-40B4-BE49-F238E27FC236}">
                <a16:creationId xmlns:a16="http://schemas.microsoft.com/office/drawing/2014/main" id="{65DE44AA-A46D-4C54-BA93-AAC3F57FCF57}"/>
              </a:ext>
            </a:extLst>
          </p:cNvPr>
          <p:cNvSpPr/>
          <p:nvPr/>
        </p:nvSpPr>
        <p:spPr>
          <a:xfrm>
            <a:off x="3604620" y="3706535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3" name="Isosceles Triangle 139">
            <a:extLst>
              <a:ext uri="{FF2B5EF4-FFF2-40B4-BE49-F238E27FC236}">
                <a16:creationId xmlns:a16="http://schemas.microsoft.com/office/drawing/2014/main" id="{3999F729-14CE-4695-AD92-EDA55E60C61D}"/>
              </a:ext>
            </a:extLst>
          </p:cNvPr>
          <p:cNvSpPr/>
          <p:nvPr/>
        </p:nvSpPr>
        <p:spPr>
          <a:xfrm>
            <a:off x="3855446" y="3608145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4" name="Isosceles Triangle 140">
            <a:extLst>
              <a:ext uri="{FF2B5EF4-FFF2-40B4-BE49-F238E27FC236}">
                <a16:creationId xmlns:a16="http://schemas.microsoft.com/office/drawing/2014/main" id="{DCC2721D-5837-4602-A385-D9849C3CF389}"/>
              </a:ext>
            </a:extLst>
          </p:cNvPr>
          <p:cNvSpPr/>
          <p:nvPr/>
        </p:nvSpPr>
        <p:spPr>
          <a:xfrm>
            <a:off x="4112225" y="3663534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5" name="Group 374">
            <a:extLst>
              <a:ext uri="{FF2B5EF4-FFF2-40B4-BE49-F238E27FC236}">
                <a16:creationId xmlns:a16="http://schemas.microsoft.com/office/drawing/2014/main" id="{89E9B3D6-C1A9-4D21-9E83-C0AD8CC9F564}"/>
              </a:ext>
            </a:extLst>
          </p:cNvPr>
          <p:cNvGrpSpPr/>
          <p:nvPr/>
        </p:nvGrpSpPr>
        <p:grpSpPr>
          <a:xfrm>
            <a:off x="894228" y="3202994"/>
            <a:ext cx="52496" cy="921657"/>
            <a:chOff x="733068" y="2402028"/>
            <a:chExt cx="33547" cy="691243"/>
          </a:xfrm>
        </p:grpSpPr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85C000DE-94ED-4B33-BE40-33BD027A929E}"/>
                </a:ext>
              </a:extLst>
            </p:cNvPr>
            <p:cNvCxnSpPr/>
            <p:nvPr/>
          </p:nvCxnSpPr>
          <p:spPr>
            <a:xfrm>
              <a:off x="751114" y="2402028"/>
              <a:ext cx="0" cy="69124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297D8456-7DC5-4FB6-B8BA-C4CB743368D5}"/>
                </a:ext>
              </a:extLst>
            </p:cNvPr>
            <p:cNvCxnSpPr/>
            <p:nvPr/>
          </p:nvCxnSpPr>
          <p:spPr>
            <a:xfrm>
              <a:off x="735449" y="2406237"/>
              <a:ext cx="31166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FF2C374C-082A-4A6A-8970-14338F7DEACF}"/>
                </a:ext>
              </a:extLst>
            </p:cNvPr>
            <p:cNvCxnSpPr/>
            <p:nvPr/>
          </p:nvCxnSpPr>
          <p:spPr>
            <a:xfrm>
              <a:off x="733068" y="3093271"/>
              <a:ext cx="3116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9" name="Group 378">
            <a:extLst>
              <a:ext uri="{FF2B5EF4-FFF2-40B4-BE49-F238E27FC236}">
                <a16:creationId xmlns:a16="http://schemas.microsoft.com/office/drawing/2014/main" id="{A7F279B5-18E2-495A-9FF0-67AD9D469CD2}"/>
              </a:ext>
            </a:extLst>
          </p:cNvPr>
          <p:cNvGrpSpPr/>
          <p:nvPr/>
        </p:nvGrpSpPr>
        <p:grpSpPr>
          <a:xfrm>
            <a:off x="1073862" y="3188546"/>
            <a:ext cx="52496" cy="921657"/>
            <a:chOff x="733068" y="2402028"/>
            <a:chExt cx="33547" cy="691243"/>
          </a:xfrm>
        </p:grpSpPr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13DC2D89-105D-4234-88CA-973B269D9C86}"/>
                </a:ext>
              </a:extLst>
            </p:cNvPr>
            <p:cNvCxnSpPr/>
            <p:nvPr/>
          </p:nvCxnSpPr>
          <p:spPr>
            <a:xfrm>
              <a:off x="751114" y="2402028"/>
              <a:ext cx="0" cy="69124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2BEF2BD9-1043-4A15-80CA-A7E6335B1B1A}"/>
                </a:ext>
              </a:extLst>
            </p:cNvPr>
            <p:cNvCxnSpPr/>
            <p:nvPr/>
          </p:nvCxnSpPr>
          <p:spPr>
            <a:xfrm>
              <a:off x="735449" y="2406237"/>
              <a:ext cx="31166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787948F3-333D-4325-8CF6-F2BFAF1A570C}"/>
                </a:ext>
              </a:extLst>
            </p:cNvPr>
            <p:cNvCxnSpPr/>
            <p:nvPr/>
          </p:nvCxnSpPr>
          <p:spPr>
            <a:xfrm>
              <a:off x="733068" y="3093271"/>
              <a:ext cx="3116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3" name="Group 382">
            <a:extLst>
              <a:ext uri="{FF2B5EF4-FFF2-40B4-BE49-F238E27FC236}">
                <a16:creationId xmlns:a16="http://schemas.microsoft.com/office/drawing/2014/main" id="{75BBA248-DAC8-474C-A40D-DE2E99665CCC}"/>
              </a:ext>
            </a:extLst>
          </p:cNvPr>
          <p:cNvGrpSpPr/>
          <p:nvPr/>
        </p:nvGrpSpPr>
        <p:grpSpPr>
          <a:xfrm>
            <a:off x="1325092" y="3175401"/>
            <a:ext cx="52496" cy="953404"/>
            <a:chOff x="733068" y="2402028"/>
            <a:chExt cx="33547" cy="715053"/>
          </a:xfrm>
        </p:grpSpPr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DF488598-5A9C-48A1-A519-9411FC1AFC2F}"/>
                </a:ext>
              </a:extLst>
            </p:cNvPr>
            <p:cNvCxnSpPr/>
            <p:nvPr/>
          </p:nvCxnSpPr>
          <p:spPr>
            <a:xfrm>
              <a:off x="751114" y="2402028"/>
              <a:ext cx="0" cy="71505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EB5E7261-4A5C-41E1-9809-83D06A625ADD}"/>
                </a:ext>
              </a:extLst>
            </p:cNvPr>
            <p:cNvCxnSpPr/>
            <p:nvPr/>
          </p:nvCxnSpPr>
          <p:spPr>
            <a:xfrm>
              <a:off x="735449" y="2406237"/>
              <a:ext cx="31166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D320FFEC-A861-4BCB-AA5E-1F28FCAA2A13}"/>
                </a:ext>
              </a:extLst>
            </p:cNvPr>
            <p:cNvCxnSpPr/>
            <p:nvPr/>
          </p:nvCxnSpPr>
          <p:spPr>
            <a:xfrm>
              <a:off x="733068" y="3117081"/>
              <a:ext cx="3116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A9778ABE-5AAA-4EFD-959D-65D6F1B342DF}"/>
              </a:ext>
            </a:extLst>
          </p:cNvPr>
          <p:cNvGrpSpPr/>
          <p:nvPr/>
        </p:nvGrpSpPr>
        <p:grpSpPr>
          <a:xfrm>
            <a:off x="1581701" y="3162673"/>
            <a:ext cx="49920" cy="988041"/>
            <a:chOff x="736562" y="2402028"/>
            <a:chExt cx="27472" cy="705981"/>
          </a:xfrm>
        </p:grpSpPr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AEFFB6A6-F4FE-4A18-856D-BE6554E74D70}"/>
                </a:ext>
              </a:extLst>
            </p:cNvPr>
            <p:cNvCxnSpPr/>
            <p:nvPr/>
          </p:nvCxnSpPr>
          <p:spPr>
            <a:xfrm>
              <a:off x="751114" y="2402028"/>
              <a:ext cx="0" cy="70563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16AE6ABD-00F8-4E27-9EE1-1321D8B85A2F}"/>
                </a:ext>
              </a:extLst>
            </p:cNvPr>
            <p:cNvCxnSpPr/>
            <p:nvPr/>
          </p:nvCxnSpPr>
          <p:spPr>
            <a:xfrm>
              <a:off x="737196" y="2406237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7C59362D-FAC8-45A2-88BE-8447E26DCCDB}"/>
                </a:ext>
              </a:extLst>
            </p:cNvPr>
            <p:cNvCxnSpPr/>
            <p:nvPr/>
          </p:nvCxnSpPr>
          <p:spPr>
            <a:xfrm>
              <a:off x="736562" y="3108009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5BCE75AA-034E-4E7F-B24F-6948F965EBC0}"/>
              </a:ext>
            </a:extLst>
          </p:cNvPr>
          <p:cNvGrpSpPr/>
          <p:nvPr/>
        </p:nvGrpSpPr>
        <p:grpSpPr>
          <a:xfrm>
            <a:off x="1837423" y="3169802"/>
            <a:ext cx="49920" cy="988041"/>
            <a:chOff x="736562" y="2402028"/>
            <a:chExt cx="27472" cy="705981"/>
          </a:xfrm>
        </p:grpSpPr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78FB5A5A-05E3-47EC-8B3C-C48E3F21A828}"/>
                </a:ext>
              </a:extLst>
            </p:cNvPr>
            <p:cNvCxnSpPr/>
            <p:nvPr/>
          </p:nvCxnSpPr>
          <p:spPr>
            <a:xfrm>
              <a:off x="751114" y="2402028"/>
              <a:ext cx="0" cy="70563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>
              <a:extLst>
                <a:ext uri="{FF2B5EF4-FFF2-40B4-BE49-F238E27FC236}">
                  <a16:creationId xmlns:a16="http://schemas.microsoft.com/office/drawing/2014/main" id="{4A8C4B83-6E24-4419-9851-E81467F7C1A1}"/>
                </a:ext>
              </a:extLst>
            </p:cNvPr>
            <p:cNvCxnSpPr/>
            <p:nvPr/>
          </p:nvCxnSpPr>
          <p:spPr>
            <a:xfrm>
              <a:off x="737196" y="2406237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>
              <a:extLst>
                <a:ext uri="{FF2B5EF4-FFF2-40B4-BE49-F238E27FC236}">
                  <a16:creationId xmlns:a16="http://schemas.microsoft.com/office/drawing/2014/main" id="{5F52AC00-3285-434A-9AD0-C78D836EB024}"/>
                </a:ext>
              </a:extLst>
            </p:cNvPr>
            <p:cNvCxnSpPr/>
            <p:nvPr/>
          </p:nvCxnSpPr>
          <p:spPr>
            <a:xfrm>
              <a:off x="736562" y="3108009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16A43A7A-F708-44A1-B198-AC58DA4A0016}"/>
              </a:ext>
            </a:extLst>
          </p:cNvPr>
          <p:cNvGrpSpPr/>
          <p:nvPr/>
        </p:nvGrpSpPr>
        <p:grpSpPr>
          <a:xfrm>
            <a:off x="2090391" y="3141086"/>
            <a:ext cx="49920" cy="1011936"/>
            <a:chOff x="736562" y="2402027"/>
            <a:chExt cx="27472" cy="723052"/>
          </a:xfrm>
        </p:grpSpPr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9096A88B-D8FA-4A4F-B440-D8B4CFB20727}"/>
                </a:ext>
              </a:extLst>
            </p:cNvPr>
            <p:cNvCxnSpPr/>
            <p:nvPr/>
          </p:nvCxnSpPr>
          <p:spPr>
            <a:xfrm>
              <a:off x="751114" y="2402027"/>
              <a:ext cx="0" cy="72305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DBB782D3-A863-4670-8DF3-1679DD10BF62}"/>
                </a:ext>
              </a:extLst>
            </p:cNvPr>
            <p:cNvCxnSpPr/>
            <p:nvPr/>
          </p:nvCxnSpPr>
          <p:spPr>
            <a:xfrm>
              <a:off x="737196" y="2406237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6EB180D8-64A4-4DFD-864C-56F5827FE114}"/>
                </a:ext>
              </a:extLst>
            </p:cNvPr>
            <p:cNvCxnSpPr/>
            <p:nvPr/>
          </p:nvCxnSpPr>
          <p:spPr>
            <a:xfrm>
              <a:off x="736562" y="3123885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" name="Group 398">
            <a:extLst>
              <a:ext uri="{FF2B5EF4-FFF2-40B4-BE49-F238E27FC236}">
                <a16:creationId xmlns:a16="http://schemas.microsoft.com/office/drawing/2014/main" id="{9CC8619D-7200-4220-BFBB-2E0204A38263}"/>
              </a:ext>
            </a:extLst>
          </p:cNvPr>
          <p:cNvGrpSpPr/>
          <p:nvPr/>
        </p:nvGrpSpPr>
        <p:grpSpPr>
          <a:xfrm>
            <a:off x="2350679" y="3123921"/>
            <a:ext cx="49920" cy="1038838"/>
            <a:chOff x="736562" y="2402026"/>
            <a:chExt cx="27472" cy="742272"/>
          </a:xfrm>
        </p:grpSpPr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A631FE7C-8F3C-403C-9435-4ADA37A69842}"/>
                </a:ext>
              </a:extLst>
            </p:cNvPr>
            <p:cNvCxnSpPr/>
            <p:nvPr/>
          </p:nvCxnSpPr>
          <p:spPr>
            <a:xfrm>
              <a:off x="751114" y="2402026"/>
              <a:ext cx="0" cy="74047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0B55CAC1-AEBE-4B0B-A9E0-99ED6EE605D7}"/>
                </a:ext>
              </a:extLst>
            </p:cNvPr>
            <p:cNvCxnSpPr/>
            <p:nvPr/>
          </p:nvCxnSpPr>
          <p:spPr>
            <a:xfrm>
              <a:off x="737196" y="2406237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5D5C42D8-15D6-4C99-AA76-5C4739A1E119}"/>
                </a:ext>
              </a:extLst>
            </p:cNvPr>
            <p:cNvCxnSpPr/>
            <p:nvPr/>
          </p:nvCxnSpPr>
          <p:spPr>
            <a:xfrm>
              <a:off x="736562" y="3144298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1C1368DF-AC8C-4AA2-8191-BC3D73B5FB37}"/>
              </a:ext>
            </a:extLst>
          </p:cNvPr>
          <p:cNvGrpSpPr/>
          <p:nvPr/>
        </p:nvGrpSpPr>
        <p:grpSpPr>
          <a:xfrm>
            <a:off x="2593143" y="3153627"/>
            <a:ext cx="49920" cy="1039294"/>
            <a:chOff x="736562" y="2401700"/>
            <a:chExt cx="27472" cy="742598"/>
          </a:xfrm>
        </p:grpSpPr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F95FB04C-4306-409C-837A-E573FB208231}"/>
                </a:ext>
              </a:extLst>
            </p:cNvPr>
            <p:cNvCxnSpPr/>
            <p:nvPr/>
          </p:nvCxnSpPr>
          <p:spPr>
            <a:xfrm>
              <a:off x="751114" y="2402026"/>
              <a:ext cx="0" cy="74047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FA4B2A8C-F09F-4625-82EC-EFAEC4312DD3}"/>
                </a:ext>
              </a:extLst>
            </p:cNvPr>
            <p:cNvCxnSpPr/>
            <p:nvPr/>
          </p:nvCxnSpPr>
          <p:spPr>
            <a:xfrm>
              <a:off x="737196" y="2401700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AA63024C-CB13-48B8-9F61-64EB2715A7A4}"/>
                </a:ext>
              </a:extLst>
            </p:cNvPr>
            <p:cNvCxnSpPr/>
            <p:nvPr/>
          </p:nvCxnSpPr>
          <p:spPr>
            <a:xfrm>
              <a:off x="736562" y="3144298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7" name="Group 406">
            <a:extLst>
              <a:ext uri="{FF2B5EF4-FFF2-40B4-BE49-F238E27FC236}">
                <a16:creationId xmlns:a16="http://schemas.microsoft.com/office/drawing/2014/main" id="{0A72A81D-72BD-4800-98BC-086FC8347EAB}"/>
              </a:ext>
            </a:extLst>
          </p:cNvPr>
          <p:cNvGrpSpPr/>
          <p:nvPr/>
        </p:nvGrpSpPr>
        <p:grpSpPr>
          <a:xfrm>
            <a:off x="2851257" y="3144079"/>
            <a:ext cx="49920" cy="1061160"/>
            <a:chOff x="736562" y="2401700"/>
            <a:chExt cx="27472" cy="758219"/>
          </a:xfrm>
        </p:grpSpPr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D255D118-74A7-4F4E-9157-820A96AF8787}"/>
                </a:ext>
              </a:extLst>
            </p:cNvPr>
            <p:cNvCxnSpPr/>
            <p:nvPr/>
          </p:nvCxnSpPr>
          <p:spPr>
            <a:xfrm>
              <a:off x="751114" y="2402026"/>
              <a:ext cx="0" cy="75789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id="{D8CB6A5D-F6A2-4E40-9507-53D86EEC08F6}"/>
                </a:ext>
              </a:extLst>
            </p:cNvPr>
            <p:cNvCxnSpPr/>
            <p:nvPr/>
          </p:nvCxnSpPr>
          <p:spPr>
            <a:xfrm>
              <a:off x="737196" y="2401700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91E6968C-2809-4922-BBDD-1B7D5563CE9D}"/>
                </a:ext>
              </a:extLst>
            </p:cNvPr>
            <p:cNvCxnSpPr/>
            <p:nvPr/>
          </p:nvCxnSpPr>
          <p:spPr>
            <a:xfrm>
              <a:off x="736562" y="3157906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EF38F59D-0731-4E4B-BD57-33DE4633FE2F}"/>
              </a:ext>
            </a:extLst>
          </p:cNvPr>
          <p:cNvGrpSpPr/>
          <p:nvPr/>
        </p:nvGrpSpPr>
        <p:grpSpPr>
          <a:xfrm>
            <a:off x="3102504" y="3141086"/>
            <a:ext cx="49920" cy="1061160"/>
            <a:chOff x="736562" y="2401700"/>
            <a:chExt cx="27472" cy="758219"/>
          </a:xfrm>
        </p:grpSpPr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B0280119-FE3D-4404-93C4-58DF71E11DB2}"/>
                </a:ext>
              </a:extLst>
            </p:cNvPr>
            <p:cNvCxnSpPr/>
            <p:nvPr/>
          </p:nvCxnSpPr>
          <p:spPr>
            <a:xfrm>
              <a:off x="751114" y="2402026"/>
              <a:ext cx="0" cy="75789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B7EFB1A3-359D-4C12-A42F-CCFA2E0779B2}"/>
                </a:ext>
              </a:extLst>
            </p:cNvPr>
            <p:cNvCxnSpPr/>
            <p:nvPr/>
          </p:nvCxnSpPr>
          <p:spPr>
            <a:xfrm>
              <a:off x="737196" y="2401700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1E1DCB8E-36F8-4EA1-A2F1-B801F3C8FF99}"/>
                </a:ext>
              </a:extLst>
            </p:cNvPr>
            <p:cNvCxnSpPr/>
            <p:nvPr/>
          </p:nvCxnSpPr>
          <p:spPr>
            <a:xfrm>
              <a:off x="736562" y="3157906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8CF45DB4-643F-4054-8A37-E7C3AC7811DD}"/>
              </a:ext>
            </a:extLst>
          </p:cNvPr>
          <p:cNvGrpSpPr/>
          <p:nvPr/>
        </p:nvGrpSpPr>
        <p:grpSpPr>
          <a:xfrm>
            <a:off x="3356968" y="3142830"/>
            <a:ext cx="49920" cy="1048512"/>
            <a:chOff x="736562" y="2402025"/>
            <a:chExt cx="27472" cy="749183"/>
          </a:xfrm>
        </p:grpSpPr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CE5E9C01-1873-4A62-A8F2-675C294ED7CD}"/>
                </a:ext>
              </a:extLst>
            </p:cNvPr>
            <p:cNvCxnSpPr/>
            <p:nvPr/>
          </p:nvCxnSpPr>
          <p:spPr>
            <a:xfrm>
              <a:off x="751114" y="2402025"/>
              <a:ext cx="0" cy="74918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A4616B47-B157-4CD3-8079-238FC1F9359B}"/>
                </a:ext>
              </a:extLst>
            </p:cNvPr>
            <p:cNvCxnSpPr/>
            <p:nvPr/>
          </p:nvCxnSpPr>
          <p:spPr>
            <a:xfrm>
              <a:off x="737196" y="2406237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80C0962F-702E-4248-9D23-66A92ED00E37}"/>
                </a:ext>
              </a:extLst>
            </p:cNvPr>
            <p:cNvCxnSpPr/>
            <p:nvPr/>
          </p:nvCxnSpPr>
          <p:spPr>
            <a:xfrm>
              <a:off x="736562" y="3151102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734F83A1-353E-44F0-9002-433B3A9075B6}"/>
              </a:ext>
            </a:extLst>
          </p:cNvPr>
          <p:cNvGrpSpPr/>
          <p:nvPr/>
        </p:nvGrpSpPr>
        <p:grpSpPr>
          <a:xfrm>
            <a:off x="3606134" y="3196897"/>
            <a:ext cx="49920" cy="1085542"/>
            <a:chOff x="736562" y="2401700"/>
            <a:chExt cx="27472" cy="775638"/>
          </a:xfrm>
        </p:grpSpPr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id="{CB9B3EBD-52E2-4111-A523-79B2D4EDBE38}"/>
                </a:ext>
              </a:extLst>
            </p:cNvPr>
            <p:cNvCxnSpPr/>
            <p:nvPr/>
          </p:nvCxnSpPr>
          <p:spPr>
            <a:xfrm>
              <a:off x="751114" y="2402025"/>
              <a:ext cx="0" cy="77531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id="{E93471CF-A24C-4D5A-AEF1-2E7EFCAD4D55}"/>
                </a:ext>
              </a:extLst>
            </p:cNvPr>
            <p:cNvCxnSpPr/>
            <p:nvPr/>
          </p:nvCxnSpPr>
          <p:spPr>
            <a:xfrm>
              <a:off x="737196" y="2401700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CC773920-B2B3-41FC-B783-FDB301AF42D2}"/>
                </a:ext>
              </a:extLst>
            </p:cNvPr>
            <p:cNvCxnSpPr/>
            <p:nvPr/>
          </p:nvCxnSpPr>
          <p:spPr>
            <a:xfrm>
              <a:off x="736562" y="3176050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3" name="Group 422">
            <a:extLst>
              <a:ext uri="{FF2B5EF4-FFF2-40B4-BE49-F238E27FC236}">
                <a16:creationId xmlns:a16="http://schemas.microsoft.com/office/drawing/2014/main" id="{2CEBF505-140F-4F71-ACD2-98B97EB63EDC}"/>
              </a:ext>
            </a:extLst>
          </p:cNvPr>
          <p:cNvGrpSpPr/>
          <p:nvPr/>
        </p:nvGrpSpPr>
        <p:grpSpPr>
          <a:xfrm>
            <a:off x="3861796" y="3101330"/>
            <a:ext cx="49920" cy="1067866"/>
            <a:chOff x="736562" y="2401700"/>
            <a:chExt cx="27472" cy="763010"/>
          </a:xfrm>
        </p:grpSpPr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7B5CA7E8-46A8-4C66-9160-DFC78878FF82}"/>
                </a:ext>
              </a:extLst>
            </p:cNvPr>
            <p:cNvCxnSpPr/>
            <p:nvPr/>
          </p:nvCxnSpPr>
          <p:spPr>
            <a:xfrm>
              <a:off x="751114" y="2402025"/>
              <a:ext cx="0" cy="75789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930BBE17-1AE6-4617-9938-1ACE12135F46}"/>
                </a:ext>
              </a:extLst>
            </p:cNvPr>
            <p:cNvCxnSpPr/>
            <p:nvPr/>
          </p:nvCxnSpPr>
          <p:spPr>
            <a:xfrm>
              <a:off x="737196" y="2401700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8F17D50F-EBC6-444A-BE14-D3F1DA6253DC}"/>
                </a:ext>
              </a:extLst>
            </p:cNvPr>
            <p:cNvCxnSpPr/>
            <p:nvPr/>
          </p:nvCxnSpPr>
          <p:spPr>
            <a:xfrm>
              <a:off x="736562" y="3164710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07B16C97-0AA8-4367-A764-9A125D386CDA}"/>
              </a:ext>
            </a:extLst>
          </p:cNvPr>
          <p:cNvGrpSpPr/>
          <p:nvPr/>
        </p:nvGrpSpPr>
        <p:grpSpPr>
          <a:xfrm>
            <a:off x="4114571" y="3147850"/>
            <a:ext cx="49920" cy="1112312"/>
            <a:chOff x="736562" y="2401700"/>
            <a:chExt cx="27472" cy="794762"/>
          </a:xfrm>
        </p:grpSpPr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090D5C83-C911-4044-8E52-255C1418E539}"/>
                </a:ext>
              </a:extLst>
            </p:cNvPr>
            <p:cNvCxnSpPr/>
            <p:nvPr/>
          </p:nvCxnSpPr>
          <p:spPr>
            <a:xfrm>
              <a:off x="751114" y="2402024"/>
              <a:ext cx="0" cy="792733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32F7A463-C02F-42CC-A6CA-4B02AA0853CA}"/>
                </a:ext>
              </a:extLst>
            </p:cNvPr>
            <p:cNvCxnSpPr/>
            <p:nvPr/>
          </p:nvCxnSpPr>
          <p:spPr>
            <a:xfrm>
              <a:off x="737196" y="2401700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BFB8A55F-9A79-49DC-8790-537BBBAB062D}"/>
                </a:ext>
              </a:extLst>
            </p:cNvPr>
            <p:cNvCxnSpPr/>
            <p:nvPr/>
          </p:nvCxnSpPr>
          <p:spPr>
            <a:xfrm>
              <a:off x="736562" y="3196462"/>
              <a:ext cx="26838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1" name="Freeform 364">
            <a:extLst>
              <a:ext uri="{FF2B5EF4-FFF2-40B4-BE49-F238E27FC236}">
                <a16:creationId xmlns:a16="http://schemas.microsoft.com/office/drawing/2014/main" id="{2083FE30-97A8-460C-9A37-6A8F1499296B}"/>
              </a:ext>
            </a:extLst>
          </p:cNvPr>
          <p:cNvSpPr/>
          <p:nvPr/>
        </p:nvSpPr>
        <p:spPr>
          <a:xfrm>
            <a:off x="871549" y="3562351"/>
            <a:ext cx="3227409" cy="98424"/>
          </a:xfrm>
          <a:custGeom>
            <a:avLst/>
            <a:gdLst>
              <a:gd name="connsiteX0" fmla="*/ 0 w 2688431"/>
              <a:gd name="connsiteY0" fmla="*/ 64293 h 73818"/>
              <a:gd name="connsiteX1" fmla="*/ 197644 w 2688431"/>
              <a:gd name="connsiteY1" fmla="*/ 57150 h 73818"/>
              <a:gd name="connsiteX2" fmla="*/ 404813 w 2688431"/>
              <a:gd name="connsiteY2" fmla="*/ 73818 h 73818"/>
              <a:gd name="connsiteX3" fmla="*/ 619125 w 2688431"/>
              <a:gd name="connsiteY3" fmla="*/ 54768 h 73818"/>
              <a:gd name="connsiteX4" fmla="*/ 823913 w 2688431"/>
              <a:gd name="connsiteY4" fmla="*/ 42862 h 73818"/>
              <a:gd name="connsiteX5" fmla="*/ 1026319 w 2688431"/>
              <a:gd name="connsiteY5" fmla="*/ 40481 h 73818"/>
              <a:gd name="connsiteX6" fmla="*/ 1235869 w 2688431"/>
              <a:gd name="connsiteY6" fmla="*/ 38100 h 73818"/>
              <a:gd name="connsiteX7" fmla="*/ 1440656 w 2688431"/>
              <a:gd name="connsiteY7" fmla="*/ 57150 h 73818"/>
              <a:gd name="connsiteX8" fmla="*/ 1647825 w 2688431"/>
              <a:gd name="connsiteY8" fmla="*/ 40481 h 73818"/>
              <a:gd name="connsiteX9" fmla="*/ 1852613 w 2688431"/>
              <a:gd name="connsiteY9" fmla="*/ 28575 h 73818"/>
              <a:gd name="connsiteX10" fmla="*/ 2057400 w 2688431"/>
              <a:gd name="connsiteY10" fmla="*/ 28575 h 73818"/>
              <a:gd name="connsiteX11" fmla="*/ 2266950 w 2688431"/>
              <a:gd name="connsiteY11" fmla="*/ 26193 h 73818"/>
              <a:gd name="connsiteX12" fmla="*/ 2476500 w 2688431"/>
              <a:gd name="connsiteY12" fmla="*/ 26193 h 73818"/>
              <a:gd name="connsiteX13" fmla="*/ 2688431 w 2688431"/>
              <a:gd name="connsiteY13" fmla="*/ 0 h 73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8431" h="73818">
                <a:moveTo>
                  <a:pt x="0" y="64293"/>
                </a:moveTo>
                <a:lnTo>
                  <a:pt x="197644" y="57150"/>
                </a:lnTo>
                <a:lnTo>
                  <a:pt x="404813" y="73818"/>
                </a:lnTo>
                <a:lnTo>
                  <a:pt x="619125" y="54768"/>
                </a:lnTo>
                <a:lnTo>
                  <a:pt x="823913" y="42862"/>
                </a:lnTo>
                <a:lnTo>
                  <a:pt x="1026319" y="40481"/>
                </a:lnTo>
                <a:lnTo>
                  <a:pt x="1235869" y="38100"/>
                </a:lnTo>
                <a:lnTo>
                  <a:pt x="1440656" y="57150"/>
                </a:lnTo>
                <a:lnTo>
                  <a:pt x="1647825" y="40481"/>
                </a:lnTo>
                <a:lnTo>
                  <a:pt x="1852613" y="28575"/>
                </a:lnTo>
                <a:lnTo>
                  <a:pt x="2057400" y="28575"/>
                </a:lnTo>
                <a:lnTo>
                  <a:pt x="2266950" y="26193"/>
                </a:lnTo>
                <a:lnTo>
                  <a:pt x="2476500" y="26193"/>
                </a:lnTo>
                <a:lnTo>
                  <a:pt x="2688431" y="0"/>
                </a:lnTo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2" name="Oval 431">
            <a:extLst>
              <a:ext uri="{FF2B5EF4-FFF2-40B4-BE49-F238E27FC236}">
                <a16:creationId xmlns:a16="http://schemas.microsoft.com/office/drawing/2014/main" id="{5919DC9A-9DFC-45E8-854F-464EF5648EA9}"/>
              </a:ext>
            </a:extLst>
          </p:cNvPr>
          <p:cNvSpPr/>
          <p:nvPr/>
        </p:nvSpPr>
        <p:spPr>
          <a:xfrm>
            <a:off x="863493" y="3619278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3" name="Oval 432">
            <a:extLst>
              <a:ext uri="{FF2B5EF4-FFF2-40B4-BE49-F238E27FC236}">
                <a16:creationId xmlns:a16="http://schemas.microsoft.com/office/drawing/2014/main" id="{6B03E04F-3C47-4B5E-9938-E8393AB9F346}"/>
              </a:ext>
            </a:extLst>
          </p:cNvPr>
          <p:cNvSpPr/>
          <p:nvPr/>
        </p:nvSpPr>
        <p:spPr>
          <a:xfrm>
            <a:off x="1047248" y="3609371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4" name="Oval 433">
            <a:extLst>
              <a:ext uri="{FF2B5EF4-FFF2-40B4-BE49-F238E27FC236}">
                <a16:creationId xmlns:a16="http://schemas.microsoft.com/office/drawing/2014/main" id="{C2326375-36A7-4EE6-9E95-8F0DDA31024F}"/>
              </a:ext>
            </a:extLst>
          </p:cNvPr>
          <p:cNvSpPr/>
          <p:nvPr/>
        </p:nvSpPr>
        <p:spPr>
          <a:xfrm>
            <a:off x="1295417" y="3627971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5" name="Oval 434">
            <a:extLst>
              <a:ext uri="{FF2B5EF4-FFF2-40B4-BE49-F238E27FC236}">
                <a16:creationId xmlns:a16="http://schemas.microsoft.com/office/drawing/2014/main" id="{E0D754C6-A3EF-49EA-8819-403D0F5BA0CD}"/>
              </a:ext>
            </a:extLst>
          </p:cNvPr>
          <p:cNvSpPr/>
          <p:nvPr/>
        </p:nvSpPr>
        <p:spPr>
          <a:xfrm>
            <a:off x="1547535" y="3606126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6" name="Oval 435">
            <a:extLst>
              <a:ext uri="{FF2B5EF4-FFF2-40B4-BE49-F238E27FC236}">
                <a16:creationId xmlns:a16="http://schemas.microsoft.com/office/drawing/2014/main" id="{9C117F97-0B96-4484-AD8E-DB181D7AE631}"/>
              </a:ext>
            </a:extLst>
          </p:cNvPr>
          <p:cNvSpPr/>
          <p:nvPr/>
        </p:nvSpPr>
        <p:spPr>
          <a:xfrm>
            <a:off x="1809278" y="3589876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7" name="Oval 436">
            <a:extLst>
              <a:ext uri="{FF2B5EF4-FFF2-40B4-BE49-F238E27FC236}">
                <a16:creationId xmlns:a16="http://schemas.microsoft.com/office/drawing/2014/main" id="{C176BD7D-92FF-4A03-8897-E46C543A0049}"/>
              </a:ext>
            </a:extLst>
          </p:cNvPr>
          <p:cNvSpPr/>
          <p:nvPr/>
        </p:nvSpPr>
        <p:spPr>
          <a:xfrm>
            <a:off x="2060267" y="3586983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8" name="Oval 437">
            <a:extLst>
              <a:ext uri="{FF2B5EF4-FFF2-40B4-BE49-F238E27FC236}">
                <a16:creationId xmlns:a16="http://schemas.microsoft.com/office/drawing/2014/main" id="{CE75393E-49F7-4421-A113-216E41D6F79E}"/>
              </a:ext>
            </a:extLst>
          </p:cNvPr>
          <p:cNvSpPr/>
          <p:nvPr/>
        </p:nvSpPr>
        <p:spPr>
          <a:xfrm>
            <a:off x="2324780" y="3577663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9" name="Oval 438">
            <a:extLst>
              <a:ext uri="{FF2B5EF4-FFF2-40B4-BE49-F238E27FC236}">
                <a16:creationId xmlns:a16="http://schemas.microsoft.com/office/drawing/2014/main" id="{DF5B4E53-4CE8-46B9-B026-24B33E0BAD98}"/>
              </a:ext>
            </a:extLst>
          </p:cNvPr>
          <p:cNvSpPr/>
          <p:nvPr/>
        </p:nvSpPr>
        <p:spPr>
          <a:xfrm>
            <a:off x="2566163" y="3602862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" name="Oval 439">
            <a:extLst>
              <a:ext uri="{FF2B5EF4-FFF2-40B4-BE49-F238E27FC236}">
                <a16:creationId xmlns:a16="http://schemas.microsoft.com/office/drawing/2014/main" id="{5D479816-8F1B-425E-AF19-988F2DBB8E1C}"/>
              </a:ext>
            </a:extLst>
          </p:cNvPr>
          <p:cNvSpPr/>
          <p:nvPr/>
        </p:nvSpPr>
        <p:spPr>
          <a:xfrm>
            <a:off x="2823678" y="3583814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1" name="Oval 440">
            <a:extLst>
              <a:ext uri="{FF2B5EF4-FFF2-40B4-BE49-F238E27FC236}">
                <a16:creationId xmlns:a16="http://schemas.microsoft.com/office/drawing/2014/main" id="{6CBA1F3D-5493-4157-97B2-E98589937F0A}"/>
              </a:ext>
            </a:extLst>
          </p:cNvPr>
          <p:cNvSpPr/>
          <p:nvPr/>
        </p:nvSpPr>
        <p:spPr>
          <a:xfrm>
            <a:off x="3067454" y="3571314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2" name="Oval 441">
            <a:extLst>
              <a:ext uri="{FF2B5EF4-FFF2-40B4-BE49-F238E27FC236}">
                <a16:creationId xmlns:a16="http://schemas.microsoft.com/office/drawing/2014/main" id="{4865B1E9-331C-4C1F-BBB9-CAB5051BCC30}"/>
              </a:ext>
            </a:extLst>
          </p:cNvPr>
          <p:cNvSpPr/>
          <p:nvPr/>
        </p:nvSpPr>
        <p:spPr>
          <a:xfrm>
            <a:off x="3327894" y="3575152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3" name="Oval 442">
            <a:extLst>
              <a:ext uri="{FF2B5EF4-FFF2-40B4-BE49-F238E27FC236}">
                <a16:creationId xmlns:a16="http://schemas.microsoft.com/office/drawing/2014/main" id="{4CE3D047-C60C-4841-88E1-0074EB70AF31}"/>
              </a:ext>
            </a:extLst>
          </p:cNvPr>
          <p:cNvSpPr/>
          <p:nvPr/>
        </p:nvSpPr>
        <p:spPr>
          <a:xfrm>
            <a:off x="3579983" y="3568139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4" name="Oval 443">
            <a:extLst>
              <a:ext uri="{FF2B5EF4-FFF2-40B4-BE49-F238E27FC236}">
                <a16:creationId xmlns:a16="http://schemas.microsoft.com/office/drawing/2014/main" id="{6248EC4D-196A-4840-88F0-32552315FD80}"/>
              </a:ext>
            </a:extLst>
          </p:cNvPr>
          <p:cNvSpPr/>
          <p:nvPr/>
        </p:nvSpPr>
        <p:spPr>
          <a:xfrm>
            <a:off x="3830810" y="3564667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5" name="Oval 444">
            <a:extLst>
              <a:ext uri="{FF2B5EF4-FFF2-40B4-BE49-F238E27FC236}">
                <a16:creationId xmlns:a16="http://schemas.microsoft.com/office/drawing/2014/main" id="{B9DF1E43-C43C-418E-A7A8-326F6B94A120}"/>
              </a:ext>
            </a:extLst>
          </p:cNvPr>
          <p:cNvSpPr/>
          <p:nvPr/>
        </p:nvSpPr>
        <p:spPr>
          <a:xfrm>
            <a:off x="4087911" y="3533426"/>
            <a:ext cx="36576" cy="60960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46" name="Group 445">
            <a:extLst>
              <a:ext uri="{FF2B5EF4-FFF2-40B4-BE49-F238E27FC236}">
                <a16:creationId xmlns:a16="http://schemas.microsoft.com/office/drawing/2014/main" id="{42D1B068-8594-4542-A092-0387EB3D2824}"/>
              </a:ext>
            </a:extLst>
          </p:cNvPr>
          <p:cNvGrpSpPr/>
          <p:nvPr/>
        </p:nvGrpSpPr>
        <p:grpSpPr>
          <a:xfrm>
            <a:off x="856465" y="3195470"/>
            <a:ext cx="50383" cy="914733"/>
            <a:chOff x="739780" y="2401700"/>
            <a:chExt cx="20509" cy="763010"/>
          </a:xfrm>
        </p:grpSpPr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id="{51A396FB-4563-4C33-ACFB-89026E4D470D}"/>
                </a:ext>
              </a:extLst>
            </p:cNvPr>
            <p:cNvCxnSpPr/>
            <p:nvPr/>
          </p:nvCxnSpPr>
          <p:spPr>
            <a:xfrm>
              <a:off x="751114" y="2402025"/>
              <a:ext cx="0" cy="75789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id="{49413CB4-F31B-41FD-B26D-9EE863A5ECA0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D7C8A48B-314C-47E6-983D-2CF65A08F6AC}"/>
                </a:ext>
              </a:extLst>
            </p:cNvPr>
            <p:cNvCxnSpPr/>
            <p:nvPr/>
          </p:nvCxnSpPr>
          <p:spPr>
            <a:xfrm>
              <a:off x="740438" y="316471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0" name="Group 449">
            <a:extLst>
              <a:ext uri="{FF2B5EF4-FFF2-40B4-BE49-F238E27FC236}">
                <a16:creationId xmlns:a16="http://schemas.microsoft.com/office/drawing/2014/main" id="{9B53CFE7-6D53-434C-AC9B-A45336663F9C}"/>
              </a:ext>
            </a:extLst>
          </p:cNvPr>
          <p:cNvGrpSpPr/>
          <p:nvPr/>
        </p:nvGrpSpPr>
        <p:grpSpPr>
          <a:xfrm>
            <a:off x="1038581" y="3185659"/>
            <a:ext cx="50383" cy="914733"/>
            <a:chOff x="739780" y="2401700"/>
            <a:chExt cx="20509" cy="763010"/>
          </a:xfrm>
        </p:grpSpPr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03540DF3-E5AC-4239-9ED7-940135D00DEA}"/>
                </a:ext>
              </a:extLst>
            </p:cNvPr>
            <p:cNvCxnSpPr/>
            <p:nvPr/>
          </p:nvCxnSpPr>
          <p:spPr>
            <a:xfrm>
              <a:off x="751114" y="2402025"/>
              <a:ext cx="0" cy="75789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5BAB849F-420C-46A0-918A-597D5ED0357B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id="{9211EBB1-8E90-416E-9C64-C223B2BF718E}"/>
                </a:ext>
              </a:extLst>
            </p:cNvPr>
            <p:cNvCxnSpPr/>
            <p:nvPr/>
          </p:nvCxnSpPr>
          <p:spPr>
            <a:xfrm>
              <a:off x="740438" y="316471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5A2AA5F2-A158-416F-B22E-39715CE4FAD1}"/>
              </a:ext>
            </a:extLst>
          </p:cNvPr>
          <p:cNvGrpSpPr/>
          <p:nvPr/>
        </p:nvGrpSpPr>
        <p:grpSpPr>
          <a:xfrm>
            <a:off x="1291688" y="3182324"/>
            <a:ext cx="50383" cy="956004"/>
            <a:chOff x="739780" y="2401700"/>
            <a:chExt cx="20509" cy="797434"/>
          </a:xfrm>
        </p:grpSpPr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B7A03BF8-AD22-4957-B25E-E18818976D38}"/>
                </a:ext>
              </a:extLst>
            </p:cNvPr>
            <p:cNvCxnSpPr/>
            <p:nvPr/>
          </p:nvCxnSpPr>
          <p:spPr>
            <a:xfrm>
              <a:off x="751114" y="2402024"/>
              <a:ext cx="0" cy="79324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EDBCC1C9-2A96-4BDA-B5AF-0E384957C24F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831AF15A-FBCF-43A0-B41E-6877C13AE807}"/>
                </a:ext>
              </a:extLst>
            </p:cNvPr>
            <p:cNvCxnSpPr/>
            <p:nvPr/>
          </p:nvCxnSpPr>
          <p:spPr>
            <a:xfrm>
              <a:off x="740438" y="3199134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1" name="Group 460">
            <a:extLst>
              <a:ext uri="{FF2B5EF4-FFF2-40B4-BE49-F238E27FC236}">
                <a16:creationId xmlns:a16="http://schemas.microsoft.com/office/drawing/2014/main" id="{ECBCBA12-8B2A-49AC-8077-766168552E20}"/>
              </a:ext>
            </a:extLst>
          </p:cNvPr>
          <p:cNvGrpSpPr/>
          <p:nvPr/>
        </p:nvGrpSpPr>
        <p:grpSpPr>
          <a:xfrm>
            <a:off x="1540551" y="3163795"/>
            <a:ext cx="50383" cy="956004"/>
            <a:chOff x="739780" y="2401700"/>
            <a:chExt cx="20509" cy="797434"/>
          </a:xfrm>
        </p:grpSpPr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128826A1-BCBF-4D2A-B10E-4A2A9AC007B5}"/>
                </a:ext>
              </a:extLst>
            </p:cNvPr>
            <p:cNvCxnSpPr/>
            <p:nvPr/>
          </p:nvCxnSpPr>
          <p:spPr>
            <a:xfrm>
              <a:off x="751114" y="2402024"/>
              <a:ext cx="0" cy="79324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C1507C37-1060-4A2D-B8BD-048C0CE881D6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FE0CF4C9-7FF2-4D9E-B1F7-B921984E8A3F}"/>
                </a:ext>
              </a:extLst>
            </p:cNvPr>
            <p:cNvCxnSpPr/>
            <p:nvPr/>
          </p:nvCxnSpPr>
          <p:spPr>
            <a:xfrm>
              <a:off x="740438" y="3199134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B8F8193F-F3EB-4269-8E38-8A4823055E30}"/>
              </a:ext>
            </a:extLst>
          </p:cNvPr>
          <p:cNvGrpSpPr/>
          <p:nvPr/>
        </p:nvGrpSpPr>
        <p:grpSpPr>
          <a:xfrm>
            <a:off x="2054991" y="3129942"/>
            <a:ext cx="50324" cy="987939"/>
            <a:chOff x="739146" y="2401700"/>
            <a:chExt cx="20485" cy="824071"/>
          </a:xfrm>
        </p:grpSpPr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8CC6619C-755B-4365-BB6D-3151AFC3DEF7}"/>
                </a:ext>
              </a:extLst>
            </p:cNvPr>
            <p:cNvCxnSpPr/>
            <p:nvPr/>
          </p:nvCxnSpPr>
          <p:spPr>
            <a:xfrm>
              <a:off x="749821" y="2402023"/>
              <a:ext cx="0" cy="82374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A006F7FD-A8B2-4F19-897C-D8F896B45A14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28FE0BD4-A6B7-4512-88FD-9981A3149507}"/>
                </a:ext>
              </a:extLst>
            </p:cNvPr>
            <p:cNvCxnSpPr/>
            <p:nvPr/>
          </p:nvCxnSpPr>
          <p:spPr>
            <a:xfrm>
              <a:off x="739146" y="3222966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298FDEF6-97AC-43C2-96CB-D47B7AA3A3BD}"/>
              </a:ext>
            </a:extLst>
          </p:cNvPr>
          <p:cNvGrpSpPr/>
          <p:nvPr/>
        </p:nvGrpSpPr>
        <p:grpSpPr>
          <a:xfrm>
            <a:off x="1799199" y="3154271"/>
            <a:ext cx="50383" cy="933781"/>
            <a:chOff x="739780" y="2401700"/>
            <a:chExt cx="20509" cy="778898"/>
          </a:xfrm>
        </p:grpSpPr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BFA12547-C87A-411C-8C2A-A86688365116}"/>
                </a:ext>
              </a:extLst>
            </p:cNvPr>
            <p:cNvCxnSpPr/>
            <p:nvPr/>
          </p:nvCxnSpPr>
          <p:spPr>
            <a:xfrm>
              <a:off x="751114" y="2402024"/>
              <a:ext cx="0" cy="77290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4197EF00-50E2-40AC-93BF-0C524BA650AF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09C0CC0E-FC66-427E-9FC6-64CEAA3967C2}"/>
                </a:ext>
              </a:extLst>
            </p:cNvPr>
            <p:cNvCxnSpPr/>
            <p:nvPr/>
          </p:nvCxnSpPr>
          <p:spPr>
            <a:xfrm>
              <a:off x="740438" y="3180598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03F177AB-4A21-4E29-AE4F-FBD26BF80C72}"/>
              </a:ext>
            </a:extLst>
          </p:cNvPr>
          <p:cNvGrpSpPr/>
          <p:nvPr/>
        </p:nvGrpSpPr>
        <p:grpSpPr>
          <a:xfrm>
            <a:off x="2314207" y="3117348"/>
            <a:ext cx="50324" cy="987939"/>
            <a:chOff x="739146" y="2401700"/>
            <a:chExt cx="20485" cy="824071"/>
          </a:xfrm>
        </p:grpSpPr>
        <p:cxnSp>
          <p:nvCxnSpPr>
            <p:cNvPr id="537" name="Straight Connector 536">
              <a:extLst>
                <a:ext uri="{FF2B5EF4-FFF2-40B4-BE49-F238E27FC236}">
                  <a16:creationId xmlns:a16="http://schemas.microsoft.com/office/drawing/2014/main" id="{781660B7-EB62-4CE4-88F7-F93D49958EA5}"/>
                </a:ext>
              </a:extLst>
            </p:cNvPr>
            <p:cNvCxnSpPr/>
            <p:nvPr/>
          </p:nvCxnSpPr>
          <p:spPr>
            <a:xfrm>
              <a:off x="749821" y="2402023"/>
              <a:ext cx="0" cy="82374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>
              <a:extLst>
                <a:ext uri="{FF2B5EF4-FFF2-40B4-BE49-F238E27FC236}">
                  <a16:creationId xmlns:a16="http://schemas.microsoft.com/office/drawing/2014/main" id="{806112A1-6D72-487C-BF0E-0B5B533C1550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id="{8BFD38D6-AD8E-4F4D-9A00-B78D91C00B21}"/>
                </a:ext>
              </a:extLst>
            </p:cNvPr>
            <p:cNvCxnSpPr/>
            <p:nvPr/>
          </p:nvCxnSpPr>
          <p:spPr>
            <a:xfrm>
              <a:off x="739146" y="3222966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8" name="Group 577">
            <a:extLst>
              <a:ext uri="{FF2B5EF4-FFF2-40B4-BE49-F238E27FC236}">
                <a16:creationId xmlns:a16="http://schemas.microsoft.com/office/drawing/2014/main" id="{68CC582B-D238-41DD-976D-E0FADBBC9D39}"/>
              </a:ext>
            </a:extLst>
          </p:cNvPr>
          <p:cNvGrpSpPr/>
          <p:nvPr/>
        </p:nvGrpSpPr>
        <p:grpSpPr>
          <a:xfrm>
            <a:off x="2554684" y="3111076"/>
            <a:ext cx="50324" cy="1054419"/>
            <a:chOff x="739146" y="2401700"/>
            <a:chExt cx="20485" cy="879522"/>
          </a:xfrm>
        </p:grpSpPr>
        <p:cxnSp>
          <p:nvCxnSpPr>
            <p:cNvPr id="579" name="Straight Connector 578">
              <a:extLst>
                <a:ext uri="{FF2B5EF4-FFF2-40B4-BE49-F238E27FC236}">
                  <a16:creationId xmlns:a16="http://schemas.microsoft.com/office/drawing/2014/main" id="{2BBC80A8-64C8-460F-BC42-300E6C91BCF5}"/>
                </a:ext>
              </a:extLst>
            </p:cNvPr>
            <p:cNvCxnSpPr/>
            <p:nvPr/>
          </p:nvCxnSpPr>
          <p:spPr>
            <a:xfrm>
              <a:off x="749821" y="2402023"/>
              <a:ext cx="0" cy="876689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>
              <a:extLst>
                <a:ext uri="{FF2B5EF4-FFF2-40B4-BE49-F238E27FC236}">
                  <a16:creationId xmlns:a16="http://schemas.microsoft.com/office/drawing/2014/main" id="{79966A57-9D38-43BA-A5EF-999613236E1D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>
              <a:extLst>
                <a:ext uri="{FF2B5EF4-FFF2-40B4-BE49-F238E27FC236}">
                  <a16:creationId xmlns:a16="http://schemas.microsoft.com/office/drawing/2014/main" id="{85ECB912-2C8B-440C-B0C5-36BE8061FEC2}"/>
                </a:ext>
              </a:extLst>
            </p:cNvPr>
            <p:cNvCxnSpPr/>
            <p:nvPr/>
          </p:nvCxnSpPr>
          <p:spPr>
            <a:xfrm>
              <a:off x="739146" y="3281222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214153E9-03AA-4366-9A19-37507EFA586C}"/>
              </a:ext>
            </a:extLst>
          </p:cNvPr>
          <p:cNvGrpSpPr/>
          <p:nvPr/>
        </p:nvGrpSpPr>
        <p:grpSpPr>
          <a:xfrm>
            <a:off x="2813629" y="3104767"/>
            <a:ext cx="50324" cy="1022672"/>
            <a:chOff x="739146" y="2401700"/>
            <a:chExt cx="20485" cy="853042"/>
          </a:xfrm>
        </p:grpSpPr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id="{7BE06504-FFB7-4F15-9DF9-D80A646FBF5D}"/>
                </a:ext>
              </a:extLst>
            </p:cNvPr>
            <p:cNvCxnSpPr/>
            <p:nvPr/>
          </p:nvCxnSpPr>
          <p:spPr>
            <a:xfrm>
              <a:off x="749821" y="2402023"/>
              <a:ext cx="0" cy="85039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id="{289AE207-E242-4223-AD02-3EEF1F293213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id="{C5FD0066-B984-4C8E-BC03-451F0D655880}"/>
                </a:ext>
              </a:extLst>
            </p:cNvPr>
            <p:cNvCxnSpPr/>
            <p:nvPr/>
          </p:nvCxnSpPr>
          <p:spPr>
            <a:xfrm>
              <a:off x="739146" y="3254742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6" name="Group 585">
            <a:extLst>
              <a:ext uri="{FF2B5EF4-FFF2-40B4-BE49-F238E27FC236}">
                <a16:creationId xmlns:a16="http://schemas.microsoft.com/office/drawing/2014/main" id="{F7F9DB44-040D-45D2-AFE1-F4D3C890CAD9}"/>
              </a:ext>
            </a:extLst>
          </p:cNvPr>
          <p:cNvGrpSpPr/>
          <p:nvPr/>
        </p:nvGrpSpPr>
        <p:grpSpPr>
          <a:xfrm>
            <a:off x="3059721" y="3082427"/>
            <a:ext cx="50324" cy="1045012"/>
            <a:chOff x="739146" y="2401700"/>
            <a:chExt cx="20485" cy="871676"/>
          </a:xfrm>
        </p:grpSpPr>
        <p:cxnSp>
          <p:nvCxnSpPr>
            <p:cNvPr id="587" name="Straight Connector 586">
              <a:extLst>
                <a:ext uri="{FF2B5EF4-FFF2-40B4-BE49-F238E27FC236}">
                  <a16:creationId xmlns:a16="http://schemas.microsoft.com/office/drawing/2014/main" id="{2DEE9BEC-8668-4E3E-BB7E-F649FF377FB4}"/>
                </a:ext>
              </a:extLst>
            </p:cNvPr>
            <p:cNvCxnSpPr/>
            <p:nvPr/>
          </p:nvCxnSpPr>
          <p:spPr>
            <a:xfrm>
              <a:off x="749821" y="2402023"/>
              <a:ext cx="0" cy="87135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>
              <a:extLst>
                <a:ext uri="{FF2B5EF4-FFF2-40B4-BE49-F238E27FC236}">
                  <a16:creationId xmlns:a16="http://schemas.microsoft.com/office/drawing/2014/main" id="{DCE8C734-FC24-4499-862A-E020B56C480E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>
              <a:extLst>
                <a:ext uri="{FF2B5EF4-FFF2-40B4-BE49-F238E27FC236}">
                  <a16:creationId xmlns:a16="http://schemas.microsoft.com/office/drawing/2014/main" id="{43FACFCD-C4FA-4135-8F38-A4C9D2A1B178}"/>
                </a:ext>
              </a:extLst>
            </p:cNvPr>
            <p:cNvCxnSpPr/>
            <p:nvPr/>
          </p:nvCxnSpPr>
          <p:spPr>
            <a:xfrm>
              <a:off x="739146" y="3273278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0" name="Group 589">
            <a:extLst>
              <a:ext uri="{FF2B5EF4-FFF2-40B4-BE49-F238E27FC236}">
                <a16:creationId xmlns:a16="http://schemas.microsoft.com/office/drawing/2014/main" id="{A3D585C0-1A79-47B9-A153-D296CB64085C}"/>
              </a:ext>
            </a:extLst>
          </p:cNvPr>
          <p:cNvGrpSpPr/>
          <p:nvPr/>
        </p:nvGrpSpPr>
        <p:grpSpPr>
          <a:xfrm>
            <a:off x="3320495" y="3082463"/>
            <a:ext cx="50324" cy="1048069"/>
            <a:chOff x="739146" y="2401700"/>
            <a:chExt cx="20485" cy="874226"/>
          </a:xfrm>
        </p:grpSpPr>
        <p:cxnSp>
          <p:nvCxnSpPr>
            <p:cNvPr id="591" name="Straight Connector 590">
              <a:extLst>
                <a:ext uri="{FF2B5EF4-FFF2-40B4-BE49-F238E27FC236}">
                  <a16:creationId xmlns:a16="http://schemas.microsoft.com/office/drawing/2014/main" id="{9545AC65-9056-4311-9935-02AD1B515FF2}"/>
                </a:ext>
              </a:extLst>
            </p:cNvPr>
            <p:cNvCxnSpPr/>
            <p:nvPr/>
          </p:nvCxnSpPr>
          <p:spPr>
            <a:xfrm>
              <a:off x="749821" y="2402023"/>
              <a:ext cx="0" cy="87135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>
              <a:extLst>
                <a:ext uri="{FF2B5EF4-FFF2-40B4-BE49-F238E27FC236}">
                  <a16:creationId xmlns:a16="http://schemas.microsoft.com/office/drawing/2014/main" id="{8959297C-DB74-473F-8948-78113C72C6B0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>
              <a:extLst>
                <a:ext uri="{FF2B5EF4-FFF2-40B4-BE49-F238E27FC236}">
                  <a16:creationId xmlns:a16="http://schemas.microsoft.com/office/drawing/2014/main" id="{85182098-0DD8-4221-8223-D7FF313729E5}"/>
                </a:ext>
              </a:extLst>
            </p:cNvPr>
            <p:cNvCxnSpPr/>
            <p:nvPr/>
          </p:nvCxnSpPr>
          <p:spPr>
            <a:xfrm>
              <a:off x="739146" y="3275926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4" name="Group 593">
            <a:extLst>
              <a:ext uri="{FF2B5EF4-FFF2-40B4-BE49-F238E27FC236}">
                <a16:creationId xmlns:a16="http://schemas.microsoft.com/office/drawing/2014/main" id="{1FE0441E-3392-436A-AB82-44B3D13FC2E1}"/>
              </a:ext>
            </a:extLst>
          </p:cNvPr>
          <p:cNvGrpSpPr/>
          <p:nvPr/>
        </p:nvGrpSpPr>
        <p:grpSpPr>
          <a:xfrm>
            <a:off x="3570075" y="3099706"/>
            <a:ext cx="50383" cy="1003624"/>
            <a:chOff x="739780" y="2401700"/>
            <a:chExt cx="20509" cy="837154"/>
          </a:xfrm>
        </p:grpSpPr>
        <p:cxnSp>
          <p:nvCxnSpPr>
            <p:cNvPr id="595" name="Straight Connector 594">
              <a:extLst>
                <a:ext uri="{FF2B5EF4-FFF2-40B4-BE49-F238E27FC236}">
                  <a16:creationId xmlns:a16="http://schemas.microsoft.com/office/drawing/2014/main" id="{5FD4FCE3-1535-48A6-8EE1-B39C9B716BFD}"/>
                </a:ext>
              </a:extLst>
            </p:cNvPr>
            <p:cNvCxnSpPr/>
            <p:nvPr/>
          </p:nvCxnSpPr>
          <p:spPr>
            <a:xfrm>
              <a:off x="751114" y="2402024"/>
              <a:ext cx="0" cy="835658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>
              <a:extLst>
                <a:ext uri="{FF2B5EF4-FFF2-40B4-BE49-F238E27FC236}">
                  <a16:creationId xmlns:a16="http://schemas.microsoft.com/office/drawing/2014/main" id="{36473BA4-7FB3-4258-8F61-AED7524A1F90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>
              <a:extLst>
                <a:ext uri="{FF2B5EF4-FFF2-40B4-BE49-F238E27FC236}">
                  <a16:creationId xmlns:a16="http://schemas.microsoft.com/office/drawing/2014/main" id="{3700842F-A887-46F4-B4CD-74E1FC36858A}"/>
                </a:ext>
              </a:extLst>
            </p:cNvPr>
            <p:cNvCxnSpPr/>
            <p:nvPr/>
          </p:nvCxnSpPr>
          <p:spPr>
            <a:xfrm>
              <a:off x="740438" y="3238854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8" name="Group 597">
            <a:extLst>
              <a:ext uri="{FF2B5EF4-FFF2-40B4-BE49-F238E27FC236}">
                <a16:creationId xmlns:a16="http://schemas.microsoft.com/office/drawing/2014/main" id="{F555942C-4B7E-487F-90CE-A02821506B52}"/>
              </a:ext>
            </a:extLst>
          </p:cNvPr>
          <p:cNvGrpSpPr/>
          <p:nvPr/>
        </p:nvGrpSpPr>
        <p:grpSpPr>
          <a:xfrm>
            <a:off x="3823879" y="3106331"/>
            <a:ext cx="50324" cy="987751"/>
            <a:chOff x="739146" y="2401700"/>
            <a:chExt cx="20485" cy="823914"/>
          </a:xfrm>
        </p:grpSpPr>
        <p:cxnSp>
          <p:nvCxnSpPr>
            <p:cNvPr id="599" name="Straight Connector 598">
              <a:extLst>
                <a:ext uri="{FF2B5EF4-FFF2-40B4-BE49-F238E27FC236}">
                  <a16:creationId xmlns:a16="http://schemas.microsoft.com/office/drawing/2014/main" id="{47438D31-5475-412D-88ED-BE54233BF591}"/>
                </a:ext>
              </a:extLst>
            </p:cNvPr>
            <p:cNvCxnSpPr/>
            <p:nvPr/>
          </p:nvCxnSpPr>
          <p:spPr>
            <a:xfrm>
              <a:off x="749821" y="2402024"/>
              <a:ext cx="0" cy="81856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0" name="Straight Connector 599">
              <a:extLst>
                <a:ext uri="{FF2B5EF4-FFF2-40B4-BE49-F238E27FC236}">
                  <a16:creationId xmlns:a16="http://schemas.microsoft.com/office/drawing/2014/main" id="{66CE1442-3A07-44CF-8850-9965B6C6E2DB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Straight Connector 600">
              <a:extLst>
                <a:ext uri="{FF2B5EF4-FFF2-40B4-BE49-F238E27FC236}">
                  <a16:creationId xmlns:a16="http://schemas.microsoft.com/office/drawing/2014/main" id="{890147A1-6F07-4991-BB89-202EBA4789A6}"/>
                </a:ext>
              </a:extLst>
            </p:cNvPr>
            <p:cNvCxnSpPr/>
            <p:nvPr/>
          </p:nvCxnSpPr>
          <p:spPr>
            <a:xfrm>
              <a:off x="739146" y="3225614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2" name="Group 601">
            <a:extLst>
              <a:ext uri="{FF2B5EF4-FFF2-40B4-BE49-F238E27FC236}">
                <a16:creationId xmlns:a16="http://schemas.microsoft.com/office/drawing/2014/main" id="{090BBD16-80F2-4B60-883F-C8E5CC559C7A}"/>
              </a:ext>
            </a:extLst>
          </p:cNvPr>
          <p:cNvGrpSpPr/>
          <p:nvPr/>
        </p:nvGrpSpPr>
        <p:grpSpPr>
          <a:xfrm>
            <a:off x="4080714" y="3096252"/>
            <a:ext cx="50324" cy="949656"/>
            <a:chOff x="739146" y="2401700"/>
            <a:chExt cx="20485" cy="792138"/>
          </a:xfrm>
        </p:grpSpPr>
        <p:cxnSp>
          <p:nvCxnSpPr>
            <p:cNvPr id="603" name="Straight Connector 602">
              <a:extLst>
                <a:ext uri="{FF2B5EF4-FFF2-40B4-BE49-F238E27FC236}">
                  <a16:creationId xmlns:a16="http://schemas.microsoft.com/office/drawing/2014/main" id="{E213B114-8306-4E8F-94B8-C9DE5044BFDE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Straight Connector 603">
              <a:extLst>
                <a:ext uri="{FF2B5EF4-FFF2-40B4-BE49-F238E27FC236}">
                  <a16:creationId xmlns:a16="http://schemas.microsoft.com/office/drawing/2014/main" id="{90716772-3BDE-40CF-AEBC-298D4ABABC5A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>
              <a:extLst>
                <a:ext uri="{FF2B5EF4-FFF2-40B4-BE49-F238E27FC236}">
                  <a16:creationId xmlns:a16="http://schemas.microsoft.com/office/drawing/2014/main" id="{70AD6349-FD81-4D77-B984-F5AB89C83669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6" name="Group 605">
            <a:extLst>
              <a:ext uri="{FF2B5EF4-FFF2-40B4-BE49-F238E27FC236}">
                <a16:creationId xmlns:a16="http://schemas.microsoft.com/office/drawing/2014/main" id="{A6FEFE6C-760B-45F9-B106-F7CC96226083}"/>
              </a:ext>
            </a:extLst>
          </p:cNvPr>
          <p:cNvGrpSpPr/>
          <p:nvPr/>
        </p:nvGrpSpPr>
        <p:grpSpPr>
          <a:xfrm>
            <a:off x="1432529" y="2675523"/>
            <a:ext cx="288925" cy="101597"/>
            <a:chOff x="1664898" y="2006642"/>
            <a:chExt cx="216694" cy="76198"/>
          </a:xfrm>
        </p:grpSpPr>
        <p:cxnSp>
          <p:nvCxnSpPr>
            <p:cNvPr id="607" name="Straight Connector 606">
              <a:extLst>
                <a:ext uri="{FF2B5EF4-FFF2-40B4-BE49-F238E27FC236}">
                  <a16:creationId xmlns:a16="http://schemas.microsoft.com/office/drawing/2014/main" id="{61E64E20-234F-47CE-A4BA-1AD880A3A580}"/>
                </a:ext>
              </a:extLst>
            </p:cNvPr>
            <p:cNvCxnSpPr/>
            <p:nvPr/>
          </p:nvCxnSpPr>
          <p:spPr>
            <a:xfrm>
              <a:off x="1664898" y="2044741"/>
              <a:ext cx="216694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8" name="Oval 607">
              <a:extLst>
                <a:ext uri="{FF2B5EF4-FFF2-40B4-BE49-F238E27FC236}">
                  <a16:creationId xmlns:a16="http://schemas.microsoft.com/office/drawing/2014/main" id="{D7CB28BD-2A49-4D67-A3B0-6322814F119F}"/>
                </a:ext>
              </a:extLst>
            </p:cNvPr>
            <p:cNvSpPr/>
            <p:nvPr/>
          </p:nvSpPr>
          <p:spPr>
            <a:xfrm>
              <a:off x="1750385" y="2006642"/>
              <a:ext cx="45719" cy="76198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es-MX" sz="12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09" name="Group 608">
            <a:extLst>
              <a:ext uri="{FF2B5EF4-FFF2-40B4-BE49-F238E27FC236}">
                <a16:creationId xmlns:a16="http://schemas.microsoft.com/office/drawing/2014/main" id="{14C49E9E-FBCE-4203-9C8C-B5E38136E676}"/>
              </a:ext>
            </a:extLst>
          </p:cNvPr>
          <p:cNvGrpSpPr/>
          <p:nvPr/>
        </p:nvGrpSpPr>
        <p:grpSpPr>
          <a:xfrm>
            <a:off x="2770029" y="2664543"/>
            <a:ext cx="288925" cy="108085"/>
            <a:chOff x="2793623" y="1993383"/>
            <a:chExt cx="216694" cy="81064"/>
          </a:xfrm>
        </p:grpSpPr>
        <p:sp>
          <p:nvSpPr>
            <p:cNvPr id="610" name="Isosceles Triangle 273">
              <a:extLst>
                <a:ext uri="{FF2B5EF4-FFF2-40B4-BE49-F238E27FC236}">
                  <a16:creationId xmlns:a16="http://schemas.microsoft.com/office/drawing/2014/main" id="{F5BCEB44-1510-4784-951B-E0303FA0198F}"/>
                </a:ext>
              </a:extLst>
            </p:cNvPr>
            <p:cNvSpPr/>
            <p:nvPr/>
          </p:nvSpPr>
          <p:spPr>
            <a:xfrm>
              <a:off x="2856401" y="1993383"/>
              <a:ext cx="81064" cy="81064"/>
            </a:xfrm>
            <a:prstGeom prst="triangle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/>
              <a:endParaRPr lang="es-MX" sz="12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11" name="Straight Connector 610">
              <a:extLst>
                <a:ext uri="{FF2B5EF4-FFF2-40B4-BE49-F238E27FC236}">
                  <a16:creationId xmlns:a16="http://schemas.microsoft.com/office/drawing/2014/main" id="{09476388-D9C7-49A0-AEB9-A664C8D74D5A}"/>
                </a:ext>
              </a:extLst>
            </p:cNvPr>
            <p:cNvCxnSpPr/>
            <p:nvPr/>
          </p:nvCxnSpPr>
          <p:spPr>
            <a:xfrm>
              <a:off x="2793623" y="2040769"/>
              <a:ext cx="216694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9" name="TextBox 348">
            <a:extLst>
              <a:ext uri="{FF2B5EF4-FFF2-40B4-BE49-F238E27FC236}">
                <a16:creationId xmlns:a16="http://schemas.microsoft.com/office/drawing/2014/main" id="{5B407448-6983-432D-A264-8B53D31699E9}"/>
              </a:ext>
            </a:extLst>
          </p:cNvPr>
          <p:cNvSpPr txBox="1"/>
          <p:nvPr/>
        </p:nvSpPr>
        <p:spPr>
          <a:xfrm>
            <a:off x="2035693" y="4738157"/>
            <a:ext cx="836996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defTabSz="1219170"/>
            <a:r>
              <a:rPr lang="en-US" sz="1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Cycle</a:t>
            </a:r>
          </a:p>
        </p:txBody>
      </p:sp>
      <p:sp>
        <p:nvSpPr>
          <p:cNvPr id="366" name="Isosceles Triangle 132">
            <a:extLst>
              <a:ext uri="{FF2B5EF4-FFF2-40B4-BE49-F238E27FC236}">
                <a16:creationId xmlns:a16="http://schemas.microsoft.com/office/drawing/2014/main" id="{4994A7AE-F691-45F4-AAE3-40B32DAEDA92}"/>
              </a:ext>
            </a:extLst>
          </p:cNvPr>
          <p:cNvSpPr/>
          <p:nvPr/>
        </p:nvSpPr>
        <p:spPr>
          <a:xfrm>
            <a:off x="2347504" y="3619938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9" name="Isosceles Triangle 132">
            <a:extLst>
              <a:ext uri="{FF2B5EF4-FFF2-40B4-BE49-F238E27FC236}">
                <a16:creationId xmlns:a16="http://schemas.microsoft.com/office/drawing/2014/main" id="{60689CFD-59A9-5E4D-8773-125AB1EE7E88}"/>
              </a:ext>
            </a:extLst>
          </p:cNvPr>
          <p:cNvSpPr/>
          <p:nvPr/>
        </p:nvSpPr>
        <p:spPr>
          <a:xfrm>
            <a:off x="2090329" y="3610413"/>
            <a:ext cx="60959" cy="60959"/>
          </a:xfrm>
          <a:prstGeom prst="triangl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/>
            <a:endParaRPr lang="es-MX" sz="240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4BAB5192-B436-2B4B-B698-4C9212688F2B}"/>
              </a:ext>
            </a:extLst>
          </p:cNvPr>
          <p:cNvSpPr txBox="1"/>
          <p:nvPr/>
        </p:nvSpPr>
        <p:spPr>
          <a:xfrm rot="16200000">
            <a:off x="8123484" y="3516391"/>
            <a:ext cx="847989" cy="15234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 defTabSz="60953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Mean (95% CI)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1C3B46F7-604D-3342-914E-FC061F5749C9}"/>
              </a:ext>
            </a:extLst>
          </p:cNvPr>
          <p:cNvSpPr txBox="1"/>
          <p:nvPr/>
        </p:nvSpPr>
        <p:spPr>
          <a:xfrm>
            <a:off x="8418814" y="2544616"/>
            <a:ext cx="364208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120</a:t>
            </a:r>
          </a:p>
        </p:txBody>
      </p:sp>
      <p:sp>
        <p:nvSpPr>
          <p:cNvPr id="297" name="TextBox 296">
            <a:extLst>
              <a:ext uri="{FF2B5EF4-FFF2-40B4-BE49-F238E27FC236}">
                <a16:creationId xmlns:a16="http://schemas.microsoft.com/office/drawing/2014/main" id="{37CB0452-6DDF-EF4F-B31F-BD29E23DCD94}"/>
              </a:ext>
            </a:extLst>
          </p:cNvPr>
          <p:cNvSpPr txBox="1"/>
          <p:nvPr/>
        </p:nvSpPr>
        <p:spPr>
          <a:xfrm>
            <a:off x="8517925" y="4502894"/>
            <a:ext cx="265097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-40</a:t>
            </a:r>
          </a:p>
        </p:txBody>
      </p: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C9E19D1F-A136-FB45-AD2F-87FD5B20B452}"/>
              </a:ext>
            </a:extLst>
          </p:cNvPr>
          <p:cNvCxnSpPr/>
          <p:nvPr/>
        </p:nvCxnSpPr>
        <p:spPr>
          <a:xfrm flipV="1">
            <a:off x="9201218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D2A8CFB2-86D0-C145-9E9A-08F4D0B65F2F}"/>
              </a:ext>
            </a:extLst>
          </p:cNvPr>
          <p:cNvCxnSpPr/>
          <p:nvPr/>
        </p:nvCxnSpPr>
        <p:spPr>
          <a:xfrm flipV="1">
            <a:off x="9867968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F956882F-FA62-E247-9FA3-77789CBD56E4}"/>
              </a:ext>
            </a:extLst>
          </p:cNvPr>
          <p:cNvCxnSpPr/>
          <p:nvPr/>
        </p:nvCxnSpPr>
        <p:spPr>
          <a:xfrm flipV="1">
            <a:off x="10094418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E919B068-4D6D-4B49-8CD2-C03D9C2068C1}"/>
              </a:ext>
            </a:extLst>
          </p:cNvPr>
          <p:cNvCxnSpPr/>
          <p:nvPr/>
        </p:nvCxnSpPr>
        <p:spPr>
          <a:xfrm flipV="1">
            <a:off x="10767720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22F8A93B-1453-184B-AD5B-B56D37215CE8}"/>
              </a:ext>
            </a:extLst>
          </p:cNvPr>
          <p:cNvCxnSpPr/>
          <p:nvPr/>
        </p:nvCxnSpPr>
        <p:spPr>
          <a:xfrm flipV="1">
            <a:off x="10999698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93C8B247-D47A-A14C-BB99-D12B6AC0E53E}"/>
              </a:ext>
            </a:extLst>
          </p:cNvPr>
          <p:cNvCxnSpPr/>
          <p:nvPr/>
        </p:nvCxnSpPr>
        <p:spPr>
          <a:xfrm flipV="1">
            <a:off x="11663476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ADC4D816-D2D1-004F-A1AA-B51A9C3C7D20}"/>
              </a:ext>
            </a:extLst>
          </p:cNvPr>
          <p:cNvSpPr txBox="1"/>
          <p:nvPr/>
        </p:nvSpPr>
        <p:spPr>
          <a:xfrm>
            <a:off x="9137778" y="465548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88B1A903-7E71-8E45-9902-782A50D48022}"/>
              </a:ext>
            </a:extLst>
          </p:cNvPr>
          <p:cNvSpPr txBox="1"/>
          <p:nvPr/>
        </p:nvSpPr>
        <p:spPr>
          <a:xfrm>
            <a:off x="9795203" y="465548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771B7741-5020-6249-A1A4-8BD00463CBF2}"/>
              </a:ext>
            </a:extLst>
          </p:cNvPr>
          <p:cNvSpPr txBox="1"/>
          <p:nvPr/>
        </p:nvSpPr>
        <p:spPr>
          <a:xfrm>
            <a:off x="10030358" y="465548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5143BBA6-3725-C34C-8881-E315A7EE19F2}"/>
              </a:ext>
            </a:extLst>
          </p:cNvPr>
          <p:cNvSpPr txBox="1"/>
          <p:nvPr/>
        </p:nvSpPr>
        <p:spPr>
          <a:xfrm>
            <a:off x="10677980" y="4655488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128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852A3EE1-6B75-6D4F-BD6E-900CE5A21DB4}"/>
              </a:ext>
            </a:extLst>
          </p:cNvPr>
          <p:cNvSpPr txBox="1"/>
          <p:nvPr/>
        </p:nvSpPr>
        <p:spPr>
          <a:xfrm>
            <a:off x="10906782" y="4655488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144</a:t>
            </a: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5E4506E6-D6B6-714B-86BC-1ABBB3CABF3A}"/>
              </a:ext>
            </a:extLst>
          </p:cNvPr>
          <p:cNvSpPr txBox="1"/>
          <p:nvPr/>
        </p:nvSpPr>
        <p:spPr>
          <a:xfrm>
            <a:off x="11576907" y="4655488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192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693DD02F-A8FD-A94D-83CC-7A0CC33D31CF}"/>
              </a:ext>
            </a:extLst>
          </p:cNvPr>
          <p:cNvSpPr txBox="1"/>
          <p:nvPr/>
        </p:nvSpPr>
        <p:spPr>
          <a:xfrm>
            <a:off x="11800977" y="4655488"/>
            <a:ext cx="189155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EOT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A8A7D151-4320-BA4B-9813-64561B704A9B}"/>
              </a:ext>
            </a:extLst>
          </p:cNvPr>
          <p:cNvSpPr txBox="1"/>
          <p:nvPr/>
        </p:nvSpPr>
        <p:spPr>
          <a:xfrm>
            <a:off x="10282082" y="4842486"/>
            <a:ext cx="6812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Study week</a:t>
            </a:r>
          </a:p>
        </p:txBody>
      </p: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9F02C05C-DF5C-FC45-889E-8476D1A5E2D5}"/>
              </a:ext>
            </a:extLst>
          </p:cNvPr>
          <p:cNvCxnSpPr>
            <a:cxnSpLocks/>
          </p:cNvCxnSpPr>
          <p:nvPr/>
        </p:nvCxnSpPr>
        <p:spPr>
          <a:xfrm rot="16200000" flipV="1">
            <a:off x="8846816" y="259010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5870388D-2BBE-FA49-A179-9312B0D065A8}"/>
              </a:ext>
            </a:extLst>
          </p:cNvPr>
          <p:cNvCxnSpPr>
            <a:cxnSpLocks/>
          </p:cNvCxnSpPr>
          <p:nvPr/>
        </p:nvCxnSpPr>
        <p:spPr>
          <a:xfrm rot="16200000" flipV="1">
            <a:off x="8846816" y="2835182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9CB25A91-2B3B-4546-BEB6-1E044F4707C0}"/>
              </a:ext>
            </a:extLst>
          </p:cNvPr>
          <p:cNvCxnSpPr>
            <a:cxnSpLocks/>
          </p:cNvCxnSpPr>
          <p:nvPr/>
        </p:nvCxnSpPr>
        <p:spPr>
          <a:xfrm rot="16200000" flipV="1">
            <a:off x="8846816" y="3323531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1C0BE94F-13C5-5D4E-8AD4-D3A843064121}"/>
              </a:ext>
            </a:extLst>
          </p:cNvPr>
          <p:cNvCxnSpPr>
            <a:cxnSpLocks/>
          </p:cNvCxnSpPr>
          <p:nvPr/>
        </p:nvCxnSpPr>
        <p:spPr>
          <a:xfrm rot="16200000" flipV="1">
            <a:off x="8846816" y="3571180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B40AC801-7C0D-3540-B4CB-6D7DE5B59105}"/>
              </a:ext>
            </a:extLst>
          </p:cNvPr>
          <p:cNvCxnSpPr>
            <a:cxnSpLocks/>
          </p:cNvCxnSpPr>
          <p:nvPr/>
        </p:nvCxnSpPr>
        <p:spPr>
          <a:xfrm rot="16200000" flipV="1">
            <a:off x="8846816" y="4056955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0354E888-DDC9-B74C-9AA4-924B7CB69528}"/>
              </a:ext>
            </a:extLst>
          </p:cNvPr>
          <p:cNvCxnSpPr>
            <a:cxnSpLocks/>
          </p:cNvCxnSpPr>
          <p:nvPr/>
        </p:nvCxnSpPr>
        <p:spPr>
          <a:xfrm rot="16200000" flipV="1">
            <a:off x="8846816" y="429825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443D6B52-4F45-4440-887E-7FF30EBCD3F8}"/>
              </a:ext>
            </a:extLst>
          </p:cNvPr>
          <p:cNvCxnSpPr>
            <a:cxnSpLocks/>
          </p:cNvCxnSpPr>
          <p:nvPr/>
        </p:nvCxnSpPr>
        <p:spPr>
          <a:xfrm rot="16200000" flipV="1">
            <a:off x="8846816" y="454590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7" name="TextBox 326">
            <a:extLst>
              <a:ext uri="{FF2B5EF4-FFF2-40B4-BE49-F238E27FC236}">
                <a16:creationId xmlns:a16="http://schemas.microsoft.com/office/drawing/2014/main" id="{5865B38E-B364-684F-802B-D23736A42EBB}"/>
              </a:ext>
            </a:extLst>
          </p:cNvPr>
          <p:cNvSpPr txBox="1"/>
          <p:nvPr/>
        </p:nvSpPr>
        <p:spPr>
          <a:xfrm>
            <a:off x="8570145" y="2806328"/>
            <a:ext cx="212878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100</a:t>
            </a:r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510A7FFB-85C0-4749-9552-CBED0A7561FB}"/>
              </a:ext>
            </a:extLst>
          </p:cNvPr>
          <p:cNvSpPr txBox="1"/>
          <p:nvPr/>
        </p:nvSpPr>
        <p:spPr>
          <a:xfrm>
            <a:off x="8643843" y="3285723"/>
            <a:ext cx="13918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60</a:t>
            </a:r>
          </a:p>
        </p:txBody>
      </p: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E9ED9BDB-C837-6B4A-9956-E0062D3DE049}"/>
              </a:ext>
            </a:extLst>
          </p:cNvPr>
          <p:cNvGrpSpPr/>
          <p:nvPr/>
        </p:nvGrpSpPr>
        <p:grpSpPr>
          <a:xfrm>
            <a:off x="11648918" y="2781924"/>
            <a:ext cx="50324" cy="1706400"/>
            <a:chOff x="739146" y="2401700"/>
            <a:chExt cx="20485" cy="792138"/>
          </a:xfrm>
        </p:grpSpPr>
        <p:cxnSp>
          <p:nvCxnSpPr>
            <p:cNvPr id="630" name="Straight Connector 629">
              <a:extLst>
                <a:ext uri="{FF2B5EF4-FFF2-40B4-BE49-F238E27FC236}">
                  <a16:creationId xmlns:a16="http://schemas.microsoft.com/office/drawing/2014/main" id="{C7B1D784-C0E3-5948-BA68-7A6BD5D777A0}"/>
                </a:ext>
              </a:extLst>
            </p:cNvPr>
            <p:cNvCxnSpPr/>
            <p:nvPr/>
          </p:nvCxnSpPr>
          <p:spPr>
            <a:xfrm>
              <a:off x="749821" y="2402024"/>
              <a:ext cx="0" cy="79181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1" name="Straight Connector 630">
              <a:extLst>
                <a:ext uri="{FF2B5EF4-FFF2-40B4-BE49-F238E27FC236}">
                  <a16:creationId xmlns:a16="http://schemas.microsoft.com/office/drawing/2014/main" id="{BB1829C9-B49A-AE46-9597-A7BCDFA93541}"/>
                </a:ext>
              </a:extLst>
            </p:cNvPr>
            <p:cNvCxnSpPr/>
            <p:nvPr/>
          </p:nvCxnSpPr>
          <p:spPr>
            <a:xfrm>
              <a:off x="739780" y="2401700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2" name="Straight Connector 631">
              <a:extLst>
                <a:ext uri="{FF2B5EF4-FFF2-40B4-BE49-F238E27FC236}">
                  <a16:creationId xmlns:a16="http://schemas.microsoft.com/office/drawing/2014/main" id="{9FF7043F-07AF-7946-AD0A-BA16CCBA66F6}"/>
                </a:ext>
              </a:extLst>
            </p:cNvPr>
            <p:cNvCxnSpPr/>
            <p:nvPr/>
          </p:nvCxnSpPr>
          <p:spPr>
            <a:xfrm>
              <a:off x="739146" y="3193837"/>
              <a:ext cx="19851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0" name="TextBox 639">
            <a:extLst>
              <a:ext uri="{FF2B5EF4-FFF2-40B4-BE49-F238E27FC236}">
                <a16:creationId xmlns:a16="http://schemas.microsoft.com/office/drawing/2014/main" id="{4753679D-526E-8548-8952-1E9113F0D4E6}"/>
              </a:ext>
            </a:extLst>
          </p:cNvPr>
          <p:cNvSpPr txBox="1"/>
          <p:nvPr/>
        </p:nvSpPr>
        <p:spPr>
          <a:xfrm>
            <a:off x="8338370" y="4926563"/>
            <a:ext cx="490519" cy="4154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No. at risk</a:t>
            </a:r>
          </a:p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DARO</a:t>
            </a:r>
          </a:p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Placebo</a:t>
            </a:r>
          </a:p>
        </p:txBody>
      </p: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60A5B42A-2C0F-E04E-8398-61B9B457A876}"/>
              </a:ext>
            </a:extLst>
          </p:cNvPr>
          <p:cNvCxnSpPr>
            <a:cxnSpLocks/>
          </p:cNvCxnSpPr>
          <p:nvPr/>
        </p:nvCxnSpPr>
        <p:spPr>
          <a:xfrm flipV="1">
            <a:off x="8871640" y="2606677"/>
            <a:ext cx="0" cy="197802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4" name="TextBox 643">
            <a:extLst>
              <a:ext uri="{FF2B5EF4-FFF2-40B4-BE49-F238E27FC236}">
                <a16:creationId xmlns:a16="http://schemas.microsoft.com/office/drawing/2014/main" id="{E1BD53B3-64B9-AB42-9A1C-6DAEB151D82B}"/>
              </a:ext>
            </a:extLst>
          </p:cNvPr>
          <p:cNvSpPr txBox="1"/>
          <p:nvPr/>
        </p:nvSpPr>
        <p:spPr>
          <a:xfrm>
            <a:off x="8599519" y="4259065"/>
            <a:ext cx="18350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−20</a:t>
            </a:r>
          </a:p>
        </p:txBody>
      </p:sp>
      <p:sp>
        <p:nvSpPr>
          <p:cNvPr id="646" name="TextBox 645">
            <a:extLst>
              <a:ext uri="{FF2B5EF4-FFF2-40B4-BE49-F238E27FC236}">
                <a16:creationId xmlns:a16="http://schemas.microsoft.com/office/drawing/2014/main" id="{9A3EB7C2-4718-074B-91FF-494D026BDA51}"/>
              </a:ext>
            </a:extLst>
          </p:cNvPr>
          <p:cNvSpPr txBox="1"/>
          <p:nvPr/>
        </p:nvSpPr>
        <p:spPr>
          <a:xfrm>
            <a:off x="8599519" y="4012718"/>
            <a:ext cx="18350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50" name="TextBox 649">
            <a:extLst>
              <a:ext uri="{FF2B5EF4-FFF2-40B4-BE49-F238E27FC236}">
                <a16:creationId xmlns:a16="http://schemas.microsoft.com/office/drawing/2014/main" id="{4FBEB429-BF68-8943-BFE0-7CF11D68570B}"/>
              </a:ext>
            </a:extLst>
          </p:cNvPr>
          <p:cNvSpPr txBox="1"/>
          <p:nvPr/>
        </p:nvSpPr>
        <p:spPr>
          <a:xfrm>
            <a:off x="8599519" y="3529547"/>
            <a:ext cx="18350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40</a:t>
            </a:r>
          </a:p>
        </p:txBody>
      </p:sp>
      <p:cxnSp>
        <p:nvCxnSpPr>
          <p:cNvPr id="651" name="Straight Connector 650">
            <a:extLst>
              <a:ext uri="{FF2B5EF4-FFF2-40B4-BE49-F238E27FC236}">
                <a16:creationId xmlns:a16="http://schemas.microsoft.com/office/drawing/2014/main" id="{9F362D91-E47F-D245-9ED6-4A2911469453}"/>
              </a:ext>
            </a:extLst>
          </p:cNvPr>
          <p:cNvCxnSpPr>
            <a:cxnSpLocks/>
          </p:cNvCxnSpPr>
          <p:nvPr/>
        </p:nvCxnSpPr>
        <p:spPr>
          <a:xfrm>
            <a:off x="8867486" y="4569647"/>
            <a:ext cx="3045114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2" name="Straight Connector 651">
            <a:extLst>
              <a:ext uri="{FF2B5EF4-FFF2-40B4-BE49-F238E27FC236}">
                <a16:creationId xmlns:a16="http://schemas.microsoft.com/office/drawing/2014/main" id="{3181BB93-4431-5E48-95AA-80CFF9ABFD46}"/>
              </a:ext>
            </a:extLst>
          </p:cNvPr>
          <p:cNvCxnSpPr/>
          <p:nvPr/>
        </p:nvCxnSpPr>
        <p:spPr>
          <a:xfrm flipV="1">
            <a:off x="11895250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EE29A6C0-4A94-604A-BF12-573746333FE6}"/>
              </a:ext>
            </a:extLst>
          </p:cNvPr>
          <p:cNvCxnSpPr/>
          <p:nvPr/>
        </p:nvCxnSpPr>
        <p:spPr>
          <a:xfrm flipV="1">
            <a:off x="11441226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4" name="TextBox 653">
            <a:extLst>
              <a:ext uri="{FF2B5EF4-FFF2-40B4-BE49-F238E27FC236}">
                <a16:creationId xmlns:a16="http://schemas.microsoft.com/office/drawing/2014/main" id="{BB7128BB-0AFB-B94C-B974-E9EAC445342E}"/>
              </a:ext>
            </a:extLst>
          </p:cNvPr>
          <p:cNvSpPr txBox="1"/>
          <p:nvPr/>
        </p:nvSpPr>
        <p:spPr>
          <a:xfrm>
            <a:off x="11354657" y="4655488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176</a:t>
            </a:r>
          </a:p>
        </p:txBody>
      </p:sp>
      <p:cxnSp>
        <p:nvCxnSpPr>
          <p:cNvPr id="655" name="Straight Connector 654">
            <a:extLst>
              <a:ext uri="{FF2B5EF4-FFF2-40B4-BE49-F238E27FC236}">
                <a16:creationId xmlns:a16="http://schemas.microsoft.com/office/drawing/2014/main" id="{457B379B-A8E0-5B4B-80CD-731E78472257}"/>
              </a:ext>
            </a:extLst>
          </p:cNvPr>
          <p:cNvCxnSpPr/>
          <p:nvPr/>
        </p:nvCxnSpPr>
        <p:spPr>
          <a:xfrm flipV="1">
            <a:off x="11218976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6" name="TextBox 655">
            <a:extLst>
              <a:ext uri="{FF2B5EF4-FFF2-40B4-BE49-F238E27FC236}">
                <a16:creationId xmlns:a16="http://schemas.microsoft.com/office/drawing/2014/main" id="{E0F267B2-DC2D-E84F-A77A-FAA0A785F888}"/>
              </a:ext>
            </a:extLst>
          </p:cNvPr>
          <p:cNvSpPr txBox="1"/>
          <p:nvPr/>
        </p:nvSpPr>
        <p:spPr>
          <a:xfrm>
            <a:off x="11132407" y="4655488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160</a:t>
            </a:r>
          </a:p>
        </p:txBody>
      </p:sp>
      <p:cxnSp>
        <p:nvCxnSpPr>
          <p:cNvPr id="657" name="Straight Connector 656">
            <a:extLst>
              <a:ext uri="{FF2B5EF4-FFF2-40B4-BE49-F238E27FC236}">
                <a16:creationId xmlns:a16="http://schemas.microsoft.com/office/drawing/2014/main" id="{9F2307F4-FDB0-FF42-B9EC-8439D5FD038C}"/>
              </a:ext>
            </a:extLst>
          </p:cNvPr>
          <p:cNvCxnSpPr/>
          <p:nvPr/>
        </p:nvCxnSpPr>
        <p:spPr>
          <a:xfrm flipV="1">
            <a:off x="10545268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8" name="TextBox 657">
            <a:extLst>
              <a:ext uri="{FF2B5EF4-FFF2-40B4-BE49-F238E27FC236}">
                <a16:creationId xmlns:a16="http://schemas.microsoft.com/office/drawing/2014/main" id="{720F0255-7D3D-514C-89A7-BAF7C98B8B53}"/>
              </a:ext>
            </a:extLst>
          </p:cNvPr>
          <p:cNvSpPr txBox="1"/>
          <p:nvPr/>
        </p:nvSpPr>
        <p:spPr>
          <a:xfrm>
            <a:off x="10452354" y="4655488"/>
            <a:ext cx="173124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112</a:t>
            </a:r>
          </a:p>
        </p:txBody>
      </p:sp>
      <p:cxnSp>
        <p:nvCxnSpPr>
          <p:cNvPr id="659" name="Straight Connector 658">
            <a:extLst>
              <a:ext uri="{FF2B5EF4-FFF2-40B4-BE49-F238E27FC236}">
                <a16:creationId xmlns:a16="http://schemas.microsoft.com/office/drawing/2014/main" id="{075D80D4-64F7-074A-8B36-46C9291C0F0D}"/>
              </a:ext>
            </a:extLst>
          </p:cNvPr>
          <p:cNvCxnSpPr/>
          <p:nvPr/>
        </p:nvCxnSpPr>
        <p:spPr>
          <a:xfrm flipV="1">
            <a:off x="10326193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0" name="TextBox 659">
            <a:extLst>
              <a:ext uri="{FF2B5EF4-FFF2-40B4-BE49-F238E27FC236}">
                <a16:creationId xmlns:a16="http://schemas.microsoft.com/office/drawing/2014/main" id="{E282FBFD-CA80-6545-BDFB-5D58D9026AA9}"/>
              </a:ext>
            </a:extLst>
          </p:cNvPr>
          <p:cNvSpPr txBox="1"/>
          <p:nvPr/>
        </p:nvSpPr>
        <p:spPr>
          <a:xfrm>
            <a:off x="10262133" y="465548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96</a:t>
            </a:r>
          </a:p>
        </p:txBody>
      </p:sp>
      <p:cxnSp>
        <p:nvCxnSpPr>
          <p:cNvPr id="664" name="Straight Connector 663">
            <a:extLst>
              <a:ext uri="{FF2B5EF4-FFF2-40B4-BE49-F238E27FC236}">
                <a16:creationId xmlns:a16="http://schemas.microsoft.com/office/drawing/2014/main" id="{EB1F4FA8-4897-EB46-8500-A27F661D0D07}"/>
              </a:ext>
            </a:extLst>
          </p:cNvPr>
          <p:cNvCxnSpPr/>
          <p:nvPr/>
        </p:nvCxnSpPr>
        <p:spPr>
          <a:xfrm flipV="1">
            <a:off x="8978968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5" name="TextBox 664">
            <a:extLst>
              <a:ext uri="{FF2B5EF4-FFF2-40B4-BE49-F238E27FC236}">
                <a16:creationId xmlns:a16="http://schemas.microsoft.com/office/drawing/2014/main" id="{C2929357-8CDE-4C41-B315-16F35ECBBFFE}"/>
              </a:ext>
            </a:extLst>
          </p:cNvPr>
          <p:cNvSpPr txBox="1"/>
          <p:nvPr/>
        </p:nvSpPr>
        <p:spPr>
          <a:xfrm>
            <a:off x="8909116" y="4655488"/>
            <a:ext cx="128240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D1</a:t>
            </a:r>
          </a:p>
        </p:txBody>
      </p:sp>
      <p:cxnSp>
        <p:nvCxnSpPr>
          <p:cNvPr id="666" name="Straight Connector 665">
            <a:extLst>
              <a:ext uri="{FF2B5EF4-FFF2-40B4-BE49-F238E27FC236}">
                <a16:creationId xmlns:a16="http://schemas.microsoft.com/office/drawing/2014/main" id="{3CBA6924-CD7A-D24C-94E5-26492DD49DEB}"/>
              </a:ext>
            </a:extLst>
          </p:cNvPr>
          <p:cNvCxnSpPr/>
          <p:nvPr/>
        </p:nvCxnSpPr>
        <p:spPr>
          <a:xfrm flipV="1">
            <a:off x="9648893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7" name="TextBox 666">
            <a:extLst>
              <a:ext uri="{FF2B5EF4-FFF2-40B4-BE49-F238E27FC236}">
                <a16:creationId xmlns:a16="http://schemas.microsoft.com/office/drawing/2014/main" id="{FF4B24C0-D886-4D47-855C-EC1388FBAC7A}"/>
              </a:ext>
            </a:extLst>
          </p:cNvPr>
          <p:cNvSpPr txBox="1"/>
          <p:nvPr/>
        </p:nvSpPr>
        <p:spPr>
          <a:xfrm>
            <a:off x="9585453" y="465548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48</a:t>
            </a:r>
          </a:p>
        </p:txBody>
      </p:sp>
      <p:cxnSp>
        <p:nvCxnSpPr>
          <p:cNvPr id="668" name="Straight Connector 667">
            <a:extLst>
              <a:ext uri="{FF2B5EF4-FFF2-40B4-BE49-F238E27FC236}">
                <a16:creationId xmlns:a16="http://schemas.microsoft.com/office/drawing/2014/main" id="{BDAD4635-C7CD-B14D-B1BB-4948DD348E9E}"/>
              </a:ext>
            </a:extLst>
          </p:cNvPr>
          <p:cNvCxnSpPr/>
          <p:nvPr/>
        </p:nvCxnSpPr>
        <p:spPr>
          <a:xfrm flipV="1">
            <a:off x="9426643" y="4571306"/>
            <a:ext cx="0" cy="49645"/>
          </a:xfrm>
          <a:prstGeom prst="line">
            <a:avLst/>
          </a:prstGeom>
          <a:ln w="9525" cmpd="sng">
            <a:solidFill>
              <a:srgbClr val="06060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9" name="TextBox 668">
            <a:extLst>
              <a:ext uri="{FF2B5EF4-FFF2-40B4-BE49-F238E27FC236}">
                <a16:creationId xmlns:a16="http://schemas.microsoft.com/office/drawing/2014/main" id="{F08361DC-400F-B246-B2C8-BC9B86D58EE3}"/>
              </a:ext>
            </a:extLst>
          </p:cNvPr>
          <p:cNvSpPr txBox="1"/>
          <p:nvPr/>
        </p:nvSpPr>
        <p:spPr>
          <a:xfrm>
            <a:off x="9363203" y="4655488"/>
            <a:ext cx="115416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32</a:t>
            </a:r>
          </a:p>
        </p:txBody>
      </p:sp>
      <p:cxnSp>
        <p:nvCxnSpPr>
          <p:cNvPr id="671" name="Straight Connector 670">
            <a:extLst>
              <a:ext uri="{FF2B5EF4-FFF2-40B4-BE49-F238E27FC236}">
                <a16:creationId xmlns:a16="http://schemas.microsoft.com/office/drawing/2014/main" id="{BAAD2B37-EE95-7F46-BF4F-B21A15757A99}"/>
              </a:ext>
            </a:extLst>
          </p:cNvPr>
          <p:cNvCxnSpPr>
            <a:cxnSpLocks/>
          </p:cNvCxnSpPr>
          <p:nvPr/>
        </p:nvCxnSpPr>
        <p:spPr>
          <a:xfrm rot="16200000" flipV="1">
            <a:off x="8846816" y="3812480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2" name="TextBox 671">
            <a:extLst>
              <a:ext uri="{FF2B5EF4-FFF2-40B4-BE49-F238E27FC236}">
                <a16:creationId xmlns:a16="http://schemas.microsoft.com/office/drawing/2014/main" id="{1D2BD5F2-DDDC-2A43-A774-E8F1DB1C469B}"/>
              </a:ext>
            </a:extLst>
          </p:cNvPr>
          <p:cNvSpPr txBox="1"/>
          <p:nvPr/>
        </p:nvSpPr>
        <p:spPr>
          <a:xfrm>
            <a:off x="8599519" y="3770847"/>
            <a:ext cx="183503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675" name="Straight Connector 674">
            <a:extLst>
              <a:ext uri="{FF2B5EF4-FFF2-40B4-BE49-F238E27FC236}">
                <a16:creationId xmlns:a16="http://schemas.microsoft.com/office/drawing/2014/main" id="{74317280-BF95-0044-BCC1-1329A19615B6}"/>
              </a:ext>
            </a:extLst>
          </p:cNvPr>
          <p:cNvCxnSpPr>
            <a:cxnSpLocks/>
          </p:cNvCxnSpPr>
          <p:nvPr/>
        </p:nvCxnSpPr>
        <p:spPr>
          <a:xfrm rot="16200000" flipV="1">
            <a:off x="8846816" y="3085406"/>
            <a:ext cx="0" cy="49645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6" name="TextBox 675">
            <a:extLst>
              <a:ext uri="{FF2B5EF4-FFF2-40B4-BE49-F238E27FC236}">
                <a16:creationId xmlns:a16="http://schemas.microsoft.com/office/drawing/2014/main" id="{BD8D6607-0E8B-4F40-84A8-BD8A0C220600}"/>
              </a:ext>
            </a:extLst>
          </p:cNvPr>
          <p:cNvSpPr txBox="1"/>
          <p:nvPr/>
        </p:nvSpPr>
        <p:spPr>
          <a:xfrm>
            <a:off x="8643843" y="3049551"/>
            <a:ext cx="139180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80</a:t>
            </a:r>
          </a:p>
        </p:txBody>
      </p:sp>
      <p:sp>
        <p:nvSpPr>
          <p:cNvPr id="691" name="Oval 690">
            <a:extLst>
              <a:ext uri="{FF2B5EF4-FFF2-40B4-BE49-F238E27FC236}">
                <a16:creationId xmlns:a16="http://schemas.microsoft.com/office/drawing/2014/main" id="{215A0944-27E6-BA41-8D62-CAE1F0CECA5C}"/>
              </a:ext>
            </a:extLst>
          </p:cNvPr>
          <p:cNvSpPr/>
          <p:nvPr/>
        </p:nvSpPr>
        <p:spPr>
          <a:xfrm>
            <a:off x="9160325" y="4197598"/>
            <a:ext cx="99368" cy="9936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92" name="TextBox 691">
            <a:extLst>
              <a:ext uri="{FF2B5EF4-FFF2-40B4-BE49-F238E27FC236}">
                <a16:creationId xmlns:a16="http://schemas.microsoft.com/office/drawing/2014/main" id="{480D4833-A888-684D-A1FB-4B9A9CAB7318}"/>
              </a:ext>
            </a:extLst>
          </p:cNvPr>
          <p:cNvSpPr txBox="1"/>
          <p:nvPr/>
        </p:nvSpPr>
        <p:spPr>
          <a:xfrm>
            <a:off x="9447244" y="4149080"/>
            <a:ext cx="81936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DARO</a:t>
            </a:r>
          </a:p>
        </p:txBody>
      </p:sp>
      <p:cxnSp>
        <p:nvCxnSpPr>
          <p:cNvPr id="693" name="Straight Connector 692">
            <a:extLst>
              <a:ext uri="{FF2B5EF4-FFF2-40B4-BE49-F238E27FC236}">
                <a16:creationId xmlns:a16="http://schemas.microsoft.com/office/drawing/2014/main" id="{3E60AFC5-37DF-6648-BE70-68271651E9B6}"/>
              </a:ext>
            </a:extLst>
          </p:cNvPr>
          <p:cNvCxnSpPr>
            <a:cxnSpLocks/>
          </p:cNvCxnSpPr>
          <p:nvPr/>
        </p:nvCxnSpPr>
        <p:spPr>
          <a:xfrm flipH="1">
            <a:off x="9061706" y="4247282"/>
            <a:ext cx="296606" cy="0"/>
          </a:xfrm>
          <a:prstGeom prst="line">
            <a:avLst/>
          </a:prstGeom>
          <a:ln w="254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5" name="TextBox 694">
            <a:extLst>
              <a:ext uri="{FF2B5EF4-FFF2-40B4-BE49-F238E27FC236}">
                <a16:creationId xmlns:a16="http://schemas.microsoft.com/office/drawing/2014/main" id="{22A54F67-4A77-CE48-B5FC-4ED838B324BA}"/>
              </a:ext>
            </a:extLst>
          </p:cNvPr>
          <p:cNvSpPr txBox="1"/>
          <p:nvPr/>
        </p:nvSpPr>
        <p:spPr>
          <a:xfrm>
            <a:off x="9447244" y="4320530"/>
            <a:ext cx="819366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1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Placebo</a:t>
            </a:r>
          </a:p>
        </p:txBody>
      </p:sp>
      <p:cxnSp>
        <p:nvCxnSpPr>
          <p:cNvPr id="696" name="Straight Connector 695">
            <a:extLst>
              <a:ext uri="{FF2B5EF4-FFF2-40B4-BE49-F238E27FC236}">
                <a16:creationId xmlns:a16="http://schemas.microsoft.com/office/drawing/2014/main" id="{EF02D6C9-4073-FE46-A8F7-C406D6648A34}"/>
              </a:ext>
            </a:extLst>
          </p:cNvPr>
          <p:cNvCxnSpPr>
            <a:cxnSpLocks/>
          </p:cNvCxnSpPr>
          <p:nvPr/>
        </p:nvCxnSpPr>
        <p:spPr>
          <a:xfrm flipH="1">
            <a:off x="9061706" y="4418732"/>
            <a:ext cx="296606" cy="0"/>
          </a:xfrm>
          <a:prstGeom prst="line">
            <a:avLst/>
          </a:prstGeom>
          <a:ln w="25400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amond 11">
            <a:extLst>
              <a:ext uri="{FF2B5EF4-FFF2-40B4-BE49-F238E27FC236}">
                <a16:creationId xmlns:a16="http://schemas.microsoft.com/office/drawing/2014/main" id="{0C25B240-0E10-B94D-844C-A19AF932B7AF}"/>
              </a:ext>
            </a:extLst>
          </p:cNvPr>
          <p:cNvSpPr/>
          <p:nvPr/>
        </p:nvSpPr>
        <p:spPr>
          <a:xfrm>
            <a:off x="9155240" y="4363290"/>
            <a:ext cx="109538" cy="109538"/>
          </a:xfrm>
          <a:prstGeom prst="diamond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49D0520-76DE-8743-B84E-AAE3F1338376}"/>
              </a:ext>
            </a:extLst>
          </p:cNvPr>
          <p:cNvGrpSpPr/>
          <p:nvPr/>
        </p:nvGrpSpPr>
        <p:grpSpPr>
          <a:xfrm>
            <a:off x="8936037" y="3623515"/>
            <a:ext cx="3009060" cy="157910"/>
            <a:chOff x="8936037" y="3623515"/>
            <a:chExt cx="3009060" cy="157910"/>
          </a:xfrm>
        </p:grpSpPr>
        <p:sp>
          <p:nvSpPr>
            <p:cNvPr id="697" name="Diamond 696">
              <a:extLst>
                <a:ext uri="{FF2B5EF4-FFF2-40B4-BE49-F238E27FC236}">
                  <a16:creationId xmlns:a16="http://schemas.microsoft.com/office/drawing/2014/main" id="{630C7FB1-9643-2542-8D21-827509A16168}"/>
                </a:ext>
              </a:extLst>
            </p:cNvPr>
            <p:cNvSpPr/>
            <p:nvPr/>
          </p:nvSpPr>
          <p:spPr>
            <a:xfrm>
              <a:off x="8936037" y="3636215"/>
              <a:ext cx="88060" cy="8806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8" name="Diamond 697">
              <a:extLst>
                <a:ext uri="{FF2B5EF4-FFF2-40B4-BE49-F238E27FC236}">
                  <a16:creationId xmlns:a16="http://schemas.microsoft.com/office/drawing/2014/main" id="{935D69C1-08EB-E247-AF7A-1CA528452F7C}"/>
                </a:ext>
              </a:extLst>
            </p:cNvPr>
            <p:cNvSpPr/>
            <p:nvPr/>
          </p:nvSpPr>
          <p:spPr>
            <a:xfrm>
              <a:off x="9164637" y="3645740"/>
              <a:ext cx="88060" cy="8806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9" name="Diamond 698">
              <a:extLst>
                <a:ext uri="{FF2B5EF4-FFF2-40B4-BE49-F238E27FC236}">
                  <a16:creationId xmlns:a16="http://schemas.microsoft.com/office/drawing/2014/main" id="{B2F490DD-8459-C542-AC87-C5087DBEDE77}"/>
                </a:ext>
              </a:extLst>
            </p:cNvPr>
            <p:cNvSpPr/>
            <p:nvPr/>
          </p:nvSpPr>
          <p:spPr>
            <a:xfrm>
              <a:off x="9396412" y="3658440"/>
              <a:ext cx="88060" cy="8806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0" name="Diamond 699">
              <a:extLst>
                <a:ext uri="{FF2B5EF4-FFF2-40B4-BE49-F238E27FC236}">
                  <a16:creationId xmlns:a16="http://schemas.microsoft.com/office/drawing/2014/main" id="{13D24A5B-6184-E74B-9729-52B273984E0B}"/>
                </a:ext>
              </a:extLst>
            </p:cNvPr>
            <p:cNvSpPr/>
            <p:nvPr/>
          </p:nvSpPr>
          <p:spPr>
            <a:xfrm>
              <a:off x="9612312" y="3658440"/>
              <a:ext cx="88060" cy="8806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1" name="Diamond 700">
              <a:extLst>
                <a:ext uri="{FF2B5EF4-FFF2-40B4-BE49-F238E27FC236}">
                  <a16:creationId xmlns:a16="http://schemas.microsoft.com/office/drawing/2014/main" id="{CF3B5CC4-8A9C-004D-9745-ED2C9D5968D0}"/>
                </a:ext>
              </a:extLst>
            </p:cNvPr>
            <p:cNvSpPr/>
            <p:nvPr/>
          </p:nvSpPr>
          <p:spPr>
            <a:xfrm>
              <a:off x="9840912" y="3664790"/>
              <a:ext cx="88060" cy="8806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2" name="Diamond 701">
              <a:extLst>
                <a:ext uri="{FF2B5EF4-FFF2-40B4-BE49-F238E27FC236}">
                  <a16:creationId xmlns:a16="http://schemas.microsoft.com/office/drawing/2014/main" id="{C68C47A9-93CE-8441-AFF0-331E236F4D11}"/>
                </a:ext>
              </a:extLst>
            </p:cNvPr>
            <p:cNvSpPr/>
            <p:nvPr/>
          </p:nvSpPr>
          <p:spPr>
            <a:xfrm>
              <a:off x="10066337" y="3664790"/>
              <a:ext cx="88060" cy="8806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3" name="Diamond 702">
              <a:extLst>
                <a:ext uri="{FF2B5EF4-FFF2-40B4-BE49-F238E27FC236}">
                  <a16:creationId xmlns:a16="http://schemas.microsoft.com/office/drawing/2014/main" id="{564AFD2C-D9A0-7F4C-9F93-57224F0CB117}"/>
                </a:ext>
              </a:extLst>
            </p:cNvPr>
            <p:cNvSpPr/>
            <p:nvPr/>
          </p:nvSpPr>
          <p:spPr>
            <a:xfrm>
              <a:off x="10288587" y="3664790"/>
              <a:ext cx="88060" cy="8806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4" name="Diamond 703">
              <a:extLst>
                <a:ext uri="{FF2B5EF4-FFF2-40B4-BE49-F238E27FC236}">
                  <a16:creationId xmlns:a16="http://schemas.microsoft.com/office/drawing/2014/main" id="{B89A7B1D-6B65-7242-AC98-48B3A72C34EE}"/>
                </a:ext>
              </a:extLst>
            </p:cNvPr>
            <p:cNvSpPr/>
            <p:nvPr/>
          </p:nvSpPr>
          <p:spPr>
            <a:xfrm>
              <a:off x="10517187" y="3677490"/>
              <a:ext cx="88060" cy="8806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5" name="Diamond 704">
              <a:extLst>
                <a:ext uri="{FF2B5EF4-FFF2-40B4-BE49-F238E27FC236}">
                  <a16:creationId xmlns:a16="http://schemas.microsoft.com/office/drawing/2014/main" id="{B8A0ADE7-AAA3-2443-B454-BD05F7F982F6}"/>
                </a:ext>
              </a:extLst>
            </p:cNvPr>
            <p:cNvSpPr/>
            <p:nvPr/>
          </p:nvSpPr>
          <p:spPr>
            <a:xfrm>
              <a:off x="10739437" y="3671140"/>
              <a:ext cx="88060" cy="8806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6" name="Diamond 705">
              <a:extLst>
                <a:ext uri="{FF2B5EF4-FFF2-40B4-BE49-F238E27FC236}">
                  <a16:creationId xmlns:a16="http://schemas.microsoft.com/office/drawing/2014/main" id="{666E5AD2-741C-3741-98E9-00127EA96108}"/>
                </a:ext>
              </a:extLst>
            </p:cNvPr>
            <p:cNvSpPr/>
            <p:nvPr/>
          </p:nvSpPr>
          <p:spPr>
            <a:xfrm>
              <a:off x="10968037" y="3690190"/>
              <a:ext cx="88060" cy="8806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7" name="Diamond 706">
              <a:extLst>
                <a:ext uri="{FF2B5EF4-FFF2-40B4-BE49-F238E27FC236}">
                  <a16:creationId xmlns:a16="http://schemas.microsoft.com/office/drawing/2014/main" id="{2E0C5F36-E8F3-2740-A855-60A481F910EA}"/>
                </a:ext>
              </a:extLst>
            </p:cNvPr>
            <p:cNvSpPr/>
            <p:nvPr/>
          </p:nvSpPr>
          <p:spPr>
            <a:xfrm>
              <a:off x="11187112" y="3693365"/>
              <a:ext cx="88060" cy="8806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8" name="Diamond 707">
              <a:extLst>
                <a:ext uri="{FF2B5EF4-FFF2-40B4-BE49-F238E27FC236}">
                  <a16:creationId xmlns:a16="http://schemas.microsoft.com/office/drawing/2014/main" id="{3B137E6C-244C-2843-8EA3-4283DA2B704E}"/>
                </a:ext>
              </a:extLst>
            </p:cNvPr>
            <p:cNvSpPr/>
            <p:nvPr/>
          </p:nvSpPr>
          <p:spPr>
            <a:xfrm>
              <a:off x="11406187" y="3623515"/>
              <a:ext cx="88060" cy="8806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9" name="Diamond 708">
              <a:extLst>
                <a:ext uri="{FF2B5EF4-FFF2-40B4-BE49-F238E27FC236}">
                  <a16:creationId xmlns:a16="http://schemas.microsoft.com/office/drawing/2014/main" id="{1F6A2B45-9702-7D49-B941-A3700998E4C4}"/>
                </a:ext>
              </a:extLst>
            </p:cNvPr>
            <p:cNvSpPr/>
            <p:nvPr/>
          </p:nvSpPr>
          <p:spPr>
            <a:xfrm>
              <a:off x="11857037" y="3667965"/>
              <a:ext cx="88060" cy="8806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15" name="Group 714">
              <a:extLst>
                <a:ext uri="{FF2B5EF4-FFF2-40B4-BE49-F238E27FC236}">
                  <a16:creationId xmlns:a16="http://schemas.microsoft.com/office/drawing/2014/main" id="{F3346B5C-C429-BC47-9021-DEE0423E6496}"/>
                </a:ext>
              </a:extLst>
            </p:cNvPr>
            <p:cNvGrpSpPr/>
            <p:nvPr/>
          </p:nvGrpSpPr>
          <p:grpSpPr>
            <a:xfrm>
              <a:off x="11187823" y="3709059"/>
              <a:ext cx="48766" cy="71971"/>
              <a:chOff x="739146" y="2402024"/>
              <a:chExt cx="19851" cy="791814"/>
            </a:xfrm>
          </p:grpSpPr>
          <p:cxnSp>
            <p:nvCxnSpPr>
              <p:cNvPr id="716" name="Straight Connector 715">
                <a:extLst>
                  <a:ext uri="{FF2B5EF4-FFF2-40B4-BE49-F238E27FC236}">
                    <a16:creationId xmlns:a16="http://schemas.microsoft.com/office/drawing/2014/main" id="{1DAF7886-8480-D340-AF19-0774673C61FE}"/>
                  </a:ext>
                </a:extLst>
              </p:cNvPr>
              <p:cNvCxnSpPr/>
              <p:nvPr/>
            </p:nvCxnSpPr>
            <p:spPr>
              <a:xfrm>
                <a:off x="749821" y="2402024"/>
                <a:ext cx="0" cy="791814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7" name="Straight Connector 716">
                <a:extLst>
                  <a:ext uri="{FF2B5EF4-FFF2-40B4-BE49-F238E27FC236}">
                    <a16:creationId xmlns:a16="http://schemas.microsoft.com/office/drawing/2014/main" id="{AD1CB154-6F25-6F47-917E-06AA158EC94F}"/>
                  </a:ext>
                </a:extLst>
              </p:cNvPr>
              <p:cNvCxnSpPr/>
              <p:nvPr/>
            </p:nvCxnSpPr>
            <p:spPr>
              <a:xfrm>
                <a:off x="739146" y="3193837"/>
                <a:ext cx="19851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8" name="Group 717">
              <a:extLst>
                <a:ext uri="{FF2B5EF4-FFF2-40B4-BE49-F238E27FC236}">
                  <a16:creationId xmlns:a16="http://schemas.microsoft.com/office/drawing/2014/main" id="{F7D2FEB8-B44E-AC4A-B01D-8F2418157C29}"/>
                </a:ext>
              </a:extLst>
            </p:cNvPr>
            <p:cNvGrpSpPr/>
            <p:nvPr/>
          </p:nvGrpSpPr>
          <p:grpSpPr>
            <a:xfrm>
              <a:off x="11425834" y="3674134"/>
              <a:ext cx="48766" cy="71971"/>
              <a:chOff x="739146" y="2402024"/>
              <a:chExt cx="19851" cy="791814"/>
            </a:xfrm>
          </p:grpSpPr>
          <p:cxnSp>
            <p:nvCxnSpPr>
              <p:cNvPr id="719" name="Straight Connector 718">
                <a:extLst>
                  <a:ext uri="{FF2B5EF4-FFF2-40B4-BE49-F238E27FC236}">
                    <a16:creationId xmlns:a16="http://schemas.microsoft.com/office/drawing/2014/main" id="{B55E7B3E-C37D-A64F-A18B-3C59C58F1F8A}"/>
                  </a:ext>
                </a:extLst>
              </p:cNvPr>
              <p:cNvCxnSpPr/>
              <p:nvPr/>
            </p:nvCxnSpPr>
            <p:spPr>
              <a:xfrm>
                <a:off x="749821" y="2402024"/>
                <a:ext cx="0" cy="791814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0" name="Straight Connector 719">
                <a:extLst>
                  <a:ext uri="{FF2B5EF4-FFF2-40B4-BE49-F238E27FC236}">
                    <a16:creationId xmlns:a16="http://schemas.microsoft.com/office/drawing/2014/main" id="{7E66CDF2-AE6C-2948-87BE-46041D04778F}"/>
                  </a:ext>
                </a:extLst>
              </p:cNvPr>
              <p:cNvCxnSpPr/>
              <p:nvPr/>
            </p:nvCxnSpPr>
            <p:spPr>
              <a:xfrm>
                <a:off x="739146" y="3193837"/>
                <a:ext cx="19851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1" name="Group 720">
              <a:extLst>
                <a:ext uri="{FF2B5EF4-FFF2-40B4-BE49-F238E27FC236}">
                  <a16:creationId xmlns:a16="http://schemas.microsoft.com/office/drawing/2014/main" id="{ABB97332-B2E6-5945-A412-F0F4E21E7542}"/>
                </a:ext>
              </a:extLst>
            </p:cNvPr>
            <p:cNvGrpSpPr/>
            <p:nvPr/>
          </p:nvGrpSpPr>
          <p:grpSpPr>
            <a:xfrm>
              <a:off x="10978273" y="3686834"/>
              <a:ext cx="48766" cy="71971"/>
              <a:chOff x="739146" y="2402024"/>
              <a:chExt cx="19851" cy="791814"/>
            </a:xfrm>
          </p:grpSpPr>
          <p:cxnSp>
            <p:nvCxnSpPr>
              <p:cNvPr id="722" name="Straight Connector 721">
                <a:extLst>
                  <a:ext uri="{FF2B5EF4-FFF2-40B4-BE49-F238E27FC236}">
                    <a16:creationId xmlns:a16="http://schemas.microsoft.com/office/drawing/2014/main" id="{57F891B1-FA17-BF4F-9E7D-F88F5F59ACC1}"/>
                  </a:ext>
                </a:extLst>
              </p:cNvPr>
              <p:cNvCxnSpPr/>
              <p:nvPr/>
            </p:nvCxnSpPr>
            <p:spPr>
              <a:xfrm>
                <a:off x="749821" y="2402024"/>
                <a:ext cx="0" cy="791814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3" name="Straight Connector 722">
                <a:extLst>
                  <a:ext uri="{FF2B5EF4-FFF2-40B4-BE49-F238E27FC236}">
                    <a16:creationId xmlns:a16="http://schemas.microsoft.com/office/drawing/2014/main" id="{70DC56B8-14A3-0B44-8586-48BC874A6645}"/>
                  </a:ext>
                </a:extLst>
              </p:cNvPr>
              <p:cNvCxnSpPr/>
              <p:nvPr/>
            </p:nvCxnSpPr>
            <p:spPr>
              <a:xfrm>
                <a:off x="739146" y="3193837"/>
                <a:ext cx="19851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4" name="Group 723">
              <a:extLst>
                <a:ext uri="{FF2B5EF4-FFF2-40B4-BE49-F238E27FC236}">
                  <a16:creationId xmlns:a16="http://schemas.microsoft.com/office/drawing/2014/main" id="{EB019CDB-E7AF-A947-ABF5-F998140A3124}"/>
                </a:ext>
              </a:extLst>
            </p:cNvPr>
            <p:cNvGrpSpPr/>
            <p:nvPr/>
          </p:nvGrpSpPr>
          <p:grpSpPr>
            <a:xfrm>
              <a:off x="10756023" y="3674134"/>
              <a:ext cx="48766" cy="71971"/>
              <a:chOff x="739146" y="2402024"/>
              <a:chExt cx="19851" cy="791814"/>
            </a:xfrm>
          </p:grpSpPr>
          <p:cxnSp>
            <p:nvCxnSpPr>
              <p:cNvPr id="725" name="Straight Connector 724">
                <a:extLst>
                  <a:ext uri="{FF2B5EF4-FFF2-40B4-BE49-F238E27FC236}">
                    <a16:creationId xmlns:a16="http://schemas.microsoft.com/office/drawing/2014/main" id="{D37680CB-0BC9-5F46-BB85-39E1A46196F7}"/>
                  </a:ext>
                </a:extLst>
              </p:cNvPr>
              <p:cNvCxnSpPr/>
              <p:nvPr/>
            </p:nvCxnSpPr>
            <p:spPr>
              <a:xfrm>
                <a:off x="749821" y="2402024"/>
                <a:ext cx="0" cy="791814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" name="Straight Connector 725">
                <a:extLst>
                  <a:ext uri="{FF2B5EF4-FFF2-40B4-BE49-F238E27FC236}">
                    <a16:creationId xmlns:a16="http://schemas.microsoft.com/office/drawing/2014/main" id="{4DF76D52-3689-2C40-A5D5-56FE5B51EAE9}"/>
                  </a:ext>
                </a:extLst>
              </p:cNvPr>
              <p:cNvCxnSpPr/>
              <p:nvPr/>
            </p:nvCxnSpPr>
            <p:spPr>
              <a:xfrm>
                <a:off x="739146" y="3193837"/>
                <a:ext cx="19851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7" name="Group 726">
              <a:extLst>
                <a:ext uri="{FF2B5EF4-FFF2-40B4-BE49-F238E27FC236}">
                  <a16:creationId xmlns:a16="http://schemas.microsoft.com/office/drawing/2014/main" id="{78219DC4-7A44-4F45-B894-321AA4F1CDF0}"/>
                </a:ext>
              </a:extLst>
            </p:cNvPr>
            <p:cNvGrpSpPr/>
            <p:nvPr/>
          </p:nvGrpSpPr>
          <p:grpSpPr>
            <a:xfrm>
              <a:off x="10524248" y="3664609"/>
              <a:ext cx="48766" cy="71971"/>
              <a:chOff x="739146" y="2402024"/>
              <a:chExt cx="19851" cy="791814"/>
            </a:xfrm>
          </p:grpSpPr>
          <p:cxnSp>
            <p:nvCxnSpPr>
              <p:cNvPr id="728" name="Straight Connector 727">
                <a:extLst>
                  <a:ext uri="{FF2B5EF4-FFF2-40B4-BE49-F238E27FC236}">
                    <a16:creationId xmlns:a16="http://schemas.microsoft.com/office/drawing/2014/main" id="{F2944E73-6CF7-034C-8CD0-8C87A069D139}"/>
                  </a:ext>
                </a:extLst>
              </p:cNvPr>
              <p:cNvCxnSpPr/>
              <p:nvPr/>
            </p:nvCxnSpPr>
            <p:spPr>
              <a:xfrm>
                <a:off x="749821" y="2402024"/>
                <a:ext cx="0" cy="791814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Straight Connector 728">
                <a:extLst>
                  <a:ext uri="{FF2B5EF4-FFF2-40B4-BE49-F238E27FC236}">
                    <a16:creationId xmlns:a16="http://schemas.microsoft.com/office/drawing/2014/main" id="{CA812E91-4FD9-304C-82CD-ED951AC524A8}"/>
                  </a:ext>
                </a:extLst>
              </p:cNvPr>
              <p:cNvCxnSpPr/>
              <p:nvPr/>
            </p:nvCxnSpPr>
            <p:spPr>
              <a:xfrm>
                <a:off x="739146" y="3193837"/>
                <a:ext cx="19851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3" name="Group 732">
              <a:extLst>
                <a:ext uri="{FF2B5EF4-FFF2-40B4-BE49-F238E27FC236}">
                  <a16:creationId xmlns:a16="http://schemas.microsoft.com/office/drawing/2014/main" id="{56391C60-29AC-7949-B3AC-23C992315334}"/>
                </a:ext>
              </a:extLst>
            </p:cNvPr>
            <p:cNvGrpSpPr/>
            <p:nvPr/>
          </p:nvGrpSpPr>
          <p:grpSpPr>
            <a:xfrm flipV="1">
              <a:off x="10305173" y="3664609"/>
              <a:ext cx="48766" cy="71971"/>
              <a:chOff x="739146" y="2402024"/>
              <a:chExt cx="19851" cy="791814"/>
            </a:xfrm>
          </p:grpSpPr>
          <p:cxnSp>
            <p:nvCxnSpPr>
              <p:cNvPr id="734" name="Straight Connector 733">
                <a:extLst>
                  <a:ext uri="{FF2B5EF4-FFF2-40B4-BE49-F238E27FC236}">
                    <a16:creationId xmlns:a16="http://schemas.microsoft.com/office/drawing/2014/main" id="{13ECC2A5-42A3-894F-A27E-2907F1102EA2}"/>
                  </a:ext>
                </a:extLst>
              </p:cNvPr>
              <p:cNvCxnSpPr/>
              <p:nvPr/>
            </p:nvCxnSpPr>
            <p:spPr>
              <a:xfrm>
                <a:off x="749821" y="2402024"/>
                <a:ext cx="0" cy="791814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Straight Connector 734">
                <a:extLst>
                  <a:ext uri="{FF2B5EF4-FFF2-40B4-BE49-F238E27FC236}">
                    <a16:creationId xmlns:a16="http://schemas.microsoft.com/office/drawing/2014/main" id="{234C5F55-8E94-0746-AFCA-B1E8FD61A25A}"/>
                  </a:ext>
                </a:extLst>
              </p:cNvPr>
              <p:cNvCxnSpPr/>
              <p:nvPr/>
            </p:nvCxnSpPr>
            <p:spPr>
              <a:xfrm>
                <a:off x="739146" y="3193837"/>
                <a:ext cx="19851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6" name="Group 735">
              <a:extLst>
                <a:ext uri="{FF2B5EF4-FFF2-40B4-BE49-F238E27FC236}">
                  <a16:creationId xmlns:a16="http://schemas.microsoft.com/office/drawing/2014/main" id="{3A80DF24-DD72-DB43-81A8-3294F05DABAF}"/>
                </a:ext>
              </a:extLst>
            </p:cNvPr>
            <p:cNvGrpSpPr/>
            <p:nvPr/>
          </p:nvGrpSpPr>
          <p:grpSpPr>
            <a:xfrm flipV="1">
              <a:off x="10076573" y="3661434"/>
              <a:ext cx="48766" cy="71971"/>
              <a:chOff x="739146" y="2402024"/>
              <a:chExt cx="19851" cy="791814"/>
            </a:xfrm>
          </p:grpSpPr>
          <p:cxnSp>
            <p:nvCxnSpPr>
              <p:cNvPr id="737" name="Straight Connector 736">
                <a:extLst>
                  <a:ext uri="{FF2B5EF4-FFF2-40B4-BE49-F238E27FC236}">
                    <a16:creationId xmlns:a16="http://schemas.microsoft.com/office/drawing/2014/main" id="{3915DAB6-BFF2-1643-8DBF-DE2945464AC8}"/>
                  </a:ext>
                </a:extLst>
              </p:cNvPr>
              <p:cNvCxnSpPr/>
              <p:nvPr/>
            </p:nvCxnSpPr>
            <p:spPr>
              <a:xfrm>
                <a:off x="749821" y="2402024"/>
                <a:ext cx="0" cy="791814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" name="Straight Connector 737">
                <a:extLst>
                  <a:ext uri="{FF2B5EF4-FFF2-40B4-BE49-F238E27FC236}">
                    <a16:creationId xmlns:a16="http://schemas.microsoft.com/office/drawing/2014/main" id="{173B4D5E-0866-C343-A878-0EB06916CD9D}"/>
                  </a:ext>
                </a:extLst>
              </p:cNvPr>
              <p:cNvCxnSpPr/>
              <p:nvPr/>
            </p:nvCxnSpPr>
            <p:spPr>
              <a:xfrm>
                <a:off x="739146" y="3193837"/>
                <a:ext cx="19851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9" name="Group 738">
              <a:extLst>
                <a:ext uri="{FF2B5EF4-FFF2-40B4-BE49-F238E27FC236}">
                  <a16:creationId xmlns:a16="http://schemas.microsoft.com/office/drawing/2014/main" id="{82ECC66F-F1EC-CA4B-8B59-A61FD29A42CC}"/>
                </a:ext>
              </a:extLst>
            </p:cNvPr>
            <p:cNvGrpSpPr/>
            <p:nvPr/>
          </p:nvGrpSpPr>
          <p:grpSpPr>
            <a:xfrm flipV="1">
              <a:off x="9851148" y="3658259"/>
              <a:ext cx="48766" cy="71971"/>
              <a:chOff x="739146" y="2402024"/>
              <a:chExt cx="19851" cy="791814"/>
            </a:xfrm>
          </p:grpSpPr>
          <p:cxnSp>
            <p:nvCxnSpPr>
              <p:cNvPr id="740" name="Straight Connector 739">
                <a:extLst>
                  <a:ext uri="{FF2B5EF4-FFF2-40B4-BE49-F238E27FC236}">
                    <a16:creationId xmlns:a16="http://schemas.microsoft.com/office/drawing/2014/main" id="{10DB7DB9-21D4-7843-98CC-52452A761664}"/>
                  </a:ext>
                </a:extLst>
              </p:cNvPr>
              <p:cNvCxnSpPr/>
              <p:nvPr/>
            </p:nvCxnSpPr>
            <p:spPr>
              <a:xfrm>
                <a:off x="749821" y="2402024"/>
                <a:ext cx="0" cy="791814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1" name="Straight Connector 740">
                <a:extLst>
                  <a:ext uri="{FF2B5EF4-FFF2-40B4-BE49-F238E27FC236}">
                    <a16:creationId xmlns:a16="http://schemas.microsoft.com/office/drawing/2014/main" id="{993D6E72-96AB-6044-B23C-67A88FEEBB2C}"/>
                  </a:ext>
                </a:extLst>
              </p:cNvPr>
              <p:cNvCxnSpPr/>
              <p:nvPr/>
            </p:nvCxnSpPr>
            <p:spPr>
              <a:xfrm>
                <a:off x="739146" y="3193837"/>
                <a:ext cx="19851" cy="0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1542769-0509-CB4E-AC56-780148E225B0}"/>
                </a:ext>
              </a:extLst>
            </p:cNvPr>
            <p:cNvSpPr/>
            <p:nvPr/>
          </p:nvSpPr>
          <p:spPr>
            <a:xfrm>
              <a:off x="8972550" y="3660775"/>
              <a:ext cx="2930525" cy="66675"/>
            </a:xfrm>
            <a:custGeom>
              <a:avLst/>
              <a:gdLst>
                <a:gd name="connsiteX0" fmla="*/ 0 w 2930525"/>
                <a:gd name="connsiteY0" fmla="*/ 15875 h 66675"/>
                <a:gd name="connsiteX1" fmla="*/ 238125 w 2930525"/>
                <a:gd name="connsiteY1" fmla="*/ 28575 h 66675"/>
                <a:gd name="connsiteX2" fmla="*/ 466725 w 2930525"/>
                <a:gd name="connsiteY2" fmla="*/ 28575 h 66675"/>
                <a:gd name="connsiteX3" fmla="*/ 682625 w 2930525"/>
                <a:gd name="connsiteY3" fmla="*/ 38100 h 66675"/>
                <a:gd name="connsiteX4" fmla="*/ 911225 w 2930525"/>
                <a:gd name="connsiteY4" fmla="*/ 44450 h 66675"/>
                <a:gd name="connsiteX5" fmla="*/ 1133475 w 2930525"/>
                <a:gd name="connsiteY5" fmla="*/ 44450 h 66675"/>
                <a:gd name="connsiteX6" fmla="*/ 1355725 w 2930525"/>
                <a:gd name="connsiteY6" fmla="*/ 41275 h 66675"/>
                <a:gd name="connsiteX7" fmla="*/ 1593850 w 2930525"/>
                <a:gd name="connsiteY7" fmla="*/ 53975 h 66675"/>
                <a:gd name="connsiteX8" fmla="*/ 1812925 w 2930525"/>
                <a:gd name="connsiteY8" fmla="*/ 47625 h 66675"/>
                <a:gd name="connsiteX9" fmla="*/ 2044700 w 2930525"/>
                <a:gd name="connsiteY9" fmla="*/ 63500 h 66675"/>
                <a:gd name="connsiteX10" fmla="*/ 2270125 w 2930525"/>
                <a:gd name="connsiteY10" fmla="*/ 66675 h 66675"/>
                <a:gd name="connsiteX11" fmla="*/ 2486025 w 2930525"/>
                <a:gd name="connsiteY11" fmla="*/ 0 h 66675"/>
                <a:gd name="connsiteX12" fmla="*/ 2930525 w 2930525"/>
                <a:gd name="connsiteY12" fmla="*/ 4762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30525" h="66675">
                  <a:moveTo>
                    <a:pt x="0" y="15875"/>
                  </a:moveTo>
                  <a:lnTo>
                    <a:pt x="238125" y="28575"/>
                  </a:lnTo>
                  <a:lnTo>
                    <a:pt x="466725" y="28575"/>
                  </a:lnTo>
                  <a:lnTo>
                    <a:pt x="682625" y="38100"/>
                  </a:lnTo>
                  <a:lnTo>
                    <a:pt x="911225" y="44450"/>
                  </a:lnTo>
                  <a:lnTo>
                    <a:pt x="1133475" y="44450"/>
                  </a:lnTo>
                  <a:lnTo>
                    <a:pt x="1355725" y="41275"/>
                  </a:lnTo>
                  <a:lnTo>
                    <a:pt x="1593850" y="53975"/>
                  </a:lnTo>
                  <a:lnTo>
                    <a:pt x="1812925" y="47625"/>
                  </a:lnTo>
                  <a:lnTo>
                    <a:pt x="2044700" y="63500"/>
                  </a:lnTo>
                  <a:lnTo>
                    <a:pt x="2270125" y="66675"/>
                  </a:lnTo>
                  <a:lnTo>
                    <a:pt x="2486025" y="0"/>
                  </a:lnTo>
                  <a:lnTo>
                    <a:pt x="2930525" y="47625"/>
                  </a:lnTo>
                </a:path>
              </a:pathLst>
            </a:custGeom>
            <a:noFill/>
            <a:ln w="1905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88C68F-EFC7-4040-8731-58A3852DA4FA}"/>
              </a:ext>
            </a:extLst>
          </p:cNvPr>
          <p:cNvGrpSpPr/>
          <p:nvPr/>
        </p:nvGrpSpPr>
        <p:grpSpPr>
          <a:xfrm>
            <a:off x="8948065" y="3601817"/>
            <a:ext cx="2987530" cy="129329"/>
            <a:chOff x="8948065" y="3608489"/>
            <a:chExt cx="2987530" cy="129329"/>
          </a:xfrm>
        </p:grpSpPr>
        <p:sp>
          <p:nvSpPr>
            <p:cNvPr id="677" name="Oval 676">
              <a:extLst>
                <a:ext uri="{FF2B5EF4-FFF2-40B4-BE49-F238E27FC236}">
                  <a16:creationId xmlns:a16="http://schemas.microsoft.com/office/drawing/2014/main" id="{E78D7E34-C8D8-594E-B2D4-36BE25D4D8B7}"/>
                </a:ext>
              </a:extLst>
            </p:cNvPr>
            <p:cNvSpPr/>
            <p:nvPr/>
          </p:nvSpPr>
          <p:spPr>
            <a:xfrm>
              <a:off x="11641166" y="3608489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78" name="Oval 677">
              <a:extLst>
                <a:ext uri="{FF2B5EF4-FFF2-40B4-BE49-F238E27FC236}">
                  <a16:creationId xmlns:a16="http://schemas.microsoft.com/office/drawing/2014/main" id="{247DFA87-C367-2D42-A36B-A0F226BAC8ED}"/>
                </a:ext>
              </a:extLst>
            </p:cNvPr>
            <p:cNvSpPr/>
            <p:nvPr/>
          </p:nvSpPr>
          <p:spPr>
            <a:xfrm>
              <a:off x="11869766" y="3671989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79" name="Oval 678">
              <a:extLst>
                <a:ext uri="{FF2B5EF4-FFF2-40B4-BE49-F238E27FC236}">
                  <a16:creationId xmlns:a16="http://schemas.microsoft.com/office/drawing/2014/main" id="{C4142D92-82F9-0C4A-9AE8-40C2EB41DEE8}"/>
                </a:ext>
              </a:extLst>
            </p:cNvPr>
            <p:cNvSpPr/>
            <p:nvPr/>
          </p:nvSpPr>
          <p:spPr>
            <a:xfrm>
              <a:off x="11415741" y="3671989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80" name="Oval 679">
              <a:extLst>
                <a:ext uri="{FF2B5EF4-FFF2-40B4-BE49-F238E27FC236}">
                  <a16:creationId xmlns:a16="http://schemas.microsoft.com/office/drawing/2014/main" id="{81815A91-D349-224A-833E-72A85F98FE47}"/>
                </a:ext>
              </a:extLst>
            </p:cNvPr>
            <p:cNvSpPr/>
            <p:nvPr/>
          </p:nvSpPr>
          <p:spPr>
            <a:xfrm>
              <a:off x="11190316" y="3662464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81" name="Oval 680">
              <a:extLst>
                <a:ext uri="{FF2B5EF4-FFF2-40B4-BE49-F238E27FC236}">
                  <a16:creationId xmlns:a16="http://schemas.microsoft.com/office/drawing/2014/main" id="{388EFB8C-F981-034E-92B5-EE1003CF9CC7}"/>
                </a:ext>
              </a:extLst>
            </p:cNvPr>
            <p:cNvSpPr/>
            <p:nvPr/>
          </p:nvSpPr>
          <p:spPr>
            <a:xfrm>
              <a:off x="10968066" y="3646589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82" name="Oval 681">
              <a:extLst>
                <a:ext uri="{FF2B5EF4-FFF2-40B4-BE49-F238E27FC236}">
                  <a16:creationId xmlns:a16="http://schemas.microsoft.com/office/drawing/2014/main" id="{4BEF7011-258F-4646-A541-96E42BE55AEB}"/>
                </a:ext>
              </a:extLst>
            </p:cNvPr>
            <p:cNvSpPr/>
            <p:nvPr/>
          </p:nvSpPr>
          <p:spPr>
            <a:xfrm>
              <a:off x="10745816" y="3649764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83" name="Oval 682">
              <a:extLst>
                <a:ext uri="{FF2B5EF4-FFF2-40B4-BE49-F238E27FC236}">
                  <a16:creationId xmlns:a16="http://schemas.microsoft.com/office/drawing/2014/main" id="{A0EDFC2D-F771-1A49-985F-EE274834B255}"/>
                </a:ext>
              </a:extLst>
            </p:cNvPr>
            <p:cNvSpPr/>
            <p:nvPr/>
          </p:nvSpPr>
          <p:spPr>
            <a:xfrm>
              <a:off x="10523566" y="3646589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84" name="Oval 683">
              <a:extLst>
                <a:ext uri="{FF2B5EF4-FFF2-40B4-BE49-F238E27FC236}">
                  <a16:creationId xmlns:a16="http://schemas.microsoft.com/office/drawing/2014/main" id="{DE88834C-A723-FD4B-83D7-CAAFDC3DCA20}"/>
                </a:ext>
              </a:extLst>
            </p:cNvPr>
            <p:cNvSpPr/>
            <p:nvPr/>
          </p:nvSpPr>
          <p:spPr>
            <a:xfrm>
              <a:off x="10291791" y="3659289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85" name="Oval 684">
              <a:extLst>
                <a:ext uri="{FF2B5EF4-FFF2-40B4-BE49-F238E27FC236}">
                  <a16:creationId xmlns:a16="http://schemas.microsoft.com/office/drawing/2014/main" id="{7526D353-D5A1-A145-9D4E-7B653AF691F8}"/>
                </a:ext>
              </a:extLst>
            </p:cNvPr>
            <p:cNvSpPr/>
            <p:nvPr/>
          </p:nvSpPr>
          <p:spPr>
            <a:xfrm>
              <a:off x="9621866" y="3656114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86" name="Oval 685">
              <a:extLst>
                <a:ext uri="{FF2B5EF4-FFF2-40B4-BE49-F238E27FC236}">
                  <a16:creationId xmlns:a16="http://schemas.microsoft.com/office/drawing/2014/main" id="{F134A781-1C3D-244F-938B-5351330A3DC3}"/>
                </a:ext>
              </a:extLst>
            </p:cNvPr>
            <p:cNvSpPr/>
            <p:nvPr/>
          </p:nvSpPr>
          <p:spPr>
            <a:xfrm>
              <a:off x="9847291" y="3649764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87" name="Oval 686">
              <a:extLst>
                <a:ext uri="{FF2B5EF4-FFF2-40B4-BE49-F238E27FC236}">
                  <a16:creationId xmlns:a16="http://schemas.microsoft.com/office/drawing/2014/main" id="{053AE9DB-9B32-9349-887E-674238E598F2}"/>
                </a:ext>
              </a:extLst>
            </p:cNvPr>
            <p:cNvSpPr/>
            <p:nvPr/>
          </p:nvSpPr>
          <p:spPr>
            <a:xfrm>
              <a:off x="10075891" y="3649764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88" name="Oval 687">
              <a:extLst>
                <a:ext uri="{FF2B5EF4-FFF2-40B4-BE49-F238E27FC236}">
                  <a16:creationId xmlns:a16="http://schemas.microsoft.com/office/drawing/2014/main" id="{2EE5FCE7-DF6B-CB42-BB3C-6D24582C4E0F}"/>
                </a:ext>
              </a:extLst>
            </p:cNvPr>
            <p:cNvSpPr/>
            <p:nvPr/>
          </p:nvSpPr>
          <p:spPr>
            <a:xfrm>
              <a:off x="8948065" y="3642153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89" name="Oval 688">
              <a:extLst>
                <a:ext uri="{FF2B5EF4-FFF2-40B4-BE49-F238E27FC236}">
                  <a16:creationId xmlns:a16="http://schemas.microsoft.com/office/drawing/2014/main" id="{8390FBD7-A72C-0541-AD62-1A35C7E40A93}"/>
                </a:ext>
              </a:extLst>
            </p:cNvPr>
            <p:cNvSpPr/>
            <p:nvPr/>
          </p:nvSpPr>
          <p:spPr>
            <a:xfrm>
              <a:off x="9174191" y="3646589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3DC5D425-5E97-554A-AFEF-EB49C47A7674}"/>
                </a:ext>
              </a:extLst>
            </p:cNvPr>
            <p:cNvSpPr/>
            <p:nvPr/>
          </p:nvSpPr>
          <p:spPr>
            <a:xfrm>
              <a:off x="9402791" y="3652939"/>
              <a:ext cx="65829" cy="6582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GB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9" name="Freeform 18">
            <a:extLst>
              <a:ext uri="{FF2B5EF4-FFF2-40B4-BE49-F238E27FC236}">
                <a16:creationId xmlns:a16="http://schemas.microsoft.com/office/drawing/2014/main" id="{905E0663-2C25-0843-A335-984CD5EF364E}"/>
              </a:ext>
            </a:extLst>
          </p:cNvPr>
          <p:cNvSpPr/>
          <p:nvPr/>
        </p:nvSpPr>
        <p:spPr>
          <a:xfrm>
            <a:off x="8972550" y="3641725"/>
            <a:ext cx="2930525" cy="66675"/>
          </a:xfrm>
          <a:custGeom>
            <a:avLst/>
            <a:gdLst>
              <a:gd name="connsiteX0" fmla="*/ 2930525 w 2930525"/>
              <a:gd name="connsiteY0" fmla="*/ 60325 h 66675"/>
              <a:gd name="connsiteX1" fmla="*/ 2701925 w 2930525"/>
              <a:gd name="connsiteY1" fmla="*/ 0 h 66675"/>
              <a:gd name="connsiteX2" fmla="*/ 2482850 w 2930525"/>
              <a:gd name="connsiteY2" fmla="*/ 66675 h 66675"/>
              <a:gd name="connsiteX3" fmla="*/ 2251075 w 2930525"/>
              <a:gd name="connsiteY3" fmla="*/ 53975 h 66675"/>
              <a:gd name="connsiteX4" fmla="*/ 2028825 w 2930525"/>
              <a:gd name="connsiteY4" fmla="*/ 34925 h 66675"/>
              <a:gd name="connsiteX5" fmla="*/ 1812925 w 2930525"/>
              <a:gd name="connsiteY5" fmla="*/ 41275 h 66675"/>
              <a:gd name="connsiteX6" fmla="*/ 1584325 w 2930525"/>
              <a:gd name="connsiteY6" fmla="*/ 28575 h 66675"/>
              <a:gd name="connsiteX7" fmla="*/ 1352550 w 2930525"/>
              <a:gd name="connsiteY7" fmla="*/ 57150 h 66675"/>
              <a:gd name="connsiteX8" fmla="*/ 1136650 w 2930525"/>
              <a:gd name="connsiteY8" fmla="*/ 34925 h 66675"/>
              <a:gd name="connsiteX9" fmla="*/ 911225 w 2930525"/>
              <a:gd name="connsiteY9" fmla="*/ 41275 h 66675"/>
              <a:gd name="connsiteX10" fmla="*/ 692150 w 2930525"/>
              <a:gd name="connsiteY10" fmla="*/ 38100 h 66675"/>
              <a:gd name="connsiteX11" fmla="*/ 463550 w 2930525"/>
              <a:gd name="connsiteY11" fmla="*/ 31750 h 66675"/>
              <a:gd name="connsiteX12" fmla="*/ 231775 w 2930525"/>
              <a:gd name="connsiteY12" fmla="*/ 28575 h 66675"/>
              <a:gd name="connsiteX13" fmla="*/ 0 w 2930525"/>
              <a:gd name="connsiteY13" fmla="*/ 38100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30525" h="66675">
                <a:moveTo>
                  <a:pt x="2930525" y="60325"/>
                </a:moveTo>
                <a:lnTo>
                  <a:pt x="2701925" y="0"/>
                </a:lnTo>
                <a:lnTo>
                  <a:pt x="2482850" y="66675"/>
                </a:lnTo>
                <a:lnTo>
                  <a:pt x="2251075" y="53975"/>
                </a:lnTo>
                <a:lnTo>
                  <a:pt x="2028825" y="34925"/>
                </a:lnTo>
                <a:lnTo>
                  <a:pt x="1812925" y="41275"/>
                </a:lnTo>
                <a:lnTo>
                  <a:pt x="1584325" y="28575"/>
                </a:lnTo>
                <a:lnTo>
                  <a:pt x="1352550" y="57150"/>
                </a:lnTo>
                <a:lnTo>
                  <a:pt x="1136650" y="34925"/>
                </a:lnTo>
                <a:lnTo>
                  <a:pt x="911225" y="41275"/>
                </a:lnTo>
                <a:lnTo>
                  <a:pt x="692150" y="38100"/>
                </a:lnTo>
                <a:lnTo>
                  <a:pt x="463550" y="31750"/>
                </a:lnTo>
                <a:lnTo>
                  <a:pt x="231775" y="28575"/>
                </a:lnTo>
                <a:lnTo>
                  <a:pt x="0" y="38100"/>
                </a:lnTo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4" name="TextBox 753">
            <a:extLst>
              <a:ext uri="{FF2B5EF4-FFF2-40B4-BE49-F238E27FC236}">
                <a16:creationId xmlns:a16="http://schemas.microsoft.com/office/drawing/2014/main" id="{5D4B3D37-8632-5C4D-9828-010FF43E6B51}"/>
              </a:ext>
            </a:extLst>
          </p:cNvPr>
          <p:cNvSpPr txBox="1"/>
          <p:nvPr/>
        </p:nvSpPr>
        <p:spPr>
          <a:xfrm>
            <a:off x="9108924" y="5065062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882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501</a:t>
            </a:r>
          </a:p>
        </p:txBody>
      </p:sp>
      <p:sp>
        <p:nvSpPr>
          <p:cNvPr id="755" name="TextBox 754">
            <a:extLst>
              <a:ext uri="{FF2B5EF4-FFF2-40B4-BE49-F238E27FC236}">
                <a16:creationId xmlns:a16="http://schemas.microsoft.com/office/drawing/2014/main" id="{6E62ACEA-0BEA-CE42-9E07-2E55138FD015}"/>
              </a:ext>
            </a:extLst>
          </p:cNvPr>
          <p:cNvSpPr txBox="1"/>
          <p:nvPr/>
        </p:nvSpPr>
        <p:spPr>
          <a:xfrm>
            <a:off x="9766349" y="5065062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512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186</a:t>
            </a:r>
          </a:p>
        </p:txBody>
      </p:sp>
      <p:sp>
        <p:nvSpPr>
          <p:cNvPr id="756" name="TextBox 755">
            <a:extLst>
              <a:ext uri="{FF2B5EF4-FFF2-40B4-BE49-F238E27FC236}">
                <a16:creationId xmlns:a16="http://schemas.microsoft.com/office/drawing/2014/main" id="{7B4C243B-3C88-1449-ABEA-780536587DF9}"/>
              </a:ext>
            </a:extLst>
          </p:cNvPr>
          <p:cNvSpPr txBox="1"/>
          <p:nvPr/>
        </p:nvSpPr>
        <p:spPr>
          <a:xfrm>
            <a:off x="10001504" y="5065062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387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119</a:t>
            </a:r>
          </a:p>
        </p:txBody>
      </p:sp>
      <p:sp>
        <p:nvSpPr>
          <p:cNvPr id="757" name="TextBox 756">
            <a:extLst>
              <a:ext uri="{FF2B5EF4-FFF2-40B4-BE49-F238E27FC236}">
                <a16:creationId xmlns:a16="http://schemas.microsoft.com/office/drawing/2014/main" id="{C3CE2840-832D-704C-94B3-DFD741A7F6CD}"/>
              </a:ext>
            </a:extLst>
          </p:cNvPr>
          <p:cNvSpPr txBox="1"/>
          <p:nvPr/>
        </p:nvSpPr>
        <p:spPr>
          <a:xfrm>
            <a:off x="10677980" y="5065062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121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31</a:t>
            </a:r>
          </a:p>
        </p:txBody>
      </p:sp>
      <p:sp>
        <p:nvSpPr>
          <p:cNvPr id="758" name="TextBox 757">
            <a:extLst>
              <a:ext uri="{FF2B5EF4-FFF2-40B4-BE49-F238E27FC236}">
                <a16:creationId xmlns:a16="http://schemas.microsoft.com/office/drawing/2014/main" id="{01E48FB2-EEC4-9240-9D8C-A65BBA68B5B5}"/>
              </a:ext>
            </a:extLst>
          </p:cNvPr>
          <p:cNvSpPr txBox="1"/>
          <p:nvPr/>
        </p:nvSpPr>
        <p:spPr>
          <a:xfrm>
            <a:off x="10935636" y="5065062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73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759" name="TextBox 758">
            <a:extLst>
              <a:ext uri="{FF2B5EF4-FFF2-40B4-BE49-F238E27FC236}">
                <a16:creationId xmlns:a16="http://schemas.microsoft.com/office/drawing/2014/main" id="{1B9062D6-B274-DA48-8001-5ED8152C7D09}"/>
              </a:ext>
            </a:extLst>
          </p:cNvPr>
          <p:cNvSpPr txBox="1"/>
          <p:nvPr/>
        </p:nvSpPr>
        <p:spPr>
          <a:xfrm>
            <a:off x="11634615" y="5065062"/>
            <a:ext cx="5770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2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760" name="TextBox 759">
            <a:extLst>
              <a:ext uri="{FF2B5EF4-FFF2-40B4-BE49-F238E27FC236}">
                <a16:creationId xmlns:a16="http://schemas.microsoft.com/office/drawing/2014/main" id="{8548AA4A-A2E9-AE41-B412-EE1B144871C0}"/>
              </a:ext>
            </a:extLst>
          </p:cNvPr>
          <p:cNvSpPr txBox="1"/>
          <p:nvPr/>
        </p:nvSpPr>
        <p:spPr>
          <a:xfrm>
            <a:off x="11808992" y="5065062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191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253</a:t>
            </a:r>
          </a:p>
        </p:txBody>
      </p:sp>
      <p:sp>
        <p:nvSpPr>
          <p:cNvPr id="761" name="TextBox 760">
            <a:extLst>
              <a:ext uri="{FF2B5EF4-FFF2-40B4-BE49-F238E27FC236}">
                <a16:creationId xmlns:a16="http://schemas.microsoft.com/office/drawing/2014/main" id="{B96643C3-E865-344E-B723-1647877F5C27}"/>
              </a:ext>
            </a:extLst>
          </p:cNvPr>
          <p:cNvSpPr txBox="1"/>
          <p:nvPr/>
        </p:nvSpPr>
        <p:spPr>
          <a:xfrm>
            <a:off x="11383511" y="5065062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19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762" name="TextBox 761">
            <a:extLst>
              <a:ext uri="{FF2B5EF4-FFF2-40B4-BE49-F238E27FC236}">
                <a16:creationId xmlns:a16="http://schemas.microsoft.com/office/drawing/2014/main" id="{6F667D0A-F3B6-1C4C-BD00-DDCB5BC3B851}"/>
              </a:ext>
            </a:extLst>
          </p:cNvPr>
          <p:cNvSpPr txBox="1"/>
          <p:nvPr/>
        </p:nvSpPr>
        <p:spPr>
          <a:xfrm>
            <a:off x="11161261" y="5065062"/>
            <a:ext cx="11541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37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63" name="TextBox 762">
            <a:extLst>
              <a:ext uri="{FF2B5EF4-FFF2-40B4-BE49-F238E27FC236}">
                <a16:creationId xmlns:a16="http://schemas.microsoft.com/office/drawing/2014/main" id="{56DF4812-E484-154F-8733-32BCBE621805}"/>
              </a:ext>
            </a:extLst>
          </p:cNvPr>
          <p:cNvSpPr txBox="1"/>
          <p:nvPr/>
        </p:nvSpPr>
        <p:spPr>
          <a:xfrm>
            <a:off x="10452354" y="5065062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199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52</a:t>
            </a:r>
          </a:p>
        </p:txBody>
      </p:sp>
      <p:sp>
        <p:nvSpPr>
          <p:cNvPr id="764" name="TextBox 763">
            <a:extLst>
              <a:ext uri="{FF2B5EF4-FFF2-40B4-BE49-F238E27FC236}">
                <a16:creationId xmlns:a16="http://schemas.microsoft.com/office/drawing/2014/main" id="{94A91169-CB98-8C4F-B0C5-D4CA5104860B}"/>
              </a:ext>
            </a:extLst>
          </p:cNvPr>
          <p:cNvSpPr txBox="1"/>
          <p:nvPr/>
        </p:nvSpPr>
        <p:spPr>
          <a:xfrm>
            <a:off x="10233279" y="5065062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270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79</a:t>
            </a:r>
          </a:p>
        </p:txBody>
      </p:sp>
      <p:sp>
        <p:nvSpPr>
          <p:cNvPr id="765" name="TextBox 764">
            <a:extLst>
              <a:ext uri="{FF2B5EF4-FFF2-40B4-BE49-F238E27FC236}">
                <a16:creationId xmlns:a16="http://schemas.microsoft.com/office/drawing/2014/main" id="{FE07BEEB-5B7E-9D45-A2AD-EDCDCA16B63B}"/>
              </a:ext>
            </a:extLst>
          </p:cNvPr>
          <p:cNvSpPr txBox="1"/>
          <p:nvPr/>
        </p:nvSpPr>
        <p:spPr>
          <a:xfrm>
            <a:off x="8886674" y="5065062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938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546</a:t>
            </a:r>
          </a:p>
        </p:txBody>
      </p:sp>
      <p:sp>
        <p:nvSpPr>
          <p:cNvPr id="766" name="TextBox 765">
            <a:extLst>
              <a:ext uri="{FF2B5EF4-FFF2-40B4-BE49-F238E27FC236}">
                <a16:creationId xmlns:a16="http://schemas.microsoft.com/office/drawing/2014/main" id="{CD6216B5-D2E7-D746-A000-ED4779F00E15}"/>
              </a:ext>
            </a:extLst>
          </p:cNvPr>
          <p:cNvSpPr txBox="1"/>
          <p:nvPr/>
        </p:nvSpPr>
        <p:spPr>
          <a:xfrm>
            <a:off x="9556599" y="5065062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669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269</a:t>
            </a:r>
          </a:p>
        </p:txBody>
      </p:sp>
      <p:sp>
        <p:nvSpPr>
          <p:cNvPr id="767" name="TextBox 766">
            <a:extLst>
              <a:ext uri="{FF2B5EF4-FFF2-40B4-BE49-F238E27FC236}">
                <a16:creationId xmlns:a16="http://schemas.microsoft.com/office/drawing/2014/main" id="{AF8D7B55-CEFC-494F-ABD8-792CC5A12500}"/>
              </a:ext>
            </a:extLst>
          </p:cNvPr>
          <p:cNvSpPr txBox="1"/>
          <p:nvPr/>
        </p:nvSpPr>
        <p:spPr>
          <a:xfrm>
            <a:off x="9334349" y="5065062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820</a:t>
            </a:r>
          </a:p>
          <a:p>
            <a:pPr algn="ctr" defTabSz="60953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376</a:t>
            </a:r>
          </a:p>
        </p:txBody>
      </p:sp>
    </p:spTree>
    <p:extLst>
      <p:ext uri="{BB962C8B-B14F-4D97-AF65-F5344CB8AC3E}">
        <p14:creationId xmlns:p14="http://schemas.microsoft.com/office/powerpoint/2010/main" val="289659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7FE034-C23D-41CC-A52C-610C21B49E8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High-risk nmCRPC patients are at a very high-risk to develop metastatic disease within 2 years of diagnosis</a:t>
            </a:r>
            <a:r>
              <a:rPr lang="en-GB" baseline="30000" dirty="0">
                <a:solidFill>
                  <a:schemeClr val="tx2"/>
                </a:solidFill>
              </a:rPr>
              <a:t>1</a:t>
            </a:r>
          </a:p>
          <a:p>
            <a:r>
              <a:rPr lang="en-GB" dirty="0"/>
              <a:t>Extending MFS and preserving quality of life has been an unmet need for a long time</a:t>
            </a:r>
          </a:p>
          <a:p>
            <a:r>
              <a:rPr lang="en-GB" dirty="0"/>
              <a:t>APA, ENZA, and DARO delay MFS and time to next-line treatment by an impressive ~2 years</a:t>
            </a:r>
          </a:p>
          <a:p>
            <a:pPr lvl="1"/>
            <a:r>
              <a:rPr lang="en-GB" dirty="0"/>
              <a:t>All three molecules also significantly improve OS</a:t>
            </a:r>
          </a:p>
          <a:p>
            <a:r>
              <a:rPr lang="en-GB" dirty="0"/>
              <a:t>APA, ENZA, and DARO have a very good safety profile</a:t>
            </a:r>
          </a:p>
          <a:p>
            <a:r>
              <a:rPr lang="en-GB" dirty="0"/>
              <a:t>Quality of life is preserved and disease-related symptoms are significantly delayed with APA, ENZA, and DARO </a:t>
            </a:r>
          </a:p>
          <a:p>
            <a:r>
              <a:rPr lang="en-GB" dirty="0"/>
              <a:t>APA, ENZA, and DARO should be considered new standards in the treatment of nmCRPC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0E1EAFB-FA0A-415F-8060-86519706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E51764-5386-624C-9FD4-6C81D9F10FC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462460"/>
            <a:ext cx="9682057" cy="36512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/>
              <a:t>APA, apalutamide; ENZA, enzalutamide; DARO, darolutamide; MFS, metastasis-free survival; nmCRPC, non-metastatic castration-resistant prostate cancer; OS, overall survival</a:t>
            </a:r>
          </a:p>
          <a:p>
            <a:pPr>
              <a:spcBef>
                <a:spcPts val="0"/>
              </a:spcBef>
            </a:pPr>
            <a:r>
              <a:rPr lang="en-GB" dirty="0"/>
              <a:t>1. Mateo J, et al. European Urology 2019; 75: 285-293</a:t>
            </a:r>
          </a:p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671F30-BDC1-7847-9370-8BC64C8F2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9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941700" y="5336166"/>
            <a:ext cx="16987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Follow us on Twitter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03C74F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kumimoji="0" lang="en-GB" sz="1600" b="1" i="0" u="sng" strike="noStrike" kern="1200" cap="none" spc="0" normalizeH="0" baseline="0" noProof="0" dirty="0" err="1">
                <a:ln>
                  <a:noFill/>
                </a:ln>
                <a:solidFill>
                  <a:srgbClr val="03C74F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guconnectinfo</a:t>
            </a:r>
            <a:endParaRPr kumimoji="0" lang="en-GB" sz="1600" b="1" i="0" u="sng" strike="noStrike" kern="1200" cap="none" spc="0" normalizeH="0" baseline="0" noProof="0" dirty="0">
              <a:ln>
                <a:noFill/>
              </a:ln>
              <a:solidFill>
                <a:srgbClr val="03C74F"/>
              </a:solidFill>
              <a:effectLst/>
              <a:uLnTx/>
              <a:uFillTx/>
              <a:latin typeface="Calibri" panose="020F0502020204030204"/>
              <a:ea typeface="Aileron" charset="0"/>
              <a:cs typeface="PT Sans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7170" y="5336167"/>
            <a:ext cx="208481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Follow the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600" b="1" i="0" u="sng" strike="noStrike" kern="1200" cap="none" spc="0" normalizeH="0" baseline="0" noProof="0" dirty="0">
                <a:ln>
                  <a:noFill/>
                </a:ln>
                <a:solidFill>
                  <a:srgbClr val="03C74F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  <a:hlinkClick r:id="rId4"/>
              </a:rPr>
              <a:t>GU CONNECT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group on LinkedIn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Aileron" charset="0"/>
              <a:cs typeface="PT Sans Narrow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24192" y="5336167"/>
            <a:ext cx="26642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  <a:cs typeface="PT Sans Narrow"/>
              </a:rPr>
              <a:t>Email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+mn-ea"/>
                <a:cs typeface="PT Sans Narrow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3C74F"/>
                </a:solidFill>
                <a:effectLst/>
                <a:uLnTx/>
                <a:uFillTx/>
                <a:latin typeface="Calibri" panose="020F0502020204030204"/>
                <a:ea typeface="+mn-ea"/>
                <a:cs typeface="PT Sans Narrow"/>
                <a:hlinkClick r:id="rId5"/>
              </a:rPr>
              <a:t>sam.brightwell@cor2ed.com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3C74F"/>
              </a:solidFill>
              <a:effectLst/>
              <a:uLnTx/>
              <a:uFillTx/>
              <a:latin typeface="Calibri" panose="020F0502020204030204"/>
              <a:ea typeface="Aileron" charset="0"/>
              <a:cs typeface="PT Sans Narrow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55402" y="5336166"/>
            <a:ext cx="20848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Watch us on the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Vimeo Channe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  <a:t>l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</a:rPr>
            </a:b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3C74F"/>
                </a:solidFill>
                <a:effectLst/>
                <a:uLnTx/>
                <a:uFillTx/>
                <a:latin typeface="Calibri" panose="020F0502020204030204"/>
                <a:ea typeface="Aileron" charset="0"/>
                <a:cs typeface="PT Sans Narrow"/>
                <a:hlinkClick r:id="rId6"/>
              </a:rPr>
              <a:t>GU CONNECT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3C74F"/>
              </a:solidFill>
              <a:effectLst/>
              <a:uLnTx/>
              <a:uFillTx/>
              <a:latin typeface="Calibri" panose="020F0502020204030204"/>
              <a:ea typeface="Aileron" charset="0"/>
              <a:cs typeface="PT Sans Narrow"/>
            </a:endParaRPr>
          </a:p>
        </p:txBody>
      </p:sp>
      <p:sp>
        <p:nvSpPr>
          <p:cNvPr id="15" name="Title 8">
            <a:extLst>
              <a:ext uri="{FF2B5EF4-FFF2-40B4-BE49-F238E27FC236}">
                <a16:creationId xmlns:a16="http://schemas.microsoft.com/office/drawing/2014/main" id="{071CF435-729F-403B-B87A-421B2706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656" y="274638"/>
            <a:ext cx="8924840" cy="358641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  <a:spcBef>
                <a:spcPts val="800"/>
              </a:spcBef>
            </a:pPr>
            <a:r>
              <a:rPr lang="en-US" sz="3600" cap="none" dirty="0">
                <a:solidFill>
                  <a:schemeClr val="tx2"/>
                </a:solidFill>
              </a:rPr>
              <a:t>REACH </a:t>
            </a:r>
            <a:r>
              <a:rPr lang="en-US" sz="3600" cap="none" dirty="0"/>
              <a:t>GU CONNECT </a:t>
            </a:r>
            <a:r>
              <a:rPr lang="en-US" sz="3600" cap="none" dirty="0">
                <a:solidFill>
                  <a:schemeClr val="tx2"/>
                </a:solidFill>
              </a:rPr>
              <a:t>VIA 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spc="-50" dirty="0">
                <a:solidFill>
                  <a:schemeClr val="tx2"/>
                </a:solidFill>
              </a:rPr>
              <a:t>TWITTER, LINKEDIN, VIMEO &amp; EMAIL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cap="none" dirty="0">
                <a:solidFill>
                  <a:schemeClr val="tx2"/>
                </a:solidFill>
              </a:rPr>
              <a:t>OR VISIT THE GROUP’S WEBSITE</a:t>
            </a:r>
            <a:br>
              <a:rPr lang="en-US" sz="3600" cap="none" dirty="0">
                <a:solidFill>
                  <a:schemeClr val="tx2"/>
                </a:solidFill>
              </a:rPr>
            </a:br>
            <a:r>
              <a:rPr lang="en-US" sz="3600" u="sng" cap="none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http://www.guconnect.info</a:t>
            </a:r>
            <a:endParaRPr lang="en-US" sz="3600" cap="none" dirty="0"/>
          </a:p>
        </p:txBody>
      </p:sp>
      <p:pic>
        <p:nvPicPr>
          <p:cNvPr id="21" name="Picture 20">
            <a:hlinkClick r:id="rId8"/>
            <a:extLst>
              <a:ext uri="{FF2B5EF4-FFF2-40B4-BE49-F238E27FC236}">
                <a16:creationId xmlns:a16="http://schemas.microsoft.com/office/drawing/2014/main" id="{11F9DF4D-4057-453D-B0D6-F5A87905C6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5" r="-910"/>
          <a:stretch/>
        </p:blipFill>
        <p:spPr>
          <a:xfrm>
            <a:off x="8319300" y="3983179"/>
            <a:ext cx="1449108" cy="1282427"/>
          </a:xfrm>
          <a:prstGeom prst="rect">
            <a:avLst/>
          </a:prstGeom>
        </p:spPr>
      </p:pic>
      <p:pic>
        <p:nvPicPr>
          <p:cNvPr id="22" name="Picture 21">
            <a:hlinkClick r:id="rId6"/>
            <a:extLst>
              <a:ext uri="{FF2B5EF4-FFF2-40B4-BE49-F238E27FC236}">
                <a16:creationId xmlns:a16="http://schemas.microsoft.com/office/drawing/2014/main" id="{DA9C17CD-405F-47F4-A30F-9A803835AC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1" r="26470"/>
          <a:stretch/>
        </p:blipFill>
        <p:spPr>
          <a:xfrm>
            <a:off x="6168008" y="3983179"/>
            <a:ext cx="1561194" cy="1282427"/>
          </a:xfrm>
          <a:prstGeom prst="rect">
            <a:avLst/>
          </a:prstGeom>
        </p:spPr>
      </p:pic>
      <p:pic>
        <p:nvPicPr>
          <p:cNvPr id="24" name="Picture 23">
            <a:hlinkClick r:id="rId4"/>
            <a:extLst>
              <a:ext uri="{FF2B5EF4-FFF2-40B4-BE49-F238E27FC236}">
                <a16:creationId xmlns:a16="http://schemas.microsoft.com/office/drawing/2014/main" id="{6662B954-7662-4746-B326-DDF08DB98D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1" r="53403"/>
          <a:stretch/>
        </p:blipFill>
        <p:spPr>
          <a:xfrm>
            <a:off x="4045377" y="3983179"/>
            <a:ext cx="1698734" cy="1282427"/>
          </a:xfrm>
          <a:prstGeom prst="rect">
            <a:avLst/>
          </a:prstGeom>
        </p:spPr>
      </p:pic>
      <p:pic>
        <p:nvPicPr>
          <p:cNvPr id="26" name="Picture 25">
            <a:hlinkClick r:id="rId3"/>
            <a:extLst>
              <a:ext uri="{FF2B5EF4-FFF2-40B4-BE49-F238E27FC236}">
                <a16:creationId xmlns:a16="http://schemas.microsoft.com/office/drawing/2014/main" id="{2598BD12-CFFC-4FFD-B356-0AE659D065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3" t="-5872" r="82136" b="-5133"/>
          <a:stretch/>
        </p:blipFill>
        <p:spPr>
          <a:xfrm>
            <a:off x="1992531" y="3912616"/>
            <a:ext cx="1567408" cy="1423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79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0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300138" cy="5821362"/>
          </a:xfrm>
        </p:spPr>
        <p:txBody>
          <a:bodyPr/>
          <a:lstStyle/>
          <a:p>
            <a:r>
              <a:rPr lang="en-GB" b="1" dirty="0">
                <a:effectLst/>
                <a:latin typeface="+mn-lt"/>
                <a:ea typeface="Calibri" panose="020F0502020204030204" pitchFamily="34" charset="0"/>
              </a:rPr>
              <a:t>Clinical review of </a:t>
            </a:r>
            <a:r>
              <a:rPr lang="en-GB" b="1" cap="none" dirty="0">
                <a:effectLst/>
                <a:latin typeface="+mn-lt"/>
                <a:ea typeface="Calibri" panose="020F0502020204030204" pitchFamily="34" charset="0"/>
              </a:rPr>
              <a:t>nm</a:t>
            </a:r>
            <a:r>
              <a:rPr lang="en-GB" b="1" dirty="0">
                <a:effectLst/>
                <a:latin typeface="+mn-lt"/>
                <a:ea typeface="Calibri" panose="020F0502020204030204" pitchFamily="34" charset="0"/>
              </a:rPr>
              <a:t>CRPC: </a:t>
            </a:r>
            <a:br>
              <a:rPr lang="en-GB" b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en-GB" b="1" dirty="0">
                <a:effectLst/>
                <a:latin typeface="+mn-lt"/>
                <a:ea typeface="Calibri" panose="020F0502020204030204" pitchFamily="34" charset="0"/>
              </a:rPr>
              <a:t>key trials and endpoints </a:t>
            </a:r>
            <a:br>
              <a:rPr lang="en-GB" dirty="0"/>
            </a:br>
            <a:br>
              <a:rPr lang="en-GB" dirty="0"/>
            </a:b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P</a:t>
            </a:r>
            <a:r>
              <a:rPr lang="en-GB" sz="3200" cap="none" dirty="0"/>
              <a:t>rof.</a:t>
            </a:r>
            <a:r>
              <a:rPr lang="en-GB" sz="3200" dirty="0"/>
              <a:t> </a:t>
            </a:r>
            <a:r>
              <a:rPr lang="en-GB" sz="3200" cap="none" dirty="0"/>
              <a:t>Steven Joniau, MD, PhD</a:t>
            </a:r>
            <a:br>
              <a:rPr lang="en-GB" sz="3200" cap="none" dirty="0"/>
            </a:br>
            <a:r>
              <a:rPr lang="en-US" sz="2200" cap="none" dirty="0"/>
              <a:t>Urology Department, UZ Leuven, Belgium</a:t>
            </a:r>
            <a:br>
              <a:rPr lang="en-US" sz="1800" dirty="0">
                <a:effectLst/>
                <a:latin typeface="Arial" panose="020B0604020202020204" pitchFamily="34" charset="0"/>
              </a:rPr>
            </a:br>
            <a:br>
              <a:rPr lang="en-GB" sz="3200" dirty="0"/>
            </a:br>
            <a:r>
              <a:rPr lang="en-GB" sz="2400" dirty="0"/>
              <a:t>MARCH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7311CB-78EE-4C63-AB89-6D89D3C603D2}"/>
              </a:ext>
            </a:extLst>
          </p:cNvPr>
          <p:cNvSpPr txBox="1"/>
          <p:nvPr/>
        </p:nvSpPr>
        <p:spPr>
          <a:xfrm>
            <a:off x="162127" y="6428359"/>
            <a:ext cx="4602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1"/>
                </a:solidFill>
                <a:latin typeface="Aileron" charset="0"/>
                <a:ea typeface="Aileron" charset="0"/>
                <a:cs typeface="Aileron" charset="0"/>
              </a:rPr>
              <a:t>nmCRPC, non-metastatic castration resistant prostate cancer</a:t>
            </a:r>
          </a:p>
        </p:txBody>
      </p:sp>
    </p:spTree>
    <p:extLst>
      <p:ext uri="{BB962C8B-B14F-4D97-AF65-F5344CB8AC3E}">
        <p14:creationId xmlns:p14="http://schemas.microsoft.com/office/powerpoint/2010/main" val="192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101600" indent="0">
              <a:buNone/>
            </a:pPr>
            <a:endParaRPr lang="en-GB" b="1" dirty="0"/>
          </a:p>
          <a:p>
            <a:pPr marL="85725" indent="0">
              <a:buNone/>
            </a:pPr>
            <a:r>
              <a:rPr lang="en-GB" b="1" dirty="0"/>
              <a:t>Please note: </a:t>
            </a:r>
            <a:r>
              <a:rPr lang="en-GB" dirty="0"/>
              <a:t>The views expressed within this presentation are the personal opinions of the author. </a:t>
            </a:r>
            <a:br>
              <a:rPr lang="en-GB" dirty="0"/>
            </a:br>
            <a:r>
              <a:rPr lang="en-GB" dirty="0"/>
              <a:t>They do not necessarily represent the views of the author’s academic institution or the rest of the </a:t>
            </a:r>
            <a:br>
              <a:rPr lang="en-GB" dirty="0"/>
            </a:br>
            <a:r>
              <a:rPr lang="en-GB" dirty="0"/>
              <a:t>GU CONNECT group.</a:t>
            </a:r>
          </a:p>
          <a:p>
            <a:pPr marL="85725" indent="0">
              <a:buNone/>
            </a:pPr>
            <a:r>
              <a:rPr lang="en-GB" dirty="0"/>
              <a:t>This content is supported by an Independent Educational Grant from Bayer.</a:t>
            </a:r>
          </a:p>
          <a:p>
            <a:pPr marL="85725" indent="0">
              <a:buNone/>
            </a:pPr>
            <a:r>
              <a:rPr lang="en-GB" dirty="0"/>
              <a:t>Prof. Steven Joniau has received financial support/sponsorship for research, consultation or speaker fees from the following companies: </a:t>
            </a:r>
          </a:p>
          <a:p>
            <a:pPr marL="428625" indent="-342900">
              <a:buFont typeface="Arial" panose="020B0604020202020204" pitchFamily="34" charset="0"/>
              <a:buChar char="•"/>
            </a:pPr>
            <a:r>
              <a:rPr lang="en-GB" dirty="0"/>
              <a:t>Astellas, AstraZeneca, Bayer, Ferring, GSK, Ipsen, Janssen, MDX Health, Pfizer, Roche, Sanofi</a:t>
            </a:r>
          </a:p>
          <a:p>
            <a:endParaRPr lang="en-GB" dirty="0"/>
          </a:p>
        </p:txBody>
      </p:sp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DISCLAIMER AND DISCLOSURES</a:t>
            </a:r>
          </a:p>
        </p:txBody>
      </p:sp>
      <p:sp>
        <p:nvSpPr>
          <p:cNvPr id="118" name="Google Shape;118;p3"/>
          <p:cNvSpPr txBox="1"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71A728-C402-410B-924C-1ADA110DDEF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4400" y="1164600"/>
            <a:ext cx="10963200" cy="4528800"/>
          </a:xfrm>
        </p:spPr>
        <p:txBody>
          <a:bodyPr/>
          <a:lstStyle/>
          <a:p>
            <a:r>
              <a:rPr lang="en-GB" sz="1800" dirty="0">
                <a:solidFill>
                  <a:schemeClr val="tx2"/>
                </a:solidFill>
                <a:latin typeface="proxima_nova_rgregular"/>
              </a:rPr>
              <a:t>Non-metastatic castration-resistant prostate cancer </a:t>
            </a:r>
            <a:r>
              <a:rPr lang="en-GB" sz="1800" b="1" dirty="0">
                <a:solidFill>
                  <a:schemeClr val="accent1"/>
                </a:solidFill>
                <a:latin typeface="proxima_nova_rgregular"/>
              </a:rPr>
              <a:t>(nmCRPC) is characterised by rising </a:t>
            </a:r>
            <a:r>
              <a:rPr lang="en-GB" sz="1800" dirty="0">
                <a:solidFill>
                  <a:schemeClr val="tx2"/>
                </a:solidFill>
                <a:latin typeface="proxima_nova_rgregular"/>
              </a:rPr>
              <a:t>levels of prostate-specific antigen </a:t>
            </a:r>
            <a:r>
              <a:rPr lang="en-GB" sz="1800" b="1" dirty="0">
                <a:solidFill>
                  <a:schemeClr val="accent1"/>
                </a:solidFill>
                <a:latin typeface="proxima_nova_rgregular"/>
              </a:rPr>
              <a:t>(PSA) </a:t>
            </a:r>
            <a:r>
              <a:rPr lang="en-GB" sz="1800" dirty="0">
                <a:solidFill>
                  <a:schemeClr val="tx2"/>
                </a:solidFill>
                <a:latin typeface="proxima_nova_rgregular"/>
              </a:rPr>
              <a:t>despite castration levels of testosterone, </a:t>
            </a:r>
            <a:r>
              <a:rPr lang="en-GB" sz="1800" b="1" dirty="0">
                <a:solidFill>
                  <a:schemeClr val="accent1"/>
                </a:solidFill>
                <a:latin typeface="proxima_nova_rgregular"/>
              </a:rPr>
              <a:t>the absence of radiographic progression, and the absence of distant metastases</a:t>
            </a:r>
            <a:r>
              <a:rPr lang="en-GB" sz="1800" dirty="0">
                <a:solidFill>
                  <a:schemeClr val="accent1"/>
                </a:solidFill>
                <a:latin typeface="proxima_nova_rgregular"/>
              </a:rPr>
              <a:t> </a:t>
            </a:r>
            <a:r>
              <a:rPr lang="en-GB" sz="1800" dirty="0">
                <a:solidFill>
                  <a:schemeClr val="tx2"/>
                </a:solidFill>
                <a:latin typeface="proxima_nova_rgregular"/>
              </a:rPr>
              <a:t>(as determined by imaging)</a:t>
            </a:r>
          </a:p>
          <a:p>
            <a:r>
              <a:rPr lang="en-GB" sz="1800" b="1" dirty="0">
                <a:solidFill>
                  <a:schemeClr val="accent1"/>
                </a:solidFill>
              </a:rPr>
              <a:t>Many years may elapse between detection of rising PSA levels and metastasis or death</a:t>
            </a:r>
            <a:r>
              <a:rPr lang="en-GB" sz="1800" dirty="0">
                <a:solidFill>
                  <a:schemeClr val="accent1"/>
                </a:solidFill>
              </a:rPr>
              <a:t> </a:t>
            </a:r>
            <a:endParaRPr lang="en-GB" sz="1800" dirty="0">
              <a:solidFill>
                <a:schemeClr val="accent1"/>
              </a:solidFill>
              <a:highlight>
                <a:srgbClr val="FFFF00"/>
              </a:highlight>
            </a:endParaRP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During this long survival period, patients may receive multiple therapies which could affect an overall survival (OS) endpoint</a:t>
            </a:r>
          </a:p>
          <a:p>
            <a:pPr lvl="1"/>
            <a:r>
              <a:rPr lang="en-GB" sz="1600" dirty="0">
                <a:solidFill>
                  <a:schemeClr val="tx2"/>
                </a:solidFill>
                <a:latin typeface="+mn-lt"/>
              </a:rPr>
              <a:t>M</a:t>
            </a:r>
            <a:r>
              <a:rPr lang="en-GB" sz="1600" b="0" i="0" dirty="0">
                <a:solidFill>
                  <a:schemeClr val="tx2"/>
                </a:solidFill>
                <a:effectLst/>
                <a:latin typeface="+mn-lt"/>
              </a:rPr>
              <a:t>etastasis-free survival (MFS) has therefore emerged as an FDA-accepted endpoint for nmCRPC clinical trials</a:t>
            </a:r>
          </a:p>
          <a:p>
            <a:r>
              <a:rPr lang="en-GB" sz="1800" b="1" dirty="0">
                <a:solidFill>
                  <a:schemeClr val="accent1"/>
                </a:solidFill>
              </a:rPr>
              <a:t>Apalutamide (APA) was the first drug approval in nmCRPC</a:t>
            </a:r>
            <a:r>
              <a:rPr lang="en-GB" sz="1800" dirty="0">
                <a:solidFill>
                  <a:schemeClr val="tx2"/>
                </a:solidFill>
              </a:rPr>
              <a:t>, and represents the first use of MFS as a primary endpoint to support drug approval</a:t>
            </a:r>
          </a:p>
          <a:p>
            <a:pPr lvl="1"/>
            <a:r>
              <a:rPr lang="en-GB" sz="1600" dirty="0">
                <a:solidFill>
                  <a:schemeClr val="tx2"/>
                </a:solidFill>
              </a:rPr>
              <a:t>Approval was based on data from the SPARTAN trial</a:t>
            </a:r>
          </a:p>
          <a:p>
            <a:r>
              <a:rPr lang="en-GB" sz="1800" dirty="0">
                <a:solidFill>
                  <a:schemeClr val="tx2"/>
                </a:solidFill>
                <a:latin typeface="proxima_nova_rgregular"/>
              </a:rPr>
              <a:t>Subsequently, </a:t>
            </a:r>
            <a:r>
              <a:rPr lang="en-GB" sz="1800" b="1" dirty="0">
                <a:solidFill>
                  <a:schemeClr val="accent1"/>
                </a:solidFill>
                <a:latin typeface="proxima_nova_rgregular"/>
              </a:rPr>
              <a:t>enzalutamide (ENZA) and darolutamide (DARO)</a:t>
            </a:r>
            <a:r>
              <a:rPr lang="en-GB" sz="1800" dirty="0">
                <a:solidFill>
                  <a:schemeClr val="accent1"/>
                </a:solidFill>
                <a:latin typeface="proxima_nova_rgregular"/>
              </a:rPr>
              <a:t> </a:t>
            </a:r>
            <a:r>
              <a:rPr lang="en-GB" sz="1800" dirty="0">
                <a:solidFill>
                  <a:schemeClr val="tx2"/>
                </a:solidFill>
                <a:latin typeface="proxima_nova_rgregular"/>
              </a:rPr>
              <a:t>were also </a:t>
            </a:r>
            <a:r>
              <a:rPr lang="en-GB" sz="1800" b="1" dirty="0">
                <a:solidFill>
                  <a:schemeClr val="accent1"/>
                </a:solidFill>
                <a:latin typeface="proxima_nova_rgregular"/>
              </a:rPr>
              <a:t>approved by the FDA for patients with nmCRPC</a:t>
            </a:r>
            <a:r>
              <a:rPr lang="en-GB" sz="1800" b="1" dirty="0">
                <a:solidFill>
                  <a:srgbClr val="00B050"/>
                </a:solidFill>
                <a:latin typeface="proxima_nova_rgregular"/>
              </a:rPr>
              <a:t> </a:t>
            </a:r>
            <a:r>
              <a:rPr lang="en-GB" sz="1800" dirty="0">
                <a:solidFill>
                  <a:schemeClr val="tx2"/>
                </a:solidFill>
                <a:latin typeface="proxima_nova_rgregular"/>
              </a:rPr>
              <a:t>on the basis of the MFS endpoints in the PROSPER and ARAMIS trials</a:t>
            </a:r>
          </a:p>
          <a:p>
            <a:r>
              <a:rPr lang="en-GB" sz="1800" dirty="0">
                <a:solidFill>
                  <a:schemeClr val="tx2"/>
                </a:solidFill>
                <a:latin typeface="proxima_nova_rgregular"/>
              </a:rPr>
              <a:t>Here we review data from these key trials</a:t>
            </a:r>
            <a:endParaRPr lang="en-GB" sz="1800" dirty="0">
              <a:solidFill>
                <a:schemeClr val="tx2"/>
              </a:solidFill>
            </a:endParaRPr>
          </a:p>
          <a:p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7E8A41-474A-4F73-809E-BDED0D17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516485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9B4BF-EEEF-4E63-9D96-E5B2D455A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3B0249-4DBA-4EBC-90C3-6552F83EDB3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48113"/>
            <a:ext cx="10567027" cy="365125"/>
          </a:xfrm>
        </p:spPr>
        <p:txBody>
          <a:bodyPr/>
          <a:lstStyle/>
          <a:p>
            <a:r>
              <a:rPr lang="en-GB" sz="1200" dirty="0"/>
              <a:t>Beaver J, et al. N Engl J Med. 2018;378:2458-60; </a:t>
            </a:r>
            <a:r>
              <a:rPr lang="en-GB" sz="12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www.accessdata.fda.gov/</a:t>
            </a:r>
            <a:r>
              <a:rPr lang="en-GB" sz="1200" dirty="0">
                <a:solidFill>
                  <a:schemeClr val="accent1"/>
                </a:solidFill>
              </a:rPr>
              <a:t>. </a:t>
            </a:r>
            <a:r>
              <a:rPr lang="en-GB" sz="1200" dirty="0"/>
              <a:t>Accessed 15 January 2021</a:t>
            </a:r>
          </a:p>
        </p:txBody>
      </p:sp>
    </p:spTree>
    <p:extLst>
      <p:ext uri="{BB962C8B-B14F-4D97-AF65-F5344CB8AC3E}">
        <p14:creationId xmlns:p14="http://schemas.microsoft.com/office/powerpoint/2010/main" val="127011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6708C-7B16-5E40-9423-D4DD459A3F2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72403"/>
          </a:xfrm>
        </p:spPr>
        <p:txBody>
          <a:bodyPr/>
          <a:lstStyle/>
          <a:p>
            <a:r>
              <a:rPr lang="en-GB" dirty="0"/>
              <a:t>Patients with nmCRPC are a heterogeneous population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96A03-9F1D-4313-8D21-608C10E2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m0 CRPC patient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A427D-1A50-CF4F-8664-4BB24D15387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09320"/>
            <a:ext cx="10732400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nmCRPC, non-metastatic castration-resistant prostate cancer; PSA, prostate specific antigen</a:t>
            </a:r>
          </a:p>
          <a:p>
            <a:pPr>
              <a:spcBef>
                <a:spcPts val="300"/>
              </a:spcBef>
            </a:pPr>
            <a:r>
              <a:rPr lang="en-GB" dirty="0"/>
              <a:t>Mateo J, et al. Eur Urol. 2019;75:285-93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299C84-F713-DE41-B820-DA9A42370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Calibri" panose="020F0502020204030204"/>
                <a:ea typeface="Verdana" panose="020B060403050404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Calibri" panose="020F0502020204030204"/>
              <a:ea typeface="Verdan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E85412-1CEC-402F-9F7E-09DC7C9BC8D5}"/>
              </a:ext>
            </a:extLst>
          </p:cNvPr>
          <p:cNvGrpSpPr/>
          <p:nvPr/>
        </p:nvGrpSpPr>
        <p:grpSpPr>
          <a:xfrm>
            <a:off x="773730" y="2688095"/>
            <a:ext cx="10312582" cy="2271903"/>
            <a:chOff x="773730" y="3861048"/>
            <a:chExt cx="9589525" cy="164831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744CC18-FB71-B842-B5BF-C8E89AFE2E16}"/>
                </a:ext>
              </a:extLst>
            </p:cNvPr>
            <p:cNvSpPr txBox="1"/>
            <p:nvPr/>
          </p:nvSpPr>
          <p:spPr>
            <a:xfrm>
              <a:off x="2359970" y="4000490"/>
              <a:ext cx="1144865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Treatment with</a:t>
              </a:r>
              <a:b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</a:b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curative intent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A38847-9A75-0A46-9BC1-BD398D2910EE}"/>
                </a:ext>
              </a:extLst>
            </p:cNvPr>
            <p:cNvSpPr txBox="1"/>
            <p:nvPr/>
          </p:nvSpPr>
          <p:spPr>
            <a:xfrm>
              <a:off x="2353686" y="5025077"/>
              <a:ext cx="1157433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Not suitable for</a:t>
              </a:r>
              <a:b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</a:b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curative intent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742067-81D3-E147-A95C-B51968FB5AC9}"/>
                </a:ext>
              </a:extLst>
            </p:cNvPr>
            <p:cNvSpPr txBox="1"/>
            <p:nvPr/>
          </p:nvSpPr>
          <p:spPr>
            <a:xfrm>
              <a:off x="3905810" y="3877067"/>
              <a:ext cx="670440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No relapse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04CE424-AF1E-C845-AEA3-4F4EE73E44B2}"/>
                </a:ext>
              </a:extLst>
            </p:cNvPr>
            <p:cNvSpPr txBox="1"/>
            <p:nvPr/>
          </p:nvSpPr>
          <p:spPr>
            <a:xfrm>
              <a:off x="3905810" y="4386025"/>
              <a:ext cx="483850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Relapse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09D1E7D4-F0E6-D648-BAFE-CE31F3AD59C0}"/>
                </a:ext>
              </a:extLst>
            </p:cNvPr>
            <p:cNvGrpSpPr/>
            <p:nvPr/>
          </p:nvGrpSpPr>
          <p:grpSpPr>
            <a:xfrm>
              <a:off x="2129767" y="4432864"/>
              <a:ext cx="405391" cy="555788"/>
              <a:chOff x="9267560" y="3976591"/>
              <a:chExt cx="523371" cy="588598"/>
            </a:xfrm>
          </p:grpSpPr>
          <p:cxnSp>
            <p:nvCxnSpPr>
              <p:cNvPr id="22" name="Straight Arrow Connector 20">
                <a:extLst>
                  <a:ext uri="{FF2B5EF4-FFF2-40B4-BE49-F238E27FC236}">
                    <a16:creationId xmlns:a16="http://schemas.microsoft.com/office/drawing/2014/main" id="{5EEF3BAE-EEC9-A540-B898-E00426AB3DE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267560" y="4270890"/>
                <a:ext cx="523371" cy="294299"/>
              </a:xfrm>
              <a:prstGeom prst="straightConnector1">
                <a:avLst/>
              </a:prstGeom>
              <a:noFill/>
              <a:ln w="19050">
                <a:solidFill>
                  <a:srgbClr val="262626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Straight Arrow Connector 21">
                <a:extLst>
                  <a:ext uri="{FF2B5EF4-FFF2-40B4-BE49-F238E27FC236}">
                    <a16:creationId xmlns:a16="http://schemas.microsoft.com/office/drawing/2014/main" id="{DEAD3CC0-5DC6-E544-9F13-B578880B451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267560" y="3976591"/>
                <a:ext cx="523371" cy="294299"/>
              </a:xfrm>
              <a:prstGeom prst="straightConnector1">
                <a:avLst/>
              </a:prstGeom>
              <a:noFill/>
              <a:ln w="19050">
                <a:solidFill>
                  <a:srgbClr val="262626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6AB7B580-2888-CF43-8EEE-F01E07205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30" y="4390876"/>
              <a:ext cx="1444352" cy="63976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 algn="ctr">
              <a:solidFill>
                <a:schemeClr val="accent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377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ヒラギノ角ゴ Pro W3"/>
                  <a:cs typeface="Calibri" panose="020F0502020204030204" pitchFamily="34" charset="0"/>
                </a:rPr>
                <a:t>Diagnosis of localised or locally advanced prostate cancer (PC)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747EC32-3B7A-AE4A-B0BD-69EAADE23698}"/>
                </a:ext>
              </a:extLst>
            </p:cNvPr>
            <p:cNvGrpSpPr/>
            <p:nvPr/>
          </p:nvGrpSpPr>
          <p:grpSpPr>
            <a:xfrm>
              <a:off x="3554704" y="4013016"/>
              <a:ext cx="322183" cy="362477"/>
              <a:chOff x="9267560" y="3976591"/>
              <a:chExt cx="523371" cy="588598"/>
            </a:xfrm>
          </p:grpSpPr>
          <p:cxnSp>
            <p:nvCxnSpPr>
              <p:cNvPr id="30" name="Straight Arrow Connector 20">
                <a:extLst>
                  <a:ext uri="{FF2B5EF4-FFF2-40B4-BE49-F238E27FC236}">
                    <a16:creationId xmlns:a16="http://schemas.microsoft.com/office/drawing/2014/main" id="{5CC935E3-A48C-DF48-831C-B54131C0EE7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267560" y="4270890"/>
                <a:ext cx="523371" cy="294299"/>
              </a:xfrm>
              <a:prstGeom prst="straightConnector1">
                <a:avLst/>
              </a:prstGeom>
              <a:noFill/>
              <a:ln w="19050">
                <a:solidFill>
                  <a:srgbClr val="262626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Straight Arrow Connector 21">
                <a:extLst>
                  <a:ext uri="{FF2B5EF4-FFF2-40B4-BE49-F238E27FC236}">
                    <a16:creationId xmlns:a16="http://schemas.microsoft.com/office/drawing/2014/main" id="{54C1CBCD-7D1F-EB43-8E18-E2DD1A4BB2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267560" y="3976591"/>
                <a:ext cx="523371" cy="294299"/>
              </a:xfrm>
              <a:prstGeom prst="straightConnector1">
                <a:avLst/>
              </a:prstGeom>
              <a:noFill/>
              <a:ln w="19050">
                <a:solidFill>
                  <a:srgbClr val="262626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4" name="Left Brace 33">
              <a:extLst>
                <a:ext uri="{FF2B5EF4-FFF2-40B4-BE49-F238E27FC236}">
                  <a16:creationId xmlns:a16="http://schemas.microsoft.com/office/drawing/2014/main" id="{F6CAA77C-021C-E142-9229-0BA940151394}"/>
                </a:ext>
              </a:extLst>
            </p:cNvPr>
            <p:cNvSpPr/>
            <p:nvPr/>
          </p:nvSpPr>
          <p:spPr>
            <a:xfrm rot="10800000" flipH="1">
              <a:off x="4451290" y="4117743"/>
              <a:ext cx="92458" cy="684614"/>
            </a:xfrm>
            <a:prstGeom prst="leftBrace">
              <a:avLst>
                <a:gd name="adj1" fmla="val 49964"/>
                <a:gd name="adj2" fmla="val 50000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E0E99F-FAD8-B941-AAB1-B4AE490EBAE2}"/>
                </a:ext>
              </a:extLst>
            </p:cNvPr>
            <p:cNvSpPr txBox="1"/>
            <p:nvPr/>
          </p:nvSpPr>
          <p:spPr>
            <a:xfrm>
              <a:off x="4585260" y="4386025"/>
              <a:ext cx="808619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Local relapse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CE41799-04C4-0D4D-8169-27B94060DC91}"/>
                </a:ext>
              </a:extLst>
            </p:cNvPr>
            <p:cNvSpPr txBox="1"/>
            <p:nvPr/>
          </p:nvSpPr>
          <p:spPr>
            <a:xfrm>
              <a:off x="4585260" y="4119325"/>
              <a:ext cx="943015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Rising PSA only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6ED59AD-03E6-1C4D-ADFD-BEE116B1CB44}"/>
                </a:ext>
              </a:extLst>
            </p:cNvPr>
            <p:cNvSpPr txBox="1"/>
            <p:nvPr/>
          </p:nvSpPr>
          <p:spPr>
            <a:xfrm>
              <a:off x="4585260" y="4655900"/>
              <a:ext cx="1139671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Distant metastasis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8974BA6-F4E6-8541-98B8-A60E7F3B10E0}"/>
                </a:ext>
              </a:extLst>
            </p:cNvPr>
            <p:cNvGrpSpPr/>
            <p:nvPr/>
          </p:nvGrpSpPr>
          <p:grpSpPr>
            <a:xfrm>
              <a:off x="5615279" y="4013016"/>
              <a:ext cx="322183" cy="362477"/>
              <a:chOff x="9267560" y="3976591"/>
              <a:chExt cx="523371" cy="588598"/>
            </a:xfrm>
          </p:grpSpPr>
          <p:cxnSp>
            <p:nvCxnSpPr>
              <p:cNvPr id="40" name="Straight Arrow Connector 20">
                <a:extLst>
                  <a:ext uri="{FF2B5EF4-FFF2-40B4-BE49-F238E27FC236}">
                    <a16:creationId xmlns:a16="http://schemas.microsoft.com/office/drawing/2014/main" id="{75829494-441A-0348-8AF2-C180D50B954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9267560" y="4270890"/>
                <a:ext cx="523371" cy="294299"/>
              </a:xfrm>
              <a:prstGeom prst="straightConnector1">
                <a:avLst/>
              </a:prstGeom>
              <a:noFill/>
              <a:ln w="19050">
                <a:solidFill>
                  <a:srgbClr val="262626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Straight Arrow Connector 21">
                <a:extLst>
                  <a:ext uri="{FF2B5EF4-FFF2-40B4-BE49-F238E27FC236}">
                    <a16:creationId xmlns:a16="http://schemas.microsoft.com/office/drawing/2014/main" id="{237E139D-EE47-264A-AD77-EBEB79397A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267560" y="3976591"/>
                <a:ext cx="523371" cy="294299"/>
              </a:xfrm>
              <a:prstGeom prst="straightConnector1">
                <a:avLst/>
              </a:prstGeom>
              <a:noFill/>
              <a:ln w="19050">
                <a:solidFill>
                  <a:srgbClr val="262626"/>
                </a:solidFill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F48AFCC-B51F-B44D-888C-D87E21BBCD99}"/>
                </a:ext>
              </a:extLst>
            </p:cNvPr>
            <p:cNvSpPr txBox="1"/>
            <p:nvPr/>
          </p:nvSpPr>
          <p:spPr>
            <a:xfrm>
              <a:off x="5982405" y="4309821"/>
              <a:ext cx="1555191" cy="19929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lIns="0" tIns="18000" rIns="0" bIns="0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ADT ± other treatments</a:t>
              </a:r>
            </a:p>
          </p:txBody>
        </p:sp>
        <p:sp>
          <p:nvSpPr>
            <p:cNvPr id="44" name="Line 5">
              <a:extLst>
                <a:ext uri="{FF2B5EF4-FFF2-40B4-BE49-F238E27FC236}">
                  <a16:creationId xmlns:a16="http://schemas.microsoft.com/office/drawing/2014/main" id="{11BC83C2-4CB4-B24B-B4EE-6DA6031D7BC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6652002" y="4195271"/>
              <a:ext cx="216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14B6F3-588C-FB43-A2C5-91EDD7C5ED03}"/>
                </a:ext>
              </a:extLst>
            </p:cNvPr>
            <p:cNvSpPr txBox="1"/>
            <p:nvPr/>
          </p:nvSpPr>
          <p:spPr>
            <a:xfrm>
              <a:off x="5982405" y="3861048"/>
              <a:ext cx="1555191" cy="19929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lIns="0" tIns="18000" rIns="0" bIns="0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Watchful waiting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ED4C721-5453-E142-8601-9B7955C47BB9}"/>
                </a:ext>
              </a:extLst>
            </p:cNvPr>
            <p:cNvSpPr txBox="1"/>
            <p:nvPr/>
          </p:nvSpPr>
          <p:spPr>
            <a:xfrm>
              <a:off x="3756790" y="5032148"/>
              <a:ext cx="1555191" cy="39989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lIns="0" tIns="18000" rIns="0" bIns="0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dirty="0">
                  <a:latin typeface="Aileron"/>
                </a:rPr>
                <a:t>Androgen deprivation </a:t>
              </a:r>
              <a:br>
                <a:rPr lang="en-GB" sz="1200" dirty="0">
                  <a:latin typeface="Aileron"/>
                </a:rPr>
              </a:br>
              <a:r>
                <a:rPr lang="en-GB" sz="1200" dirty="0">
                  <a:latin typeface="Aileron"/>
                </a:rPr>
                <a:t>therapy (</a:t>
              </a: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/>
                  <a:ea typeface="Aileron" charset="0"/>
                  <a:cs typeface="Aileron" charset="0"/>
                </a:rPr>
                <a:t>ADT) </a:t>
              </a:r>
              <a:b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/>
                  <a:ea typeface="Aileron" charset="0"/>
                  <a:cs typeface="Aileron" charset="0"/>
                </a:rPr>
              </a:b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/>
                  <a:ea typeface="Aileron" charset="0"/>
                  <a:cs typeface="Aileron" charset="0"/>
                </a:rPr>
                <a:t>± other treatments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3AC09C-E02B-CA4B-BA92-0361A636EF72}"/>
                </a:ext>
              </a:extLst>
            </p:cNvPr>
            <p:cNvSpPr txBox="1"/>
            <p:nvPr/>
          </p:nvSpPr>
          <p:spPr>
            <a:xfrm>
              <a:off x="5318172" y="5032287"/>
              <a:ext cx="478780" cy="39961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lIns="0" tIns="18000" rIns="0" bIns="0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Rising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PSA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601548B-87CF-5A43-A2DF-79D4FFE8ED17}"/>
                </a:ext>
              </a:extLst>
            </p:cNvPr>
            <p:cNvSpPr txBox="1"/>
            <p:nvPr/>
          </p:nvSpPr>
          <p:spPr>
            <a:xfrm>
              <a:off x="7535161" y="4216729"/>
              <a:ext cx="478780" cy="37432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lIns="0" tIns="18000" rIns="0" bIns="0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Rising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PSA</a:t>
              </a:r>
            </a:p>
          </p:txBody>
        </p:sp>
        <p:sp>
          <p:nvSpPr>
            <p:cNvPr id="48" name="Line 5">
              <a:extLst>
                <a:ext uri="{FF2B5EF4-FFF2-40B4-BE49-F238E27FC236}">
                  <a16:creationId xmlns:a16="http://schemas.microsoft.com/office/drawing/2014/main" id="{5F215563-C849-E14D-BADD-54128558ED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5675" y="5231739"/>
              <a:ext cx="246572" cy="712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9" name="Left Brace 48">
              <a:extLst>
                <a:ext uri="{FF2B5EF4-FFF2-40B4-BE49-F238E27FC236}">
                  <a16:creationId xmlns:a16="http://schemas.microsoft.com/office/drawing/2014/main" id="{F1F5B57A-5288-B447-BBFC-6D40BB4A089F}"/>
                </a:ext>
              </a:extLst>
            </p:cNvPr>
            <p:cNvSpPr/>
            <p:nvPr/>
          </p:nvSpPr>
          <p:spPr>
            <a:xfrm rot="10800000" flipH="1">
              <a:off x="5879977" y="4954829"/>
              <a:ext cx="92458" cy="554530"/>
            </a:xfrm>
            <a:prstGeom prst="leftBrace">
              <a:avLst>
                <a:gd name="adj1" fmla="val 49964"/>
                <a:gd name="adj2" fmla="val 50000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3E607B8-0A07-7541-97B9-596FCCEC142B}"/>
                </a:ext>
              </a:extLst>
            </p:cNvPr>
            <p:cNvSpPr txBox="1"/>
            <p:nvPr/>
          </p:nvSpPr>
          <p:spPr>
            <a:xfrm>
              <a:off x="6021872" y="5326304"/>
              <a:ext cx="1098520" cy="12058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Distant metastasis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4DC3F76-DF17-244F-89CC-188794863666}"/>
                </a:ext>
              </a:extLst>
            </p:cNvPr>
            <p:cNvSpPr txBox="1"/>
            <p:nvPr/>
          </p:nvSpPr>
          <p:spPr>
            <a:xfrm>
              <a:off x="6021872" y="5024679"/>
              <a:ext cx="943015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Rising PSA only</a:t>
              </a:r>
            </a:p>
          </p:txBody>
        </p:sp>
        <p:sp>
          <p:nvSpPr>
            <p:cNvPr id="52" name="Line 5">
              <a:extLst>
                <a:ext uri="{FF2B5EF4-FFF2-40B4-BE49-F238E27FC236}">
                  <a16:creationId xmlns:a16="http://schemas.microsoft.com/office/drawing/2014/main" id="{243F8E37-B203-1441-94C8-D0ECD7BA0E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5759" y="5071625"/>
              <a:ext cx="246572" cy="712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C075E71-BC05-E44A-B58F-BA5C872B2BB9}"/>
                </a:ext>
              </a:extLst>
            </p:cNvPr>
            <p:cNvSpPr txBox="1"/>
            <p:nvPr/>
          </p:nvSpPr>
          <p:spPr>
            <a:xfrm>
              <a:off x="7336751" y="4977600"/>
              <a:ext cx="809515" cy="1992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lIns="0" tIns="18000" rIns="0" bIns="0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nmCRPC</a:t>
              </a:r>
            </a:p>
          </p:txBody>
        </p:sp>
        <p:sp>
          <p:nvSpPr>
            <p:cNvPr id="54" name="Left Brace 53">
              <a:extLst>
                <a:ext uri="{FF2B5EF4-FFF2-40B4-BE49-F238E27FC236}">
                  <a16:creationId xmlns:a16="http://schemas.microsoft.com/office/drawing/2014/main" id="{E5732724-7269-6F49-AC39-9750F9AECF2F}"/>
                </a:ext>
              </a:extLst>
            </p:cNvPr>
            <p:cNvSpPr/>
            <p:nvPr/>
          </p:nvSpPr>
          <p:spPr>
            <a:xfrm rot="10800000" flipH="1">
              <a:off x="8096966" y="4135320"/>
              <a:ext cx="92458" cy="554530"/>
            </a:xfrm>
            <a:prstGeom prst="leftBrace">
              <a:avLst>
                <a:gd name="adj1" fmla="val 49964"/>
                <a:gd name="adj2" fmla="val 50000"/>
              </a:avLst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D78AD58-1E7A-CF43-8117-F17EE5526AA6}"/>
                </a:ext>
              </a:extLst>
            </p:cNvPr>
            <p:cNvSpPr txBox="1"/>
            <p:nvPr/>
          </p:nvSpPr>
          <p:spPr>
            <a:xfrm>
              <a:off x="8238861" y="4506795"/>
              <a:ext cx="1139671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Distant metastasis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1BEC521-01E0-4048-B398-DBB464AACF24}"/>
                </a:ext>
              </a:extLst>
            </p:cNvPr>
            <p:cNvSpPr txBox="1"/>
            <p:nvPr/>
          </p:nvSpPr>
          <p:spPr>
            <a:xfrm>
              <a:off x="8238861" y="4205170"/>
              <a:ext cx="943015" cy="1661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Rising PSA only</a:t>
              </a:r>
            </a:p>
          </p:txBody>
        </p:sp>
        <p:sp>
          <p:nvSpPr>
            <p:cNvPr id="57" name="Line 5">
              <a:extLst>
                <a:ext uri="{FF2B5EF4-FFF2-40B4-BE49-F238E27FC236}">
                  <a16:creationId xmlns:a16="http://schemas.microsoft.com/office/drawing/2014/main" id="{0072D395-8D4B-B54B-970C-1DE091F2E6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62748" y="4283076"/>
              <a:ext cx="246572" cy="712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37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2D5DA06-EC5D-1E40-BD05-BC4B1486659A}"/>
                </a:ext>
              </a:extLst>
            </p:cNvPr>
            <p:cNvSpPr txBox="1"/>
            <p:nvPr/>
          </p:nvSpPr>
          <p:spPr>
            <a:xfrm>
              <a:off x="9553740" y="4189051"/>
              <a:ext cx="809515" cy="199299"/>
            </a:xfrm>
            <a:prstGeom prst="rect">
              <a:avLst/>
            </a:prstGeom>
            <a:solidFill>
              <a:schemeClr val="accent2"/>
            </a:solidFill>
          </p:spPr>
          <p:txBody>
            <a:bodyPr wrap="none" lIns="0" tIns="18000" rIns="0" bIns="0" rtlCol="0" anchor="ctr" anchorCtr="0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ileron" charset="0"/>
                  <a:ea typeface="Aileron" charset="0"/>
                  <a:cs typeface="Aileron" charset="0"/>
                </a:rPr>
                <a:t>nmCRPC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6CD8196-0B25-4A21-A7D4-724A7D9B1CCB}"/>
              </a:ext>
            </a:extLst>
          </p:cNvPr>
          <p:cNvSpPr txBox="1"/>
          <p:nvPr/>
        </p:nvSpPr>
        <p:spPr>
          <a:xfrm>
            <a:off x="701759" y="2074987"/>
            <a:ext cx="578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  <a:latin typeface="proxima_nova_rgregular"/>
              </a:rPr>
              <a:t>Disease evolution patterns to the clinical states of nmCRPC</a:t>
            </a:r>
          </a:p>
        </p:txBody>
      </p:sp>
    </p:spTree>
    <p:extLst>
      <p:ext uri="{BB962C8B-B14F-4D97-AF65-F5344CB8AC3E}">
        <p14:creationId xmlns:p14="http://schemas.microsoft.com/office/powerpoint/2010/main" val="86715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508109-7340-4EB4-8159-ABC36C4EF30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>
                <a:solidFill>
                  <a:schemeClr val="accent1"/>
                </a:solidFill>
              </a:rPr>
              <a:t>Patients with a (PSADT) ≤10 months 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were included in all trials; these patients are at significant risk of metastases or death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FAEB12EA-8986-40FA-9603-AAB93974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Study population and design: </a:t>
            </a:r>
            <a:br>
              <a:rPr lang="en-GB" dirty="0"/>
            </a:br>
            <a:r>
              <a:rPr lang="en-GB" dirty="0"/>
              <a:t>SPARTAN, PROSPER, and ARAMIS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AC3B35-E18C-1645-AAA2-B6ABF3FD7F8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10800"/>
            <a:ext cx="10311427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PSADT, prostate specific antigen doubling time</a:t>
            </a:r>
          </a:p>
          <a:p>
            <a:pPr>
              <a:spcBef>
                <a:spcPts val="300"/>
              </a:spcBef>
            </a:pPr>
            <a:r>
              <a:rPr lang="en-GB" dirty="0"/>
              <a:t>Smith MR, et al. J Clin Oncol. 2013;31:3800-6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A27E81F-9229-4CB0-9E01-AE5C9A5DD56A}"/>
              </a:ext>
            </a:extLst>
          </p:cNvPr>
          <p:cNvGrpSpPr>
            <a:grpSpLocks noChangeAspect="1"/>
          </p:cNvGrpSpPr>
          <p:nvPr/>
        </p:nvGrpSpPr>
        <p:grpSpPr>
          <a:xfrm>
            <a:off x="2711496" y="2115401"/>
            <a:ext cx="5452132" cy="3901802"/>
            <a:chOff x="5029200" y="590550"/>
            <a:chExt cx="3999658" cy="319005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17D796D-E013-430E-9C73-6F54DA359F33}"/>
                </a:ext>
              </a:extLst>
            </p:cNvPr>
            <p:cNvSpPr/>
            <p:nvPr/>
          </p:nvSpPr>
          <p:spPr>
            <a:xfrm>
              <a:off x="5029200" y="590550"/>
              <a:ext cx="3999658" cy="31173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GB" sz="2000" dirty="0">
                <a:solidFill>
                  <a:srgbClr val="44536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platzhalter 2">
              <a:extLst>
                <a:ext uri="{FF2B5EF4-FFF2-40B4-BE49-F238E27FC236}">
                  <a16:creationId xmlns:a16="http://schemas.microsoft.com/office/drawing/2014/main" id="{53399A62-57BA-4FF3-9ABB-CAA12BE835C5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gray">
            <a:xfrm>
              <a:off x="7017680" y="3174757"/>
              <a:ext cx="885494" cy="17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95306">
                <a:buClr>
                  <a:srgbClr val="445369"/>
                </a:buClr>
                <a:defRPr/>
              </a:pPr>
              <a:r>
                <a:rPr lang="en-GB" sz="1400" b="1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PSADT (months)</a:t>
              </a:r>
            </a:p>
          </p:txBody>
        </p:sp>
        <p:sp>
          <p:nvSpPr>
            <p:cNvPr id="24" name="Textplatzhalter 2">
              <a:extLst>
                <a:ext uri="{FF2B5EF4-FFF2-40B4-BE49-F238E27FC236}">
                  <a16:creationId xmlns:a16="http://schemas.microsoft.com/office/drawing/2014/main" id="{30535F64-32FA-4C71-9AE7-7FC739497603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 rot="16200000">
              <a:off x="4978311" y="1642765"/>
              <a:ext cx="1324484" cy="3160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895306">
                <a:buClr>
                  <a:srgbClr val="445369"/>
                </a:buClr>
                <a:defRPr/>
              </a:pPr>
              <a:r>
                <a:rPr lang="en-GB" sz="1400" b="1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Relative risk for bone </a:t>
              </a:r>
            </a:p>
            <a:p>
              <a:pPr algn="ctr" defTabSz="895306">
                <a:buClr>
                  <a:srgbClr val="445369"/>
                </a:buClr>
                <a:defRPr/>
              </a:pPr>
              <a:r>
                <a:rPr lang="en-GB" sz="1400" b="1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metastasis or death</a:t>
              </a:r>
            </a:p>
          </p:txBody>
        </p:sp>
        <p:sp>
          <p:nvSpPr>
            <p:cNvPr id="25" name="Right Arrow 8">
              <a:extLst>
                <a:ext uri="{FF2B5EF4-FFF2-40B4-BE49-F238E27FC236}">
                  <a16:creationId xmlns:a16="http://schemas.microsoft.com/office/drawing/2014/main" id="{79F1D63E-A55B-4DBE-AC56-AEBA843F068F}"/>
                </a:ext>
              </a:extLst>
            </p:cNvPr>
            <p:cNvSpPr/>
            <p:nvPr/>
          </p:nvSpPr>
          <p:spPr>
            <a:xfrm>
              <a:off x="6098711" y="3344732"/>
              <a:ext cx="2737260" cy="435874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GB" sz="14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Shorter PSADT</a:t>
              </a:r>
            </a:p>
          </p:txBody>
        </p:sp>
        <p:sp>
          <p:nvSpPr>
            <p:cNvPr id="26" name="Right Arrow 9">
              <a:extLst>
                <a:ext uri="{FF2B5EF4-FFF2-40B4-BE49-F238E27FC236}">
                  <a16:creationId xmlns:a16="http://schemas.microsoft.com/office/drawing/2014/main" id="{9E965D8D-5313-4CA3-ACD6-C25CC25D5D20}"/>
                </a:ext>
              </a:extLst>
            </p:cNvPr>
            <p:cNvSpPr/>
            <p:nvPr/>
          </p:nvSpPr>
          <p:spPr>
            <a:xfrm rot="16200000">
              <a:off x="4010743" y="1904345"/>
              <a:ext cx="2615243" cy="384342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en-GB" sz="1400" b="1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Increasing risk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1864F70-858E-4257-9DB3-6CD2911CB4B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86595" y="756029"/>
              <a:ext cx="2865373" cy="2353589"/>
              <a:chOff x="6257159" y="838904"/>
              <a:chExt cx="2502900" cy="2055857"/>
            </a:xfrm>
          </p:grpSpPr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E7F9C5C7-7C6D-43AE-B41A-F84C2559C1F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38294" y="973042"/>
                <a:ext cx="2082404" cy="1540195"/>
              </a:xfrm>
              <a:custGeom>
                <a:avLst/>
                <a:gdLst>
                  <a:gd name="connsiteX0" fmla="*/ 0 w 1893094"/>
                  <a:gd name="connsiteY0" fmla="*/ 1281113 h 1400175"/>
                  <a:gd name="connsiteX1" fmla="*/ 97632 w 1893094"/>
                  <a:gd name="connsiteY1" fmla="*/ 1283494 h 1400175"/>
                  <a:gd name="connsiteX2" fmla="*/ 171450 w 1893094"/>
                  <a:gd name="connsiteY2" fmla="*/ 1288256 h 1400175"/>
                  <a:gd name="connsiteX3" fmla="*/ 266700 w 1893094"/>
                  <a:gd name="connsiteY3" fmla="*/ 1300163 h 1400175"/>
                  <a:gd name="connsiteX4" fmla="*/ 376238 w 1893094"/>
                  <a:gd name="connsiteY4" fmla="*/ 1297781 h 1400175"/>
                  <a:gd name="connsiteX5" fmla="*/ 431007 w 1893094"/>
                  <a:gd name="connsiteY5" fmla="*/ 1302544 h 1400175"/>
                  <a:gd name="connsiteX6" fmla="*/ 509588 w 1893094"/>
                  <a:gd name="connsiteY6" fmla="*/ 1309688 h 1400175"/>
                  <a:gd name="connsiteX7" fmla="*/ 592932 w 1893094"/>
                  <a:gd name="connsiteY7" fmla="*/ 1319213 h 1400175"/>
                  <a:gd name="connsiteX8" fmla="*/ 702469 w 1893094"/>
                  <a:gd name="connsiteY8" fmla="*/ 1328738 h 1400175"/>
                  <a:gd name="connsiteX9" fmla="*/ 771525 w 1893094"/>
                  <a:gd name="connsiteY9" fmla="*/ 1335881 h 1400175"/>
                  <a:gd name="connsiteX10" fmla="*/ 821532 w 1893094"/>
                  <a:gd name="connsiteY10" fmla="*/ 1345406 h 1400175"/>
                  <a:gd name="connsiteX11" fmla="*/ 878682 w 1893094"/>
                  <a:gd name="connsiteY11" fmla="*/ 1357313 h 1400175"/>
                  <a:gd name="connsiteX12" fmla="*/ 933450 w 1893094"/>
                  <a:gd name="connsiteY12" fmla="*/ 1364456 h 1400175"/>
                  <a:gd name="connsiteX13" fmla="*/ 1045369 w 1893094"/>
                  <a:gd name="connsiteY13" fmla="*/ 1376363 h 1400175"/>
                  <a:gd name="connsiteX14" fmla="*/ 1123950 w 1893094"/>
                  <a:gd name="connsiteY14" fmla="*/ 1397794 h 1400175"/>
                  <a:gd name="connsiteX15" fmla="*/ 1226344 w 1893094"/>
                  <a:gd name="connsiteY15" fmla="*/ 1400175 h 1400175"/>
                  <a:gd name="connsiteX16" fmla="*/ 1281113 w 1893094"/>
                  <a:gd name="connsiteY16" fmla="*/ 1388269 h 1400175"/>
                  <a:gd name="connsiteX17" fmla="*/ 1314450 w 1893094"/>
                  <a:gd name="connsiteY17" fmla="*/ 1364456 h 1400175"/>
                  <a:gd name="connsiteX18" fmla="*/ 1357313 w 1893094"/>
                  <a:gd name="connsiteY18" fmla="*/ 1328738 h 1400175"/>
                  <a:gd name="connsiteX19" fmla="*/ 1388269 w 1893094"/>
                  <a:gd name="connsiteY19" fmla="*/ 1283494 h 1400175"/>
                  <a:gd name="connsiteX20" fmla="*/ 1433513 w 1893094"/>
                  <a:gd name="connsiteY20" fmla="*/ 1178719 h 1400175"/>
                  <a:gd name="connsiteX21" fmla="*/ 1500188 w 1893094"/>
                  <a:gd name="connsiteY21" fmla="*/ 928688 h 1400175"/>
                  <a:gd name="connsiteX22" fmla="*/ 1528763 w 1893094"/>
                  <a:gd name="connsiteY22" fmla="*/ 778669 h 1400175"/>
                  <a:gd name="connsiteX23" fmla="*/ 1588294 w 1893094"/>
                  <a:gd name="connsiteY23" fmla="*/ 454819 h 1400175"/>
                  <a:gd name="connsiteX24" fmla="*/ 1626394 w 1893094"/>
                  <a:gd name="connsiteY24" fmla="*/ 271463 h 1400175"/>
                  <a:gd name="connsiteX25" fmla="*/ 1654969 w 1893094"/>
                  <a:gd name="connsiteY25" fmla="*/ 176213 h 1400175"/>
                  <a:gd name="connsiteX26" fmla="*/ 1681163 w 1893094"/>
                  <a:gd name="connsiteY26" fmla="*/ 133350 h 1400175"/>
                  <a:gd name="connsiteX27" fmla="*/ 1712119 w 1893094"/>
                  <a:gd name="connsiteY27" fmla="*/ 119063 h 1400175"/>
                  <a:gd name="connsiteX28" fmla="*/ 1764507 w 1893094"/>
                  <a:gd name="connsiteY28" fmla="*/ 157163 h 1400175"/>
                  <a:gd name="connsiteX29" fmla="*/ 1802607 w 1893094"/>
                  <a:gd name="connsiteY29" fmla="*/ 154781 h 1400175"/>
                  <a:gd name="connsiteX30" fmla="*/ 1826419 w 1893094"/>
                  <a:gd name="connsiteY30" fmla="*/ 126206 h 1400175"/>
                  <a:gd name="connsiteX31" fmla="*/ 1840707 w 1893094"/>
                  <a:gd name="connsiteY31" fmla="*/ 107156 h 1400175"/>
                  <a:gd name="connsiteX32" fmla="*/ 1893094 w 1893094"/>
                  <a:gd name="connsiteY32" fmla="*/ 0 h 140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893094" h="1400175">
                    <a:moveTo>
                      <a:pt x="0" y="1281113"/>
                    </a:moveTo>
                    <a:lnTo>
                      <a:pt x="97632" y="1283494"/>
                    </a:lnTo>
                    <a:lnTo>
                      <a:pt x="171450" y="1288256"/>
                    </a:lnTo>
                    <a:lnTo>
                      <a:pt x="266700" y="1300163"/>
                    </a:lnTo>
                    <a:lnTo>
                      <a:pt x="376238" y="1297781"/>
                    </a:lnTo>
                    <a:lnTo>
                      <a:pt x="431007" y="1302544"/>
                    </a:lnTo>
                    <a:lnTo>
                      <a:pt x="509588" y="1309688"/>
                    </a:lnTo>
                    <a:lnTo>
                      <a:pt x="592932" y="1319213"/>
                    </a:lnTo>
                    <a:lnTo>
                      <a:pt x="702469" y="1328738"/>
                    </a:lnTo>
                    <a:lnTo>
                      <a:pt x="771525" y="1335881"/>
                    </a:lnTo>
                    <a:lnTo>
                      <a:pt x="821532" y="1345406"/>
                    </a:lnTo>
                    <a:lnTo>
                      <a:pt x="878682" y="1357313"/>
                    </a:lnTo>
                    <a:lnTo>
                      <a:pt x="933450" y="1364456"/>
                    </a:lnTo>
                    <a:lnTo>
                      <a:pt x="1045369" y="1376363"/>
                    </a:lnTo>
                    <a:lnTo>
                      <a:pt x="1123950" y="1397794"/>
                    </a:lnTo>
                    <a:lnTo>
                      <a:pt x="1226344" y="1400175"/>
                    </a:lnTo>
                    <a:lnTo>
                      <a:pt x="1281113" y="1388269"/>
                    </a:lnTo>
                    <a:lnTo>
                      <a:pt x="1314450" y="1364456"/>
                    </a:lnTo>
                    <a:lnTo>
                      <a:pt x="1357313" y="1328738"/>
                    </a:lnTo>
                    <a:lnTo>
                      <a:pt x="1388269" y="1283494"/>
                    </a:lnTo>
                    <a:lnTo>
                      <a:pt x="1433513" y="1178719"/>
                    </a:lnTo>
                    <a:lnTo>
                      <a:pt x="1500188" y="928688"/>
                    </a:lnTo>
                    <a:lnTo>
                      <a:pt x="1528763" y="778669"/>
                    </a:lnTo>
                    <a:lnTo>
                      <a:pt x="1588294" y="454819"/>
                    </a:lnTo>
                    <a:lnTo>
                      <a:pt x="1626394" y="271463"/>
                    </a:lnTo>
                    <a:lnTo>
                      <a:pt x="1654969" y="176213"/>
                    </a:lnTo>
                    <a:lnTo>
                      <a:pt x="1681163" y="133350"/>
                    </a:lnTo>
                    <a:lnTo>
                      <a:pt x="1712119" y="119063"/>
                    </a:lnTo>
                    <a:lnTo>
                      <a:pt x="1764507" y="157163"/>
                    </a:lnTo>
                    <a:lnTo>
                      <a:pt x="1802607" y="154781"/>
                    </a:lnTo>
                    <a:lnTo>
                      <a:pt x="1826419" y="126206"/>
                    </a:lnTo>
                    <a:lnTo>
                      <a:pt x="1840707" y="107156"/>
                    </a:lnTo>
                    <a:lnTo>
                      <a:pt x="1893094" y="0"/>
                    </a:lnTo>
                  </a:path>
                </a:pathLst>
              </a:cu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GB" sz="2000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Textplatzhalter 2">
                <a:extLst>
                  <a:ext uri="{FF2B5EF4-FFF2-40B4-BE49-F238E27FC236}">
                    <a16:creationId xmlns:a16="http://schemas.microsoft.com/office/drawing/2014/main" id="{E326CC3C-D9C1-46BF-8405-6171E6085547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6452217" y="2740900"/>
                <a:ext cx="146009" cy="1538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defTabSz="895306">
                  <a:buClr>
                    <a:srgbClr val="445369"/>
                  </a:buClr>
                  <a:defRPr/>
                </a:pPr>
                <a:r>
                  <a:rPr lang="en-GB" sz="1400" dirty="0">
                    <a:solidFill>
                      <a:srgbClr val="44536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35" name="Textplatzhalter 2">
                <a:extLst>
                  <a:ext uri="{FF2B5EF4-FFF2-40B4-BE49-F238E27FC236}">
                    <a16:creationId xmlns:a16="http://schemas.microsoft.com/office/drawing/2014/main" id="{8E58E1D6-EE3A-4F2A-B61E-C97C213C1708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6685803" y="2740900"/>
                <a:ext cx="146009" cy="1538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defTabSz="895306">
                  <a:buClr>
                    <a:srgbClr val="445369"/>
                  </a:buClr>
                  <a:defRPr/>
                </a:pPr>
                <a:r>
                  <a:rPr lang="en-GB" sz="1400" dirty="0">
                    <a:solidFill>
                      <a:srgbClr val="44536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36" name="Textplatzhalter 2">
                <a:extLst>
                  <a:ext uri="{FF2B5EF4-FFF2-40B4-BE49-F238E27FC236}">
                    <a16:creationId xmlns:a16="http://schemas.microsoft.com/office/drawing/2014/main" id="{22B5C67E-FC69-44FF-B9F8-9B3E33ECDD25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6915399" y="2740900"/>
                <a:ext cx="135276" cy="1538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defTabSz="895306">
                  <a:buClr>
                    <a:srgbClr val="445369"/>
                  </a:buClr>
                  <a:defRPr/>
                </a:pPr>
                <a:r>
                  <a:rPr lang="en-GB" sz="1400" dirty="0">
                    <a:solidFill>
                      <a:srgbClr val="44536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37" name="Textplatzhalter 2">
                <a:extLst>
                  <a:ext uri="{FF2B5EF4-FFF2-40B4-BE49-F238E27FC236}">
                    <a16:creationId xmlns:a16="http://schemas.microsoft.com/office/drawing/2014/main" id="{14C79CA0-775F-49D3-A7AB-17E80690FCE4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7156544" y="2740900"/>
                <a:ext cx="135276" cy="1538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defTabSz="895306">
                  <a:buClr>
                    <a:srgbClr val="445369"/>
                  </a:buClr>
                  <a:defRPr/>
                </a:pPr>
                <a:r>
                  <a:rPr lang="en-GB" sz="1400" dirty="0">
                    <a:solidFill>
                      <a:srgbClr val="44536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14</a:t>
                </a:r>
              </a:p>
            </p:txBody>
          </p:sp>
          <p:sp>
            <p:nvSpPr>
              <p:cNvPr id="38" name="Textplatzhalter 2">
                <a:extLst>
                  <a:ext uri="{FF2B5EF4-FFF2-40B4-BE49-F238E27FC236}">
                    <a16:creationId xmlns:a16="http://schemas.microsoft.com/office/drawing/2014/main" id="{49F76498-8033-4D61-A1F6-04D90AC76091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7382222" y="2740900"/>
                <a:ext cx="135276" cy="1538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defTabSz="895306">
                  <a:buClr>
                    <a:srgbClr val="445369"/>
                  </a:buClr>
                  <a:defRPr/>
                </a:pPr>
                <a:r>
                  <a:rPr lang="en-GB" sz="1400" dirty="0">
                    <a:solidFill>
                      <a:srgbClr val="44536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12</a:t>
                </a:r>
              </a:p>
            </p:txBody>
          </p:sp>
          <p:sp>
            <p:nvSpPr>
              <p:cNvPr id="39" name="Textplatzhalter 2">
                <a:extLst>
                  <a:ext uri="{FF2B5EF4-FFF2-40B4-BE49-F238E27FC236}">
                    <a16:creationId xmlns:a16="http://schemas.microsoft.com/office/drawing/2014/main" id="{D714DDB3-2ED9-4D92-BABD-2EA78B8C8B91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7624823" y="2740900"/>
                <a:ext cx="135276" cy="1538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defTabSz="895306">
                  <a:buClr>
                    <a:srgbClr val="445369"/>
                  </a:buClr>
                  <a:defRPr/>
                </a:pPr>
                <a:r>
                  <a:rPr lang="en-GB" sz="1400" dirty="0">
                    <a:solidFill>
                      <a:srgbClr val="44536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40" name="Textplatzhalter 2">
                <a:extLst>
                  <a:ext uri="{FF2B5EF4-FFF2-40B4-BE49-F238E27FC236}">
                    <a16:creationId xmlns:a16="http://schemas.microsoft.com/office/drawing/2014/main" id="{694E1FE3-A812-47DE-B155-F029B67374FC}"/>
                  </a:ext>
                </a:extLst>
              </p:cNvPr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7852521" y="2740900"/>
                <a:ext cx="135276" cy="1538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defTabSz="895306">
                  <a:buClr>
                    <a:srgbClr val="445369"/>
                  </a:buClr>
                  <a:defRPr/>
                </a:pPr>
                <a:r>
                  <a:rPr lang="en-GB" sz="1400" dirty="0">
                    <a:solidFill>
                      <a:srgbClr val="44536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41" name="Textplatzhalter 2">
                <a:extLst>
                  <a:ext uri="{FF2B5EF4-FFF2-40B4-BE49-F238E27FC236}">
                    <a16:creationId xmlns:a16="http://schemas.microsoft.com/office/drawing/2014/main" id="{C938EAC9-11D3-4DDE-8D6A-55A00721D877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8090413" y="2740900"/>
                <a:ext cx="135276" cy="1538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defTabSz="895306">
                  <a:buClr>
                    <a:srgbClr val="445369"/>
                  </a:buClr>
                  <a:defRPr/>
                </a:pPr>
                <a:r>
                  <a:rPr lang="en-GB" sz="1400" dirty="0">
                    <a:solidFill>
                      <a:srgbClr val="44536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42" name="Textplatzhalter 2">
                <a:extLst>
                  <a:ext uri="{FF2B5EF4-FFF2-40B4-BE49-F238E27FC236}">
                    <a16:creationId xmlns:a16="http://schemas.microsoft.com/office/drawing/2014/main" id="{F051B3DD-D30E-433E-8114-43235BA5D6E8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8322881" y="2740900"/>
                <a:ext cx="135276" cy="1538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defTabSz="895306">
                  <a:buClr>
                    <a:srgbClr val="445369"/>
                  </a:buClr>
                  <a:defRPr/>
                </a:pPr>
                <a:r>
                  <a:rPr lang="en-GB" sz="1400" dirty="0">
                    <a:solidFill>
                      <a:srgbClr val="44536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43" name="Textplatzhalter 2">
                <a:extLst>
                  <a:ext uri="{FF2B5EF4-FFF2-40B4-BE49-F238E27FC236}">
                    <a16:creationId xmlns:a16="http://schemas.microsoft.com/office/drawing/2014/main" id="{EFC0D9F3-1146-40DA-AEB6-D776473A4133}"/>
                  </a:ext>
                </a:extLst>
              </p:cNvPr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8556484" y="2740900"/>
                <a:ext cx="135276" cy="1538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algn="ctr" defTabSz="895306">
                  <a:buClr>
                    <a:srgbClr val="445369"/>
                  </a:buClr>
                  <a:defRPr/>
                </a:pPr>
                <a:r>
                  <a:rPr lang="en-GB" sz="1400" dirty="0">
                    <a:solidFill>
                      <a:srgbClr val="44536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44" name="Textplatzhalter 2">
                <a:extLst>
                  <a:ext uri="{FF2B5EF4-FFF2-40B4-BE49-F238E27FC236}">
                    <a16:creationId xmlns:a16="http://schemas.microsoft.com/office/drawing/2014/main" id="{E496AB79-7AEB-4A51-8145-E04F1062BDCF}"/>
                  </a:ext>
                </a:extLst>
              </p:cNvPr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6257159" y="838904"/>
                <a:ext cx="145862" cy="1538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defTabSz="895306">
                  <a:buClr>
                    <a:srgbClr val="445369"/>
                  </a:buClr>
                  <a:defRPr/>
                </a:pPr>
                <a:r>
                  <a:rPr lang="en-GB" sz="1400" dirty="0">
                    <a:solidFill>
                      <a:srgbClr val="44536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3.0</a:t>
                </a:r>
              </a:p>
            </p:txBody>
          </p:sp>
          <p:sp>
            <p:nvSpPr>
              <p:cNvPr id="45" name="Textplatzhalter 2">
                <a:extLst>
                  <a:ext uri="{FF2B5EF4-FFF2-40B4-BE49-F238E27FC236}">
                    <a16:creationId xmlns:a16="http://schemas.microsoft.com/office/drawing/2014/main" id="{2F02CDA3-1D50-4658-8C24-E81FF40AAECE}"/>
                  </a:ext>
                </a:extLst>
              </p:cNvPr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6257159" y="1042002"/>
                <a:ext cx="145862" cy="1538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defTabSz="895306">
                  <a:buClr>
                    <a:srgbClr val="445369"/>
                  </a:buClr>
                  <a:defRPr/>
                </a:pPr>
                <a:r>
                  <a:rPr lang="en-GB" sz="1400" dirty="0">
                    <a:solidFill>
                      <a:srgbClr val="44536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2.8</a:t>
                </a:r>
              </a:p>
            </p:txBody>
          </p:sp>
          <p:sp>
            <p:nvSpPr>
              <p:cNvPr id="46" name="Textplatzhalter 2">
                <a:extLst>
                  <a:ext uri="{FF2B5EF4-FFF2-40B4-BE49-F238E27FC236}">
                    <a16:creationId xmlns:a16="http://schemas.microsoft.com/office/drawing/2014/main" id="{7326A409-5794-4A5B-AA78-3A10937F61F1}"/>
                  </a:ext>
                </a:extLst>
              </p:cNvPr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6257159" y="1250724"/>
                <a:ext cx="145862" cy="1538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defTabSz="895306">
                  <a:buClr>
                    <a:srgbClr val="445369"/>
                  </a:buClr>
                  <a:defRPr/>
                </a:pPr>
                <a:r>
                  <a:rPr lang="en-GB" sz="1400" dirty="0">
                    <a:solidFill>
                      <a:srgbClr val="44536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2.6</a:t>
                </a:r>
              </a:p>
            </p:txBody>
          </p:sp>
          <p:sp>
            <p:nvSpPr>
              <p:cNvPr id="47" name="Textplatzhalter 2">
                <a:extLst>
                  <a:ext uri="{FF2B5EF4-FFF2-40B4-BE49-F238E27FC236}">
                    <a16:creationId xmlns:a16="http://schemas.microsoft.com/office/drawing/2014/main" id="{67D17BA5-BF03-4A7E-B65B-00B155C8B2D8}"/>
                  </a:ext>
                </a:extLst>
              </p:cNvPr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6257159" y="1456539"/>
                <a:ext cx="145862" cy="1538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defTabSz="895306">
                  <a:buClr>
                    <a:srgbClr val="445369"/>
                  </a:buClr>
                  <a:defRPr/>
                </a:pPr>
                <a:r>
                  <a:rPr lang="en-GB" sz="1400" dirty="0">
                    <a:solidFill>
                      <a:srgbClr val="44536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2.4</a:t>
                </a:r>
              </a:p>
            </p:txBody>
          </p:sp>
          <p:sp>
            <p:nvSpPr>
              <p:cNvPr id="48" name="Textplatzhalter 2">
                <a:extLst>
                  <a:ext uri="{FF2B5EF4-FFF2-40B4-BE49-F238E27FC236}">
                    <a16:creationId xmlns:a16="http://schemas.microsoft.com/office/drawing/2014/main" id="{0AE8F5BD-2D17-493E-9BAB-A9D205DCBFC3}"/>
                  </a:ext>
                </a:extLst>
              </p:cNvPr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6257159" y="1674080"/>
                <a:ext cx="145862" cy="1538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defTabSz="895306">
                  <a:buClr>
                    <a:srgbClr val="445369"/>
                  </a:buClr>
                  <a:defRPr/>
                </a:pPr>
                <a:r>
                  <a:rPr lang="en-GB" sz="1400" dirty="0">
                    <a:solidFill>
                      <a:srgbClr val="44536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2.2</a:t>
                </a:r>
              </a:p>
            </p:txBody>
          </p:sp>
          <p:sp>
            <p:nvSpPr>
              <p:cNvPr id="49" name="Textplatzhalter 2">
                <a:extLst>
                  <a:ext uri="{FF2B5EF4-FFF2-40B4-BE49-F238E27FC236}">
                    <a16:creationId xmlns:a16="http://schemas.microsoft.com/office/drawing/2014/main" id="{696CDC72-EEBD-4C96-801F-E6F094DB0DC0}"/>
                  </a:ext>
                </a:extLst>
              </p:cNvPr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6257159" y="1881153"/>
                <a:ext cx="145862" cy="1538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defTabSz="895306">
                  <a:buClr>
                    <a:srgbClr val="445369"/>
                  </a:buClr>
                  <a:defRPr/>
                </a:pPr>
                <a:r>
                  <a:rPr lang="en-GB" sz="1400" dirty="0">
                    <a:solidFill>
                      <a:srgbClr val="44536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2.0</a:t>
                </a:r>
              </a:p>
            </p:txBody>
          </p:sp>
          <p:sp>
            <p:nvSpPr>
              <p:cNvPr id="50" name="Textplatzhalter 2">
                <a:extLst>
                  <a:ext uri="{FF2B5EF4-FFF2-40B4-BE49-F238E27FC236}">
                    <a16:creationId xmlns:a16="http://schemas.microsoft.com/office/drawing/2014/main" id="{20D4283E-C35C-4877-9618-B244ED5BDF7C}"/>
                  </a:ext>
                </a:extLst>
              </p:cNvPr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6257159" y="2097391"/>
                <a:ext cx="145862" cy="1538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defTabSz="895306">
                  <a:buClr>
                    <a:srgbClr val="445369"/>
                  </a:buClr>
                  <a:defRPr/>
                </a:pPr>
                <a:r>
                  <a:rPr lang="en-GB" sz="1400" dirty="0">
                    <a:solidFill>
                      <a:srgbClr val="44536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1.8</a:t>
                </a:r>
              </a:p>
            </p:txBody>
          </p:sp>
          <p:sp>
            <p:nvSpPr>
              <p:cNvPr id="51" name="Textplatzhalter 2">
                <a:extLst>
                  <a:ext uri="{FF2B5EF4-FFF2-40B4-BE49-F238E27FC236}">
                    <a16:creationId xmlns:a16="http://schemas.microsoft.com/office/drawing/2014/main" id="{CE4720E9-CB71-4F7E-8C5A-0D2C100D7C13}"/>
                  </a:ext>
                </a:extLst>
              </p:cNvPr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6257159" y="2297736"/>
                <a:ext cx="145862" cy="1538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defTabSz="895306">
                  <a:buClr>
                    <a:srgbClr val="445369"/>
                  </a:buClr>
                  <a:defRPr/>
                </a:pPr>
                <a:r>
                  <a:rPr lang="en-GB" sz="1400" dirty="0">
                    <a:solidFill>
                      <a:srgbClr val="44536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1.6</a:t>
                </a:r>
              </a:p>
            </p:txBody>
          </p:sp>
          <p:sp>
            <p:nvSpPr>
              <p:cNvPr id="52" name="Textplatzhalter 2">
                <a:extLst>
                  <a:ext uri="{FF2B5EF4-FFF2-40B4-BE49-F238E27FC236}">
                    <a16:creationId xmlns:a16="http://schemas.microsoft.com/office/drawing/2014/main" id="{2AA38A35-BCE0-401E-A9EA-762519825F05}"/>
                  </a:ext>
                </a:extLst>
              </p:cNvPr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6257159" y="2511563"/>
                <a:ext cx="145862" cy="1538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 defTabSz="895306">
                  <a:buClr>
                    <a:srgbClr val="445369"/>
                  </a:buClr>
                  <a:defRPr/>
                </a:pPr>
                <a:r>
                  <a:rPr lang="en-GB" sz="1400" dirty="0">
                    <a:solidFill>
                      <a:srgbClr val="44536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1.4</a:t>
                </a:r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F5DA30F6-490E-4142-99D6-4B8613D2EDB4}"/>
                  </a:ext>
                </a:extLst>
              </p:cNvPr>
              <p:cNvSpPr/>
              <p:nvPr/>
            </p:nvSpPr>
            <p:spPr>
              <a:xfrm>
                <a:off x="6476493" y="896767"/>
                <a:ext cx="0" cy="1783080"/>
              </a:xfrm>
              <a:custGeom>
                <a:avLst/>
                <a:gdLst>
                  <a:gd name="connsiteX0" fmla="*/ 0 w 0"/>
                  <a:gd name="connsiteY0" fmla="*/ 0 h 2695575"/>
                  <a:gd name="connsiteX1" fmla="*/ 0 w 0"/>
                  <a:gd name="connsiteY1" fmla="*/ 2695575 h 269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695575">
                    <a:moveTo>
                      <a:pt x="0" y="0"/>
                    </a:moveTo>
                    <a:lnTo>
                      <a:pt x="0" y="2695575"/>
                    </a:lnTo>
                  </a:path>
                </a:pathLst>
              </a:cu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GB" sz="900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3F389705-7309-4797-B129-9E360487B051}"/>
                  </a:ext>
                </a:extLst>
              </p:cNvPr>
              <p:cNvSpPr/>
              <p:nvPr/>
            </p:nvSpPr>
            <p:spPr>
              <a:xfrm>
                <a:off x="6474059" y="2677424"/>
                <a:ext cx="2286000" cy="0"/>
              </a:xfrm>
              <a:custGeom>
                <a:avLst/>
                <a:gdLst>
                  <a:gd name="connsiteX0" fmla="*/ 0 w 2981325"/>
                  <a:gd name="connsiteY0" fmla="*/ 0 h 0"/>
                  <a:gd name="connsiteX1" fmla="*/ 2981325 w 2981325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981325">
                    <a:moveTo>
                      <a:pt x="0" y="0"/>
                    </a:moveTo>
                    <a:lnTo>
                      <a:pt x="2981325" y="0"/>
                    </a:lnTo>
                  </a:path>
                </a:pathLst>
              </a:cu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GB" sz="1400" dirty="0">
                  <a:solidFill>
                    <a:srgbClr val="445369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07E6688-BF2C-4AAB-BEB6-68DBD7DF6CC2}"/>
                  </a:ext>
                </a:extLst>
              </p:cNvPr>
              <p:cNvCxnSpPr/>
              <p:nvPr/>
            </p:nvCxnSpPr>
            <p:spPr>
              <a:xfrm>
                <a:off x="6442442" y="898578"/>
                <a:ext cx="3405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D29CD8AE-80D7-4876-99B3-AD43FA4A0D76}"/>
                  </a:ext>
                </a:extLst>
              </p:cNvPr>
              <p:cNvCxnSpPr/>
              <p:nvPr/>
            </p:nvCxnSpPr>
            <p:spPr>
              <a:xfrm>
                <a:off x="6442442" y="1105090"/>
                <a:ext cx="3405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9533647C-0CA1-4DCF-893E-6702B82EFF81}"/>
                  </a:ext>
                </a:extLst>
              </p:cNvPr>
              <p:cNvCxnSpPr/>
              <p:nvPr/>
            </p:nvCxnSpPr>
            <p:spPr>
              <a:xfrm>
                <a:off x="6442442" y="1311352"/>
                <a:ext cx="3405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FA0A6663-870F-4415-8B91-E6040F8546DA}"/>
                  </a:ext>
                </a:extLst>
              </p:cNvPr>
              <p:cNvCxnSpPr/>
              <p:nvPr/>
            </p:nvCxnSpPr>
            <p:spPr>
              <a:xfrm>
                <a:off x="6442442" y="1528367"/>
                <a:ext cx="3405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9B50947-5ECA-43AC-94D5-A83A7201277E}"/>
                  </a:ext>
                </a:extLst>
              </p:cNvPr>
              <p:cNvCxnSpPr/>
              <p:nvPr/>
            </p:nvCxnSpPr>
            <p:spPr>
              <a:xfrm>
                <a:off x="6442442" y="1736380"/>
                <a:ext cx="3405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8AD62464-4AE2-430F-BAFB-AC3FB66E259C}"/>
                  </a:ext>
                </a:extLst>
              </p:cNvPr>
              <p:cNvCxnSpPr/>
              <p:nvPr/>
            </p:nvCxnSpPr>
            <p:spPr>
              <a:xfrm>
                <a:off x="6442442" y="1942892"/>
                <a:ext cx="3405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DF8A790-D7BA-45E7-B5B9-18D34588A8F0}"/>
                  </a:ext>
                </a:extLst>
              </p:cNvPr>
              <p:cNvCxnSpPr/>
              <p:nvPr/>
            </p:nvCxnSpPr>
            <p:spPr>
              <a:xfrm>
                <a:off x="6442442" y="2156297"/>
                <a:ext cx="3405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C527F742-0EE8-407E-8FDE-68218AD79F7F}"/>
                  </a:ext>
                </a:extLst>
              </p:cNvPr>
              <p:cNvCxnSpPr/>
              <p:nvPr/>
            </p:nvCxnSpPr>
            <p:spPr>
              <a:xfrm>
                <a:off x="6442442" y="2368550"/>
                <a:ext cx="3405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22D02EEC-F9EB-4888-9A2C-DBF42FBD8906}"/>
                  </a:ext>
                </a:extLst>
              </p:cNvPr>
              <p:cNvCxnSpPr/>
              <p:nvPr/>
            </p:nvCxnSpPr>
            <p:spPr>
              <a:xfrm>
                <a:off x="6442442" y="2573581"/>
                <a:ext cx="34052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82BADE32-5807-467D-B8DC-B75BFF66CC60}"/>
                  </a:ext>
                </a:extLst>
              </p:cNvPr>
              <p:cNvCxnSpPr/>
              <p:nvPr/>
            </p:nvCxnSpPr>
            <p:spPr>
              <a:xfrm rot="5400000">
                <a:off x="6504197" y="2698449"/>
                <a:ext cx="37951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2B1FCEC-4E61-41B6-9BF1-A97E0CBF04EE}"/>
                  </a:ext>
                </a:extLst>
              </p:cNvPr>
              <p:cNvCxnSpPr/>
              <p:nvPr/>
            </p:nvCxnSpPr>
            <p:spPr>
              <a:xfrm rot="5400000">
                <a:off x="6739832" y="2698449"/>
                <a:ext cx="37951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E74964BC-72C1-43D6-B750-0BF253D8518B}"/>
                  </a:ext>
                </a:extLst>
              </p:cNvPr>
              <p:cNvCxnSpPr/>
              <p:nvPr/>
            </p:nvCxnSpPr>
            <p:spPr>
              <a:xfrm rot="5400000">
                <a:off x="6964062" y="2698449"/>
                <a:ext cx="37951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C2CA951-6604-4791-8881-F310691CE2E6}"/>
                  </a:ext>
                </a:extLst>
              </p:cNvPr>
              <p:cNvCxnSpPr/>
              <p:nvPr/>
            </p:nvCxnSpPr>
            <p:spPr>
              <a:xfrm rot="5400000">
                <a:off x="7203142" y="2698449"/>
                <a:ext cx="37951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6FD8B13-4A51-41FF-A39A-8597354039EF}"/>
                  </a:ext>
                </a:extLst>
              </p:cNvPr>
              <p:cNvCxnSpPr/>
              <p:nvPr/>
            </p:nvCxnSpPr>
            <p:spPr>
              <a:xfrm rot="5400000">
                <a:off x="7428688" y="2698449"/>
                <a:ext cx="37951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6247EF1-493C-4CC3-8CAC-422DD74639E0}"/>
                  </a:ext>
                </a:extLst>
              </p:cNvPr>
              <p:cNvCxnSpPr/>
              <p:nvPr/>
            </p:nvCxnSpPr>
            <p:spPr>
              <a:xfrm rot="5400000">
                <a:off x="7673091" y="2698449"/>
                <a:ext cx="37951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B18A71F0-9293-43DF-9027-A5A62FEB8F7B}"/>
                  </a:ext>
                </a:extLst>
              </p:cNvPr>
              <p:cNvCxnSpPr/>
              <p:nvPr/>
            </p:nvCxnSpPr>
            <p:spPr>
              <a:xfrm rot="5400000">
                <a:off x="7897001" y="2698449"/>
                <a:ext cx="37951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33E3FFF8-DCA3-4E79-92A3-E6B48A4AF889}"/>
                  </a:ext>
                </a:extLst>
              </p:cNvPr>
              <p:cNvCxnSpPr/>
              <p:nvPr/>
            </p:nvCxnSpPr>
            <p:spPr>
              <a:xfrm rot="5400000">
                <a:off x="8139075" y="2698449"/>
                <a:ext cx="37951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6E416DA-B348-4759-8386-9BE971205ED0}"/>
                  </a:ext>
                </a:extLst>
              </p:cNvPr>
              <p:cNvCxnSpPr/>
              <p:nvPr/>
            </p:nvCxnSpPr>
            <p:spPr>
              <a:xfrm rot="5400000">
                <a:off x="8372002" y="2698449"/>
                <a:ext cx="37951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B94BFE6E-47FF-427F-982C-81D343A0A6E7}"/>
                  </a:ext>
                </a:extLst>
              </p:cNvPr>
              <p:cNvCxnSpPr/>
              <p:nvPr/>
            </p:nvCxnSpPr>
            <p:spPr>
              <a:xfrm rot="5400000">
                <a:off x="8603920" y="2698449"/>
                <a:ext cx="37951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C56168C-61C2-0946-860F-8F8821FFA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54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0">
            <a:extLst>
              <a:ext uri="{FF2B5EF4-FFF2-40B4-BE49-F238E27FC236}">
                <a16:creationId xmlns:a16="http://schemas.microsoft.com/office/drawing/2014/main" id="{4467791F-FE1B-DA42-BEE2-7AE8A77B8E35}"/>
              </a:ext>
            </a:extLst>
          </p:cNvPr>
          <p:cNvSpPr txBox="1"/>
          <p:nvPr/>
        </p:nvSpPr>
        <p:spPr>
          <a:xfrm>
            <a:off x="620184" y="1612699"/>
            <a:ext cx="4887784" cy="1477328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rPr>
              <a:t>Mechanism of action</a:t>
            </a:r>
            <a:r>
              <a:rPr lang="en-GB" sz="2000" b="1" baseline="30000" dirty="0">
                <a:solidFill>
                  <a:schemeClr val="accent1"/>
                </a:solidFill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rPr>
              <a:t>1,2</a:t>
            </a:r>
          </a:p>
          <a:p>
            <a:pPr marL="409575" lvl="1" indent="-400050" algn="just">
              <a:spcAft>
                <a:spcPts val="400"/>
              </a:spcAft>
              <a:buClr>
                <a:schemeClr val="accent1"/>
              </a:buClr>
              <a:buAutoNum type="arabicPeriod"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rPr>
              <a:t>Inhibit androgen binding to AR</a:t>
            </a:r>
          </a:p>
          <a:p>
            <a:pPr marL="409575" lvl="1" indent="-400050" algn="just">
              <a:spcAft>
                <a:spcPts val="400"/>
              </a:spcAft>
              <a:buClr>
                <a:schemeClr val="accent1"/>
              </a:buClr>
              <a:buAutoNum type="arabicPeriod"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rPr>
              <a:t>Inhibit nuclear translocation of AR</a:t>
            </a:r>
          </a:p>
          <a:p>
            <a:pPr marL="409575" lvl="1" indent="-400050" algn="just">
              <a:spcAft>
                <a:spcPts val="400"/>
              </a:spcAft>
              <a:buClr>
                <a:schemeClr val="accent1"/>
              </a:buClr>
              <a:buAutoNum type="arabicPeriod"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rPr>
              <a:t>Inhibit AR binding to DNA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BCF77-C61A-4FEB-ABE9-6AB0BF3D7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1" r="62138"/>
          <a:stretch/>
        </p:blipFill>
        <p:spPr>
          <a:xfrm>
            <a:off x="1065580" y="3242234"/>
            <a:ext cx="3156886" cy="272992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15" name="TextBox 10">
            <a:extLst>
              <a:ext uri="{FF2B5EF4-FFF2-40B4-BE49-F238E27FC236}">
                <a16:creationId xmlns:a16="http://schemas.microsoft.com/office/drawing/2014/main" id="{E08A53EC-510D-4023-9510-56D9049BF603}"/>
              </a:ext>
            </a:extLst>
          </p:cNvPr>
          <p:cNvSpPr txBox="1"/>
          <p:nvPr/>
        </p:nvSpPr>
        <p:spPr>
          <a:xfrm>
            <a:off x="5681889" y="1612699"/>
            <a:ext cx="589731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rPr>
              <a:t>Structure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/>
                </a:solidFill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rPr>
              <a:t>DARO is structurally distinct from APA and ENZA, and is characterised by low blood–brain barrier penetration</a:t>
            </a:r>
            <a:r>
              <a:rPr lang="en-GB" sz="2000" baseline="30000" dirty="0">
                <a:solidFill>
                  <a:schemeClr val="tx2"/>
                </a:solidFill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rPr>
              <a:t>2,3,4</a:t>
            </a:r>
          </a:p>
          <a:p>
            <a:pPr marL="800100" lvl="1" indent="-342900">
              <a:buClr>
                <a:schemeClr val="accent1"/>
              </a:buClr>
              <a:buFont typeface="System Font Regular"/>
              <a:buChar char="–"/>
            </a:pPr>
            <a:r>
              <a:rPr lang="en-GB" dirty="0">
                <a:solidFill>
                  <a:schemeClr val="tx2"/>
                </a:solidFill>
                <a:latin typeface="Calibri" panose="020F0502020204030204" pitchFamily="34" charset="0"/>
                <a:ea typeface="Tahoma" charset="0"/>
                <a:cs typeface="Calibri" panose="020F0502020204030204" pitchFamily="34" charset="0"/>
              </a:rPr>
              <a:t>This could result in less central nervous system toxicity and improved tolerability</a:t>
            </a:r>
            <a:endParaRPr lang="en-GB" baseline="30000" dirty="0">
              <a:solidFill>
                <a:schemeClr val="tx2"/>
              </a:solidFill>
              <a:latin typeface="Calibri" panose="020F0502020204030204" pitchFamily="34" charset="0"/>
              <a:ea typeface="Tahoma" charset="0"/>
              <a:cs typeface="Calibri" panose="020F0502020204030204" pitchFamily="34" charset="0"/>
            </a:endParaRPr>
          </a:p>
          <a:p>
            <a:pPr algn="just"/>
            <a:endParaRPr lang="en-GB" sz="2000" dirty="0">
              <a:latin typeface="Calibri" panose="020F0502020204030204" pitchFamily="34" charset="0"/>
              <a:ea typeface="Tahoma" charset="0"/>
              <a:cs typeface="Calibri" panose="020F0502020204030204" pitchFamily="34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B532DE6-E923-5246-8685-3241CA1AAB3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217425"/>
            <a:ext cx="10963200" cy="385002"/>
          </a:xfrm>
        </p:spPr>
        <p:txBody>
          <a:bodyPr/>
          <a:lstStyle/>
          <a:p>
            <a:r>
              <a:rPr lang="en-GB" dirty="0"/>
              <a:t>APA, DARO, and ENZA are androgen receptor (AR)-signalling inhibitors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30F56D8-876A-6844-8A04-8F1747AD3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High-risk </a:t>
            </a:r>
            <a:r>
              <a:rPr lang="en-GB" cap="none" dirty="0"/>
              <a:t>nm</a:t>
            </a:r>
            <a:r>
              <a:rPr lang="en-GB" dirty="0"/>
              <a:t>CRPC: Treatment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26C841F-0F8C-E04C-845D-6B4B1FB9ED5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25529"/>
            <a:ext cx="10599196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sz="1000" dirty="0"/>
              <a:t>APA, apalutamide; DARO, darolutamide; ENZA, enzalutamide</a:t>
            </a:r>
          </a:p>
          <a:p>
            <a:pPr>
              <a:spcBef>
                <a:spcPts val="300"/>
              </a:spcBef>
            </a:pPr>
            <a:r>
              <a:rPr lang="en-GB" sz="1000" dirty="0"/>
              <a:t>1. Tran C, et al. Science 2009;324:787-90; 2. </a:t>
            </a:r>
            <a:r>
              <a:rPr lang="en-GB" sz="1000" dirty="0" err="1"/>
              <a:t>Fizazi</a:t>
            </a:r>
            <a:r>
              <a:rPr lang="en-GB" sz="1000" dirty="0"/>
              <a:t> K, et al. Clinical Genitourinary Cancer 2018; 16: 322-40; 3. Zurth C, et al. J Clin Oncol. 2018;36 suppl 6S:345 (ASCO GU 2018 presentation); 4. Zurth C, et al. J Clin Oncol. 2019;37 suppl 7S:156 (ASCO GU 2019 presentation)</a:t>
            </a:r>
          </a:p>
          <a:p>
            <a:pPr>
              <a:spcBef>
                <a:spcPts val="300"/>
              </a:spcBef>
            </a:pPr>
            <a:r>
              <a:rPr lang="en-GB" sz="1000" dirty="0"/>
              <a:t>Images from PubChem database: https://pubchem.ncbi.nlm.nih.gov/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D736BDC-EA43-AD40-A517-88E1781D0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F453C2-41B8-4752-A25F-A3D85CF5D9D3}"/>
              </a:ext>
            </a:extLst>
          </p:cNvPr>
          <p:cNvGrpSpPr/>
          <p:nvPr/>
        </p:nvGrpSpPr>
        <p:grpSpPr>
          <a:xfrm>
            <a:off x="5622811" y="3938233"/>
            <a:ext cx="6047959" cy="1498072"/>
            <a:chOff x="5622811" y="3757283"/>
            <a:chExt cx="6047959" cy="149807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6D0EE2E-7EC0-41D3-A813-F77CA33F2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2811" y="3757283"/>
              <a:ext cx="6047959" cy="1498072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96FF30B-1F6F-4D31-9719-CD9A8B172064}"/>
                </a:ext>
              </a:extLst>
            </p:cNvPr>
            <p:cNvSpPr txBox="1"/>
            <p:nvPr/>
          </p:nvSpPr>
          <p:spPr>
            <a:xfrm>
              <a:off x="5889302" y="3849308"/>
              <a:ext cx="158845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505050"/>
                  </a:solidFill>
                  <a:latin typeface="Aileron" charset="0"/>
                  <a:ea typeface="Aileron" charset="0"/>
                  <a:cs typeface="Aileron" charset="0"/>
                </a:rPr>
                <a:t>ENZA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F5E6556-322D-46B6-BC9D-1F3EB1AE92EB}"/>
                </a:ext>
              </a:extLst>
            </p:cNvPr>
            <p:cNvSpPr txBox="1"/>
            <p:nvPr/>
          </p:nvSpPr>
          <p:spPr>
            <a:xfrm>
              <a:off x="7940025" y="3849308"/>
              <a:ext cx="158845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505050"/>
                  </a:solidFill>
                  <a:latin typeface="Aileron" charset="0"/>
                  <a:ea typeface="Aileron" charset="0"/>
                  <a:cs typeface="Aileron" charset="0"/>
                </a:rPr>
                <a:t>APA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F1A510-9A71-4354-9FB7-8DF62718803A}"/>
                </a:ext>
              </a:extLst>
            </p:cNvPr>
            <p:cNvSpPr txBox="1"/>
            <p:nvPr/>
          </p:nvSpPr>
          <p:spPr>
            <a:xfrm>
              <a:off x="9888501" y="3849308"/>
              <a:ext cx="158845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rtlCol="0">
              <a:spAutoFit/>
            </a:bodyPr>
            <a:lstStyle/>
            <a:p>
              <a:pPr algn="ctr"/>
              <a:r>
                <a:rPr lang="en-GB" sz="1400" dirty="0">
                  <a:solidFill>
                    <a:srgbClr val="505050"/>
                  </a:solidFill>
                  <a:latin typeface="Aileron" charset="0"/>
                  <a:ea typeface="Aileron" charset="0"/>
                  <a:cs typeface="Aileron" charset="0"/>
                </a:rPr>
                <a:t>DARO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312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FAEB12EA-8986-40FA-9603-AAB93974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Study population and design: </a:t>
            </a:r>
            <a:br>
              <a:rPr lang="en-GB" dirty="0"/>
            </a:br>
            <a:r>
              <a:rPr lang="en-GB" dirty="0"/>
              <a:t>SPARTAN,</a:t>
            </a:r>
            <a:r>
              <a:rPr lang="en-GB" baseline="30000" dirty="0"/>
              <a:t>1</a:t>
            </a:r>
            <a:r>
              <a:rPr lang="en-GB" dirty="0"/>
              <a:t> PROSPER,</a:t>
            </a:r>
            <a:r>
              <a:rPr lang="en-GB" baseline="30000" dirty="0"/>
              <a:t>2</a:t>
            </a:r>
            <a:r>
              <a:rPr lang="en-GB" dirty="0"/>
              <a:t> and ARAMIS</a:t>
            </a:r>
            <a:r>
              <a:rPr lang="en-GB" baseline="30000" dirty="0"/>
              <a:t>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AC19D8-3A49-624B-BF32-8BCC3DDB1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816501-AAE5-214E-B100-00C3DC5F5E3F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DF15768-A714-BA41-BDA9-BB9B76164D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25200"/>
            <a:ext cx="10301245" cy="365125"/>
          </a:xfrm>
        </p:spPr>
        <p:txBody>
          <a:bodyPr/>
          <a:lstStyle/>
          <a:p>
            <a:pPr lvl="0">
              <a:spcBef>
                <a:spcPts val="300"/>
              </a:spcBef>
            </a:pPr>
            <a:r>
              <a:rPr lang="en-GB" dirty="0"/>
              <a:t>ADT, androgen deprivation therapy; APA, apalutamide; DARO, </a:t>
            </a:r>
            <a:r>
              <a:rPr lang="en-GB" dirty="0" err="1"/>
              <a:t>darolutamide</a:t>
            </a:r>
            <a:r>
              <a:rPr lang="en-GB" dirty="0"/>
              <a:t>; ENZA, enzalutamide; MFS, metastasis-free survival</a:t>
            </a:r>
          </a:p>
          <a:p>
            <a:pPr lvl="0">
              <a:spcBef>
                <a:spcPts val="300"/>
              </a:spcBef>
            </a:pPr>
            <a:r>
              <a:rPr lang="en-GB" dirty="0"/>
              <a:t>1. Smith MR, et al. N Engl J Med. 2018;378:1408-18; 2. Hussain M, et al. N Engl J Med. 2018;378:2465-74; 3. Fizazi K, et al. N Engl J Med. 2019;380:1235-46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3059429-C0E7-4C11-8D5F-D99599C743E9}"/>
              </a:ext>
            </a:extLst>
          </p:cNvPr>
          <p:cNvGrpSpPr/>
          <p:nvPr/>
        </p:nvGrpSpPr>
        <p:grpSpPr>
          <a:xfrm>
            <a:off x="386394" y="2284854"/>
            <a:ext cx="6803525" cy="3670834"/>
            <a:chOff x="3214687" y="1977989"/>
            <a:chExt cx="5762625" cy="379822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BCB5B7D1-DA15-43CA-9B26-F4CFEF457E3A}"/>
                </a:ext>
              </a:extLst>
            </p:cNvPr>
            <p:cNvGrpSpPr/>
            <p:nvPr/>
          </p:nvGrpSpPr>
          <p:grpSpPr>
            <a:xfrm>
              <a:off x="3214687" y="1977989"/>
              <a:ext cx="5762625" cy="3798225"/>
              <a:chOff x="4353013" y="1756047"/>
              <a:chExt cx="5762625" cy="3798225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353159B-B0A3-4794-88D9-30766700D1F7}"/>
                  </a:ext>
                </a:extLst>
              </p:cNvPr>
              <p:cNvGrpSpPr/>
              <p:nvPr/>
            </p:nvGrpSpPr>
            <p:grpSpPr>
              <a:xfrm>
                <a:off x="4353013" y="1756047"/>
                <a:ext cx="5762625" cy="3798225"/>
                <a:chOff x="1981878" y="1011581"/>
                <a:chExt cx="4111174" cy="3798224"/>
              </a:xfrm>
              <a:effectLst/>
            </p:grpSpPr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AB9BFCBB-0B7D-4315-A24D-98E4BC0C6010}"/>
                    </a:ext>
                  </a:extLst>
                </p:cNvPr>
                <p:cNvCxnSpPr/>
                <p:nvPr/>
              </p:nvCxnSpPr>
              <p:spPr>
                <a:xfrm>
                  <a:off x="4760206" y="1421542"/>
                  <a:ext cx="502920" cy="0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4A318715-8469-496C-AAE0-EB9F1A90F650}"/>
                    </a:ext>
                  </a:extLst>
                </p:cNvPr>
                <p:cNvSpPr/>
                <p:nvPr/>
              </p:nvSpPr>
              <p:spPr>
                <a:xfrm>
                  <a:off x="1981878" y="4268428"/>
                  <a:ext cx="1320731" cy="3184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457189">
                    <a:defRPr/>
                  </a:pPr>
                  <a:r>
                    <a:rPr lang="en-GB" sz="1400" dirty="0">
                      <a:latin typeface="Calibri" panose="020F0502020204030204" pitchFamily="34" charset="0"/>
                      <a:ea typeface="ＭＳ Ｐゴシック" charset="-128"/>
                      <a:cs typeface="Calibri" panose="020F0502020204030204" pitchFamily="34" charset="0"/>
                    </a:rPr>
                    <a:t>Randomisation</a:t>
                  </a:r>
                </a:p>
              </p:txBody>
            </p:sp>
            <p:cxnSp>
              <p:nvCxnSpPr>
                <p:cNvPr id="12" name="Straight Arrow Connector 11">
                  <a:extLst>
                    <a:ext uri="{FF2B5EF4-FFF2-40B4-BE49-F238E27FC236}">
                      <a16:creationId xmlns:a16="http://schemas.microsoft.com/office/drawing/2014/main" id="{B0516A8D-C4A9-4035-9895-E0C180F04DE4}"/>
                    </a:ext>
                  </a:extLst>
                </p:cNvPr>
                <p:cNvCxnSpPr/>
                <p:nvPr/>
              </p:nvCxnSpPr>
              <p:spPr>
                <a:xfrm>
                  <a:off x="4745443" y="2976057"/>
                  <a:ext cx="502920" cy="0"/>
                </a:xfrm>
                <a:prstGeom prst="straightConnector1">
                  <a:avLst/>
                </a:prstGeom>
                <a:ln w="38100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Up Arrow 53">
                  <a:extLst>
                    <a:ext uri="{FF2B5EF4-FFF2-40B4-BE49-F238E27FC236}">
                      <a16:creationId xmlns:a16="http://schemas.microsoft.com/office/drawing/2014/main" id="{AA5C3176-873C-43D1-AF2E-A99BCA8F03DA}"/>
                    </a:ext>
                  </a:extLst>
                </p:cNvPr>
                <p:cNvSpPr/>
                <p:nvPr/>
              </p:nvSpPr>
              <p:spPr>
                <a:xfrm>
                  <a:off x="2578419" y="3928536"/>
                  <a:ext cx="136903" cy="381929"/>
                </a:xfrm>
                <a:prstGeom prst="upArrow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>
                    <a:defRPr/>
                  </a:pPr>
                  <a:endParaRPr lang="en-GB" sz="20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6F23278-5DF4-4C57-B8C8-D5AA61A33F7F}"/>
                    </a:ext>
                  </a:extLst>
                </p:cNvPr>
                <p:cNvSpPr/>
                <p:nvPr/>
              </p:nvSpPr>
              <p:spPr>
                <a:xfrm>
                  <a:off x="4298229" y="4268428"/>
                  <a:ext cx="1794823" cy="5413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457189">
                    <a:defRPr/>
                  </a:pPr>
                  <a:r>
                    <a:rPr lang="en-GB" sz="1400" dirty="0">
                      <a:latin typeface="Calibri" panose="020F0502020204030204" pitchFamily="34" charset="0"/>
                      <a:ea typeface="ＭＳ Ｐゴシック" charset="-128"/>
                      <a:cs typeface="Calibri" panose="020F0502020204030204" pitchFamily="34" charset="0"/>
                    </a:rPr>
                    <a:t>MFS </a:t>
                  </a:r>
                  <a:br>
                    <a:rPr lang="en-GB" sz="1400" dirty="0">
                      <a:latin typeface="Calibri" panose="020F0502020204030204" pitchFamily="34" charset="0"/>
                      <a:ea typeface="ＭＳ Ｐゴシック" charset="-128"/>
                      <a:cs typeface="Calibri" panose="020F0502020204030204" pitchFamily="34" charset="0"/>
                    </a:rPr>
                  </a:br>
                  <a:r>
                    <a:rPr lang="en-GB" sz="1400" dirty="0">
                      <a:latin typeface="Calibri" panose="020F0502020204030204" pitchFamily="34" charset="0"/>
                      <a:ea typeface="ＭＳ Ｐゴシック" charset="-128"/>
                      <a:cs typeface="Calibri" panose="020F0502020204030204" pitchFamily="34" charset="0"/>
                    </a:rPr>
                    <a:t>(primary endpoint)</a:t>
                  </a:r>
                </a:p>
              </p:txBody>
            </p:sp>
            <p:sp>
              <p:nvSpPr>
                <p:cNvPr id="16" name="Arrow: Right 30">
                  <a:extLst>
                    <a:ext uri="{FF2B5EF4-FFF2-40B4-BE49-F238E27FC236}">
                      <a16:creationId xmlns:a16="http://schemas.microsoft.com/office/drawing/2014/main" id="{39EBCB22-2059-4948-B17C-20B49779FE7A}"/>
                    </a:ext>
                  </a:extLst>
                </p:cNvPr>
                <p:cNvSpPr/>
                <p:nvPr/>
              </p:nvSpPr>
              <p:spPr>
                <a:xfrm>
                  <a:off x="2634229" y="3430895"/>
                  <a:ext cx="2687326" cy="419011"/>
                </a:xfrm>
                <a:prstGeom prst="rightArrow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lIns="28319" tIns="14159" rIns="28319" bIns="14159" rtlCol="0" anchor="ctr"/>
                <a:lstStyle/>
                <a:p>
                  <a:pPr algn="ctr" defTabSz="883105">
                    <a:defRPr/>
                  </a:pPr>
                  <a:r>
                    <a:rPr lang="en-GB" b="1" dirty="0">
                      <a:solidFill>
                        <a:srgbClr val="FFFFFF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MFS</a:t>
                  </a:r>
                </a:p>
              </p:txBody>
            </p:sp>
            <p:sp>
              <p:nvSpPr>
                <p:cNvPr id="17" name="Up Arrow 33">
                  <a:extLst>
                    <a:ext uri="{FF2B5EF4-FFF2-40B4-BE49-F238E27FC236}">
                      <a16:creationId xmlns:a16="http://schemas.microsoft.com/office/drawing/2014/main" id="{3F1BA952-2865-42ED-A94D-7BFAD8069FE9}"/>
                    </a:ext>
                  </a:extLst>
                </p:cNvPr>
                <p:cNvSpPr/>
                <p:nvPr/>
              </p:nvSpPr>
              <p:spPr>
                <a:xfrm>
                  <a:off x="5118419" y="3928536"/>
                  <a:ext cx="136903" cy="381929"/>
                </a:xfrm>
                <a:prstGeom prst="upArrow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89">
                    <a:defRPr/>
                  </a:pPr>
                  <a:endParaRPr lang="en-GB" sz="200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" name="Rounded Rectangle 27">
                  <a:extLst>
                    <a:ext uri="{FF2B5EF4-FFF2-40B4-BE49-F238E27FC236}">
                      <a16:creationId xmlns:a16="http://schemas.microsoft.com/office/drawing/2014/main" id="{34BEF5CF-CC07-49B4-8DA7-57046CD40698}"/>
                    </a:ext>
                  </a:extLst>
                </p:cNvPr>
                <p:cNvSpPr/>
                <p:nvPr/>
              </p:nvSpPr>
              <p:spPr>
                <a:xfrm>
                  <a:off x="3589508" y="1011581"/>
                  <a:ext cx="1155935" cy="822960"/>
                </a:xfrm>
                <a:prstGeom prst="roundRect">
                  <a:avLst>
                    <a:gd name="adj" fmla="val 12540"/>
                  </a:avLst>
                </a:prstGeom>
                <a:solidFill>
                  <a:schemeClr val="bg1"/>
                </a:solidFill>
                <a:ln w="31750"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25703" rIns="0" bIns="25703" anchor="ctr"/>
                <a:lstStyle/>
                <a:p>
                  <a:pPr algn="ctr" defTabSz="514277">
                    <a:defRPr/>
                  </a:pPr>
                  <a:r>
                    <a:rPr lang="en-GB" sz="13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Calibri" panose="020F0502020204030204" pitchFamily="34" charset="0"/>
                    </a:rPr>
                    <a:t>Active treatment + ADT</a:t>
                  </a:r>
                </a:p>
              </p:txBody>
            </p:sp>
            <p:sp>
              <p:nvSpPr>
                <p:cNvPr id="9" name="Rounded Rectangle 32">
                  <a:extLst>
                    <a:ext uri="{FF2B5EF4-FFF2-40B4-BE49-F238E27FC236}">
                      <a16:creationId xmlns:a16="http://schemas.microsoft.com/office/drawing/2014/main" id="{88BC8440-507E-4C93-831E-269AA5257B18}"/>
                    </a:ext>
                  </a:extLst>
                </p:cNvPr>
                <p:cNvSpPr/>
                <p:nvPr/>
              </p:nvSpPr>
              <p:spPr>
                <a:xfrm>
                  <a:off x="3589508" y="2564577"/>
                  <a:ext cx="1155935" cy="822960"/>
                </a:xfrm>
                <a:prstGeom prst="roundRect">
                  <a:avLst>
                    <a:gd name="adj" fmla="val 12540"/>
                  </a:avLst>
                </a:prstGeom>
                <a:solidFill>
                  <a:schemeClr val="bg1"/>
                </a:solidFill>
                <a:ln w="31750">
                  <a:solidFill>
                    <a:schemeClr val="tx2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25703" rIns="0" bIns="25703" anchor="ctr"/>
                <a:lstStyle/>
                <a:p>
                  <a:pPr algn="ctr" defTabSz="514277">
                    <a:defRPr/>
                  </a:pPr>
                  <a:r>
                    <a:rPr lang="en-GB" sz="13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Verdana" panose="020B0604030504040204" pitchFamily="34" charset="0"/>
                      <a:cs typeface="Calibri" panose="020F0502020204030204" pitchFamily="34" charset="0"/>
                    </a:rPr>
                    <a:t>Placebo + ADT</a:t>
                  </a:r>
                </a:p>
              </p:txBody>
            </p:sp>
            <p:sp>
              <p:nvSpPr>
                <p:cNvPr id="15" name="AutoShape 17">
                  <a:extLst>
                    <a:ext uri="{FF2B5EF4-FFF2-40B4-BE49-F238E27FC236}">
                      <a16:creationId xmlns:a16="http://schemas.microsoft.com/office/drawing/2014/main" id="{731352B7-2BD7-4369-9EE6-D573C9E040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30176" y="1961037"/>
                  <a:ext cx="772687" cy="441324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31750">
                  <a:solidFill>
                    <a:schemeClr val="tx2"/>
                  </a:solidFill>
                  <a:round/>
                  <a:headEnd/>
                  <a:tailEnd/>
                </a:ln>
                <a:effectLst/>
              </p:spPr>
              <p:txBody>
                <a:bodyPr wrap="none" lIns="60098" tIns="30050" rIns="60098" bIns="30050" anchor="ctr"/>
                <a:lstStyle/>
                <a:p>
                  <a:pPr algn="ctr" defTabSz="644113">
                    <a:lnSpc>
                      <a:spcPct val="90000"/>
                    </a:lnSpc>
                    <a:spcBef>
                      <a:spcPct val="10000"/>
                    </a:spcBef>
                    <a:defRPr/>
                  </a:pPr>
                  <a:r>
                    <a:rPr lang="en-GB" sz="1300" b="1" dirty="0">
                      <a:latin typeface="Calibri" panose="020F0502020204030204" pitchFamily="34" charset="0"/>
                      <a:ea typeface="ヒラギノ角ゴ Pro W3"/>
                      <a:cs typeface="Calibri" panose="020F0502020204030204" pitchFamily="34" charset="0"/>
                    </a:rPr>
                    <a:t>2:1 </a:t>
                  </a:r>
                </a:p>
                <a:p>
                  <a:pPr algn="ctr" defTabSz="644113">
                    <a:lnSpc>
                      <a:spcPct val="90000"/>
                    </a:lnSpc>
                    <a:spcBef>
                      <a:spcPct val="10000"/>
                    </a:spcBef>
                    <a:defRPr/>
                  </a:pPr>
                  <a:r>
                    <a:rPr lang="en-GB" sz="1300" b="1" dirty="0">
                      <a:latin typeface="Calibri" panose="020F0502020204030204" pitchFamily="34" charset="0"/>
                      <a:ea typeface="ヒラギノ角ゴ Pro W3"/>
                      <a:cs typeface="Calibri" panose="020F0502020204030204" pitchFamily="34" charset="0"/>
                    </a:rPr>
                    <a:t>randomisation</a:t>
                  </a: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4FA4482-D5BD-4D95-931A-0A405EE23D51}"/>
                  </a:ext>
                </a:extLst>
              </p:cNvPr>
              <p:cNvSpPr txBox="1"/>
              <p:nvPr/>
            </p:nvSpPr>
            <p:spPr>
              <a:xfrm>
                <a:off x="8976027" y="1888010"/>
                <a:ext cx="576771" cy="21652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Autofit/>
              </a:bodyPr>
              <a:lstStyle/>
              <a:p>
                <a:pPr algn="ctr" defTabSz="457189">
                  <a:defRPr/>
                </a:pPr>
                <a:endParaRPr lang="en-GB" sz="2400" dirty="0">
                  <a:solidFill>
                    <a:srgbClr val="0D6072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 defTabSz="457189">
                  <a:defRPr/>
                </a:pPr>
                <a:r>
                  <a:rPr lang="en-GB" sz="28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MF</a:t>
                </a:r>
              </a:p>
              <a:p>
                <a:pPr algn="ctr" defTabSz="457189">
                  <a:defRPr/>
                </a:pPr>
                <a:r>
                  <a:rPr lang="en-GB" sz="2800" b="1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</a:p>
              <a:p>
                <a:pPr algn="ctr" defTabSz="457189">
                  <a:defRPr/>
                </a:pPr>
                <a:endParaRPr lang="en-GB" sz="2400" dirty="0">
                  <a:solidFill>
                    <a:srgbClr val="0D6072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E2D807F-E030-4ECC-9A7C-22192CEB7B4F}"/>
                </a:ext>
              </a:extLst>
            </p:cNvPr>
            <p:cNvCxnSpPr/>
            <p:nvPr/>
          </p:nvCxnSpPr>
          <p:spPr>
            <a:xfrm flipV="1">
              <a:off x="4538377" y="2389469"/>
              <a:ext cx="943326" cy="537976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955030E-7E3E-4475-A755-D1FBD4DF60E5}"/>
                </a:ext>
              </a:extLst>
            </p:cNvPr>
            <p:cNvCxnSpPr/>
            <p:nvPr/>
          </p:nvCxnSpPr>
          <p:spPr>
            <a:xfrm>
              <a:off x="4538377" y="3368769"/>
              <a:ext cx="943326" cy="573696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itle 1">
            <a:extLst>
              <a:ext uri="{FF2B5EF4-FFF2-40B4-BE49-F238E27FC236}">
                <a16:creationId xmlns:a16="http://schemas.microsoft.com/office/drawing/2014/main" id="{609BACB1-25B8-4C94-BF28-6D971465C50C}"/>
              </a:ext>
            </a:extLst>
          </p:cNvPr>
          <p:cNvSpPr txBox="1">
            <a:spLocks/>
          </p:cNvSpPr>
          <p:nvPr/>
        </p:nvSpPr>
        <p:spPr bwMode="auto">
          <a:xfrm>
            <a:off x="986319" y="1437465"/>
            <a:ext cx="5539095" cy="76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Each trial had a similar 2-arm,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randomised-study design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DAFCCDC-477C-4836-B813-9F0482BD6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189096"/>
              </p:ext>
            </p:extLst>
          </p:nvPr>
        </p:nvGraphicFramePr>
        <p:xfrm>
          <a:off x="7189920" y="3316513"/>
          <a:ext cx="4419807" cy="70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69">
                  <a:extLst>
                    <a:ext uri="{9D8B030D-6E8A-4147-A177-3AD203B41FA5}">
                      <a16:colId xmlns:a16="http://schemas.microsoft.com/office/drawing/2014/main" val="258611074"/>
                    </a:ext>
                  </a:extLst>
                </a:gridCol>
                <a:gridCol w="1473269">
                  <a:extLst>
                    <a:ext uri="{9D8B030D-6E8A-4147-A177-3AD203B41FA5}">
                      <a16:colId xmlns:a16="http://schemas.microsoft.com/office/drawing/2014/main" val="2201106612"/>
                    </a:ext>
                  </a:extLst>
                </a:gridCol>
                <a:gridCol w="1473269">
                  <a:extLst>
                    <a:ext uri="{9D8B030D-6E8A-4147-A177-3AD203B41FA5}">
                      <a16:colId xmlns:a16="http://schemas.microsoft.com/office/drawing/2014/main" val="19650372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600" dirty="0"/>
                        <a:t>SPARTAN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PROSPER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ARAMIS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914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APA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DARO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761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98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Title 4">
            <a:extLst>
              <a:ext uri="{FF2B5EF4-FFF2-40B4-BE49-F238E27FC236}">
                <a16:creationId xmlns:a16="http://schemas.microsoft.com/office/drawing/2014/main" id="{078406D2-C9C8-447E-925B-39984CD77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dirty="0"/>
              <a:t>Primary endpoint: MFS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1127D-FC7A-2741-BBE2-B6C2267EB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816501-AAE5-214E-B100-00C3DC5F5E3F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62AE6CE-31CA-8844-8919-6B82AD1EBB8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25200"/>
            <a:ext cx="10445317" cy="365125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APA, apalutamide; CI, confidence interval; DARO, darolutamide; ENZA, enzalutamide; HR, hazard ratio; MFS, metastasis-free survival; NR, not reached; PBO, placebo</a:t>
            </a:r>
          </a:p>
          <a:p>
            <a:pPr>
              <a:spcBef>
                <a:spcPts val="300"/>
              </a:spcBef>
            </a:pPr>
            <a:r>
              <a:rPr lang="en-GB" dirty="0"/>
              <a:t>1. Smith MR, et al. N Engl J Med. 2018;378:1408-18; 2. Hussain M, et al. N Engl J Med. 2018;378:2465-74; 3. Fizazi K, et al. N Engl J Med. 2019;380:1235-46</a:t>
            </a:r>
          </a:p>
        </p:txBody>
      </p:sp>
      <p:grpSp>
        <p:nvGrpSpPr>
          <p:cNvPr id="94217" name="Group 13">
            <a:extLst>
              <a:ext uri="{FF2B5EF4-FFF2-40B4-BE49-F238E27FC236}">
                <a16:creationId xmlns:a16="http://schemas.microsoft.com/office/drawing/2014/main" id="{EEA96E9E-58BC-45E5-8839-D8170A89AF79}"/>
              </a:ext>
            </a:extLst>
          </p:cNvPr>
          <p:cNvGrpSpPr>
            <a:grpSpLocks/>
          </p:cNvGrpSpPr>
          <p:nvPr/>
        </p:nvGrpSpPr>
        <p:grpSpPr bwMode="auto">
          <a:xfrm>
            <a:off x="4681931" y="1630362"/>
            <a:ext cx="3472275" cy="2140841"/>
            <a:chOff x="4861637" y="1493427"/>
            <a:chExt cx="5013178" cy="2327350"/>
          </a:xfrm>
        </p:grpSpPr>
        <p:grpSp>
          <p:nvGrpSpPr>
            <p:cNvPr id="94223" name="Group 9">
              <a:extLst>
                <a:ext uri="{FF2B5EF4-FFF2-40B4-BE49-F238E27FC236}">
                  <a16:creationId xmlns:a16="http://schemas.microsoft.com/office/drawing/2014/main" id="{7F0DE3D8-485C-44B3-B19E-74EAA60ABD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61637" y="1737908"/>
              <a:ext cx="4796963" cy="2082869"/>
              <a:chOff x="4861637" y="1737908"/>
              <a:chExt cx="4796963" cy="2082869"/>
            </a:xfrm>
          </p:grpSpPr>
          <p:grpSp>
            <p:nvGrpSpPr>
              <p:cNvPr id="94224" name="Group 7">
                <a:extLst>
                  <a:ext uri="{FF2B5EF4-FFF2-40B4-BE49-F238E27FC236}">
                    <a16:creationId xmlns:a16="http://schemas.microsoft.com/office/drawing/2014/main" id="{61254AF8-FA99-4A0A-B68F-73DDBF4667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61637" y="1737908"/>
                <a:ext cx="4796963" cy="2082869"/>
                <a:chOff x="4861637" y="1737908"/>
                <a:chExt cx="4796963" cy="2082869"/>
              </a:xfrm>
            </p:grpSpPr>
            <p:pic>
              <p:nvPicPr>
                <p:cNvPr id="94227" name="Picture 2">
                  <a:extLst>
                    <a:ext uri="{FF2B5EF4-FFF2-40B4-BE49-F238E27FC236}">
                      <a16:creationId xmlns:a16="http://schemas.microsoft.com/office/drawing/2014/main" id="{D9A6D8ED-E7D7-4334-8FCF-635439CECB04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61637" y="1737908"/>
                  <a:ext cx="4796963" cy="2082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55DBDDDE-16CF-EA47-9302-392FA9345248}"/>
                    </a:ext>
                  </a:extLst>
                </p:cNvPr>
                <p:cNvSpPr/>
                <p:nvPr/>
              </p:nvSpPr>
              <p:spPr>
                <a:xfrm>
                  <a:off x="5348163" y="2695988"/>
                  <a:ext cx="1557118" cy="4998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2438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GB" dirty="0">
                    <a:solidFill>
                      <a:prstClr val="white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4225" name="TextBox 8">
                <a:extLst>
                  <a:ext uri="{FF2B5EF4-FFF2-40B4-BE49-F238E27FC236}">
                    <a16:creationId xmlns:a16="http://schemas.microsoft.com/office/drawing/2014/main" id="{1C7F83A4-5794-43B2-917A-4063869ACD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42028" y="1853307"/>
                <a:ext cx="1565813" cy="4015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452438" eaLnBrk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GB" altLang="fr-FR" sz="900" dirty="0">
                    <a:cs typeface="Calibri" panose="020F0502020204030204" pitchFamily="34" charset="0"/>
                  </a:rPr>
                  <a:t>ENZA: 36.6 months </a:t>
                </a:r>
                <a:br>
                  <a:rPr lang="en-GB" altLang="fr-FR" sz="900" dirty="0">
                    <a:cs typeface="Calibri" panose="020F0502020204030204" pitchFamily="34" charset="0"/>
                  </a:rPr>
                </a:br>
                <a:r>
                  <a:rPr lang="en-GB" altLang="fr-FR" sz="900" dirty="0">
                    <a:cs typeface="Calibri" panose="020F0502020204030204" pitchFamily="34" charset="0"/>
                  </a:rPr>
                  <a:t>(median)</a:t>
                </a:r>
              </a:p>
            </p:txBody>
          </p:sp>
          <p:sp>
            <p:nvSpPr>
              <p:cNvPr id="94226" name="TextBox 23">
                <a:extLst>
                  <a:ext uri="{FF2B5EF4-FFF2-40B4-BE49-F238E27FC236}">
                    <a16:creationId xmlns:a16="http://schemas.microsoft.com/office/drawing/2014/main" id="{C9267C3D-9749-4633-BE82-C9BCD69147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76658" y="2598098"/>
                <a:ext cx="1617199" cy="40150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defRPr>
                </a:lvl9pPr>
              </a:lstStyle>
              <a:p>
                <a:pPr defTabSz="452438" eaLnBrk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GB" altLang="fr-FR" sz="900" dirty="0">
                    <a:cs typeface="Calibri" panose="020F0502020204030204" pitchFamily="34" charset="0"/>
                  </a:rPr>
                  <a:t>PBO: 14.7 months</a:t>
                </a:r>
              </a:p>
              <a:p>
                <a:pPr defTabSz="452438" eaLnBrk="1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defRPr/>
                </a:pPr>
                <a:r>
                  <a:rPr lang="en-GB" altLang="fr-FR" sz="900" dirty="0">
                    <a:cs typeface="Calibri" panose="020F0502020204030204" pitchFamily="34" charset="0"/>
                  </a:rPr>
                  <a:t>(median)</a:t>
                </a:r>
              </a:p>
            </p:txBody>
          </p:sp>
        </p:grpSp>
        <p:sp>
          <p:nvSpPr>
            <p:cNvPr id="94222" name="TextBox 21">
              <a:extLst>
                <a:ext uri="{FF2B5EF4-FFF2-40B4-BE49-F238E27FC236}">
                  <a16:creationId xmlns:a16="http://schemas.microsoft.com/office/drawing/2014/main" id="{2113D979-432A-4DB7-ABF7-599207860F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31652" y="1493427"/>
              <a:ext cx="3343163" cy="39681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2438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GB" altLang="fr-FR" sz="1000" b="1" dirty="0">
                  <a:cs typeface="Calibri" panose="020F0502020204030204" pitchFamily="34" charset="0"/>
                </a:rPr>
                <a:t>HR 0.29 (95% CI 0.24-0.35);</a:t>
              </a:r>
            </a:p>
            <a:p>
              <a:pPr defTabSz="452438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GB" altLang="fr-FR" sz="1000" b="1" dirty="0">
                  <a:cs typeface="Calibri" panose="020F0502020204030204" pitchFamily="34" charset="0"/>
                </a:rPr>
                <a:t>p&lt;0.001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7947" y="1630362"/>
            <a:ext cx="3664353" cy="2262710"/>
            <a:chOff x="8163359" y="2327897"/>
            <a:chExt cx="3664353" cy="2262710"/>
          </a:xfrm>
        </p:grpSpPr>
        <p:pic>
          <p:nvPicPr>
            <p:cNvPr id="94220" name="Picture 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3C52EDE-85BE-4B7A-8B14-66B9470ABE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3359" y="2521071"/>
              <a:ext cx="3340946" cy="2069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21">
              <a:extLst>
                <a:ext uri="{FF2B5EF4-FFF2-40B4-BE49-F238E27FC236}">
                  <a16:creationId xmlns:a16="http://schemas.microsoft.com/office/drawing/2014/main" id="{72C409D6-0F4E-446E-95BF-3FEAE385E2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39850" y="2327897"/>
              <a:ext cx="2315573" cy="36501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2438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GB" altLang="fr-FR" sz="1000" b="1" dirty="0">
                  <a:cs typeface="Calibri" panose="020F0502020204030204" pitchFamily="34" charset="0"/>
                </a:rPr>
                <a:t>HR 0.41 (95% CI 0.34-0.50);</a:t>
              </a:r>
            </a:p>
            <a:p>
              <a:pPr defTabSz="452438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GB" altLang="fr-FR" sz="1000" b="1" dirty="0">
                  <a:cs typeface="Calibri" panose="020F0502020204030204" pitchFamily="34" charset="0"/>
                </a:rPr>
                <a:t>p&lt;0.001</a:t>
              </a:r>
            </a:p>
          </p:txBody>
        </p:sp>
        <p:sp>
          <p:nvSpPr>
            <p:cNvPr id="27" name="TextBox 8">
              <a:extLst>
                <a:ext uri="{FF2B5EF4-FFF2-40B4-BE49-F238E27FC236}">
                  <a16:creationId xmlns:a16="http://schemas.microsoft.com/office/drawing/2014/main" id="{24A42F75-8A0E-449C-9E68-ECAFC33B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4892" y="2778575"/>
              <a:ext cx="116282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2438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GB" altLang="fr-FR" sz="900" dirty="0">
                  <a:cs typeface="Calibri" panose="020F0502020204030204" pitchFamily="34" charset="0"/>
                </a:rPr>
                <a:t>DARO: 40.4 months (median)</a:t>
              </a:r>
            </a:p>
          </p:txBody>
        </p:sp>
        <p:sp>
          <p:nvSpPr>
            <p:cNvPr id="28" name="TextBox 23">
              <a:extLst>
                <a:ext uri="{FF2B5EF4-FFF2-40B4-BE49-F238E27FC236}">
                  <a16:creationId xmlns:a16="http://schemas.microsoft.com/office/drawing/2014/main" id="{FFC6A277-DF86-4192-93D9-473ED761B8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2416" y="3335968"/>
              <a:ext cx="11201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2438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GB" altLang="fr-FR" sz="900" dirty="0">
                  <a:cs typeface="Calibri" panose="020F0502020204030204" pitchFamily="34" charset="0"/>
                </a:rPr>
                <a:t>PBO: 18.4 months</a:t>
              </a:r>
            </a:p>
            <a:p>
              <a:pPr defTabSz="452438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GB" altLang="fr-FR" sz="900" dirty="0">
                  <a:cs typeface="Calibri" panose="020F0502020204030204" pitchFamily="34" charset="0"/>
                </a:rPr>
                <a:t>(median)</a:t>
              </a:r>
            </a:p>
          </p:txBody>
        </p:sp>
        <p:sp>
          <p:nvSpPr>
            <p:cNvPr id="36" name="TextBox 8">
              <a:extLst>
                <a:ext uri="{FF2B5EF4-FFF2-40B4-BE49-F238E27FC236}">
                  <a16:creationId xmlns:a16="http://schemas.microsoft.com/office/drawing/2014/main" id="{24A42F75-8A0E-449C-9E68-ECAFC33B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40913" y="3671024"/>
              <a:ext cx="392865" cy="230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2438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endParaRPr lang="en-GB" altLang="fr-FR" sz="900" dirty="0">
                <a:solidFill>
                  <a:srgbClr val="445369"/>
                </a:solidFill>
                <a:cs typeface="Calibri" panose="020F0502020204030204" pitchFamily="34" charset="0"/>
              </a:endParaRPr>
            </a:p>
          </p:txBody>
        </p:sp>
      </p:grpSp>
      <p:sp>
        <p:nvSpPr>
          <p:cNvPr id="30" name="TextBox 3">
            <a:extLst>
              <a:ext uri="{FF2B5EF4-FFF2-40B4-BE49-F238E27FC236}">
                <a16:creationId xmlns:a16="http://schemas.microsoft.com/office/drawing/2014/main" id="{6CBF8E8A-EA91-4977-AF29-D0E5DEC20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122" y="996467"/>
            <a:ext cx="25837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fr-FR" sz="2000" b="1" dirty="0">
                <a:solidFill>
                  <a:schemeClr val="tx2"/>
                </a:solidFill>
                <a:cs typeface="Calibri" panose="020F0502020204030204" pitchFamily="34" charset="0"/>
              </a:rPr>
              <a:t>SPARTAN</a:t>
            </a:r>
            <a:r>
              <a:rPr lang="en-GB" altLang="fr-FR" sz="2000" b="1" baseline="30000" dirty="0">
                <a:solidFill>
                  <a:schemeClr val="tx2"/>
                </a:solidFill>
                <a:cs typeface="Calibri" panose="020F0502020204030204" pitchFamily="34" charset="0"/>
              </a:rPr>
              <a:t>1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fr-FR" sz="1600" dirty="0">
                <a:solidFill>
                  <a:schemeClr val="tx2"/>
                </a:solidFill>
                <a:cs typeface="Calibri" panose="020F0502020204030204" pitchFamily="34" charset="0"/>
              </a:rPr>
              <a:t>72% risk reduction</a:t>
            </a:r>
            <a:endParaRPr lang="en-GB" altLang="fr-FR" sz="1400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54B158EC-CD60-446F-8D39-ABBF9AB4F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3990" y="996467"/>
            <a:ext cx="225585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fr-FR" sz="2000" b="1" dirty="0">
                <a:solidFill>
                  <a:schemeClr val="accent1"/>
                </a:solidFill>
                <a:cs typeface="Calibri" panose="020F0502020204030204" pitchFamily="34" charset="0"/>
              </a:rPr>
              <a:t>PROSPER</a:t>
            </a:r>
            <a:r>
              <a:rPr lang="en-GB" altLang="fr-FR" sz="2000" b="1" baseline="30000" dirty="0">
                <a:solidFill>
                  <a:schemeClr val="accent1"/>
                </a:solidFill>
                <a:cs typeface="Calibri" panose="020F0502020204030204" pitchFamily="34" charset="0"/>
              </a:rPr>
              <a:t>2</a:t>
            </a:r>
          </a:p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fr-FR" sz="1600" dirty="0">
                <a:solidFill>
                  <a:schemeClr val="accent1"/>
                </a:solidFill>
                <a:cs typeface="Calibri" panose="020F0502020204030204" pitchFamily="34" charset="0"/>
              </a:rPr>
              <a:t>71% risk reduction</a:t>
            </a:r>
            <a:endParaRPr lang="en-GB" altLang="fr-FR" sz="1400" dirty="0">
              <a:solidFill>
                <a:schemeClr val="accent1"/>
              </a:solidFill>
              <a:cs typeface="Calibri" panose="020F0502020204030204" pitchFamily="34" charset="0"/>
            </a:endParaRPr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85151AC9-67A9-4544-BC16-A9C298226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742" y="996467"/>
            <a:ext cx="17304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defTabSz="452438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000" b="1" dirty="0">
                <a:solidFill>
                  <a:schemeClr val="accent2"/>
                </a:solidFill>
                <a:cs typeface="Calibri" panose="020F0502020204030204" pitchFamily="34" charset="0"/>
              </a:rPr>
              <a:t>ARAMIS</a:t>
            </a:r>
            <a:r>
              <a:rPr lang="en-GB" altLang="en-US" sz="2000" b="1" baseline="30000" dirty="0">
                <a:solidFill>
                  <a:schemeClr val="accent2"/>
                </a:solidFill>
                <a:cs typeface="Calibri" panose="020F0502020204030204" pitchFamily="34" charset="0"/>
              </a:rPr>
              <a:t>3</a:t>
            </a:r>
          </a:p>
          <a:p>
            <a:pPr algn="ctr" defTabSz="452438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1600" dirty="0">
                <a:solidFill>
                  <a:schemeClr val="accent2"/>
                </a:solidFill>
                <a:cs typeface="Calibri" panose="020F0502020204030204" pitchFamily="34" charset="0"/>
              </a:rPr>
              <a:t>59% risk reduction</a:t>
            </a:r>
            <a:endParaRPr lang="en-GB" altLang="en-US" sz="2000" dirty="0">
              <a:solidFill>
                <a:schemeClr val="accent2"/>
              </a:solidFill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43742" y="1612369"/>
            <a:ext cx="3600528" cy="2197000"/>
            <a:chOff x="467733" y="2309904"/>
            <a:chExt cx="3600528" cy="2197000"/>
          </a:xfrm>
        </p:grpSpPr>
        <p:pic>
          <p:nvPicPr>
            <p:cNvPr id="94229" name="Picture 5">
              <a:extLst>
                <a:ext uri="{FF2B5EF4-FFF2-40B4-BE49-F238E27FC236}">
                  <a16:creationId xmlns:a16="http://schemas.microsoft.com/office/drawing/2014/main" id="{55D00DC8-EB7E-4827-B2E4-AB8B0EA6095F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733" y="2309904"/>
              <a:ext cx="3600528" cy="219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30" name="TextBox 19">
              <a:extLst>
                <a:ext uri="{FF2B5EF4-FFF2-40B4-BE49-F238E27FC236}">
                  <a16:creationId xmlns:a16="http://schemas.microsoft.com/office/drawing/2014/main" id="{BF919B3B-B8BA-4668-A823-8C9782014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1224" y="2327897"/>
              <a:ext cx="2233300" cy="390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defTabSz="452438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GB" altLang="fr-FR" sz="1000" b="1" dirty="0">
                  <a:cs typeface="Calibri" panose="020F0502020204030204" pitchFamily="34" charset="0"/>
                </a:rPr>
                <a:t>HR 0.28 (95% CI 0.23-0.35);</a:t>
              </a:r>
            </a:p>
            <a:p>
              <a:pPr defTabSz="452438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GB" altLang="fr-FR" sz="1000" b="1" dirty="0">
                  <a:cs typeface="Calibri" panose="020F0502020204030204" pitchFamily="34" charset="0"/>
                </a:rPr>
                <a:t>p&lt;0.001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981070" y="2692914"/>
              <a:ext cx="10737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dirty="0">
                  <a:latin typeface="Calibri" panose="020F0502020204030204" pitchFamily="34" charset="0"/>
                  <a:cs typeface="Calibri" panose="020F0502020204030204" pitchFamily="34" charset="0"/>
                </a:rPr>
                <a:t>APA: 40.5 months </a:t>
              </a:r>
              <a:br>
                <a:rPr lang="en-GB" sz="9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900" dirty="0">
                  <a:latin typeface="Calibri" panose="020F0502020204030204" pitchFamily="34" charset="0"/>
                  <a:cs typeface="Calibri" panose="020F0502020204030204" pitchFamily="34" charset="0"/>
                </a:rPr>
                <a:t>(median)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79538" y="3394756"/>
              <a:ext cx="10502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00" dirty="0">
                  <a:latin typeface="Calibri" panose="020F0502020204030204" pitchFamily="34" charset="0"/>
                  <a:cs typeface="Calibri" panose="020F0502020204030204" pitchFamily="34" charset="0"/>
                </a:rPr>
                <a:t>PBO: 16.2 months </a:t>
              </a:r>
              <a:br>
                <a:rPr lang="en-GB" sz="9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GB" sz="900" dirty="0">
                  <a:latin typeface="Calibri" panose="020F0502020204030204" pitchFamily="34" charset="0"/>
                  <a:cs typeface="Calibri" panose="020F0502020204030204" pitchFamily="34" charset="0"/>
                </a:rPr>
                <a:t>(median)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291A1C8-268F-469F-86E5-67237D857E4F}"/>
              </a:ext>
            </a:extLst>
          </p:cNvPr>
          <p:cNvCxnSpPr>
            <a:cxnSpLocks/>
          </p:cNvCxnSpPr>
          <p:nvPr/>
        </p:nvCxnSpPr>
        <p:spPr>
          <a:xfrm>
            <a:off x="9106282" y="2555302"/>
            <a:ext cx="2352084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27278B22-A5C7-4919-9158-8853E3321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052961"/>
              </p:ext>
            </p:extLst>
          </p:nvPr>
        </p:nvGraphicFramePr>
        <p:xfrm>
          <a:off x="216000" y="3996000"/>
          <a:ext cx="11655097" cy="1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6447">
                  <a:extLst>
                    <a:ext uri="{9D8B030D-6E8A-4147-A177-3AD203B41FA5}">
                      <a16:colId xmlns:a16="http://schemas.microsoft.com/office/drawing/2014/main" val="302012079"/>
                    </a:ext>
                  </a:extLst>
                </a:gridCol>
                <a:gridCol w="1744775">
                  <a:extLst>
                    <a:ext uri="{9D8B030D-6E8A-4147-A177-3AD203B41FA5}">
                      <a16:colId xmlns:a16="http://schemas.microsoft.com/office/drawing/2014/main" val="4112908318"/>
                    </a:ext>
                  </a:extLst>
                </a:gridCol>
                <a:gridCol w="1744775">
                  <a:extLst>
                    <a:ext uri="{9D8B030D-6E8A-4147-A177-3AD203B41FA5}">
                      <a16:colId xmlns:a16="http://schemas.microsoft.com/office/drawing/2014/main" val="4147644849"/>
                    </a:ext>
                  </a:extLst>
                </a:gridCol>
                <a:gridCol w="1744775">
                  <a:extLst>
                    <a:ext uri="{9D8B030D-6E8A-4147-A177-3AD203B41FA5}">
                      <a16:colId xmlns:a16="http://schemas.microsoft.com/office/drawing/2014/main" val="704542937"/>
                    </a:ext>
                  </a:extLst>
                </a:gridCol>
                <a:gridCol w="1744775">
                  <a:extLst>
                    <a:ext uri="{9D8B030D-6E8A-4147-A177-3AD203B41FA5}">
                      <a16:colId xmlns:a16="http://schemas.microsoft.com/office/drawing/2014/main" val="2468935649"/>
                    </a:ext>
                  </a:extLst>
                </a:gridCol>
                <a:gridCol w="1744775">
                  <a:extLst>
                    <a:ext uri="{9D8B030D-6E8A-4147-A177-3AD203B41FA5}">
                      <a16:colId xmlns:a16="http://schemas.microsoft.com/office/drawing/2014/main" val="695995691"/>
                    </a:ext>
                  </a:extLst>
                </a:gridCol>
                <a:gridCol w="1744775">
                  <a:extLst>
                    <a:ext uri="{9D8B030D-6E8A-4147-A177-3AD203B41FA5}">
                      <a16:colId xmlns:a16="http://schemas.microsoft.com/office/drawing/2014/main" val="3461322309"/>
                    </a:ext>
                  </a:extLst>
                </a:gridCol>
              </a:tblGrid>
              <a:tr h="222526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b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SPARTAN</a:t>
                      </a:r>
                    </a:p>
                  </a:txBody>
                  <a:tcPr marT="36000" marB="3600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PROSPER</a:t>
                      </a:r>
                    </a:p>
                  </a:txBody>
                  <a:tcPr marT="36000" marB="3600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/>
                    </a:p>
                  </a:txBody>
                  <a:tcPr anchor="b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ARAMIS</a:t>
                      </a:r>
                    </a:p>
                  </a:txBody>
                  <a:tcPr marT="36000" marB="3600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076266898"/>
                  </a:ext>
                </a:extLst>
              </a:tr>
              <a:tr h="22252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MFS</a:t>
                      </a:r>
                    </a:p>
                  </a:txBody>
                  <a:tcPr marT="36000" marB="3600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APA 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(n=806)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PBO (n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=401)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 anchor="b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ENZA (n=933)</a:t>
                      </a:r>
                    </a:p>
                  </a:txBody>
                  <a:tcPr marT="36000" marB="360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PBO (n=468)</a:t>
                      </a:r>
                    </a:p>
                  </a:txBody>
                  <a:tcPr marT="36000" marB="3600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DARO (n=955)</a:t>
                      </a:r>
                    </a:p>
                  </a:txBody>
                  <a:tcPr marT="36000" marB="3600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PBO (n=554)</a:t>
                      </a:r>
                    </a:p>
                  </a:txBody>
                  <a:tcPr marT="36000" marB="3600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336627"/>
                  </a:ext>
                </a:extLst>
              </a:tr>
              <a:tr h="22252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Median, months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40.5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16.2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36.6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14.7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40.4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18.4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270379599"/>
                  </a:ext>
                </a:extLst>
              </a:tr>
              <a:tr h="222526">
                <a:tc>
                  <a:txBody>
                    <a:bodyPr/>
                    <a:lstStyle/>
                    <a:p>
                      <a:r>
                        <a:rPr lang="el-GR" sz="1200" b="1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Δ</a:t>
                      </a:r>
                      <a:r>
                        <a:rPr lang="pt-PT" sz="1200" b="1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MFS, months</a:t>
                      </a:r>
                      <a:endParaRPr lang="en-US" sz="1200" b="1" dirty="0">
                        <a:latin typeface="Calibri" panose="020F0502020204030204" pitchFamily="34" charset="0"/>
                        <a:ea typeface="Verdana" panose="020B0604030504040204" pitchFamily="34" charset="0"/>
                        <a:cs typeface="Calibri" panose="020F0502020204030204" pitchFamily="34" charset="0"/>
                      </a:endParaRPr>
                    </a:p>
                  </a:txBody>
                  <a:tcPr marT="36000" marB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24.3</a:t>
                      </a: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21.9</a:t>
                      </a: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22.0</a:t>
                      </a: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268537"/>
                  </a:ext>
                </a:extLst>
              </a:tr>
              <a:tr h="22252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95% CI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NR-NR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14.59-18.4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33.1-NR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14.2-15.0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34.3-NR</a:t>
                      </a:r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15.5-22.3</a:t>
                      </a:r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749549333"/>
                  </a:ext>
                </a:extLst>
              </a:tr>
              <a:tr h="222526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HR (95% CI)</a:t>
                      </a:r>
                    </a:p>
                  </a:txBody>
                  <a:tcPr marT="36000" marB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0.28 (0.23-0.35)</a:t>
                      </a: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0.29 (0.24-0.35)</a:t>
                      </a: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0.41 (0.34-0.50)</a:t>
                      </a: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81017"/>
                  </a:ext>
                </a:extLst>
              </a:tr>
              <a:tr h="222526">
                <a:tc>
                  <a:txBody>
                    <a:bodyPr/>
                    <a:lstStyle/>
                    <a:p>
                      <a:r>
                        <a:rPr lang="en-US" sz="1200" i="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 value</a:t>
                      </a:r>
                    </a:p>
                  </a:txBody>
                  <a:tcPr marT="36000" marB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&lt;0.001</a:t>
                      </a: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&lt;0.001</a:t>
                      </a: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Verdana" panose="020B0604030504040204" pitchFamily="34" charset="0"/>
                          <a:cs typeface="Calibri" panose="020F0502020204030204" pitchFamily="34" charset="0"/>
                        </a:rPr>
                        <a:t>&lt;0.001</a:t>
                      </a:r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en-US" sz="105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90306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CB17DBC-EC6C-423F-8E20-514E7C35F1B2}"/>
              </a:ext>
            </a:extLst>
          </p:cNvPr>
          <p:cNvSpPr txBox="1"/>
          <p:nvPr/>
        </p:nvSpPr>
        <p:spPr>
          <a:xfrm rot="16200000" flipH="1">
            <a:off x="479710" y="2482384"/>
            <a:ext cx="1380861" cy="169277"/>
          </a:xfrm>
          <a:prstGeom prst="rect">
            <a:avLst/>
          </a:prstGeom>
          <a:solidFill>
            <a:schemeClr val="bg1"/>
          </a:solidFill>
        </p:spPr>
        <p:txBody>
          <a:bodyPr wrap="square" tIns="0" rIns="0" rtlCol="0">
            <a:spAutoFit/>
          </a:bodyPr>
          <a:lstStyle/>
          <a:p>
            <a:pPr algn="ctr"/>
            <a:r>
              <a:rPr lang="en-GB" sz="800" b="1" dirty="0">
                <a:solidFill>
                  <a:srgbClr val="505050"/>
                </a:solidFill>
                <a:latin typeface="Aileron" charset="0"/>
                <a:ea typeface="Aileron" charset="0"/>
                <a:cs typeface="Aileron" charset="0"/>
              </a:rPr>
              <a:t>MFS (%)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0051FE5-BA76-4C95-9CE4-0C577329B5CC}"/>
              </a:ext>
            </a:extLst>
          </p:cNvPr>
          <p:cNvSpPr txBox="1"/>
          <p:nvPr/>
        </p:nvSpPr>
        <p:spPr>
          <a:xfrm rot="16200000" flipH="1">
            <a:off x="4089898" y="2482384"/>
            <a:ext cx="1380861" cy="169277"/>
          </a:xfrm>
          <a:prstGeom prst="rect">
            <a:avLst/>
          </a:prstGeom>
          <a:solidFill>
            <a:schemeClr val="bg1"/>
          </a:solidFill>
        </p:spPr>
        <p:txBody>
          <a:bodyPr wrap="square" tIns="0" rIns="0" rtlCol="0">
            <a:spAutoFit/>
          </a:bodyPr>
          <a:lstStyle/>
          <a:p>
            <a:pPr algn="ctr"/>
            <a:r>
              <a:rPr lang="en-GB" sz="800" b="1" dirty="0">
                <a:solidFill>
                  <a:srgbClr val="505050"/>
                </a:solidFill>
                <a:latin typeface="Aileron" charset="0"/>
                <a:ea typeface="Aileron" charset="0"/>
                <a:cs typeface="Aileron" charset="0"/>
              </a:rPr>
              <a:t>MFS (%)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6D067D-398D-4F92-842F-89E5FF26EDA5}"/>
              </a:ext>
            </a:extLst>
          </p:cNvPr>
          <p:cNvSpPr txBox="1"/>
          <p:nvPr/>
        </p:nvSpPr>
        <p:spPr>
          <a:xfrm flipH="1">
            <a:off x="2019662" y="3381784"/>
            <a:ext cx="1380861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 b="1" dirty="0">
                <a:solidFill>
                  <a:srgbClr val="505050"/>
                </a:solidFill>
                <a:latin typeface="+mn-lt"/>
                <a:ea typeface="Aileron" charset="0"/>
                <a:cs typeface="Aileron" charset="0"/>
              </a:rPr>
              <a:t>Months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65BB50-286E-4FF8-B9C7-5BFE51C73195}"/>
              </a:ext>
            </a:extLst>
          </p:cNvPr>
          <p:cNvSpPr txBox="1"/>
          <p:nvPr/>
        </p:nvSpPr>
        <p:spPr>
          <a:xfrm flipH="1">
            <a:off x="5838633" y="3381784"/>
            <a:ext cx="1380861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 b="1" dirty="0">
                <a:solidFill>
                  <a:srgbClr val="505050"/>
                </a:solidFill>
                <a:latin typeface="+mn-lt"/>
                <a:ea typeface="Aileron" charset="0"/>
                <a:cs typeface="Aileron" charset="0"/>
              </a:rPr>
              <a:t>Months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8F9B856-6A23-4F19-9A20-BE18700A2C3D}"/>
              </a:ext>
            </a:extLst>
          </p:cNvPr>
          <p:cNvSpPr txBox="1"/>
          <p:nvPr/>
        </p:nvSpPr>
        <p:spPr>
          <a:xfrm flipH="1">
            <a:off x="9782310" y="3381784"/>
            <a:ext cx="1380861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800" b="1" dirty="0">
                <a:solidFill>
                  <a:srgbClr val="505050"/>
                </a:solidFill>
                <a:latin typeface="+mn-lt"/>
                <a:ea typeface="Aileron" charset="0"/>
                <a:cs typeface="Aileron" charset="0"/>
              </a:rPr>
              <a:t>Months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63534A-AC16-4BA9-9F53-50FA5D9CDC88}"/>
              </a:ext>
            </a:extLst>
          </p:cNvPr>
          <p:cNvSpPr txBox="1"/>
          <p:nvPr/>
        </p:nvSpPr>
        <p:spPr>
          <a:xfrm rot="16200000" flipH="1">
            <a:off x="8118787" y="2480224"/>
            <a:ext cx="1262072" cy="292388"/>
          </a:xfrm>
          <a:prstGeom prst="rect">
            <a:avLst/>
          </a:prstGeom>
          <a:solidFill>
            <a:schemeClr val="bg1"/>
          </a:solidFill>
        </p:spPr>
        <p:txBody>
          <a:bodyPr wrap="square" tIns="0" rIns="0" rtlCol="0">
            <a:spAutoFit/>
          </a:bodyPr>
          <a:lstStyle/>
          <a:p>
            <a:pPr algn="ctr"/>
            <a:r>
              <a:rPr lang="en-GB" sz="800" b="1" dirty="0">
                <a:solidFill>
                  <a:srgbClr val="505050"/>
                </a:solidFill>
                <a:latin typeface="+mn-lt"/>
                <a:ea typeface="Aileron" charset="0"/>
                <a:cs typeface="Aileron" charset="0"/>
              </a:rPr>
              <a:t>Probability</a:t>
            </a:r>
            <a:r>
              <a:rPr lang="en-GB" sz="800" b="1" dirty="0">
                <a:solidFill>
                  <a:srgbClr val="505050"/>
                </a:solidFill>
                <a:latin typeface="Aileron" charset="0"/>
                <a:ea typeface="Aileron" charset="0"/>
                <a:cs typeface="Aileron" charset="0"/>
              </a:rPr>
              <a:t> of survival without metastasis</a:t>
            </a:r>
          </a:p>
        </p:txBody>
      </p:sp>
    </p:spTree>
    <p:extLst>
      <p:ext uri="{BB962C8B-B14F-4D97-AF65-F5344CB8AC3E}">
        <p14:creationId xmlns:p14="http://schemas.microsoft.com/office/powerpoint/2010/main" val="246505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15_C3Y6kmeKdgLJB.v8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15_C3Y6kmeKdgLJB.v8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15_C3Y6kmeKdgLJB.v8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15_C3Y6kmeKdgLJB.v8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15_C3Y6kmeKdgLJB.v8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15_C3Y6kmeKdgLJB.v8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15_C3Y6kmeKdgLJB.v8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15_C3Y6kmeKdgLJB.v8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15_C3Y6kmeKdgLJB.v8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15_C3Y6kmeKdgLJB.v8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15_C3Y6kmeKdgLJB.v8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15_C3Y6kmeKdgLJB.v8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15_C3Y6kmeKdgLJB.v8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15_C3Y6kmeKdgLJB.v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15_C3Y6kmeKdgLJB.v8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15_C3Y6kmeKdgLJB.v8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15_C3Y6kmeKdgLJB.v8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15_C3Y6kmeKdgLJB.v8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15_C3Y6kmeKdgLJB.v8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15_C3Y6kmeKdgLJB.v8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w15_C3Y6kmeKdgLJB.v8Q"/>
</p:tagLst>
</file>

<file path=ppt/theme/theme1.xml><?xml version="1.0" encoding="utf-8"?>
<a:theme xmlns:a="http://schemas.openxmlformats.org/drawingml/2006/main" name="Thème Office">
  <a:themeElements>
    <a:clrScheme name="Cor2Ed - GU Connect Palette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03C74F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03C74F"/>
      </a:hlink>
      <a:folHlink>
        <a:srgbClr val="03C74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CAFDC4514E0B4699226B32F52FC7C0" ma:contentTypeVersion="12" ma:contentTypeDescription="Create a new document." ma:contentTypeScope="" ma:versionID="2f1c457503f8a5bc1688cf92d0ad2f79">
  <xsd:schema xmlns:xsd="http://www.w3.org/2001/XMLSchema" xmlns:xs="http://www.w3.org/2001/XMLSchema" xmlns:p="http://schemas.microsoft.com/office/2006/metadata/properties" xmlns:ns2="e7c76b20-17ac-4c0a-ba97-154a508ebffb" xmlns:ns3="1db9ca97-2a63-4e28-a34b-75fcd8273558" targetNamespace="http://schemas.microsoft.com/office/2006/metadata/properties" ma:root="true" ma:fieldsID="0cf933f14d91f14295cde2efb56ea98d" ns2:_="" ns3:_="">
    <xsd:import namespace="e7c76b20-17ac-4c0a-ba97-154a508ebffb"/>
    <xsd:import namespace="1db9ca97-2a63-4e28-a34b-75fcd82735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c76b20-17ac-4c0a-ba97-154a508ebf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b9ca97-2a63-4e28-a34b-75fcd827355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DCE25F-1D48-40EE-9630-4C0F63062FC4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1db9ca97-2a63-4e28-a34b-75fcd8273558"/>
    <ds:schemaRef ds:uri="e7c76b20-17ac-4c0a-ba97-154a508ebffb"/>
  </ds:schemaRefs>
</ds:datastoreItem>
</file>

<file path=customXml/itemProps2.xml><?xml version="1.0" encoding="utf-8"?>
<ds:datastoreItem xmlns:ds="http://schemas.openxmlformats.org/officeDocument/2006/customXml" ds:itemID="{C4A2BC25-18CF-4981-AE97-BCDF943A71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c76b20-17ac-4c0a-ba97-154a508ebffb"/>
    <ds:schemaRef ds:uri="1db9ca97-2a63-4e28-a34b-75fcd82735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2875</TotalTime>
  <Words>3087</Words>
  <Application>Microsoft Office PowerPoint</Application>
  <PresentationFormat>Widescreen</PresentationFormat>
  <Paragraphs>753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Aileron</vt:lpstr>
      <vt:lpstr>Arial</vt:lpstr>
      <vt:lpstr>Calibri</vt:lpstr>
      <vt:lpstr>Helvetica</vt:lpstr>
      <vt:lpstr>Lucida Grande</vt:lpstr>
      <vt:lpstr>News Gothic MT</vt:lpstr>
      <vt:lpstr>proxima_nova_rgregular</vt:lpstr>
      <vt:lpstr>PT Sans Narrow</vt:lpstr>
      <vt:lpstr>System Font Regular</vt:lpstr>
      <vt:lpstr>Verdana</vt:lpstr>
      <vt:lpstr>Wingdings</vt:lpstr>
      <vt:lpstr>Thème Office</vt:lpstr>
      <vt:lpstr>PowerPoint Presentation</vt:lpstr>
      <vt:lpstr>Clinical review of nmCRPC:  key trials and endpoints     Prof. Steven Joniau, MD, PhD Urology Department, UZ Leuven, Belgium  MARCH 2021</vt:lpstr>
      <vt:lpstr>DISCLAIMER AND DISCLOSURES</vt:lpstr>
      <vt:lpstr>introduction</vt:lpstr>
      <vt:lpstr>The m0 CRPC patient</vt:lpstr>
      <vt:lpstr>Study population and design:  SPARTAN, PROSPER, and ARAMIS</vt:lpstr>
      <vt:lpstr>High-risk nmCRPC: Treatment</vt:lpstr>
      <vt:lpstr>Study population and design:  SPARTAN,1 PROSPER,2 and ARAMIS3</vt:lpstr>
      <vt:lpstr>Primary endpoint: MFS</vt:lpstr>
      <vt:lpstr>Secondary endpoint: OS – final analysis</vt:lpstr>
      <vt:lpstr>safety</vt:lpstr>
      <vt:lpstr>Do the safety profiles differ?</vt:lpstr>
      <vt:lpstr>Treatment Is Associated With Maintenance  of HRQoL</vt:lpstr>
      <vt:lpstr>Conclusions</vt:lpstr>
      <vt:lpstr>REACH GU CONNECT VIA  TWITTER, LINKEDIN, VIMEO &amp; EMAIL OR VISIT THE GROUP’S WEBSITE http://www.guconnect.info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Samantha Brightwell</cp:lastModifiedBy>
  <cp:revision>337</cp:revision>
  <dcterms:created xsi:type="dcterms:W3CDTF">2018-07-20T14:39:44Z</dcterms:created>
  <dcterms:modified xsi:type="dcterms:W3CDTF">2021-03-08T22:00:41Z</dcterms:modified>
</cp:coreProperties>
</file>