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12387" r:id="rId3"/>
    <p:sldId id="12307" r:id="rId4"/>
    <p:sldId id="12386" r:id="rId5"/>
    <p:sldId id="12266" r:id="rId6"/>
    <p:sldId id="477" r:id="rId7"/>
    <p:sldId id="839" r:id="rId8"/>
    <p:sldId id="2833" r:id="rId9"/>
    <p:sldId id="2786" r:id="rId10"/>
    <p:sldId id="2834" r:id="rId11"/>
    <p:sldId id="2826" r:id="rId12"/>
    <p:sldId id="842" r:id="rId13"/>
    <p:sldId id="456" r:id="rId14"/>
    <p:sldId id="2795" r:id="rId15"/>
    <p:sldId id="2845" r:id="rId16"/>
    <p:sldId id="2837" r:id="rId17"/>
    <p:sldId id="2848" r:id="rId18"/>
    <p:sldId id="2814" r:id="rId19"/>
    <p:sldId id="918" r:id="rId20"/>
    <p:sldId id="2841" r:id="rId21"/>
    <p:sldId id="12381" r:id="rId22"/>
    <p:sldId id="2822" r:id="rId23"/>
    <p:sldId id="2842" r:id="rId24"/>
    <p:sldId id="12382" r:id="rId25"/>
    <p:sldId id="12384" r:id="rId26"/>
    <p:sldId id="12355" r:id="rId27"/>
    <p:sldId id="12356" r:id="rId28"/>
    <p:sldId id="12357" r:id="rId29"/>
    <p:sldId id="12358" r:id="rId30"/>
    <p:sldId id="12359" r:id="rId31"/>
    <p:sldId id="12333" r:id="rId32"/>
    <p:sldId id="258" r:id="rId33"/>
    <p:sldId id="352" r:id="rId34"/>
    <p:sldId id="395" r:id="rId35"/>
    <p:sldId id="396" r:id="rId36"/>
    <p:sldId id="427" r:id="rId37"/>
    <p:sldId id="478" r:id="rId38"/>
    <p:sldId id="403" r:id="rId39"/>
    <p:sldId id="424" r:id="rId40"/>
    <p:sldId id="447" r:id="rId41"/>
    <p:sldId id="448" r:id="rId42"/>
    <p:sldId id="443" r:id="rId43"/>
    <p:sldId id="425" r:id="rId44"/>
    <p:sldId id="402" r:id="rId45"/>
    <p:sldId id="479" r:id="rId46"/>
    <p:sldId id="446" r:id="rId47"/>
    <p:sldId id="12334" r:id="rId48"/>
    <p:sldId id="2311" r:id="rId49"/>
    <p:sldId id="287" r:id="rId50"/>
    <p:sldId id="268" r:id="rId51"/>
    <p:sldId id="12335" r:id="rId52"/>
    <p:sldId id="270" r:id="rId53"/>
    <p:sldId id="273" r:id="rId54"/>
    <p:sldId id="274" r:id="rId55"/>
    <p:sldId id="12336" r:id="rId56"/>
    <p:sldId id="289" r:id="rId57"/>
    <p:sldId id="316" r:id="rId58"/>
    <p:sldId id="279" r:id="rId59"/>
    <p:sldId id="334" r:id="rId60"/>
    <p:sldId id="1374" r:id="rId61"/>
    <p:sldId id="343" r:id="rId62"/>
    <p:sldId id="2307" r:id="rId63"/>
    <p:sldId id="2854" r:id="rId64"/>
    <p:sldId id="2853" r:id="rId65"/>
    <p:sldId id="264" r:id="rId66"/>
    <p:sldId id="12338" r:id="rId67"/>
    <p:sldId id="363" r:id="rId68"/>
    <p:sldId id="364" r:id="rId69"/>
    <p:sldId id="12377" r:id="rId70"/>
    <p:sldId id="444" r:id="rId71"/>
    <p:sldId id="445" r:id="rId72"/>
    <p:sldId id="2850" r:id="rId73"/>
    <p:sldId id="12331" r:id="rId74"/>
  </p:sldIdLst>
  <p:sldSz cx="12192000" cy="6858000"/>
  <p:notesSz cx="7102475" cy="938847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orient="horz" pos="34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0D0D0D"/>
    <a:srgbClr val="CCFFCC"/>
    <a:srgbClr val="071DC3"/>
    <a:srgbClr val="02159E"/>
    <a:srgbClr val="E7F5E9"/>
    <a:srgbClr val="CBEBD0"/>
    <a:srgbClr val="2E7B8E"/>
    <a:srgbClr val="FFA402"/>
    <a:srgbClr val="03C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4" autoAdjust="0"/>
    <p:restoredTop sz="96201" autoAdjust="0"/>
  </p:normalViewPr>
  <p:slideViewPr>
    <p:cSldViewPr snapToObjects="1">
      <p:cViewPr varScale="1">
        <p:scale>
          <a:sx n="114" d="100"/>
          <a:sy n="114" d="100"/>
        </p:scale>
        <p:origin x="708" y="84"/>
      </p:cViewPr>
      <p:guideLst>
        <p:guide orient="horz" pos="2290"/>
        <p:guide pos="4565"/>
        <p:guide pos="513"/>
        <p:guide orient="horz"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Users\ad3\Dropbox\Drehscheibe\Vortra&#776;ge\PSA-Symposium\excelBerechnung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Users\ad3\Documents\Mpower\Urooncology-Cologne-2018\excelBerechnung-neu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663467447813757E-2"/>
          <c:y val="5.0528318813311185E-2"/>
          <c:w val="0.88016862034090226"/>
          <c:h val="0.81738308441943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57.89</c:v>
                </c:pt>
                <c:pt idx="1">
                  <c:v>72.73</c:v>
                </c:pt>
                <c:pt idx="2">
                  <c:v>93.06</c:v>
                </c:pt>
                <c:pt idx="3">
                  <c:v>96.77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3-6744-9BE2-7D2A97766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1342606192"/>
        <c:axId val="1342609456"/>
      </c:barChart>
      <c:catAx>
        <c:axId val="134260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50505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609456"/>
        <c:crosses val="autoZero"/>
        <c:auto val="1"/>
        <c:lblAlgn val="ctr"/>
        <c:lblOffset val="100"/>
        <c:noMultiLvlLbl val="0"/>
      </c:catAx>
      <c:valAx>
        <c:axId val="13426094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50505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6061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198437262273027"/>
          <c:y val="7.2443410105205899E-2"/>
          <c:w val="0.55105569826787026"/>
          <c:h val="0.61002925305047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Blatt1!$D$9</c:f>
              <c:strCache>
                <c:ptCount val="1"/>
                <c:pt idx="0">
                  <c:v>Metastasen</c:v>
                </c:pt>
              </c:strCache>
            </c:strRef>
          </c:tx>
          <c:spPr>
            <a:solidFill>
              <a:srgbClr val="03C74F"/>
            </a:solidFill>
            <a:ln>
              <a:solidFill>
                <a:srgbClr val="03C74F"/>
              </a:solidFill>
            </a:ln>
            <a:effectLst/>
          </c:spPr>
          <c:invertIfNegative val="0"/>
          <c:dLbls>
            <c:delete val="1"/>
          </c:dLbls>
          <c:cat>
            <c:strRef>
              <c:f>Blatt1!$F$11:$H$11</c:f>
              <c:strCache>
                <c:ptCount val="3"/>
                <c:pt idx="0">
                  <c:v>0.2-0.5</c:v>
                </c:pt>
                <c:pt idx="1">
                  <c:v>0.5-2</c:v>
                </c:pt>
                <c:pt idx="2">
                  <c:v>&gt;2 </c:v>
                </c:pt>
              </c:strCache>
            </c:strRef>
          </c:cat>
          <c:val>
            <c:numRef>
              <c:f>Blatt1!$F$9:$H$9</c:f>
              <c:numCache>
                <c:formatCode>General</c:formatCode>
                <c:ptCount val="3"/>
                <c:pt idx="0">
                  <c:v>34</c:v>
                </c:pt>
                <c:pt idx="1">
                  <c:v>75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3F-DA40-B444-72D0ED7CE9C4}"/>
            </c:ext>
          </c:extLst>
        </c:ser>
        <c:ser>
          <c:idx val="1"/>
          <c:order val="1"/>
          <c:tx>
            <c:strRef>
              <c:f>Blatt1!$D$11:$G$11</c:f>
              <c:strCache>
                <c:ptCount val="4"/>
                <c:pt idx="0">
                  <c:v>PSA-Wert</c:v>
                </c:pt>
                <c:pt idx="1">
                  <c:v>&lt;0.2</c:v>
                </c:pt>
                <c:pt idx="2">
                  <c:v>0.2-0.5</c:v>
                </c:pt>
                <c:pt idx="3">
                  <c:v>0.5-2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Blatt1!$F$11:$H$11</c:f>
              <c:strCache>
                <c:ptCount val="3"/>
                <c:pt idx="0">
                  <c:v>0.2-0.5</c:v>
                </c:pt>
                <c:pt idx="1">
                  <c:v>0.5-2</c:v>
                </c:pt>
                <c:pt idx="2">
                  <c:v>&gt;2 </c:v>
                </c:pt>
              </c:strCache>
            </c:strRef>
          </c:cat>
          <c:val>
            <c:numRef>
              <c:f>Blatt1!$H$11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3F-DA40-B444-72D0ED7CE9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226684384"/>
        <c:axId val="1226683840"/>
      </c:barChart>
      <c:catAx>
        <c:axId val="1226684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D0D0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>
                    <a:solidFill>
                      <a:srgbClr val="0D0D0D"/>
                    </a:solidFill>
                  </a:rPr>
                  <a:t>PSA-value</a:t>
                </a:r>
              </a:p>
            </c:rich>
          </c:tx>
          <c:layout>
            <c:manualLayout>
              <c:xMode val="edge"/>
              <c:yMode val="edge"/>
              <c:x val="0.7686132614516048"/>
              <c:y val="0.732453192028582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D0D0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50505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683840"/>
        <c:crosses val="autoZero"/>
        <c:auto val="1"/>
        <c:lblAlgn val="ctr"/>
        <c:lblOffset val="100"/>
        <c:noMultiLvlLbl val="0"/>
      </c:catAx>
      <c:valAx>
        <c:axId val="12266838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% Metastasised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50505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68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797549247223818"/>
          <c:y val="6.8766971749957939E-2"/>
          <c:w val="0.57411772113046289"/>
          <c:h val="0.63877614050379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Blatt1!$D$9</c:f>
              <c:strCache>
                <c:ptCount val="1"/>
                <c:pt idx="0">
                  <c:v>Metastasen</c:v>
                </c:pt>
              </c:strCache>
            </c:strRef>
          </c:tx>
          <c:spPr>
            <a:solidFill>
              <a:srgbClr val="03C74F"/>
            </a:solidFill>
            <a:ln>
              <a:solidFill>
                <a:srgbClr val="03C74F"/>
              </a:solidFill>
            </a:ln>
            <a:effectLst/>
          </c:spPr>
          <c:invertIfNegative val="0"/>
          <c:dLbls>
            <c:delete val="1"/>
          </c:dLbls>
          <c:cat>
            <c:strRef>
              <c:f>Blatt1!$E$12:$F$12</c:f>
              <c:strCache>
                <c:ptCount val="2"/>
                <c:pt idx="0">
                  <c:v>&lt; 2</c:v>
                </c:pt>
                <c:pt idx="1">
                  <c:v>&gt; 2</c:v>
                </c:pt>
              </c:strCache>
            </c:strRef>
          </c:cat>
          <c:val>
            <c:numRef>
              <c:f>Blatt1!$E$14:$F$14</c:f>
              <c:numCache>
                <c:formatCode>General</c:formatCode>
                <c:ptCount val="2"/>
                <c:pt idx="0">
                  <c:v>22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01-E544-B9C3-026649A9611B}"/>
            </c:ext>
          </c:extLst>
        </c:ser>
        <c:ser>
          <c:idx val="1"/>
          <c:order val="1"/>
          <c:tx>
            <c:strRef>
              <c:f>Blatt1!$D$11:$G$11</c:f>
              <c:strCache>
                <c:ptCount val="4"/>
                <c:pt idx="0">
                  <c:v>PSA-Wert</c:v>
                </c:pt>
                <c:pt idx="1">
                  <c:v>&lt;0.2</c:v>
                </c:pt>
                <c:pt idx="2">
                  <c:v>0.2-0.5</c:v>
                </c:pt>
                <c:pt idx="3">
                  <c:v>0.5-2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Blatt1!$E$12:$F$12</c:f>
              <c:strCache>
                <c:ptCount val="2"/>
                <c:pt idx="0">
                  <c:v>&lt; 2</c:v>
                </c:pt>
                <c:pt idx="1">
                  <c:v>&gt; 2</c:v>
                </c:pt>
              </c:strCache>
            </c:strRef>
          </c:cat>
          <c:val>
            <c:numRef>
              <c:f>Blatt1!$H$11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01-E544-B9C3-026649A961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26687648"/>
        <c:axId val="1226682752"/>
      </c:barChart>
      <c:catAx>
        <c:axId val="1226687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∆ PSA-Value</a:t>
                </a:r>
              </a:p>
            </c:rich>
          </c:tx>
          <c:layout>
            <c:manualLayout>
              <c:xMode val="edge"/>
              <c:yMode val="edge"/>
              <c:x val="0.7198076544706169"/>
              <c:y val="0.745297993286205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50505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682752"/>
        <c:crosses val="autoZero"/>
        <c:auto val="1"/>
        <c:lblAlgn val="ctr"/>
        <c:lblOffset val="100"/>
        <c:noMultiLvlLbl val="0"/>
      </c:catAx>
      <c:valAx>
        <c:axId val="12266827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% Metastases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50505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68764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&lt;0.19</c:v>
                </c:pt>
                <c:pt idx="1">
                  <c:v>0.20-0.39</c:v>
                </c:pt>
                <c:pt idx="2">
                  <c:v>0.40-0.59</c:v>
                </c:pt>
                <c:pt idx="3">
                  <c:v>0.60-0.99</c:v>
                </c:pt>
                <c:pt idx="4">
                  <c:v>1.00-1.99</c:v>
                </c:pt>
                <c:pt idx="5">
                  <c:v>2.00-5.00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10</c:v>
                </c:pt>
                <c:pt idx="2">
                  <c:v>14</c:v>
                </c:pt>
                <c:pt idx="3">
                  <c:v>16</c:v>
                </c:pt>
                <c:pt idx="4">
                  <c:v>13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7-214F-B853-F113D4881E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&lt;0.19</c:v>
                </c:pt>
                <c:pt idx="1">
                  <c:v>0.20-0.39</c:v>
                </c:pt>
                <c:pt idx="2">
                  <c:v>0.40-0.59</c:v>
                </c:pt>
                <c:pt idx="3">
                  <c:v>0.60-0.99</c:v>
                </c:pt>
                <c:pt idx="4">
                  <c:v>1.00-1.99</c:v>
                </c:pt>
                <c:pt idx="5">
                  <c:v>2.00-5.00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</c:v>
                </c:pt>
                <c:pt idx="1">
                  <c:v>14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A7-214F-B853-F113D4881E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2"/>
        <c:overlap val="100"/>
        <c:axId val="-414717360"/>
        <c:axId val="-414716816"/>
      </c:barChart>
      <c:catAx>
        <c:axId val="-414717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 dirty="0">
                    <a:solidFill>
                      <a:schemeClr val="tx1"/>
                    </a:solidFill>
                  </a:rPr>
                  <a:t>PSA range ng/mL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0505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4716816"/>
        <c:crosses val="autoZero"/>
        <c:auto val="1"/>
        <c:lblAlgn val="ctr"/>
        <c:lblOffset val="100"/>
        <c:noMultiLvlLbl val="0"/>
      </c:catAx>
      <c:valAx>
        <c:axId val="-41471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50505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471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05127315209341"/>
          <c:y val="0.87660301691405906"/>
          <c:w val="0.23753494699460498"/>
          <c:h val="8.4507860267715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&lt;0.19</c:v>
                </c:pt>
                <c:pt idx="1">
                  <c:v>0.20-0.39</c:v>
                </c:pt>
                <c:pt idx="2">
                  <c:v>0.40-0.59</c:v>
                </c:pt>
                <c:pt idx="3">
                  <c:v>0.60-0.99</c:v>
                </c:pt>
                <c:pt idx="4">
                  <c:v>1.00-1.99</c:v>
                </c:pt>
                <c:pt idx="5">
                  <c:v>2.00-5.00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10</c:v>
                </c:pt>
                <c:pt idx="2">
                  <c:v>14</c:v>
                </c:pt>
                <c:pt idx="3">
                  <c:v>16</c:v>
                </c:pt>
                <c:pt idx="4">
                  <c:v>13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7-214F-B853-F113D4881E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&lt;0.19</c:v>
                </c:pt>
                <c:pt idx="1">
                  <c:v>0.20-0.39</c:v>
                </c:pt>
                <c:pt idx="2">
                  <c:v>0.40-0.59</c:v>
                </c:pt>
                <c:pt idx="3">
                  <c:v>0.60-0.99</c:v>
                </c:pt>
                <c:pt idx="4">
                  <c:v>1.00-1.99</c:v>
                </c:pt>
                <c:pt idx="5">
                  <c:v>2.00-5.00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</c:v>
                </c:pt>
                <c:pt idx="1">
                  <c:v>14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A7-214F-B853-F113D4881E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2"/>
        <c:overlap val="100"/>
        <c:axId val="-414714096"/>
        <c:axId val="-414716272"/>
      </c:barChart>
      <c:catAx>
        <c:axId val="-414714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 dirty="0">
                    <a:solidFill>
                      <a:schemeClr val="tx1"/>
                    </a:solidFill>
                  </a:rPr>
                  <a:t>PSA range ng/mL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0505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4716272"/>
        <c:crosses val="autoZero"/>
        <c:auto val="1"/>
        <c:lblAlgn val="ctr"/>
        <c:lblOffset val="100"/>
        <c:noMultiLvlLbl val="0"/>
      </c:catAx>
      <c:valAx>
        <c:axId val="-41471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50505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471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05127315209341"/>
          <c:y val="0.87660301691405906"/>
          <c:w val="0.23753494699460498"/>
          <c:h val="8.4507860267715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1333557082461"/>
          <c:y val="8.9099641642245708E-2"/>
          <c:w val="0.8422267463803661"/>
          <c:h val="0.639980139457792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  <c:pt idx="8">
                  <c:v>11</c:v>
                </c:pt>
                <c:pt idx="9">
                  <c:v>13</c:v>
                </c:pt>
                <c:pt idx="10">
                  <c:v>17</c:v>
                </c:pt>
                <c:pt idx="11">
                  <c:v>21</c:v>
                </c:pt>
                <c:pt idx="12">
                  <c:v>25</c:v>
                </c:pt>
                <c:pt idx="13">
                  <c:v>29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02-418F-A0CD-EF51F49D6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549440"/>
        <c:axId val="127550976"/>
      </c:lineChart>
      <c:catAx>
        <c:axId val="12754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127550976"/>
        <c:crosses val="autoZero"/>
        <c:auto val="1"/>
        <c:lblAlgn val="ctr"/>
        <c:lblOffset val="20"/>
        <c:noMultiLvlLbl val="0"/>
      </c:catAx>
      <c:valAx>
        <c:axId val="127550976"/>
        <c:scaling>
          <c:orientation val="minMax"/>
          <c:max val="150"/>
          <c:min val="8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127549440"/>
        <c:crosses val="autoZero"/>
        <c:crossBetween val="midCat"/>
        <c:majorUnit val="1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4/6/2021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4/6/2021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5057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365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651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1145">
              <a:defRPr/>
            </a:pPr>
            <a:fld id="{B7C02367-C663-4C4A-829D-EF1607BF8DDF}" type="slidenum">
              <a:rPr lang="de-DE">
                <a:solidFill>
                  <a:prstClr val="black"/>
                </a:solidFill>
                <a:latin typeface="Calibri"/>
              </a:rPr>
              <a:pPr defTabSz="471145">
                <a:defRPr/>
              </a:pPr>
              <a:t>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122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1145">
              <a:defRPr/>
            </a:pPr>
            <a:fld id="{B7C02367-C663-4C4A-829D-EF1607BF8DDF}" type="slidenum">
              <a:rPr lang="de-DE">
                <a:solidFill>
                  <a:prstClr val="black"/>
                </a:solidFill>
                <a:latin typeface="Calibri"/>
              </a:rPr>
              <a:pPr defTabSz="471145">
                <a:defRPr/>
              </a:pPr>
              <a:t>18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588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87709" y="9680667"/>
            <a:ext cx="3050666" cy="509602"/>
          </a:xfrm>
          <a:prstGeom prst="rect">
            <a:avLst/>
          </a:prstGeom>
        </p:spPr>
        <p:txBody>
          <a:bodyPr/>
          <a:lstStyle/>
          <a:p>
            <a:pPr defTabSz="471145">
              <a:defRPr/>
            </a:pPr>
            <a:fld id="{FA98CD69-8BD8-BA48-BC0B-A7DDB35C27C8}" type="slidenum">
              <a:rPr lang="en-US">
                <a:solidFill>
                  <a:prstClr val="black"/>
                </a:solidFill>
                <a:latin typeface="Calibri"/>
              </a:rPr>
              <a:pPr defTabSz="471145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" y="765175"/>
            <a:ext cx="6792913" cy="3821113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65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3BE811-ED78-EB4C-BEAD-CB47B83BF301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2275" y="704850"/>
            <a:ext cx="6257925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sz="1900">
                <a:latin typeface="Arial" charset="0"/>
              </a:rPr>
              <a:t>I </a:t>
            </a:r>
          </a:p>
          <a:p>
            <a:pPr eaLnBrk="1" hangingPunct="1"/>
            <a:endParaRPr lang="de-DE" sz="1900">
              <a:latin typeface="Arial" charset="0"/>
            </a:endParaRPr>
          </a:p>
          <a:p>
            <a:pPr eaLnBrk="1" hangingPunct="1"/>
            <a:endParaRPr lang="de-DE" sz="1900">
              <a:latin typeface="Arial" charset="0"/>
            </a:endParaRPr>
          </a:p>
          <a:p>
            <a:pPr eaLnBrk="1" hangingPunct="1"/>
            <a:endParaRPr lang="de-DE" sz="1900">
              <a:latin typeface="Arial" charset="0"/>
            </a:endParaRPr>
          </a:p>
          <a:p>
            <a:pPr eaLnBrk="1" hangingPunct="1"/>
            <a:endParaRPr lang="de-DE" sz="1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9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927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594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794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29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480097">
              <a:defRPr/>
            </a:pPr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0097">
              <a:defRPr/>
            </a:pPr>
            <a:fld id="{3C53626E-BC0F-674C-9570-A9D62C09EB52}" type="slidenum">
              <a:rPr lang="fr-FR">
                <a:solidFill>
                  <a:prstClr val="black"/>
                </a:solidFill>
                <a:latin typeface="Calibri"/>
              </a:rPr>
              <a:pPr defTabSz="480097">
                <a:defRPr/>
              </a:pPr>
              <a:t>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473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66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 dirty="0"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1372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2B529C-7E55-4C17-8648-7EC0012106F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91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200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737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00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5788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591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471145">
              <a:defRPr/>
            </a:pPr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3C53626E-BC0F-674C-9570-A9D62C09EB52}" type="slidenum">
              <a:rPr lang="fr-FR">
                <a:solidFill>
                  <a:prstClr val="black"/>
                </a:solidFill>
                <a:latin typeface="Calibri"/>
              </a:rPr>
              <a:pPr defTabSz="471145">
                <a:defRPr/>
              </a:pPr>
              <a:t>48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672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14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947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 = randomization</a:t>
            </a:r>
          </a:p>
          <a:p>
            <a:r>
              <a:rPr lang="en-US" dirty="0"/>
              <a:t>PFS = progression-free survival</a:t>
            </a:r>
          </a:p>
          <a:p>
            <a:r>
              <a:rPr lang="en-US" dirty="0"/>
              <a:t>ABI = abiraterone</a:t>
            </a:r>
          </a:p>
          <a:p>
            <a:r>
              <a:rPr lang="en-US" dirty="0"/>
              <a:t>PRED = prednisone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80774-A77B-416E-9811-493631AD5A42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88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5134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2649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6471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72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40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34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3BE811-ED78-EB4C-BEAD-CB47B83BF301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2275" y="704850"/>
            <a:ext cx="6257925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900" dirty="0">
              <a:latin typeface="Arial" charset="0"/>
            </a:endParaRPr>
          </a:p>
          <a:p>
            <a:pPr eaLnBrk="1" hangingPunct="1"/>
            <a:endParaRPr lang="de-DE" sz="1900" dirty="0">
              <a:latin typeface="Arial" charset="0"/>
            </a:endParaRPr>
          </a:p>
          <a:p>
            <a:pPr eaLnBrk="1" hangingPunct="1"/>
            <a:endParaRPr lang="de-DE" sz="1900" dirty="0">
              <a:latin typeface="Arial" charset="0"/>
            </a:endParaRPr>
          </a:p>
          <a:p>
            <a:pPr eaLnBrk="1" hangingPunct="1"/>
            <a:endParaRPr lang="de-DE" sz="1900" dirty="0">
              <a:latin typeface="Arial" charset="0"/>
            </a:endParaRPr>
          </a:p>
          <a:p>
            <a:pPr eaLnBrk="1" hangingPunct="1"/>
            <a:endParaRPr lang="de-DE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79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59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izenplatzhalt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240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638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71145" eaLnBrk="1" hangingPunct="1">
              <a:defRPr/>
            </a:pPr>
            <a:fld id="{463BE811-ED78-EB4C-BEAD-CB47B83BF301}" type="slidenum">
              <a:rPr lang="en-US" sz="1200">
                <a:solidFill>
                  <a:srgbClr val="000000"/>
                </a:solidFill>
                <a:latin typeface="Calibri" charset="0"/>
              </a:rPr>
              <a:pPr defTabSz="471145" eaLnBrk="1" hangingPunct="1">
                <a:defRPr/>
              </a:pPr>
              <a:t>14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2275" y="704850"/>
            <a:ext cx="6257925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sz="1900">
                <a:latin typeface="Arial" charset="0"/>
              </a:rPr>
              <a:t>I </a:t>
            </a:r>
          </a:p>
          <a:p>
            <a:pPr eaLnBrk="1" hangingPunct="1"/>
            <a:endParaRPr lang="de-DE" sz="1900">
              <a:latin typeface="Arial" charset="0"/>
            </a:endParaRPr>
          </a:p>
          <a:p>
            <a:pPr eaLnBrk="1" hangingPunct="1"/>
            <a:endParaRPr lang="de-DE" sz="1900">
              <a:latin typeface="Arial" charset="0"/>
            </a:endParaRPr>
          </a:p>
          <a:p>
            <a:pPr eaLnBrk="1" hangingPunct="1"/>
            <a:endParaRPr lang="de-DE" sz="1900">
              <a:latin typeface="Arial" charset="0"/>
            </a:endParaRPr>
          </a:p>
          <a:p>
            <a:pPr eaLnBrk="1" hangingPunct="1"/>
            <a:endParaRPr lang="de-DE" sz="1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7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9E8BA-49BF-4B45-85D7-A2C9BA5D6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195" y="2010629"/>
            <a:ext cx="7041609" cy="283674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B1FAC36-8967-D04C-8BC9-B8599B8B9C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8650831-B8DB-DB46-ACE2-EAE3A90998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C132D6C-7DB9-7A41-BB64-913C2A55D9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19BA4103-15B4-F94B-94DE-B26D01913816}"/>
              </a:ext>
            </a:extLst>
          </p:cNvPr>
          <p:cNvSpPr txBox="1">
            <a:spLocks/>
          </p:cNvSpPr>
          <p:nvPr userDrawn="1"/>
        </p:nvSpPr>
        <p:spPr>
          <a:xfrm>
            <a:off x="323528" y="4587992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219151-3E6A-C845-9127-74265E76E29D}"/>
              </a:ext>
            </a:extLst>
          </p:cNvPr>
          <p:cNvSpPr txBox="1">
            <a:spLocks/>
          </p:cNvSpPr>
          <p:nvPr userDrawn="1"/>
        </p:nvSpPr>
        <p:spPr>
          <a:xfrm>
            <a:off x="787828" y="499767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A31DD20-5B4D-8D41-B05B-3F7950C49B5A}"/>
              </a:ext>
            </a:extLst>
          </p:cNvPr>
          <p:cNvSpPr txBox="1">
            <a:spLocks/>
          </p:cNvSpPr>
          <p:nvPr userDrawn="1"/>
        </p:nvSpPr>
        <p:spPr>
          <a:xfrm>
            <a:off x="787828" y="5440904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1D30E34-C5AA-EA41-B3D0-4F89C0645E49}"/>
              </a:ext>
            </a:extLst>
          </p:cNvPr>
          <p:cNvSpPr txBox="1">
            <a:spLocks/>
          </p:cNvSpPr>
          <p:nvPr userDrawn="1"/>
        </p:nvSpPr>
        <p:spPr>
          <a:xfrm>
            <a:off x="348739" y="175850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GU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089CE13-1BFE-1D4A-A6B8-B7B211100877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0A2B3AB-25DD-D247-8035-0275D2408C08}"/>
              </a:ext>
            </a:extLst>
          </p:cNvPr>
          <p:cNvSpPr txBox="1">
            <a:spLocks/>
          </p:cNvSpPr>
          <p:nvPr userDrawn="1"/>
        </p:nvSpPr>
        <p:spPr>
          <a:xfrm>
            <a:off x="323528" y="2942991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8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26F556A-56F5-5148-A8F1-4854B6650CF3}"/>
              </a:ext>
            </a:extLst>
          </p:cNvPr>
          <p:cNvSpPr txBox="1">
            <a:spLocks/>
          </p:cNvSpPr>
          <p:nvPr userDrawn="1"/>
        </p:nvSpPr>
        <p:spPr>
          <a:xfrm>
            <a:off x="787828" y="335267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9B491141-44D5-6042-89F0-D58A014428CF}"/>
              </a:ext>
            </a:extLst>
          </p:cNvPr>
          <p:cNvSpPr txBox="1">
            <a:spLocks/>
          </p:cNvSpPr>
          <p:nvPr userDrawn="1"/>
        </p:nvSpPr>
        <p:spPr>
          <a:xfrm>
            <a:off x="787828" y="379590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B9012A-2432-4143-BFCE-2DD0A3AE086B}"/>
              </a:ext>
            </a:extLst>
          </p:cNvPr>
          <p:cNvGrpSpPr/>
          <p:nvPr userDrawn="1"/>
        </p:nvGrpSpPr>
        <p:grpSpPr>
          <a:xfrm>
            <a:off x="418902" y="3378306"/>
            <a:ext cx="356400" cy="356400"/>
            <a:chOff x="761970" y="3386221"/>
            <a:chExt cx="356400" cy="3564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BDD8C40-0F40-9B40-A46A-9B41F5FDCF28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Speaker Phone">
              <a:extLst>
                <a:ext uri="{FF2B5EF4-FFF2-40B4-BE49-F238E27FC236}">
                  <a16:creationId xmlns:a16="http://schemas.microsoft.com/office/drawing/2014/main" id="{20E24DEC-A14E-C142-8DFF-3E1C4CDC9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35CEFD-64A3-1D4E-98E4-6AB14A3CB04B}"/>
              </a:ext>
            </a:extLst>
          </p:cNvPr>
          <p:cNvGrpSpPr/>
          <p:nvPr userDrawn="1"/>
        </p:nvGrpSpPr>
        <p:grpSpPr>
          <a:xfrm>
            <a:off x="417732" y="3810727"/>
            <a:ext cx="356400" cy="356400"/>
            <a:chOff x="417732" y="3810727"/>
            <a:chExt cx="356400" cy="3564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8E24CDE-612E-AB46-BF12-A0D8238C5811}"/>
                </a:ext>
              </a:extLst>
            </p:cNvPr>
            <p:cNvSpPr/>
            <p:nvPr userDrawn="1"/>
          </p:nvSpPr>
          <p:spPr>
            <a:xfrm>
              <a:off x="417732" y="3810727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Envelope">
              <a:extLst>
                <a:ext uri="{FF2B5EF4-FFF2-40B4-BE49-F238E27FC236}">
                  <a16:creationId xmlns:a16="http://schemas.microsoft.com/office/drawing/2014/main" id="{1651D888-9FEB-8743-9661-BF424066F3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5066" y="3867430"/>
              <a:ext cx="239704" cy="23970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0A8BA0-23F8-C04E-AAAA-AF500D3E7EE8}"/>
              </a:ext>
            </a:extLst>
          </p:cNvPr>
          <p:cNvGrpSpPr/>
          <p:nvPr userDrawn="1"/>
        </p:nvGrpSpPr>
        <p:grpSpPr>
          <a:xfrm>
            <a:off x="423995" y="5024095"/>
            <a:ext cx="356400" cy="356400"/>
            <a:chOff x="761970" y="3386221"/>
            <a:chExt cx="356400" cy="3564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D19A7C-A026-1B41-9BA5-3F30B8C93697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Speaker Phone">
              <a:extLst>
                <a:ext uri="{FF2B5EF4-FFF2-40B4-BE49-F238E27FC236}">
                  <a16:creationId xmlns:a16="http://schemas.microsoft.com/office/drawing/2014/main" id="{ADBEBBC6-0664-3C4C-8FE0-908D74C27C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7AC659-201C-9548-A624-E61C72312DFA}"/>
              </a:ext>
            </a:extLst>
          </p:cNvPr>
          <p:cNvGrpSpPr/>
          <p:nvPr userDrawn="1"/>
        </p:nvGrpSpPr>
        <p:grpSpPr>
          <a:xfrm>
            <a:off x="422825" y="5456516"/>
            <a:ext cx="356400" cy="356400"/>
            <a:chOff x="422825" y="5456516"/>
            <a:chExt cx="356400" cy="356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ADEF091-E4F0-6145-9FC5-19F5E217FD9D}"/>
                </a:ext>
              </a:extLst>
            </p:cNvPr>
            <p:cNvSpPr/>
            <p:nvPr userDrawn="1"/>
          </p:nvSpPr>
          <p:spPr>
            <a:xfrm>
              <a:off x="422825" y="5456516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 descr="Envelope">
              <a:extLst>
                <a:ext uri="{FF2B5EF4-FFF2-40B4-BE49-F238E27FC236}">
                  <a16:creationId xmlns:a16="http://schemas.microsoft.com/office/drawing/2014/main" id="{00DDC0CE-8DCF-224D-8727-912503709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2343" y="5512255"/>
              <a:ext cx="239704" cy="239704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838F1C1-0AD9-534B-B0E7-DACE9A16CDB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584487"/>
            <a:ext cx="2592288" cy="1044314"/>
          </a:xfrm>
          <a:prstGeom prst="rect">
            <a:avLst/>
          </a:prstGeom>
        </p:spPr>
      </p:pic>
      <p:pic>
        <p:nvPicPr>
          <p:cNvPr id="32" name="Picture 31" descr="A picture containing flower&#10;&#10;Description automatically generated">
            <a:extLst>
              <a:ext uri="{FF2B5EF4-FFF2-40B4-BE49-F238E27FC236}">
                <a16:creationId xmlns:a16="http://schemas.microsoft.com/office/drawing/2014/main" id="{E7F588F9-B5D0-1C45-B222-D5C33799C4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0726" y="-1"/>
            <a:ext cx="7261274" cy="68580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body" idx="1"/>
          </p:nvPr>
        </p:nvSpPr>
        <p:spPr>
          <a:xfrm>
            <a:off x="620184" y="1425600"/>
            <a:ext cx="10963200" cy="4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spcBef>
                <a:spcPts val="1200"/>
              </a:spcBef>
              <a:spcAft>
                <a:spcPts val="0"/>
              </a:spcAft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spcBef>
                <a:spcPts val="0"/>
              </a:spcBef>
              <a:spcAft>
                <a:spcPts val="0"/>
              </a:spcAft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200" algn="l">
              <a:spcBef>
                <a:spcPts val="0"/>
              </a:spcBef>
              <a:spcAft>
                <a:spcPts val="0"/>
              </a:spcAft>
              <a:buSzPts val="16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Google Shape;25;p33"/>
          <p:cNvSpPr txBox="1">
            <a:spLocks noGrp="1"/>
          </p:cNvSpPr>
          <p:nvPr>
            <p:ph type="body" idx="2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5D82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819921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88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184" y="6217201"/>
            <a:ext cx="10180339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DC8F6A-5129-4C4D-A3AE-05C24A3F4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357600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7185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003366">
                  <a:gamma/>
                  <a:shade val="46275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/>
        </p:spPr>
        <p:txBody>
          <a:bodyPr wrap="none" lIns="91243" tIns="45611" rIns="91243" bIns="45611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  <a:latin typeface="Times New Roman" charset="0"/>
              <a:ea typeface="ＭＳ Ｐゴシック"/>
              <a:cs typeface="ＭＳ Ｐゴシック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581026"/>
            <a:ext cx="12285133" cy="4270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31" tIns="45715" rIns="91431" bIns="45715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30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69540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326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28405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kern="1200" dirty="0">
                <a:solidFill>
                  <a:srgbClr val="009BD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5pPr>
              <a:defRPr/>
            </a:lvl5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1228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CFC416F-D710-3A45-87DD-2DE1FCF77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43BA0C2-FE63-FF4A-B29E-AE523B14F5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9571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D033C0A-B3FE-7E4D-9435-7FC5A8EE3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88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D972486-CB4A-8C43-B144-BABC948315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98DCE08-41C6-754C-8B94-1E817D13B5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671EB7F-1F36-3C4C-BEFF-8B7AD564F5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46CDA0-4C68-CD4C-95C1-0D0553F810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46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F55CE1-A0F5-A040-81E6-287EE6A8F26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579" y="271381"/>
            <a:ext cx="1785308" cy="719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704" r:id="rId2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tiff"/><Relationship Id="rId7" Type="http://schemas.openxmlformats.org/officeDocument/2006/relationships/image" Target="../media/image2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tiff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37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uroweb.org/guideline/prostate-cancer/" TargetMode="Externa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hyperlink" Target="mailto:sam.brightwell@cor2ed.com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tiff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yl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036" y="2302034"/>
            <a:ext cx="1793629" cy="1536325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874183" y="1118057"/>
            <a:ext cx="2220559" cy="10147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45715" rIns="91431" bIns="45715"/>
          <a:lstStyle/>
          <a:p>
            <a:pPr marL="265080" indent="-265080" defTabSz="457189" eaLnBrk="0" hangingPunct="0">
              <a:defRPr/>
            </a:pP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[</a:t>
            </a:r>
            <a:r>
              <a:rPr lang="de-DE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18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F]</a:t>
            </a:r>
            <a:r>
              <a:rPr lang="de-DE" b="1" dirty="0" err="1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DCFPyL</a:t>
            </a:r>
            <a:endParaRPr lang="de-DE" b="1" dirty="0">
              <a:solidFill>
                <a:schemeClr val="accent1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indent="3175" defTabSz="457189" eaLnBrk="0" hangingPunct="0">
              <a:defRPr/>
            </a:pP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Collaboration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with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indent="3175" defTabSz="457189" eaLnBrk="0" hangingPunct="0">
              <a:defRPr/>
            </a:pP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Johns Hopkins University</a:t>
            </a:r>
            <a:r>
              <a:rPr lang="de-DE" sz="1400" baseline="30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2</a:t>
            </a:r>
          </a:p>
          <a:p>
            <a:pPr indent="3175" defTabSz="457189" eaLnBrk="0" hangingPunct="0">
              <a:defRPr/>
            </a:pP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596008" y="1107299"/>
            <a:ext cx="3131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080" indent="-265080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[</a:t>
            </a:r>
            <a:r>
              <a:rPr lang="de-DE" b="1" baseline="30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68</a:t>
            </a: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Ga]-PSMA-HBED-CC</a:t>
            </a:r>
          </a:p>
          <a:p>
            <a:pPr marL="265080" indent="-265080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DKFZ Heidelberg</a:t>
            </a:r>
            <a:r>
              <a:rPr lang="de-DE" sz="1400" baseline="30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1,3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975" y="1997360"/>
            <a:ext cx="2086595" cy="192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feld 14"/>
          <p:cNvSpPr txBox="1"/>
          <p:nvPr/>
        </p:nvSpPr>
        <p:spPr>
          <a:xfrm>
            <a:off x="3875432" y="2321334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009">
              <a:defRPr/>
            </a:pPr>
            <a:r>
              <a:rPr lang="de-DE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68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Ga</a:t>
            </a:r>
          </a:p>
        </p:txBody>
      </p:sp>
      <p:pic>
        <p:nvPicPr>
          <p:cNvPr id="11" name="Bild 10" descr="pyl.tif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0108" y="2600520"/>
            <a:ext cx="1793629" cy="85947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492501" y="229018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defRPr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X-18F</a:t>
            </a:r>
          </a:p>
        </p:txBody>
      </p:sp>
      <p:sp>
        <p:nvSpPr>
          <p:cNvPr id="7" name="Oval 6"/>
          <p:cNvSpPr/>
          <p:nvPr/>
        </p:nvSpPr>
        <p:spPr>
          <a:xfrm>
            <a:off x="3836483" y="2245990"/>
            <a:ext cx="626180" cy="417453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de-DE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478362" y="2214450"/>
            <a:ext cx="629247" cy="41949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de-DE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3EA392D-42BB-8F42-A94F-549524035625}"/>
              </a:ext>
            </a:extLst>
          </p:cNvPr>
          <p:cNvGrpSpPr/>
          <p:nvPr/>
        </p:nvGrpSpPr>
        <p:grpSpPr>
          <a:xfrm>
            <a:off x="1612490" y="3787655"/>
            <a:ext cx="3883743" cy="2145015"/>
            <a:chOff x="88490" y="4005064"/>
            <a:chExt cx="3883742" cy="2145014"/>
          </a:xfrm>
        </p:grpSpPr>
        <p:sp>
          <p:nvSpPr>
            <p:cNvPr id="10" name="Textfeld 9"/>
            <p:cNvSpPr txBox="1"/>
            <p:nvPr/>
          </p:nvSpPr>
          <p:spPr>
            <a:xfrm>
              <a:off x="2339752" y="4005064"/>
              <a:ext cx="2880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57189">
                <a:defRPr/>
              </a:pPr>
              <a:endParaRPr lang="de-DE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9F09A77-63E9-E243-820E-614FA062A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90" y="5036170"/>
              <a:ext cx="3883742" cy="1113908"/>
            </a:xfrm>
            <a:prstGeom prst="rect">
              <a:avLst/>
            </a:prstGeom>
          </p:spPr>
        </p:pic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5C7F66A8-B9A6-2849-885E-8F8E1D7578E7}"/>
                </a:ext>
              </a:extLst>
            </p:cNvPr>
            <p:cNvSpPr/>
            <p:nvPr/>
          </p:nvSpPr>
          <p:spPr>
            <a:xfrm>
              <a:off x="304503" y="4333327"/>
              <a:ext cx="313183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5080" indent="-265080" defTabSz="45718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b="1" dirty="0">
                  <a:solidFill>
                    <a:schemeClr val="tx2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[</a:t>
              </a:r>
              <a:r>
                <a:rPr lang="de-DE" b="1" baseline="30000" dirty="0">
                  <a:solidFill>
                    <a:schemeClr val="tx2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99m</a:t>
              </a:r>
              <a:r>
                <a:rPr lang="de-DE" b="1" dirty="0">
                  <a:solidFill>
                    <a:schemeClr val="tx2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Tc]PSMA I&amp;S</a:t>
              </a:r>
            </a:p>
            <a:p>
              <a:pPr marL="265080" indent="-265080" defTabSz="45718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400" dirty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TU München</a:t>
              </a:r>
              <a:r>
                <a:rPr lang="de-DE" sz="1400" baseline="30000" dirty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73286E6-78B0-A24C-BC6A-0FE29245BF77}"/>
                </a:ext>
              </a:extLst>
            </p:cNvPr>
            <p:cNvSpPr/>
            <p:nvPr/>
          </p:nvSpPr>
          <p:spPr>
            <a:xfrm>
              <a:off x="304503" y="5406732"/>
              <a:ext cx="590232" cy="393488"/>
            </a:xfrm>
            <a:prstGeom prst="ellipse">
              <a:avLst/>
            </a:prstGeom>
            <a:noFill/>
            <a:ln w="28575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de-DE">
                <a:solidFill>
                  <a:srgbClr val="FFFFFF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endParaRPr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38AE68BD-F168-9A49-A45B-0277221977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885" y="3813416"/>
            <a:ext cx="3175820" cy="2283184"/>
          </a:xfrm>
          <a:prstGeom prst="rect">
            <a:avLst/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DE478E6D-D50E-AD45-A626-4B5B20A38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7411" y="1089946"/>
            <a:ext cx="3851920" cy="74826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45715" rIns="91431" bIns="45715"/>
          <a:lstStyle/>
          <a:p>
            <a:pPr marL="265080" indent="-265080" defTabSz="457189" eaLnBrk="0" hangingPunct="0">
              <a:defRPr/>
            </a:pP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[</a:t>
            </a:r>
            <a:r>
              <a:rPr lang="de-DE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18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F]-JK-PSMA-7</a:t>
            </a:r>
          </a:p>
          <a:p>
            <a:pPr indent="3175" defTabSz="457189" eaLnBrk="0" hangingPunct="0">
              <a:defRPr/>
            </a:pP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University of Cologne</a:t>
            </a:r>
            <a:r>
              <a:rPr lang="de-DE" sz="1400" baseline="30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3</a:t>
            </a:r>
          </a:p>
          <a:p>
            <a:pPr indent="3175" eaLnBrk="0" hangingPunct="0">
              <a:defRPr/>
            </a:pPr>
            <a:endParaRPr lang="de-DE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3175" defTabSz="457189" eaLnBrk="0" hangingPunct="0">
              <a:defRPr/>
            </a:pP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38FE0B1-EB82-7F4B-8430-9127BFBDEF45}"/>
              </a:ext>
            </a:extLst>
          </p:cNvPr>
          <p:cNvSpPr/>
          <p:nvPr/>
        </p:nvSpPr>
        <p:spPr>
          <a:xfrm>
            <a:off x="9837764" y="4392275"/>
            <a:ext cx="595245" cy="3968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de-DE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590252" y="4051079"/>
            <a:ext cx="3851920" cy="165618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45715" rIns="91431" bIns="45715"/>
          <a:lstStyle/>
          <a:p>
            <a:pPr marL="265080" indent="-265080" defTabSz="457189" eaLnBrk="0" hangingPunct="0">
              <a:defRPr/>
            </a:pP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[</a:t>
            </a:r>
            <a:r>
              <a:rPr lang="de-DE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18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F]PSMA-1007</a:t>
            </a:r>
          </a:p>
          <a:p>
            <a:pPr indent="3175" defTabSz="457189" eaLnBrk="0" hangingPunct="0">
              <a:defRPr/>
            </a:pP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University of Heidelberg</a:t>
            </a:r>
            <a:r>
              <a:rPr lang="de-DE" sz="1400" baseline="30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5</a:t>
            </a:r>
          </a:p>
          <a:p>
            <a:pPr indent="3175" defTabSz="457189" eaLnBrk="0" hangingPunct="0">
              <a:defRPr/>
            </a:pP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3051EF9-D337-F842-BD1B-E141B0A5BDB4}"/>
              </a:ext>
            </a:extLst>
          </p:cNvPr>
          <p:cNvSpPr/>
          <p:nvPr/>
        </p:nvSpPr>
        <p:spPr>
          <a:xfrm>
            <a:off x="6565987" y="2416011"/>
            <a:ext cx="629247" cy="419497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de-DE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5C298DD-F5FD-D340-B1E0-1F84B801F9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4627" y="1964683"/>
            <a:ext cx="942108" cy="107719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9672869B-9AC7-6644-997B-D52A2300A1AC}"/>
              </a:ext>
            </a:extLst>
          </p:cNvPr>
          <p:cNvSpPr/>
          <p:nvPr/>
        </p:nvSpPr>
        <p:spPr>
          <a:xfrm>
            <a:off x="8036549" y="1939018"/>
            <a:ext cx="629247" cy="419497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de-DE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03E17CE-0157-054D-A146-1D583245A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different PSMA-tracers in use at University </a:t>
            </a:r>
            <a:br>
              <a:rPr lang="en-US" dirty="0"/>
            </a:br>
            <a:r>
              <a:rPr lang="en-US" dirty="0"/>
              <a:t>of Cologne</a:t>
            </a:r>
            <a:endParaRPr lang="en-GB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E8D9A254-F14E-5549-8006-F91777A8D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2FF9FCFE-F9B5-194E-84C9-E818F68812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516376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PSMA, </a:t>
            </a:r>
            <a:r>
              <a:rPr lang="en-US" dirty="0"/>
              <a:t>prostate-specific membrane antigen </a:t>
            </a:r>
            <a:endParaRPr lang="en-GB" dirty="0"/>
          </a:p>
          <a:p>
            <a:pPr>
              <a:spcBef>
                <a:spcPts val="300"/>
              </a:spcBef>
            </a:pPr>
            <a:r>
              <a:rPr lang="en-GB" dirty="0"/>
              <a:t>1. </a:t>
            </a:r>
            <a:r>
              <a:rPr lang="en-US" dirty="0"/>
              <a:t>Afshar-</a:t>
            </a:r>
            <a:r>
              <a:rPr lang="en-US" dirty="0" err="1"/>
              <a:t>Oromieh</a:t>
            </a:r>
            <a:r>
              <a:rPr lang="en-US" dirty="0"/>
              <a:t> A, et al. </a:t>
            </a:r>
            <a:r>
              <a:rPr lang="en-US" dirty="0" err="1"/>
              <a:t>Eur</a:t>
            </a:r>
            <a:r>
              <a:rPr lang="en-US" dirty="0"/>
              <a:t> J </a:t>
            </a:r>
            <a:r>
              <a:rPr lang="en-US" dirty="0" err="1"/>
              <a:t>Nucl</a:t>
            </a:r>
            <a:r>
              <a:rPr lang="en-US" dirty="0"/>
              <a:t> Med </a:t>
            </a:r>
            <a:r>
              <a:rPr lang="en-US" dirty="0" err="1"/>
              <a:t>Mol</a:t>
            </a:r>
            <a:r>
              <a:rPr lang="en-US" dirty="0"/>
              <a:t> Imaging. 2013;40:486-95; 2. </a:t>
            </a:r>
            <a:r>
              <a:rPr lang="de-DE" dirty="0"/>
              <a:t>Szabo Z, et al. Mol Imaging Biol. 2015;17:565-74; 3. </a:t>
            </a:r>
            <a:r>
              <a:rPr lang="de-DE" dirty="0" err="1"/>
              <a:t>Zlatopolskiy</a:t>
            </a:r>
            <a:r>
              <a:rPr lang="de-DE" dirty="0"/>
              <a:t> B, et al. J </a:t>
            </a:r>
            <a:r>
              <a:rPr lang="de-DE" dirty="0" err="1"/>
              <a:t>Nucl</a:t>
            </a:r>
            <a:r>
              <a:rPr lang="de-DE" dirty="0"/>
              <a:t> Med. 2019;60:817-23; 4. Robu S, et al, J Nucl Med. 2017;58:235-42; 5. Giesel F, et al. </a:t>
            </a:r>
            <a:r>
              <a:rPr lang="en-US" dirty="0"/>
              <a:t>Eur J </a:t>
            </a:r>
            <a:r>
              <a:rPr lang="en-US" dirty="0" err="1"/>
              <a:t>Nucl</a:t>
            </a:r>
            <a:r>
              <a:rPr lang="en-US" dirty="0"/>
              <a:t> Med </a:t>
            </a:r>
            <a:r>
              <a:rPr lang="en-US" dirty="0" err="1"/>
              <a:t>Mol</a:t>
            </a:r>
            <a:r>
              <a:rPr lang="en-US" dirty="0"/>
              <a:t> Imaging</a:t>
            </a:r>
            <a:r>
              <a:rPr lang="de-DE" dirty="0"/>
              <a:t>. 2017;44:678-88</a:t>
            </a:r>
          </a:p>
        </p:txBody>
      </p:sp>
    </p:spTree>
    <p:extLst>
      <p:ext uri="{BB962C8B-B14F-4D97-AF65-F5344CB8AC3E}">
        <p14:creationId xmlns:p14="http://schemas.microsoft.com/office/powerpoint/2010/main" val="2996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0A845B8-260C-BF4D-81F9-B20A596C8F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87286" y="1268760"/>
            <a:ext cx="9896098" cy="45288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PSMA-PET: </a:t>
            </a:r>
            <a:r>
              <a:rPr lang="en-GB" dirty="0"/>
              <a:t>Great diagnostic value in various diagnostic situations including diagnosis of primary tumour (T)</a:t>
            </a:r>
          </a:p>
          <a:p>
            <a:endParaRPr lang="en-GB" dirty="0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US" dirty="0"/>
              <a:t>Value of PSMA-PET in primary diagnosis/ </a:t>
            </a:r>
            <a:br>
              <a:rPr lang="en-US" dirty="0"/>
            </a:br>
            <a:r>
              <a:rPr lang="en-US" dirty="0"/>
              <a:t>T-staging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126FC1-E5EF-6E43-A6B3-EE7529B9A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F8772806-F719-9B4E-ACA0-DE9CE2211F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660392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(</a:t>
            </a:r>
            <a:r>
              <a:rPr lang="en-GB" dirty="0" err="1"/>
              <a:t>mp</a:t>
            </a:r>
            <a:r>
              <a:rPr lang="en-GB" dirty="0"/>
              <a:t>)MRI, (multi-parametric) magnetic resonance imaging; PET, positron emission tomography; PSMA, </a:t>
            </a:r>
            <a:r>
              <a:rPr lang="en-US" dirty="0"/>
              <a:t>prostate-specific membrane antigen </a:t>
            </a:r>
            <a:endParaRPr lang="de-DE" dirty="0"/>
          </a:p>
          <a:p>
            <a:pPr>
              <a:spcBef>
                <a:spcPts val="300"/>
              </a:spcBef>
            </a:pPr>
            <a:r>
              <a:rPr lang="de-DE" dirty="0" err="1"/>
              <a:t>Eiber</a:t>
            </a:r>
            <a:r>
              <a:rPr lang="de-DE" dirty="0"/>
              <a:t> M, et al. </a:t>
            </a:r>
            <a:r>
              <a:rPr lang="de-DE" dirty="0" err="1"/>
              <a:t>Eur</a:t>
            </a:r>
            <a:r>
              <a:rPr lang="de-DE" dirty="0"/>
              <a:t> </a:t>
            </a:r>
            <a:r>
              <a:rPr lang="de-DE" dirty="0" err="1"/>
              <a:t>Urol</a:t>
            </a:r>
            <a:r>
              <a:rPr lang="de-DE" dirty="0"/>
              <a:t>. 2016;70:829-36</a:t>
            </a:r>
            <a:endParaRPr lang="fr-FR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3503712" y="3861048"/>
            <a:ext cx="288032" cy="648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Bild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176" y="1873011"/>
            <a:ext cx="4096217" cy="41264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318643" y="2035436"/>
            <a:ext cx="4394120" cy="1391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09">
              <a:lnSpc>
                <a:spcPct val="120000"/>
              </a:lnSpc>
              <a:defRPr/>
            </a:pPr>
            <a:r>
              <a:rPr lang="de-DE" b="1" dirty="0" err="1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Detection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-rates:</a:t>
            </a:r>
          </a:p>
          <a:p>
            <a:pPr defTabSz="457009">
              <a:lnSpc>
                <a:spcPct val="120000"/>
              </a:lnSpc>
              <a:defRPr/>
            </a:pPr>
            <a:r>
              <a:rPr lang="de-DE" dirty="0" err="1">
                <a:solidFill>
                  <a:srgbClr val="50505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mpMRI</a:t>
            </a:r>
            <a:r>
              <a:rPr lang="de-DE" dirty="0">
                <a:solidFill>
                  <a:srgbClr val="50505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: 66%</a:t>
            </a:r>
          </a:p>
          <a:p>
            <a:pPr defTabSz="457009">
              <a:lnSpc>
                <a:spcPct val="120000"/>
              </a:lnSpc>
              <a:defRPr/>
            </a:pPr>
            <a:r>
              <a:rPr lang="en-US" dirty="0">
                <a:solidFill>
                  <a:srgbClr val="50505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PSMA-PET: 92% </a:t>
            </a:r>
          </a:p>
          <a:p>
            <a:pPr defTabSz="457009">
              <a:lnSpc>
                <a:spcPct val="120000"/>
              </a:lnSpc>
              <a:defRPr/>
            </a:pPr>
            <a:r>
              <a:rPr lang="en-US" dirty="0">
                <a:solidFill>
                  <a:srgbClr val="50505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PSMA-PET/MRI: 98% </a:t>
            </a:r>
            <a:endParaRPr lang="de-DE" dirty="0">
              <a:solidFill>
                <a:srgbClr val="505050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415480" y="3444875"/>
            <a:ext cx="4417028" cy="2384425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EAA4642B-E47F-7D4B-8F76-BFBA017F143B}"/>
              </a:ext>
            </a:extLst>
          </p:cNvPr>
          <p:cNvSpPr/>
          <p:nvPr/>
        </p:nvSpPr>
        <p:spPr>
          <a:xfrm>
            <a:off x="619200" y="1124744"/>
            <a:ext cx="1016748" cy="59202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defTabSz="914377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/>
            </a:pPr>
            <a:r>
              <a:rPr lang="de-DE" sz="3200" b="1" dirty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T</a:t>
            </a:r>
            <a:r>
              <a:rPr lang="de-DE" sz="3200" b="1" dirty="0">
                <a:solidFill>
                  <a:srgbClr val="505050"/>
                </a:solidFill>
                <a:latin typeface="Arial" charset="0"/>
                <a:ea typeface="ＭＳ Ｐゴシック" charset="0"/>
              </a:rPr>
              <a:t>NM</a:t>
            </a:r>
          </a:p>
        </p:txBody>
      </p:sp>
    </p:spTree>
    <p:extLst>
      <p:ext uri="{BB962C8B-B14F-4D97-AF65-F5344CB8AC3E}">
        <p14:creationId xmlns:p14="http://schemas.microsoft.com/office/powerpoint/2010/main" val="2930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FDC96CD0-22F9-104D-8C74-6F70BDC9C5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88400" y="1267200"/>
            <a:ext cx="10963200" cy="4528800"/>
          </a:xfrm>
        </p:spPr>
        <p:txBody>
          <a:bodyPr/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PSMA-PET: </a:t>
            </a:r>
            <a:r>
              <a:rPr lang="de-DE" dirty="0"/>
              <a:t>lymph node staging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US" dirty="0"/>
              <a:t>Value of PSMA-PET in N-staging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38DFC-B2A5-A442-B431-C3F218CED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E4C8C6-9EF2-B043-9AA6-6FD2D5554D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516376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CT, computed tomography; MRI, magnetic resonance imaging; PET, positron emission tomography; PSMA, </a:t>
            </a:r>
            <a:r>
              <a:rPr lang="en-US" dirty="0"/>
              <a:t>prostate-specific membrane antigen </a:t>
            </a:r>
            <a:endParaRPr lang="en-GB" dirty="0"/>
          </a:p>
          <a:p>
            <a:pPr>
              <a:spcBef>
                <a:spcPts val="300"/>
              </a:spcBef>
            </a:pPr>
            <a:r>
              <a:rPr lang="de-DE" dirty="0"/>
              <a:t>1. </a:t>
            </a:r>
            <a:r>
              <a:rPr lang="de-DE" dirty="0" err="1"/>
              <a:t>Heesakkers</a:t>
            </a:r>
            <a:r>
              <a:rPr lang="de-DE" dirty="0"/>
              <a:t> R, et al. Lancet Oncol. 2008;9:850-6; 2. </a:t>
            </a:r>
            <a:r>
              <a:rPr lang="de-DE" dirty="0" err="1"/>
              <a:t>Giesel</a:t>
            </a:r>
            <a:r>
              <a:rPr lang="de-DE" dirty="0"/>
              <a:t> F, et al. Eur J Nucl </a:t>
            </a:r>
            <a:r>
              <a:rPr lang="de-DE" dirty="0">
                <a:solidFill>
                  <a:schemeClr val="tx2"/>
                </a:solidFill>
              </a:rPr>
              <a:t>Med Mol Imaging. 2015;42:1794-800</a:t>
            </a:r>
            <a:r>
              <a:rPr lang="de-DE" dirty="0"/>
              <a:t>; 3. Rauscher I, et al. J Nucl Med. 2016;57:1713-9</a:t>
            </a:r>
            <a:endParaRPr lang="fr-FR" dirty="0"/>
          </a:p>
        </p:txBody>
      </p:sp>
      <p:sp>
        <p:nvSpPr>
          <p:cNvPr id="29" name="Textfeld 28"/>
          <p:cNvSpPr txBox="1"/>
          <p:nvPr/>
        </p:nvSpPr>
        <p:spPr>
          <a:xfrm>
            <a:off x="619201" y="2146941"/>
            <a:ext cx="3475134" cy="363548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44" indent="-285744" defTabSz="914377">
              <a:lnSpc>
                <a:spcPct val="120000"/>
              </a:lnSpc>
              <a:buClr>
                <a:schemeClr val="accent1"/>
              </a:buClr>
              <a:buFont typeface="Arial"/>
              <a:buChar char="•"/>
              <a:defRPr/>
            </a:pP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80% of lymph node metastases  &lt;8mm!</a:t>
            </a:r>
          </a:p>
          <a:p>
            <a:pPr marL="285744" indent="-285744" defTabSz="914377">
              <a:lnSpc>
                <a:spcPct val="120000"/>
              </a:lnSpc>
              <a:buClr>
                <a:schemeClr val="accent1"/>
              </a:buClr>
              <a:buFont typeface="Arial"/>
              <a:buChar char="•"/>
              <a:defRPr/>
            </a:pP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Low sensitivities of CT and MRI  (&lt;40%)</a:t>
            </a:r>
          </a:p>
          <a:p>
            <a:pPr marL="285744" indent="-285744" defTabSz="914377">
              <a:lnSpc>
                <a:spcPct val="120000"/>
              </a:lnSpc>
              <a:buClr>
                <a:schemeClr val="accent1"/>
              </a:buClr>
              <a:buFont typeface="Arial"/>
              <a:buChar char="•"/>
              <a:defRPr/>
            </a:pP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PSMA-PET detecting lymph node metastases in 2/3 of CT-negative patients</a:t>
            </a:r>
          </a:p>
          <a:p>
            <a:pPr marL="285744" indent="-285744" defTabSz="914377">
              <a:lnSpc>
                <a:spcPct val="120000"/>
              </a:lnSpc>
              <a:buClr>
                <a:schemeClr val="accent1"/>
              </a:buClr>
              <a:buFont typeface="Arial"/>
              <a:buChar char="•"/>
              <a:defRPr/>
            </a:pP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Majority (78 %) &lt;8mm and radiologically not suspicious</a:t>
            </a:r>
            <a:r>
              <a:rPr lang="en-GB" sz="1600" baseline="300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2</a:t>
            </a:r>
          </a:p>
          <a:p>
            <a:pPr marL="285744" indent="-285744" defTabSz="914377">
              <a:lnSpc>
                <a:spcPct val="120000"/>
              </a:lnSpc>
              <a:buClr>
                <a:schemeClr val="accent1"/>
              </a:buClr>
              <a:buFont typeface="Arial"/>
              <a:buChar char="•"/>
              <a:defRPr/>
            </a:pP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Generally higher sensitivity of PSMA-PET (78%) versus CT (27%)</a:t>
            </a:r>
            <a:r>
              <a:rPr lang="en-GB" sz="1600" baseline="300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3</a:t>
            </a:r>
            <a:endParaRPr lang="en-GB" sz="2000" baseline="30000" dirty="0">
              <a:solidFill>
                <a:schemeClr val="tx2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85744" indent="-285744" defTabSz="914377">
              <a:lnSpc>
                <a:spcPct val="120000"/>
              </a:lnSpc>
              <a:buFont typeface="Arial"/>
              <a:buChar char="•"/>
              <a:defRPr/>
            </a:pPr>
            <a:endParaRPr lang="en-GB" sz="1700" dirty="0">
              <a:solidFill>
                <a:schemeClr val="tx2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4151784" y="2132856"/>
            <a:ext cx="3733769" cy="3679139"/>
            <a:chOff x="299326" y="2021479"/>
            <a:chExt cx="3733768" cy="3679138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"/>
            <a:stretch/>
          </p:blipFill>
          <p:spPr>
            <a:xfrm>
              <a:off x="299326" y="2021479"/>
              <a:ext cx="3360771" cy="3679138"/>
            </a:xfrm>
            <a:prstGeom prst="rect">
              <a:avLst/>
            </a:prstGeom>
          </p:spPr>
        </p:pic>
        <p:cxnSp>
          <p:nvCxnSpPr>
            <p:cNvPr id="6" name="Gerade Verbindung 5"/>
            <p:cNvCxnSpPr/>
            <p:nvPr/>
          </p:nvCxnSpPr>
          <p:spPr bwMode="auto">
            <a:xfrm>
              <a:off x="3275863" y="2924944"/>
              <a:ext cx="0" cy="7920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" name="Textfeld 7"/>
            <p:cNvSpPr txBox="1"/>
            <p:nvPr/>
          </p:nvSpPr>
          <p:spPr>
            <a:xfrm>
              <a:off x="3274553" y="3059668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de-DE" dirty="0">
                  <a:solidFill>
                    <a:schemeClr val="accent1"/>
                  </a:solidFill>
                  <a:latin typeface="Verdana"/>
                  <a:ea typeface="ＭＳ Ｐゴシック"/>
                </a:rPr>
                <a:t>1 cm</a:t>
              </a:r>
            </a:p>
          </p:txBody>
        </p:sp>
      </p:grpSp>
      <p:pic>
        <p:nvPicPr>
          <p:cNvPr id="15" name="Bild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263" y="2283836"/>
            <a:ext cx="3673805" cy="3496601"/>
          </a:xfrm>
          <a:prstGeom prst="rect">
            <a:avLst/>
          </a:prstGeom>
        </p:spPr>
      </p:pic>
      <p:sp>
        <p:nvSpPr>
          <p:cNvPr id="37" name="Rechteck 13">
            <a:extLst>
              <a:ext uri="{FF2B5EF4-FFF2-40B4-BE49-F238E27FC236}">
                <a16:creationId xmlns:a16="http://schemas.microsoft.com/office/drawing/2014/main" id="{AC34B21D-4A00-F944-8E35-80899911DD06}"/>
              </a:ext>
            </a:extLst>
          </p:cNvPr>
          <p:cNvSpPr/>
          <p:nvPr/>
        </p:nvSpPr>
        <p:spPr>
          <a:xfrm>
            <a:off x="619200" y="1124744"/>
            <a:ext cx="1016748" cy="59202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defTabSz="914377"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defRPr/>
            </a:pPr>
            <a:r>
              <a:rPr lang="de-DE" sz="3200" b="1" dirty="0">
                <a:solidFill>
                  <a:srgbClr val="505050"/>
                </a:solidFill>
                <a:latin typeface="Arial" charset="0"/>
                <a:ea typeface="ＭＳ Ｐゴシック" charset="0"/>
              </a:rPr>
              <a:t>T</a:t>
            </a:r>
            <a:r>
              <a:rPr lang="de-DE" sz="3200" b="1" dirty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N</a:t>
            </a:r>
            <a:r>
              <a:rPr lang="de-DE" sz="3200" b="1" dirty="0">
                <a:solidFill>
                  <a:srgbClr val="505050"/>
                </a:solidFill>
                <a:latin typeface="Arial" charset="0"/>
                <a:ea typeface="ＭＳ Ｐゴシック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1176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328E4880-353F-0A46-BA8A-39702BE37AD7}"/>
              </a:ext>
            </a:extLst>
          </p:cNvPr>
          <p:cNvSpPr/>
          <p:nvPr/>
        </p:nvSpPr>
        <p:spPr>
          <a:xfrm>
            <a:off x="446315" y="6015405"/>
            <a:ext cx="11266309" cy="1801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Untertitel 2"/>
          <p:cNvSpPr txBox="1">
            <a:spLocks/>
          </p:cNvSpPr>
          <p:nvPr/>
        </p:nvSpPr>
        <p:spPr bwMode="auto">
          <a:xfrm>
            <a:off x="302346" y="5403560"/>
            <a:ext cx="3240087" cy="62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3" rIns="91404" bIns="45703"/>
          <a:lstStyle/>
          <a:p>
            <a:pPr algn="ctr" defTabSz="91402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DE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18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F-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DCPyL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-PET</a:t>
            </a:r>
          </a:p>
          <a:p>
            <a:pPr algn="ctr" defTabSz="914020" fontAlgn="base">
              <a:spcBef>
                <a:spcPct val="20000"/>
              </a:spcBef>
              <a:spcAft>
                <a:spcPct val="0"/>
              </a:spcAft>
              <a:defRPr/>
            </a:pPr>
            <a:endParaRPr lang="de-DE" b="1" dirty="0">
              <a:solidFill>
                <a:schemeClr val="accent1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algn="ctr" defTabSz="914020" fontAlgn="base">
              <a:spcBef>
                <a:spcPct val="20000"/>
              </a:spcBef>
              <a:spcAft>
                <a:spcPct val="0"/>
              </a:spcAft>
              <a:defRPr/>
            </a:pPr>
            <a:endParaRPr lang="de-DE" b="1" dirty="0">
              <a:solidFill>
                <a:schemeClr val="accent1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13" name="Untertitel 2"/>
          <p:cNvSpPr txBox="1">
            <a:spLocks/>
          </p:cNvSpPr>
          <p:nvPr/>
        </p:nvSpPr>
        <p:spPr bwMode="auto">
          <a:xfrm>
            <a:off x="3572600" y="5373216"/>
            <a:ext cx="3240087" cy="66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3" rIns="91404" bIns="45703"/>
          <a:lstStyle/>
          <a:p>
            <a:pPr algn="ctr" defTabSz="91402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de-DE" b="1" baseline="30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68</a:t>
            </a: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Ga-PSMA-PET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631507" y="548680"/>
            <a:ext cx="9001571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31" tIns="46015" rIns="92031" bIns="46015" anchor="ctr"/>
          <a:lstStyle/>
          <a:p>
            <a:pPr algn="ctr" defTabSz="91402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5" name="Bild 4" descr="Fig1new.t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327" y="1196752"/>
            <a:ext cx="6008915" cy="4177167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2479751" y="3281872"/>
            <a:ext cx="1774837" cy="369298"/>
          </a:xfrm>
          <a:prstGeom prst="rect">
            <a:avLst/>
          </a:prstGeom>
        </p:spPr>
        <p:txBody>
          <a:bodyPr wrap="none" lIns="91404" tIns="45703" rIns="91404" bIns="45703">
            <a:spAutoFit/>
          </a:bodyPr>
          <a:lstStyle/>
          <a:p>
            <a:pPr algn="ctr" defTabSz="91402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PSA 3.87 ng/ml</a:t>
            </a:r>
            <a:endParaRPr lang="de-D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062799" y="5733256"/>
            <a:ext cx="4608753" cy="402512"/>
          </a:xfrm>
          <a:prstGeom prst="rect">
            <a:avLst/>
          </a:prstGeom>
        </p:spPr>
        <p:txBody>
          <a:bodyPr wrap="none" lIns="91404" tIns="45703" rIns="91404" bIns="45703">
            <a:spAutoFit/>
          </a:bodyPr>
          <a:lstStyle/>
          <a:p>
            <a:pPr algn="ctr" defTabSz="457009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F853A"/>
              </a:buClr>
              <a:defRPr/>
            </a:pPr>
            <a:r>
              <a:rPr lang="de-DE" baseline="30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18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F-DCFPyL: optimised image quality &amp; contrast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9D6CAB0-002D-DD43-87B2-5DCF6A145307}"/>
              </a:ext>
            </a:extLst>
          </p:cNvPr>
          <p:cNvSpPr txBox="1"/>
          <p:nvPr/>
        </p:nvSpPr>
        <p:spPr>
          <a:xfrm>
            <a:off x="7431209" y="1159903"/>
            <a:ext cx="4633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Detection rate at PSA-level 0.5 µg/l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744084C-3BCC-3D41-BEB0-F3FCD93297C6}"/>
              </a:ext>
            </a:extLst>
          </p:cNvPr>
          <p:cNvSpPr txBox="1"/>
          <p:nvPr/>
        </p:nvSpPr>
        <p:spPr>
          <a:xfrm>
            <a:off x="11110856" y="2372903"/>
            <a:ext cx="60305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sz="1867" b="1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33%</a:t>
            </a:r>
          </a:p>
        </p:txBody>
      </p:sp>
      <p:pic>
        <p:nvPicPr>
          <p:cNvPr id="17" name="Bild 1" descr="figureS1.tiff">
            <a:extLst>
              <a:ext uri="{FF2B5EF4-FFF2-40B4-BE49-F238E27FC236}">
                <a16:creationId xmlns:a16="http://schemas.microsoft.com/office/drawing/2014/main" id="{BAE1C6B9-2900-2044-A6BC-2FE37026DA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424"/>
          <a:stretch/>
        </p:blipFill>
        <p:spPr>
          <a:xfrm>
            <a:off x="7110833" y="1602001"/>
            <a:ext cx="3953719" cy="2427696"/>
          </a:xfrm>
          <a:prstGeom prst="rect">
            <a:avLst/>
          </a:prstGeom>
        </p:spPr>
      </p:pic>
      <p:pic>
        <p:nvPicPr>
          <p:cNvPr id="18" name="Bild 1" descr="figureS1.tiff">
            <a:extLst>
              <a:ext uri="{FF2B5EF4-FFF2-40B4-BE49-F238E27FC236}">
                <a16:creationId xmlns:a16="http://schemas.microsoft.com/office/drawing/2014/main" id="{015A363D-7C84-C343-AE93-20D486581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45" b="-1473"/>
          <a:stretch/>
        </p:blipFill>
        <p:spPr>
          <a:xfrm>
            <a:off x="7377155" y="3835741"/>
            <a:ext cx="3934388" cy="2415826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508E8579-ED17-F24E-9A31-1588E86AF268}"/>
              </a:ext>
            </a:extLst>
          </p:cNvPr>
          <p:cNvSpPr/>
          <p:nvPr/>
        </p:nvSpPr>
        <p:spPr>
          <a:xfrm>
            <a:off x="7464152" y="6400413"/>
            <a:ext cx="3049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Dietlein F, et al. J </a:t>
            </a:r>
            <a:r>
              <a:rPr lang="de-DE" sz="1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de-D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Med. 2017;58:947-52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C7C08A2-FAA5-114D-A02C-1A79855408C3}"/>
              </a:ext>
            </a:extLst>
          </p:cNvPr>
          <p:cNvSpPr txBox="1"/>
          <p:nvPr/>
        </p:nvSpPr>
        <p:spPr>
          <a:xfrm>
            <a:off x="11033383" y="4834909"/>
            <a:ext cx="60305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DE" sz="1867" b="1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62%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999687-BE00-5D42-8188-9477F97B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18</a:t>
            </a:r>
            <a:r>
              <a:rPr lang="en-US" dirty="0"/>
              <a:t>F-DCPyL versus </a:t>
            </a:r>
            <a:r>
              <a:rPr lang="de-DE" baseline="30000" dirty="0"/>
              <a:t>68</a:t>
            </a:r>
            <a:r>
              <a:rPr lang="de-DE" dirty="0"/>
              <a:t>Ga-PSMA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C8957-3F81-994A-A6B0-D1FDA149F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D8DEB2A-8FFE-CA40-A7C5-F1372BA0A8E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PET, positron emission tomography; </a:t>
            </a:r>
            <a:r>
              <a:rPr lang="de-DE" dirty="0"/>
              <a:t>PSA, prostate-specific antigen; </a:t>
            </a:r>
            <a:r>
              <a:rPr lang="en-GB" dirty="0"/>
              <a:t>PSMA, </a:t>
            </a:r>
            <a:r>
              <a:rPr lang="en-US" dirty="0"/>
              <a:t>prostate-specific membrane antigen</a:t>
            </a:r>
            <a:endParaRPr lang="de-DE" dirty="0"/>
          </a:p>
          <a:p>
            <a:pPr>
              <a:spcBef>
                <a:spcPts val="0"/>
              </a:spcBef>
            </a:pPr>
            <a:r>
              <a:rPr lang="de-DE" dirty="0"/>
              <a:t>Dietlein M, et al. Mol Imaging </a:t>
            </a:r>
            <a:r>
              <a:rPr lang="de-DE" dirty="0" err="1"/>
              <a:t>Biol</a:t>
            </a:r>
            <a:r>
              <a:rPr lang="de-DE" dirty="0"/>
              <a:t>. 2015;17:575-84</a:t>
            </a:r>
          </a:p>
        </p:txBody>
      </p:sp>
    </p:spTree>
    <p:extLst>
      <p:ext uri="{BB962C8B-B14F-4D97-AF65-F5344CB8AC3E}">
        <p14:creationId xmlns:p14="http://schemas.microsoft.com/office/powerpoint/2010/main" val="18825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B4AA508-57D6-634F-B599-1DDC3DB6CB2F}"/>
              </a:ext>
            </a:extLst>
          </p:cNvPr>
          <p:cNvSpPr/>
          <p:nvPr/>
        </p:nvSpPr>
        <p:spPr>
          <a:xfrm>
            <a:off x="446315" y="6015405"/>
            <a:ext cx="11266309" cy="1801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B4E7B74-48F5-1649-8768-4B9D1EAD2B59}"/>
              </a:ext>
            </a:extLst>
          </p:cNvPr>
          <p:cNvSpPr/>
          <p:nvPr/>
        </p:nvSpPr>
        <p:spPr>
          <a:xfrm>
            <a:off x="2970327" y="5949268"/>
            <a:ext cx="2633413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defTabSz="457189">
              <a:defRPr/>
            </a:pPr>
            <a:r>
              <a:rPr lang="de-DE" sz="12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Calais J, et al. J </a:t>
            </a:r>
            <a:r>
              <a:rPr lang="de-DE" sz="1200" dirty="0" err="1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Nucl</a:t>
            </a:r>
            <a:r>
              <a:rPr lang="de-DE" sz="12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Med. 2018;59:230-7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2F9CE1-EA04-1E4F-BF13-E20ABB9B334E}"/>
              </a:ext>
            </a:extLst>
          </p:cNvPr>
          <p:cNvSpPr/>
          <p:nvPr/>
        </p:nvSpPr>
        <p:spPr>
          <a:xfrm>
            <a:off x="2907329" y="1051230"/>
            <a:ext cx="5578728" cy="125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lnSpc>
                <a:spcPct val="120000"/>
              </a:lnSpc>
              <a:defRPr/>
            </a:pP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270 patients with recurrence following radical prostatectomy, PSA-levels &lt;1.0 ng/ml. </a:t>
            </a:r>
          </a:p>
          <a:p>
            <a:pPr defTabSz="457189">
              <a:lnSpc>
                <a:spcPct val="120000"/>
              </a:lnSpc>
              <a:defRPr/>
            </a:pPr>
            <a:r>
              <a:rPr lang="en-GB" sz="1600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PSMA-PET/CT: In 52 cases (19%) </a:t>
            </a:r>
            <a:br>
              <a:rPr lang="en-GB" sz="1600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lesions outside of the standard radiation field!</a:t>
            </a:r>
            <a:endParaRPr lang="en-GB" sz="1600" dirty="0">
              <a:solidFill>
                <a:schemeClr val="accent1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2676AA-F46C-B54E-B254-028F8F1A89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9656" y="2295752"/>
            <a:ext cx="5295901" cy="3559175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E580B9-8C75-489E-8403-AFA5EC187105}"/>
              </a:ext>
            </a:extLst>
          </p:cNvPr>
          <p:cNvSpPr txBox="1"/>
          <p:nvPr/>
        </p:nvSpPr>
        <p:spPr>
          <a:xfrm>
            <a:off x="2526852" y="6319615"/>
            <a:ext cx="534267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bg1"/>
                </a:solidFill>
              </a:rPr>
              <a:t>PSA, prostate specific antigen; PSMA-PET/CT, prostate specific membrane antigen-positron emission tomography/computed tomography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3EE30-4414-3A48-A5BA-13DEFA75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Therapeutic consequences of PSMA-PET imaging: Radiation therapy</a:t>
            </a:r>
            <a:endParaRPr lang="en-GB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9FBB647C-2486-5C46-933F-B61BE4CA43E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6315" y="6374970"/>
            <a:ext cx="8116800" cy="365125"/>
          </a:xfrm>
        </p:spPr>
        <p:txBody>
          <a:bodyPr/>
          <a:lstStyle/>
          <a:p>
            <a:r>
              <a:rPr lang="en-GB" dirty="0"/>
              <a:t>PSA, prostate-specific antigen; PSMA-PET/CT, prostate-specific membrane </a:t>
            </a:r>
            <a:br>
              <a:rPr lang="en-GB" dirty="0"/>
            </a:br>
            <a:r>
              <a:rPr lang="en-GB" dirty="0"/>
              <a:t>antigen-positron emission tomography/computed tomography</a:t>
            </a:r>
          </a:p>
        </p:txBody>
      </p:sp>
    </p:spTree>
    <p:extLst>
      <p:ext uri="{BB962C8B-B14F-4D97-AF65-F5344CB8AC3E}">
        <p14:creationId xmlns:p14="http://schemas.microsoft.com/office/powerpoint/2010/main" val="235917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 8" descr="Logoneu91Ebenewhite.psd">
            <a:extLst>
              <a:ext uri="{FF2B5EF4-FFF2-40B4-BE49-F238E27FC236}">
                <a16:creationId xmlns:a16="http://schemas.microsoft.com/office/drawing/2014/main" id="{11FDE586-0F3F-A743-867E-E4CC1887B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34942" y="-32494"/>
            <a:ext cx="520945" cy="660823"/>
          </a:xfrm>
          <a:prstGeom prst="rect">
            <a:avLst/>
          </a:prstGeom>
        </p:spPr>
      </p:pic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3263E966-AE04-244D-A72C-400180FB8D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PSMA: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target not only for diagnostics but also for therapy (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theranostics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For therapy: 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labelling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with 177-Lutetium (beta-emitter, half-life 6.7 days)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05184318-171A-5943-8998-DA1E373B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177Lu-PSMA-Therapy</a:t>
            </a:r>
            <a:endParaRPr lang="de-DE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A40888A5-5EFE-DC4E-A314-776E01A20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3FB7A75-00D9-4B46-A140-37B17D996B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9991221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PET, positron emission tomography; PSMA, </a:t>
            </a:r>
            <a:r>
              <a:rPr lang="en-US" dirty="0"/>
              <a:t>prostate-specific membrane antigen </a:t>
            </a:r>
            <a:endParaRPr lang="en-GB" dirty="0"/>
          </a:p>
          <a:p>
            <a:pPr>
              <a:spcBef>
                <a:spcPts val="300"/>
              </a:spcBef>
            </a:pPr>
            <a:r>
              <a:rPr lang="en-GB" dirty="0"/>
              <a:t>1. Davis M, et al. </a:t>
            </a:r>
            <a:r>
              <a:rPr lang="pl-PL" dirty="0"/>
              <a:t>Proc Natl Acad Sci USA</a:t>
            </a:r>
            <a:r>
              <a:rPr lang="en-GB" dirty="0"/>
              <a:t>. 2005;102;5981-6; 2. </a:t>
            </a:r>
            <a:r>
              <a:rPr lang="de-DE" dirty="0"/>
              <a:t>Eder M, et al. </a:t>
            </a:r>
            <a:r>
              <a:rPr lang="pt-BR" dirty="0"/>
              <a:t>Bioconjug Chem. 2012;23:688-97</a:t>
            </a:r>
            <a:r>
              <a:rPr lang="de-DE" dirty="0"/>
              <a:t>; 3. Barinka C, et al. J Med Chem. 2008;51;7737-43</a:t>
            </a: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6854B560-9918-5044-AE8C-74636EFB1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53634">
            <a:off x="1461101" y="3470688"/>
            <a:ext cx="2197033" cy="167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CFBFCBFA-0265-8840-9FFF-DC52638FE152}"/>
              </a:ext>
            </a:extLst>
          </p:cNvPr>
          <p:cNvSpPr/>
          <p:nvPr/>
        </p:nvSpPr>
        <p:spPr>
          <a:xfrm>
            <a:off x="5523281" y="5270798"/>
            <a:ext cx="1141751" cy="709731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02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3000">
              <a:solidFill>
                <a:srgbClr val="FFFFFF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pic>
        <p:nvPicPr>
          <p:cNvPr id="36" name="Picture 3">
            <a:extLst>
              <a:ext uri="{FF2B5EF4-FFF2-40B4-BE49-F238E27FC236}">
                <a16:creationId xmlns:a16="http://schemas.microsoft.com/office/drawing/2014/main" id="{1207689A-71F1-C64B-A9E4-896E645F3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2032" y="4173243"/>
            <a:ext cx="1624536" cy="166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Gerade Verbindung mit Pfeil 12">
            <a:extLst>
              <a:ext uri="{FF2B5EF4-FFF2-40B4-BE49-F238E27FC236}">
                <a16:creationId xmlns:a16="http://schemas.microsoft.com/office/drawing/2014/main" id="{B31EE30A-218C-6546-9AAB-85D29DD099D3}"/>
              </a:ext>
            </a:extLst>
          </p:cNvPr>
          <p:cNvCxnSpPr/>
          <p:nvPr/>
        </p:nvCxnSpPr>
        <p:spPr>
          <a:xfrm flipH="1">
            <a:off x="3135165" y="3505726"/>
            <a:ext cx="4764236" cy="644667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5">
            <a:extLst>
              <a:ext uri="{FF2B5EF4-FFF2-40B4-BE49-F238E27FC236}">
                <a16:creationId xmlns:a16="http://schemas.microsoft.com/office/drawing/2014/main" id="{AC981E1D-8B2E-4C40-88EB-8036674ED6F1}"/>
              </a:ext>
            </a:extLst>
          </p:cNvPr>
          <p:cNvSpPr txBox="1"/>
          <p:nvPr/>
        </p:nvSpPr>
        <p:spPr>
          <a:xfrm>
            <a:off x="2094138" y="2741442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PSMA</a:t>
            </a:r>
          </a:p>
        </p:txBody>
      </p:sp>
      <p:pic>
        <p:nvPicPr>
          <p:cNvPr id="40" name="Bild 26" descr="PSMA-Txoverviewprior.TIF">
            <a:extLst>
              <a:ext uri="{FF2B5EF4-FFF2-40B4-BE49-F238E27FC236}">
                <a16:creationId xmlns:a16="http://schemas.microsoft.com/office/drawing/2014/main" id="{348D7E43-5FDB-0341-8F82-E501E0422F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383" y="2276872"/>
            <a:ext cx="1372157" cy="1859856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cxnSp>
        <p:nvCxnSpPr>
          <p:cNvPr id="41" name="Gerade Verbindung mit Pfeil 31">
            <a:extLst>
              <a:ext uri="{FF2B5EF4-FFF2-40B4-BE49-F238E27FC236}">
                <a16:creationId xmlns:a16="http://schemas.microsoft.com/office/drawing/2014/main" id="{350E9B40-B0DA-164F-84CD-126AAC7BA0F2}"/>
              </a:ext>
            </a:extLst>
          </p:cNvPr>
          <p:cNvCxnSpPr/>
          <p:nvPr/>
        </p:nvCxnSpPr>
        <p:spPr>
          <a:xfrm flipH="1" flipV="1">
            <a:off x="3135165" y="4468375"/>
            <a:ext cx="4764236" cy="1017589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feld 35">
            <a:extLst>
              <a:ext uri="{FF2B5EF4-FFF2-40B4-BE49-F238E27FC236}">
                <a16:creationId xmlns:a16="http://schemas.microsoft.com/office/drawing/2014/main" id="{F97473EC-4584-A94F-9D0A-E65424181713}"/>
              </a:ext>
            </a:extLst>
          </p:cNvPr>
          <p:cNvSpPr txBox="1"/>
          <p:nvPr/>
        </p:nvSpPr>
        <p:spPr>
          <a:xfrm>
            <a:off x="6094156" y="2821496"/>
            <a:ext cx="103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09"/>
            <a:r>
              <a:rPr lang="de-DE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0789C90-A680-F743-86AB-182E1AECE76F}"/>
              </a:ext>
            </a:extLst>
          </p:cNvPr>
          <p:cNvSpPr/>
          <p:nvPr/>
        </p:nvSpPr>
        <p:spPr>
          <a:xfrm>
            <a:off x="6119555" y="2786446"/>
            <a:ext cx="698575" cy="465716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0CD0163-6782-BC4F-B91B-FA4FA2F4182C}"/>
              </a:ext>
            </a:extLst>
          </p:cNvPr>
          <p:cNvSpPr/>
          <p:nvPr/>
        </p:nvSpPr>
        <p:spPr>
          <a:xfrm>
            <a:off x="5281233" y="3505726"/>
            <a:ext cx="1141751" cy="709731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02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3000">
              <a:solidFill>
                <a:srgbClr val="FFFFFF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D490A2AE-3394-CA44-A20F-255E2D9F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2033" y="2699477"/>
            <a:ext cx="1460697" cy="13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feld 39">
            <a:extLst>
              <a:ext uri="{FF2B5EF4-FFF2-40B4-BE49-F238E27FC236}">
                <a16:creationId xmlns:a16="http://schemas.microsoft.com/office/drawing/2014/main" id="{20EAB3F1-41FF-3A4D-9923-A79C4E11EC09}"/>
              </a:ext>
            </a:extLst>
          </p:cNvPr>
          <p:cNvSpPr txBox="1"/>
          <p:nvPr/>
        </p:nvSpPr>
        <p:spPr>
          <a:xfrm>
            <a:off x="6271956" y="4468374"/>
            <a:ext cx="103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09"/>
            <a:r>
              <a:rPr lang="de-DE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177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C978A0E-6F15-BD4F-9C7B-FCC6ECDB460C}"/>
              </a:ext>
            </a:extLst>
          </p:cNvPr>
          <p:cNvSpPr/>
          <p:nvPr/>
        </p:nvSpPr>
        <p:spPr>
          <a:xfrm>
            <a:off x="6297355" y="4433324"/>
            <a:ext cx="698575" cy="465716"/>
          </a:xfrm>
          <a:prstGeom prst="ellipse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F89848A6-051C-5045-A142-8D7543AECFC9}"/>
              </a:ext>
            </a:extLst>
          </p:cNvPr>
          <p:cNvSpPr txBox="1"/>
          <p:nvPr/>
        </p:nvSpPr>
        <p:spPr>
          <a:xfrm>
            <a:off x="9596768" y="2920786"/>
            <a:ext cx="1014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PET-</a:t>
            </a:r>
          </a:p>
          <a:p>
            <a:pPr defTabSz="914377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Diagnostics</a:t>
            </a:r>
          </a:p>
        </p:txBody>
      </p:sp>
      <p:sp>
        <p:nvSpPr>
          <p:cNvPr id="49" name="TextBox 5">
            <a:extLst>
              <a:ext uri="{FF2B5EF4-FFF2-40B4-BE49-F238E27FC236}">
                <a16:creationId xmlns:a16="http://schemas.microsoft.com/office/drawing/2014/main" id="{5FA13A8F-6A82-A947-A37B-404CDBBCF7D3}"/>
              </a:ext>
            </a:extLst>
          </p:cNvPr>
          <p:cNvSpPr txBox="1"/>
          <p:nvPr/>
        </p:nvSpPr>
        <p:spPr>
          <a:xfrm>
            <a:off x="9369863" y="5005141"/>
            <a:ext cx="750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PSMA-</a:t>
            </a:r>
          </a:p>
          <a:p>
            <a:pPr defTabSz="914377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therapy</a:t>
            </a:r>
          </a:p>
        </p:txBody>
      </p:sp>
      <p:sp>
        <p:nvSpPr>
          <p:cNvPr id="50" name="Textfeld 27">
            <a:extLst>
              <a:ext uri="{FF2B5EF4-FFF2-40B4-BE49-F238E27FC236}">
                <a16:creationId xmlns:a16="http://schemas.microsoft.com/office/drawing/2014/main" id="{C3E68F7A-40B6-1A45-B524-5312C6444734}"/>
              </a:ext>
            </a:extLst>
          </p:cNvPr>
          <p:cNvSpPr txBox="1"/>
          <p:nvPr/>
        </p:nvSpPr>
        <p:spPr>
          <a:xfrm>
            <a:off x="6940760" y="273031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A2D9EA9-5D9A-D648-84D4-37940494B924}"/>
              </a:ext>
            </a:extLst>
          </p:cNvPr>
          <p:cNvSpPr/>
          <p:nvPr/>
        </p:nvSpPr>
        <p:spPr>
          <a:xfrm>
            <a:off x="6868751" y="2692595"/>
            <a:ext cx="718592" cy="479061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" name="Bild 28" descr="Unbenannt.JPG">
            <a:extLst>
              <a:ext uri="{FF2B5EF4-FFF2-40B4-BE49-F238E27FC236}">
                <a16:creationId xmlns:a16="http://schemas.microsoft.com/office/drawing/2014/main" id="{41FD5934-858D-4441-9ECB-A169B23429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6000"/>
                    </a14:imgEffect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0647" y="4233562"/>
            <a:ext cx="1013628" cy="1742695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021B864-28CB-4EF2-9DD5-BE243FEA5A10}"/>
              </a:ext>
            </a:extLst>
          </p:cNvPr>
          <p:cNvSpPr txBox="1"/>
          <p:nvPr/>
        </p:nvSpPr>
        <p:spPr>
          <a:xfrm>
            <a:off x="561359" y="5845939"/>
            <a:ext cx="3699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ea typeface="Aileron" charset="0"/>
                <a:cs typeface="Aileron" charset="0"/>
              </a:rPr>
              <a:t>Images courtesy of </a:t>
            </a:r>
            <a:r>
              <a:rPr lang="en-GB" sz="1200" dirty="0" err="1">
                <a:solidFill>
                  <a:schemeClr val="tx2"/>
                </a:solidFill>
                <a:ea typeface="Aileron" charset="0"/>
                <a:cs typeface="Aileron" charset="0"/>
              </a:rPr>
              <a:t>Drezga</a:t>
            </a:r>
            <a:r>
              <a:rPr lang="en-GB" sz="1200" dirty="0">
                <a:solidFill>
                  <a:schemeClr val="tx2"/>
                </a:solidFill>
                <a:ea typeface="Aileron" charset="0"/>
                <a:cs typeface="Aileron" charset="0"/>
              </a:rPr>
              <a:t> A, et al, University of Cologne</a:t>
            </a:r>
          </a:p>
        </p:txBody>
      </p:sp>
    </p:spTree>
    <p:extLst>
      <p:ext uri="{BB962C8B-B14F-4D97-AF65-F5344CB8AC3E}">
        <p14:creationId xmlns:p14="http://schemas.microsoft.com/office/powerpoint/2010/main" val="197355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7852080" cy="4164572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Primary staging</a:t>
            </a:r>
          </a:p>
          <a:p>
            <a:pPr lvl="1"/>
            <a:r>
              <a:rPr lang="en-GB" dirty="0"/>
              <a:t>Primary tumour detected in 92%, metastases 12.1% (in 6.4% with ISUP grade </a:t>
            </a:r>
            <a:br>
              <a:rPr lang="en-GB" dirty="0"/>
            </a:br>
            <a:r>
              <a:rPr lang="en-GB" dirty="0"/>
              <a:t>2-3 and 21% with ISUP grade 4-5, in 8.2% with PSA level &lt;10 ng/ml, 43% with PSA level &gt;20 ng/ml</a:t>
            </a:r>
            <a:r>
              <a:rPr lang="en-GB" baseline="30000" dirty="0"/>
              <a:t>1</a:t>
            </a:r>
          </a:p>
          <a:p>
            <a:pPr lvl="1"/>
            <a:r>
              <a:rPr lang="en-GB" dirty="0"/>
              <a:t>47.7% of lymph node metastases outside the boundaries of extended pelvic lymph node dissection. Skeletal metastases in 4.7%</a:t>
            </a:r>
          </a:p>
          <a:p>
            <a:pPr lvl="1"/>
            <a:r>
              <a:rPr lang="en-GB" dirty="0"/>
              <a:t>Prospective trial </a:t>
            </a:r>
            <a:r>
              <a:rPr lang="en-GB" dirty="0">
                <a:solidFill>
                  <a:schemeClr val="tx2"/>
                </a:solidFill>
              </a:rPr>
              <a:t>shows additional lymph node metastases in 25% and bone metastases in 6% of patients compared to conventional imaging. </a:t>
            </a:r>
            <a:r>
              <a:rPr lang="en-GB" b="1" dirty="0">
                <a:solidFill>
                  <a:schemeClr val="accent1"/>
                </a:solidFill>
              </a:rPr>
              <a:t>Change in management in 21 % of cases</a:t>
            </a:r>
            <a:r>
              <a:rPr lang="en-GB" baseline="30000" dirty="0">
                <a:solidFill>
                  <a:schemeClr val="tx2"/>
                </a:solidFill>
              </a:rPr>
              <a:t>2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Systemic review of 12 studies on high-risk prostate cancer: </a:t>
            </a:r>
            <a:r>
              <a:rPr lang="en-GB" b="1" i="0" baseline="30000" dirty="0">
                <a:solidFill>
                  <a:schemeClr val="accent1"/>
                </a:solidFill>
                <a:effectLst/>
                <a:latin typeface="BlinkMacSystemFont"/>
              </a:rPr>
              <a:t>68</a:t>
            </a:r>
            <a:r>
              <a:rPr lang="en-GB" b="1" i="0" dirty="0">
                <a:solidFill>
                  <a:schemeClr val="accent1"/>
                </a:solidFill>
                <a:effectLst/>
                <a:latin typeface="BlinkMacSystemFont"/>
              </a:rPr>
              <a:t>Ga-PSMA PET o</a:t>
            </a:r>
            <a:r>
              <a:rPr lang="en-GB" b="1" dirty="0">
                <a:solidFill>
                  <a:schemeClr val="accent1"/>
                </a:solidFill>
              </a:rPr>
              <a:t>utperforms conventional imaging</a:t>
            </a:r>
            <a:r>
              <a:rPr lang="en-GB" dirty="0"/>
              <a:t>, specificity &gt;90% across studies</a:t>
            </a:r>
            <a:r>
              <a:rPr lang="en-GB" baseline="30000" dirty="0"/>
              <a:t>3</a:t>
            </a:r>
          </a:p>
          <a:p>
            <a:pPr lvl="1"/>
            <a:r>
              <a:rPr lang="en-GB" dirty="0"/>
              <a:t>Guidelines recommend “at least CT/MRI and a bone scan” in high risk/locally advanced disease</a:t>
            </a:r>
            <a:r>
              <a:rPr lang="en-GB" baseline="30000" dirty="0"/>
              <a:t>4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67D23-860B-7E47-9ADE-0D123259C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PSMA-PET to detect metastasis in different diagnostic situations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759A7-522C-4A44-AC91-9E719CC76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315E1F1-3832-144B-8BEF-59E7D1FE787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660392" cy="365125"/>
          </a:xfrm>
        </p:spPr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Yaxley</a:t>
            </a:r>
            <a:r>
              <a:rPr lang="de-DE" dirty="0"/>
              <a:t>, et al. BJUI. 2019;124:401-7; 2. Roach P, et al. J </a:t>
            </a:r>
            <a:r>
              <a:rPr lang="de-DE" dirty="0" err="1"/>
              <a:t>Nucl</a:t>
            </a:r>
            <a:r>
              <a:rPr lang="de-DE" dirty="0"/>
              <a:t> Med. 2018;59:82-8; 3. Corfield J, et al. </a:t>
            </a:r>
            <a:r>
              <a:rPr lang="en-US" dirty="0"/>
              <a:t>World J Urol. 2018;36:519-27</a:t>
            </a:r>
            <a:r>
              <a:rPr lang="de-DE" dirty="0"/>
              <a:t>;  </a:t>
            </a:r>
            <a:br>
              <a:rPr lang="de-DE" dirty="0"/>
            </a:br>
            <a:r>
              <a:rPr lang="de-DE" dirty="0"/>
              <a:t>4. </a:t>
            </a:r>
            <a:r>
              <a:rPr lang="en-US" dirty="0"/>
              <a:t>European Association of Urology guidelines prostate cancer 2020. https://uroweb.org/guideline/prostate-cancer/Accessed 21-Jan-21</a:t>
            </a:r>
            <a:endParaRPr lang="de-DE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B530118-D729-6441-BA60-8E2F61462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58116" y="1683881"/>
            <a:ext cx="3064577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95C15D34-B9B7-3542-8029-EA8E90167782}"/>
              </a:ext>
            </a:extLst>
          </p:cNvPr>
          <p:cNvSpPr txBox="1">
            <a:spLocks/>
          </p:cNvSpPr>
          <p:nvPr/>
        </p:nvSpPr>
        <p:spPr>
          <a:xfrm>
            <a:off x="620184" y="5709211"/>
            <a:ext cx="10660392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CT, </a:t>
            </a:r>
            <a:r>
              <a:rPr lang="de-DE" dirty="0" err="1"/>
              <a:t>computed</a:t>
            </a:r>
            <a:r>
              <a:rPr lang="de-DE" dirty="0"/>
              <a:t> </a:t>
            </a:r>
            <a:r>
              <a:rPr lang="de-DE" dirty="0" err="1"/>
              <a:t>tomography</a:t>
            </a:r>
            <a:r>
              <a:rPr lang="de-DE" dirty="0"/>
              <a:t>; ISUP, </a:t>
            </a:r>
            <a:r>
              <a:rPr lang="en-US" dirty="0"/>
              <a:t>International Society of Urological Pathology</a:t>
            </a:r>
            <a:r>
              <a:rPr lang="de-DE" dirty="0"/>
              <a:t>; MRI; </a:t>
            </a:r>
            <a:r>
              <a:rPr lang="en-GB" dirty="0"/>
              <a:t>magnetic resonance imaging; </a:t>
            </a:r>
            <a:r>
              <a:rPr lang="de-DE" dirty="0"/>
              <a:t>PSA, prostate-specific antigen; </a:t>
            </a:r>
            <a:br>
              <a:rPr lang="de-DE" dirty="0"/>
            </a:br>
            <a:r>
              <a:rPr lang="de-DE" dirty="0"/>
              <a:t>PSMA-PET, p</a:t>
            </a:r>
            <a:r>
              <a:rPr lang="en-US" dirty="0" err="1"/>
              <a:t>rostate</a:t>
            </a:r>
            <a:r>
              <a:rPr lang="en-US" dirty="0"/>
              <a:t>-specific membrane antigen </a:t>
            </a:r>
            <a:r>
              <a:rPr lang="en-GB" dirty="0"/>
              <a:t>positron emission tomography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75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631511" y="548680"/>
            <a:ext cx="9001571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31" tIns="46015" rIns="92031" bIns="46015" anchor="ctr"/>
          <a:lstStyle/>
          <a:p>
            <a:pPr marL="0" marR="0" lvl="0" indent="0" algn="ctr" defTabSz="9140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25" name="Bild 24" descr="Logoneu91Ebenewhite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560185" y="-65470"/>
            <a:ext cx="520945" cy="66082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0A2D666-EB1E-C842-AC44-75DB31B385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057" y="3257488"/>
            <a:ext cx="4141079" cy="281404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F234263-0C0C-914B-8663-AF20E249B1EB}"/>
              </a:ext>
            </a:extLst>
          </p:cNvPr>
          <p:cNvSpPr txBox="1"/>
          <p:nvPr/>
        </p:nvSpPr>
        <p:spPr>
          <a:xfrm>
            <a:off x="10482288" y="5353337"/>
            <a:ext cx="935312" cy="276965"/>
          </a:xfrm>
          <a:prstGeom prst="rect">
            <a:avLst/>
          </a:prstGeom>
          <a:noFill/>
        </p:spPr>
        <p:txBody>
          <a:bodyPr wrap="none" lIns="91404" tIns="45703" rIns="91404" bIns="45703" rtlCol="0">
            <a:spAutoFit/>
          </a:bodyPr>
          <a:lstStyle/>
          <a:p>
            <a:pPr marL="0" marR="0" lvl="0" indent="0" algn="l" defTabSz="4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Perera et al.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32F4E6-60F2-BE4D-AD41-707075F492C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3624" y="1204083"/>
            <a:ext cx="11282269" cy="176459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sz="1600" i="1" dirty="0" err="1"/>
              <a:t>Eiber</a:t>
            </a:r>
            <a:r>
              <a:rPr lang="de-DE" sz="1600" i="1" dirty="0"/>
              <a:t> et al: </a:t>
            </a:r>
            <a:r>
              <a:rPr lang="de-DE" sz="1600" dirty="0"/>
              <a:t>248 </a:t>
            </a:r>
            <a:r>
              <a:rPr lang="de-DE" sz="1600" dirty="0" err="1"/>
              <a:t>patients</a:t>
            </a:r>
            <a:r>
              <a:rPr lang="de-DE" sz="1600" dirty="0"/>
              <a:t> </a:t>
            </a:r>
            <a:r>
              <a:rPr lang="de-DE" sz="1600" dirty="0" err="1"/>
              <a:t>undergoing</a:t>
            </a:r>
            <a:r>
              <a:rPr lang="de-DE" sz="1600" dirty="0"/>
              <a:t> </a:t>
            </a:r>
            <a:r>
              <a:rPr lang="en-US" sz="1600" baseline="30000" dirty="0"/>
              <a:t>68</a:t>
            </a:r>
            <a:r>
              <a:rPr lang="en-US" sz="1600" dirty="0"/>
              <a:t>Ga-PSMA PET/CT, </a:t>
            </a:r>
            <a:r>
              <a:rPr lang="en-US" sz="1600" b="1" dirty="0">
                <a:solidFill>
                  <a:schemeClr val="accent1"/>
                </a:solidFill>
              </a:rPr>
              <a:t>detection efficacy 89.5%</a:t>
            </a:r>
            <a:r>
              <a:rPr lang="en-US" sz="1600" dirty="0"/>
              <a:t> including PSA &lt;0.5 ng/ml</a:t>
            </a:r>
          </a:p>
          <a:p>
            <a:pPr>
              <a:spcBef>
                <a:spcPts val="600"/>
              </a:spcBef>
            </a:pPr>
            <a:r>
              <a:rPr lang="en-US" sz="1600" i="1" dirty="0" err="1"/>
              <a:t>Raucher</a:t>
            </a:r>
            <a:r>
              <a:rPr lang="en-US" sz="1600" i="1" dirty="0"/>
              <a:t> et al: </a:t>
            </a:r>
            <a:r>
              <a:rPr lang="en-US" sz="1600" dirty="0"/>
              <a:t>272 patients confirming </a:t>
            </a:r>
            <a:r>
              <a:rPr lang="en-US" sz="1600" b="1" dirty="0">
                <a:solidFill>
                  <a:schemeClr val="accent1"/>
                </a:solidFill>
              </a:rPr>
              <a:t>detection rate of 55% in very low (0.2-0.5 ng/ml) and 74% in low (&gt;0.5-1.0 ng/ml) PSA-values</a:t>
            </a:r>
          </a:p>
          <a:p>
            <a:pPr>
              <a:spcBef>
                <a:spcPts val="0"/>
              </a:spcBef>
            </a:pPr>
            <a:r>
              <a:rPr lang="en-US" sz="1600" i="1" dirty="0" err="1"/>
              <a:t>Perera</a:t>
            </a:r>
            <a:r>
              <a:rPr lang="en-US" sz="1600" i="1" dirty="0"/>
              <a:t> et al: </a:t>
            </a:r>
            <a:r>
              <a:rPr lang="en-US" sz="1600" dirty="0"/>
              <a:t>Meta-analysis: </a:t>
            </a:r>
            <a:r>
              <a:rPr lang="en-US" sz="1600" b="1" dirty="0">
                <a:solidFill>
                  <a:schemeClr val="accent1"/>
                </a:solidFill>
              </a:rPr>
              <a:t>Per-patient sensitivity 86%, specificity 86%, </a:t>
            </a:r>
            <a:r>
              <a:rPr lang="en-US" sz="1600" dirty="0"/>
              <a:t>(</a:t>
            </a:r>
            <a:r>
              <a:rPr lang="en-US" sz="1600" dirty="0">
                <a:solidFill>
                  <a:schemeClr val="tx2"/>
                </a:solidFill>
              </a:rPr>
              <a:t>PSA categories: </a:t>
            </a:r>
            <a:r>
              <a:rPr lang="en-US" sz="1600" dirty="0"/>
              <a:t>&lt;0.2: 42%, 0.2-1: 58%, 1-2: 76%, &gt;2: 95%)</a:t>
            </a:r>
          </a:p>
          <a:p>
            <a:pPr>
              <a:spcBef>
                <a:spcPts val="600"/>
              </a:spcBef>
            </a:pPr>
            <a:r>
              <a:rPr lang="en-US" sz="1600" i="1" dirty="0" err="1"/>
              <a:t>Caroli</a:t>
            </a:r>
            <a:r>
              <a:rPr lang="en-US" sz="1600" i="1" dirty="0"/>
              <a:t> et al: </a:t>
            </a:r>
            <a:r>
              <a:rPr lang="en-US" sz="1600" dirty="0"/>
              <a:t>Prospective trial confirms PSA-dependent sensitivity. Demonstrates </a:t>
            </a:r>
            <a:r>
              <a:rPr lang="en-US" sz="1600" b="1" dirty="0">
                <a:solidFill>
                  <a:schemeClr val="accent1"/>
                </a:solidFill>
              </a:rPr>
              <a:t>41% </a:t>
            </a:r>
            <a:r>
              <a:rPr lang="en-US" sz="1600" b="1" dirty="0" err="1">
                <a:solidFill>
                  <a:schemeClr val="accent1"/>
                </a:solidFill>
              </a:rPr>
              <a:t>extrapelvine</a:t>
            </a:r>
            <a:r>
              <a:rPr lang="en-US" sz="1600" b="1" dirty="0">
                <a:solidFill>
                  <a:schemeClr val="accent1"/>
                </a:solidFill>
              </a:rPr>
              <a:t> metastases!</a:t>
            </a:r>
          </a:p>
          <a:p>
            <a:pPr>
              <a:spcBef>
                <a:spcPts val="600"/>
              </a:spcBef>
            </a:pPr>
            <a:r>
              <a:rPr lang="en-US" sz="1600" i="1" dirty="0"/>
              <a:t>Roach et al: </a:t>
            </a:r>
            <a:r>
              <a:rPr lang="en-US" sz="1600" dirty="0"/>
              <a:t>Prospective trial, </a:t>
            </a:r>
            <a:r>
              <a:rPr lang="en-US" sz="1600" b="1" dirty="0">
                <a:solidFill>
                  <a:schemeClr val="accent1"/>
                </a:solidFill>
              </a:rPr>
              <a:t>change in management in 62% of cases </a:t>
            </a:r>
            <a:r>
              <a:rPr lang="en-US" sz="1600" dirty="0">
                <a:solidFill>
                  <a:schemeClr val="tx2"/>
                </a:solidFill>
              </a:rPr>
              <a:t>(with BCR after surgery/RT) </a:t>
            </a:r>
            <a:r>
              <a:rPr lang="en-US" sz="1600" dirty="0"/>
              <a:t>as compared to conventional staging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ED8713-D96E-F241-9A1D-138F2303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Value of PSMA-PET/CT in PSA-recurrence: Detection efficacy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548839-AA31-1F4D-8AAB-CE3522283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F642F33-0ECA-4745-B7F8-0A19F805ED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588384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100" dirty="0">
                <a:solidFill>
                  <a:schemeClr val="tx2"/>
                </a:solidFill>
              </a:rPr>
              <a:t>BCR, biochemical recurrence; CT, computed tomography; PSA, prostate-specific antigen; PSMA PET, </a:t>
            </a:r>
            <a:r>
              <a:rPr lang="de-DE" sz="1100" dirty="0">
                <a:solidFill>
                  <a:schemeClr val="tx2"/>
                </a:solidFill>
              </a:rPr>
              <a:t>p</a:t>
            </a:r>
            <a:r>
              <a:rPr lang="en-US" sz="1100" dirty="0" err="1">
                <a:solidFill>
                  <a:schemeClr val="tx2"/>
                </a:solidFill>
              </a:rPr>
              <a:t>rostate</a:t>
            </a:r>
            <a:r>
              <a:rPr lang="en-US" sz="1100" dirty="0">
                <a:solidFill>
                  <a:schemeClr val="tx2"/>
                </a:solidFill>
              </a:rPr>
              <a:t>-specific membrane antigen </a:t>
            </a:r>
            <a:r>
              <a:rPr lang="en-GB" sz="1100" dirty="0">
                <a:solidFill>
                  <a:schemeClr val="tx2"/>
                </a:solidFill>
              </a:rPr>
              <a:t>positron emission tomography; RT, radiotherapy</a:t>
            </a:r>
          </a:p>
          <a:p>
            <a:pPr>
              <a:spcBef>
                <a:spcPts val="300"/>
              </a:spcBef>
            </a:pPr>
            <a:r>
              <a:rPr lang="de-DE" sz="1100" dirty="0">
                <a:solidFill>
                  <a:schemeClr val="tx2"/>
                </a:solidFill>
              </a:rPr>
              <a:t>1. Eiber M, et al. J </a:t>
            </a:r>
            <a:r>
              <a:rPr lang="de-DE" sz="1100" dirty="0" err="1">
                <a:solidFill>
                  <a:schemeClr val="tx2"/>
                </a:solidFill>
              </a:rPr>
              <a:t>Nucl</a:t>
            </a:r>
            <a:r>
              <a:rPr lang="de-DE" sz="1100" dirty="0">
                <a:solidFill>
                  <a:schemeClr val="tx2"/>
                </a:solidFill>
              </a:rPr>
              <a:t> Med. 2015;56:668-74; 2. Rauscher I, et al. </a:t>
            </a:r>
            <a:r>
              <a:rPr lang="en-US" sz="1100" dirty="0" err="1">
                <a:solidFill>
                  <a:schemeClr val="tx2"/>
                </a:solidFill>
              </a:rPr>
              <a:t>Eur</a:t>
            </a:r>
            <a:r>
              <a:rPr lang="en-US" sz="1100" dirty="0">
                <a:solidFill>
                  <a:schemeClr val="tx2"/>
                </a:solidFill>
              </a:rPr>
              <a:t> Urol. 2018;73:656-61</a:t>
            </a:r>
            <a:r>
              <a:rPr lang="de-DE" sz="1100" dirty="0">
                <a:solidFill>
                  <a:schemeClr val="tx2"/>
                </a:solidFill>
              </a:rPr>
              <a:t>; 3. Perera M, et al. </a:t>
            </a:r>
            <a:r>
              <a:rPr lang="de-DE" sz="1100" dirty="0" err="1">
                <a:solidFill>
                  <a:schemeClr val="tx2"/>
                </a:solidFill>
              </a:rPr>
              <a:t>Eur</a:t>
            </a:r>
            <a:r>
              <a:rPr lang="de-DE" sz="1100" dirty="0">
                <a:solidFill>
                  <a:schemeClr val="tx2"/>
                </a:solidFill>
              </a:rPr>
              <a:t> </a:t>
            </a:r>
            <a:r>
              <a:rPr lang="de-DE" sz="1100" dirty="0" err="1">
                <a:solidFill>
                  <a:schemeClr val="tx2"/>
                </a:solidFill>
              </a:rPr>
              <a:t>Urol</a:t>
            </a:r>
            <a:r>
              <a:rPr lang="de-DE" sz="1100" dirty="0">
                <a:solidFill>
                  <a:schemeClr val="tx2"/>
                </a:solidFill>
              </a:rPr>
              <a:t>. 2016;70:926-37; 4. Caroli, et al. EJNM. 2018;45:2035-44; 5. Roach P, et al. J </a:t>
            </a:r>
            <a:r>
              <a:rPr lang="de-DE" sz="1100" dirty="0" err="1">
                <a:solidFill>
                  <a:schemeClr val="tx2"/>
                </a:solidFill>
              </a:rPr>
              <a:t>Nucl</a:t>
            </a:r>
            <a:r>
              <a:rPr lang="de-DE" sz="1100" dirty="0">
                <a:solidFill>
                  <a:schemeClr val="tx2"/>
                </a:solidFill>
              </a:rPr>
              <a:t> Med. 2018;59:82-8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4ABD10D-0364-B14C-A702-0CB34C3F4671}"/>
              </a:ext>
            </a:extLst>
          </p:cNvPr>
          <p:cNvGraphicFramePr/>
          <p:nvPr/>
        </p:nvGraphicFramePr>
        <p:xfrm>
          <a:off x="772211" y="3048000"/>
          <a:ext cx="4959544" cy="3041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186772" y="3746630"/>
            <a:ext cx="850609" cy="276965"/>
          </a:xfrm>
          <a:prstGeom prst="rect">
            <a:avLst/>
          </a:prstGeom>
          <a:noFill/>
        </p:spPr>
        <p:txBody>
          <a:bodyPr wrap="none" lIns="91404" tIns="45703" rIns="91404" bIns="45703" rtlCol="0">
            <a:spAutoFit/>
          </a:bodyPr>
          <a:lstStyle/>
          <a:p>
            <a:pPr marL="0" marR="0" lvl="0" indent="0" algn="l" defTabSz="4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Eiber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et al.</a:t>
            </a:r>
          </a:p>
        </p:txBody>
      </p:sp>
      <p:sp>
        <p:nvSpPr>
          <p:cNvPr id="14" name="Text Box 26">
            <a:extLst>
              <a:ext uri="{FF2B5EF4-FFF2-40B4-BE49-F238E27FC236}">
                <a16:creationId xmlns:a16="http://schemas.microsoft.com/office/drawing/2014/main" id="{E3321461-6F10-1440-874F-FBEC13161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726" y="4042122"/>
            <a:ext cx="904029" cy="2791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964" tIns="46783" rIns="89964" bIns="46783">
            <a:spAutoFit/>
          </a:bodyPr>
          <a:lstStyle/>
          <a:p>
            <a:pPr marL="0" marR="0" lvl="0" indent="0" algn="ctr" defTabSz="457189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57.89%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031136BE-59C2-7747-A9D0-F8F2EF296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111" y="3652197"/>
            <a:ext cx="904029" cy="2791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964" tIns="46783" rIns="89964" bIns="46783">
            <a:spAutoFit/>
          </a:bodyPr>
          <a:lstStyle/>
          <a:p>
            <a:pPr marL="0" marR="0" lvl="0" indent="0" algn="ctr" defTabSz="457189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72.73%</a:t>
            </a: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3AC893D2-5FE9-B746-8C4C-B333EC86F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296" y="3161680"/>
            <a:ext cx="904029" cy="2791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964" tIns="46783" rIns="89964" bIns="46783">
            <a:spAutoFit/>
          </a:bodyPr>
          <a:lstStyle/>
          <a:p>
            <a:pPr marL="0" marR="0" lvl="0" indent="0" algn="ctr" defTabSz="457189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93.06%</a:t>
            </a:r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3B77EF46-85A9-124C-8D6F-E5104FF76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406" y="3063412"/>
            <a:ext cx="904029" cy="2791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964" tIns="46783" rIns="89964" bIns="46783">
            <a:spAutoFit/>
          </a:bodyPr>
          <a:lstStyle/>
          <a:p>
            <a:pPr marL="0" marR="0" lvl="0" indent="0" algn="ctr" defTabSz="457189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96.77%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061408AC-090F-674C-87CB-F0A4187C5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406" y="5814150"/>
            <a:ext cx="904029" cy="2791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964" tIns="46783" rIns="89964" bIns="46783">
            <a:spAutoFit/>
          </a:bodyPr>
          <a:lstStyle/>
          <a:p>
            <a:pPr marL="0" marR="0" lvl="0" indent="0" algn="ctr" defTabSz="457189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≥2 ng/ml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CB5FD452-CA8B-0B4A-A0CB-4F35495D0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66" y="5814150"/>
            <a:ext cx="1043976" cy="2791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964" tIns="46783" rIns="89964" bIns="46783">
            <a:spAutoFit/>
          </a:bodyPr>
          <a:lstStyle/>
          <a:p>
            <a:pPr marL="0" marR="0" lvl="0" indent="0" algn="ctr" defTabSz="457189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1-&lt;2 ng/ml</a:t>
            </a: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A1E93C1B-8FE0-4341-8D4A-B0FC7FF5B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486" y="5814150"/>
            <a:ext cx="1168400" cy="2791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964" tIns="46783" rIns="89964" bIns="46783">
            <a:spAutoFit/>
          </a:bodyPr>
          <a:lstStyle/>
          <a:p>
            <a:pPr marL="0" marR="0" lvl="0" indent="0" algn="ctr" defTabSz="457189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0.2-&lt;0.5 ng/ml</a:t>
            </a: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DE4E5994-EB70-C740-9588-4DBD8A35C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926" y="5814150"/>
            <a:ext cx="1168400" cy="2791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964" tIns="46783" rIns="89964" bIns="46783">
            <a:spAutoFit/>
          </a:bodyPr>
          <a:lstStyle/>
          <a:p>
            <a:pPr marL="0" marR="0" lvl="0" indent="0" algn="ctr" defTabSz="457189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0.5-&lt;1 ng/ml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1FA8E87B-73F1-2445-859B-B61C4A78805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74956" y="4295140"/>
            <a:ext cx="2250457" cy="2626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964" tIns="0" rIns="89964" bIns="46783">
            <a:spAutoFit/>
          </a:bodyPr>
          <a:lstStyle/>
          <a:p>
            <a:pPr marL="0" marR="0" lvl="0" indent="0" algn="ctr" defTabSz="457189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25581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631511" y="548680"/>
            <a:ext cx="9001571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31" tIns="46015" rIns="92031" bIns="46015" anchor="ctr"/>
          <a:lstStyle/>
          <a:p>
            <a:pPr algn="ctr" defTabSz="91402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067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43DC1DD4-D21D-5842-9F98-0E57CA2BAE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261272"/>
              </p:ext>
            </p:extLst>
          </p:nvPr>
        </p:nvGraphicFramePr>
        <p:xfrm>
          <a:off x="694224" y="3139473"/>
          <a:ext cx="4515829" cy="312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2D8AF6B6-CF82-1D41-BB43-73993C831184}"/>
              </a:ext>
            </a:extLst>
          </p:cNvPr>
          <p:cNvSpPr txBox="1"/>
          <p:nvPr/>
        </p:nvSpPr>
        <p:spPr>
          <a:xfrm>
            <a:off x="839416" y="2246679"/>
            <a:ext cx="4988777" cy="620491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defTabSz="914377">
              <a:lnSpc>
                <a:spcPct val="110000"/>
              </a:lnSpc>
              <a:defRPr/>
            </a:pPr>
            <a:r>
              <a:rPr lang="de-DE" sz="160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*S3-guideline AWMF recommends salvage-RT </a:t>
            </a:r>
            <a:r>
              <a:rPr lang="de-DE" sz="1600" dirty="0" err="1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up</a:t>
            </a:r>
            <a:r>
              <a:rPr lang="de-DE" sz="160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to</a:t>
            </a:r>
            <a:endParaRPr lang="de-DE" sz="160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algn="ctr" defTabSz="914377">
              <a:lnSpc>
                <a:spcPct val="110000"/>
              </a:lnSpc>
              <a:defRPr/>
            </a:pPr>
            <a:r>
              <a:rPr lang="de-DE" sz="160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PSA 0.5 µg/l often </a:t>
            </a:r>
            <a:r>
              <a:rPr lang="de-DE" sz="16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without imaging!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041A4ED1-3189-A444-9302-D396E3ACF8BA}"/>
              </a:ext>
            </a:extLst>
          </p:cNvPr>
          <p:cNvCxnSpPr>
            <a:cxnSpLocks/>
            <a:stCxn id="27" idx="0"/>
            <a:endCxn id="15" idx="2"/>
          </p:cNvCxnSpPr>
          <p:nvPr/>
        </p:nvCxnSpPr>
        <p:spPr>
          <a:xfrm flipV="1">
            <a:off x="2259211" y="2867170"/>
            <a:ext cx="1074594" cy="1563976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073F633F-0AC2-324D-AFA8-B6E195BFBEDC}"/>
              </a:ext>
            </a:extLst>
          </p:cNvPr>
          <p:cNvSpPr/>
          <p:nvPr/>
        </p:nvSpPr>
        <p:spPr>
          <a:xfrm>
            <a:off x="1864529" y="4431146"/>
            <a:ext cx="789363" cy="125334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de-DE" sz="1067" dirty="0">
              <a:solidFill>
                <a:srgbClr val="FFFFFF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2139E99-B7C3-2C45-B301-31EEB3297F1C}"/>
              </a:ext>
            </a:extLst>
          </p:cNvPr>
          <p:cNvSpPr txBox="1"/>
          <p:nvPr/>
        </p:nvSpPr>
        <p:spPr>
          <a:xfrm>
            <a:off x="950431" y="1565991"/>
            <a:ext cx="4782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>
              <a:defRPr/>
            </a:pPr>
            <a:r>
              <a:rPr lang="en-GB" sz="2000" b="1" spc="10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FOLLOWING RADICAL PROSTATECTOMY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D0CF1F7-9ADF-1947-9CAF-D596AAEC50AA}"/>
              </a:ext>
            </a:extLst>
          </p:cNvPr>
          <p:cNvSpPr txBox="1"/>
          <p:nvPr/>
        </p:nvSpPr>
        <p:spPr>
          <a:xfrm>
            <a:off x="6796390" y="1565989"/>
            <a:ext cx="413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>
              <a:defRPr/>
            </a:pPr>
            <a:r>
              <a:rPr lang="en-GB" sz="2000" b="1" spc="100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FOLLOWING RADIATION THERAPY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B2EC845-8ACA-A34C-8CD5-25BD0C823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Cologne data: Metastasis depending on PSA-value in patients with biochemical recurrence</a:t>
            </a:r>
            <a:br>
              <a:rPr lang="en-GB"/>
            </a:b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B7D12-1C3D-5E44-9F1E-226DEA4DB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3C8B8B-2C01-C840-8B59-18185AFD968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660392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AWMF, Association of the Scientific Medical Societies in Germany; BCR, biochemical recurrence; PSA, prostate-specific antigen; RT, radiotherapy</a:t>
            </a:r>
          </a:p>
          <a:p>
            <a:pPr>
              <a:spcBef>
                <a:spcPts val="300"/>
              </a:spcBef>
            </a:pPr>
            <a:r>
              <a:rPr lang="en-GB" dirty="0" err="1"/>
              <a:t>Dietlein</a:t>
            </a:r>
            <a:r>
              <a:rPr lang="en-GB" dirty="0"/>
              <a:t>, et al. </a:t>
            </a:r>
            <a:r>
              <a:rPr lang="en-GB" dirty="0" err="1"/>
              <a:t>Nuklearmedizin</a:t>
            </a:r>
            <a:r>
              <a:rPr lang="en-GB" dirty="0"/>
              <a:t> und </a:t>
            </a:r>
            <a:r>
              <a:rPr lang="en-GB" dirty="0" err="1"/>
              <a:t>Urologie</a:t>
            </a:r>
            <a:r>
              <a:rPr lang="en-GB" dirty="0"/>
              <a:t>, Univ. of Cologne, unpublished data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0A3B156-1AB3-D247-9C59-25BF4430A1DC}"/>
              </a:ext>
            </a:extLst>
          </p:cNvPr>
          <p:cNvSpPr txBox="1"/>
          <p:nvPr/>
        </p:nvSpPr>
        <p:spPr>
          <a:xfrm>
            <a:off x="6744072" y="2350733"/>
            <a:ext cx="4325632" cy="338554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DE" sz="160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*S3-Guideline AWMF: BCR at ∆ PSA ≥2.0 µg/l</a:t>
            </a:r>
          </a:p>
        </p:txBody>
      </p:sp>
      <p:graphicFrame>
        <p:nvGraphicFramePr>
          <p:cNvPr id="26" name="Diagramm 25">
            <a:extLst>
              <a:ext uri="{FF2B5EF4-FFF2-40B4-BE49-F238E27FC236}">
                <a16:creationId xmlns:a16="http://schemas.microsoft.com/office/drawing/2014/main" id="{8404A1E5-4627-6944-A267-C534542F3E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72452"/>
              </p:ext>
            </p:extLst>
          </p:nvPr>
        </p:nvGraphicFramePr>
        <p:xfrm>
          <a:off x="6761418" y="3139473"/>
          <a:ext cx="4235433" cy="303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F68425BC-88DE-B043-A041-D6F7CBFAAB47}"/>
              </a:ext>
            </a:extLst>
          </p:cNvPr>
          <p:cNvSpPr/>
          <p:nvPr/>
        </p:nvSpPr>
        <p:spPr>
          <a:xfrm>
            <a:off x="7879882" y="4496001"/>
            <a:ext cx="654823" cy="114995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de-DE" sz="1067" dirty="0">
              <a:solidFill>
                <a:srgbClr val="FFFFFF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C122EF60-3B25-6544-BE6F-B8AD09C970D3}"/>
              </a:ext>
            </a:extLst>
          </p:cNvPr>
          <p:cNvCxnSpPr>
            <a:cxnSpLocks/>
            <a:stCxn id="30" idx="0"/>
            <a:endCxn id="21" idx="2"/>
          </p:cNvCxnSpPr>
          <p:nvPr/>
        </p:nvCxnSpPr>
        <p:spPr>
          <a:xfrm flipV="1">
            <a:off x="8207294" y="2689287"/>
            <a:ext cx="699594" cy="1806714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0EBE911-BC1B-7948-99FE-87805A899650}"/>
              </a:ext>
            </a:extLst>
          </p:cNvPr>
          <p:cNvSpPr txBox="1"/>
          <p:nvPr/>
        </p:nvSpPr>
        <p:spPr>
          <a:xfrm>
            <a:off x="8032846" y="5318787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D0D0D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&lt;2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8956AA-F49F-564F-9E63-84DD43CA4C55}"/>
              </a:ext>
            </a:extLst>
          </p:cNvPr>
          <p:cNvSpPr txBox="1"/>
          <p:nvPr/>
        </p:nvSpPr>
        <p:spPr>
          <a:xfrm>
            <a:off x="9252046" y="5318787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D0D0D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&gt;2</a:t>
            </a:r>
          </a:p>
        </p:txBody>
      </p:sp>
    </p:spTree>
    <p:extLst>
      <p:ext uri="{BB962C8B-B14F-4D97-AF65-F5344CB8AC3E}">
        <p14:creationId xmlns:p14="http://schemas.microsoft.com/office/powerpoint/2010/main" val="3603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21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AB6C6D2-263C-194D-9D04-C2763800F6FE}"/>
              </a:ext>
            </a:extLst>
          </p:cNvPr>
          <p:cNvGrpSpPr/>
          <p:nvPr/>
        </p:nvGrpSpPr>
        <p:grpSpPr>
          <a:xfrm>
            <a:off x="3963472" y="2737004"/>
            <a:ext cx="4265055" cy="2400300"/>
            <a:chOff x="1230870" y="2796257"/>
            <a:chExt cx="64800" cy="24003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C91531A-653D-0B43-9B2F-BB52AB6BF4B1}"/>
                </a:ext>
              </a:extLst>
            </p:cNvPr>
            <p:cNvCxnSpPr>
              <a:cxnSpLocks/>
            </p:cNvCxnSpPr>
            <p:nvPr/>
          </p:nvCxnSpPr>
          <p:spPr>
            <a:xfrm>
              <a:off x="1230870" y="5196557"/>
              <a:ext cx="648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8F47F0F-4AFB-3D4D-93E9-30677AAA6937}"/>
                </a:ext>
              </a:extLst>
            </p:cNvPr>
            <p:cNvCxnSpPr>
              <a:cxnSpLocks/>
            </p:cNvCxnSpPr>
            <p:nvPr/>
          </p:nvCxnSpPr>
          <p:spPr>
            <a:xfrm>
              <a:off x="1230870" y="4850482"/>
              <a:ext cx="648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57B7A03-F926-484F-BB4C-3F7D04138948}"/>
                </a:ext>
              </a:extLst>
            </p:cNvPr>
            <p:cNvCxnSpPr>
              <a:cxnSpLocks/>
            </p:cNvCxnSpPr>
            <p:nvPr/>
          </p:nvCxnSpPr>
          <p:spPr>
            <a:xfrm>
              <a:off x="1230870" y="4504407"/>
              <a:ext cx="648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27C9162-8EA1-9543-A37C-ED4EE9A7C194}"/>
                </a:ext>
              </a:extLst>
            </p:cNvPr>
            <p:cNvCxnSpPr>
              <a:cxnSpLocks/>
            </p:cNvCxnSpPr>
            <p:nvPr/>
          </p:nvCxnSpPr>
          <p:spPr>
            <a:xfrm>
              <a:off x="1230870" y="4167857"/>
              <a:ext cx="648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F2B3D14-57D4-F648-B41D-A2BBCF0888C7}"/>
                </a:ext>
              </a:extLst>
            </p:cNvPr>
            <p:cNvCxnSpPr>
              <a:cxnSpLocks/>
            </p:cNvCxnSpPr>
            <p:nvPr/>
          </p:nvCxnSpPr>
          <p:spPr>
            <a:xfrm>
              <a:off x="1230870" y="3821782"/>
              <a:ext cx="648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33BEB9F-2E27-3048-B9A2-5B73CF3AE8C6}"/>
                </a:ext>
              </a:extLst>
            </p:cNvPr>
            <p:cNvCxnSpPr>
              <a:cxnSpLocks/>
            </p:cNvCxnSpPr>
            <p:nvPr/>
          </p:nvCxnSpPr>
          <p:spPr>
            <a:xfrm>
              <a:off x="1230870" y="3478882"/>
              <a:ext cx="648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D31B07B-3640-EF46-A628-CE185D8A9370}"/>
                </a:ext>
              </a:extLst>
            </p:cNvPr>
            <p:cNvCxnSpPr>
              <a:cxnSpLocks/>
            </p:cNvCxnSpPr>
            <p:nvPr/>
          </p:nvCxnSpPr>
          <p:spPr>
            <a:xfrm>
              <a:off x="1230870" y="3139157"/>
              <a:ext cx="648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534F1F2-2734-CC42-BE7C-A0F3EE81BE1F}"/>
                </a:ext>
              </a:extLst>
            </p:cNvPr>
            <p:cNvCxnSpPr>
              <a:cxnSpLocks/>
            </p:cNvCxnSpPr>
            <p:nvPr/>
          </p:nvCxnSpPr>
          <p:spPr>
            <a:xfrm>
              <a:off x="1230870" y="2796257"/>
              <a:ext cx="648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4586D83E-6841-9547-BCFF-C0C75514020C}"/>
              </a:ext>
            </a:extLst>
          </p:cNvPr>
          <p:cNvSpPr/>
          <p:nvPr/>
        </p:nvSpPr>
        <p:spPr>
          <a:xfrm>
            <a:off x="4148372" y="2850891"/>
            <a:ext cx="209831" cy="184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de-DE" dirty="0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8C83C6-4960-1048-85EB-666144AC7251}"/>
              </a:ext>
            </a:extLst>
          </p:cNvPr>
          <p:cNvSpPr txBox="1"/>
          <p:nvPr/>
        </p:nvSpPr>
        <p:spPr>
          <a:xfrm>
            <a:off x="4364107" y="2791647"/>
            <a:ext cx="130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de-DE" sz="14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Choline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7CF978EC-3AA3-084F-8B3D-DE5E42FDD34C}"/>
              </a:ext>
            </a:extLst>
          </p:cNvPr>
          <p:cNvSpPr txBox="1"/>
          <p:nvPr/>
        </p:nvSpPr>
        <p:spPr>
          <a:xfrm>
            <a:off x="4365698" y="3073733"/>
            <a:ext cx="168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PSMA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8B65EA6B-59CF-5244-9BEA-7E847BCACD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939655"/>
          </a:xfrm>
        </p:spPr>
        <p:txBody>
          <a:bodyPr/>
          <a:lstStyle/>
          <a:p>
            <a:r>
              <a:rPr lang="en-GB" dirty="0" err="1"/>
              <a:t>Caroli</a:t>
            </a:r>
            <a:r>
              <a:rPr lang="en-GB" dirty="0"/>
              <a:t> et al: Prospective trial confirms superiority over choline PET/CT.</a:t>
            </a:r>
          </a:p>
          <a:p>
            <a:r>
              <a:rPr lang="en-GB" dirty="0"/>
              <a:t>67% of patients </a:t>
            </a:r>
            <a:r>
              <a:rPr lang="en-GB" dirty="0">
                <a:solidFill>
                  <a:schemeClr val="tx2"/>
                </a:solidFill>
              </a:rPr>
              <a:t>negative on choline PET/CT were </a:t>
            </a:r>
            <a:r>
              <a:rPr lang="en-GB" dirty="0"/>
              <a:t>found positive on PSMA-PET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D61303-C317-FA4B-A83F-6CA79664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Value of PSMA-PET/CT in PSA-recurrence 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21F886-B888-1242-A62D-5859D8895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6D0F56A-B883-8B41-B0DC-C2D2E0FEE5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190908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CT, computed tomography; PET, positron emission tomography; PSMA PET, prostate-specific membrane antigen positron emission tomography</a:t>
            </a:r>
          </a:p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1. </a:t>
            </a:r>
            <a:r>
              <a:rPr lang="en-GB" dirty="0" err="1">
                <a:solidFill>
                  <a:schemeClr val="tx2"/>
                </a:solidFill>
              </a:rPr>
              <a:t>Perera</a:t>
            </a:r>
            <a:r>
              <a:rPr lang="en-GB" dirty="0">
                <a:solidFill>
                  <a:schemeClr val="tx2"/>
                </a:solidFill>
              </a:rPr>
              <a:t> M, et al. </a:t>
            </a:r>
            <a:r>
              <a:rPr lang="en-GB" dirty="0" err="1">
                <a:solidFill>
                  <a:schemeClr val="tx2"/>
                </a:solidFill>
              </a:rPr>
              <a:t>Eur</a:t>
            </a:r>
            <a:r>
              <a:rPr lang="en-GB" dirty="0">
                <a:solidFill>
                  <a:schemeClr val="tx2"/>
                </a:solidFill>
              </a:rPr>
              <a:t> Urol. 2016;70:926-37; 2. </a:t>
            </a:r>
            <a:r>
              <a:rPr lang="en-GB" dirty="0" err="1">
                <a:solidFill>
                  <a:schemeClr val="tx2"/>
                </a:solidFill>
              </a:rPr>
              <a:t>Caroli</a:t>
            </a:r>
            <a:r>
              <a:rPr lang="en-GB" dirty="0">
                <a:solidFill>
                  <a:schemeClr val="tx2"/>
                </a:solidFill>
              </a:rPr>
              <a:t> P, et al. </a:t>
            </a:r>
            <a:r>
              <a:rPr lang="en-GB" dirty="0" err="1">
                <a:solidFill>
                  <a:schemeClr val="tx2"/>
                </a:solidFill>
              </a:rPr>
              <a:t>Eur</a:t>
            </a:r>
            <a:r>
              <a:rPr lang="en-GB" dirty="0">
                <a:solidFill>
                  <a:schemeClr val="tx2"/>
                </a:solidFill>
              </a:rPr>
              <a:t> J </a:t>
            </a:r>
            <a:r>
              <a:rPr lang="en-GB" dirty="0" err="1">
                <a:solidFill>
                  <a:schemeClr val="tx2"/>
                </a:solidFill>
              </a:rPr>
              <a:t>Nucl</a:t>
            </a:r>
            <a:r>
              <a:rPr lang="en-GB" dirty="0">
                <a:solidFill>
                  <a:schemeClr val="tx2"/>
                </a:solidFill>
              </a:rPr>
              <a:t> Med </a:t>
            </a:r>
            <a:r>
              <a:rPr lang="en-GB" dirty="0" err="1">
                <a:solidFill>
                  <a:schemeClr val="tx2"/>
                </a:solidFill>
              </a:rPr>
              <a:t>Mol</a:t>
            </a:r>
            <a:r>
              <a:rPr lang="en-GB" dirty="0">
                <a:solidFill>
                  <a:schemeClr val="tx2"/>
                </a:solidFill>
              </a:rPr>
              <a:t> Imaging. 2018;45:2035-44; 3. </a:t>
            </a:r>
            <a:r>
              <a:rPr lang="en-GB" dirty="0" err="1">
                <a:solidFill>
                  <a:schemeClr val="tx2"/>
                </a:solidFill>
              </a:rPr>
              <a:t>Afshar-Oromieh</a:t>
            </a:r>
            <a:r>
              <a:rPr lang="en-GB" dirty="0">
                <a:solidFill>
                  <a:schemeClr val="tx2"/>
                </a:solidFill>
              </a:rPr>
              <a:t> A, et al. </a:t>
            </a:r>
            <a:r>
              <a:rPr lang="en-US" dirty="0" err="1">
                <a:solidFill>
                  <a:schemeClr val="tx2"/>
                </a:solidFill>
              </a:rPr>
              <a:t>Eur</a:t>
            </a:r>
            <a:r>
              <a:rPr lang="en-US" dirty="0">
                <a:solidFill>
                  <a:schemeClr val="tx2"/>
                </a:solidFill>
              </a:rPr>
              <a:t> J </a:t>
            </a:r>
            <a:r>
              <a:rPr lang="en-US" dirty="0" err="1">
                <a:solidFill>
                  <a:schemeClr val="tx2"/>
                </a:solidFill>
              </a:rPr>
              <a:t>Nucl</a:t>
            </a:r>
            <a:r>
              <a:rPr lang="en-US" dirty="0">
                <a:solidFill>
                  <a:schemeClr val="tx2"/>
                </a:solidFill>
              </a:rPr>
              <a:t> Med </a:t>
            </a:r>
            <a:r>
              <a:rPr lang="en-US" dirty="0" err="1">
                <a:solidFill>
                  <a:schemeClr val="tx2"/>
                </a:solidFill>
              </a:rPr>
              <a:t>Mol</a:t>
            </a:r>
            <a:r>
              <a:rPr lang="en-US" dirty="0">
                <a:solidFill>
                  <a:schemeClr val="tx2"/>
                </a:solidFill>
              </a:rPr>
              <a:t> Imaging. 2014;41:11-20</a:t>
            </a:r>
            <a:r>
              <a:rPr lang="en-GB" dirty="0">
                <a:solidFill>
                  <a:schemeClr val="tx2"/>
                </a:solidFill>
              </a:rPr>
              <a:t>; 4. </a:t>
            </a:r>
            <a:r>
              <a:rPr lang="en-GB" dirty="0" err="1">
                <a:solidFill>
                  <a:schemeClr val="tx2"/>
                </a:solidFill>
              </a:rPr>
              <a:t>Morigi</a:t>
            </a:r>
            <a:r>
              <a:rPr lang="en-GB" dirty="0">
                <a:solidFill>
                  <a:schemeClr val="tx2"/>
                </a:solidFill>
              </a:rPr>
              <a:t> J, et al. J </a:t>
            </a:r>
            <a:r>
              <a:rPr lang="en-GB" dirty="0" err="1">
                <a:solidFill>
                  <a:schemeClr val="tx2"/>
                </a:solidFill>
              </a:rPr>
              <a:t>Nucl</a:t>
            </a:r>
            <a:r>
              <a:rPr lang="en-GB" dirty="0">
                <a:solidFill>
                  <a:schemeClr val="tx2"/>
                </a:solidFill>
              </a:rPr>
              <a:t> Med. 2015;56:1185-90; 5. Roach P, et al. J </a:t>
            </a:r>
            <a:r>
              <a:rPr lang="en-GB" dirty="0" err="1">
                <a:solidFill>
                  <a:schemeClr val="tx2"/>
                </a:solidFill>
              </a:rPr>
              <a:t>Nucl</a:t>
            </a:r>
            <a:r>
              <a:rPr lang="en-GB" dirty="0">
                <a:solidFill>
                  <a:schemeClr val="tx2"/>
                </a:solidFill>
              </a:rPr>
              <a:t> Med. 2017;58(</a:t>
            </a:r>
            <a:r>
              <a:rPr lang="en-GB" dirty="0" err="1">
                <a:solidFill>
                  <a:schemeClr val="tx2"/>
                </a:solidFill>
              </a:rPr>
              <a:t>suppl</a:t>
            </a:r>
            <a:r>
              <a:rPr lang="en-GB" dirty="0">
                <a:solidFill>
                  <a:schemeClr val="tx2"/>
                </a:solidFill>
              </a:rPr>
              <a:t> 1):706; </a:t>
            </a:r>
            <a:r>
              <a:rPr lang="de-DE" dirty="0">
                <a:solidFill>
                  <a:schemeClr val="tx2"/>
                </a:solidFill>
              </a:rPr>
              <a:t>Rauscher I, et al. </a:t>
            </a:r>
            <a:r>
              <a:rPr lang="en-US" dirty="0" err="1">
                <a:solidFill>
                  <a:schemeClr val="tx2"/>
                </a:solidFill>
              </a:rPr>
              <a:t>Eur</a:t>
            </a:r>
            <a:r>
              <a:rPr lang="en-US" dirty="0">
                <a:solidFill>
                  <a:schemeClr val="tx2"/>
                </a:solidFill>
              </a:rPr>
              <a:t> Urol. 2018;73:656-61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BD1DBEB8-5C80-124C-9110-4F7C2548E6D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340750" y="3985385"/>
            <a:ext cx="2250457" cy="2626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964" tIns="0" rIns="89964" bIns="46783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en-GB" sz="1400" b="1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Number of lesions</a:t>
            </a: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9F5326BB-2327-434D-B743-9B028367E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679" y="5529987"/>
            <a:ext cx="724899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964" tIns="46783" rIns="89964" bIns="46783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en-GB" sz="1400" b="1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Bone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8FE9BB20-60C0-BD40-A39A-A488811AA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805" y="5529987"/>
            <a:ext cx="724899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964" tIns="46783" rIns="89964" bIns="46783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en-GB" sz="1400" b="1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Local</a:t>
            </a: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id="{CC4C8080-C60A-914E-B129-5157C30EB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460" y="5529987"/>
            <a:ext cx="1232008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964" tIns="46783" rIns="89964" bIns="46783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en-GB" sz="1400" b="1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Lymph nodes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7C7AA1BA-3EE3-4641-96E8-353E83B33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625" y="5336023"/>
            <a:ext cx="213682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46783" rIns="0" bIns="46783">
            <a:spAutoFit/>
          </a:bodyPr>
          <a:lstStyle/>
          <a:p>
            <a:pPr algn="r" defTabSz="457189" eaLnBrk="0" hangingPunct="0">
              <a:spcBef>
                <a:spcPct val="50000"/>
              </a:spcBef>
              <a:defRPr/>
            </a:pPr>
            <a:r>
              <a:rPr lang="de-DE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9" name="Rechteck 1">
            <a:extLst>
              <a:ext uri="{FF2B5EF4-FFF2-40B4-BE49-F238E27FC236}">
                <a16:creationId xmlns:a16="http://schemas.microsoft.com/office/drawing/2014/main" id="{019E7642-A30F-0244-BDC4-73194CCE2707}"/>
              </a:ext>
            </a:extLst>
          </p:cNvPr>
          <p:cNvSpPr/>
          <p:nvPr/>
        </p:nvSpPr>
        <p:spPr>
          <a:xfrm>
            <a:off x="4148372" y="3118745"/>
            <a:ext cx="209831" cy="184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de-DE" dirty="0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5AD192-5F7F-C642-ADCE-41E61E952A3A}"/>
              </a:ext>
            </a:extLst>
          </p:cNvPr>
          <p:cNvCxnSpPr>
            <a:cxnSpLocks/>
          </p:cNvCxnSpPr>
          <p:nvPr/>
        </p:nvCxnSpPr>
        <p:spPr>
          <a:xfrm>
            <a:off x="3909498" y="5477029"/>
            <a:ext cx="77230" cy="0"/>
          </a:xfrm>
          <a:prstGeom prst="line">
            <a:avLst/>
          </a:prstGeom>
          <a:ln w="9525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B62066-F7D2-C947-8C41-7538C0BF01BC}"/>
              </a:ext>
            </a:extLst>
          </p:cNvPr>
          <p:cNvCxnSpPr>
            <a:cxnSpLocks/>
          </p:cNvCxnSpPr>
          <p:nvPr/>
        </p:nvCxnSpPr>
        <p:spPr>
          <a:xfrm>
            <a:off x="3909498" y="5137304"/>
            <a:ext cx="64800" cy="0"/>
          </a:xfrm>
          <a:prstGeom prst="line">
            <a:avLst/>
          </a:prstGeom>
          <a:ln w="9525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144A73-E2FB-6A4A-9C22-F40752AF0CE5}"/>
              </a:ext>
            </a:extLst>
          </p:cNvPr>
          <p:cNvCxnSpPr>
            <a:cxnSpLocks/>
          </p:cNvCxnSpPr>
          <p:nvPr/>
        </p:nvCxnSpPr>
        <p:spPr>
          <a:xfrm>
            <a:off x="3909498" y="4791229"/>
            <a:ext cx="64800" cy="0"/>
          </a:xfrm>
          <a:prstGeom prst="line">
            <a:avLst/>
          </a:prstGeom>
          <a:ln w="9525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Box 26">
            <a:extLst>
              <a:ext uri="{FF2B5EF4-FFF2-40B4-BE49-F238E27FC236}">
                <a16:creationId xmlns:a16="http://schemas.microsoft.com/office/drawing/2014/main" id="{3384CF62-31F9-F045-BB56-57C658171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625" y="4977248"/>
            <a:ext cx="213682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46783" rIns="0" bIns="46783">
            <a:spAutoFit/>
          </a:bodyPr>
          <a:lstStyle/>
          <a:p>
            <a:pPr algn="r" defTabSz="457189" eaLnBrk="0" hangingPunct="0">
              <a:spcBef>
                <a:spcPct val="50000"/>
              </a:spcBef>
              <a:defRPr/>
            </a:pPr>
            <a:r>
              <a:rPr lang="de-DE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8FABD1EB-8F15-D847-B663-857F99993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625" y="4647048"/>
            <a:ext cx="213682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46783" rIns="0" bIns="46783">
            <a:spAutoFit/>
          </a:bodyPr>
          <a:lstStyle/>
          <a:p>
            <a:pPr algn="r" defTabSz="457189" eaLnBrk="0" hangingPunct="0">
              <a:spcBef>
                <a:spcPct val="50000"/>
              </a:spcBef>
              <a:defRPr/>
            </a:pPr>
            <a:r>
              <a:rPr lang="de-DE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5F91DF-0364-064A-9014-E5084A1140F9}"/>
              </a:ext>
            </a:extLst>
          </p:cNvPr>
          <p:cNvCxnSpPr>
            <a:cxnSpLocks/>
          </p:cNvCxnSpPr>
          <p:nvPr/>
        </p:nvCxnSpPr>
        <p:spPr>
          <a:xfrm>
            <a:off x="3909498" y="4445154"/>
            <a:ext cx="64800" cy="0"/>
          </a:xfrm>
          <a:prstGeom prst="line">
            <a:avLst/>
          </a:prstGeom>
          <a:ln w="9525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Box 26">
            <a:extLst>
              <a:ext uri="{FF2B5EF4-FFF2-40B4-BE49-F238E27FC236}">
                <a16:creationId xmlns:a16="http://schemas.microsoft.com/office/drawing/2014/main" id="{D23DDDE9-76E0-C74F-A91A-0552C1E23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625" y="4300973"/>
            <a:ext cx="213682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46783" rIns="0" bIns="46783">
            <a:spAutoFit/>
          </a:bodyPr>
          <a:lstStyle/>
          <a:p>
            <a:pPr algn="r" defTabSz="457189" eaLnBrk="0" hangingPunct="0">
              <a:spcBef>
                <a:spcPct val="50000"/>
              </a:spcBef>
              <a:defRPr/>
            </a:pPr>
            <a:r>
              <a:rPr lang="de-DE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15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F89D305-2F4F-5346-B39C-B31643FFAE97}"/>
              </a:ext>
            </a:extLst>
          </p:cNvPr>
          <p:cNvCxnSpPr>
            <a:cxnSpLocks/>
          </p:cNvCxnSpPr>
          <p:nvPr/>
        </p:nvCxnSpPr>
        <p:spPr>
          <a:xfrm>
            <a:off x="3909498" y="4108604"/>
            <a:ext cx="64800" cy="0"/>
          </a:xfrm>
          <a:prstGeom prst="line">
            <a:avLst/>
          </a:prstGeom>
          <a:ln w="9525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 Box 26">
            <a:extLst>
              <a:ext uri="{FF2B5EF4-FFF2-40B4-BE49-F238E27FC236}">
                <a16:creationId xmlns:a16="http://schemas.microsoft.com/office/drawing/2014/main" id="{25662E9F-10C1-644C-9B0B-F681B46D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625" y="3964423"/>
            <a:ext cx="213682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46783" rIns="0" bIns="46783">
            <a:spAutoFit/>
          </a:bodyPr>
          <a:lstStyle/>
          <a:p>
            <a:pPr algn="r" defTabSz="457189" eaLnBrk="0" hangingPunct="0">
              <a:spcBef>
                <a:spcPct val="50000"/>
              </a:spcBef>
              <a:defRPr/>
            </a:pPr>
            <a:r>
              <a:rPr lang="de-DE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6C0618D-7591-DC42-922D-B53ACAA69F35}"/>
              </a:ext>
            </a:extLst>
          </p:cNvPr>
          <p:cNvCxnSpPr>
            <a:cxnSpLocks/>
          </p:cNvCxnSpPr>
          <p:nvPr/>
        </p:nvCxnSpPr>
        <p:spPr>
          <a:xfrm>
            <a:off x="3909498" y="3762529"/>
            <a:ext cx="64800" cy="0"/>
          </a:xfrm>
          <a:prstGeom prst="line">
            <a:avLst/>
          </a:prstGeom>
          <a:ln w="9525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 Box 26">
            <a:extLst>
              <a:ext uri="{FF2B5EF4-FFF2-40B4-BE49-F238E27FC236}">
                <a16:creationId xmlns:a16="http://schemas.microsoft.com/office/drawing/2014/main" id="{3BC4C38D-B946-F142-87EA-04BA50ED0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625" y="3618348"/>
            <a:ext cx="213682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46783" rIns="0" bIns="46783">
            <a:spAutoFit/>
          </a:bodyPr>
          <a:lstStyle/>
          <a:p>
            <a:pPr algn="r" defTabSz="457189" eaLnBrk="0" hangingPunct="0">
              <a:spcBef>
                <a:spcPct val="50000"/>
              </a:spcBef>
              <a:defRPr/>
            </a:pPr>
            <a:r>
              <a:rPr lang="de-DE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86D878A-C77B-D748-B5CE-DD45FFDF39F1}"/>
              </a:ext>
            </a:extLst>
          </p:cNvPr>
          <p:cNvCxnSpPr>
            <a:cxnSpLocks/>
          </p:cNvCxnSpPr>
          <p:nvPr/>
        </p:nvCxnSpPr>
        <p:spPr>
          <a:xfrm>
            <a:off x="3909498" y="3419629"/>
            <a:ext cx="64800" cy="0"/>
          </a:xfrm>
          <a:prstGeom prst="line">
            <a:avLst/>
          </a:prstGeom>
          <a:ln w="9525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 Box 26">
            <a:extLst>
              <a:ext uri="{FF2B5EF4-FFF2-40B4-BE49-F238E27FC236}">
                <a16:creationId xmlns:a16="http://schemas.microsoft.com/office/drawing/2014/main" id="{397A9147-99DF-3A49-83AC-41E3AFCD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625" y="3275448"/>
            <a:ext cx="213682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46783" rIns="0" bIns="46783">
            <a:spAutoFit/>
          </a:bodyPr>
          <a:lstStyle/>
          <a:p>
            <a:pPr algn="r" defTabSz="457189" eaLnBrk="0" hangingPunct="0">
              <a:spcBef>
                <a:spcPct val="50000"/>
              </a:spcBef>
              <a:defRPr/>
            </a:pPr>
            <a:r>
              <a:rPr lang="de-DE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5CAC760-B2EA-F64B-BEBF-B6EF472F9CEC}"/>
              </a:ext>
            </a:extLst>
          </p:cNvPr>
          <p:cNvCxnSpPr>
            <a:cxnSpLocks/>
          </p:cNvCxnSpPr>
          <p:nvPr/>
        </p:nvCxnSpPr>
        <p:spPr>
          <a:xfrm>
            <a:off x="3909498" y="3079904"/>
            <a:ext cx="64800" cy="0"/>
          </a:xfrm>
          <a:prstGeom prst="line">
            <a:avLst/>
          </a:prstGeom>
          <a:ln w="9525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26">
            <a:extLst>
              <a:ext uri="{FF2B5EF4-FFF2-40B4-BE49-F238E27FC236}">
                <a16:creationId xmlns:a16="http://schemas.microsoft.com/office/drawing/2014/main" id="{77C73D47-40B0-9E41-8D0F-10C87C858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625" y="2935723"/>
            <a:ext cx="213682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46783" rIns="0" bIns="46783">
            <a:spAutoFit/>
          </a:bodyPr>
          <a:lstStyle/>
          <a:p>
            <a:pPr algn="r" defTabSz="457189" eaLnBrk="0" hangingPunct="0">
              <a:spcBef>
                <a:spcPct val="50000"/>
              </a:spcBef>
              <a:defRPr/>
            </a:pPr>
            <a:r>
              <a:rPr lang="de-DE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2024662-991A-2542-81A4-66BF32E04D2A}"/>
              </a:ext>
            </a:extLst>
          </p:cNvPr>
          <p:cNvCxnSpPr>
            <a:cxnSpLocks/>
          </p:cNvCxnSpPr>
          <p:nvPr/>
        </p:nvCxnSpPr>
        <p:spPr>
          <a:xfrm>
            <a:off x="3909498" y="2737004"/>
            <a:ext cx="64800" cy="0"/>
          </a:xfrm>
          <a:prstGeom prst="line">
            <a:avLst/>
          </a:prstGeom>
          <a:ln w="9525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Box 26">
            <a:extLst>
              <a:ext uri="{FF2B5EF4-FFF2-40B4-BE49-F238E27FC236}">
                <a16:creationId xmlns:a16="http://schemas.microsoft.com/office/drawing/2014/main" id="{48367380-F28A-0643-9456-2E8D0932D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625" y="2592823"/>
            <a:ext cx="213682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46783" rIns="0" bIns="46783">
            <a:spAutoFit/>
          </a:bodyPr>
          <a:lstStyle/>
          <a:p>
            <a:pPr algn="r" defTabSz="457189" eaLnBrk="0" hangingPunct="0">
              <a:spcBef>
                <a:spcPct val="50000"/>
              </a:spcBef>
              <a:defRPr/>
            </a:pPr>
            <a:r>
              <a:rPr lang="de-DE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17290C8-2A71-394D-B6D0-BE72F53C904A}"/>
              </a:ext>
            </a:extLst>
          </p:cNvPr>
          <p:cNvCxnSpPr>
            <a:cxnSpLocks/>
          </p:cNvCxnSpPr>
          <p:nvPr/>
        </p:nvCxnSpPr>
        <p:spPr>
          <a:xfrm rot="16200000">
            <a:off x="5354123" y="5515129"/>
            <a:ext cx="77230" cy="0"/>
          </a:xfrm>
          <a:prstGeom prst="line">
            <a:avLst/>
          </a:prstGeom>
          <a:ln w="9525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C7D53D-EF1C-EE4E-9DA8-B291A1321BD5}"/>
              </a:ext>
            </a:extLst>
          </p:cNvPr>
          <p:cNvCxnSpPr>
            <a:cxnSpLocks/>
          </p:cNvCxnSpPr>
          <p:nvPr/>
        </p:nvCxnSpPr>
        <p:spPr>
          <a:xfrm rot="16200000">
            <a:off x="6782873" y="5515129"/>
            <a:ext cx="77230" cy="0"/>
          </a:xfrm>
          <a:prstGeom prst="line">
            <a:avLst/>
          </a:prstGeom>
          <a:ln w="9525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5B7841D-10D1-3645-8BE7-0E598C79DAD5}"/>
              </a:ext>
            </a:extLst>
          </p:cNvPr>
          <p:cNvCxnSpPr>
            <a:cxnSpLocks/>
          </p:cNvCxnSpPr>
          <p:nvPr/>
        </p:nvCxnSpPr>
        <p:spPr>
          <a:xfrm rot="16200000">
            <a:off x="8202098" y="5515129"/>
            <a:ext cx="77230" cy="0"/>
          </a:xfrm>
          <a:prstGeom prst="line">
            <a:avLst/>
          </a:prstGeom>
          <a:ln w="9525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AAF1BD4-237E-3B4D-A2F6-517334D55EE8}"/>
              </a:ext>
            </a:extLst>
          </p:cNvPr>
          <p:cNvCxnSpPr>
            <a:cxnSpLocks/>
          </p:cNvCxnSpPr>
          <p:nvPr/>
        </p:nvCxnSpPr>
        <p:spPr>
          <a:xfrm flipV="1">
            <a:off x="3973513" y="2737922"/>
            <a:ext cx="0" cy="2815822"/>
          </a:xfrm>
          <a:prstGeom prst="line">
            <a:avLst/>
          </a:prstGeom>
          <a:ln w="9525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hteck 1">
            <a:extLst>
              <a:ext uri="{FF2B5EF4-FFF2-40B4-BE49-F238E27FC236}">
                <a16:creationId xmlns:a16="http://schemas.microsoft.com/office/drawing/2014/main" id="{19DC5350-7E08-794C-BBC3-0DB62D2A5167}"/>
              </a:ext>
            </a:extLst>
          </p:cNvPr>
          <p:cNvSpPr/>
          <p:nvPr/>
        </p:nvSpPr>
        <p:spPr>
          <a:xfrm>
            <a:off x="4273418" y="5325547"/>
            <a:ext cx="414985" cy="155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de-DE" dirty="0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  <p:sp>
        <p:nvSpPr>
          <p:cNvPr id="59" name="Rechteck 1">
            <a:extLst>
              <a:ext uri="{FF2B5EF4-FFF2-40B4-BE49-F238E27FC236}">
                <a16:creationId xmlns:a16="http://schemas.microsoft.com/office/drawing/2014/main" id="{3BA03BF9-1DF2-324A-91EE-1A4BA864F5A7}"/>
              </a:ext>
            </a:extLst>
          </p:cNvPr>
          <p:cNvSpPr/>
          <p:nvPr/>
        </p:nvSpPr>
        <p:spPr>
          <a:xfrm>
            <a:off x="4686168" y="4988997"/>
            <a:ext cx="414985" cy="492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de-DE" dirty="0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  <p:sp>
        <p:nvSpPr>
          <p:cNvPr id="60" name="Rechteck 1">
            <a:extLst>
              <a:ext uri="{FF2B5EF4-FFF2-40B4-BE49-F238E27FC236}">
                <a16:creationId xmlns:a16="http://schemas.microsoft.com/office/drawing/2014/main" id="{297C1693-58FD-7840-92D4-86BA9C7F427C}"/>
              </a:ext>
            </a:extLst>
          </p:cNvPr>
          <p:cNvSpPr/>
          <p:nvPr/>
        </p:nvSpPr>
        <p:spPr>
          <a:xfrm>
            <a:off x="5702168" y="4846122"/>
            <a:ext cx="414985" cy="634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de-DE" dirty="0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  <p:sp>
        <p:nvSpPr>
          <p:cNvPr id="61" name="Rechteck 1">
            <a:extLst>
              <a:ext uri="{FF2B5EF4-FFF2-40B4-BE49-F238E27FC236}">
                <a16:creationId xmlns:a16="http://schemas.microsoft.com/office/drawing/2014/main" id="{0737FBBE-075C-6E44-906B-5C58DB34E4EF}"/>
              </a:ext>
            </a:extLst>
          </p:cNvPr>
          <p:cNvSpPr/>
          <p:nvPr/>
        </p:nvSpPr>
        <p:spPr>
          <a:xfrm>
            <a:off x="6114918" y="4379397"/>
            <a:ext cx="414985" cy="11017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de-DE" dirty="0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  <p:sp>
        <p:nvSpPr>
          <p:cNvPr id="62" name="Rechteck 1">
            <a:extLst>
              <a:ext uri="{FF2B5EF4-FFF2-40B4-BE49-F238E27FC236}">
                <a16:creationId xmlns:a16="http://schemas.microsoft.com/office/drawing/2014/main" id="{2EA51694-D81F-6644-A960-C92963D0FF33}"/>
              </a:ext>
            </a:extLst>
          </p:cNvPr>
          <p:cNvSpPr/>
          <p:nvPr/>
        </p:nvSpPr>
        <p:spPr>
          <a:xfrm>
            <a:off x="7118218" y="4236522"/>
            <a:ext cx="414985" cy="1244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de-DE" dirty="0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  <p:sp>
        <p:nvSpPr>
          <p:cNvPr id="63" name="Rechteck 1">
            <a:extLst>
              <a:ext uri="{FF2B5EF4-FFF2-40B4-BE49-F238E27FC236}">
                <a16:creationId xmlns:a16="http://schemas.microsoft.com/office/drawing/2014/main" id="{F873C833-A345-CD4E-9BDC-12FAAC6218C9}"/>
              </a:ext>
            </a:extLst>
          </p:cNvPr>
          <p:cNvSpPr/>
          <p:nvPr/>
        </p:nvSpPr>
        <p:spPr>
          <a:xfrm>
            <a:off x="7530968" y="3007797"/>
            <a:ext cx="414985" cy="2473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de-DE" dirty="0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283DC0-926B-6A42-A5CC-CB3831D9169B}"/>
              </a:ext>
            </a:extLst>
          </p:cNvPr>
          <p:cNvCxnSpPr>
            <a:cxnSpLocks/>
          </p:cNvCxnSpPr>
          <p:nvPr/>
        </p:nvCxnSpPr>
        <p:spPr>
          <a:xfrm>
            <a:off x="3982523" y="5477029"/>
            <a:ext cx="4261880" cy="0"/>
          </a:xfrm>
          <a:prstGeom prst="line">
            <a:avLst/>
          </a:prstGeom>
          <a:ln w="9525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feld 3"/>
          <p:cNvSpPr txBox="1"/>
          <p:nvPr/>
        </p:nvSpPr>
        <p:spPr>
          <a:xfrm>
            <a:off x="5615270" y="2880358"/>
            <a:ext cx="938774" cy="276965"/>
          </a:xfrm>
          <a:prstGeom prst="rect">
            <a:avLst/>
          </a:prstGeom>
          <a:noFill/>
        </p:spPr>
        <p:txBody>
          <a:bodyPr wrap="none" lIns="91404" tIns="45703" rIns="91404" bIns="45703" rtlCol="0">
            <a:spAutoFit/>
          </a:bodyPr>
          <a:lstStyle/>
          <a:p>
            <a:pPr lvl="0" defTabSz="457009">
              <a:defRPr/>
            </a:pPr>
            <a:r>
              <a:rPr lang="de-DE" sz="12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Morigi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et al.</a:t>
            </a:r>
          </a:p>
        </p:txBody>
      </p:sp>
    </p:spTree>
    <p:extLst>
      <p:ext uri="{BB962C8B-B14F-4D97-AF65-F5344CB8AC3E}">
        <p14:creationId xmlns:p14="http://schemas.microsoft.com/office/powerpoint/2010/main" val="38187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FC1-14C9-46EB-AAE1-4ED58FD7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53" y="908720"/>
            <a:ext cx="10972800" cy="3819128"/>
          </a:xfrm>
        </p:spPr>
        <p:txBody>
          <a:bodyPr/>
          <a:lstStyle/>
          <a:p>
            <a:r>
              <a:rPr lang="en-GB" sz="4000" dirty="0"/>
              <a:t>Current opinions on managing </a:t>
            </a:r>
            <a:r>
              <a:rPr lang="en-GB" sz="4000" cap="none" dirty="0"/>
              <a:t>nm</a:t>
            </a:r>
            <a:r>
              <a:rPr lang="en-GB" sz="4000" dirty="0"/>
              <a:t>crpc and the implications of new </a:t>
            </a:r>
            <a:br>
              <a:rPr lang="en-GB" sz="4000" dirty="0"/>
            </a:br>
            <a:r>
              <a:rPr lang="en-GB" sz="4000" dirty="0"/>
              <a:t>imaging modalities</a:t>
            </a:r>
            <a:br>
              <a:rPr lang="en-GB" dirty="0"/>
            </a:br>
            <a:br>
              <a:rPr lang="en-GB" dirty="0"/>
            </a:b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6D5EB7-E695-49C6-9B25-6441958C01BC}"/>
              </a:ext>
            </a:extLst>
          </p:cNvPr>
          <p:cNvSpPr txBox="1"/>
          <p:nvPr/>
        </p:nvSpPr>
        <p:spPr>
          <a:xfrm>
            <a:off x="236227" y="4069148"/>
            <a:ext cx="4062309" cy="145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GB" sz="24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Alexander Drzezga MD, PhD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b="1" spc="100" dirty="0">
                <a:solidFill>
                  <a:srgbClr val="03C74F"/>
                </a:solidFill>
                <a:ea typeface="Verdana" panose="020B0604030504040204" pitchFamily="34" charset="0"/>
              </a:rPr>
              <a:t>Professor and Chair </a:t>
            </a:r>
            <a:br>
              <a:rPr lang="en-GB" sz="1700" b="1" spc="100" dirty="0">
                <a:solidFill>
                  <a:srgbClr val="03C74F"/>
                </a:solidFill>
                <a:ea typeface="Verdana" panose="020B0604030504040204" pitchFamily="34" charset="0"/>
              </a:rPr>
            </a:br>
            <a:r>
              <a:rPr lang="en-GB" sz="1700" b="1" spc="100" dirty="0">
                <a:solidFill>
                  <a:srgbClr val="03C74F"/>
                </a:solidFill>
                <a:ea typeface="Verdana" panose="020B0604030504040204" pitchFamily="34" charset="0"/>
              </a:rPr>
              <a:t>Department of Nuclear Medicine, University Hospital of Cologne, Germany</a:t>
            </a:r>
            <a:endParaRPr lang="nl-NL" sz="1700" b="1" spc="100" dirty="0">
              <a:solidFill>
                <a:srgbClr val="03C74F"/>
              </a:solidFill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E35B8F-6009-4755-A005-130279FFB946}"/>
              </a:ext>
            </a:extLst>
          </p:cNvPr>
          <p:cNvSpPr txBox="1"/>
          <p:nvPr/>
        </p:nvSpPr>
        <p:spPr>
          <a:xfrm>
            <a:off x="4367808" y="4069238"/>
            <a:ext cx="3819161" cy="145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GB" sz="24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David Pfister MD, PhD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b="1" spc="100" dirty="0">
                <a:solidFill>
                  <a:srgbClr val="03C74F"/>
                </a:solidFill>
                <a:ea typeface="Verdana" panose="020B0604030504040204" pitchFamily="34" charset="0"/>
              </a:rPr>
              <a:t>Professor and Deputy Director Department of Urology, </a:t>
            </a:r>
            <a:br>
              <a:rPr lang="en-GB" sz="1700" b="1" spc="100" dirty="0">
                <a:solidFill>
                  <a:srgbClr val="03C74F"/>
                </a:solidFill>
                <a:ea typeface="Verdana" panose="020B0604030504040204" pitchFamily="34" charset="0"/>
              </a:rPr>
            </a:br>
            <a:r>
              <a:rPr lang="en-GB" sz="1700" b="1" spc="100" dirty="0">
                <a:solidFill>
                  <a:srgbClr val="03C74F"/>
                </a:solidFill>
                <a:ea typeface="Verdana" panose="020B0604030504040204" pitchFamily="34" charset="0"/>
              </a:rPr>
              <a:t>University Hospital of Cologne, Germany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B84517-0CDA-497B-B2B3-6BEF53C6734F}"/>
              </a:ext>
            </a:extLst>
          </p:cNvPr>
          <p:cNvSpPr txBox="1"/>
          <p:nvPr/>
        </p:nvSpPr>
        <p:spPr>
          <a:xfrm>
            <a:off x="8256241" y="4053849"/>
            <a:ext cx="3819161" cy="182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GB" sz="24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Alicia Morgans MD, MPH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b="1" spc="100" dirty="0">
                <a:solidFill>
                  <a:srgbClr val="03C74F"/>
                </a:solidFill>
                <a:ea typeface="Verdana" panose="020B0604030504040204" pitchFamily="34" charset="0"/>
              </a:rPr>
              <a:t>Associate Professor</a:t>
            </a:r>
            <a:br>
              <a:rPr lang="en-GB" sz="1700" b="1" spc="100" dirty="0">
                <a:solidFill>
                  <a:srgbClr val="03C74F"/>
                </a:solidFill>
                <a:ea typeface="Verdana" panose="020B0604030504040204" pitchFamily="34" charset="0"/>
              </a:rPr>
            </a:br>
            <a:r>
              <a:rPr lang="en-GB" sz="1700" b="1" spc="100" dirty="0">
                <a:solidFill>
                  <a:srgbClr val="03C74F"/>
                </a:solidFill>
                <a:ea typeface="Verdana" panose="020B0604030504040204" pitchFamily="34" charset="0"/>
              </a:rPr>
              <a:t>Robert H. Lurie Cancer Center, </a:t>
            </a:r>
            <a:br>
              <a:rPr lang="en-GB" sz="1700" b="1" spc="100" dirty="0">
                <a:solidFill>
                  <a:srgbClr val="03C74F"/>
                </a:solidFill>
                <a:ea typeface="Verdana" panose="020B0604030504040204" pitchFamily="34" charset="0"/>
              </a:rPr>
            </a:br>
            <a:r>
              <a:rPr lang="en-GB" sz="1700" b="1" spc="100" dirty="0">
                <a:solidFill>
                  <a:srgbClr val="03C74F"/>
                </a:solidFill>
                <a:ea typeface="Verdana" panose="020B0604030504040204" pitchFamily="34" charset="0"/>
              </a:rPr>
              <a:t>Northwestern University, </a:t>
            </a:r>
            <a:br>
              <a:rPr lang="en-GB" sz="1700" b="1" spc="100" dirty="0">
                <a:solidFill>
                  <a:srgbClr val="03C74F"/>
                </a:solidFill>
                <a:ea typeface="Verdana" panose="020B0604030504040204" pitchFamily="34" charset="0"/>
              </a:rPr>
            </a:br>
            <a:r>
              <a:rPr lang="en-GB" sz="1700" b="1" spc="100" dirty="0">
                <a:solidFill>
                  <a:srgbClr val="03C74F"/>
                </a:solidFill>
                <a:ea typeface="Verdana" panose="020B0604030504040204" pitchFamily="34" charset="0"/>
              </a:rPr>
              <a:t>Chicago, Illinois, USA</a:t>
            </a:r>
          </a:p>
          <a:p>
            <a:pPr algn="ctr" defTabSz="533400">
              <a:spcBef>
                <a:spcPct val="0"/>
              </a:spcBef>
            </a:pPr>
            <a:endParaRPr lang="nl-NL" sz="1800" b="1" spc="-3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965A8B-CE6F-A34C-B64A-D877AD736B05}"/>
              </a:ext>
            </a:extLst>
          </p:cNvPr>
          <p:cNvSpPr/>
          <p:nvPr/>
        </p:nvSpPr>
        <p:spPr>
          <a:xfrm>
            <a:off x="446315" y="6015405"/>
            <a:ext cx="11266309" cy="1801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3CAA31-8C6A-5045-B0D4-AF8500894E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882" y="3645024"/>
            <a:ext cx="3369393" cy="307378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B3BF277-5CF4-6648-BFE3-BBC5ACF152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881" y="1168336"/>
            <a:ext cx="3369393" cy="240190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A9261EA-6797-AC4E-B3AE-DA0EDF3A7C28}"/>
              </a:ext>
            </a:extLst>
          </p:cNvPr>
          <p:cNvSpPr txBox="1"/>
          <p:nvPr/>
        </p:nvSpPr>
        <p:spPr>
          <a:xfrm>
            <a:off x="11087653" y="1938399"/>
            <a:ext cx="1104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de-DE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Up-staging</a:t>
            </a:r>
            <a:r>
              <a:rPr lang="en-GB" sz="1600" b="1" dirty="0"/>
              <a:t>”</a:t>
            </a:r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656FF33-FC54-0D4F-A3C7-B34CB4D00572}"/>
              </a:ext>
            </a:extLst>
          </p:cNvPr>
          <p:cNvSpPr txBox="1"/>
          <p:nvPr/>
        </p:nvSpPr>
        <p:spPr>
          <a:xfrm>
            <a:off x="11009369" y="4417012"/>
            <a:ext cx="1104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“Down-</a:t>
            </a:r>
            <a:r>
              <a:rPr lang="de-DE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staging</a:t>
            </a:r>
            <a:r>
              <a:rPr lang="en-GB" sz="1600" b="1" dirty="0"/>
              <a:t>”</a:t>
            </a:r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C76CF23-A50B-124B-AFF6-627FC2123A1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0482" y="963398"/>
            <a:ext cx="6751662" cy="4819248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Literature review of 11 studies:</a:t>
            </a:r>
          </a:p>
          <a:p>
            <a:pPr lvl="1"/>
            <a:r>
              <a:rPr lang="en-GB" dirty="0"/>
              <a:t>Compared to bone scan, PSMA-PET is more sensitive and specific to detect metastases</a:t>
            </a:r>
          </a:p>
          <a:p>
            <a:pPr lvl="1"/>
            <a:r>
              <a:rPr lang="en-GB" dirty="0"/>
              <a:t>Often patients were up-staged from non-metastatic CRPC (nmCRPC) to metastatic CRPC (mCRPC) </a:t>
            </a:r>
          </a:p>
          <a:p>
            <a:pPr lvl="1"/>
            <a:r>
              <a:rPr lang="en-GB" dirty="0"/>
              <a:t>PSMA-guided metastasis-directed radiotherapy may alleviate local symptoms and has the potential to defer systemic treatment in patients with </a:t>
            </a:r>
            <a:r>
              <a:rPr lang="en-GB" dirty="0" err="1"/>
              <a:t>oligoprogressive</a:t>
            </a:r>
            <a:r>
              <a:rPr lang="en-GB" dirty="0"/>
              <a:t> CRPC</a:t>
            </a:r>
          </a:p>
          <a:p>
            <a:pPr lvl="1"/>
            <a:r>
              <a:rPr lang="en-GB" dirty="0"/>
              <a:t>Currently no consensus on therapeutic consequences of </a:t>
            </a:r>
            <a:br>
              <a:rPr lang="en-GB" dirty="0"/>
            </a:br>
            <a:r>
              <a:rPr lang="en-GB" dirty="0"/>
              <a:t>PSMA-PET results in the setting of </a:t>
            </a:r>
            <a:r>
              <a:rPr lang="en-GB" dirty="0">
                <a:solidFill>
                  <a:schemeClr val="tx2"/>
                </a:solidFill>
              </a:rPr>
              <a:t>CRPC</a:t>
            </a:r>
          </a:p>
          <a:p>
            <a:r>
              <a:rPr lang="en-GB" b="1" dirty="0">
                <a:solidFill>
                  <a:schemeClr val="accent1"/>
                </a:solidFill>
              </a:rPr>
              <a:t>EAU guidelines:</a:t>
            </a:r>
          </a:p>
          <a:p>
            <a:pPr lvl="1"/>
            <a:r>
              <a:rPr lang="en-GB" dirty="0"/>
              <a:t>Guidelines recommend: “bone scan and CT”. The use of PSMA PET/CT scans for progressing CRPC is unclear and most likely not as beneficial as for patients with BCR or hormone-naïve disease</a:t>
            </a:r>
          </a:p>
          <a:p>
            <a:pPr lvl="1"/>
            <a:r>
              <a:rPr lang="en-GB" dirty="0"/>
              <a:t>Results from randomised clinical trials required??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7442DC00-5E69-4749-8A2C-E133751D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PSMA-PET imaging in </a:t>
            </a:r>
            <a:r>
              <a:rPr lang="en-US" cap="none" dirty="0" err="1"/>
              <a:t>m</a:t>
            </a:r>
            <a:r>
              <a:rPr lang="en-US" dirty="0" err="1"/>
              <a:t>CRPC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842B393-6071-DD47-A7B8-D580BF2AD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C800C94-7693-0F4C-99A6-F7192D691C2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6315" y="6120080"/>
            <a:ext cx="6657834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de-DE" altLang="de-DE" dirty="0"/>
              <a:t>BCR, biochemical recurrence; CT, computed tomography; (n)(m)CRPC, (non)(metastatic) castration resistant </a:t>
            </a:r>
            <a:br>
              <a:rPr lang="de-DE" altLang="de-DE" dirty="0"/>
            </a:br>
            <a:r>
              <a:rPr lang="de-DE" altLang="de-DE" dirty="0"/>
              <a:t>prostate cancer;</a:t>
            </a:r>
            <a:r>
              <a:rPr lang="en-US" dirty="0"/>
              <a:t> PSMA, </a:t>
            </a:r>
            <a:r>
              <a:rPr lang="de-DE" dirty="0"/>
              <a:t>p</a:t>
            </a:r>
            <a:r>
              <a:rPr lang="en-US" dirty="0" err="1"/>
              <a:t>rostate</a:t>
            </a:r>
            <a:r>
              <a:rPr lang="en-US" dirty="0"/>
              <a:t>-specific membrane antigen; PSMA PET, </a:t>
            </a:r>
            <a:r>
              <a:rPr lang="de-DE" dirty="0"/>
              <a:t>p</a:t>
            </a:r>
            <a:r>
              <a:rPr lang="en-US" dirty="0" err="1"/>
              <a:t>rostate</a:t>
            </a:r>
            <a:r>
              <a:rPr lang="en-US" dirty="0"/>
              <a:t>-specific membrane antigen </a:t>
            </a:r>
            <a:r>
              <a:rPr lang="en-GB" dirty="0"/>
              <a:t>positron emission tomography</a:t>
            </a:r>
            <a:r>
              <a:rPr lang="de-DE" altLang="de-DE" dirty="0"/>
              <a:t> </a:t>
            </a:r>
          </a:p>
          <a:p>
            <a:pPr>
              <a:spcBef>
                <a:spcPts val="100"/>
              </a:spcBef>
            </a:pPr>
            <a:r>
              <a:rPr lang="de-DE" altLang="de-DE" dirty="0"/>
              <a:t>1. Fankhauser C, et al. </a:t>
            </a:r>
            <a:r>
              <a:rPr lang="en-US" altLang="de-DE" dirty="0"/>
              <a:t>World J Urol. 2019;37:457-67</a:t>
            </a:r>
            <a:r>
              <a:rPr lang="de-DE" dirty="0"/>
              <a:t>; 2. </a:t>
            </a:r>
            <a:r>
              <a:rPr lang="en-US" dirty="0"/>
              <a:t>European Association of Urology guidelines prostate cancer 2020. https://uroweb.org/guideline/prostate-cancer/Accessed 21-Jan-21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6414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620184" y="1198799"/>
            <a:ext cx="8110172" cy="4947055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GB" b="1" dirty="0">
                <a:solidFill>
                  <a:schemeClr val="accent1"/>
                </a:solidFill>
              </a:rPr>
              <a:t>Patients</a:t>
            </a:r>
            <a:r>
              <a:rPr lang="en-GB" b="1" dirty="0">
                <a:solidFill>
                  <a:schemeClr val="tx2"/>
                </a:solidFill>
              </a:rPr>
              <a:t>: </a:t>
            </a:r>
            <a:r>
              <a:rPr lang="en-GB" dirty="0">
                <a:solidFill>
                  <a:schemeClr val="tx2"/>
                </a:solidFill>
              </a:rPr>
              <a:t>Multicentre, retrospective, 200 patients with nmCRPC, PSA &gt;2 ng/ml, high risk for metastases (PSADT) of ≤10 months and/or Gleason score of ≥8. Selection criteria similar to SPARTAN, PROSPER, and ARAMIS studies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b="1" dirty="0">
                <a:solidFill>
                  <a:schemeClr val="accent1"/>
                </a:solidFill>
              </a:rPr>
              <a:t>Pre-PSMA imaging: </a:t>
            </a:r>
            <a:r>
              <a:rPr lang="en-GB" dirty="0"/>
              <a:t>91% CT. 15% MRI, 11% bone scan, 3% other PET scans, </a:t>
            </a:r>
            <a:br>
              <a:rPr lang="en-GB" dirty="0"/>
            </a:br>
            <a:r>
              <a:rPr lang="en-GB" dirty="0"/>
              <a:t>all demonstrating </a:t>
            </a:r>
            <a:r>
              <a:rPr lang="en-GB" dirty="0">
                <a:solidFill>
                  <a:schemeClr val="tx2"/>
                </a:solidFill>
              </a:rPr>
              <a:t>M0 disease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Results PSMA-PET:</a:t>
            </a:r>
          </a:p>
          <a:p>
            <a:pPr>
              <a:spcBef>
                <a:spcPts val="400"/>
              </a:spcBef>
            </a:pPr>
            <a:r>
              <a:rPr lang="en-GB" dirty="0"/>
              <a:t>98% PSMA-positive lesions</a:t>
            </a:r>
          </a:p>
          <a:p>
            <a:pPr>
              <a:spcBef>
                <a:spcPts val="400"/>
              </a:spcBef>
            </a:pPr>
            <a:r>
              <a:rPr lang="en-GB" dirty="0"/>
              <a:t>44% disease limited to the pelvis</a:t>
            </a:r>
          </a:p>
          <a:p>
            <a:pPr lvl="1">
              <a:spcBef>
                <a:spcPts val="400"/>
              </a:spcBef>
            </a:pPr>
            <a:r>
              <a:rPr lang="en-GB" dirty="0"/>
              <a:t>incl. 24% disease confined to the prostate bed</a:t>
            </a:r>
          </a:p>
          <a:p>
            <a:pPr marL="288000" lvl="1">
              <a:spcBef>
                <a:spcPts val="400"/>
              </a:spcBef>
              <a:buFont typeface="Arial"/>
              <a:buChar char="•"/>
            </a:pPr>
            <a:r>
              <a:rPr lang="en-GB" sz="2000" dirty="0"/>
              <a:t>55% M1 disease</a:t>
            </a:r>
          </a:p>
          <a:p>
            <a:pPr lvl="1">
              <a:spcBef>
                <a:spcPts val="400"/>
              </a:spcBef>
            </a:pPr>
            <a:r>
              <a:rPr lang="en-GB" dirty="0" err="1"/>
              <a:t>extrapelvic</a:t>
            </a:r>
            <a:r>
              <a:rPr lang="en-GB" dirty="0"/>
              <a:t> nodes (39%), bone (24%) visceral organs (6%)</a:t>
            </a:r>
          </a:p>
          <a:p>
            <a:pPr>
              <a:spcBef>
                <a:spcPts val="400"/>
              </a:spcBef>
            </a:pPr>
            <a:r>
              <a:rPr lang="en-GB" dirty="0"/>
              <a:t>Risk factors for M1 disease included high PSA </a:t>
            </a:r>
          </a:p>
          <a:p>
            <a:pPr>
              <a:spcBef>
                <a:spcPts val="400"/>
              </a:spcBef>
            </a:pPr>
            <a:r>
              <a:rPr lang="en-GB" dirty="0"/>
              <a:t>M1 detection rate did not correlate with PSADT or Gleason score </a:t>
            </a:r>
          </a:p>
          <a:p>
            <a:pPr>
              <a:spcBef>
                <a:spcPts val="400"/>
              </a:spcBef>
            </a:pPr>
            <a:r>
              <a:rPr lang="en-GB" dirty="0"/>
              <a:t>Patients with M1 benefited from androgen receptor therapy</a:t>
            </a:r>
          </a:p>
          <a:p>
            <a:pPr>
              <a:spcBef>
                <a:spcPts val="300"/>
              </a:spcBef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2DC12-3B92-8743-8E8F-2A6F34B2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PSMA-PET imaging in </a:t>
            </a:r>
            <a:r>
              <a:rPr lang="en-US" cap="none" dirty="0" err="1"/>
              <a:t>nm</a:t>
            </a:r>
            <a:r>
              <a:rPr lang="en-US" dirty="0" err="1"/>
              <a:t>CRPC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5D4AC3F-BA27-ED40-BECE-7CC9E4D3A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6D1222A-7611-3649-82FD-0131DB247E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7177617" cy="365125"/>
          </a:xfrm>
        </p:spPr>
        <p:txBody>
          <a:bodyPr/>
          <a:lstStyle/>
          <a:p>
            <a:r>
              <a:rPr lang="de-DE" altLang="de-DE" dirty="0"/>
              <a:t>nmCRPC, non-metastatic castration resistant prostate cancer;</a:t>
            </a:r>
            <a:r>
              <a:rPr lang="en-US" dirty="0"/>
              <a:t> CT, computed tomography; M0, non-metastatic; M1, metastatic; MRI, magnetic </a:t>
            </a:r>
            <a:r>
              <a:rPr lang="en-US" dirty="0" err="1"/>
              <a:t>reasonance</a:t>
            </a:r>
            <a:r>
              <a:rPr lang="en-US" dirty="0"/>
              <a:t> imaging; </a:t>
            </a:r>
            <a:r>
              <a:rPr lang="en-GB" dirty="0"/>
              <a:t>PET, positron emission tomography; </a:t>
            </a:r>
            <a:r>
              <a:rPr lang="en-US" dirty="0"/>
              <a:t>PSA(DT), prostate-specific antigen (doubling time); PSMA, </a:t>
            </a:r>
            <a:r>
              <a:rPr lang="de-DE" dirty="0"/>
              <a:t>p</a:t>
            </a:r>
            <a:r>
              <a:rPr lang="en-US" dirty="0" err="1"/>
              <a:t>rostate</a:t>
            </a:r>
            <a:r>
              <a:rPr lang="en-US" dirty="0"/>
              <a:t>-specific membrane antigen; PSMA PET, </a:t>
            </a:r>
            <a:r>
              <a:rPr lang="de-DE" dirty="0"/>
              <a:t>p</a:t>
            </a:r>
            <a:r>
              <a:rPr lang="en-US" dirty="0" err="1"/>
              <a:t>rostate</a:t>
            </a:r>
            <a:r>
              <a:rPr lang="en-US" dirty="0"/>
              <a:t>-specific membrane antigen </a:t>
            </a:r>
            <a:r>
              <a:rPr lang="en-GB" dirty="0"/>
              <a:t>positron emission tomography</a:t>
            </a:r>
            <a:r>
              <a:rPr lang="de-DE" altLang="de-DE" dirty="0"/>
              <a:t> </a:t>
            </a:r>
            <a:endParaRPr lang="en-GB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066330C1-91BA-AC44-A93C-C54F38E9C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8340" y="6145855"/>
            <a:ext cx="43188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anchor="b">
            <a:spAutoFit/>
          </a:bodyPr>
          <a:lstStyle/>
          <a:p>
            <a:pPr algn="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Fendler W, et  al</a:t>
            </a:r>
            <a:r>
              <a:rPr lang="de-D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Clin Cancer Res. 2019;25:7448-54</a:t>
            </a:r>
          </a:p>
          <a:p>
            <a:pPr algn="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schemeClr val="tx2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pic>
        <p:nvPicPr>
          <p:cNvPr id="11" name="Bild 8" descr="Logoneu91Ebenewhite.psd">
            <a:extLst>
              <a:ext uri="{FF2B5EF4-FFF2-40B4-BE49-F238E27FC236}">
                <a16:creationId xmlns:a16="http://schemas.microsoft.com/office/drawing/2014/main" id="{DEDCE439-36D0-C144-91EA-C8BB7B3191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34942" y="-32494"/>
            <a:ext cx="520945" cy="66082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F3738A6C-AA02-1045-B4BE-B009182AE140}"/>
              </a:ext>
            </a:extLst>
          </p:cNvPr>
          <p:cNvGrpSpPr/>
          <p:nvPr/>
        </p:nvGrpSpPr>
        <p:grpSpPr>
          <a:xfrm>
            <a:off x="7668232" y="3646715"/>
            <a:ext cx="3985522" cy="2441578"/>
            <a:chOff x="7668232" y="3646715"/>
            <a:chExt cx="3985522" cy="244157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AA99087D-19ED-3246-BF45-506E3FEAC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68232" y="3646715"/>
              <a:ext cx="3985522" cy="244157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ECA41A-1C2E-0842-8B38-BA11F8DCEC03}"/>
                </a:ext>
              </a:extLst>
            </p:cNvPr>
            <p:cNvSpPr txBox="1"/>
            <p:nvPr/>
          </p:nvSpPr>
          <p:spPr>
            <a:xfrm>
              <a:off x="10512425" y="4103915"/>
              <a:ext cx="434975" cy="16827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000" dirty="0">
                  <a:solidFill>
                    <a:srgbClr val="0D0D0D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N=4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DE9DAD-F79B-2442-8319-7DEF2ACCDD85}"/>
                </a:ext>
              </a:extLst>
            </p:cNvPr>
            <p:cNvSpPr txBox="1"/>
            <p:nvPr/>
          </p:nvSpPr>
          <p:spPr>
            <a:xfrm>
              <a:off x="8210550" y="4103915"/>
              <a:ext cx="434975" cy="16827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000" dirty="0">
                  <a:solidFill>
                    <a:srgbClr val="0D0D0D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N=196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FD7E38-3439-F440-91EC-11C993088F67}"/>
                </a:ext>
              </a:extLst>
            </p:cNvPr>
            <p:cNvSpPr txBox="1"/>
            <p:nvPr/>
          </p:nvSpPr>
          <p:spPr>
            <a:xfrm>
              <a:off x="7797801" y="4592865"/>
              <a:ext cx="520700" cy="14287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000" dirty="0" err="1">
                  <a:solidFill>
                    <a:srgbClr val="0D0D0D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Tr</a:t>
              </a:r>
              <a:r>
                <a:rPr lang="en-GB" sz="1000" dirty="0">
                  <a:solidFill>
                    <a:srgbClr val="0D0D0D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 55%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B5E101-5A94-2645-844E-9E13FC120CDD}"/>
                </a:ext>
              </a:extLst>
            </p:cNvPr>
            <p:cNvSpPr txBox="1"/>
            <p:nvPr/>
          </p:nvSpPr>
          <p:spPr>
            <a:xfrm>
              <a:off x="8413751" y="4592865"/>
              <a:ext cx="520700" cy="14287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000" dirty="0">
                  <a:solidFill>
                    <a:srgbClr val="0D0D0D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N1 54%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9485997-382D-EB45-8957-AFBF734163AA}"/>
                </a:ext>
              </a:extLst>
            </p:cNvPr>
            <p:cNvSpPr txBox="1"/>
            <p:nvPr/>
          </p:nvSpPr>
          <p:spPr>
            <a:xfrm>
              <a:off x="9239251" y="4592865"/>
              <a:ext cx="520700" cy="14287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000" dirty="0">
                  <a:solidFill>
                    <a:srgbClr val="0D0D0D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M1a 39%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CAE9C86-3DAB-3F4B-A591-48820CB7916C}"/>
                </a:ext>
              </a:extLst>
            </p:cNvPr>
            <p:cNvSpPr txBox="1"/>
            <p:nvPr/>
          </p:nvSpPr>
          <p:spPr>
            <a:xfrm>
              <a:off x="10115551" y="4592865"/>
              <a:ext cx="520700" cy="14287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000" dirty="0">
                  <a:solidFill>
                    <a:srgbClr val="0D0D0D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M1b 24%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EC0AC3-61BD-614C-A8A3-27FCF5D15109}"/>
                </a:ext>
              </a:extLst>
            </p:cNvPr>
            <p:cNvSpPr txBox="1"/>
            <p:nvPr/>
          </p:nvSpPr>
          <p:spPr>
            <a:xfrm>
              <a:off x="10937428" y="4592865"/>
              <a:ext cx="520700" cy="14287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000" dirty="0">
                  <a:solidFill>
                    <a:srgbClr val="0D0D0D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M1c 6%</a:t>
              </a:r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868287C9-85CD-014B-B713-59DEF4E400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3101" y="962669"/>
            <a:ext cx="2778156" cy="287618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787B75D-71C0-6847-9EF4-17B04F414493}"/>
              </a:ext>
            </a:extLst>
          </p:cNvPr>
          <p:cNvSpPr txBox="1"/>
          <p:nvPr/>
        </p:nvSpPr>
        <p:spPr>
          <a:xfrm>
            <a:off x="9309100" y="3681640"/>
            <a:ext cx="434975" cy="16827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000" dirty="0">
                <a:solidFill>
                  <a:srgbClr val="0D0D0D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N=200</a:t>
            </a:r>
          </a:p>
        </p:txBody>
      </p:sp>
    </p:spTree>
    <p:extLst>
      <p:ext uri="{BB962C8B-B14F-4D97-AF65-F5344CB8AC3E}">
        <p14:creationId xmlns:p14="http://schemas.microsoft.com/office/powerpoint/2010/main" val="39485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620184" y="1198800"/>
            <a:ext cx="10963200" cy="4528800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GB" b="1" dirty="0">
                <a:solidFill>
                  <a:schemeClr val="accent1"/>
                </a:solidFill>
              </a:rPr>
              <a:t>Patients: </a:t>
            </a:r>
            <a:r>
              <a:rPr lang="en-GB" dirty="0"/>
              <a:t>Single-</a:t>
            </a:r>
            <a:r>
              <a:rPr lang="en-GB" dirty="0">
                <a:solidFill>
                  <a:schemeClr val="tx2"/>
                </a:solidFill>
              </a:rPr>
              <a:t>centre</a:t>
            </a:r>
            <a:r>
              <a:rPr lang="en-GB" dirty="0"/>
              <a:t>, retrospective, 30 patients </a:t>
            </a:r>
            <a:br>
              <a:rPr lang="en-GB" dirty="0"/>
            </a:br>
            <a:r>
              <a:rPr lang="en-GB" dirty="0"/>
              <a:t>with </a:t>
            </a:r>
            <a:r>
              <a:rPr lang="en-GB" dirty="0" err="1"/>
              <a:t>nmCRPC</a:t>
            </a:r>
            <a:r>
              <a:rPr lang="en-GB" dirty="0"/>
              <a:t> (rise in PSA despite castrate serum </a:t>
            </a:r>
            <a:br>
              <a:rPr lang="en-GB" dirty="0"/>
            </a:br>
            <a:r>
              <a:rPr lang="en-GB" dirty="0"/>
              <a:t>testosterone levels, &lt;50 ng/dl incl. cases with </a:t>
            </a:r>
            <a:br>
              <a:rPr lang="en-GB" dirty="0"/>
            </a:br>
            <a:r>
              <a:rPr lang="en-GB" dirty="0"/>
              <a:t>PSA &lt;2 ng/ml)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b="1" dirty="0">
                <a:solidFill>
                  <a:schemeClr val="accent1"/>
                </a:solidFill>
              </a:rPr>
              <a:t>Pre-PSMA-PET imaging: </a:t>
            </a:r>
            <a:r>
              <a:rPr lang="en-GB" baseline="30000" dirty="0"/>
              <a:t>18</a:t>
            </a:r>
            <a:r>
              <a:rPr lang="en-GB" dirty="0"/>
              <a:t>F-Fluorocholine PET/CT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Results: </a:t>
            </a:r>
          </a:p>
          <a:p>
            <a:pPr>
              <a:spcBef>
                <a:spcPts val="300"/>
              </a:spcBef>
            </a:pPr>
            <a:r>
              <a:rPr lang="en-GB" dirty="0"/>
              <a:t>90% PSMA-positive lesions</a:t>
            </a:r>
          </a:p>
          <a:p>
            <a:pPr lvl="1">
              <a:spcBef>
                <a:spcPts val="300"/>
              </a:spcBef>
            </a:pPr>
            <a:r>
              <a:rPr lang="en-GB" dirty="0"/>
              <a:t>100% positivity rate in PSA &gt;2 ng/ml</a:t>
            </a:r>
          </a:p>
          <a:p>
            <a:pPr lvl="1">
              <a:spcBef>
                <a:spcPts val="300"/>
              </a:spcBef>
            </a:pPr>
            <a:r>
              <a:rPr lang="en-GB" dirty="0"/>
              <a:t>70% in &lt;2 ng/ml (7/10 = 70%)</a:t>
            </a:r>
          </a:p>
          <a:p>
            <a:r>
              <a:rPr lang="en-GB" dirty="0"/>
              <a:t>7% disease confined to the prostate bed, </a:t>
            </a:r>
          </a:p>
          <a:p>
            <a:pPr>
              <a:spcBef>
                <a:spcPts val="300"/>
              </a:spcBef>
            </a:pPr>
            <a:r>
              <a:rPr lang="en-GB" dirty="0"/>
              <a:t>20% </a:t>
            </a:r>
            <a:r>
              <a:rPr lang="en-GB" dirty="0" err="1"/>
              <a:t>oligometastastic</a:t>
            </a:r>
            <a:r>
              <a:rPr lang="en-GB" dirty="0"/>
              <a:t> disease</a:t>
            </a:r>
          </a:p>
          <a:p>
            <a:pPr>
              <a:spcBef>
                <a:spcPts val="300"/>
              </a:spcBef>
            </a:pPr>
            <a:r>
              <a:rPr lang="en-GB" dirty="0"/>
              <a:t>63% </a:t>
            </a:r>
            <a:r>
              <a:rPr lang="en-GB" dirty="0" err="1"/>
              <a:t>polymetastatic</a:t>
            </a:r>
            <a:r>
              <a:rPr lang="en-GB" dirty="0"/>
              <a:t> disease</a:t>
            </a:r>
          </a:p>
          <a:p>
            <a:r>
              <a:rPr lang="en-GB" dirty="0">
                <a:solidFill>
                  <a:schemeClr val="tx2"/>
                </a:solidFill>
              </a:rPr>
              <a:t>PSMA-11 PET/CT impacted disease management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in 70% of cases</a:t>
            </a:r>
          </a:p>
          <a:p>
            <a:pPr>
              <a:spcBef>
                <a:spcPts val="300"/>
              </a:spcBef>
            </a:pPr>
            <a:endParaRPr lang="en-GB" dirty="0"/>
          </a:p>
          <a:p>
            <a:pPr>
              <a:spcBef>
                <a:spcPts val="300"/>
              </a:spcBef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73830-E75D-C94A-88F7-967CBFE9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PSMA-PET imaging in </a:t>
            </a:r>
            <a:r>
              <a:rPr lang="en-US" cap="none" dirty="0" err="1"/>
              <a:t>nm</a:t>
            </a:r>
            <a:r>
              <a:rPr lang="en-US" dirty="0" err="1"/>
              <a:t>CRPC</a:t>
            </a:r>
            <a:br>
              <a:rPr lang="de-DE" dirty="0"/>
            </a:b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C1612A6-41F5-2746-AAA5-DB5058C4C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7E51F74-4247-E945-98FA-3AB1FBFE1D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180339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altLang="de-DE" dirty="0"/>
              <a:t>ADT, androgen deprivation therapy; </a:t>
            </a:r>
            <a:r>
              <a:rPr lang="en-GB" altLang="de-DE" dirty="0" err="1"/>
              <a:t>nmCRPC</a:t>
            </a:r>
            <a:r>
              <a:rPr lang="en-GB" altLang="de-DE" dirty="0"/>
              <a:t>, non-metastatic castration resistant prostate cancer;</a:t>
            </a:r>
            <a:r>
              <a:rPr lang="en-GB" dirty="0"/>
              <a:t> PET/CT, positron emission tomography/computed tomography; </a:t>
            </a:r>
            <a:r>
              <a:rPr lang="en-GB" dirty="0">
                <a:solidFill>
                  <a:schemeClr val="tx2"/>
                </a:solidFill>
              </a:rPr>
              <a:t>PSA, prostate-specific antigen; PSMA PET, prostate-specific membrane antigen positron emission tomography</a:t>
            </a:r>
            <a:r>
              <a:rPr lang="en-GB" altLang="de-DE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GB" dirty="0" err="1">
                <a:solidFill>
                  <a:schemeClr val="tx2"/>
                </a:solidFill>
              </a:rPr>
              <a:t>Fourquet</a:t>
            </a:r>
            <a:r>
              <a:rPr lang="en-GB" dirty="0">
                <a:solidFill>
                  <a:schemeClr val="tx2"/>
                </a:solidFill>
              </a:rPr>
              <a:t> A, et al. </a:t>
            </a:r>
            <a:r>
              <a:rPr lang="en-US" dirty="0" err="1">
                <a:solidFill>
                  <a:schemeClr val="tx2"/>
                </a:solidFill>
              </a:rPr>
              <a:t>Sci</a:t>
            </a:r>
            <a:r>
              <a:rPr lang="en-US" dirty="0">
                <a:solidFill>
                  <a:schemeClr val="tx2"/>
                </a:solidFill>
              </a:rPr>
              <a:t> Rep. 2020 Feb 7;10(1):2104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2BACB7-50E3-2843-8915-E5669B3FF6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0016" y="1090735"/>
            <a:ext cx="3222741" cy="245167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5C0B23-BC51-5343-A6D1-695EA39E67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17" y="3733380"/>
            <a:ext cx="3747815" cy="222597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362B1F-38A3-CB4D-9FB1-DF9F330AF276}"/>
              </a:ext>
            </a:extLst>
          </p:cNvPr>
          <p:cNvSpPr txBox="1"/>
          <p:nvPr/>
        </p:nvSpPr>
        <p:spPr>
          <a:xfrm>
            <a:off x="9980715" y="1788698"/>
            <a:ext cx="1792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Successful</a:t>
            </a:r>
          </a:p>
          <a:p>
            <a:pPr algn="ctr"/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2nd generation ADT</a:t>
            </a:r>
          </a:p>
        </p:txBody>
      </p:sp>
      <p:sp>
        <p:nvSpPr>
          <p:cNvPr id="9" name="Pfeil nach rechts 8">
            <a:extLst>
              <a:ext uri="{FF2B5EF4-FFF2-40B4-BE49-F238E27FC236}">
                <a16:creationId xmlns:a16="http://schemas.microsoft.com/office/drawing/2014/main" id="{E59F870C-C649-854E-910A-97ED6FB041C3}"/>
              </a:ext>
            </a:extLst>
          </p:cNvPr>
          <p:cNvSpPr/>
          <p:nvPr/>
        </p:nvSpPr>
        <p:spPr>
          <a:xfrm>
            <a:off x="9585277" y="2042533"/>
            <a:ext cx="337760" cy="3760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0" name="Pfeil nach rechts 9">
            <a:extLst>
              <a:ext uri="{FF2B5EF4-FFF2-40B4-BE49-F238E27FC236}">
                <a16:creationId xmlns:a16="http://schemas.microsoft.com/office/drawing/2014/main" id="{64AE3895-D9C9-EE49-B427-05D23E061A2F}"/>
              </a:ext>
            </a:extLst>
          </p:cNvPr>
          <p:cNvSpPr/>
          <p:nvPr/>
        </p:nvSpPr>
        <p:spPr>
          <a:xfrm>
            <a:off x="10108584" y="4255513"/>
            <a:ext cx="337760" cy="3760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AFC0EB2-8E3D-7547-ACDE-00EBB08F9A74}"/>
              </a:ext>
            </a:extLst>
          </p:cNvPr>
          <p:cNvSpPr txBox="1"/>
          <p:nvPr/>
        </p:nvSpPr>
        <p:spPr>
          <a:xfrm>
            <a:off x="10423708" y="4051975"/>
            <a:ext cx="1407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</a:t>
            </a:r>
          </a:p>
          <a:p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stereotactic radiation therapy</a:t>
            </a:r>
          </a:p>
        </p:txBody>
      </p:sp>
    </p:spTree>
    <p:extLst>
      <p:ext uri="{BB962C8B-B14F-4D97-AF65-F5344CB8AC3E}">
        <p14:creationId xmlns:p14="http://schemas.microsoft.com/office/powerpoint/2010/main" val="36386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PSMA-PET</a:t>
            </a:r>
          </a:p>
          <a:p>
            <a:pPr lvl="1"/>
            <a:r>
              <a:rPr lang="en-GB" dirty="0"/>
              <a:t>Is a </a:t>
            </a:r>
            <a:r>
              <a:rPr lang="en-GB" sz="2000" b="1" dirty="0">
                <a:solidFill>
                  <a:schemeClr val="accent1"/>
                </a:solidFill>
              </a:rPr>
              <a:t>highly effective universal diagnostic tool </a:t>
            </a:r>
            <a:r>
              <a:rPr lang="en-GB" dirty="0"/>
              <a:t>in various situations /disease stages of PC</a:t>
            </a:r>
          </a:p>
          <a:p>
            <a:pPr lvl="1"/>
            <a:r>
              <a:rPr lang="en-GB" dirty="0"/>
              <a:t>Will frequently lead to an upstaging (primary diagnosis, BCR, </a:t>
            </a:r>
            <a:r>
              <a:rPr lang="en-GB" dirty="0" err="1"/>
              <a:t>mCRPC</a:t>
            </a:r>
            <a:r>
              <a:rPr lang="en-GB" dirty="0"/>
              <a:t>, </a:t>
            </a:r>
            <a:r>
              <a:rPr lang="en-GB" dirty="0" err="1"/>
              <a:t>nmCRPC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Shows that metastases are generally much more common at lower PSA-values than previously assumed</a:t>
            </a:r>
          </a:p>
          <a:p>
            <a:pPr lvl="1"/>
            <a:r>
              <a:rPr lang="en-GB" dirty="0"/>
              <a:t>May have considerable diagnostic consequences, particularly </a:t>
            </a:r>
            <a:r>
              <a:rPr lang="en-GB" dirty="0">
                <a:solidFill>
                  <a:schemeClr val="tx2"/>
                </a:solidFill>
              </a:rPr>
              <a:t>regarding localised therapeutic </a:t>
            </a:r>
            <a:r>
              <a:rPr lang="en-GB" dirty="0"/>
              <a:t>approaches and already has demonstrated change in management</a:t>
            </a:r>
          </a:p>
          <a:p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C843CBB-BCA6-5147-BBEF-3704CEFE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F44895B-D5D0-7747-AD4B-AFAAF1338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8D7EC71-54E2-CD42-83DD-419EF6B38ED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660392" cy="365125"/>
          </a:xfrm>
        </p:spPr>
        <p:txBody>
          <a:bodyPr/>
          <a:lstStyle/>
          <a:p>
            <a:r>
              <a:rPr lang="en-GB" altLang="de-DE" dirty="0"/>
              <a:t>BCR, biochemical recurrence; (n)</a:t>
            </a:r>
            <a:r>
              <a:rPr lang="en-GB" altLang="de-DE" dirty="0" err="1"/>
              <a:t>mCRPC</a:t>
            </a:r>
            <a:r>
              <a:rPr lang="en-GB" altLang="de-DE" dirty="0"/>
              <a:t>, (non-) metastatic castration resistant prostate cancer;</a:t>
            </a:r>
            <a:r>
              <a:rPr lang="en-GB" dirty="0"/>
              <a:t> PC, prostate cancer; PSA, prostate-specific antigen; PSMA PET, prostate-specific membrane antigen positron emission tomography</a:t>
            </a:r>
            <a:r>
              <a:rPr lang="en-GB" alt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60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478574" y="1145093"/>
            <a:ext cx="11234852" cy="4942526"/>
          </a:xfrm>
        </p:spPr>
        <p:txBody>
          <a:bodyPr/>
          <a:lstStyle/>
          <a:p>
            <a:r>
              <a:rPr lang="en-GB" b="1" dirty="0" err="1">
                <a:solidFill>
                  <a:schemeClr val="accent1"/>
                </a:solidFill>
              </a:rPr>
              <a:t>nmCPRC</a:t>
            </a:r>
            <a:r>
              <a:rPr lang="en-GB" b="1" dirty="0">
                <a:solidFill>
                  <a:schemeClr val="accent1"/>
                </a:solidFill>
              </a:rPr>
              <a:t>: </a:t>
            </a:r>
          </a:p>
          <a:p>
            <a:pPr lvl="1"/>
            <a:r>
              <a:rPr lang="en-GB" sz="2000" b="1" dirty="0">
                <a:solidFill>
                  <a:schemeClr val="accent1"/>
                </a:solidFill>
              </a:rPr>
              <a:t>In majority of cases is in fact metastatic disease</a:t>
            </a:r>
            <a:r>
              <a:rPr lang="en-GB" dirty="0"/>
              <a:t>, </a:t>
            </a:r>
            <a:r>
              <a:rPr lang="en-GB" dirty="0">
                <a:solidFill>
                  <a:schemeClr val="tx2"/>
                </a:solidFill>
              </a:rPr>
              <a:t>“non-metastatic“ only in a minority of cases  (~50%) (</a:t>
            </a:r>
            <a:r>
              <a:rPr lang="en-GB" dirty="0" err="1">
                <a:solidFill>
                  <a:schemeClr val="tx2"/>
                </a:solidFill>
              </a:rPr>
              <a:t>micrometastasis</a:t>
            </a:r>
            <a:r>
              <a:rPr lang="en-GB" dirty="0">
                <a:solidFill>
                  <a:schemeClr val="tx2"/>
                </a:solidFill>
              </a:rPr>
              <a:t>?)</a:t>
            </a:r>
          </a:p>
          <a:p>
            <a:pPr lvl="1"/>
            <a:r>
              <a:rPr lang="en-GB" sz="2000" b="1" dirty="0">
                <a:solidFill>
                  <a:schemeClr val="accent1"/>
                </a:solidFill>
              </a:rPr>
              <a:t>Is misleading/wrong as a description </a:t>
            </a:r>
            <a:r>
              <a:rPr lang="en-GB" dirty="0"/>
              <a:t>of a disease stage (rather “progress of </a:t>
            </a:r>
            <a:r>
              <a:rPr lang="en-GB" dirty="0">
                <a:solidFill>
                  <a:schemeClr val="tx2"/>
                </a:solidFill>
              </a:rPr>
              <a:t>non-detected origin“)</a:t>
            </a:r>
          </a:p>
          <a:p>
            <a:pPr lvl="1"/>
            <a:r>
              <a:rPr lang="en-GB" sz="2000" b="1" dirty="0">
                <a:solidFill>
                  <a:schemeClr val="accent1"/>
                </a:solidFill>
              </a:rPr>
              <a:t>Holds potential for PSMA-imaging, but no consensus on consequences of change from non-metastatic to </a:t>
            </a:r>
            <a:r>
              <a:rPr lang="en-GB" sz="2000" b="1" dirty="0" err="1">
                <a:solidFill>
                  <a:schemeClr val="accent1"/>
                </a:solidFill>
              </a:rPr>
              <a:t>mCRPC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</a:p>
          <a:p>
            <a:pPr lvl="2"/>
            <a:r>
              <a:rPr lang="en-GB" dirty="0"/>
              <a:t>benefit of second-generation ADT in </a:t>
            </a:r>
            <a:r>
              <a:rPr lang="en-GB" dirty="0" err="1"/>
              <a:t>nmCPRC</a:t>
            </a:r>
            <a:r>
              <a:rPr lang="en-GB" dirty="0"/>
              <a:t> independent from metastatic stage</a:t>
            </a:r>
          </a:p>
          <a:p>
            <a:pPr lvl="2"/>
            <a:r>
              <a:rPr lang="en-GB" dirty="0"/>
              <a:t>no prospective data on salvage treatment of locoregional disease (prostate/pelvis) or </a:t>
            </a:r>
            <a:r>
              <a:rPr lang="en-GB" dirty="0">
                <a:solidFill>
                  <a:schemeClr val="tx2"/>
                </a:solidFill>
              </a:rPr>
              <a:t>localised metastasis-directed </a:t>
            </a:r>
            <a:r>
              <a:rPr lang="en-GB" dirty="0"/>
              <a:t>therapy (radiation)</a:t>
            </a:r>
          </a:p>
          <a:p>
            <a:pPr lvl="1"/>
            <a:r>
              <a:rPr lang="en-GB" sz="2000" b="1" dirty="0">
                <a:solidFill>
                  <a:schemeClr val="accent1"/>
                </a:solidFill>
              </a:rPr>
              <a:t>Inclusion into trials and data on therapeutic efficacy is often determined with conventional imaging</a:t>
            </a:r>
            <a:endParaRPr lang="en-GB" dirty="0">
              <a:solidFill>
                <a:schemeClr val="tx2"/>
              </a:solidFill>
            </a:endParaRPr>
          </a:p>
          <a:p>
            <a:pPr lvl="1"/>
            <a:r>
              <a:rPr lang="en-GB" dirty="0"/>
              <a:t>In future trials, </a:t>
            </a:r>
            <a:r>
              <a:rPr lang="en-GB" sz="2000" b="1" dirty="0">
                <a:solidFill>
                  <a:schemeClr val="accent1"/>
                </a:solidFill>
              </a:rPr>
              <a:t>PSMA-PET staging should be considered in both </a:t>
            </a:r>
            <a:r>
              <a:rPr lang="en-GB" sz="2000" b="1" dirty="0" err="1">
                <a:solidFill>
                  <a:schemeClr val="accent1"/>
                </a:solidFill>
              </a:rPr>
              <a:t>mCPRC</a:t>
            </a:r>
            <a:r>
              <a:rPr lang="en-GB" sz="2000" b="1" dirty="0">
                <a:solidFill>
                  <a:schemeClr val="accent1"/>
                </a:solidFill>
              </a:rPr>
              <a:t> and </a:t>
            </a:r>
            <a:r>
              <a:rPr lang="en-GB" sz="2000" b="1" dirty="0" err="1">
                <a:solidFill>
                  <a:schemeClr val="accent1"/>
                </a:solidFill>
              </a:rPr>
              <a:t>nmCPRC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dirty="0"/>
              <a:t>for patient inclusion and follow-up </a:t>
            </a:r>
          </a:p>
          <a:p>
            <a:pPr lvl="1"/>
            <a:r>
              <a:rPr lang="en-GB" dirty="0"/>
              <a:t>Huge proportion of </a:t>
            </a:r>
            <a:r>
              <a:rPr lang="en-GB" dirty="0">
                <a:solidFill>
                  <a:schemeClr val="tx2"/>
                </a:solidFill>
              </a:rPr>
              <a:t>PSMA-positive metastatic lesions across disease stages further </a:t>
            </a:r>
            <a:r>
              <a:rPr lang="en-GB" dirty="0"/>
              <a:t>supports the notion that </a:t>
            </a:r>
            <a:r>
              <a:rPr lang="en-GB" sz="2000" b="1" dirty="0">
                <a:solidFill>
                  <a:schemeClr val="accent1"/>
                </a:solidFill>
              </a:rPr>
              <a:t>PSMA-therapy should be included in the catalogue of potential therapy options</a:t>
            </a:r>
          </a:p>
          <a:p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C843CBB-BCA6-5147-BBEF-3704CEFE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F44895B-D5D0-7747-AD4B-AFAAF1338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C6B551-F979-E346-9B6F-3BDD58F6561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63700"/>
            <a:ext cx="7059992" cy="461665"/>
          </a:xfrm>
        </p:spPr>
        <p:txBody>
          <a:bodyPr/>
          <a:lstStyle/>
          <a:p>
            <a:r>
              <a:rPr lang="en-GB" altLang="de-DE" dirty="0"/>
              <a:t>ADT, androgen deprivation therapy; (n)</a:t>
            </a:r>
            <a:r>
              <a:rPr lang="en-GB" altLang="de-DE" dirty="0" err="1"/>
              <a:t>mCRPC</a:t>
            </a:r>
            <a:r>
              <a:rPr lang="en-GB" altLang="de-DE" dirty="0"/>
              <a:t>, (non) metastatic castration resistant prostate cancer;</a:t>
            </a:r>
            <a:r>
              <a:rPr lang="en-GB" dirty="0"/>
              <a:t> PSMA, prostate-specific membrane antigen; PSMA PET, prostate-specific membrane antigen positron emission tomography</a:t>
            </a:r>
            <a:r>
              <a:rPr lang="en-GB" altLang="de-DE" dirty="0"/>
              <a:t> 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DFE9B0B-9C29-4EBA-991A-5F4C9126C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216" y="6178861"/>
            <a:ext cx="3431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anchor="b">
            <a:spAutoFit/>
          </a:bodyPr>
          <a:lstStyle/>
          <a:p>
            <a:pPr algn="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Fendler W, et  al</a:t>
            </a:r>
            <a:r>
              <a:rPr lang="de-DE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Clin Cancer Res. 2019;25:7448-54</a:t>
            </a:r>
          </a:p>
          <a:p>
            <a:pPr algn="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schemeClr val="tx2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accent1"/>
                </a:solidFill>
              </a:rPr>
              <a:t>Nuclear Medicine/Radiochemistry</a:t>
            </a:r>
          </a:p>
          <a:p>
            <a:pPr>
              <a:spcBef>
                <a:spcPts val="300"/>
              </a:spcBef>
            </a:pPr>
            <a:r>
              <a:rPr lang="en-GB" sz="1800" dirty="0" err="1"/>
              <a:t>Prof.</a:t>
            </a:r>
            <a:r>
              <a:rPr lang="en-GB" sz="1800" dirty="0"/>
              <a:t> M. </a:t>
            </a:r>
            <a:r>
              <a:rPr lang="en-GB" sz="1800" dirty="0" err="1"/>
              <a:t>Dietlein</a:t>
            </a:r>
            <a:endParaRPr lang="en-GB" sz="1800" dirty="0"/>
          </a:p>
          <a:p>
            <a:pPr>
              <a:spcBef>
                <a:spcPts val="300"/>
              </a:spcBef>
            </a:pPr>
            <a:r>
              <a:rPr lang="en-GB" sz="1800" dirty="0" err="1"/>
              <a:t>Prof.</a:t>
            </a:r>
            <a:r>
              <a:rPr lang="en-GB" sz="1800" dirty="0"/>
              <a:t> C. Kobe</a:t>
            </a:r>
          </a:p>
          <a:p>
            <a:pPr>
              <a:spcBef>
                <a:spcPts val="300"/>
              </a:spcBef>
            </a:pPr>
            <a:r>
              <a:rPr lang="en-GB" sz="1800" dirty="0" err="1"/>
              <a:t>Prof.</a:t>
            </a:r>
            <a:r>
              <a:rPr lang="en-GB" sz="1800" dirty="0"/>
              <a:t> M. Schmidt</a:t>
            </a:r>
          </a:p>
          <a:p>
            <a:pPr>
              <a:spcBef>
                <a:spcPts val="300"/>
              </a:spcBef>
            </a:pPr>
            <a:r>
              <a:rPr lang="en-GB" sz="1800" dirty="0" err="1"/>
              <a:t>Dr.</a:t>
            </a:r>
            <a:r>
              <a:rPr lang="en-GB" sz="1800" dirty="0"/>
              <a:t> Ph. </a:t>
            </a:r>
            <a:r>
              <a:rPr lang="en-GB" sz="1800" dirty="0" err="1"/>
              <a:t>Täger</a:t>
            </a:r>
            <a:endParaRPr lang="en-GB" sz="1800" dirty="0"/>
          </a:p>
          <a:p>
            <a:pPr>
              <a:spcBef>
                <a:spcPts val="300"/>
              </a:spcBef>
            </a:pPr>
            <a:r>
              <a:rPr lang="en-GB" sz="1800" dirty="0" err="1"/>
              <a:t>Dr.</a:t>
            </a:r>
            <a:r>
              <a:rPr lang="en-GB" sz="1800" dirty="0"/>
              <a:t> J. </a:t>
            </a:r>
            <a:r>
              <a:rPr lang="en-GB" sz="1800" dirty="0" err="1"/>
              <a:t>Hammes</a:t>
            </a:r>
            <a:endParaRPr lang="en-GB" sz="1800" dirty="0"/>
          </a:p>
          <a:p>
            <a:pPr>
              <a:spcBef>
                <a:spcPts val="300"/>
              </a:spcBef>
            </a:pPr>
            <a:r>
              <a:rPr lang="en-GB" sz="1800" dirty="0" err="1"/>
              <a:t>Dr.</a:t>
            </a:r>
            <a:r>
              <a:rPr lang="en-GB" sz="1800" dirty="0"/>
              <a:t> </a:t>
            </a:r>
            <a:r>
              <a:rPr lang="en-GB" sz="1800" dirty="0" err="1"/>
              <a:t>mult</a:t>
            </a:r>
            <a:r>
              <a:rPr lang="en-GB" sz="1800" dirty="0"/>
              <a:t>. Felix </a:t>
            </a:r>
            <a:r>
              <a:rPr lang="en-GB" sz="1800" dirty="0" err="1"/>
              <a:t>Dietlein</a:t>
            </a:r>
            <a:endParaRPr lang="en-GB" sz="1800" dirty="0"/>
          </a:p>
          <a:p>
            <a:pPr>
              <a:spcBef>
                <a:spcPts val="300"/>
              </a:spcBef>
            </a:pPr>
            <a:r>
              <a:rPr lang="en-GB" sz="1800" dirty="0"/>
              <a:t>Team </a:t>
            </a:r>
            <a:r>
              <a:rPr lang="en-GB" sz="1800" dirty="0" err="1"/>
              <a:t>NucMed</a:t>
            </a:r>
            <a:endParaRPr lang="en-GB" sz="1800" dirty="0"/>
          </a:p>
          <a:p>
            <a:pPr>
              <a:spcBef>
                <a:spcPts val="300"/>
              </a:spcBef>
            </a:pPr>
            <a:endParaRPr lang="en-GB" sz="1800" dirty="0"/>
          </a:p>
          <a:p>
            <a:pPr>
              <a:spcBef>
                <a:spcPts val="300"/>
              </a:spcBef>
            </a:pPr>
            <a:r>
              <a:rPr lang="en-GB" sz="1800" dirty="0" err="1"/>
              <a:t>Prof.</a:t>
            </a:r>
            <a:r>
              <a:rPr lang="en-GB" sz="1800" dirty="0"/>
              <a:t> K. </a:t>
            </a:r>
            <a:r>
              <a:rPr lang="en-GB" sz="1800" dirty="0" err="1"/>
              <a:t>Schomäcker</a:t>
            </a:r>
            <a:r>
              <a:rPr lang="en-GB" sz="1800" dirty="0"/>
              <a:t>, Team </a:t>
            </a:r>
            <a:r>
              <a:rPr lang="en-GB" sz="1800" dirty="0" err="1"/>
              <a:t>Radiopharmacy</a:t>
            </a:r>
            <a:endParaRPr lang="en-GB" sz="1800" dirty="0"/>
          </a:p>
          <a:p>
            <a:pPr>
              <a:spcBef>
                <a:spcPts val="300"/>
              </a:spcBef>
            </a:pPr>
            <a:r>
              <a:rPr lang="en-GB" sz="1800" dirty="0" err="1"/>
              <a:t>Prof.</a:t>
            </a:r>
            <a:r>
              <a:rPr lang="en-GB" sz="1800" dirty="0"/>
              <a:t> </a:t>
            </a:r>
            <a:r>
              <a:rPr lang="en-GB" sz="1800" dirty="0" err="1"/>
              <a:t>Neumaier</a:t>
            </a:r>
            <a:r>
              <a:rPr lang="en-GB" sz="1800" dirty="0"/>
              <a:t>, IREMB, Team PET-Radiochemistry </a:t>
            </a:r>
          </a:p>
          <a:p>
            <a:pPr>
              <a:spcBef>
                <a:spcPts val="300"/>
              </a:spcBef>
            </a:pPr>
            <a:r>
              <a:rPr lang="en-GB" sz="1800" dirty="0"/>
              <a:t>M. Wild/</a:t>
            </a:r>
            <a:r>
              <a:rPr lang="en-GB" sz="1800" dirty="0" err="1"/>
              <a:t>Dr.</a:t>
            </a:r>
            <a:r>
              <a:rPr lang="en-GB" sz="1800" dirty="0"/>
              <a:t> M. </a:t>
            </a:r>
            <a:r>
              <a:rPr lang="en-GB" sz="1800" dirty="0" err="1"/>
              <a:t>Hohberg</a:t>
            </a:r>
            <a:r>
              <a:rPr lang="en-GB" sz="1800" dirty="0"/>
              <a:t> &amp; Team Medical Physics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9FE6F-8980-CD48-AB4B-F7D3F927F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</a:t>
            </a:r>
            <a:r>
              <a:rPr lang="en-US" dirty="0" err="1"/>
              <a:t>thaNks</a:t>
            </a:r>
            <a:r>
              <a:rPr lang="en-US" dirty="0"/>
              <a:t>!</a:t>
            </a:r>
            <a:endParaRPr lang="en-GB" dirty="0"/>
          </a:p>
        </p:txBody>
      </p:sp>
      <p:sp>
        <p:nvSpPr>
          <p:cNvPr id="10" name="Inhaltsplatzhalter 3"/>
          <p:cNvSpPr txBox="1">
            <a:spLocks/>
          </p:cNvSpPr>
          <p:nvPr/>
        </p:nvSpPr>
        <p:spPr bwMode="auto">
          <a:xfrm>
            <a:off x="6989760" y="1402329"/>
            <a:ext cx="4493419" cy="504056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887" tIns="45933" rIns="91887" bIns="45933" numCol="1" anchor="t" anchorCtr="0" compatLnSpc="1">
            <a:prstTxWarp prst="textNoShape">
              <a:avLst/>
            </a:prstTxWarp>
            <a:noAutofit/>
          </a:bodyPr>
          <a:lstStyle>
            <a:lvl1pPr marL="342389" indent="-34238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1839" indent="-28531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1289" indent="-22825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597800" indent="-2282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4312" indent="-22825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0834" indent="-22825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67345" indent="-22825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3857" indent="-22825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0374" indent="-22825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defTabSz="914377"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Urology</a:t>
            </a:r>
          </a:p>
          <a:p>
            <a:pPr marL="269875" indent="-269875" defTabSz="914377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Prof.</a:t>
            </a: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A. Heidenreich</a:t>
            </a:r>
          </a:p>
          <a:p>
            <a:pPr marL="269875" indent="-269875" defTabSz="914377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Prof.</a:t>
            </a: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D.  Pfister</a:t>
            </a:r>
          </a:p>
          <a:p>
            <a:pPr marL="269875" indent="-269875" defTabSz="914377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Team Urology</a:t>
            </a:r>
          </a:p>
          <a:p>
            <a:pPr marL="0" indent="0" defTabSz="914377">
              <a:spcBef>
                <a:spcPts val="0"/>
              </a:spcBef>
              <a:buNone/>
            </a:pPr>
            <a:endParaRPr lang="en-GB" sz="1800" dirty="0">
              <a:solidFill>
                <a:schemeClr val="tx2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0" indent="0" defTabSz="914377"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External</a:t>
            </a:r>
          </a:p>
          <a:p>
            <a:pPr marL="269875" indent="-269875" defTabSz="914377">
              <a:spcBef>
                <a:spcPts val="300"/>
              </a:spcBef>
              <a:buClr>
                <a:schemeClr val="accent1"/>
              </a:buClr>
            </a:pP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Prof.</a:t>
            </a: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Schwaiger</a:t>
            </a: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, TUM</a:t>
            </a:r>
          </a:p>
          <a:p>
            <a:pPr marL="269875" indent="-269875" defTabSz="914377">
              <a:spcBef>
                <a:spcPts val="300"/>
              </a:spcBef>
              <a:buClr>
                <a:schemeClr val="accent1"/>
              </a:buClr>
            </a:pP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Prof.</a:t>
            </a: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Dr.</a:t>
            </a: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Eiber</a:t>
            </a: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, TUM</a:t>
            </a:r>
          </a:p>
          <a:p>
            <a:pPr marL="269875" indent="-269875" defTabSz="914377">
              <a:spcBef>
                <a:spcPts val="300"/>
              </a:spcBef>
              <a:buClr>
                <a:schemeClr val="accent1"/>
              </a:buClr>
            </a:pP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Prof.</a:t>
            </a: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Wester, TUM</a:t>
            </a:r>
          </a:p>
          <a:p>
            <a:pPr marL="269875" indent="-269875" defTabSz="914377">
              <a:spcBef>
                <a:spcPts val="300"/>
              </a:spcBef>
              <a:buClr>
                <a:schemeClr val="accent1"/>
              </a:buClr>
            </a:pP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Prof.</a:t>
            </a: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Haberkorn</a:t>
            </a: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, Univ. Heidelberg</a:t>
            </a:r>
          </a:p>
          <a:p>
            <a:pPr marL="269875" indent="-269875" defTabSz="914377">
              <a:spcBef>
                <a:spcPts val="300"/>
              </a:spcBef>
              <a:buClr>
                <a:schemeClr val="accent1"/>
              </a:buClr>
            </a:pP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Dr.</a:t>
            </a: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Kratochwil</a:t>
            </a: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, Univ. Heidelberg</a:t>
            </a:r>
          </a:p>
          <a:p>
            <a:pPr marL="269875" indent="-269875" defTabSz="914377">
              <a:spcBef>
                <a:spcPts val="300"/>
              </a:spcBef>
              <a:buClr>
                <a:schemeClr val="accent1"/>
              </a:buClr>
            </a:pP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Prof.</a:t>
            </a: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Baum, Bad </a:t>
            </a: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Berka</a:t>
            </a:r>
            <a:endParaRPr lang="en-GB" sz="1800" dirty="0">
              <a:solidFill>
                <a:schemeClr val="tx2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69875" indent="-269875" defTabSz="914377">
              <a:spcBef>
                <a:spcPts val="300"/>
              </a:spcBef>
              <a:buClr>
                <a:schemeClr val="accent1"/>
              </a:buClr>
            </a:pP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Prof.</a:t>
            </a: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Pomper</a:t>
            </a: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, Johns-Hopkins USA</a:t>
            </a:r>
          </a:p>
          <a:p>
            <a:pPr defTabSz="914377">
              <a:spcBef>
                <a:spcPts val="0"/>
              </a:spcBef>
              <a:buFontTx/>
              <a:buChar char="-"/>
            </a:pPr>
            <a:endParaRPr lang="en-GB" sz="1800" dirty="0">
              <a:solidFill>
                <a:schemeClr val="tx2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0" indent="0" defTabSz="914377"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All patients and their family members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3E675C-BAEA-2340-87E8-6F27FD9B4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4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nm</a:t>
            </a:r>
            <a:r>
              <a:rPr lang="en-US" dirty="0"/>
              <a:t>CRPC: Case STUDY 1</a:t>
            </a:r>
            <a:br>
              <a:rPr lang="en-US" dirty="0"/>
            </a:b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4006A-9402-4D2C-8445-9C09664B2623}"/>
              </a:ext>
            </a:extLst>
          </p:cNvPr>
          <p:cNvSpPr txBox="1"/>
          <p:nvPr/>
        </p:nvSpPr>
        <p:spPr>
          <a:xfrm>
            <a:off x="619200" y="6357600"/>
            <a:ext cx="3778470" cy="3636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+mj-lt"/>
              </a:rPr>
              <a:t>nmCRPC, non-metastatic castration resistant prostate cancer</a:t>
            </a:r>
            <a:endParaRPr lang="en-GB" sz="1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519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C0C82-0F7C-4845-A593-2AD41360D2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Mr. PH is a 57 year old man referred to urology with PSA of 6.8 ng/mL</a:t>
            </a:r>
          </a:p>
          <a:p>
            <a:pPr lvl="0"/>
            <a:r>
              <a:rPr lang="en-US" dirty="0"/>
              <a:t>PMH: (+) seizures, controlled with meds (oxcarbazepine) </a:t>
            </a:r>
          </a:p>
          <a:p>
            <a:pPr lvl="0"/>
            <a:r>
              <a:rPr lang="en-US" dirty="0"/>
              <a:t>FH: (+) breast cancer (mother, sister), (+) pancreas (brother)</a:t>
            </a:r>
          </a:p>
          <a:p>
            <a:pPr lvl="0"/>
            <a:r>
              <a:rPr lang="en-US" dirty="0"/>
              <a:t>DRE was notable for a firm nodule on the left side.  </a:t>
            </a:r>
          </a:p>
          <a:p>
            <a:pPr lvl="0"/>
            <a:r>
              <a:rPr lang="en-US" dirty="0"/>
              <a:t>Underwent a prostate biopsy notable for Gleason Group 3 (3 + 4) in 3 cores on the left, 75% involvement</a:t>
            </a:r>
          </a:p>
          <a:p>
            <a:pPr lvl="0"/>
            <a:r>
              <a:rPr lang="en-US" dirty="0"/>
              <a:t>Bone scan/CT scan: negative for metastases</a:t>
            </a:r>
          </a:p>
          <a:p>
            <a:pPr lvl="0"/>
            <a:r>
              <a:rPr lang="en-US" dirty="0"/>
              <a:t>ECOG PS  0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F63B1-8A76-7A42-8406-F608A283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 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00FA4-93F9-174E-B596-2CDF14142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8F4F8B-34EE-DF44-84C9-58A717D572C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GB" dirty="0"/>
              <a:t>CT, computed tomography; DRE, digital rectal examination; ECOG, Eastern Cooperative Oncology Group; FH, family history; </a:t>
            </a:r>
            <a:br>
              <a:rPr lang="en-GB" dirty="0"/>
            </a:br>
            <a:r>
              <a:rPr lang="en-GB" dirty="0" err="1"/>
              <a:t>nmCRPC</a:t>
            </a:r>
            <a:r>
              <a:rPr lang="en-GB" dirty="0"/>
              <a:t>, non-metastatic castration resistant prostate cancer; PMH, previous medical history; PSA, prostate specific antigen</a:t>
            </a:r>
          </a:p>
        </p:txBody>
      </p:sp>
    </p:spTree>
    <p:extLst>
      <p:ext uri="{BB962C8B-B14F-4D97-AF65-F5344CB8AC3E}">
        <p14:creationId xmlns:p14="http://schemas.microsoft.com/office/powerpoint/2010/main" val="405240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3;p25">
            <a:extLst>
              <a:ext uri="{FF2B5EF4-FFF2-40B4-BE49-F238E27FC236}">
                <a16:creationId xmlns:a16="http://schemas.microsoft.com/office/drawing/2014/main" id="{8EFD797F-DF65-1A40-BEEC-223DBE62572D}"/>
              </a:ext>
            </a:extLst>
          </p:cNvPr>
          <p:cNvSpPr txBox="1"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lv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3-Months Later (Feb 2016)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Robotically-assisted radical prostatectomy and extended lymph node dissection 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Final Pathology: pT3bN0R1M0, GG 4 (4 + 4), (+) surgical margin to apex 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6 weeks postop: PSA 0.15 ng/mL; baseline serum testosterone 420 ng/mL 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He was advised to consider adjuvant EBRT to prostate bed due to a positive margin, pT3b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He declined adjuvant EBRT based on the RADICALS study</a:t>
            </a:r>
          </a:p>
          <a:p>
            <a:pPr lvl="0">
              <a:spcBef>
                <a:spcPts val="600"/>
              </a:spcBef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3C37D6-A2A3-434D-A179-65D14937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 1 </a:t>
            </a:r>
            <a:r>
              <a:rPr lang="en-US" sz="2000" i="1" dirty="0"/>
              <a:t>(cont.)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1D35D4-5310-AA4E-A02B-5A046CD512F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084328" cy="365125"/>
          </a:xfrm>
        </p:spPr>
        <p:txBody>
          <a:bodyPr/>
          <a:lstStyle/>
          <a:p>
            <a:r>
              <a:rPr lang="en-GB" dirty="0"/>
              <a:t>ADT, androgen deprivation therapy; CT, computed tomography; EBRT, external beam radiation therapy; GG, Gleason grade; PSA, prostate specific antigen; </a:t>
            </a:r>
            <a:br>
              <a:rPr lang="en-GB" dirty="0"/>
            </a:br>
            <a:r>
              <a:rPr lang="en-GB" dirty="0"/>
              <a:t>SC, subcutaneous</a:t>
            </a:r>
          </a:p>
        </p:txBody>
      </p:sp>
      <p:sp>
        <p:nvSpPr>
          <p:cNvPr id="5" name="Google Shape;135;p25">
            <a:extLst>
              <a:ext uri="{FF2B5EF4-FFF2-40B4-BE49-F238E27FC236}">
                <a16:creationId xmlns:a16="http://schemas.microsoft.com/office/drawing/2014/main" id="{BBC65327-88AA-D543-8175-C63372F017C9}"/>
              </a:ext>
            </a:extLst>
          </p:cNvPr>
          <p:cNvSpPr/>
          <p:nvPr/>
        </p:nvSpPr>
        <p:spPr>
          <a:xfrm>
            <a:off x="4292211" y="3607799"/>
            <a:ext cx="7282390" cy="157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2000" i="0" strike="noStrike" cap="none" dirty="0">
                <a:solidFill>
                  <a:schemeClr val="tx2"/>
                </a:solidFill>
                <a:ea typeface="Arial"/>
                <a:cs typeface="Arial"/>
                <a:sym typeface="Arial"/>
              </a:rPr>
              <a:t>PSA rose to 0.2 ng/mL in November 2016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  <a:ea typeface="Arial"/>
                <a:cs typeface="Arial"/>
                <a:sym typeface="Arial"/>
              </a:rPr>
              <a:t>He undergoes early salvage EBRT and PSA becomes undetectable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  <a:cs typeface="Arial"/>
                <a:sym typeface="Arial"/>
              </a:rPr>
              <a:t>PSA starts to rise in July 2017 (see table)</a:t>
            </a:r>
            <a:endParaRPr sz="2000" dirty="0">
              <a:solidFill>
                <a:schemeClr val="tx2"/>
              </a:solidFill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2000" i="0" strike="noStrike" cap="none" dirty="0">
                <a:solidFill>
                  <a:schemeClr val="tx2"/>
                </a:solidFill>
                <a:ea typeface="Arial"/>
                <a:cs typeface="Arial"/>
                <a:sym typeface="Arial"/>
              </a:rPr>
              <a:t>Restaging (bone/CT scan): negative for metastasis</a:t>
            </a:r>
            <a:endParaRPr sz="2000" dirty="0">
              <a:solidFill>
                <a:schemeClr val="tx2"/>
              </a:solidFill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2000" i="0" strike="noStrike" cap="none" dirty="0">
                <a:solidFill>
                  <a:schemeClr val="tx2"/>
                </a:solidFill>
                <a:ea typeface="Arial"/>
                <a:cs typeface="Arial"/>
                <a:sym typeface="Arial"/>
              </a:rPr>
              <a:t>ADT initiated, depot leuprolide 45 mg SC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PSA 0 ng/mL</a:t>
            </a:r>
            <a:endParaRPr sz="2000" dirty="0">
              <a:solidFill>
                <a:schemeClr val="tx2"/>
              </a:solidFill>
            </a:endParaRPr>
          </a:p>
        </p:txBody>
      </p:sp>
      <p:graphicFrame>
        <p:nvGraphicFramePr>
          <p:cNvPr id="7" name="Google Shape;134;p25">
            <a:extLst>
              <a:ext uri="{FF2B5EF4-FFF2-40B4-BE49-F238E27FC236}">
                <a16:creationId xmlns:a16="http://schemas.microsoft.com/office/drawing/2014/main" id="{97042F58-0254-7341-B9C9-360204598272}"/>
              </a:ext>
            </a:extLst>
          </p:cNvPr>
          <p:cNvGraphicFramePr/>
          <p:nvPr/>
        </p:nvGraphicFramePr>
        <p:xfrm>
          <a:off x="911424" y="3799539"/>
          <a:ext cx="3263900" cy="185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Date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PSA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Jul 2017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0.18 ng/mL 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Oct 2017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0.58 ng/mL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 2018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2.8 ng/mL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May 2018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4.2 ng/mL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08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D6F60-157C-3042-8F95-CD2FE6BFD6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6891" y="1425600"/>
            <a:ext cx="6916493" cy="4528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He is followed closely on ADT</a:t>
            </a:r>
          </a:p>
          <a:p>
            <a:r>
              <a:rPr lang="en-US" dirty="0"/>
              <a:t>PSA starts to rise in August 2018 (see table)</a:t>
            </a:r>
          </a:p>
          <a:p>
            <a:r>
              <a:rPr lang="en-US" dirty="0"/>
              <a:t>PSA-DT: 8.6 months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75061-8B2C-C749-A6F1-7DCEC407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US" dirty="0"/>
              <a:t>PATIENT Case 1 </a:t>
            </a:r>
            <a:r>
              <a:rPr lang="en-US" sz="2000" i="1" dirty="0"/>
              <a:t>(cont.)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9B4EC0-341F-D945-87C5-B78880E880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GB" dirty="0"/>
              <a:t>ADT, androgen deprivation therapy; PSA(-DT), prostate specific antigen(-doubling time)</a:t>
            </a:r>
          </a:p>
        </p:txBody>
      </p:sp>
      <p:graphicFrame>
        <p:nvGraphicFramePr>
          <p:cNvPr id="4" name="Google Shape;142;p26">
            <a:extLst>
              <a:ext uri="{FF2B5EF4-FFF2-40B4-BE49-F238E27FC236}">
                <a16:creationId xmlns:a16="http://schemas.microsoft.com/office/drawing/2014/main" id="{D9AF9586-C2AD-C348-A74E-695B9A11C91E}"/>
              </a:ext>
            </a:extLst>
          </p:cNvPr>
          <p:cNvGraphicFramePr/>
          <p:nvPr/>
        </p:nvGraphicFramePr>
        <p:xfrm>
          <a:off x="619200" y="1934434"/>
          <a:ext cx="3644900" cy="365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Date</a:t>
                      </a:r>
                      <a:endParaRPr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PSA</a:t>
                      </a:r>
                      <a:endParaRPr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Aug 2018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1.2 ng/mL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Oct 2018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1.6 ng/mL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Jan 2019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1.9 ng/mL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Feb 2019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2.0 ng/mL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Apr 2019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2.35 ng/mL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Jul 2019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3.12 ng/mL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Oct 2019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3.81 ng/mL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958C6C-B2DF-4C4D-AF36-5A5E46E6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will learn about…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AB6157BC-5C34-CA44-A172-BA1FFEAB1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CD0F0126-C80A-4D84-B7AC-BC80F7309547}"/>
              </a:ext>
            </a:extLst>
          </p:cNvPr>
          <p:cNvSpPr txBox="1">
            <a:spLocks/>
          </p:cNvSpPr>
          <p:nvPr/>
        </p:nvSpPr>
        <p:spPr>
          <a:xfrm>
            <a:off x="619200" y="1772816"/>
            <a:ext cx="10963200" cy="4041176"/>
          </a:xfrm>
          <a:prstGeom prst="rect">
            <a:avLst/>
          </a:prstGeom>
        </p:spPr>
        <p:txBody>
          <a:bodyPr/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ea typeface="MS PGothic" charset="0"/>
              </a:rPr>
              <a:t>The application of conventional imaging vs. new imaging modalities in nmCRPC</a:t>
            </a:r>
          </a:p>
          <a:p>
            <a:pPr algn="l">
              <a:spcBef>
                <a:spcPts val="3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ea typeface="MS PGothic" charset="0"/>
              </a:rPr>
              <a:t>The potential impact of next-generation imaging on treatment options for nmCRPC patients</a:t>
            </a:r>
          </a:p>
          <a:p>
            <a:pPr algn="l">
              <a:spcBef>
                <a:spcPts val="3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ea typeface="MS PGothic" charset="0"/>
              </a:rPr>
              <a:t>Alternative treatment approaches:</a:t>
            </a:r>
          </a:p>
          <a:p>
            <a:pPr marL="800100" lvl="1" indent="-342900" algn="l">
              <a:buFont typeface="Arial" panose="020B0604020202020204" pitchFamily="34" charset="0"/>
              <a:buChar char="−"/>
            </a:pPr>
            <a:r>
              <a:rPr lang="en-US" sz="2400" dirty="0">
                <a:solidFill>
                  <a:schemeClr val="tx2"/>
                </a:solidFill>
                <a:latin typeface="+mn-lt"/>
                <a:ea typeface="MS PGothic" charset="0"/>
              </a:rPr>
              <a:t>Delay time to systemic therapy</a:t>
            </a:r>
          </a:p>
          <a:p>
            <a:pPr marL="800100" lvl="1" indent="-342900" algn="l">
              <a:buFont typeface="Arial" panose="020B0604020202020204" pitchFamily="34" charset="0"/>
              <a:buChar char="−"/>
            </a:pPr>
            <a:r>
              <a:rPr lang="en-US" sz="2400" dirty="0">
                <a:solidFill>
                  <a:schemeClr val="tx2"/>
                </a:solidFill>
                <a:latin typeface="+mn-lt"/>
                <a:ea typeface="MS PGothic" charset="0"/>
              </a:rPr>
              <a:t>Use systemic medications sooner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FA3762-E253-481A-9BDA-88496C8BCEA4}"/>
              </a:ext>
            </a:extLst>
          </p:cNvPr>
          <p:cNvSpPr txBox="1"/>
          <p:nvPr/>
        </p:nvSpPr>
        <p:spPr>
          <a:xfrm>
            <a:off x="586401" y="6259811"/>
            <a:ext cx="3963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ea typeface="Aileron" charset="0"/>
                <a:cs typeface="Aileron" charset="0"/>
              </a:rPr>
              <a:t>nmCRPC, non-metastatic castration resistant prostate cancer</a:t>
            </a:r>
            <a:endParaRPr lang="en-GB" sz="1200" dirty="0">
              <a:solidFill>
                <a:schemeClr val="tx2"/>
              </a:solidFill>
              <a:ea typeface="Aileron" charset="0"/>
              <a:cs typeface="Ailer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2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6458A-86E1-0442-BDEB-D66B0F443E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October 2019 – Restaging</a:t>
            </a:r>
          </a:p>
          <a:p>
            <a:r>
              <a:rPr lang="en-US" dirty="0"/>
              <a:t>CT CAP/bone scan: negative for metastatic disease</a:t>
            </a:r>
          </a:p>
          <a:p>
            <a:r>
              <a:rPr lang="en-US" dirty="0"/>
              <a:t>ECOG PS  0</a:t>
            </a:r>
          </a:p>
          <a:p>
            <a:r>
              <a:rPr lang="en-US" dirty="0"/>
              <a:t>PSMA PET scan positive</a:t>
            </a:r>
          </a:p>
          <a:p>
            <a:endParaRPr lang="en-US" dirty="0"/>
          </a:p>
          <a:p>
            <a:r>
              <a:rPr lang="en-US" dirty="0"/>
              <a:t>How should he proceed?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B88F8D-B581-D541-B965-2685C91E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 1 </a:t>
            </a:r>
            <a:r>
              <a:rPr lang="en-US" sz="2000" i="1" dirty="0"/>
              <a:t>(cont.)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727FDEA-C303-6446-959E-74A8C11516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963200" cy="365125"/>
          </a:xfrm>
        </p:spPr>
        <p:txBody>
          <a:bodyPr/>
          <a:lstStyle/>
          <a:p>
            <a:r>
              <a:rPr lang="en-GB" dirty="0"/>
              <a:t>CT CAP, chest abdomen pelvis computed tomography; ECOG, Eastern Cooperative Oncology Group; </a:t>
            </a:r>
            <a:br>
              <a:rPr lang="en-GB" dirty="0"/>
            </a:br>
            <a:r>
              <a:rPr lang="en-GB" dirty="0"/>
              <a:t>PSMA PET, prostate specific membrane antigen positron emission tomography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1E3F0-389D-3C43-B259-30AB230D79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708437" y="2388363"/>
            <a:ext cx="2347858" cy="3646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8FE7BE-FC47-8946-B10B-0A3EAD2EAA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8318" y="2388363"/>
            <a:ext cx="3152980" cy="33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3200" dirty="0">
                <a:ea typeface="ＭＳ Ｐゴシック" pitchFamily="-108" charset="-128"/>
              </a:rPr>
              <a:t>Salvage lymph node dissection </a:t>
            </a:r>
            <a:br>
              <a:rPr lang="en-US" altLang="de-DE" sz="3200" dirty="0">
                <a:ea typeface="ＭＳ Ｐゴシック" pitchFamily="-108" charset="-128"/>
              </a:rPr>
            </a:br>
            <a:r>
              <a:rPr lang="en-US" altLang="de-DE" sz="3200" dirty="0">
                <a:ea typeface="ＭＳ Ｐゴシック" pitchFamily="-108" charset="-128"/>
              </a:rPr>
              <a:t>at time of biochemical relapse</a:t>
            </a:r>
            <a:br>
              <a:rPr lang="en-US" sz="3200" dirty="0"/>
            </a:br>
            <a:br>
              <a:rPr lang="en-GB" dirty="0"/>
            </a:br>
            <a:r>
              <a:rPr lang="en-GB" sz="3200" cap="none" dirty="0"/>
              <a:t>Prof.</a:t>
            </a:r>
            <a:r>
              <a:rPr lang="en-GB" sz="3200" dirty="0"/>
              <a:t> </a:t>
            </a:r>
            <a:r>
              <a:rPr lang="en-GB" sz="3200" cap="none" dirty="0"/>
              <a:t>David Pfister, MD</a:t>
            </a:r>
            <a:br>
              <a:rPr lang="en-GB" sz="3200" cap="none" dirty="0"/>
            </a:br>
            <a:r>
              <a:rPr lang="en-GB" sz="2200" cap="none" dirty="0"/>
              <a:t>Professor and Deputy Director of The Department of Urology, </a:t>
            </a:r>
            <a:br>
              <a:rPr lang="en-GB" sz="2200" cap="none" dirty="0"/>
            </a:br>
            <a:r>
              <a:rPr lang="en-GB" sz="2200" cap="none" dirty="0"/>
              <a:t>University Hospital of Cologne, Germany</a:t>
            </a:r>
            <a:br>
              <a:rPr lang="en-GB" sz="2200" cap="none" dirty="0"/>
            </a:br>
            <a:br>
              <a:rPr lang="en-GB" sz="2200" cap="none" dirty="0"/>
            </a:br>
            <a:r>
              <a:rPr lang="en-GB" sz="2400" cap="none" dirty="0"/>
              <a:t>FEBRUARY 2021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24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Please note: </a:t>
            </a:r>
            <a:r>
              <a:rPr lang="en-GB" dirty="0"/>
              <a:t>The views expressed within this presentation are the personal opinions of the author. </a:t>
            </a:r>
            <a:br>
              <a:rPr lang="en-GB" dirty="0"/>
            </a:br>
            <a:r>
              <a:rPr lang="en-GB" dirty="0"/>
              <a:t>They do not necessarily represent the views of the author’s academic institution or the rest of the </a:t>
            </a:r>
            <a:br>
              <a:rPr lang="en-GB" dirty="0"/>
            </a:br>
            <a:r>
              <a:rPr lang="en-GB" dirty="0"/>
              <a:t>GU CONNECT group.</a:t>
            </a:r>
          </a:p>
          <a:p>
            <a:pPr marL="0" indent="0">
              <a:buNone/>
            </a:pPr>
            <a:r>
              <a:rPr lang="en-GB" dirty="0"/>
              <a:t>This content is supported by an Independent Educational Grant from Bayer.</a:t>
            </a:r>
          </a:p>
          <a:p>
            <a:pPr marL="0" indent="0">
              <a:buNone/>
            </a:pPr>
            <a:r>
              <a:rPr lang="en-GB" dirty="0"/>
              <a:t>Prof. David Pfister has received financial support/sponsorship for research support, consultation or speaker fees from the following companies: </a:t>
            </a:r>
          </a:p>
          <a:p>
            <a:r>
              <a:rPr lang="en-GB" dirty="0"/>
              <a:t> Astellas, AstraZeneca, Bayer, Janssen, Merck, MSD, Pfizer</a:t>
            </a:r>
          </a:p>
        </p:txBody>
      </p:sp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DISCLAIMER AND DISCLOSURES</a:t>
            </a:r>
          </a:p>
        </p:txBody>
      </p:sp>
      <p:sp>
        <p:nvSpPr>
          <p:cNvPr id="118" name="Google Shape;118;p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342900"/>
            <a:fld id="{00000000-1234-1234-1234-123412341234}" type="slidenum">
              <a:rPr lang="en-GB">
                <a:latin typeface="Calibri" panose="020F0502020204030204"/>
              </a:rPr>
              <a:pPr defTabSz="342900"/>
              <a:t>32</a:t>
            </a:fld>
            <a:endParaRPr lang="en-GB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22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91311F81-CD61-494B-BEAD-742F0F801474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0713" y="1425575"/>
          <a:ext cx="10963275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1591">
                  <a:extLst>
                    <a:ext uri="{9D8B030D-6E8A-4147-A177-3AD203B41FA5}">
                      <a16:colId xmlns:a16="http://schemas.microsoft.com/office/drawing/2014/main" val="213295410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981123965"/>
                    </a:ext>
                  </a:extLst>
                </a:gridCol>
                <a:gridCol w="2175620">
                  <a:extLst>
                    <a:ext uri="{9D8B030D-6E8A-4147-A177-3AD203B41FA5}">
                      <a16:colId xmlns:a16="http://schemas.microsoft.com/office/drawing/2014/main" val="1061887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Prostate-specific antigen (PSA) recurrence after radical prostatectomy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Strength rating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2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Perform prostate-specific membrane antigen (PSMA) positron emission tomography (PET) computed tomography (CT) if the PSA level is &gt;0.2 ng/mL and if the results will influence subsequent treatment decisions.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43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 case PSMA PET/CT is not available, and the PSA level is ≥1 ng/mL, perform </a:t>
                      </a:r>
                      <a:r>
                        <a:rPr lang="en-GB" dirty="0" err="1"/>
                        <a:t>fluciclovine</a:t>
                      </a:r>
                      <a:r>
                        <a:rPr lang="en-GB" dirty="0"/>
                        <a:t> PET/CT or choline PET/CT imaging if the results will influence subsequent treatment decisions.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02379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PSA recurrence after radiotherapy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58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Perform prostate multiparametric magnetic resonance imaging to localise abnormal areas and guide biopsies in patients fit for local salvage therapy.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825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Perform PSMA PET/CT (if available) or </a:t>
                      </a:r>
                      <a:r>
                        <a:rPr lang="en-GB" dirty="0" err="1"/>
                        <a:t>fluciclovine</a:t>
                      </a:r>
                      <a:r>
                        <a:rPr lang="en-GB" dirty="0"/>
                        <a:t> PET/CT or choline PET/CT in patients fit for curative salvage treatment.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33965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Imaging at time of recurrence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E593ED-49A7-FB41-8890-DF3B3020FD2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084328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>
                <a:solidFill>
                  <a:schemeClr val="tx2"/>
                </a:solidFill>
              </a:rPr>
              <a:t>CT, computed tomography; PET, positron emission tomography; PSA, prostate-specific antigen; PSMA, prostate-specific membrane antigen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chemeClr val="tx2"/>
                </a:solidFill>
              </a:rPr>
              <a:t>EAU Guidelines. </a:t>
            </a:r>
            <a:r>
              <a:rPr lang="en-US" dirty="0" err="1">
                <a:solidFill>
                  <a:schemeClr val="tx2"/>
                </a:solidFill>
              </a:rPr>
              <a:t>Edn</a:t>
            </a:r>
            <a:r>
              <a:rPr lang="en-US" dirty="0">
                <a:solidFill>
                  <a:schemeClr val="tx2"/>
                </a:solidFill>
              </a:rPr>
              <a:t>. presented at the EAU Annual Congress Amsterdam 2020. ISBN 978-94-92671-07-3. </a:t>
            </a:r>
            <a:r>
              <a:rPr lang="en-US" sz="1200" dirty="0">
                <a:solidFill>
                  <a:schemeClr val="tx2"/>
                </a:solidFill>
                <a:latin typeface="Aileron" charset="0"/>
                <a:ea typeface="Aileron" charset="0"/>
                <a:cs typeface="Aileron" charset="0"/>
              </a:rPr>
              <a:t>https://uroweb.org/guideline/prostate-cancer/</a:t>
            </a:r>
          </a:p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Accessed 20-Jan-2021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14B27A7-5D72-5D4D-8280-90D4177A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01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17B2-5210-D748-BD34-3F2A798C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11237440" cy="807285"/>
          </a:xfrm>
        </p:spPr>
        <p:txBody>
          <a:bodyPr/>
          <a:lstStyle/>
          <a:p>
            <a:r>
              <a:rPr lang="en-GB" dirty="0"/>
              <a:t>Detection of recurrent PC before </a:t>
            </a:r>
            <a:br>
              <a:rPr lang="en-GB" dirty="0"/>
            </a:br>
            <a:r>
              <a:rPr lang="en-GB" dirty="0"/>
              <a:t>salvage surgery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9DA469-A3BD-A946-B108-C07B831E64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444368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>
                <a:solidFill>
                  <a:schemeClr val="tx2"/>
                </a:solidFill>
              </a:rPr>
              <a:t>Chi, Chi-squared test; </a:t>
            </a:r>
            <a:r>
              <a:rPr lang="en-GB" dirty="0">
                <a:solidFill>
                  <a:schemeClr val="tx2"/>
                </a:solidFill>
              </a:rPr>
              <a:t>CT, computed </a:t>
            </a:r>
            <a:r>
              <a:rPr lang="en-GB" dirty="0" err="1">
                <a:solidFill>
                  <a:schemeClr val="tx2"/>
                </a:solidFill>
              </a:rPr>
              <a:t>tomograph</a:t>
            </a:r>
            <a:r>
              <a:rPr lang="en-GB" dirty="0">
                <a:solidFill>
                  <a:schemeClr val="tx2"/>
                </a:solidFill>
              </a:rPr>
              <a:t>; </a:t>
            </a:r>
            <a:r>
              <a:rPr lang="en-US" dirty="0">
                <a:solidFill>
                  <a:schemeClr val="tx2"/>
                </a:solidFill>
              </a:rPr>
              <a:t>FEC, </a:t>
            </a:r>
            <a:r>
              <a:rPr lang="en-US" dirty="0" err="1">
                <a:solidFill>
                  <a:schemeClr val="tx2"/>
                </a:solidFill>
              </a:rPr>
              <a:t>fluoroethylcholine</a:t>
            </a:r>
            <a:r>
              <a:rPr lang="en-US" dirty="0">
                <a:solidFill>
                  <a:schemeClr val="tx2"/>
                </a:solidFill>
              </a:rPr>
              <a:t>; </a:t>
            </a:r>
            <a:r>
              <a:rPr lang="en-GB" dirty="0">
                <a:solidFill>
                  <a:schemeClr val="tx2"/>
                </a:solidFill>
              </a:rPr>
              <a:t>HIFU, High-intensity focused ultrasound; </a:t>
            </a:r>
            <a:r>
              <a:rPr lang="en-US" dirty="0">
                <a:solidFill>
                  <a:schemeClr val="tx2"/>
                </a:solidFill>
              </a:rPr>
              <a:t>MW, Mann–Whitney test; </a:t>
            </a:r>
            <a:r>
              <a:rPr lang="en-GB" dirty="0">
                <a:solidFill>
                  <a:schemeClr val="tx2"/>
                </a:solidFill>
              </a:rPr>
              <a:t>PC, prostate cancer; PET, positron emission tomography; PSA, prostate-specific antigen; </a:t>
            </a:r>
            <a:r>
              <a:rPr lang="en-US" dirty="0">
                <a:solidFill>
                  <a:schemeClr val="tx2"/>
                </a:solidFill>
              </a:rPr>
              <a:t>PSMA, prostate-specific membrane antigen</a:t>
            </a:r>
            <a:endParaRPr lang="en-GB" dirty="0">
              <a:solidFill>
                <a:schemeClr val="tx2"/>
              </a:solidFill>
            </a:endParaRPr>
          </a:p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Pfister D, et al. Eur J </a:t>
            </a:r>
            <a:r>
              <a:rPr lang="en-GB" dirty="0" err="1">
                <a:solidFill>
                  <a:schemeClr val="tx2"/>
                </a:solidFill>
              </a:rPr>
              <a:t>Nucl</a:t>
            </a:r>
            <a:r>
              <a:rPr lang="en-GB" dirty="0">
                <a:solidFill>
                  <a:schemeClr val="tx2"/>
                </a:solidFill>
              </a:rPr>
              <a:t> Med </a:t>
            </a:r>
            <a:r>
              <a:rPr lang="en-GB" dirty="0" err="1">
                <a:solidFill>
                  <a:schemeClr val="tx2"/>
                </a:solidFill>
              </a:rPr>
              <a:t>Mol</a:t>
            </a:r>
            <a:r>
              <a:rPr lang="en-GB" dirty="0">
                <a:solidFill>
                  <a:schemeClr val="tx2"/>
                </a:solidFill>
              </a:rPr>
              <a:t> Imaging. 2016;43:1410-7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63173E-5D9D-4340-B7C7-48C960F233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08155"/>
            <a:ext cx="10963200" cy="635248"/>
          </a:xfrm>
        </p:spPr>
        <p:txBody>
          <a:bodyPr/>
          <a:lstStyle/>
          <a:p>
            <a:r>
              <a:rPr lang="en-GB" dirty="0"/>
              <a:t>Detection of recurrent prostate cancer lesions before salvage lymphadenectomy is more accurate with </a:t>
            </a:r>
            <a:r>
              <a:rPr lang="en-GB" baseline="30000" dirty="0"/>
              <a:t>68</a:t>
            </a:r>
            <a:r>
              <a:rPr lang="en-GB" dirty="0"/>
              <a:t>Ga-PSMA-HBED-CC (</a:t>
            </a:r>
            <a:r>
              <a:rPr lang="en-GB" baseline="30000" dirty="0"/>
              <a:t>68</a:t>
            </a:r>
            <a:r>
              <a:rPr lang="en-GB" dirty="0"/>
              <a:t>Ga-PSMA)than with </a:t>
            </a:r>
            <a:r>
              <a:rPr lang="en-GB" baseline="30000" dirty="0"/>
              <a:t>18</a:t>
            </a:r>
            <a:r>
              <a:rPr lang="en-GB" dirty="0"/>
              <a:t>F-Fluoroethylcholine (</a:t>
            </a:r>
            <a:r>
              <a:rPr lang="en-GB" baseline="30000" dirty="0"/>
              <a:t>18</a:t>
            </a:r>
            <a:r>
              <a:rPr lang="en-GB" dirty="0"/>
              <a:t>F-FEC) PET/CT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b="1" spc="100" dirty="0">
                <a:solidFill>
                  <a:schemeClr val="accent1"/>
                </a:solidFill>
              </a:rPr>
              <a:t>PATIENT CHARACTERISTICS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E5AB986-B212-8545-8CF1-BBC4C00A9692}"/>
              </a:ext>
            </a:extLst>
          </p:cNvPr>
          <p:cNvGraphicFramePr>
            <a:graphicFrameLocks noGrp="1"/>
          </p:cNvGraphicFramePr>
          <p:nvPr/>
        </p:nvGraphicFramePr>
        <p:xfrm>
          <a:off x="620184" y="2088379"/>
          <a:ext cx="10963200" cy="3987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9792">
                  <a:extLst>
                    <a:ext uri="{9D8B030D-6E8A-4147-A177-3AD203B41FA5}">
                      <a16:colId xmlns:a16="http://schemas.microsoft.com/office/drawing/2014/main" val="530130988"/>
                    </a:ext>
                  </a:extLst>
                </a:gridCol>
                <a:gridCol w="1901136">
                  <a:extLst>
                    <a:ext uri="{9D8B030D-6E8A-4147-A177-3AD203B41FA5}">
                      <a16:colId xmlns:a16="http://schemas.microsoft.com/office/drawing/2014/main" val="1100796149"/>
                    </a:ext>
                  </a:extLst>
                </a:gridCol>
                <a:gridCol w="1901136">
                  <a:extLst>
                    <a:ext uri="{9D8B030D-6E8A-4147-A177-3AD203B41FA5}">
                      <a16:colId xmlns:a16="http://schemas.microsoft.com/office/drawing/2014/main" val="2550228162"/>
                    </a:ext>
                  </a:extLst>
                </a:gridCol>
                <a:gridCol w="1901136">
                  <a:extLst>
                    <a:ext uri="{9D8B030D-6E8A-4147-A177-3AD203B41FA5}">
                      <a16:colId xmlns:a16="http://schemas.microsoft.com/office/drawing/2014/main" val="1510936045"/>
                    </a:ext>
                  </a:extLst>
                </a:gridCol>
              </a:tblGrid>
              <a:tr h="622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r>
                        <a:rPr lang="en-GB" baseline="30000" dirty="0"/>
                        <a:t>18</a:t>
                      </a:r>
                      <a:r>
                        <a:rPr lang="en-GB" dirty="0"/>
                        <a:t>F-FEC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r>
                        <a:rPr lang="en-GB" baseline="30000" dirty="0"/>
                        <a:t>68</a:t>
                      </a:r>
                      <a:r>
                        <a:rPr lang="en-GB" dirty="0"/>
                        <a:t>Ga-PSMA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p-value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3863827043"/>
                  </a:ext>
                </a:extLst>
              </a:tr>
              <a:tr h="6221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b="1" dirty="0"/>
                        <a:t>No. of patients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38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28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400" dirty="0"/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1637024595"/>
                  </a:ext>
                </a:extLst>
              </a:tr>
              <a:tr h="6221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b="1" dirty="0"/>
                        <a:t>Median age at surgery, years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65 (55-75)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67 (46-79)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0.82 (MW)</a:t>
                      </a: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712053381"/>
                  </a:ext>
                </a:extLst>
              </a:tr>
              <a:tr h="6221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b="1" dirty="0"/>
                        <a:t>Gleason score at diagnosis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18 (47%)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16 (57%)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0.88 (Chi)</a:t>
                      </a: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1834910021"/>
                  </a:ext>
                </a:extLst>
              </a:tr>
              <a:tr h="62216">
                <a:tc>
                  <a:txBody>
                    <a:bodyPr/>
                    <a:lstStyle/>
                    <a:p>
                      <a:pPr marL="7938" indent="174625">
                        <a:lnSpc>
                          <a:spcPct val="80000"/>
                        </a:lnSpc>
                        <a:tabLst/>
                      </a:pPr>
                      <a:r>
                        <a:rPr lang="en-GB" sz="1400" dirty="0"/>
                        <a:t>≤7</a:t>
                      </a:r>
                      <a:endParaRPr lang="en-GB" sz="1400" b="1" dirty="0"/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11 (29%)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9 (32%)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400" dirty="0"/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1877937673"/>
                  </a:ext>
                </a:extLst>
              </a:tr>
              <a:tr h="62216">
                <a:tc>
                  <a:txBody>
                    <a:bodyPr/>
                    <a:lstStyle/>
                    <a:p>
                      <a:pPr marL="7938" indent="174625">
                        <a:lnSpc>
                          <a:spcPct val="80000"/>
                        </a:lnSpc>
                        <a:tabLst/>
                      </a:pPr>
                      <a:r>
                        <a:rPr lang="en-GB" sz="1400" dirty="0"/>
                        <a:t>&gt;7</a:t>
                      </a:r>
                      <a:endParaRPr lang="en-GB" sz="1400" b="1" dirty="0"/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9 (24%)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3 (11%)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400" dirty="0"/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367357392"/>
                  </a:ext>
                </a:extLst>
              </a:tr>
              <a:tr h="62216">
                <a:tc>
                  <a:txBody>
                    <a:bodyPr/>
                    <a:lstStyle/>
                    <a:p>
                      <a:pPr marL="7938" indent="0">
                        <a:lnSpc>
                          <a:spcPct val="80000"/>
                        </a:lnSpc>
                        <a:tabLst/>
                      </a:pPr>
                      <a:r>
                        <a:rPr lang="en-GB" sz="1400" b="1" dirty="0"/>
                        <a:t>Unknown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400" dirty="0"/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400" dirty="0"/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400" dirty="0"/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3298257281"/>
                  </a:ext>
                </a:extLst>
              </a:tr>
              <a:tr h="62216">
                <a:tc>
                  <a:txBody>
                    <a:bodyPr/>
                    <a:lstStyle/>
                    <a:p>
                      <a:pPr marL="7938" indent="0">
                        <a:lnSpc>
                          <a:spcPct val="80000"/>
                        </a:lnSpc>
                        <a:tabLst/>
                      </a:pPr>
                      <a:r>
                        <a:rPr lang="en-GB" sz="1400" b="1" dirty="0"/>
                        <a:t>Median PSA, ng/mL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2.7 (0.3-8.4)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2.35 (0.04-8)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0.25 (MW)</a:t>
                      </a: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751369882"/>
                  </a:ext>
                </a:extLst>
              </a:tr>
              <a:tr h="62216">
                <a:tc>
                  <a:txBody>
                    <a:bodyPr/>
                    <a:lstStyle/>
                    <a:p>
                      <a:pPr marL="7938" indent="0">
                        <a:lnSpc>
                          <a:spcPct val="80000"/>
                        </a:lnSpc>
                        <a:tabLst/>
                      </a:pPr>
                      <a:r>
                        <a:rPr lang="en-GB" sz="1400" b="1" dirty="0"/>
                        <a:t>Primary therapy: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33 (87%)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23 (82%)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0.21 (Chi)</a:t>
                      </a: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4089918027"/>
                  </a:ext>
                </a:extLst>
              </a:tr>
              <a:tr h="62216">
                <a:tc>
                  <a:txBody>
                    <a:bodyPr/>
                    <a:lstStyle/>
                    <a:p>
                      <a:pPr marL="7938" indent="174625">
                        <a:lnSpc>
                          <a:spcPct val="80000"/>
                        </a:lnSpc>
                        <a:tabLst/>
                      </a:pPr>
                      <a:r>
                        <a:rPr lang="en-GB" sz="1400" dirty="0"/>
                        <a:t>Prostatectomy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5 (13%)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3 (11%)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400" dirty="0"/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2173226278"/>
                  </a:ext>
                </a:extLst>
              </a:tr>
              <a:tr h="62216">
                <a:tc>
                  <a:txBody>
                    <a:bodyPr/>
                    <a:lstStyle/>
                    <a:p>
                      <a:pPr marL="7938" indent="174625">
                        <a:lnSpc>
                          <a:spcPct val="80000"/>
                        </a:lnSpc>
                        <a:tabLst/>
                      </a:pPr>
                      <a:r>
                        <a:rPr lang="en-GB" sz="1400" dirty="0"/>
                        <a:t>Radiation therapy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0 (0%)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2 (7%)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400" dirty="0"/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4091749264"/>
                  </a:ext>
                </a:extLst>
              </a:tr>
              <a:tr h="62216">
                <a:tc>
                  <a:txBody>
                    <a:bodyPr/>
                    <a:lstStyle/>
                    <a:p>
                      <a:pPr marL="7938" indent="0">
                        <a:lnSpc>
                          <a:spcPct val="80000"/>
                        </a:lnSpc>
                        <a:tabLst/>
                      </a:pPr>
                      <a:r>
                        <a:rPr lang="en-GB" sz="1400" b="1" dirty="0"/>
                        <a:t>HIFU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400" dirty="0"/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400" dirty="0"/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400" dirty="0"/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3963406093"/>
                  </a:ext>
                </a:extLst>
              </a:tr>
              <a:tr h="62216">
                <a:tc>
                  <a:txBody>
                    <a:bodyPr/>
                    <a:lstStyle/>
                    <a:p>
                      <a:pPr marL="7938" indent="0">
                        <a:lnSpc>
                          <a:spcPct val="80000"/>
                        </a:lnSpc>
                        <a:tabLst/>
                      </a:pPr>
                      <a:r>
                        <a:rPr lang="en-GB" sz="1400" b="1" dirty="0"/>
                        <a:t>Time since primary therapy at surgery, months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53 (4-163)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74 (4-197)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0.12 (MW)</a:t>
                      </a: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1130050217"/>
                  </a:ext>
                </a:extLst>
              </a:tr>
              <a:tr h="62216">
                <a:tc>
                  <a:txBody>
                    <a:bodyPr/>
                    <a:lstStyle/>
                    <a:p>
                      <a:pPr marL="7938" indent="0">
                        <a:lnSpc>
                          <a:spcPct val="80000"/>
                        </a:lnSpc>
                        <a:tabLst/>
                      </a:pPr>
                      <a:r>
                        <a:rPr lang="en-GB" sz="1400" b="1" dirty="0"/>
                        <a:t>Hormone therapy at PET/CT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9 (24%)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12 (43%)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0.10 (Chi)</a:t>
                      </a: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4249289864"/>
                  </a:ext>
                </a:extLst>
              </a:tr>
              <a:tr h="62216">
                <a:tc>
                  <a:txBody>
                    <a:bodyPr/>
                    <a:lstStyle/>
                    <a:p>
                      <a:pPr marL="7938" indent="174625">
                        <a:lnSpc>
                          <a:spcPct val="80000"/>
                        </a:lnSpc>
                        <a:tabLst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29 (76%)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16 (57%)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400" dirty="0"/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2144591730"/>
                  </a:ext>
                </a:extLst>
              </a:tr>
              <a:tr h="62216">
                <a:tc>
                  <a:txBody>
                    <a:bodyPr/>
                    <a:lstStyle/>
                    <a:p>
                      <a:pPr marL="7938" marR="0" lvl="0" indent="174625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No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400" dirty="0"/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400" dirty="0"/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400" dirty="0"/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1561988585"/>
                  </a:ext>
                </a:extLst>
              </a:tr>
              <a:tr h="62216">
                <a:tc>
                  <a:txBody>
                    <a:bodyPr/>
                    <a:lstStyle/>
                    <a:p>
                      <a:pPr marL="7938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Prior salvage/adjuvant radiation therapy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24 (63%)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16 (57%)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0.62 (Chi)</a:t>
                      </a: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994942011"/>
                  </a:ext>
                </a:extLst>
              </a:tr>
              <a:tr h="62216">
                <a:tc>
                  <a:txBody>
                    <a:bodyPr/>
                    <a:lstStyle/>
                    <a:p>
                      <a:pPr marL="7938" indent="174625">
                        <a:lnSpc>
                          <a:spcPct val="80000"/>
                        </a:lnSpc>
                        <a:tabLst/>
                      </a:pPr>
                      <a:r>
                        <a:rPr lang="en-GB" sz="1400" b="0" dirty="0"/>
                        <a:t>Yes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14 (37%)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12 (43%)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400" dirty="0"/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3029878521"/>
                  </a:ext>
                </a:extLst>
              </a:tr>
              <a:tr h="62216">
                <a:tc>
                  <a:txBody>
                    <a:bodyPr/>
                    <a:lstStyle/>
                    <a:p>
                      <a:pPr marL="7938" indent="174625">
                        <a:lnSpc>
                          <a:spcPct val="80000"/>
                        </a:lnSpc>
                        <a:tabLst/>
                      </a:pPr>
                      <a:r>
                        <a:rPr lang="en-GB" sz="1400" b="0" dirty="0"/>
                        <a:t>No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400" dirty="0"/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400" dirty="0"/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GB" sz="1400" dirty="0"/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74174680"/>
                  </a:ext>
                </a:extLst>
              </a:tr>
              <a:tr h="62216">
                <a:tc>
                  <a:txBody>
                    <a:bodyPr/>
                    <a:lstStyle/>
                    <a:p>
                      <a:pPr marL="7938" indent="0">
                        <a:lnSpc>
                          <a:spcPct val="80000"/>
                        </a:lnSpc>
                        <a:tabLst/>
                      </a:pPr>
                      <a:r>
                        <a:rPr lang="en-GB" sz="1400" b="1" dirty="0"/>
                        <a:t>Median duration of surgery, minutes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135 (60-163)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136 (75-250)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/>
                        <a:t>0.58 (MW)</a:t>
                      </a: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3609008985"/>
                  </a:ext>
                </a:extLst>
              </a:tr>
            </a:tbl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002D5F-4E0B-4E4D-A0AB-A1C9F6C53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07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A3CD1A5-BA9A-694D-A516-7367FA6EE90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aseline="30000" dirty="0">
                <a:solidFill>
                  <a:schemeClr val="tx2"/>
                </a:solidFill>
              </a:rPr>
              <a:t>68</a:t>
            </a:r>
            <a:r>
              <a:rPr lang="en-GB" dirty="0">
                <a:solidFill>
                  <a:schemeClr val="tx2"/>
                </a:solidFill>
              </a:rPr>
              <a:t>Ga</a:t>
            </a:r>
            <a:r>
              <a:rPr lang="en-US" dirty="0">
                <a:solidFill>
                  <a:schemeClr val="tx2"/>
                </a:solidFill>
              </a:rPr>
              <a:t>-PSMA PET/CT shows a better performance than </a:t>
            </a:r>
            <a:r>
              <a:rPr lang="en-GB" baseline="30000" dirty="0">
                <a:solidFill>
                  <a:schemeClr val="tx2"/>
                </a:solidFill>
              </a:rPr>
              <a:t>18</a:t>
            </a:r>
            <a:r>
              <a:rPr lang="en-GB" dirty="0">
                <a:solidFill>
                  <a:schemeClr val="tx2"/>
                </a:solidFill>
              </a:rPr>
              <a:t>F-FEC </a:t>
            </a:r>
            <a:r>
              <a:rPr lang="en-US" dirty="0">
                <a:solidFill>
                  <a:schemeClr val="tx2"/>
                </a:solidFill>
              </a:rPr>
              <a:t>PET/CT for the detection of locoregional recurrent and/or metastatic lesions prior to salvage lymphadenectomy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Lesion comparison between PET/CT and histology by Tracer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5242BAF-BB16-B14F-B227-F334DF1C2C2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660392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CT, computed </a:t>
            </a:r>
            <a:r>
              <a:rPr lang="en-GB" dirty="0" err="1">
                <a:solidFill>
                  <a:schemeClr val="tx2"/>
                </a:solidFill>
              </a:rPr>
              <a:t>tomograph</a:t>
            </a:r>
            <a:r>
              <a:rPr lang="en-GB" dirty="0">
                <a:solidFill>
                  <a:schemeClr val="tx2"/>
                </a:solidFill>
              </a:rPr>
              <a:t>; </a:t>
            </a:r>
            <a:r>
              <a:rPr lang="en-US" dirty="0">
                <a:solidFill>
                  <a:schemeClr val="tx2"/>
                </a:solidFill>
              </a:rPr>
              <a:t>FEC, (</a:t>
            </a:r>
            <a:r>
              <a:rPr lang="en-US" baseline="30000" dirty="0">
                <a:solidFill>
                  <a:schemeClr val="tx2"/>
                </a:solidFill>
              </a:rPr>
              <a:t>18</a:t>
            </a:r>
            <a:r>
              <a:rPr lang="en-US" dirty="0">
                <a:solidFill>
                  <a:schemeClr val="tx2"/>
                </a:solidFill>
              </a:rPr>
              <a:t>F-)</a:t>
            </a:r>
            <a:r>
              <a:rPr lang="en-US" dirty="0" err="1">
                <a:solidFill>
                  <a:schemeClr val="tx2"/>
                </a:solidFill>
              </a:rPr>
              <a:t>fluoroethylcholine</a:t>
            </a:r>
            <a:r>
              <a:rPr lang="en-US" dirty="0">
                <a:solidFill>
                  <a:schemeClr val="tx2"/>
                </a:solidFill>
              </a:rPr>
              <a:t>; </a:t>
            </a:r>
            <a:r>
              <a:rPr lang="en-GB" dirty="0">
                <a:solidFill>
                  <a:schemeClr val="tx2"/>
                </a:solidFill>
              </a:rPr>
              <a:t>NPV, negative predictive value; PET, positron emission tomography; PPV, positive predictive value; </a:t>
            </a:r>
            <a:r>
              <a:rPr lang="en-US" dirty="0">
                <a:solidFill>
                  <a:schemeClr val="tx2"/>
                </a:solidFill>
              </a:rPr>
              <a:t>PSMA, prostate-specific membrane antigen </a:t>
            </a:r>
            <a:endParaRPr lang="en-GB" dirty="0">
              <a:solidFill>
                <a:schemeClr val="tx2"/>
              </a:solidFill>
            </a:endParaRPr>
          </a:p>
          <a:p>
            <a:pPr>
              <a:spcBef>
                <a:spcPts val="300"/>
              </a:spcBef>
            </a:pPr>
            <a:r>
              <a:rPr lang="en-GB" dirty="0" err="1">
                <a:solidFill>
                  <a:schemeClr val="tx2"/>
                </a:solidFill>
              </a:rPr>
              <a:t>Pfister</a:t>
            </a:r>
            <a:r>
              <a:rPr lang="en-GB" dirty="0">
                <a:solidFill>
                  <a:schemeClr val="tx2"/>
                </a:solidFill>
              </a:rPr>
              <a:t> D, et al. </a:t>
            </a:r>
            <a:r>
              <a:rPr lang="en-GB" dirty="0" err="1">
                <a:solidFill>
                  <a:schemeClr val="tx2"/>
                </a:solidFill>
              </a:rPr>
              <a:t>Eur</a:t>
            </a:r>
            <a:r>
              <a:rPr lang="en-GB" dirty="0">
                <a:solidFill>
                  <a:schemeClr val="tx2"/>
                </a:solidFill>
              </a:rPr>
              <a:t> J </a:t>
            </a:r>
            <a:r>
              <a:rPr lang="en-GB" dirty="0" err="1">
                <a:solidFill>
                  <a:schemeClr val="tx2"/>
                </a:solidFill>
              </a:rPr>
              <a:t>Nucl</a:t>
            </a:r>
            <a:r>
              <a:rPr lang="en-GB" dirty="0">
                <a:solidFill>
                  <a:schemeClr val="tx2"/>
                </a:solidFill>
              </a:rPr>
              <a:t> Med </a:t>
            </a:r>
            <a:r>
              <a:rPr lang="en-GB" dirty="0" err="1">
                <a:solidFill>
                  <a:schemeClr val="tx2"/>
                </a:solidFill>
              </a:rPr>
              <a:t>Mol</a:t>
            </a:r>
            <a:r>
              <a:rPr lang="en-GB" dirty="0">
                <a:solidFill>
                  <a:schemeClr val="tx2"/>
                </a:solidFill>
              </a:rPr>
              <a:t> Imaging. 2016;43:1410-7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A708E2A-4FDF-8E42-82A3-CEB098E236F4}"/>
              </a:ext>
            </a:extLst>
          </p:cNvPr>
          <p:cNvGraphicFramePr>
            <a:graphicFrameLocks noGrp="1"/>
          </p:cNvGraphicFramePr>
          <p:nvPr/>
        </p:nvGraphicFramePr>
        <p:xfrm>
          <a:off x="620184" y="2088379"/>
          <a:ext cx="10963200" cy="364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800">
                  <a:extLst>
                    <a:ext uri="{9D8B030D-6E8A-4147-A177-3AD203B41FA5}">
                      <a16:colId xmlns:a16="http://schemas.microsoft.com/office/drawing/2014/main" val="530130988"/>
                    </a:ext>
                  </a:extLst>
                </a:gridCol>
                <a:gridCol w="2740800">
                  <a:extLst>
                    <a:ext uri="{9D8B030D-6E8A-4147-A177-3AD203B41FA5}">
                      <a16:colId xmlns:a16="http://schemas.microsoft.com/office/drawing/2014/main" val="1100796149"/>
                    </a:ext>
                  </a:extLst>
                </a:gridCol>
                <a:gridCol w="2740800">
                  <a:extLst>
                    <a:ext uri="{9D8B030D-6E8A-4147-A177-3AD203B41FA5}">
                      <a16:colId xmlns:a16="http://schemas.microsoft.com/office/drawing/2014/main" val="2550228162"/>
                    </a:ext>
                  </a:extLst>
                </a:gridCol>
                <a:gridCol w="2740800">
                  <a:extLst>
                    <a:ext uri="{9D8B030D-6E8A-4147-A177-3AD203B41FA5}">
                      <a16:colId xmlns:a16="http://schemas.microsoft.com/office/drawing/2014/main" val="15109360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30000" dirty="0"/>
                        <a:t>18</a:t>
                      </a:r>
                      <a:r>
                        <a:rPr lang="en-GB" sz="1600" dirty="0"/>
                        <a:t>F-FEC</a:t>
                      </a:r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baseline="0" dirty="0"/>
                        <a:t>Histology positive</a:t>
                      </a:r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baseline="0" dirty="0"/>
                        <a:t>Histology negative</a:t>
                      </a:r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en-GB" sz="1600" dirty="0"/>
                    </a:p>
                  </a:txBody>
                  <a:tcPr marT="25200" marB="25200" anchor="ctr"/>
                </a:tc>
                <a:extLst>
                  <a:ext uri="{0D108BD9-81ED-4DB2-BD59-A6C34878D82A}">
                    <a16:rowId xmlns:a16="http://schemas.microsoft.com/office/drawing/2014/main" val="3863827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b="1" dirty="0"/>
                        <a:t>PET/CT positive</a:t>
                      </a:r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dirty="0"/>
                        <a:t>74</a:t>
                      </a:r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dirty="0"/>
                        <a:t>36</a:t>
                      </a:r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i="1" dirty="0"/>
                        <a:t>PPV: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67.3% (57.7-75.9%)</a:t>
                      </a:r>
                    </a:p>
                  </a:txBody>
                  <a:tcPr marT="25200" marB="25200" anchor="ctr"/>
                </a:tc>
                <a:extLst>
                  <a:ext uri="{0D108BD9-81ED-4DB2-BD59-A6C34878D82A}">
                    <a16:rowId xmlns:a16="http://schemas.microsoft.com/office/drawing/2014/main" val="1637024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b="1" dirty="0"/>
                        <a:t>PET/CT negative</a:t>
                      </a:r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dirty="0"/>
                        <a:t>30</a:t>
                      </a:r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dirty="0"/>
                        <a:t>238</a:t>
                      </a:r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i="1" dirty="0"/>
                        <a:t>NPV: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88.8% (84.4-92.3%)</a:t>
                      </a:r>
                    </a:p>
                  </a:txBody>
                  <a:tcPr marT="25200" marB="25200" anchor="ctr"/>
                </a:tc>
                <a:extLst>
                  <a:ext uri="{0D108BD9-81ED-4DB2-BD59-A6C34878D82A}">
                    <a16:rowId xmlns:a16="http://schemas.microsoft.com/office/drawing/2014/main" val="712053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en-GB" sz="1600" b="1" dirty="0"/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i="1" dirty="0"/>
                        <a:t>Sensitivity: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71.2% (64.5-79.6%)</a:t>
                      </a:r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i="1" dirty="0"/>
                        <a:t>Specificity: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86.9% (82.3%-90.6%)</a:t>
                      </a:r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i="1" dirty="0"/>
                        <a:t>Accuracy: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82.5% (78.3-86.8%)</a:t>
                      </a:r>
                    </a:p>
                  </a:txBody>
                  <a:tcPr marT="25200" marB="25200" anchor="ctr"/>
                </a:tc>
                <a:extLst>
                  <a:ext uri="{0D108BD9-81ED-4DB2-BD59-A6C34878D82A}">
                    <a16:rowId xmlns:a16="http://schemas.microsoft.com/office/drawing/2014/main" val="18349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938" indent="0">
                        <a:lnSpc>
                          <a:spcPct val="95000"/>
                        </a:lnSpc>
                        <a:tabLst/>
                      </a:pPr>
                      <a:r>
                        <a:rPr lang="en-GB" sz="1600" b="1" baseline="30000" dirty="0">
                          <a:solidFill>
                            <a:schemeClr val="bg1"/>
                          </a:solidFill>
                        </a:rPr>
                        <a:t>68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Ga-PSMA</a:t>
                      </a:r>
                    </a:p>
                  </a:txBody>
                  <a:tcPr marT="25200" marB="252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b="1" baseline="0" dirty="0">
                          <a:solidFill>
                            <a:schemeClr val="bg1"/>
                          </a:solidFill>
                        </a:rPr>
                        <a:t>Histology positive</a:t>
                      </a:r>
                    </a:p>
                  </a:txBody>
                  <a:tcPr marT="25200" marB="252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b="1" baseline="0" dirty="0">
                          <a:solidFill>
                            <a:schemeClr val="bg1"/>
                          </a:solidFill>
                        </a:rPr>
                        <a:t>Histology negative</a:t>
                      </a:r>
                    </a:p>
                  </a:txBody>
                  <a:tcPr marT="25200" marB="252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25200" marB="252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37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b="1" dirty="0"/>
                        <a:t>PET/CT positive</a:t>
                      </a:r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b="0" dirty="0"/>
                        <a:t>53</a:t>
                      </a:r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b="0" dirty="0"/>
                        <a:t>17</a:t>
                      </a:r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b="0" i="1" dirty="0"/>
                        <a:t>PPV:</a:t>
                      </a:r>
                      <a:br>
                        <a:rPr lang="en-GB" sz="1600" b="0" dirty="0"/>
                      </a:br>
                      <a:r>
                        <a:rPr lang="en-GB" sz="1600" b="0" dirty="0"/>
                        <a:t>75.7% (64.0-98.5%)</a:t>
                      </a:r>
                    </a:p>
                  </a:txBody>
                  <a:tcPr marT="25200" marB="25200" anchor="ctr"/>
                </a:tc>
                <a:extLst>
                  <a:ext uri="{0D108BD9-81ED-4DB2-BD59-A6C34878D82A}">
                    <a16:rowId xmlns:a16="http://schemas.microsoft.com/office/drawing/2014/main" val="367357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b="1" dirty="0"/>
                        <a:t>PET/CT negative</a:t>
                      </a:r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dirty="0"/>
                        <a:t>8</a:t>
                      </a:r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dirty="0"/>
                        <a:t>230</a:t>
                      </a:r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i="1" dirty="0"/>
                        <a:t>NPV: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96.6% (93.5-98.5%)</a:t>
                      </a:r>
                    </a:p>
                  </a:txBody>
                  <a:tcPr marT="25200" marB="25200" anchor="ctr"/>
                </a:tc>
                <a:extLst>
                  <a:ext uri="{0D108BD9-81ED-4DB2-BD59-A6C34878D82A}">
                    <a16:rowId xmlns:a16="http://schemas.microsoft.com/office/drawing/2014/main" val="3298257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en-GB" sz="1600" b="1" dirty="0"/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i="1" dirty="0"/>
                        <a:t>Sensitivity: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86.9% (75.8-94.2%)</a:t>
                      </a:r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i="1" dirty="0"/>
                        <a:t>Specificity: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93.1% (89.2%-95.9%)</a:t>
                      </a:r>
                    </a:p>
                  </a:txBody>
                  <a:tcPr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600" i="1" dirty="0"/>
                        <a:t>Accuracy: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91.9% (88.7-95.1%)</a:t>
                      </a:r>
                    </a:p>
                  </a:txBody>
                  <a:tcPr marT="25200" marB="25200" anchor="ctr"/>
                </a:tc>
                <a:extLst>
                  <a:ext uri="{0D108BD9-81ED-4DB2-BD59-A6C34878D82A}">
                    <a16:rowId xmlns:a16="http://schemas.microsoft.com/office/drawing/2014/main" val="7513698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8C7643-ACD7-42E7-8352-8D89A81CCC87}"/>
              </a:ext>
            </a:extLst>
          </p:cNvPr>
          <p:cNvSpPr txBox="1"/>
          <p:nvPr/>
        </p:nvSpPr>
        <p:spPr>
          <a:xfrm>
            <a:off x="624170" y="5744289"/>
            <a:ext cx="4365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95% confidence intervals presented</a:t>
            </a:r>
          </a:p>
        </p:txBody>
      </p:sp>
      <p:sp>
        <p:nvSpPr>
          <p:cNvPr id="21" name="Rechteck 4">
            <a:extLst>
              <a:ext uri="{FF2B5EF4-FFF2-40B4-BE49-F238E27FC236}">
                <a16:creationId xmlns:a16="http://schemas.microsoft.com/office/drawing/2014/main" id="{F4C5CB9B-F0E8-FA4E-BBCD-ED062074854A}"/>
              </a:ext>
            </a:extLst>
          </p:cNvPr>
          <p:cNvSpPr/>
          <p:nvPr/>
        </p:nvSpPr>
        <p:spPr>
          <a:xfrm>
            <a:off x="8856585" y="3403925"/>
            <a:ext cx="2701841" cy="506091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4">
            <a:extLst>
              <a:ext uri="{FF2B5EF4-FFF2-40B4-BE49-F238E27FC236}">
                <a16:creationId xmlns:a16="http://schemas.microsoft.com/office/drawing/2014/main" id="{D783E8E4-2768-614F-8625-3DF6E4DC961E}"/>
              </a:ext>
            </a:extLst>
          </p:cNvPr>
          <p:cNvSpPr/>
          <p:nvPr/>
        </p:nvSpPr>
        <p:spPr>
          <a:xfrm>
            <a:off x="8856585" y="5212060"/>
            <a:ext cx="2701841" cy="506091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D12FF85-723D-3841-9036-5A008D098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73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D69F993E-B6BB-FC45-B2E4-0C94D846EFCD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2204889" y="1425575"/>
          <a:ext cx="8139563" cy="405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885D40F-CA6F-FB4A-94D6-16B7D98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Lymph node detection correlated with PSA value at time of PET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0E341C-FC88-4A43-A17C-8509A8CD76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156336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CT, computed tomography; PET, positron emission tomography; PSA, prostate-specific antigen; PSMA, prostate specific membrane antigen </a:t>
            </a:r>
          </a:p>
          <a:p>
            <a:pPr>
              <a:spcBef>
                <a:spcPts val="300"/>
              </a:spcBef>
            </a:pPr>
            <a:r>
              <a:rPr lang="en-GB" dirty="0" err="1"/>
              <a:t>Huits</a:t>
            </a:r>
            <a:r>
              <a:rPr lang="en-GB" dirty="0"/>
              <a:t> T, et al. BJU Int. 2020;125;876-83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F736B999-55A4-F540-8447-695467407842}"/>
              </a:ext>
            </a:extLst>
          </p:cNvPr>
          <p:cNvCxnSpPr>
            <a:cxnSpLocks/>
          </p:cNvCxnSpPr>
          <p:nvPr/>
        </p:nvCxnSpPr>
        <p:spPr>
          <a:xfrm>
            <a:off x="3996687" y="1475509"/>
            <a:ext cx="0" cy="31276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C7C30DB-B7B6-4542-99A0-25A2FF8AF5F0}"/>
              </a:ext>
            </a:extLst>
          </p:cNvPr>
          <p:cNvSpPr txBox="1"/>
          <p:nvPr/>
        </p:nvSpPr>
        <p:spPr>
          <a:xfrm>
            <a:off x="4943872" y="5477222"/>
            <a:ext cx="3054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/>
              <a:t>When</a:t>
            </a:r>
            <a:r>
              <a:rPr lang="de-DE" sz="2000" b="1" dirty="0"/>
              <a:t> to </a:t>
            </a:r>
            <a:r>
              <a:rPr lang="de-DE" sz="2000" b="1" dirty="0" err="1"/>
              <a:t>perform</a:t>
            </a:r>
            <a:r>
              <a:rPr lang="de-DE" sz="2000" b="1" dirty="0"/>
              <a:t> </a:t>
            </a:r>
            <a:r>
              <a:rPr lang="de-DE" sz="2000" b="1" dirty="0" err="1"/>
              <a:t>imaging</a:t>
            </a:r>
            <a:r>
              <a:rPr lang="de-DE" sz="2000" b="1" dirty="0"/>
              <a:t>?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EF6C671-DEC4-654D-96B0-AA6F059D3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C25B08-3229-5F42-A5E4-B8BF23BA5707}"/>
              </a:ext>
            </a:extLst>
          </p:cNvPr>
          <p:cNvSpPr txBox="1"/>
          <p:nvPr/>
        </p:nvSpPr>
        <p:spPr>
          <a:xfrm rot="16200000">
            <a:off x="1215502" y="2419109"/>
            <a:ext cx="164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Percentage positive</a:t>
            </a:r>
            <a:b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400" b="1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68</a:t>
            </a: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Ga-PSMA PET/CT</a:t>
            </a:r>
          </a:p>
        </p:txBody>
      </p:sp>
    </p:spTree>
    <p:extLst>
      <p:ext uri="{BB962C8B-B14F-4D97-AF65-F5344CB8AC3E}">
        <p14:creationId xmlns:p14="http://schemas.microsoft.com/office/powerpoint/2010/main" val="39358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D69F993E-B6BB-FC45-B2E4-0C94D846EFCD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2204889" y="1425575"/>
          <a:ext cx="8067575" cy="3896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885D40F-CA6F-FB4A-94D6-16B7D98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Lymph node detection correlated with PSA value at time of PET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0E341C-FC88-4A43-A17C-8509A8CD76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156336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CT, computed tomography; PET, positron emission tomography; PSA, prostate specific antigen; PSMA, prostate specific membrane antigen </a:t>
            </a:r>
          </a:p>
          <a:p>
            <a:pPr>
              <a:spcBef>
                <a:spcPts val="300"/>
              </a:spcBef>
            </a:pPr>
            <a:r>
              <a:rPr lang="en-GB" dirty="0" err="1"/>
              <a:t>Huits</a:t>
            </a:r>
            <a:r>
              <a:rPr lang="en-GB" dirty="0"/>
              <a:t> T, et al. BJU Int. 2020;125;876-83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F736B999-55A4-F540-8447-695467407842}"/>
              </a:ext>
            </a:extLst>
          </p:cNvPr>
          <p:cNvCxnSpPr>
            <a:cxnSpLocks/>
          </p:cNvCxnSpPr>
          <p:nvPr/>
        </p:nvCxnSpPr>
        <p:spPr>
          <a:xfrm>
            <a:off x="3996687" y="1442623"/>
            <a:ext cx="0" cy="29737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C7C30DB-B7B6-4542-99A0-25A2FF8AF5F0}"/>
              </a:ext>
            </a:extLst>
          </p:cNvPr>
          <p:cNvSpPr txBox="1"/>
          <p:nvPr/>
        </p:nvSpPr>
        <p:spPr>
          <a:xfrm>
            <a:off x="4566604" y="5189130"/>
            <a:ext cx="3054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/>
              <a:t>When</a:t>
            </a:r>
            <a:r>
              <a:rPr lang="de-DE" sz="2000" b="1" dirty="0"/>
              <a:t> to </a:t>
            </a:r>
            <a:r>
              <a:rPr lang="de-DE" sz="2000" b="1" dirty="0" err="1"/>
              <a:t>perform</a:t>
            </a:r>
            <a:r>
              <a:rPr lang="de-DE" sz="2000" b="1" dirty="0"/>
              <a:t> </a:t>
            </a:r>
            <a:r>
              <a:rPr lang="de-DE" sz="2000" b="1" dirty="0" err="1"/>
              <a:t>imaging</a:t>
            </a:r>
            <a:r>
              <a:rPr lang="de-DE" sz="2000" b="1" dirty="0"/>
              <a:t>?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EF6C671-DEC4-654D-96B0-AA6F059D3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C25B08-3229-5F42-A5E4-B8BF23BA5707}"/>
              </a:ext>
            </a:extLst>
          </p:cNvPr>
          <p:cNvSpPr txBox="1"/>
          <p:nvPr/>
        </p:nvSpPr>
        <p:spPr>
          <a:xfrm rot="16200000">
            <a:off x="1215502" y="2419109"/>
            <a:ext cx="164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Percentage positive</a:t>
            </a:r>
            <a:b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400" b="1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68</a:t>
            </a: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Ga-PSMA PET/CT</a:t>
            </a:r>
          </a:p>
        </p:txBody>
      </p:sp>
      <p:sp>
        <p:nvSpPr>
          <p:cNvPr id="10" name="Textfeld 2">
            <a:extLst>
              <a:ext uri="{FF2B5EF4-FFF2-40B4-BE49-F238E27FC236}">
                <a16:creationId xmlns:a16="http://schemas.microsoft.com/office/drawing/2014/main" id="{8169EC9A-DE75-2D4B-B61B-94670BA237E8}"/>
              </a:ext>
            </a:extLst>
          </p:cNvPr>
          <p:cNvSpPr txBox="1"/>
          <p:nvPr/>
        </p:nvSpPr>
        <p:spPr>
          <a:xfrm>
            <a:off x="5076234" y="5584938"/>
            <a:ext cx="203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Not too early!</a:t>
            </a:r>
          </a:p>
        </p:txBody>
      </p:sp>
      <p:cxnSp>
        <p:nvCxnSpPr>
          <p:cNvPr id="11" name="Gerade Verbindung 5">
            <a:extLst>
              <a:ext uri="{FF2B5EF4-FFF2-40B4-BE49-F238E27FC236}">
                <a16:creationId xmlns:a16="http://schemas.microsoft.com/office/drawing/2014/main" id="{DFF2C45B-802F-C34D-9A58-E568CEC34AA9}"/>
              </a:ext>
            </a:extLst>
          </p:cNvPr>
          <p:cNvCxnSpPr>
            <a:cxnSpLocks/>
          </p:cNvCxnSpPr>
          <p:nvPr/>
        </p:nvCxnSpPr>
        <p:spPr>
          <a:xfrm>
            <a:off x="7685110" y="1442623"/>
            <a:ext cx="0" cy="29737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1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347E-8C0E-BD41-BD59-6EA42CB6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9221216" cy="8072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Effect of MDT in LN recurrent PC patients-a matched control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E365-F954-3443-B58B-C046A712ED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7324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CSS, cancer-specific survival; IQR, inter-quartile range; MDT, metastasis-directed therapy; LN, lymph node; N, node; PC, prostate cancer; PET, positron emission tomography; PSA, prostate-specific antigen; RP, radical prostatectomy; RT, radiotherapy; SOC, standard-of-care; T, tumour</a:t>
            </a:r>
          </a:p>
          <a:p>
            <a:pPr>
              <a:spcBef>
                <a:spcPts val="300"/>
              </a:spcBef>
            </a:pPr>
            <a:r>
              <a:rPr lang="en-GB" dirty="0" err="1"/>
              <a:t>Steuber</a:t>
            </a:r>
            <a:r>
              <a:rPr lang="en-GB" dirty="0"/>
              <a:t> T, et al. </a:t>
            </a:r>
            <a:r>
              <a:rPr lang="en-GB" dirty="0" err="1"/>
              <a:t>Eur</a:t>
            </a:r>
            <a:r>
              <a:rPr lang="en-GB" dirty="0"/>
              <a:t> </a:t>
            </a:r>
            <a:r>
              <a:rPr lang="en-GB" dirty="0" err="1"/>
              <a:t>Urol</a:t>
            </a:r>
            <a:r>
              <a:rPr lang="en-GB" dirty="0"/>
              <a:t> Focus. 2019;5:1007-13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2F577-EA53-FF48-8C73-7CF4DECBE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38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231CA2-6ADA-F842-AA2C-0066D2538AF7}"/>
              </a:ext>
            </a:extLst>
          </p:cNvPr>
          <p:cNvGraphicFramePr>
            <a:graphicFrameLocks noGrp="1"/>
          </p:cNvGraphicFramePr>
          <p:nvPr/>
        </p:nvGraphicFramePr>
        <p:xfrm>
          <a:off x="619200" y="1233374"/>
          <a:ext cx="5188768" cy="481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192">
                  <a:extLst>
                    <a:ext uri="{9D8B030D-6E8A-4147-A177-3AD203B41FA5}">
                      <a16:colId xmlns:a16="http://schemas.microsoft.com/office/drawing/2014/main" val="3818117485"/>
                    </a:ext>
                  </a:extLst>
                </a:gridCol>
                <a:gridCol w="1297192">
                  <a:extLst>
                    <a:ext uri="{9D8B030D-6E8A-4147-A177-3AD203B41FA5}">
                      <a16:colId xmlns:a16="http://schemas.microsoft.com/office/drawing/2014/main" val="2000019682"/>
                    </a:ext>
                  </a:extLst>
                </a:gridCol>
                <a:gridCol w="1297192">
                  <a:extLst>
                    <a:ext uri="{9D8B030D-6E8A-4147-A177-3AD203B41FA5}">
                      <a16:colId xmlns:a16="http://schemas.microsoft.com/office/drawing/2014/main" val="1405546907"/>
                    </a:ext>
                  </a:extLst>
                </a:gridCol>
                <a:gridCol w="1297192">
                  <a:extLst>
                    <a:ext uri="{9D8B030D-6E8A-4147-A177-3AD203B41FA5}">
                      <a16:colId xmlns:a16="http://schemas.microsoft.com/office/drawing/2014/main" val="3272107756"/>
                    </a:ext>
                  </a:extLst>
                </a:gridCol>
              </a:tblGrid>
              <a:tr h="223787">
                <a:tc>
                  <a:txBody>
                    <a:bodyPr/>
                    <a:lstStyle/>
                    <a:p>
                      <a:r>
                        <a:rPr lang="en-GB" sz="12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467043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r>
                        <a:rPr lang="en-GB" sz="1200" b="1" dirty="0"/>
                        <a:t>Patients, n (%)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494 (75)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165 (25)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861468956"/>
                  </a:ext>
                </a:extLst>
              </a:tr>
              <a:tr h="166812">
                <a:tc gridSpan="4">
                  <a:txBody>
                    <a:bodyPr/>
                    <a:lstStyle/>
                    <a:p>
                      <a:r>
                        <a:rPr lang="en-GB" sz="1200" b="1" dirty="0"/>
                        <a:t>Age at RP, </a:t>
                      </a:r>
                      <a:r>
                        <a:rPr lang="en-GB" sz="1200" b="1" dirty="0" err="1"/>
                        <a:t>yr</a:t>
                      </a:r>
                      <a:endParaRPr lang="en-GB" sz="1200" b="1" dirty="0"/>
                    </a:p>
                  </a:txBody>
                  <a:tcPr marT="7200" marB="7200" anchor="ctr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133564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pPr marL="0" indent="184150">
                        <a:tabLst/>
                      </a:pPr>
                      <a:r>
                        <a:rPr lang="en-GB" sz="1200" dirty="0"/>
                        <a:t>Median (IQR)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64 (58-68)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62 (59-67)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0.41</a:t>
                      </a:r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4010602518"/>
                  </a:ext>
                </a:extLst>
              </a:tr>
              <a:tr h="166812">
                <a:tc gridSpan="4">
                  <a:txBody>
                    <a:bodyPr/>
                    <a:lstStyle/>
                    <a:p>
                      <a:pPr marL="0" indent="9525">
                        <a:tabLst/>
                      </a:pPr>
                      <a:r>
                        <a:rPr lang="en-GB" sz="1200" b="1" dirty="0"/>
                        <a:t>PSA at RP, ng/mL</a:t>
                      </a:r>
                    </a:p>
                  </a:txBody>
                  <a:tcPr marT="7200" marB="7200" anchor="ctr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629110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pPr marL="0" indent="184150">
                        <a:tabLst/>
                      </a:pPr>
                      <a:r>
                        <a:rPr lang="en-GB" sz="1200" dirty="0"/>
                        <a:t>Median (IQR)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9.3 (6.1-15.0)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9.8 (6.4-15.0)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0.52</a:t>
                      </a:r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3284920849"/>
                  </a:ext>
                </a:extLst>
              </a:tr>
              <a:tr h="166812">
                <a:tc gridSpan="4">
                  <a:txBody>
                    <a:bodyPr/>
                    <a:lstStyle/>
                    <a:p>
                      <a:pPr marL="0" indent="9525">
                        <a:tabLst/>
                      </a:pPr>
                      <a:r>
                        <a:rPr lang="en-GB" sz="1200" b="1" dirty="0"/>
                        <a:t>Year of surgery</a:t>
                      </a:r>
                    </a:p>
                  </a:txBody>
                  <a:tcPr marT="7200" marB="7200" anchor="ctr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498585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Median (IQR)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2009 (2006-2011)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2009 (2006-2011)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0.51</a:t>
                      </a:r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949598363"/>
                  </a:ext>
                </a:extLst>
              </a:tr>
              <a:tr h="166812">
                <a:tc gridSpan="4">
                  <a:txBody>
                    <a:bodyPr/>
                    <a:lstStyle/>
                    <a:p>
                      <a:pPr marL="0" marR="0" lvl="0" indent="95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Time from RP to PSA progression following RT, </a:t>
                      </a:r>
                      <a:r>
                        <a:rPr lang="en-GB" sz="1200" b="1" dirty="0" err="1"/>
                        <a:t>mo</a:t>
                      </a:r>
                      <a:endParaRPr lang="en-GB" sz="1200" b="1" dirty="0"/>
                    </a:p>
                  </a:txBody>
                  <a:tcPr marT="7200" marB="7200" anchor="ctr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096688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Median (IQR)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28.7 (13.2-55.6)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27.1 (12.8-48.1)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0.15</a:t>
                      </a:r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1426456880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pPr marL="0" marR="0" lvl="0" indent="95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/>
                        <a:t>pT</a:t>
                      </a:r>
                      <a:r>
                        <a:rPr lang="en-GB" sz="1200" b="1" dirty="0"/>
                        <a:t>-stage, n (%)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2447667904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pT2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148 (30)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49 (29.7)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0.66</a:t>
                      </a:r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1603194907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pT3a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157 (31.8)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47 (28.5)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1340130326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≥pT3b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189 (38.3)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69 (41.8)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3949470659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pPr marL="0" marR="0" lvl="0" indent="95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/>
                        <a:t>pN</a:t>
                      </a:r>
                      <a:r>
                        <a:rPr lang="en-GB" sz="1200" b="1" dirty="0"/>
                        <a:t>-status, n (%)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3691599124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N0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382 (77.3)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130 (78.8)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0.7</a:t>
                      </a:r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2063088631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N+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112 (22.7)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35 (21.2)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2080600789"/>
                  </a:ext>
                </a:extLst>
              </a:tr>
              <a:tr h="166812">
                <a:tc gridSpan="4">
                  <a:txBody>
                    <a:bodyPr/>
                    <a:lstStyle/>
                    <a:p>
                      <a:pPr marL="0" marR="0" lvl="0" indent="95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Gleason score, n (%)</a:t>
                      </a:r>
                    </a:p>
                  </a:txBody>
                  <a:tcPr marT="7200" marB="7200" anchor="ctr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1524106125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6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16 (3.2)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 (3.6)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0.97</a:t>
                      </a:r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4212750058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7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375 (75.9)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125 (75.8)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2245229869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≥8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103 (20.9)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34 (20.6)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3959493113"/>
                  </a:ext>
                </a:extLst>
              </a:tr>
              <a:tr h="166812">
                <a:tc gridSpan="4">
                  <a:txBody>
                    <a:bodyPr/>
                    <a:lstStyle/>
                    <a:p>
                      <a:pPr marL="0" marR="0" lvl="0" indent="95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Surgical margin, n (%)</a:t>
                      </a:r>
                    </a:p>
                  </a:txBody>
                  <a:tcPr marT="7200" marB="7200" anchor="ctr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4257282561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Negative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313 (63.4)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95 (57.6)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0.19</a:t>
                      </a:r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723778078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Positive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181 (36.6)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70 (42.4)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3265144792"/>
                  </a:ext>
                </a:extLst>
              </a:tr>
            </a:tbl>
          </a:graphicData>
        </a:graphic>
      </p:graphicFrame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D40E55B7-6E25-9647-AC74-C98A5065E0C3}"/>
              </a:ext>
            </a:extLst>
          </p:cNvPr>
          <p:cNvGraphicFramePr>
            <a:graphicFrameLocks noGrp="1"/>
          </p:cNvGraphicFramePr>
          <p:nvPr/>
        </p:nvGraphicFramePr>
        <p:xfrm>
          <a:off x="7417624" y="3694756"/>
          <a:ext cx="3402418" cy="8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059">
                  <a:extLst>
                    <a:ext uri="{9D8B030D-6E8A-4147-A177-3AD203B41FA5}">
                      <a16:colId xmlns:a16="http://schemas.microsoft.com/office/drawing/2014/main" val="3818117485"/>
                    </a:ext>
                  </a:extLst>
                </a:gridCol>
                <a:gridCol w="908059">
                  <a:extLst>
                    <a:ext uri="{9D8B030D-6E8A-4147-A177-3AD203B41FA5}">
                      <a16:colId xmlns:a16="http://schemas.microsoft.com/office/drawing/2014/main" val="2000019682"/>
                    </a:ext>
                  </a:extLst>
                </a:gridCol>
                <a:gridCol w="908059">
                  <a:extLst>
                    <a:ext uri="{9D8B030D-6E8A-4147-A177-3AD203B41FA5}">
                      <a16:colId xmlns:a16="http://schemas.microsoft.com/office/drawing/2014/main" val="1405546907"/>
                    </a:ext>
                  </a:extLst>
                </a:gridCol>
                <a:gridCol w="678241">
                  <a:extLst>
                    <a:ext uri="{9D8B030D-6E8A-4147-A177-3AD203B41FA5}">
                      <a16:colId xmlns:a16="http://schemas.microsoft.com/office/drawing/2014/main" val="3272107756"/>
                    </a:ext>
                  </a:extLst>
                </a:gridCol>
              </a:tblGrid>
              <a:tr h="223787">
                <a:tc>
                  <a:txBody>
                    <a:bodyPr/>
                    <a:lstStyle/>
                    <a:p>
                      <a:r>
                        <a:rPr lang="en-GB" sz="1200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60 mo. CSS,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120 mo. CSS,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467043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r>
                        <a:rPr lang="en-GB" sz="1200" b="1" dirty="0"/>
                        <a:t>SOC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95.7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84.8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0.005</a:t>
                      </a:r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861468956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r>
                        <a:rPr lang="en-GB" sz="1200" b="1" dirty="0"/>
                        <a:t>MDT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98.6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95.6</a:t>
                      </a:r>
                    </a:p>
                  </a:txBody>
                  <a:tcPr marT="7200" marB="72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1213338629"/>
                  </a:ext>
                </a:extLst>
              </a:tr>
            </a:tbl>
          </a:graphicData>
        </a:graphic>
      </p:graphicFrame>
      <p:grpSp>
        <p:nvGrpSpPr>
          <p:cNvPr id="81" name="Group 80">
            <a:extLst>
              <a:ext uri="{FF2B5EF4-FFF2-40B4-BE49-F238E27FC236}">
                <a16:creationId xmlns:a16="http://schemas.microsoft.com/office/drawing/2014/main" id="{50197632-DA35-6F45-B679-E9C3344820CE}"/>
              </a:ext>
            </a:extLst>
          </p:cNvPr>
          <p:cNvGrpSpPr/>
          <p:nvPr/>
        </p:nvGrpSpPr>
        <p:grpSpPr>
          <a:xfrm>
            <a:off x="6429797" y="1442347"/>
            <a:ext cx="5282827" cy="4346984"/>
            <a:chOff x="6504729" y="1442347"/>
            <a:chExt cx="5282827" cy="4346984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95519114-CA76-C34A-A474-8A44C2170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3279" y="1528196"/>
              <a:ext cx="4227666" cy="927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469458-E780-B745-80B3-168CBB0ED637}"/>
                </a:ext>
              </a:extLst>
            </p:cNvPr>
            <p:cNvSpPr txBox="1"/>
            <p:nvPr/>
          </p:nvSpPr>
          <p:spPr>
            <a:xfrm>
              <a:off x="7282692" y="5481554"/>
              <a:ext cx="45048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Time (months)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9B4403-5D42-DB41-B585-31C0BFC496D9}"/>
                </a:ext>
              </a:extLst>
            </p:cNvPr>
            <p:cNvSpPr txBox="1"/>
            <p:nvPr/>
          </p:nvSpPr>
          <p:spPr>
            <a:xfrm rot="16200000">
              <a:off x="4930426" y="3113336"/>
              <a:ext cx="34563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Cancer-specific survival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6C0CBA-87EA-CE48-8A3D-035DFF7D0921}"/>
                </a:ext>
              </a:extLst>
            </p:cNvPr>
            <p:cNvSpPr txBox="1"/>
            <p:nvPr/>
          </p:nvSpPr>
          <p:spPr>
            <a:xfrm>
              <a:off x="6769100" y="3594997"/>
              <a:ext cx="41405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40%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917EAA-9699-2544-92C9-79CF45FA49A3}"/>
                </a:ext>
              </a:extLst>
            </p:cNvPr>
            <p:cNvSpPr txBox="1"/>
            <p:nvPr/>
          </p:nvSpPr>
          <p:spPr>
            <a:xfrm>
              <a:off x="6769100" y="2877447"/>
              <a:ext cx="41405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60%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8A7DFBC-F936-1641-97CB-5F0ACAA7F250}"/>
                </a:ext>
              </a:extLst>
            </p:cNvPr>
            <p:cNvCxnSpPr>
              <a:cxnSpLocks/>
            </p:cNvCxnSpPr>
            <p:nvPr/>
          </p:nvCxnSpPr>
          <p:spPr>
            <a:xfrm>
              <a:off x="7222366" y="3695915"/>
              <a:ext cx="73025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25C555D-85C0-7744-B976-46F3AD20D4CC}"/>
                </a:ext>
              </a:extLst>
            </p:cNvPr>
            <p:cNvCxnSpPr>
              <a:cxnSpLocks/>
            </p:cNvCxnSpPr>
            <p:nvPr/>
          </p:nvCxnSpPr>
          <p:spPr>
            <a:xfrm>
              <a:off x="7222366" y="2978365"/>
              <a:ext cx="73025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ADEF25-89D3-DB4F-BAE4-F61A3131C88E}"/>
                </a:ext>
              </a:extLst>
            </p:cNvPr>
            <p:cNvSpPr txBox="1"/>
            <p:nvPr/>
          </p:nvSpPr>
          <p:spPr>
            <a:xfrm>
              <a:off x="7162167" y="5153922"/>
              <a:ext cx="267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0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0310254-D796-6C4D-A406-0BACE54D2E78}"/>
                </a:ext>
              </a:extLst>
            </p:cNvPr>
            <p:cNvCxnSpPr>
              <a:cxnSpLocks/>
            </p:cNvCxnSpPr>
            <p:nvPr/>
          </p:nvCxnSpPr>
          <p:spPr>
            <a:xfrm>
              <a:off x="7282691" y="5131016"/>
              <a:ext cx="4369559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07EA8F7-5F0A-5A46-B60C-2FDA83587B53}"/>
                </a:ext>
              </a:extLst>
            </p:cNvPr>
            <p:cNvSpPr txBox="1"/>
            <p:nvPr/>
          </p:nvSpPr>
          <p:spPr>
            <a:xfrm>
              <a:off x="6883187" y="5034883"/>
              <a:ext cx="29996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0%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4065A7E-9594-3148-9BE8-64BA9ED0B809}"/>
                </a:ext>
              </a:extLst>
            </p:cNvPr>
            <p:cNvCxnSpPr>
              <a:cxnSpLocks/>
            </p:cNvCxnSpPr>
            <p:nvPr/>
          </p:nvCxnSpPr>
          <p:spPr>
            <a:xfrm>
              <a:off x="7222366" y="5131016"/>
              <a:ext cx="73025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1867A0A-9711-2641-BE90-ADF9F8C263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0136" y="1539875"/>
              <a:ext cx="0" cy="3668929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7C4CBA7-6486-6143-89BD-BD96E5AC6E18}"/>
                </a:ext>
              </a:extLst>
            </p:cNvPr>
            <p:cNvSpPr txBox="1"/>
            <p:nvPr/>
          </p:nvSpPr>
          <p:spPr>
            <a:xfrm>
              <a:off x="6769100" y="4315722"/>
              <a:ext cx="41405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20%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97453E1-E36E-7C46-BC4E-D5BEDD00B2BD}"/>
                </a:ext>
              </a:extLst>
            </p:cNvPr>
            <p:cNvCxnSpPr>
              <a:cxnSpLocks/>
            </p:cNvCxnSpPr>
            <p:nvPr/>
          </p:nvCxnSpPr>
          <p:spPr>
            <a:xfrm>
              <a:off x="7222366" y="4416640"/>
              <a:ext cx="73025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AF7455-1EC1-ED42-A8CE-DDCF4A81C533}"/>
                </a:ext>
              </a:extLst>
            </p:cNvPr>
            <p:cNvSpPr txBox="1"/>
            <p:nvPr/>
          </p:nvSpPr>
          <p:spPr>
            <a:xfrm>
              <a:off x="6769100" y="2156722"/>
              <a:ext cx="41405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80%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411BD81-0EDE-2648-8722-942BABD5DD2D}"/>
                </a:ext>
              </a:extLst>
            </p:cNvPr>
            <p:cNvCxnSpPr>
              <a:cxnSpLocks/>
            </p:cNvCxnSpPr>
            <p:nvPr/>
          </p:nvCxnSpPr>
          <p:spPr>
            <a:xfrm>
              <a:off x="7222366" y="2257640"/>
              <a:ext cx="73025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6756C78-8101-9248-BAF5-D6D608C18387}"/>
                </a:ext>
              </a:extLst>
            </p:cNvPr>
            <p:cNvSpPr txBox="1"/>
            <p:nvPr/>
          </p:nvSpPr>
          <p:spPr>
            <a:xfrm>
              <a:off x="6769100" y="1442347"/>
              <a:ext cx="41405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100%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6892988-4E58-A946-AC7B-0349FBB7CA94}"/>
                </a:ext>
              </a:extLst>
            </p:cNvPr>
            <p:cNvCxnSpPr>
              <a:cxnSpLocks/>
            </p:cNvCxnSpPr>
            <p:nvPr/>
          </p:nvCxnSpPr>
          <p:spPr>
            <a:xfrm>
              <a:off x="7222366" y="1543265"/>
              <a:ext cx="73025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D843596-8117-974C-B3DB-FA16C9BD3505}"/>
                </a:ext>
              </a:extLst>
            </p:cNvPr>
            <p:cNvSpPr txBox="1"/>
            <p:nvPr/>
          </p:nvSpPr>
          <p:spPr>
            <a:xfrm>
              <a:off x="7562217" y="5153922"/>
              <a:ext cx="35753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24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1417B1B-EB32-2F40-AFC2-3FDCCBE60FD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704472" y="5172290"/>
              <a:ext cx="73025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33F1FEE-9228-0A49-A294-93A59616AC5B}"/>
                </a:ext>
              </a:extLst>
            </p:cNvPr>
            <p:cNvSpPr txBox="1"/>
            <p:nvPr/>
          </p:nvSpPr>
          <p:spPr>
            <a:xfrm>
              <a:off x="8013067" y="5153922"/>
              <a:ext cx="35753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48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DC9A212-FD83-7E4C-993F-38C7D3DD34C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55322" y="5172290"/>
              <a:ext cx="73025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3312EDE-351E-0E44-92F0-80D8264B9853}"/>
                </a:ext>
              </a:extLst>
            </p:cNvPr>
            <p:cNvSpPr txBox="1"/>
            <p:nvPr/>
          </p:nvSpPr>
          <p:spPr>
            <a:xfrm>
              <a:off x="8460742" y="5153922"/>
              <a:ext cx="35753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72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96FAD2E-ED3F-5541-B823-5F7DBFE3EC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02997" y="5172290"/>
              <a:ext cx="73025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7645C64-40BA-0049-A6FF-5D8FFAB8D4ED}"/>
                </a:ext>
              </a:extLst>
            </p:cNvPr>
            <p:cNvSpPr txBox="1"/>
            <p:nvPr/>
          </p:nvSpPr>
          <p:spPr>
            <a:xfrm>
              <a:off x="8911592" y="5153922"/>
              <a:ext cx="35753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96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3B1EC3F-5588-1C4E-971F-ECF05C02595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053847" y="5172290"/>
              <a:ext cx="73025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0AB9830-0609-3A4C-A5F2-8C4A47DEAD58}"/>
                </a:ext>
              </a:extLst>
            </p:cNvPr>
            <p:cNvSpPr txBox="1"/>
            <p:nvPr/>
          </p:nvSpPr>
          <p:spPr>
            <a:xfrm>
              <a:off x="9365617" y="5153922"/>
              <a:ext cx="35753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120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E5CA0D7-F8F2-6146-B0B0-20578DDD96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507872" y="5172290"/>
              <a:ext cx="73025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B0BC3DA-4827-DB41-A124-A049FE661DAB}"/>
                </a:ext>
              </a:extLst>
            </p:cNvPr>
            <p:cNvSpPr txBox="1"/>
            <p:nvPr/>
          </p:nvSpPr>
          <p:spPr>
            <a:xfrm>
              <a:off x="9813292" y="5153922"/>
              <a:ext cx="35753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144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E644004-DF67-A443-B635-E82A58088D0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955547" y="5172290"/>
              <a:ext cx="73025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8BA8CA9-759B-0D44-8F88-2E8F3E8F9693}"/>
                </a:ext>
              </a:extLst>
            </p:cNvPr>
            <p:cNvSpPr txBox="1"/>
            <p:nvPr/>
          </p:nvSpPr>
          <p:spPr>
            <a:xfrm>
              <a:off x="10260967" y="5153922"/>
              <a:ext cx="35753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168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32C5CBE-F586-6948-B892-3029D64DD76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03222" y="5172290"/>
              <a:ext cx="73025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1B3DFB9-D2B9-014B-89C2-62700F357B5E}"/>
                </a:ext>
              </a:extLst>
            </p:cNvPr>
            <p:cNvSpPr txBox="1"/>
            <p:nvPr/>
          </p:nvSpPr>
          <p:spPr>
            <a:xfrm>
              <a:off x="10714992" y="5153922"/>
              <a:ext cx="35753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192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5A350AA-2495-DA4F-8902-FD656822D93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857247" y="5172290"/>
              <a:ext cx="73025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33BF9F5-E494-9842-8EA8-27236A63E123}"/>
                </a:ext>
              </a:extLst>
            </p:cNvPr>
            <p:cNvSpPr txBox="1"/>
            <p:nvPr/>
          </p:nvSpPr>
          <p:spPr>
            <a:xfrm>
              <a:off x="11162667" y="5153922"/>
              <a:ext cx="35753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216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E3BAFD7-3BE3-EA4F-A27D-B08CF8D4884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304922" y="5172290"/>
              <a:ext cx="73025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3A603AF-F8F1-104A-B0FA-D55A0CBC72EF}"/>
                </a:ext>
              </a:extLst>
            </p:cNvPr>
            <p:cNvSpPr txBox="1"/>
            <p:nvPr/>
          </p:nvSpPr>
          <p:spPr>
            <a:xfrm>
              <a:off x="11164529" y="2489551"/>
              <a:ext cx="35753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SOC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6440ECD-CDBD-9947-9E8E-A4B81DAA6504}"/>
                </a:ext>
              </a:extLst>
            </p:cNvPr>
            <p:cNvSpPr txBox="1"/>
            <p:nvPr/>
          </p:nvSpPr>
          <p:spPr>
            <a:xfrm>
              <a:off x="10809805" y="1756454"/>
              <a:ext cx="35753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tx2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MDT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02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B1333-BA4B-3D4D-A5A0-FC937582E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Long-term Outcomes of salvage </a:t>
            </a:r>
            <a:br>
              <a:rPr lang="en-GB" dirty="0"/>
            </a:br>
            <a:r>
              <a:rPr lang="en-GB" dirty="0"/>
              <a:t>lymph node dissection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261E32-25F6-B944-92D5-392F28A0C47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660392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ADT, androgen deprivation therapy; ISUP, International Society of Urological Pathology; LND, lymph node dissection; N, node; p, pathological; PSA, prostate-specific antigen; </a:t>
            </a:r>
            <a:r>
              <a:rPr lang="en-US" dirty="0">
                <a:solidFill>
                  <a:schemeClr val="tx2"/>
                </a:solidFill>
              </a:rPr>
              <a:t>PSMA, prostate-specific membrane antigen; PET/CT, positron emission tomography/computed tomography; </a:t>
            </a:r>
            <a:r>
              <a:rPr lang="en-GB" dirty="0">
                <a:solidFill>
                  <a:schemeClr val="tx2"/>
                </a:solidFill>
              </a:rPr>
              <a:t>RP, radical prostatectomy; RT, radiation therapy; </a:t>
            </a:r>
            <a:r>
              <a:rPr lang="en-GB" dirty="0" err="1">
                <a:solidFill>
                  <a:schemeClr val="tx2"/>
                </a:solidFill>
              </a:rPr>
              <a:t>sLND</a:t>
            </a:r>
            <a:r>
              <a:rPr lang="en-GB" dirty="0">
                <a:solidFill>
                  <a:schemeClr val="tx2"/>
                </a:solidFill>
              </a:rPr>
              <a:t>, salvage lymph node dissection; T, tumour</a:t>
            </a:r>
            <a:endParaRPr lang="de-DE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de-DE" dirty="0" err="1"/>
              <a:t>Bravi</a:t>
            </a:r>
            <a:r>
              <a:rPr lang="de-DE" dirty="0"/>
              <a:t> C, et al. </a:t>
            </a:r>
            <a:r>
              <a:rPr lang="de-DE" dirty="0" err="1"/>
              <a:t>Eur</a:t>
            </a:r>
            <a:r>
              <a:rPr lang="de-DE" dirty="0"/>
              <a:t> </a:t>
            </a:r>
            <a:r>
              <a:rPr lang="de-DE" dirty="0" err="1"/>
              <a:t>Urol</a:t>
            </a:r>
            <a:r>
              <a:rPr lang="de-DE" dirty="0"/>
              <a:t>. 2020;78:661-9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8E91C9-A27A-4E2C-8E0E-E669F6D18CEB}"/>
              </a:ext>
            </a:extLst>
          </p:cNvPr>
          <p:cNvSpPr txBox="1"/>
          <p:nvPr/>
        </p:nvSpPr>
        <p:spPr>
          <a:xfrm>
            <a:off x="619200" y="1146644"/>
            <a:ext cx="3877536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500" b="1" spc="100" dirty="0">
                <a:solidFill>
                  <a:schemeClr val="accent1"/>
                </a:solidFill>
              </a:rPr>
              <a:t>PATIENT CHARACTERISTICS RELATED TO RP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91E9DBA-CE61-9545-B553-48C97E69A382}"/>
              </a:ext>
            </a:extLst>
          </p:cNvPr>
          <p:cNvGraphicFramePr>
            <a:graphicFrameLocks noGrp="1"/>
          </p:cNvGraphicFramePr>
          <p:nvPr/>
        </p:nvGraphicFramePr>
        <p:xfrm>
          <a:off x="619200" y="1469208"/>
          <a:ext cx="2880320" cy="455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363">
                  <a:extLst>
                    <a:ext uri="{9D8B030D-6E8A-4147-A177-3AD203B41FA5}">
                      <a16:colId xmlns:a16="http://schemas.microsoft.com/office/drawing/2014/main" val="3818117485"/>
                    </a:ext>
                  </a:extLst>
                </a:gridCol>
                <a:gridCol w="1233957">
                  <a:extLst>
                    <a:ext uri="{9D8B030D-6E8A-4147-A177-3AD203B41FA5}">
                      <a16:colId xmlns:a16="http://schemas.microsoft.com/office/drawing/2014/main" val="2607266777"/>
                    </a:ext>
                  </a:extLst>
                </a:gridCol>
              </a:tblGrid>
              <a:tr h="326750">
                <a:tc>
                  <a:txBody>
                    <a:bodyPr/>
                    <a:lstStyle/>
                    <a:p>
                      <a:r>
                        <a:rPr lang="en-GB" sz="10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Overall population</a:t>
                      </a:r>
                      <a:br>
                        <a:rPr lang="en-GB" sz="1000" dirty="0"/>
                      </a:br>
                      <a:r>
                        <a:rPr lang="en-GB" sz="1000" dirty="0"/>
                        <a:t>(N=189; 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467043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b="1" dirty="0"/>
                        <a:t>Age at RP (</a:t>
                      </a:r>
                      <a:r>
                        <a:rPr lang="en-GB" sz="900" b="1" dirty="0" err="1"/>
                        <a:t>yr</a:t>
                      </a:r>
                      <a:r>
                        <a:rPr lang="en-GB" sz="900" b="1" dirty="0"/>
                        <a:t>)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61 (55-66)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861468956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PSA level at RP (ng/mL)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10.1 (7.0-16.0)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4010602518"/>
                  </a:ext>
                </a:extLst>
              </a:tr>
              <a:tr h="107269">
                <a:tc gridSpan="2">
                  <a:txBody>
                    <a:bodyPr/>
                    <a:lstStyle/>
                    <a:p>
                      <a:pPr marL="0" indent="9525">
                        <a:lnSpc>
                          <a:spcPct val="100000"/>
                        </a:lnSpc>
                        <a:tabLst/>
                      </a:pPr>
                      <a:r>
                        <a:rPr lang="en-GB" sz="900" b="1" dirty="0" err="1"/>
                        <a:t>pT</a:t>
                      </a:r>
                      <a:r>
                        <a:rPr lang="en-GB" sz="900" b="1" dirty="0"/>
                        <a:t> stage, n (%)</a:t>
                      </a:r>
                    </a:p>
                  </a:txBody>
                  <a:tcPr marL="55440" marR="55440" marT="18000" marB="18000" anchor="ctr"/>
                </a:tc>
                <a:tc hMerge="1">
                  <a:txBody>
                    <a:bodyPr/>
                    <a:lstStyle/>
                    <a:p>
                      <a:pPr marL="0" indent="9525">
                        <a:tabLst/>
                      </a:pPr>
                      <a:endParaRPr lang="en-GB" sz="900" b="1" dirty="0"/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3181629110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pT2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64 (34)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603194907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pT3a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/>
                        <a:t>66 (35)</a:t>
                      </a:r>
                      <a:endParaRPr lang="en-GB" sz="9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340130326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pT3b/pT4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/>
                        <a:t>56 (30)</a:t>
                      </a:r>
                      <a:endParaRPr lang="en-GB" sz="9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949470659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Unknown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3 (1)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97492083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95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Pathological ISUP group, n (%)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9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691599124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≤3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119 (62)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063088631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4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35 (19)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080600789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5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35 (19)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566277560"/>
                  </a:ext>
                </a:extLst>
              </a:tr>
              <a:tr h="107269">
                <a:tc gridSpan="2">
                  <a:txBody>
                    <a:bodyPr/>
                    <a:lstStyle/>
                    <a:p>
                      <a:pPr marL="0" marR="0" lvl="0" indent="95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LND performed during RP, n (%)</a:t>
                      </a:r>
                    </a:p>
                  </a:txBody>
                  <a:tcPr marL="55440" marR="55440" marT="18000" marB="18000" anchor="ctr"/>
                </a:tc>
                <a:tc hMerge="1">
                  <a:txBody>
                    <a:bodyPr/>
                    <a:lstStyle/>
                    <a:p>
                      <a:pPr marL="0" marR="0" lvl="0" indent="95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/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1524106125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No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17 (9)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4212750058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Yes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163 (86)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245229869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Unknown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9 (5)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959493113"/>
                  </a:ext>
                </a:extLst>
              </a:tr>
              <a:tr h="107269">
                <a:tc gridSpan="2">
                  <a:txBody>
                    <a:bodyPr/>
                    <a:lstStyle/>
                    <a:p>
                      <a:pPr marL="0" marR="0" lvl="0" indent="95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 err="1"/>
                        <a:t>pN</a:t>
                      </a:r>
                      <a:r>
                        <a:rPr lang="en-GB" sz="900" b="1" dirty="0"/>
                        <a:t> stage, n (%)</a:t>
                      </a:r>
                    </a:p>
                  </a:txBody>
                  <a:tcPr marL="55440" marR="55440" marT="18000" marB="18000" anchor="ctr"/>
                </a:tc>
                <a:tc hMerge="1">
                  <a:txBody>
                    <a:bodyPr/>
                    <a:lstStyle/>
                    <a:p>
                      <a:pPr marL="0" marR="0" lvl="0" indent="95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/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4257282561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pN0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130 (69)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723778078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pN1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33 (17)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265144792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/>
                        <a:t>pNx</a:t>
                      </a:r>
                      <a:endParaRPr lang="en-GB" sz="900" dirty="0"/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17 (9)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462020724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Unknown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9 (5)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879154814"/>
                  </a:ext>
                </a:extLst>
              </a:tr>
              <a:tr h="107269">
                <a:tc gridSpan="2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Surgical margins, n (%)</a:t>
                      </a:r>
                    </a:p>
                  </a:txBody>
                  <a:tcPr marL="55440" marR="55440" marT="18000" marB="1800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9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876465913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Negative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115 (61)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141389890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Positive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63 (33)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548010890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Unknown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11 (6)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0442721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623E6FB-A470-EA4B-9351-650BFC731DAF}"/>
              </a:ext>
            </a:extLst>
          </p:cNvPr>
          <p:cNvGraphicFramePr>
            <a:graphicFrameLocks noGrp="1"/>
          </p:cNvGraphicFramePr>
          <p:nvPr/>
        </p:nvGraphicFramePr>
        <p:xfrm>
          <a:off x="3620010" y="1469208"/>
          <a:ext cx="2880320" cy="2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363">
                  <a:extLst>
                    <a:ext uri="{9D8B030D-6E8A-4147-A177-3AD203B41FA5}">
                      <a16:colId xmlns:a16="http://schemas.microsoft.com/office/drawing/2014/main" val="3818117485"/>
                    </a:ext>
                  </a:extLst>
                </a:gridCol>
                <a:gridCol w="1233957">
                  <a:extLst>
                    <a:ext uri="{9D8B030D-6E8A-4147-A177-3AD203B41FA5}">
                      <a16:colId xmlns:a16="http://schemas.microsoft.com/office/drawing/2014/main" val="2607266777"/>
                    </a:ext>
                  </a:extLst>
                </a:gridCol>
              </a:tblGrid>
              <a:tr h="326750">
                <a:tc>
                  <a:txBody>
                    <a:bodyPr/>
                    <a:lstStyle/>
                    <a:p>
                      <a:r>
                        <a:rPr lang="en-GB" sz="1000" dirty="0"/>
                        <a:t>Variable </a:t>
                      </a:r>
                      <a:r>
                        <a:rPr lang="en-GB" sz="1000" i="1" dirty="0"/>
                        <a:t>(</a:t>
                      </a:r>
                      <a:r>
                        <a:rPr lang="en-GB" sz="1000" i="1" dirty="0" err="1"/>
                        <a:t>cont</a:t>
                      </a:r>
                      <a:r>
                        <a:rPr lang="en-GB" sz="1000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Overall population</a:t>
                      </a:r>
                      <a:br>
                        <a:rPr lang="en-GB" sz="1000" dirty="0"/>
                      </a:br>
                      <a:r>
                        <a:rPr lang="en-GB" sz="1000" dirty="0"/>
                        <a:t>(N=189; 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467043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Number of nodes removed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8 (4-13)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040694675"/>
                  </a:ext>
                </a:extLst>
              </a:tr>
              <a:tr h="107269">
                <a:tc gridSpan="2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Number of positive nodes, n (%)</a:t>
                      </a:r>
                    </a:p>
                  </a:txBody>
                  <a:tcPr marL="55440" marR="55440" marT="18000" marB="1800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9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046366299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0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130 (69)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971662955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1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12 (6)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831478355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2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11 (6)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4045505371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≥3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10 (5)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414384379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Unknown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26 (14)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522115829"/>
                  </a:ext>
                </a:extLst>
              </a:tr>
              <a:tr h="107269">
                <a:tc gridSpan="2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Postprostatectomy RT, n (%)</a:t>
                      </a:r>
                    </a:p>
                  </a:txBody>
                  <a:tcPr marL="55440" marR="55440" marT="18000" marB="1800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9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801178317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No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68 (36)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151902596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Yes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116 (61)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320539886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Unknown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5 (3)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832370335"/>
                  </a:ext>
                </a:extLst>
              </a:tr>
              <a:tr h="107269">
                <a:tc gridSpan="2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Postprostatectomy ADT, n (%)</a:t>
                      </a:r>
                    </a:p>
                  </a:txBody>
                  <a:tcPr marL="55440" marR="55440" marT="18000" marB="1800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9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083966929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No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74 (39)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783557831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Yes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114 (60)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363122680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Unknown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1 (1)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23786678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8004594-3674-124F-ABC5-5BD706EC0CFB}"/>
              </a:ext>
            </a:extLst>
          </p:cNvPr>
          <p:cNvSpPr txBox="1"/>
          <p:nvPr/>
        </p:nvSpPr>
        <p:spPr>
          <a:xfrm>
            <a:off x="7537494" y="1146644"/>
            <a:ext cx="4098751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500" b="1" spc="100" dirty="0">
                <a:solidFill>
                  <a:schemeClr val="accent1"/>
                </a:solidFill>
              </a:rPr>
              <a:t>PATIENT CHARACTERISTICS RELATED TO </a:t>
            </a:r>
            <a:r>
              <a:rPr lang="en-GB" sz="1500" b="1" spc="100" dirty="0" err="1">
                <a:solidFill>
                  <a:schemeClr val="accent1"/>
                </a:solidFill>
              </a:rPr>
              <a:t>sLND</a:t>
            </a:r>
            <a:endParaRPr lang="en-GB" sz="1500" b="1" spc="100" dirty="0">
              <a:solidFill>
                <a:schemeClr val="accent1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0EF3DC6-C3DE-F64C-B49C-170615B8127A}"/>
              </a:ext>
            </a:extLst>
          </p:cNvPr>
          <p:cNvGraphicFramePr>
            <a:graphicFrameLocks noGrp="1"/>
          </p:cNvGraphicFramePr>
          <p:nvPr/>
        </p:nvGraphicFramePr>
        <p:xfrm>
          <a:off x="7537493" y="1469208"/>
          <a:ext cx="4030620" cy="420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864">
                  <a:extLst>
                    <a:ext uri="{9D8B030D-6E8A-4147-A177-3AD203B41FA5}">
                      <a16:colId xmlns:a16="http://schemas.microsoft.com/office/drawing/2014/main" val="3818117485"/>
                    </a:ext>
                  </a:extLst>
                </a:gridCol>
                <a:gridCol w="1726756">
                  <a:extLst>
                    <a:ext uri="{9D8B030D-6E8A-4147-A177-3AD203B41FA5}">
                      <a16:colId xmlns:a16="http://schemas.microsoft.com/office/drawing/2014/main" val="2607266777"/>
                    </a:ext>
                  </a:extLst>
                </a:gridCol>
              </a:tblGrid>
              <a:tr h="326750">
                <a:tc>
                  <a:txBody>
                    <a:bodyPr/>
                    <a:lstStyle/>
                    <a:p>
                      <a:r>
                        <a:rPr lang="en-GB" sz="1000" dirty="0"/>
                        <a:t>Variable </a:t>
                      </a:r>
                      <a:r>
                        <a:rPr lang="en-GB" sz="1000" i="1" dirty="0"/>
                        <a:t>(</a:t>
                      </a:r>
                      <a:r>
                        <a:rPr lang="en-GB" sz="1000" i="1" dirty="0" err="1"/>
                        <a:t>cont</a:t>
                      </a:r>
                      <a:r>
                        <a:rPr lang="en-GB" sz="1000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Overall population</a:t>
                      </a:r>
                      <a:br>
                        <a:rPr lang="en-GB" sz="1000" dirty="0"/>
                      </a:br>
                      <a:r>
                        <a:rPr lang="en-GB" sz="1000" dirty="0"/>
                        <a:t>(N=189; 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467043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Time from RP to PSA rising (</a:t>
                      </a:r>
                      <a:r>
                        <a:rPr lang="en-GB" sz="900" b="1" dirty="0" err="1"/>
                        <a:t>mo</a:t>
                      </a:r>
                      <a:r>
                        <a:rPr lang="en-GB" sz="900" b="1" dirty="0"/>
                        <a:t>)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22 (7-38)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040694675"/>
                  </a:ext>
                </a:extLst>
              </a:tr>
              <a:tr h="107269">
                <a:tc gridSpan="2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Type of PET/CT tracer, n (%)</a:t>
                      </a:r>
                    </a:p>
                  </a:txBody>
                  <a:tcPr marL="55440" marR="55440" marT="18000" marB="1800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9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046366299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30000" dirty="0"/>
                        <a:t>11</a:t>
                      </a:r>
                      <a:r>
                        <a:rPr lang="en-GB" sz="900" dirty="0"/>
                        <a:t>C-choline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154 (81)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971662955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30000" dirty="0"/>
                        <a:t>68</a:t>
                      </a:r>
                      <a:r>
                        <a:rPr lang="en-GB" sz="900" dirty="0"/>
                        <a:t>GA-PSMA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6 (3)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831478355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Unknown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29 (16)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4045505371"/>
                  </a:ext>
                </a:extLst>
              </a:tr>
              <a:tr h="107269">
                <a:tc gridSpan="2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Ongoing ADT at the time of PET/CT, n (%)</a:t>
                      </a:r>
                    </a:p>
                  </a:txBody>
                  <a:tcPr marL="55440" marR="55440" marT="18000" marB="1800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9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801178317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No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98 (52)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151902596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Yes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34 (18)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320539886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Unknown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57 (30)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832370335"/>
                  </a:ext>
                </a:extLst>
              </a:tr>
              <a:tr h="107269">
                <a:tc gridSpan="2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Site of positive spots at PET/CT, n (%)</a:t>
                      </a:r>
                    </a:p>
                  </a:txBody>
                  <a:tcPr marL="55440" marR="55440" marT="18000" marB="1800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9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083966929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Pelvic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113 (60)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783557831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Retroperitoneal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18 (10)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363122680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Both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27 (14)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237866785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Unknown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31 (16)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1905225"/>
                  </a:ext>
                </a:extLst>
              </a:tr>
              <a:tr h="107269">
                <a:tc gridSpan="2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Number of positive spots at PET/CT, n (%)</a:t>
                      </a:r>
                    </a:p>
                  </a:txBody>
                  <a:tcPr marL="55440" marR="55440" marT="18000" marB="1800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9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390297755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0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9 (5)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470404491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1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91 (48)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158854280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2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26 (14)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10675994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≥3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38 (20)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71113039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Unknown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25 (13)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62918624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Age at </a:t>
                      </a:r>
                      <a:r>
                        <a:rPr lang="en-GB" sz="900" b="1" dirty="0" err="1"/>
                        <a:t>sLND</a:t>
                      </a:r>
                      <a:r>
                        <a:rPr lang="en-GB" sz="900" b="1" dirty="0"/>
                        <a:t> (</a:t>
                      </a:r>
                      <a:r>
                        <a:rPr lang="en-GB" sz="900" b="1" dirty="0" err="1"/>
                        <a:t>yr</a:t>
                      </a:r>
                      <a:r>
                        <a:rPr lang="en-GB" sz="900" b="1" dirty="0"/>
                        <a:t>)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65 (60-60)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959881257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PSA level at </a:t>
                      </a:r>
                      <a:r>
                        <a:rPr lang="en-GB" sz="900" b="1" dirty="0" err="1"/>
                        <a:t>sLND</a:t>
                      </a:r>
                      <a:r>
                        <a:rPr lang="en-GB" sz="900" b="1" dirty="0"/>
                        <a:t> (ng/mL)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900" dirty="0"/>
                        <a:t>2.5 (1.1-5.4)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809345388"/>
                  </a:ext>
                </a:extLst>
              </a:tr>
            </a:tbl>
          </a:graphicData>
        </a:graphic>
      </p:graphicFrame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C5B58C6-8EFE-EF4C-9622-4F5B262B7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42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97E3BB-9AD2-49CE-B6AF-18051FBC66F8}"/>
              </a:ext>
            </a:extLst>
          </p:cNvPr>
          <p:cNvSpPr/>
          <p:nvPr/>
        </p:nvSpPr>
        <p:spPr>
          <a:xfrm>
            <a:off x="9696400" y="0"/>
            <a:ext cx="2232248" cy="1340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99D3C-703B-1A49-85EB-9C3014078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808291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BBDE31A-E51A-4293-9BDB-C76EC742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content</a:t>
            </a:r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9F5E8-2DBD-481A-897F-AA148A441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1772816"/>
            <a:ext cx="876746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B1333-BA4B-3D4D-A5A0-FC937582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Long-term Outcomes of salvage </a:t>
            </a:r>
            <a:br>
              <a:rPr lang="en-GB" dirty="0"/>
            </a:br>
            <a:r>
              <a:rPr lang="en-GB" dirty="0"/>
              <a:t>lymph node dissection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2584-06FF-A44D-AAD7-CE241DA072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 err="1"/>
              <a:t>sLND</a:t>
            </a:r>
            <a:r>
              <a:rPr lang="en-GB" dirty="0"/>
              <a:t>, salvage lymph node dissection</a:t>
            </a:r>
          </a:p>
          <a:p>
            <a:pPr>
              <a:spcBef>
                <a:spcPts val="300"/>
              </a:spcBef>
            </a:pPr>
            <a:r>
              <a:rPr lang="en-GB" dirty="0" err="1"/>
              <a:t>Bravi</a:t>
            </a:r>
            <a:r>
              <a:rPr lang="en-GB" dirty="0"/>
              <a:t> C, et al. </a:t>
            </a:r>
            <a:r>
              <a:rPr lang="en-GB" dirty="0" err="1"/>
              <a:t>Eur</a:t>
            </a:r>
            <a:r>
              <a:rPr lang="en-GB" dirty="0"/>
              <a:t> Urol. 2020;78:661-9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33863-52BD-1F4F-AB38-0BF7A28C1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AEC7A9-DFD5-5442-9A29-53D37E16485D}"/>
              </a:ext>
            </a:extLst>
          </p:cNvPr>
          <p:cNvSpPr txBox="1"/>
          <p:nvPr/>
        </p:nvSpPr>
        <p:spPr>
          <a:xfrm>
            <a:off x="4043066" y="5013176"/>
            <a:ext cx="4504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Years from </a:t>
            </a:r>
            <a:r>
              <a:rPr lang="en-GB" sz="1400" b="1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sLND</a:t>
            </a:r>
            <a:endParaRPr lang="en-GB" sz="1400" b="1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60E6D7-754A-D045-81E5-58B0A3A15FFF}"/>
              </a:ext>
            </a:extLst>
          </p:cNvPr>
          <p:cNvSpPr txBox="1"/>
          <p:nvPr/>
        </p:nvSpPr>
        <p:spPr>
          <a:xfrm rot="16200000">
            <a:off x="1996154" y="3081982"/>
            <a:ext cx="3034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Cancer-specific survival (%)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F94D9-E4BC-E142-99E1-5E3F1730D100}"/>
              </a:ext>
            </a:extLst>
          </p:cNvPr>
          <p:cNvSpPr txBox="1"/>
          <p:nvPr/>
        </p:nvSpPr>
        <p:spPr>
          <a:xfrm>
            <a:off x="3624067" y="3386361"/>
            <a:ext cx="4140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637308-8F99-B047-86A1-9A62AA34712A}"/>
              </a:ext>
            </a:extLst>
          </p:cNvPr>
          <p:cNvSpPr txBox="1"/>
          <p:nvPr/>
        </p:nvSpPr>
        <p:spPr>
          <a:xfrm>
            <a:off x="3624067" y="2805336"/>
            <a:ext cx="4140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125399-706B-1B48-911C-44014C665D17}"/>
              </a:ext>
            </a:extLst>
          </p:cNvPr>
          <p:cNvCxnSpPr>
            <a:cxnSpLocks/>
          </p:cNvCxnSpPr>
          <p:nvPr/>
        </p:nvCxnSpPr>
        <p:spPr>
          <a:xfrm>
            <a:off x="4077333" y="3487279"/>
            <a:ext cx="73025" cy="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DB8132-6A1F-E94A-A1F8-A74BB3C503DF}"/>
              </a:ext>
            </a:extLst>
          </p:cNvPr>
          <p:cNvCxnSpPr>
            <a:cxnSpLocks/>
          </p:cNvCxnSpPr>
          <p:nvPr/>
        </p:nvCxnSpPr>
        <p:spPr>
          <a:xfrm>
            <a:off x="4077333" y="2906254"/>
            <a:ext cx="73025" cy="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88F8EA-775C-944F-86EF-5B80DAA775E2}"/>
              </a:ext>
            </a:extLst>
          </p:cNvPr>
          <p:cNvCxnSpPr>
            <a:cxnSpLocks/>
          </p:cNvCxnSpPr>
          <p:nvPr/>
        </p:nvCxnSpPr>
        <p:spPr>
          <a:xfrm>
            <a:off x="4144008" y="4741405"/>
            <a:ext cx="4369559" cy="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03D76FE-9B84-6346-8DC3-32AA152DF3D2}"/>
              </a:ext>
            </a:extLst>
          </p:cNvPr>
          <p:cNvSpPr txBox="1"/>
          <p:nvPr/>
        </p:nvSpPr>
        <p:spPr>
          <a:xfrm>
            <a:off x="3738154" y="4550022"/>
            <a:ext cx="2999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BAD7E2-E3AC-7C4C-B2CD-A6EDACBB7BCE}"/>
              </a:ext>
            </a:extLst>
          </p:cNvPr>
          <p:cNvCxnSpPr>
            <a:cxnSpLocks/>
          </p:cNvCxnSpPr>
          <p:nvPr/>
        </p:nvCxnSpPr>
        <p:spPr>
          <a:xfrm>
            <a:off x="4077333" y="4646155"/>
            <a:ext cx="73025" cy="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2A8B85-BC7E-7D42-82FD-181F17C57604}"/>
              </a:ext>
            </a:extLst>
          </p:cNvPr>
          <p:cNvCxnSpPr>
            <a:cxnSpLocks/>
          </p:cNvCxnSpPr>
          <p:nvPr/>
        </p:nvCxnSpPr>
        <p:spPr>
          <a:xfrm flipV="1">
            <a:off x="4145103" y="1657350"/>
            <a:ext cx="0" cy="3086101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4DCB4DC-B0D6-624D-8ADE-B49BD6BCAD04}"/>
              </a:ext>
            </a:extLst>
          </p:cNvPr>
          <p:cNvSpPr txBox="1"/>
          <p:nvPr/>
        </p:nvSpPr>
        <p:spPr>
          <a:xfrm>
            <a:off x="3624067" y="3964211"/>
            <a:ext cx="4140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54E7B9-170E-ED49-A30C-DBA44BD33BA9}"/>
              </a:ext>
            </a:extLst>
          </p:cNvPr>
          <p:cNvCxnSpPr>
            <a:cxnSpLocks/>
          </p:cNvCxnSpPr>
          <p:nvPr/>
        </p:nvCxnSpPr>
        <p:spPr>
          <a:xfrm>
            <a:off x="4077333" y="4065129"/>
            <a:ext cx="73025" cy="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E6366DA-EE14-ED47-BDF4-C431F5960F88}"/>
              </a:ext>
            </a:extLst>
          </p:cNvPr>
          <p:cNvSpPr txBox="1"/>
          <p:nvPr/>
        </p:nvSpPr>
        <p:spPr>
          <a:xfrm>
            <a:off x="3624067" y="2224311"/>
            <a:ext cx="4140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84F9D02-490D-7B44-B662-4B844ACDB075}"/>
              </a:ext>
            </a:extLst>
          </p:cNvPr>
          <p:cNvCxnSpPr>
            <a:cxnSpLocks/>
          </p:cNvCxnSpPr>
          <p:nvPr/>
        </p:nvCxnSpPr>
        <p:spPr>
          <a:xfrm>
            <a:off x="4077333" y="2325229"/>
            <a:ext cx="73025" cy="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9CFB625-85EC-C64F-8298-39958611E016}"/>
              </a:ext>
            </a:extLst>
          </p:cNvPr>
          <p:cNvSpPr txBox="1"/>
          <p:nvPr/>
        </p:nvSpPr>
        <p:spPr>
          <a:xfrm>
            <a:off x="3624067" y="1646461"/>
            <a:ext cx="4140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8285E3-6BB8-EC46-9B18-620ACA44937B}"/>
              </a:ext>
            </a:extLst>
          </p:cNvPr>
          <p:cNvCxnSpPr>
            <a:cxnSpLocks/>
          </p:cNvCxnSpPr>
          <p:nvPr/>
        </p:nvCxnSpPr>
        <p:spPr>
          <a:xfrm>
            <a:off x="4077333" y="1747379"/>
            <a:ext cx="73025" cy="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8F5D0A6-4ED7-794D-A583-4A09F5257508}"/>
              </a:ext>
            </a:extLst>
          </p:cNvPr>
          <p:cNvSpPr txBox="1"/>
          <p:nvPr/>
        </p:nvSpPr>
        <p:spPr>
          <a:xfrm>
            <a:off x="4067934" y="4764311"/>
            <a:ext cx="357534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F48CFF2-B2AF-7F47-BF53-ABEE19C41844}"/>
              </a:ext>
            </a:extLst>
          </p:cNvPr>
          <p:cNvCxnSpPr>
            <a:cxnSpLocks/>
          </p:cNvCxnSpPr>
          <p:nvPr/>
        </p:nvCxnSpPr>
        <p:spPr>
          <a:xfrm rot="16200000">
            <a:off x="4210189" y="4782679"/>
            <a:ext cx="73025" cy="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490DD9A-7C25-5E4B-800F-56FA44C77987}"/>
              </a:ext>
            </a:extLst>
          </p:cNvPr>
          <p:cNvSpPr txBox="1"/>
          <p:nvPr/>
        </p:nvSpPr>
        <p:spPr>
          <a:xfrm>
            <a:off x="4750559" y="4764311"/>
            <a:ext cx="357534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B35846-C1CB-194D-9ED3-733ADD8E1400}"/>
              </a:ext>
            </a:extLst>
          </p:cNvPr>
          <p:cNvCxnSpPr>
            <a:cxnSpLocks/>
          </p:cNvCxnSpPr>
          <p:nvPr/>
        </p:nvCxnSpPr>
        <p:spPr>
          <a:xfrm rot="16200000">
            <a:off x="4892814" y="4782679"/>
            <a:ext cx="73025" cy="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87BC440-FD8C-FE4C-804E-FBF26143600F}"/>
              </a:ext>
            </a:extLst>
          </p:cNvPr>
          <p:cNvSpPr txBox="1"/>
          <p:nvPr/>
        </p:nvSpPr>
        <p:spPr>
          <a:xfrm>
            <a:off x="5436359" y="4764311"/>
            <a:ext cx="357534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D62485-7DFF-2A4D-99CA-B298DD86F925}"/>
              </a:ext>
            </a:extLst>
          </p:cNvPr>
          <p:cNvCxnSpPr>
            <a:cxnSpLocks/>
          </p:cNvCxnSpPr>
          <p:nvPr/>
        </p:nvCxnSpPr>
        <p:spPr>
          <a:xfrm rot="16200000">
            <a:off x="5578614" y="4782679"/>
            <a:ext cx="73025" cy="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486530C-CA3E-5145-B0BB-55E2E12350E9}"/>
              </a:ext>
            </a:extLst>
          </p:cNvPr>
          <p:cNvSpPr txBox="1"/>
          <p:nvPr/>
        </p:nvSpPr>
        <p:spPr>
          <a:xfrm>
            <a:off x="6125334" y="4764311"/>
            <a:ext cx="357534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BCBC202-447C-5843-9087-289BAD65B6AA}"/>
              </a:ext>
            </a:extLst>
          </p:cNvPr>
          <p:cNvCxnSpPr>
            <a:cxnSpLocks/>
          </p:cNvCxnSpPr>
          <p:nvPr/>
        </p:nvCxnSpPr>
        <p:spPr>
          <a:xfrm rot="16200000">
            <a:off x="6267589" y="4782679"/>
            <a:ext cx="73025" cy="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BF53710-3C99-724C-91DA-1E65A0635F06}"/>
              </a:ext>
            </a:extLst>
          </p:cNvPr>
          <p:cNvSpPr txBox="1"/>
          <p:nvPr/>
        </p:nvSpPr>
        <p:spPr>
          <a:xfrm>
            <a:off x="6814309" y="4764311"/>
            <a:ext cx="357534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B2EA94-EE6E-A043-9280-74D6ED5258C6}"/>
              </a:ext>
            </a:extLst>
          </p:cNvPr>
          <p:cNvCxnSpPr>
            <a:cxnSpLocks/>
          </p:cNvCxnSpPr>
          <p:nvPr/>
        </p:nvCxnSpPr>
        <p:spPr>
          <a:xfrm rot="16200000">
            <a:off x="6956564" y="4782679"/>
            <a:ext cx="73025" cy="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136EED9-39FE-C34F-9030-65DE728FDC2A}"/>
              </a:ext>
            </a:extLst>
          </p:cNvPr>
          <p:cNvSpPr txBox="1"/>
          <p:nvPr/>
        </p:nvSpPr>
        <p:spPr>
          <a:xfrm>
            <a:off x="7498027" y="4764311"/>
            <a:ext cx="357534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A14A90D-4D2A-6D40-A976-FD3162CA7FF2}"/>
              </a:ext>
            </a:extLst>
          </p:cNvPr>
          <p:cNvCxnSpPr>
            <a:cxnSpLocks/>
          </p:cNvCxnSpPr>
          <p:nvPr/>
        </p:nvCxnSpPr>
        <p:spPr>
          <a:xfrm rot="16200000">
            <a:off x="7640282" y="4782679"/>
            <a:ext cx="73025" cy="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2DABEF5-EC23-014A-BAE0-BDC6DE36A4C9}"/>
              </a:ext>
            </a:extLst>
          </p:cNvPr>
          <p:cNvSpPr txBox="1"/>
          <p:nvPr/>
        </p:nvSpPr>
        <p:spPr>
          <a:xfrm>
            <a:off x="8185909" y="4764311"/>
            <a:ext cx="357534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572E158-BDBD-E647-AFF2-47F90BC76DC2}"/>
              </a:ext>
            </a:extLst>
          </p:cNvPr>
          <p:cNvCxnSpPr>
            <a:cxnSpLocks/>
          </p:cNvCxnSpPr>
          <p:nvPr/>
        </p:nvCxnSpPr>
        <p:spPr>
          <a:xfrm rot="16200000">
            <a:off x="8328164" y="4782679"/>
            <a:ext cx="73025" cy="0"/>
          </a:xfrm>
          <a:prstGeom prst="line">
            <a:avLst/>
          </a:prstGeom>
          <a:ln w="1270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E20F13C-E759-C844-BBE4-FCCB02FE8345}"/>
              </a:ext>
            </a:extLst>
          </p:cNvPr>
          <p:cNvSpPr txBox="1"/>
          <p:nvPr/>
        </p:nvSpPr>
        <p:spPr>
          <a:xfrm>
            <a:off x="4067934" y="5341746"/>
            <a:ext cx="357534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D94DB4-C3AF-7243-A432-47EFFD1F930C}"/>
              </a:ext>
            </a:extLst>
          </p:cNvPr>
          <p:cNvSpPr txBox="1"/>
          <p:nvPr/>
        </p:nvSpPr>
        <p:spPr>
          <a:xfrm>
            <a:off x="4750559" y="5341746"/>
            <a:ext cx="357534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945555-C304-D249-9662-2EDB6A28C7B4}"/>
              </a:ext>
            </a:extLst>
          </p:cNvPr>
          <p:cNvSpPr txBox="1"/>
          <p:nvPr/>
        </p:nvSpPr>
        <p:spPr>
          <a:xfrm>
            <a:off x="5436359" y="5341746"/>
            <a:ext cx="357534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3ABC61-E83A-C94A-B65C-A258B3002B6B}"/>
              </a:ext>
            </a:extLst>
          </p:cNvPr>
          <p:cNvSpPr txBox="1"/>
          <p:nvPr/>
        </p:nvSpPr>
        <p:spPr>
          <a:xfrm>
            <a:off x="6125334" y="5341746"/>
            <a:ext cx="357534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FCC8CD3-64CD-2044-A321-8CF66E60B0C2}"/>
              </a:ext>
            </a:extLst>
          </p:cNvPr>
          <p:cNvSpPr txBox="1"/>
          <p:nvPr/>
        </p:nvSpPr>
        <p:spPr>
          <a:xfrm>
            <a:off x="6814309" y="5341746"/>
            <a:ext cx="357534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1C8AA7-05F6-2742-B30F-EF5C9A2EA6B9}"/>
              </a:ext>
            </a:extLst>
          </p:cNvPr>
          <p:cNvSpPr txBox="1"/>
          <p:nvPr/>
        </p:nvSpPr>
        <p:spPr>
          <a:xfrm>
            <a:off x="7498027" y="5341746"/>
            <a:ext cx="357534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7DD3DC1-9AC9-C24A-ADD9-A35C66E71BEA}"/>
              </a:ext>
            </a:extLst>
          </p:cNvPr>
          <p:cNvSpPr txBox="1"/>
          <p:nvPr/>
        </p:nvSpPr>
        <p:spPr>
          <a:xfrm>
            <a:off x="8185909" y="5341746"/>
            <a:ext cx="357534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DFB3D6-1DE6-704E-BE9B-35B57DB85670}"/>
              </a:ext>
            </a:extLst>
          </p:cNvPr>
          <p:cNvSpPr txBox="1"/>
          <p:nvPr/>
        </p:nvSpPr>
        <p:spPr>
          <a:xfrm>
            <a:off x="2846106" y="5341746"/>
            <a:ext cx="1082652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Number at risk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C8EB583B-6A09-134C-837B-E072453499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623" y="1732794"/>
            <a:ext cx="427655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46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A9937-6658-CE48-B860-669A574E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Guideline recommendation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00C2B-659C-A740-A5A7-2F4CEC9FC8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7324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BCR, biochemical recurrence; CSS, cancer-specific survival; LAD, lymph adenectomy; PSA, prostate-specific antigen; RT, radiotherapy </a:t>
            </a:r>
            <a:r>
              <a:rPr lang="en-GB" strike="sngStrike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GB" dirty="0"/>
              <a:t>Cornford P, et al. </a:t>
            </a:r>
            <a:r>
              <a:rPr lang="en-GB" dirty="0" err="1"/>
              <a:t>Eur</a:t>
            </a:r>
            <a:r>
              <a:rPr lang="en-GB" dirty="0"/>
              <a:t> Urol. 2020: DOI: 10.1016/j.eururo.2020.09.046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302D1693-7D0E-E548-BF95-F665D83CB689}"/>
              </a:ext>
            </a:extLst>
          </p:cNvPr>
          <p:cNvSpPr/>
          <p:nvPr/>
        </p:nvSpPr>
        <p:spPr>
          <a:xfrm>
            <a:off x="2819636" y="5531561"/>
            <a:ext cx="6552728" cy="46619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How to identify the right patient for salvage LAD?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AC6AC56F-5143-B54C-A592-9930A4D33B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696" y="980728"/>
            <a:ext cx="5345000" cy="24991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6E4054-6E36-E24A-8A84-A56BFCFFF7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704" y="3431217"/>
            <a:ext cx="5184576" cy="1991711"/>
          </a:xfrm>
          <a:prstGeom prst="rect">
            <a:avLst/>
          </a:prstGeom>
        </p:spPr>
      </p:pic>
      <p:sp>
        <p:nvSpPr>
          <p:cNvPr id="16" name="Abgerundetes Rechteck 5">
            <a:extLst>
              <a:ext uri="{FF2B5EF4-FFF2-40B4-BE49-F238E27FC236}">
                <a16:creationId xmlns:a16="http://schemas.microsoft.com/office/drawing/2014/main" id="{FFC3C147-8313-9641-9016-E0E5EE39FC88}"/>
              </a:ext>
            </a:extLst>
          </p:cNvPr>
          <p:cNvSpPr/>
          <p:nvPr/>
        </p:nvSpPr>
        <p:spPr>
          <a:xfrm>
            <a:off x="3387762" y="4638292"/>
            <a:ext cx="5184576" cy="7846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0E1E749-87B5-D04B-A6FB-EE3030983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18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4731D2D7-8124-1240-BC40-35A6E1470DF5}"/>
              </a:ext>
            </a:extLst>
          </p:cNvPr>
          <p:cNvSpPr txBox="1"/>
          <p:nvPr/>
        </p:nvSpPr>
        <p:spPr>
          <a:xfrm>
            <a:off x="2429868" y="5335686"/>
            <a:ext cx="73322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00" dirty="0"/>
              <a:t>Risk calculator for developing recurrent disease within 12 months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41ADC0-3593-E345-B440-C22703E9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9365232" cy="8072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Identification of Patients relying on clinical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C63CA9-115B-3D4C-AC39-27053D63AEC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876416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CT, computed tomography; HT, hormonal therapy; PET, positron emission tomography; PSA, prostate-specific antigen; RP, radical prostatectomy; </a:t>
            </a:r>
            <a:br>
              <a:rPr lang="en-GB" dirty="0"/>
            </a:br>
            <a:r>
              <a:rPr lang="en-GB" dirty="0"/>
              <a:t>SLND, salvage lymph node dissection</a:t>
            </a:r>
            <a:endParaRPr lang="de-DE" dirty="0"/>
          </a:p>
          <a:p>
            <a:pPr>
              <a:spcBef>
                <a:spcPts val="300"/>
              </a:spcBef>
            </a:pPr>
            <a:r>
              <a:rPr lang="de-DE" dirty="0" err="1"/>
              <a:t>Fossati</a:t>
            </a:r>
            <a:r>
              <a:rPr lang="de-DE" dirty="0"/>
              <a:t> N, et al. </a:t>
            </a:r>
            <a:r>
              <a:rPr lang="de-DE" dirty="0" err="1"/>
              <a:t>Eur</a:t>
            </a:r>
            <a:r>
              <a:rPr lang="de-DE" dirty="0"/>
              <a:t> </a:t>
            </a:r>
            <a:r>
              <a:rPr lang="de-DE" dirty="0" err="1"/>
              <a:t>Urol</a:t>
            </a:r>
            <a:r>
              <a:rPr lang="de-DE" dirty="0"/>
              <a:t>. 2019;75:176-83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AE94F7F-C4FF-004E-8793-94F5292CC15F}"/>
              </a:ext>
            </a:extLst>
          </p:cNvPr>
          <p:cNvGraphicFramePr>
            <a:graphicFrameLocks noGrp="1"/>
          </p:cNvGraphicFramePr>
          <p:nvPr/>
        </p:nvGraphicFramePr>
        <p:xfrm>
          <a:off x="1775520" y="1941145"/>
          <a:ext cx="4030620" cy="303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971">
                  <a:extLst>
                    <a:ext uri="{9D8B030D-6E8A-4147-A177-3AD203B41FA5}">
                      <a16:colId xmlns:a16="http://schemas.microsoft.com/office/drawing/2014/main" val="3818117485"/>
                    </a:ext>
                  </a:extLst>
                </a:gridCol>
                <a:gridCol w="1295649">
                  <a:extLst>
                    <a:ext uri="{9D8B030D-6E8A-4147-A177-3AD203B41FA5}">
                      <a16:colId xmlns:a16="http://schemas.microsoft.com/office/drawing/2014/main" val="509502441"/>
                    </a:ext>
                  </a:extLst>
                </a:gridCol>
              </a:tblGrid>
              <a:tr h="326750">
                <a:tc>
                  <a:txBody>
                    <a:bodyPr/>
                    <a:lstStyle/>
                    <a:p>
                      <a:r>
                        <a:rPr lang="en-GB" sz="1000" dirty="0"/>
                        <a:t>Variable</a:t>
                      </a:r>
                      <a:endParaRPr lang="en-GB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Overall population</a:t>
                      </a:r>
                      <a:br>
                        <a:rPr lang="en-GB" sz="1000"/>
                      </a:br>
                      <a:r>
                        <a:rPr lang="en-GB" sz="1000"/>
                        <a:t>(N=654; 100%)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467043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Lymph nodes removed at SLND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dirty="0"/>
                        <a:t>26 (15-38)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040694675"/>
                  </a:ext>
                </a:extLst>
              </a:tr>
              <a:tr h="107269">
                <a:tc gridSpan="2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Positive lymph nodes at SLND, n (%)</a:t>
                      </a:r>
                    </a:p>
                  </a:txBody>
                  <a:tcPr marL="55440" marR="55440" marT="18000" marB="18000" anchor="ctr"/>
                </a:tc>
                <a:tc hMerge="1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/>
                    </a:p>
                  </a:txBody>
                  <a:tcPr marL="55440" marR="55440" marT="18000" marB="18000" anchor="ctr"/>
                </a:tc>
                <a:extLst>
                  <a:ext uri="{0D108BD9-81ED-4DB2-BD59-A6C34878D82A}">
                    <a16:rowId xmlns:a16="http://schemas.microsoft.com/office/drawing/2014/main" val="1046366299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/>
                        <a:t>0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/>
                        <a:t>62 (9)</a:t>
                      </a:r>
                      <a:endParaRPr lang="en-GB" sz="10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971662955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/>
                        <a:t>1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/>
                        <a:t>150 (23)</a:t>
                      </a:r>
                      <a:endParaRPr lang="en-GB" sz="10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831478355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2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/>
                        <a:t>92 (14)</a:t>
                      </a:r>
                      <a:endParaRPr lang="en-GB" sz="10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4045505371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≥3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/>
                        <a:t>350 (54)</a:t>
                      </a:r>
                      <a:endParaRPr lang="en-GB" sz="10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585541729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PSA after SLND, ng/mL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dirty="0"/>
                        <a:t>0.3 (0.0-1.0)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151902596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PSA difference (after–pre), ng/mL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dirty="0"/>
                        <a:t>–1.4 (–2.8 to –0.3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320539886"/>
                  </a:ext>
                </a:extLst>
              </a:tr>
              <a:tr h="107269">
                <a:tc gridSpan="2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PSA response after SLND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 (≤0.2 </a:t>
                      </a:r>
                      <a:r>
                        <a:rPr lang="en-GB" sz="1000" b="1" dirty="0"/>
                        <a:t>ng/mL), n (%)</a:t>
                      </a:r>
                    </a:p>
                  </a:txBody>
                  <a:tcPr marL="55440" marR="55440" marT="18000" marB="18000" anchor="ctr"/>
                </a:tc>
                <a:tc hMerge="1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/>
                    </a:p>
                  </a:txBody>
                  <a:tcPr marL="55440" marR="55440" marT="18000" marB="18000" anchor="ctr"/>
                </a:tc>
                <a:extLst>
                  <a:ext uri="{0D108BD9-81ED-4DB2-BD59-A6C34878D82A}">
                    <a16:rowId xmlns:a16="http://schemas.microsoft.com/office/drawing/2014/main" val="3083966929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No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/>
                        <a:t>368 (56)</a:t>
                      </a:r>
                      <a:endParaRPr lang="en-GB" sz="10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783557831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Yes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dirty="0"/>
                        <a:t>286 (44)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363122680"/>
                  </a:ext>
                </a:extLst>
              </a:tr>
              <a:tr h="107269">
                <a:tc gridSpan="2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Undetectable PSA after SLND (&lt;0.1 ng/mL), n (%)</a:t>
                      </a:r>
                    </a:p>
                  </a:txBody>
                  <a:tcPr marL="55440" marR="55440" marT="18000" marB="18000" anchor="ctr"/>
                </a:tc>
                <a:tc hMerge="1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/>
                    </a:p>
                  </a:txBody>
                  <a:tcPr marL="55440" marR="55440" marT="18000" marB="18000" anchor="ctr"/>
                </a:tc>
                <a:extLst>
                  <a:ext uri="{0D108BD9-81ED-4DB2-BD59-A6C34878D82A}">
                    <a16:rowId xmlns:a16="http://schemas.microsoft.com/office/drawing/2014/main" val="3390297755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No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/>
                        <a:t>456 (70)</a:t>
                      </a:r>
                      <a:endParaRPr lang="en-GB" sz="10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470404491"/>
                  </a:ext>
                </a:extLst>
              </a:tr>
              <a:tr h="107269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Yes</a:t>
                      </a:r>
                    </a:p>
                  </a:txBody>
                  <a:tcPr marL="55440" marR="5544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000" dirty="0"/>
                        <a:t>198 (30)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158854280"/>
                  </a:ext>
                </a:extLst>
              </a:tr>
            </a:tbl>
          </a:graphicData>
        </a:graphic>
      </p:graphicFrame>
      <p:grpSp>
        <p:nvGrpSpPr>
          <p:cNvPr id="95" name="Group 94">
            <a:extLst>
              <a:ext uri="{FF2B5EF4-FFF2-40B4-BE49-F238E27FC236}">
                <a16:creationId xmlns:a16="http://schemas.microsoft.com/office/drawing/2014/main" id="{AC6BDA2C-714D-1744-9F6C-6FF094F89B7D}"/>
              </a:ext>
            </a:extLst>
          </p:cNvPr>
          <p:cNvGrpSpPr/>
          <p:nvPr/>
        </p:nvGrpSpPr>
        <p:grpSpPr>
          <a:xfrm>
            <a:off x="6058672" y="1941146"/>
            <a:ext cx="4282443" cy="3032876"/>
            <a:chOff x="6130680" y="1941146"/>
            <a:chExt cx="4282443" cy="303287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DB29966-5BB3-C64F-B405-93D2342925CE}"/>
                </a:ext>
              </a:extLst>
            </p:cNvPr>
            <p:cNvSpPr/>
            <p:nvPr/>
          </p:nvSpPr>
          <p:spPr>
            <a:xfrm>
              <a:off x="6130680" y="1941146"/>
              <a:ext cx="4282443" cy="30328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DB46E8-029B-284D-AA85-58A23E5C6238}"/>
                </a:ext>
              </a:extLst>
            </p:cNvPr>
            <p:cNvSpPr txBox="1"/>
            <p:nvPr/>
          </p:nvSpPr>
          <p:spPr>
            <a:xfrm>
              <a:off x="6982286" y="4408234"/>
              <a:ext cx="32353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Time (months)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EC25B2-B6DD-954C-8D35-2F5DEA15D85F}"/>
                </a:ext>
              </a:extLst>
            </p:cNvPr>
            <p:cNvSpPr txBox="1"/>
            <p:nvPr/>
          </p:nvSpPr>
          <p:spPr>
            <a:xfrm rot="16200000">
              <a:off x="5409961" y="2912441"/>
              <a:ext cx="2153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Biochemical recurrence-</a:t>
              </a:r>
              <a:br>
                <a:rPr lang="en-GB" sz="12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GB" sz="12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free survival (%)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D932AF6-EB85-2644-82E3-BDB381EA91B3}"/>
                </a:ext>
              </a:extLst>
            </p:cNvPr>
            <p:cNvCxnSpPr>
              <a:cxnSpLocks/>
            </p:cNvCxnSpPr>
            <p:nvPr/>
          </p:nvCxnSpPr>
          <p:spPr>
            <a:xfrm>
              <a:off x="6980510" y="4208031"/>
              <a:ext cx="3237101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AED11A-5F6F-D846-9175-69B8BCF59A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1605" y="2066622"/>
              <a:ext cx="0" cy="2143456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1F1E2C3-BD0E-7B4C-BB83-768C3D3F26F4}"/>
                </a:ext>
              </a:extLst>
            </p:cNvPr>
            <p:cNvSpPr txBox="1"/>
            <p:nvPr/>
          </p:nvSpPr>
          <p:spPr>
            <a:xfrm>
              <a:off x="6942535" y="4630987"/>
              <a:ext cx="220973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654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1C5DC7C-24F2-B545-B4A3-AEF74F0CC98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018103" y="4236592"/>
              <a:ext cx="54000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07B27E4-2C4E-0340-BA3E-BBD3CA085B05}"/>
                </a:ext>
              </a:extLst>
            </p:cNvPr>
            <p:cNvSpPr txBox="1"/>
            <p:nvPr/>
          </p:nvSpPr>
          <p:spPr>
            <a:xfrm>
              <a:off x="7466411" y="4630987"/>
              <a:ext cx="195325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332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4A7490C-FD26-7D4D-895A-EAB879FF5F4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532453" y="4236592"/>
              <a:ext cx="54000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89335C8-6F62-CC4C-A132-167122F04BA7}"/>
                </a:ext>
              </a:extLst>
            </p:cNvPr>
            <p:cNvSpPr txBox="1"/>
            <p:nvPr/>
          </p:nvSpPr>
          <p:spPr>
            <a:xfrm>
              <a:off x="7983935" y="4630987"/>
              <a:ext cx="199533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234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CC026B3-0EF8-5D41-AF07-7F89688C7EE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046803" y="4236592"/>
              <a:ext cx="54000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DB6B58D-C30F-E64E-A4C1-04960DE0C60D}"/>
                </a:ext>
              </a:extLst>
            </p:cNvPr>
            <p:cNvSpPr txBox="1"/>
            <p:nvPr/>
          </p:nvSpPr>
          <p:spPr>
            <a:xfrm>
              <a:off x="8507811" y="4630987"/>
              <a:ext cx="216867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188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DAE1873-4821-F74E-82F1-52380C7CB7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564328" y="4236592"/>
              <a:ext cx="54000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F9BA7E9-286C-B04C-9029-1C109E481934}"/>
                </a:ext>
              </a:extLst>
            </p:cNvPr>
            <p:cNvSpPr txBox="1"/>
            <p:nvPr/>
          </p:nvSpPr>
          <p:spPr>
            <a:xfrm>
              <a:off x="8988952" y="4630987"/>
              <a:ext cx="208802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144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2832D1E-40F4-D34C-A85B-0AA411B52AC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075503" y="4236592"/>
              <a:ext cx="54000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9D741C3-7254-3543-BA0B-C88F1741DCDB}"/>
                </a:ext>
              </a:extLst>
            </p:cNvPr>
            <p:cNvSpPr txBox="1"/>
            <p:nvPr/>
          </p:nvSpPr>
          <p:spPr>
            <a:xfrm>
              <a:off x="9530161" y="4630987"/>
              <a:ext cx="167179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98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0E9E737-9D69-7740-B3BA-089066FD2B1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593028" y="4236592"/>
              <a:ext cx="54000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D4B4375-79BE-504C-BA34-13A16961E8F0}"/>
                </a:ext>
              </a:extLst>
            </p:cNvPr>
            <p:cNvSpPr txBox="1"/>
            <p:nvPr/>
          </p:nvSpPr>
          <p:spPr>
            <a:xfrm>
              <a:off x="10054036" y="4630987"/>
              <a:ext cx="167179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70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627B88-1222-6C4D-95D3-D2400CF7F17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104203" y="4236592"/>
              <a:ext cx="54000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467767C-307F-5049-9719-209E494E3989}"/>
                </a:ext>
              </a:extLst>
            </p:cNvPr>
            <p:cNvSpPr txBox="1"/>
            <p:nvPr/>
          </p:nvSpPr>
          <p:spPr>
            <a:xfrm>
              <a:off x="6351774" y="4630987"/>
              <a:ext cx="560909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GB" sz="10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No. at risk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81029BB-9D71-0049-BBBB-273CC3DCA809}"/>
                </a:ext>
              </a:extLst>
            </p:cNvPr>
            <p:cNvSpPr txBox="1"/>
            <p:nvPr/>
          </p:nvSpPr>
          <p:spPr>
            <a:xfrm>
              <a:off x="6942535" y="4240462"/>
              <a:ext cx="220973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7E30B04-7187-EC42-A79D-736D96274782}"/>
                </a:ext>
              </a:extLst>
            </p:cNvPr>
            <p:cNvSpPr txBox="1"/>
            <p:nvPr/>
          </p:nvSpPr>
          <p:spPr>
            <a:xfrm>
              <a:off x="7466411" y="4240462"/>
              <a:ext cx="195325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4C0BF01-F140-B84D-8F9A-ACD57F5BA82D}"/>
                </a:ext>
              </a:extLst>
            </p:cNvPr>
            <p:cNvSpPr txBox="1"/>
            <p:nvPr/>
          </p:nvSpPr>
          <p:spPr>
            <a:xfrm>
              <a:off x="7983935" y="4240462"/>
              <a:ext cx="199533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F88CC0B-3BD8-6C44-8788-733B6347E9E3}"/>
                </a:ext>
              </a:extLst>
            </p:cNvPr>
            <p:cNvSpPr txBox="1"/>
            <p:nvPr/>
          </p:nvSpPr>
          <p:spPr>
            <a:xfrm>
              <a:off x="8491936" y="4240462"/>
              <a:ext cx="216867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7FF757E-8E27-7942-8399-D728CD31E056}"/>
                </a:ext>
              </a:extLst>
            </p:cNvPr>
            <p:cNvSpPr txBox="1"/>
            <p:nvPr/>
          </p:nvSpPr>
          <p:spPr>
            <a:xfrm>
              <a:off x="8998477" y="4240462"/>
              <a:ext cx="208802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2A1A8DF-31F5-2747-BE47-827D2E2EA1B7}"/>
                </a:ext>
              </a:extLst>
            </p:cNvPr>
            <p:cNvSpPr txBox="1"/>
            <p:nvPr/>
          </p:nvSpPr>
          <p:spPr>
            <a:xfrm>
              <a:off x="9539686" y="4240462"/>
              <a:ext cx="167179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AAC8AE2-E42F-F247-A252-A47AB1A83C17}"/>
                </a:ext>
              </a:extLst>
            </p:cNvPr>
            <p:cNvSpPr txBox="1"/>
            <p:nvPr/>
          </p:nvSpPr>
          <p:spPr>
            <a:xfrm>
              <a:off x="10054036" y="4240462"/>
              <a:ext cx="167179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36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CD03712-222C-6245-9F12-174F11B0AA60}"/>
                </a:ext>
              </a:extLst>
            </p:cNvPr>
            <p:cNvSpPr txBox="1"/>
            <p:nvPr/>
          </p:nvSpPr>
          <p:spPr>
            <a:xfrm>
              <a:off x="9765111" y="4630987"/>
              <a:ext cx="21950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(11)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C882DDE-6839-A14C-9E85-9B36C3D0354F}"/>
                </a:ext>
              </a:extLst>
            </p:cNvPr>
            <p:cNvSpPr txBox="1"/>
            <p:nvPr/>
          </p:nvSpPr>
          <p:spPr>
            <a:xfrm>
              <a:off x="9260286" y="4630987"/>
              <a:ext cx="21950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(31)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1D05CBB-EEE2-7E46-9DDA-9AA5ECE56347}"/>
                </a:ext>
              </a:extLst>
            </p:cNvPr>
            <p:cNvSpPr txBox="1"/>
            <p:nvPr/>
          </p:nvSpPr>
          <p:spPr>
            <a:xfrm>
              <a:off x="8749111" y="4630987"/>
              <a:ext cx="21950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(22)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B3A079B-4F0A-1D46-B8BC-7C4BB0534043}"/>
                </a:ext>
              </a:extLst>
            </p:cNvPr>
            <p:cNvSpPr txBox="1"/>
            <p:nvPr/>
          </p:nvSpPr>
          <p:spPr>
            <a:xfrm>
              <a:off x="8222061" y="4630987"/>
              <a:ext cx="21950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(26)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A029A53-F8AC-B648-B9FA-7D6DAF936506}"/>
                </a:ext>
              </a:extLst>
            </p:cNvPr>
            <p:cNvSpPr txBox="1"/>
            <p:nvPr/>
          </p:nvSpPr>
          <p:spPr>
            <a:xfrm>
              <a:off x="7707711" y="4630987"/>
              <a:ext cx="21950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(75)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A11F217-0C08-CC45-8F6D-B5DBF2723EBA}"/>
                </a:ext>
              </a:extLst>
            </p:cNvPr>
            <p:cNvSpPr txBox="1"/>
            <p:nvPr/>
          </p:nvSpPr>
          <p:spPr>
            <a:xfrm>
              <a:off x="7164785" y="4630987"/>
              <a:ext cx="277875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(303)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DB7FDAC-43E5-0D4E-B5BA-24C87D52CCBF}"/>
                </a:ext>
              </a:extLst>
            </p:cNvPr>
            <p:cNvSpPr txBox="1"/>
            <p:nvPr/>
          </p:nvSpPr>
          <p:spPr>
            <a:xfrm>
              <a:off x="6600056" y="4061098"/>
              <a:ext cx="29996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0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D0188F6-5B76-E140-B303-9ACAFA5135CE}"/>
                </a:ext>
              </a:extLst>
            </p:cNvPr>
            <p:cNvCxnSpPr>
              <a:cxnSpLocks/>
            </p:cNvCxnSpPr>
            <p:nvPr/>
          </p:nvCxnSpPr>
          <p:spPr>
            <a:xfrm>
              <a:off x="6925384" y="4141356"/>
              <a:ext cx="54000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E07D7F9-6C7C-774F-9BA1-29CEC3AAEF72}"/>
                </a:ext>
              </a:extLst>
            </p:cNvPr>
            <p:cNvSpPr txBox="1"/>
            <p:nvPr/>
          </p:nvSpPr>
          <p:spPr>
            <a:xfrm>
              <a:off x="6600056" y="3654698"/>
              <a:ext cx="29996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20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BA32C62-4B27-3C48-BBC5-A435365DC543}"/>
                </a:ext>
              </a:extLst>
            </p:cNvPr>
            <p:cNvCxnSpPr>
              <a:cxnSpLocks/>
            </p:cNvCxnSpPr>
            <p:nvPr/>
          </p:nvCxnSpPr>
          <p:spPr>
            <a:xfrm>
              <a:off x="6925384" y="3734956"/>
              <a:ext cx="54000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EF7733A-62BA-0D45-865B-72BC7586CE99}"/>
                </a:ext>
              </a:extLst>
            </p:cNvPr>
            <p:cNvSpPr txBox="1"/>
            <p:nvPr/>
          </p:nvSpPr>
          <p:spPr>
            <a:xfrm>
              <a:off x="6600056" y="3254648"/>
              <a:ext cx="29996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40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EABD2C4-45FC-F041-A7D6-1C384A99BEDF}"/>
                </a:ext>
              </a:extLst>
            </p:cNvPr>
            <p:cNvCxnSpPr>
              <a:cxnSpLocks/>
            </p:cNvCxnSpPr>
            <p:nvPr/>
          </p:nvCxnSpPr>
          <p:spPr>
            <a:xfrm>
              <a:off x="6925384" y="3334906"/>
              <a:ext cx="54000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D1D3E43-FEBA-F640-AD9E-BC929964EB9E}"/>
                </a:ext>
              </a:extLst>
            </p:cNvPr>
            <p:cNvSpPr txBox="1"/>
            <p:nvPr/>
          </p:nvSpPr>
          <p:spPr>
            <a:xfrm>
              <a:off x="6600056" y="2854598"/>
              <a:ext cx="29996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60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CC7041F-4C7E-F142-8549-9485798C4219}"/>
                </a:ext>
              </a:extLst>
            </p:cNvPr>
            <p:cNvCxnSpPr>
              <a:cxnSpLocks/>
            </p:cNvCxnSpPr>
            <p:nvPr/>
          </p:nvCxnSpPr>
          <p:spPr>
            <a:xfrm>
              <a:off x="6925384" y="2934856"/>
              <a:ext cx="54000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667A45E-D457-7441-9584-65D3F15ED693}"/>
                </a:ext>
              </a:extLst>
            </p:cNvPr>
            <p:cNvSpPr txBox="1"/>
            <p:nvPr/>
          </p:nvSpPr>
          <p:spPr>
            <a:xfrm>
              <a:off x="6600056" y="2454548"/>
              <a:ext cx="29996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80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3DC8995-1844-4349-8816-F7D4207279BF}"/>
                </a:ext>
              </a:extLst>
            </p:cNvPr>
            <p:cNvCxnSpPr>
              <a:cxnSpLocks/>
            </p:cNvCxnSpPr>
            <p:nvPr/>
          </p:nvCxnSpPr>
          <p:spPr>
            <a:xfrm>
              <a:off x="6925384" y="2534806"/>
              <a:ext cx="54000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1C40DF1-73CC-6B46-B508-ECD02008B5FD}"/>
                </a:ext>
              </a:extLst>
            </p:cNvPr>
            <p:cNvSpPr txBox="1"/>
            <p:nvPr/>
          </p:nvSpPr>
          <p:spPr>
            <a:xfrm>
              <a:off x="6600056" y="2060848"/>
              <a:ext cx="29996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A9C2C28-4B54-2F44-AB9E-062A7522EA7B}"/>
                </a:ext>
              </a:extLst>
            </p:cNvPr>
            <p:cNvCxnSpPr>
              <a:cxnSpLocks/>
            </p:cNvCxnSpPr>
            <p:nvPr/>
          </p:nvCxnSpPr>
          <p:spPr>
            <a:xfrm>
              <a:off x="6925384" y="2141106"/>
              <a:ext cx="54000" cy="0"/>
            </a:xfrm>
            <a:prstGeom prst="line">
              <a:avLst/>
            </a:prstGeom>
            <a:ln w="12700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A7D6C05D-54A3-8445-8024-8E8A782AA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1218" y="2133510"/>
              <a:ext cx="3060700" cy="1673012"/>
            </a:xfrm>
            <a:prstGeom prst="rect">
              <a:avLst/>
            </a:prstGeom>
          </p:spPr>
        </p:pic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B8739B9B-181B-904E-B77B-13EA6EA35EE2}"/>
              </a:ext>
            </a:extLst>
          </p:cNvPr>
          <p:cNvSpPr/>
          <p:nvPr/>
        </p:nvSpPr>
        <p:spPr>
          <a:xfrm>
            <a:off x="3173713" y="1953549"/>
            <a:ext cx="5974320" cy="30328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E4EB8911-3922-A846-B4C4-155A7FC0EFA5}"/>
              </a:ext>
            </a:extLst>
          </p:cNvPr>
          <p:cNvGraphicFramePr>
            <a:graphicFrameLocks noGrp="1"/>
          </p:cNvGraphicFramePr>
          <p:nvPr/>
        </p:nvGraphicFramePr>
        <p:xfrm>
          <a:off x="3474728" y="2474894"/>
          <a:ext cx="5143505" cy="23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029">
                  <a:extLst>
                    <a:ext uri="{9D8B030D-6E8A-4147-A177-3AD203B41FA5}">
                      <a16:colId xmlns:a16="http://schemas.microsoft.com/office/drawing/2014/main" val="3818117485"/>
                    </a:ext>
                  </a:extLst>
                </a:gridCol>
                <a:gridCol w="1161476">
                  <a:extLst>
                    <a:ext uri="{9D8B030D-6E8A-4147-A177-3AD203B41FA5}">
                      <a16:colId xmlns:a16="http://schemas.microsoft.com/office/drawing/2014/main" val="2000019682"/>
                    </a:ext>
                  </a:extLst>
                </a:gridCol>
              </a:tblGrid>
              <a:tr h="223787">
                <a:tc>
                  <a:txBody>
                    <a:bodyPr/>
                    <a:lstStyle/>
                    <a:p>
                      <a:r>
                        <a:rPr lang="en-GB" sz="1400" dirty="0"/>
                        <a:t>Variable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Value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4283467043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r>
                        <a:rPr lang="en-GB" sz="1400" b="1" dirty="0"/>
                        <a:t>Gleason Grade Group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≤4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861468956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r>
                        <a:rPr lang="en-GB" sz="1400" b="1" dirty="0"/>
                        <a:t>Time from RP to PSA rising (months)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36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213338629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r>
                        <a:rPr lang="en-GB" sz="1400" b="1" dirty="0"/>
                        <a:t>HT administration at the time of PET/CT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59949971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r>
                        <a:rPr lang="en-GB" sz="1400" b="1" dirty="0"/>
                        <a:t>Retroperitoneum uptake at PET/CT scan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831191139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r>
                        <a:rPr lang="en-GB" sz="1400" b="1" dirty="0"/>
                        <a:t>Number of positive spots at PET/CT scan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≤2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496850938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r>
                        <a:rPr lang="en-GB" sz="1400" b="1" dirty="0"/>
                        <a:t>PSA at SLND (ng/mL)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1.5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461388107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r>
                        <a:rPr lang="en-GB" sz="1400" b="1" dirty="0"/>
                        <a:t>Predicted risk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1"/>
                          </a:solidFill>
                        </a:rPr>
                        <a:t>14%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608274279"/>
                  </a:ext>
                </a:extLst>
              </a:tr>
            </a:tbl>
          </a:graphicData>
        </a:graphic>
      </p:graphicFrame>
      <p:graphicFrame>
        <p:nvGraphicFramePr>
          <p:cNvPr id="92" name="Table 91">
            <a:extLst>
              <a:ext uri="{FF2B5EF4-FFF2-40B4-BE49-F238E27FC236}">
                <a16:creationId xmlns:a16="http://schemas.microsoft.com/office/drawing/2014/main" id="{95D84340-E2B9-BA49-BACF-2C542C58AB43}"/>
              </a:ext>
            </a:extLst>
          </p:cNvPr>
          <p:cNvGraphicFramePr>
            <a:graphicFrameLocks noGrp="1"/>
          </p:cNvGraphicFramePr>
          <p:nvPr/>
        </p:nvGraphicFramePr>
        <p:xfrm>
          <a:off x="3474729" y="2133297"/>
          <a:ext cx="5143505" cy="2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5">
                  <a:extLst>
                    <a:ext uri="{9D8B030D-6E8A-4147-A177-3AD203B41FA5}">
                      <a16:colId xmlns:a16="http://schemas.microsoft.com/office/drawing/2014/main" val="3818117485"/>
                    </a:ext>
                  </a:extLst>
                </a:gridCol>
              </a:tblGrid>
              <a:tr h="22378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Calculator of clinical recurrence risk at 1 year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3467043"/>
                  </a:ext>
                </a:extLst>
              </a:tr>
            </a:tbl>
          </a:graphicData>
        </a:graphic>
      </p:graphicFrame>
      <p:sp>
        <p:nvSpPr>
          <p:cNvPr id="96" name="Slide Number Placeholder 10">
            <a:extLst>
              <a:ext uri="{FF2B5EF4-FFF2-40B4-BE49-F238E27FC236}">
                <a16:creationId xmlns:a16="http://schemas.microsoft.com/office/drawing/2014/main" id="{FEB3EBEE-90BC-4379-B815-3D8139CDB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4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271296-1F7E-3D48-AE57-9667969CA34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99456" y="3856070"/>
            <a:ext cx="5403808" cy="1949194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lIns="108000" anchor="ctr" anchorCtr="0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Significant increased risk of harbouring lymph node metastases in both pelvic sites</a:t>
            </a:r>
          </a:p>
          <a:p>
            <a:r>
              <a:rPr lang="en-GB" dirty="0">
                <a:solidFill>
                  <a:schemeClr val="tx1"/>
                </a:solidFill>
              </a:rPr>
              <a:t>Adaption of resection field in case of more spots</a:t>
            </a:r>
          </a:p>
          <a:p>
            <a:pPr>
              <a:spcBef>
                <a:spcPts val="2400"/>
              </a:spcBef>
            </a:pPr>
            <a:r>
              <a:rPr lang="en-GB" dirty="0">
                <a:solidFill>
                  <a:schemeClr val="tx1"/>
                </a:solidFill>
              </a:rPr>
              <a:t>No pick-up surgery in case of one spot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502451-6F2F-F042-ACDC-48F82171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Selecting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templates</a:t>
            </a:r>
            <a:r>
              <a:rPr lang="de-DE" dirty="0"/>
              <a:t> on </a:t>
            </a:r>
            <a:r>
              <a:rPr lang="en-GB" baseline="30000" dirty="0"/>
              <a:t>68</a:t>
            </a:r>
            <a:r>
              <a:rPr lang="en-GB" dirty="0"/>
              <a:t>Ga-PSMA-PET results</a:t>
            </a:r>
            <a:br>
              <a:rPr lang="en-GB" dirty="0"/>
            </a:br>
            <a:r>
              <a:rPr lang="de-DE" dirty="0"/>
              <a:t>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F036C02-8B50-614E-BD19-4E0AD702AF6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PSMA, prostate specific membrane antigen</a:t>
            </a:r>
          </a:p>
          <a:p>
            <a:pPr>
              <a:spcBef>
                <a:spcPts val="300"/>
              </a:spcBef>
            </a:pPr>
            <a:r>
              <a:rPr lang="en-GB" dirty="0" err="1"/>
              <a:t>Bravi</a:t>
            </a:r>
            <a:r>
              <a:rPr lang="en-GB" dirty="0"/>
              <a:t> C, et al. </a:t>
            </a:r>
            <a:r>
              <a:rPr lang="en-GB" dirty="0" err="1"/>
              <a:t>Eur</a:t>
            </a:r>
            <a:r>
              <a:rPr lang="en-GB" dirty="0"/>
              <a:t> Urol. 2020;78:779-82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F3C797A-FD36-2E48-93AB-7F3E47301F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344" y="2330795"/>
            <a:ext cx="3554958" cy="347446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CDE75BF-4832-6D48-BF0E-0F71F8FB0432}"/>
              </a:ext>
            </a:extLst>
          </p:cNvPr>
          <p:cNvGraphicFramePr>
            <a:graphicFrameLocks noGrp="1"/>
          </p:cNvGraphicFramePr>
          <p:nvPr/>
        </p:nvGraphicFramePr>
        <p:xfrm>
          <a:off x="1199456" y="2330795"/>
          <a:ext cx="5416125" cy="8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375">
                  <a:extLst>
                    <a:ext uri="{9D8B030D-6E8A-4147-A177-3AD203B41FA5}">
                      <a16:colId xmlns:a16="http://schemas.microsoft.com/office/drawing/2014/main" val="3818117485"/>
                    </a:ext>
                  </a:extLst>
                </a:gridCol>
                <a:gridCol w="1805375">
                  <a:extLst>
                    <a:ext uri="{9D8B030D-6E8A-4147-A177-3AD203B41FA5}">
                      <a16:colId xmlns:a16="http://schemas.microsoft.com/office/drawing/2014/main" val="2000019682"/>
                    </a:ext>
                  </a:extLst>
                </a:gridCol>
                <a:gridCol w="1805375">
                  <a:extLst>
                    <a:ext uri="{9D8B030D-6E8A-4147-A177-3AD203B41FA5}">
                      <a16:colId xmlns:a16="http://schemas.microsoft.com/office/drawing/2014/main" val="1405546907"/>
                    </a:ext>
                  </a:extLst>
                </a:gridCol>
              </a:tblGrid>
              <a:tr h="22378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/>
                        <a:t>11</a:t>
                      </a:r>
                      <a:r>
                        <a:rPr lang="en-GB" sz="1400" dirty="0"/>
                        <a:t>C-choline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/>
                        <a:t>68</a:t>
                      </a:r>
                      <a:r>
                        <a:rPr lang="en-GB" sz="1400" dirty="0"/>
                        <a:t>Ga-PSMA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4283467043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r>
                        <a:rPr lang="en-GB" sz="1400" b="1" dirty="0"/>
                        <a:t>1 spot (N=171, 90%)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24/86 (28%)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5/85 (6%)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861468956"/>
                  </a:ext>
                </a:extLst>
              </a:tr>
              <a:tr h="166812">
                <a:tc>
                  <a:txBody>
                    <a:bodyPr/>
                    <a:lstStyle/>
                    <a:p>
                      <a:r>
                        <a:rPr lang="en-GB" sz="1400" b="1" dirty="0"/>
                        <a:t>2 spots (N=18, 10%)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2/7 (29%)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3/11 (27%)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213338629"/>
                  </a:ext>
                </a:extLst>
              </a:tr>
            </a:tbl>
          </a:graphicData>
        </a:graphic>
      </p:graphicFrame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EABA81AF-EE4E-470E-BC49-F08116751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94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C4271E-84B8-FA45-B576-93EDC01226D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GB" dirty="0"/>
              <a:t>ART, ablative radiotherapy; LND, lymph node dissection</a:t>
            </a:r>
          </a:p>
          <a:p>
            <a:r>
              <a:rPr lang="en-GB" dirty="0" err="1"/>
              <a:t>Rischke</a:t>
            </a:r>
            <a:r>
              <a:rPr lang="en-GB" dirty="0"/>
              <a:t> et al. </a:t>
            </a:r>
            <a:r>
              <a:rPr lang="en-GB" dirty="0" err="1"/>
              <a:t>Strahlenther</a:t>
            </a:r>
            <a:r>
              <a:rPr lang="en-GB" dirty="0"/>
              <a:t> </a:t>
            </a:r>
            <a:r>
              <a:rPr lang="en-GB" dirty="0" err="1"/>
              <a:t>Onkol</a:t>
            </a:r>
            <a:r>
              <a:rPr lang="en-GB" dirty="0"/>
              <a:t> 2015; 19: 310-20</a:t>
            </a:r>
          </a:p>
        </p:txBody>
      </p:sp>
      <p:pic>
        <p:nvPicPr>
          <p:cNvPr id="12" name="Inhaltsplatzhalter 3">
            <a:extLst>
              <a:ext uri="{FF2B5EF4-FFF2-40B4-BE49-F238E27FC236}">
                <a16:creationId xmlns:a16="http://schemas.microsoft.com/office/drawing/2014/main" id="{F1D62553-014F-4248-8928-8E7B1BE5A1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4"/>
          <a:stretch/>
        </p:blipFill>
        <p:spPr>
          <a:xfrm>
            <a:off x="3215173" y="263227"/>
            <a:ext cx="4104456" cy="294165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3" name="Bild 5">
            <a:extLst>
              <a:ext uri="{FF2B5EF4-FFF2-40B4-BE49-F238E27FC236}">
                <a16:creationId xmlns:a16="http://schemas.microsoft.com/office/drawing/2014/main" id="{E1B47E36-A3E2-A94E-89D4-5EDB473D2B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669" y="260648"/>
            <a:ext cx="4104456" cy="294423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4" name="Bild 6">
            <a:extLst>
              <a:ext uri="{FF2B5EF4-FFF2-40B4-BE49-F238E27FC236}">
                <a16:creationId xmlns:a16="http://schemas.microsoft.com/office/drawing/2014/main" id="{B8CD6AD5-BC0A-7D49-8AE0-0196AF8FFD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153" y="3317509"/>
            <a:ext cx="4191000" cy="2921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054D12E-2DC5-C84B-9D28-0E8BDB33F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78907E-97E9-4DF2-A599-C8381B7F6A3B}"/>
              </a:ext>
            </a:extLst>
          </p:cNvPr>
          <p:cNvSpPr/>
          <p:nvPr/>
        </p:nvSpPr>
        <p:spPr>
          <a:xfrm>
            <a:off x="3359696" y="476672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F9308-05B7-49CE-B883-23ADA0B3054C}"/>
              </a:ext>
            </a:extLst>
          </p:cNvPr>
          <p:cNvSpPr/>
          <p:nvPr/>
        </p:nvSpPr>
        <p:spPr>
          <a:xfrm>
            <a:off x="7679669" y="385744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30123-27FA-483E-B868-FB7BA600E59E}"/>
              </a:ext>
            </a:extLst>
          </p:cNvPr>
          <p:cNvSpPr/>
          <p:nvPr/>
        </p:nvSpPr>
        <p:spPr>
          <a:xfrm>
            <a:off x="5519936" y="3494728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C7D04657-4325-42AB-B5B1-40A1C0EB9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2235933" cy="2606370"/>
          </a:xfrm>
        </p:spPr>
        <p:txBody>
          <a:bodyPr/>
          <a:lstStyle/>
          <a:p>
            <a:r>
              <a:rPr lang="en-GB" dirty="0"/>
              <a:t>Multimodal treatment improves </a:t>
            </a:r>
            <a:r>
              <a:rPr lang="en-GB" dirty="0" err="1"/>
              <a:t>TumoUr</a:t>
            </a:r>
            <a:r>
              <a:rPr lang="en-GB" dirty="0"/>
              <a:t> control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39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0DF7624-414A-6241-9C41-D5AD315B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7997080" cy="80728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err="1"/>
              <a:t>Radioguided</a:t>
            </a:r>
            <a:r>
              <a:rPr lang="en-GB" dirty="0"/>
              <a:t> surgery- A Milestone in Salvage LAD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54628FD-40E9-C74B-ACDC-F5D633ABDC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200" y="6195135"/>
            <a:ext cx="11031016" cy="679909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IQR, interquartile range; LAD, lymph adenectomy; N, node; NA, not available; p, pathological; PSA, prostate-specific antigen; PSMA, prostate-specific membrane antigen; R, remaining cancer tissue; RP, radical prostatectomy; RGS, </a:t>
            </a:r>
            <a:r>
              <a:rPr lang="en-GB" dirty="0" err="1">
                <a:solidFill>
                  <a:schemeClr val="tx2"/>
                </a:solidFill>
              </a:rPr>
              <a:t>radioguided</a:t>
            </a:r>
            <a:r>
              <a:rPr lang="en-GB" dirty="0">
                <a:solidFill>
                  <a:schemeClr val="tx2"/>
                </a:solidFill>
              </a:rPr>
              <a:t> surgery; T, tumour</a:t>
            </a:r>
            <a:endParaRPr lang="de-DE" dirty="0">
              <a:solidFill>
                <a:schemeClr val="tx2"/>
              </a:solidFill>
            </a:endParaRPr>
          </a:p>
          <a:p>
            <a:pPr>
              <a:spcBef>
                <a:spcPts val="300"/>
              </a:spcBef>
            </a:pPr>
            <a:r>
              <a:rPr lang="de-DE" dirty="0">
                <a:solidFill>
                  <a:schemeClr val="tx2"/>
                </a:solidFill>
              </a:rPr>
              <a:t>Horn T, et al. </a:t>
            </a:r>
            <a:r>
              <a:rPr lang="de-DE" dirty="0" err="1">
                <a:solidFill>
                  <a:schemeClr val="tx2"/>
                </a:solidFill>
              </a:rPr>
              <a:t>Eur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Urol</a:t>
            </a:r>
            <a:r>
              <a:rPr lang="de-DE" dirty="0">
                <a:solidFill>
                  <a:schemeClr val="tx2"/>
                </a:solidFill>
              </a:rPr>
              <a:t>. 2019;76:517-23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11ADE95-B010-1240-BFC1-66B238D8B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45</a:t>
            </a:fld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D1E818-121F-C748-A7A1-47616DFD3595}"/>
              </a:ext>
            </a:extLst>
          </p:cNvPr>
          <p:cNvGraphicFramePr>
            <a:graphicFrameLocks noGrp="1"/>
          </p:cNvGraphicFramePr>
          <p:nvPr/>
        </p:nvGraphicFramePr>
        <p:xfrm>
          <a:off x="619200" y="1556793"/>
          <a:ext cx="4372061" cy="4404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276">
                  <a:extLst>
                    <a:ext uri="{9D8B030D-6E8A-4147-A177-3AD203B41FA5}">
                      <a16:colId xmlns:a16="http://schemas.microsoft.com/office/drawing/2014/main" val="3818117485"/>
                    </a:ext>
                  </a:extLst>
                </a:gridCol>
                <a:gridCol w="1383785">
                  <a:extLst>
                    <a:ext uri="{9D8B030D-6E8A-4147-A177-3AD203B41FA5}">
                      <a16:colId xmlns:a16="http://schemas.microsoft.com/office/drawing/2014/main" val="2643706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Variable</a:t>
                      </a:r>
                      <a:endParaRPr lang="en-GB" sz="10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N=121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467043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Median patient age (IQR)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/>
                        <a:t>70 (63-74)</a:t>
                      </a:r>
                      <a:endParaRPr lang="en-GB" sz="900" dirty="0"/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3040694675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3175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baseline="0" dirty="0"/>
                        <a:t>Median PSA at RP (IQR)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 dirty="0"/>
                        <a:t>9.5 (6.8-17.9) ng/mL</a:t>
                      </a:r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2971662955"/>
                  </a:ext>
                </a:extLst>
              </a:tr>
              <a:tr h="64738">
                <a:tc gridSpan="2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T stage at RP</a:t>
                      </a:r>
                    </a:p>
                  </a:txBody>
                  <a:tcPr marL="55440" marR="55440" marT="3600" marB="3600" anchor="ctr"/>
                </a:tc>
                <a:tc hMerge="1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/>
                    </a:p>
                  </a:txBody>
                  <a:tcPr marL="55440" marR="55440" marT="18000" marB="18000" anchor="ctr"/>
                </a:tc>
                <a:extLst>
                  <a:ext uri="{0D108BD9-81ED-4DB2-BD59-A6C34878D82A}">
                    <a16:rowId xmlns:a16="http://schemas.microsoft.com/office/drawing/2014/main" val="2801178317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&lt;pT2c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/>
                        <a:t>41 (34%)</a:t>
                      </a:r>
                      <a:endParaRPr lang="en-GB" sz="900" dirty="0"/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2151902596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&gt;pT3a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/>
                        <a:t>78 (64%)</a:t>
                      </a:r>
                      <a:endParaRPr lang="en-GB" sz="900" dirty="0"/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1320539886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NA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 dirty="0"/>
                        <a:t>2 (2%)</a:t>
                      </a:r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2832370335"/>
                  </a:ext>
                </a:extLst>
              </a:tr>
              <a:tr h="64738">
                <a:tc gridSpan="2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N stage at RP</a:t>
                      </a:r>
                    </a:p>
                  </a:txBody>
                  <a:tcPr marL="55440" marR="55440" marT="3600" marB="3600" anchor="ctr"/>
                </a:tc>
                <a:tc hMerge="1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/>
                    </a:p>
                  </a:txBody>
                  <a:tcPr marL="55440" marR="55440" marT="18000" marB="18000" anchor="ctr"/>
                </a:tc>
                <a:extLst>
                  <a:ext uri="{0D108BD9-81ED-4DB2-BD59-A6C34878D82A}">
                    <a16:rowId xmlns:a16="http://schemas.microsoft.com/office/drawing/2014/main" val="3083966929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pN0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/>
                        <a:t>90 (74%)</a:t>
                      </a:r>
                      <a:endParaRPr lang="en-GB" sz="900" dirty="0"/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783557831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pN1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/>
                        <a:t>25 (21%)</a:t>
                      </a:r>
                      <a:endParaRPr lang="en-GB" sz="900" dirty="0"/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1363122680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/>
                        <a:t>pNX</a:t>
                      </a:r>
                      <a:endParaRPr lang="en-GB" sz="900" dirty="0"/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 dirty="0"/>
                        <a:t>6 (5%)</a:t>
                      </a:r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3237866785"/>
                  </a:ext>
                </a:extLst>
              </a:tr>
              <a:tr h="64738">
                <a:tc gridSpan="2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Gleason score at RP</a:t>
                      </a:r>
                    </a:p>
                  </a:txBody>
                  <a:tcPr marL="55440" marR="55440" marT="3600" marB="3600" anchor="ctr"/>
                </a:tc>
                <a:tc hMerge="1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/>
                    </a:p>
                  </a:txBody>
                  <a:tcPr marL="55440" marR="55440" marT="18000" marB="18000" anchor="ctr"/>
                </a:tc>
                <a:extLst>
                  <a:ext uri="{0D108BD9-81ED-4DB2-BD59-A6C34878D82A}">
                    <a16:rowId xmlns:a16="http://schemas.microsoft.com/office/drawing/2014/main" val="3390297755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5-6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/>
                        <a:t>13 (11%)</a:t>
                      </a:r>
                      <a:endParaRPr lang="en-GB" sz="900" dirty="0"/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3470404491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7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/>
                        <a:t>58 (48%)</a:t>
                      </a:r>
                      <a:endParaRPr lang="en-GB" sz="900" dirty="0"/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1158854280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8-10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/>
                        <a:t>44 (36%)</a:t>
                      </a:r>
                      <a:endParaRPr lang="en-GB" sz="900" dirty="0"/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110675994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8415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NA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 dirty="0"/>
                        <a:t>6 (5%)</a:t>
                      </a:r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71113039"/>
                  </a:ext>
                </a:extLst>
              </a:tr>
              <a:tr h="64738">
                <a:tc gridSpan="2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Surgical margin status at RP</a:t>
                      </a:r>
                    </a:p>
                  </a:txBody>
                  <a:tcPr marL="55440" marR="55440" marT="3600" marB="3600" anchor="ctr"/>
                </a:tc>
                <a:tc hMerge="1">
                  <a:txBody>
                    <a:bodyPr/>
                    <a:lstStyle/>
                    <a:p>
                      <a:pPr marL="0" marR="0" lvl="0" indent="6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/>
                    </a:p>
                  </a:txBody>
                  <a:tcPr marL="55440" marR="55440" marT="18000" marB="18000" anchor="ctr"/>
                </a:tc>
                <a:extLst>
                  <a:ext uri="{0D108BD9-81ED-4DB2-BD59-A6C34878D82A}">
                    <a16:rowId xmlns:a16="http://schemas.microsoft.com/office/drawing/2014/main" val="2959881257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7780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/>
                        <a:t>R0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/>
                        <a:t>78 (65%)</a:t>
                      </a:r>
                      <a:endParaRPr lang="en-GB" sz="900" dirty="0"/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1809345388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7780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/>
                        <a:t>R1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/>
                        <a:t>22 (18%)</a:t>
                      </a:r>
                      <a:endParaRPr lang="en-GB" sz="900" dirty="0"/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2914733795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7780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/>
                        <a:t>NA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/>
                        <a:t>21 (17%)</a:t>
                      </a:r>
                      <a:endParaRPr lang="en-GB" sz="900" dirty="0"/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2225751594"/>
                  </a:ext>
                </a:extLst>
              </a:tr>
              <a:tr h="64738">
                <a:tc gridSpan="2">
                  <a:txBody>
                    <a:bodyPr/>
                    <a:lstStyle/>
                    <a:p>
                      <a:pPr marL="0" marR="0" lvl="0" indent="4763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Treatment after RP</a:t>
                      </a:r>
                    </a:p>
                  </a:txBody>
                  <a:tcPr marL="55440" marR="55440" marT="3600" marB="360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9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4183078796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7780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/>
                        <a:t>No further treatment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 dirty="0"/>
                        <a:t>38 (31%)</a:t>
                      </a:r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610105826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7780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/>
                        <a:t>Salvage radiotherapy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/>
                        <a:t>77 (64%)</a:t>
                      </a:r>
                      <a:endParaRPr lang="en-GB" sz="900" dirty="0"/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675148484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7780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/>
                        <a:t>Salvage lymphadenectomy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 dirty="0"/>
                        <a:t>8 (7%)</a:t>
                      </a:r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1408603608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7780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/>
                        <a:t>Current androgen deprivation before PSMA-targeted RGS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 dirty="0"/>
                        <a:t>8 (7%)</a:t>
                      </a:r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365741332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4763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Median PSA at PSMA-targeted RGS (IQR)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 dirty="0"/>
                        <a:t>1.13 (0.53-2.16) ng/mL</a:t>
                      </a:r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3274036269"/>
                  </a:ext>
                </a:extLst>
              </a:tr>
              <a:tr h="64738">
                <a:tc gridSpan="2">
                  <a:txBody>
                    <a:bodyPr/>
                    <a:lstStyle/>
                    <a:p>
                      <a:pPr marL="0" marR="0" lvl="0" indent="4763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Location of recurrence</a:t>
                      </a:r>
                    </a:p>
                  </a:txBody>
                  <a:tcPr marL="55440" marR="55440" marT="3600" marB="360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900" dirty="0"/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823200340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7780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/>
                        <a:t>Seminal vesicle bed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 dirty="0"/>
                        <a:t>26 (22%)</a:t>
                      </a:r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2693526065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7780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/>
                        <a:t>Pelvic lymph nodes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 dirty="0"/>
                        <a:t>74 (61%)</a:t>
                      </a:r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2551193075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7780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/>
                        <a:t>Presacral/pararectal lymph nodes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 dirty="0"/>
                        <a:t>31 (26%)</a:t>
                      </a:r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167066629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7780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/>
                        <a:t>Retroperitoneal lymph nodes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 dirty="0"/>
                        <a:t>5 (4%)</a:t>
                      </a:r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1522872471"/>
                  </a:ext>
                </a:extLst>
              </a:tr>
              <a:tr h="64738">
                <a:tc gridSpan="2">
                  <a:txBody>
                    <a:bodyPr/>
                    <a:lstStyle/>
                    <a:p>
                      <a:pPr marL="0" marR="0" lvl="0" indent="4763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Number of tumour lesions</a:t>
                      </a:r>
                    </a:p>
                  </a:txBody>
                  <a:tcPr marL="55440" marR="55440" marT="3600" marB="360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900" dirty="0"/>
                    </a:p>
                  </a:txBody>
                  <a:tcPr marT="7200" marB="7200" anchor="ctr"/>
                </a:tc>
                <a:extLst>
                  <a:ext uri="{0D108BD9-81ED-4DB2-BD59-A6C34878D82A}">
                    <a16:rowId xmlns:a16="http://schemas.microsoft.com/office/drawing/2014/main" val="1038994072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7780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/>
                        <a:t>1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 dirty="0"/>
                        <a:t>77 (64%)</a:t>
                      </a:r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2699869252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7780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/>
                        <a:t>2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 dirty="0"/>
                        <a:t>29 (24%)</a:t>
                      </a:r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1043168602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17780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/>
                        <a:t>&gt;2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 dirty="0"/>
                        <a:t>15 (12%)</a:t>
                      </a:r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2466458863"/>
                  </a:ext>
                </a:extLst>
              </a:tr>
              <a:tr h="64738">
                <a:tc>
                  <a:txBody>
                    <a:bodyPr/>
                    <a:lstStyle/>
                    <a:p>
                      <a:pPr marL="0" marR="0" lvl="0" indent="4763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Median time from RP to PMSA-targeted RGS (IQR)</a:t>
                      </a:r>
                    </a:p>
                  </a:txBody>
                  <a:tcPr marL="55440" marR="55440" marT="3600" marB="36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900" dirty="0"/>
                        <a:t>4.3 (2.2-9.4) </a:t>
                      </a:r>
                      <a:r>
                        <a:rPr lang="en-GB" sz="900" dirty="0" err="1"/>
                        <a:t>yr</a:t>
                      </a:r>
                      <a:endParaRPr lang="en-GB" sz="900" dirty="0"/>
                    </a:p>
                  </a:txBody>
                  <a:tcPr marT="3600" marB="3600" anchor="ctr"/>
                </a:tc>
                <a:extLst>
                  <a:ext uri="{0D108BD9-81ED-4DB2-BD59-A6C34878D82A}">
                    <a16:rowId xmlns:a16="http://schemas.microsoft.com/office/drawing/2014/main" val="391834777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F2B2458-57D9-1B45-B16C-2C5366A132C7}"/>
              </a:ext>
            </a:extLst>
          </p:cNvPr>
          <p:cNvSpPr/>
          <p:nvPr/>
        </p:nvSpPr>
        <p:spPr>
          <a:xfrm>
            <a:off x="5087888" y="1556793"/>
            <a:ext cx="6494512" cy="440447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DA12801-E205-9A4B-80B7-E38221F300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920" y="2115253"/>
            <a:ext cx="6048672" cy="36138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2D11E7-BFF0-4C31-BB50-8A6DD475E669}"/>
              </a:ext>
            </a:extLst>
          </p:cNvPr>
          <p:cNvSpPr txBox="1"/>
          <p:nvPr/>
        </p:nvSpPr>
        <p:spPr>
          <a:xfrm>
            <a:off x="5356941" y="1699829"/>
            <a:ext cx="580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00" dirty="0">
                <a:solidFill>
                  <a:schemeClr val="accent1"/>
                </a:solidFill>
              </a:rPr>
              <a:t>PSA RESPONSES 4-8 WK AFTER PSMA-TARGETED RGS</a:t>
            </a:r>
            <a:endParaRPr lang="en-GB" b="1" spc="1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6200000">
            <a:off x="4690750" y="3373839"/>
            <a:ext cx="1212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ea typeface="Aileron" charset="0"/>
                <a:cs typeface="Aileron" charset="0"/>
              </a:rPr>
              <a:t>% PSA change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197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AF13D0-689D-9748-ADFD-010329EEF28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Modern imaging allows </a:t>
            </a:r>
            <a:r>
              <a:rPr lang="en-GB" dirty="0">
                <a:solidFill>
                  <a:schemeClr val="tx2"/>
                </a:solidFill>
              </a:rPr>
              <a:t>visualisation of early </a:t>
            </a:r>
            <a:r>
              <a:rPr lang="en-GB" dirty="0"/>
              <a:t>recurrences</a:t>
            </a:r>
          </a:p>
          <a:p>
            <a:r>
              <a:rPr lang="en-GB" dirty="0"/>
              <a:t>Different strategies for patients with biochemical relapse</a:t>
            </a:r>
          </a:p>
          <a:p>
            <a:r>
              <a:rPr lang="en-GB" dirty="0"/>
              <a:t>Clinical tools to select patients for local/focal treatment</a:t>
            </a:r>
          </a:p>
          <a:p>
            <a:r>
              <a:rPr lang="en-GB" dirty="0"/>
              <a:t>Salvage lymph node dissection one option for highly selected patients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1D9551-9DE4-914A-B596-DD2BA628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ConclusionS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7DD8B3-7C5B-884C-8F73-C45C9BCA9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7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Prolonging Survival and Quality of Life: </a:t>
            </a:r>
            <a:br>
              <a:rPr lang="en-US" sz="3200" dirty="0"/>
            </a:br>
            <a:r>
              <a:rPr lang="en-US" sz="3200" dirty="0"/>
              <a:t>Importance of Treating </a:t>
            </a:r>
            <a:r>
              <a:rPr lang="en-US" sz="3200" cap="none" dirty="0"/>
              <a:t>nm</a:t>
            </a:r>
            <a:r>
              <a:rPr lang="en-US" sz="3200" dirty="0"/>
              <a:t>CRPC</a:t>
            </a:r>
            <a:br>
              <a:rPr lang="en-US" dirty="0"/>
            </a:br>
            <a:br>
              <a:rPr lang="en-GB" dirty="0"/>
            </a:br>
            <a:r>
              <a:rPr lang="en-GB" sz="3200" cap="none" dirty="0"/>
              <a:t>Assoc. Prof</a:t>
            </a:r>
            <a:r>
              <a:rPr lang="en-GB" dirty="0"/>
              <a:t>. </a:t>
            </a:r>
            <a:r>
              <a:rPr lang="en-US" sz="3200" cap="none" dirty="0"/>
              <a:t>Alicia K. </a:t>
            </a:r>
            <a:r>
              <a:rPr lang="en-US" sz="3200" cap="none" dirty="0" err="1"/>
              <a:t>Morgans</a:t>
            </a:r>
            <a:r>
              <a:rPr lang="en-US" sz="3200" cap="none" dirty="0"/>
              <a:t>, MD, MPH</a:t>
            </a:r>
            <a:br>
              <a:rPr lang="en-GB" sz="3200" cap="none" dirty="0">
                <a:highlight>
                  <a:srgbClr val="FFFF00"/>
                </a:highlight>
              </a:rPr>
            </a:br>
            <a:r>
              <a:rPr lang="en-US" sz="2200" cap="none" dirty="0"/>
              <a:t>Associate Professor of Medicine</a:t>
            </a:r>
            <a:br>
              <a:rPr lang="en-US" sz="2200" cap="none" dirty="0"/>
            </a:br>
            <a:r>
              <a:rPr lang="en-US" sz="2200" cap="none" dirty="0"/>
              <a:t>Northwestern University</a:t>
            </a:r>
            <a:br>
              <a:rPr lang="en-US" sz="2200" cap="none" dirty="0"/>
            </a:br>
            <a:r>
              <a:rPr lang="en-US" sz="2200" cap="none" dirty="0"/>
              <a:t>Chicago, IL, USA</a:t>
            </a:r>
            <a:br>
              <a:rPr lang="en-US" sz="2200" cap="none" dirty="0"/>
            </a:br>
            <a:br>
              <a:rPr lang="en-US" sz="2200" cap="none" dirty="0"/>
            </a:br>
            <a:r>
              <a:rPr lang="en-US" sz="2400" cap="none" dirty="0"/>
              <a:t>FEBRUARY 2021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4006A-9402-4D2C-8445-9C09664B2623}"/>
              </a:ext>
            </a:extLst>
          </p:cNvPr>
          <p:cNvSpPr txBox="1"/>
          <p:nvPr/>
        </p:nvSpPr>
        <p:spPr>
          <a:xfrm>
            <a:off x="619200" y="6357600"/>
            <a:ext cx="3778470" cy="3636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+mj-lt"/>
              </a:rPr>
              <a:t>nmCRPC, non-metastatic castration resistant prostate cancer</a:t>
            </a:r>
            <a:endParaRPr lang="en-GB" sz="1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96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Please note: </a:t>
            </a:r>
            <a:r>
              <a:rPr lang="en-GB" dirty="0"/>
              <a:t>The views expressed within this presentation are the personal opinions of the authors. </a:t>
            </a:r>
            <a:br>
              <a:rPr lang="en-GB" dirty="0"/>
            </a:br>
            <a:r>
              <a:rPr lang="en-GB" dirty="0"/>
              <a:t>They do not necessarily represent the views of the author’s academic institution or the rest of the </a:t>
            </a:r>
            <a:br>
              <a:rPr lang="en-GB" dirty="0"/>
            </a:br>
            <a:r>
              <a:rPr lang="en-GB" dirty="0"/>
              <a:t>GU CONNECT group.</a:t>
            </a:r>
          </a:p>
          <a:p>
            <a:pPr marL="0" indent="0">
              <a:buNone/>
            </a:pPr>
            <a:r>
              <a:rPr lang="en-GB" dirty="0"/>
              <a:t>This content is supported by an independent educational grant from Bayer.</a:t>
            </a:r>
          </a:p>
          <a:p>
            <a:pPr marL="0" indent="0">
              <a:buNone/>
            </a:pPr>
            <a:r>
              <a:rPr lang="en-US" dirty="0"/>
              <a:t>Assoc. Prof. Alicia </a:t>
            </a:r>
            <a:r>
              <a:rPr lang="en-US" dirty="0" err="1"/>
              <a:t>Morgans</a:t>
            </a:r>
            <a:r>
              <a:rPr lang="en-US" dirty="0"/>
              <a:t> has received financial support/sponsorship for research support, consultation or speaker fees from the following companies: </a:t>
            </a:r>
          </a:p>
          <a:p>
            <a:r>
              <a:rPr lang="en-US" dirty="0"/>
              <a:t>AstraZeneca, Astellas, Bayer, Genentech, Janssen, Sanofi, Seattle Genetics 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Disclaimer and disclosures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6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F25D17-1685-F04C-8A04-0FB9D42D035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Imaging advances merge patient states</a:t>
            </a:r>
          </a:p>
          <a:p>
            <a:r>
              <a:rPr lang="en-US" dirty="0"/>
              <a:t>Metastasis-directed therapy is insufficient</a:t>
            </a:r>
          </a:p>
          <a:p>
            <a:r>
              <a:rPr lang="en-US" dirty="0"/>
              <a:t>Level 1 evidence and guideline recommendation: Intensify systemic therapy</a:t>
            </a:r>
          </a:p>
          <a:p>
            <a:pPr lvl="1"/>
            <a:r>
              <a:rPr lang="en-US" dirty="0"/>
              <a:t>Effects on Metastasis-Free Survival (MFS)</a:t>
            </a:r>
          </a:p>
          <a:p>
            <a:pPr lvl="1"/>
            <a:r>
              <a:rPr lang="en-US" dirty="0"/>
              <a:t>Improved Overall Survival (OS)</a:t>
            </a:r>
          </a:p>
          <a:p>
            <a:pPr lvl="1"/>
            <a:r>
              <a:rPr lang="en-US" dirty="0"/>
              <a:t>Better Quality of Life (QOL)</a:t>
            </a:r>
          </a:p>
          <a:p>
            <a:r>
              <a:rPr lang="en-US" dirty="0"/>
              <a:t>Conclusions</a:t>
            </a:r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067B1-76D8-974D-9545-E373A0FE8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0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F7A1E4-94EA-48ED-844D-6F0729F6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Introducing the scientific committee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20DC41D-4E41-E84A-B58F-83CB07244DD5}"/>
              </a:ext>
            </a:extLst>
          </p:cNvPr>
          <p:cNvSpPr/>
          <p:nvPr/>
        </p:nvSpPr>
        <p:spPr>
          <a:xfrm>
            <a:off x="668543" y="1485549"/>
            <a:ext cx="3187768" cy="3456383"/>
          </a:xfrm>
          <a:prstGeom prst="rect">
            <a:avLst/>
          </a:prstGeom>
          <a:ln w="19050" cmpd="sng">
            <a:solidFill>
              <a:srgbClr val="03C74F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Vrije vorm 17">
            <a:extLst>
              <a:ext uri="{FF2B5EF4-FFF2-40B4-BE49-F238E27FC236}">
                <a16:creationId xmlns:a16="http://schemas.microsoft.com/office/drawing/2014/main" id="{8AD596DA-DE68-E64B-B7E8-54FC1298ADBD}"/>
              </a:ext>
            </a:extLst>
          </p:cNvPr>
          <p:cNvSpPr/>
          <p:nvPr/>
        </p:nvSpPr>
        <p:spPr>
          <a:xfrm>
            <a:off x="964498" y="4249149"/>
            <a:ext cx="2606400" cy="513076"/>
          </a:xfrm>
          <a:custGeom>
            <a:avLst/>
            <a:gdLst>
              <a:gd name="connsiteX0" fmla="*/ 0 w 2152851"/>
              <a:gd name="connsiteY0" fmla="*/ 0 h 478388"/>
              <a:gd name="connsiteX1" fmla="*/ 2152851 w 2152851"/>
              <a:gd name="connsiteY1" fmla="*/ 0 h 478388"/>
              <a:gd name="connsiteX2" fmla="*/ 2152851 w 2152851"/>
              <a:gd name="connsiteY2" fmla="*/ 478388 h 478388"/>
              <a:gd name="connsiteX3" fmla="*/ 0 w 2152851"/>
              <a:gd name="connsiteY3" fmla="*/ 478388 h 478388"/>
              <a:gd name="connsiteX4" fmla="*/ 0 w 2152851"/>
              <a:gd name="connsiteY4" fmla="*/ 0 h 47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851" h="478388">
                <a:moveTo>
                  <a:pt x="0" y="0"/>
                </a:moveTo>
                <a:lnTo>
                  <a:pt x="2152851" y="0"/>
                </a:lnTo>
                <a:lnTo>
                  <a:pt x="2152851" y="478388"/>
                </a:lnTo>
                <a:lnTo>
                  <a:pt x="0" y="4783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Associate Professor</a:t>
            </a:r>
            <a:br>
              <a:rPr lang="en-GB" sz="1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Robert H. Lurie Cancer </a:t>
            </a:r>
            <a:r>
              <a:rPr lang="en-GB" sz="1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GB" sz="1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GB" sz="1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Northwestern</a:t>
            </a:r>
            <a:r>
              <a:rPr lang="en-GB" sz="1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University, Chicago, Illinois, USA</a:t>
            </a:r>
            <a:endParaRPr lang="nl-NL" sz="1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Vrije vorm 18">
            <a:extLst>
              <a:ext uri="{FF2B5EF4-FFF2-40B4-BE49-F238E27FC236}">
                <a16:creationId xmlns:a16="http://schemas.microsoft.com/office/drawing/2014/main" id="{84B62409-8AE9-3C4E-A19E-9FB46D5FA811}"/>
              </a:ext>
            </a:extLst>
          </p:cNvPr>
          <p:cNvSpPr/>
          <p:nvPr/>
        </p:nvSpPr>
        <p:spPr>
          <a:xfrm>
            <a:off x="1146070" y="3817451"/>
            <a:ext cx="2232712" cy="281440"/>
          </a:xfrm>
          <a:custGeom>
            <a:avLst/>
            <a:gdLst>
              <a:gd name="connsiteX0" fmla="*/ 0 w 2152851"/>
              <a:gd name="connsiteY0" fmla="*/ 0 h 281440"/>
              <a:gd name="connsiteX1" fmla="*/ 2152851 w 2152851"/>
              <a:gd name="connsiteY1" fmla="*/ 0 h 281440"/>
              <a:gd name="connsiteX2" fmla="*/ 2152851 w 2152851"/>
              <a:gd name="connsiteY2" fmla="*/ 281440 h 281440"/>
              <a:gd name="connsiteX3" fmla="*/ 0 w 2152851"/>
              <a:gd name="connsiteY3" fmla="*/ 281440 h 281440"/>
              <a:gd name="connsiteX4" fmla="*/ 0 w 2152851"/>
              <a:gd name="connsiteY4" fmla="*/ 0 h 28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851" h="281440">
                <a:moveTo>
                  <a:pt x="0" y="0"/>
                </a:moveTo>
                <a:lnTo>
                  <a:pt x="2152851" y="0"/>
                </a:lnTo>
                <a:lnTo>
                  <a:pt x="2152851" y="281440"/>
                </a:lnTo>
                <a:lnTo>
                  <a:pt x="0" y="281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Alicia Morgans</a:t>
            </a:r>
            <a:endParaRPr lang="nl-NL" sz="13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4D56FEE-3B4C-A34B-921F-D6F5577F2AAE}"/>
              </a:ext>
            </a:extLst>
          </p:cNvPr>
          <p:cNvSpPr/>
          <p:nvPr/>
        </p:nvSpPr>
        <p:spPr>
          <a:xfrm>
            <a:off x="4548157" y="1477425"/>
            <a:ext cx="3186568" cy="3456383"/>
          </a:xfrm>
          <a:prstGeom prst="rect">
            <a:avLst/>
          </a:prstGeom>
          <a:ln w="19050" cmpd="sng">
            <a:solidFill>
              <a:srgbClr val="03C74F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Vrije vorm 23">
            <a:extLst>
              <a:ext uri="{FF2B5EF4-FFF2-40B4-BE49-F238E27FC236}">
                <a16:creationId xmlns:a16="http://schemas.microsoft.com/office/drawing/2014/main" id="{B84AA02E-8CD0-DB47-8FFA-655B00CF429A}"/>
              </a:ext>
            </a:extLst>
          </p:cNvPr>
          <p:cNvSpPr/>
          <p:nvPr/>
        </p:nvSpPr>
        <p:spPr>
          <a:xfrm>
            <a:off x="4792800" y="4239907"/>
            <a:ext cx="2606400" cy="531560"/>
          </a:xfrm>
          <a:custGeom>
            <a:avLst/>
            <a:gdLst>
              <a:gd name="connsiteX0" fmla="*/ 0 w 2152851"/>
              <a:gd name="connsiteY0" fmla="*/ 0 h 478388"/>
              <a:gd name="connsiteX1" fmla="*/ 2152851 w 2152851"/>
              <a:gd name="connsiteY1" fmla="*/ 0 h 478388"/>
              <a:gd name="connsiteX2" fmla="*/ 2152851 w 2152851"/>
              <a:gd name="connsiteY2" fmla="*/ 478388 h 478388"/>
              <a:gd name="connsiteX3" fmla="*/ 0 w 2152851"/>
              <a:gd name="connsiteY3" fmla="*/ 478388 h 478388"/>
              <a:gd name="connsiteX4" fmla="*/ 0 w 2152851"/>
              <a:gd name="connsiteY4" fmla="*/ 0 h 47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851" h="478388">
                <a:moveTo>
                  <a:pt x="0" y="0"/>
                </a:moveTo>
                <a:lnTo>
                  <a:pt x="2152851" y="0"/>
                </a:lnTo>
                <a:lnTo>
                  <a:pt x="2152851" y="478388"/>
                </a:lnTo>
                <a:lnTo>
                  <a:pt x="0" y="4783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cap="none" dirty="0"/>
              <a:t>Professor</a:t>
            </a:r>
            <a:br>
              <a:rPr lang="en-GB" sz="1000" b="1" cap="none" dirty="0"/>
            </a:br>
            <a:r>
              <a:rPr lang="en-GB" sz="1000" b="1" cap="none" dirty="0"/>
              <a:t>Department of Nuclear Medicine, University Hospital, University of Cologne, Germany</a:t>
            </a:r>
            <a:endParaRPr lang="nl-NL" sz="1000" b="1" dirty="0">
              <a:solidFill>
                <a:schemeClr val="bg1"/>
              </a:solidFill>
              <a:latin typeface="PT Sans Narrow" panose="020B0506020203020204" pitchFamily="34" charset="0"/>
            </a:endParaRPr>
          </a:p>
        </p:txBody>
      </p:sp>
      <p:sp>
        <p:nvSpPr>
          <p:cNvPr id="25" name="Vrije vorm 24">
            <a:extLst>
              <a:ext uri="{FF2B5EF4-FFF2-40B4-BE49-F238E27FC236}">
                <a16:creationId xmlns:a16="http://schemas.microsoft.com/office/drawing/2014/main" id="{023A4028-18DB-DB4C-8138-E27766C88197}"/>
              </a:ext>
            </a:extLst>
          </p:cNvPr>
          <p:cNvSpPr/>
          <p:nvPr/>
        </p:nvSpPr>
        <p:spPr>
          <a:xfrm>
            <a:off x="4896032" y="3822620"/>
            <a:ext cx="2399936" cy="281440"/>
          </a:xfrm>
          <a:custGeom>
            <a:avLst/>
            <a:gdLst>
              <a:gd name="connsiteX0" fmla="*/ 0 w 2152851"/>
              <a:gd name="connsiteY0" fmla="*/ 0 h 281440"/>
              <a:gd name="connsiteX1" fmla="*/ 2152851 w 2152851"/>
              <a:gd name="connsiteY1" fmla="*/ 0 h 281440"/>
              <a:gd name="connsiteX2" fmla="*/ 2152851 w 2152851"/>
              <a:gd name="connsiteY2" fmla="*/ 281440 h 281440"/>
              <a:gd name="connsiteX3" fmla="*/ 0 w 2152851"/>
              <a:gd name="connsiteY3" fmla="*/ 281440 h 281440"/>
              <a:gd name="connsiteX4" fmla="*/ 0 w 2152851"/>
              <a:gd name="connsiteY4" fmla="*/ 0 h 28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851" h="281440">
                <a:moveTo>
                  <a:pt x="0" y="0"/>
                </a:moveTo>
                <a:lnTo>
                  <a:pt x="2152851" y="0"/>
                </a:lnTo>
                <a:lnTo>
                  <a:pt x="2152851" y="281440"/>
                </a:lnTo>
                <a:lnTo>
                  <a:pt x="0" y="281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Alexander Drzezga</a:t>
            </a:r>
            <a:endParaRPr lang="nl-NL" sz="13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hoek 19">
            <a:extLst>
              <a:ext uri="{FF2B5EF4-FFF2-40B4-BE49-F238E27FC236}">
                <a16:creationId xmlns:a16="http://schemas.microsoft.com/office/drawing/2014/main" id="{397216B7-85D1-4F31-9C84-9012D3A49579}"/>
              </a:ext>
            </a:extLst>
          </p:cNvPr>
          <p:cNvSpPr/>
          <p:nvPr/>
        </p:nvSpPr>
        <p:spPr>
          <a:xfrm>
            <a:off x="8426571" y="1484784"/>
            <a:ext cx="3186568" cy="3456383"/>
          </a:xfrm>
          <a:prstGeom prst="rect">
            <a:avLst/>
          </a:prstGeom>
          <a:ln w="19050" cmpd="sng">
            <a:solidFill>
              <a:srgbClr val="03C74F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Vrije vorm 23">
            <a:extLst>
              <a:ext uri="{FF2B5EF4-FFF2-40B4-BE49-F238E27FC236}">
                <a16:creationId xmlns:a16="http://schemas.microsoft.com/office/drawing/2014/main" id="{0604315B-2789-4961-8165-CD3FB072D8BB}"/>
              </a:ext>
            </a:extLst>
          </p:cNvPr>
          <p:cNvSpPr/>
          <p:nvPr/>
        </p:nvSpPr>
        <p:spPr>
          <a:xfrm>
            <a:off x="8715942" y="4228843"/>
            <a:ext cx="2607823" cy="531560"/>
          </a:xfrm>
          <a:custGeom>
            <a:avLst/>
            <a:gdLst>
              <a:gd name="connsiteX0" fmla="*/ 0 w 2152851"/>
              <a:gd name="connsiteY0" fmla="*/ 0 h 478388"/>
              <a:gd name="connsiteX1" fmla="*/ 2152851 w 2152851"/>
              <a:gd name="connsiteY1" fmla="*/ 0 h 478388"/>
              <a:gd name="connsiteX2" fmla="*/ 2152851 w 2152851"/>
              <a:gd name="connsiteY2" fmla="*/ 478388 h 478388"/>
              <a:gd name="connsiteX3" fmla="*/ 0 w 2152851"/>
              <a:gd name="connsiteY3" fmla="*/ 478388 h 478388"/>
              <a:gd name="connsiteX4" fmla="*/ 0 w 2152851"/>
              <a:gd name="connsiteY4" fmla="*/ 0 h 47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851" h="478388">
                <a:moveTo>
                  <a:pt x="0" y="0"/>
                </a:moveTo>
                <a:lnTo>
                  <a:pt x="2152851" y="0"/>
                </a:lnTo>
                <a:lnTo>
                  <a:pt x="2152851" y="478388"/>
                </a:lnTo>
                <a:lnTo>
                  <a:pt x="0" y="4783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spcBef>
                <a:spcPct val="0"/>
              </a:spcBef>
            </a:pPr>
            <a:r>
              <a:rPr lang="en-GB" sz="1000" b="1" cap="none" dirty="0"/>
              <a:t>Professor and Deputy Director</a:t>
            </a:r>
          </a:p>
          <a:p>
            <a:pPr algn="ctr" defTabSz="533400">
              <a:spcBef>
                <a:spcPct val="0"/>
              </a:spcBef>
            </a:pPr>
            <a:r>
              <a:rPr lang="en-GB" sz="1000" b="1" cap="none" dirty="0"/>
              <a:t>The Department of Urology, </a:t>
            </a:r>
            <a:br>
              <a:rPr lang="en-GB" sz="1000" b="1" cap="none" dirty="0"/>
            </a:br>
            <a:r>
              <a:rPr lang="en-GB" sz="1000" b="1" cap="none" dirty="0"/>
              <a:t>University Hospital of Cologne, Germany</a:t>
            </a:r>
            <a:endParaRPr lang="nl-NL" sz="950" b="1" spc="-3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Vrije vorm 24">
            <a:extLst>
              <a:ext uri="{FF2B5EF4-FFF2-40B4-BE49-F238E27FC236}">
                <a16:creationId xmlns:a16="http://schemas.microsoft.com/office/drawing/2014/main" id="{977C60B2-01FC-4D00-B845-520D47D20AF9}"/>
              </a:ext>
            </a:extLst>
          </p:cNvPr>
          <p:cNvSpPr/>
          <p:nvPr/>
        </p:nvSpPr>
        <p:spPr>
          <a:xfrm>
            <a:off x="8880136" y="3844223"/>
            <a:ext cx="2399936" cy="281440"/>
          </a:xfrm>
          <a:custGeom>
            <a:avLst/>
            <a:gdLst>
              <a:gd name="connsiteX0" fmla="*/ 0 w 2152851"/>
              <a:gd name="connsiteY0" fmla="*/ 0 h 281440"/>
              <a:gd name="connsiteX1" fmla="*/ 2152851 w 2152851"/>
              <a:gd name="connsiteY1" fmla="*/ 0 h 281440"/>
              <a:gd name="connsiteX2" fmla="*/ 2152851 w 2152851"/>
              <a:gd name="connsiteY2" fmla="*/ 281440 h 281440"/>
              <a:gd name="connsiteX3" fmla="*/ 0 w 2152851"/>
              <a:gd name="connsiteY3" fmla="*/ 281440 h 281440"/>
              <a:gd name="connsiteX4" fmla="*/ 0 w 2152851"/>
              <a:gd name="connsiteY4" fmla="*/ 0 h 28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851" h="281440">
                <a:moveTo>
                  <a:pt x="0" y="0"/>
                </a:moveTo>
                <a:lnTo>
                  <a:pt x="2152851" y="0"/>
                </a:lnTo>
                <a:lnTo>
                  <a:pt x="2152851" y="281440"/>
                </a:lnTo>
                <a:lnTo>
                  <a:pt x="0" y="281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Pfister</a:t>
            </a:r>
            <a:endParaRPr lang="nl-NL" sz="13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169921A-C850-4F49-986D-3D538CF10C6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892CC95-2B1A-47CE-AA27-8345D5C6F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832" y="1743498"/>
            <a:ext cx="1649218" cy="2034606"/>
          </a:xfrm>
          <a:prstGeom prst="rect">
            <a:avLst/>
          </a:prstGeom>
          <a:noFill/>
          <a:ln w="2222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CDE2A56-4925-49B7-B94D-07E2F4308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5274" y="1744299"/>
            <a:ext cx="1649161" cy="2034606"/>
          </a:xfrm>
          <a:prstGeom prst="rect">
            <a:avLst/>
          </a:prstGeom>
          <a:noFill/>
          <a:ln w="2222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3ABEF7-AF4F-4419-B17E-EA931DFF12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8584" y="1735728"/>
            <a:ext cx="1627685" cy="2034606"/>
          </a:xfrm>
          <a:prstGeom prst="rect">
            <a:avLst/>
          </a:prstGeom>
          <a:noFill/>
          <a:ln w="2222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357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Conventional imaging (technetium bone scan and CT scans) </a:t>
            </a:r>
            <a:br>
              <a:rPr lang="en-US" sz="2400" b="1" dirty="0"/>
            </a:br>
            <a:r>
              <a:rPr lang="en-US" sz="2400" b="1" dirty="0"/>
              <a:t>are negative for evidence of disease,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accent1"/>
                </a:solidFill>
              </a:rPr>
              <a:t>BUT 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PSMA PET/CT demonstrates lymph nodes positive disease </a:t>
            </a:r>
            <a:br>
              <a:rPr lang="en-US" sz="2400" b="1" dirty="0"/>
            </a:br>
            <a:r>
              <a:rPr lang="en-US" sz="2400" b="1" dirty="0"/>
              <a:t>consistent with metastatic prostate cancer.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a clinical question to debate?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1B8D3A-99BB-294A-915F-CD23E88C47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GB" dirty="0"/>
              <a:t>CT, computerised</a:t>
            </a:r>
            <a:r>
              <a:rPr lang="en-US" dirty="0"/>
              <a:t> tomography; PSMA PET, prostate-specific membrane antigen positron emission tomography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1E3C1F-1DCE-FC4B-808B-F23DFFF90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87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Conventional imaging (technetium bone scan and CT scans) </a:t>
            </a:r>
            <a:br>
              <a:rPr lang="en-US" sz="24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are negative for evidence of disease,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bg1">
                    <a:lumMod val="75000"/>
                  </a:schemeClr>
                </a:solidFill>
              </a:rPr>
              <a:t>BUT 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PSMA PET/CT demonstrates lymph nodes positive disease </a:t>
            </a:r>
            <a:br>
              <a:rPr lang="en-US" sz="24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consistent with metastatic prostate cancer.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a clinical question to debate?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1B8D3A-99BB-294A-915F-CD23E88C47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660392" cy="365125"/>
          </a:xfrm>
        </p:spPr>
        <p:txBody>
          <a:bodyPr/>
          <a:lstStyle/>
          <a:p>
            <a:r>
              <a:rPr lang="en-US" dirty="0"/>
              <a:t>ADT, androgen deprivation therapy; </a:t>
            </a:r>
            <a:r>
              <a:rPr lang="en-US" dirty="0" err="1"/>
              <a:t>nmCRPC</a:t>
            </a:r>
            <a:r>
              <a:rPr lang="en-US" dirty="0"/>
              <a:t>, non-metastatic castration resistant prostate cancer; PET, positron emission tomography; PSA, prostate-specific antigen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1E3C1F-1DCE-FC4B-808B-F23DFFF90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2BBAC-F2B7-B54E-8A5C-21805BC6EBB6}"/>
              </a:ext>
            </a:extLst>
          </p:cNvPr>
          <p:cNvSpPr txBox="1"/>
          <p:nvPr/>
        </p:nvSpPr>
        <p:spPr>
          <a:xfrm>
            <a:off x="631825" y="2636912"/>
            <a:ext cx="10928351" cy="18722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 defTabSz="457189">
              <a:spcBef>
                <a:spcPts val="600"/>
              </a:spcBef>
              <a:spcAft>
                <a:spcPts val="3000"/>
              </a:spcAft>
            </a:pPr>
            <a:r>
              <a:rPr lang="en-US" sz="3200" b="1" dirty="0">
                <a:solidFill>
                  <a:schemeClr val="tx2"/>
                </a:solidFill>
              </a:rPr>
              <a:t>Regardless of PET imaging results, patients with rising </a:t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PSA on ADT with negative conventional imaging </a:t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meet trial definition of </a:t>
            </a:r>
            <a:r>
              <a:rPr lang="en-US" sz="3200" b="1" dirty="0" err="1">
                <a:solidFill>
                  <a:schemeClr val="tx2"/>
                </a:solidFill>
              </a:rPr>
              <a:t>nmCRPC</a:t>
            </a:r>
            <a:r>
              <a:rPr lang="en-US" sz="3200" b="1" dirty="0">
                <a:solidFill>
                  <a:schemeClr val="tx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802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cap="none" dirty="0" err="1"/>
              <a:t>nm</a:t>
            </a:r>
            <a:r>
              <a:rPr lang="en-US" dirty="0" err="1"/>
              <a:t>CRPC</a:t>
            </a:r>
            <a:r>
              <a:rPr lang="en-US" dirty="0"/>
              <a:t> a real entity?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EC233-2766-E44F-A50C-9C832D87789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US" dirty="0" err="1"/>
              <a:t>nmCRPC</a:t>
            </a:r>
            <a:r>
              <a:rPr lang="en-US" dirty="0"/>
              <a:t>, non-metastatic castration resistant prostate cancer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063552" y="1023561"/>
            <a:ext cx="3130477" cy="4862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269022"/>
            <a:ext cx="4245957" cy="455566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7A33E62-BB10-BD48-9B80-0C820837C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DFCBBE0-CC5B-FD48-B8CD-32535AB4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Advances Lead to Merging of </a:t>
            </a:r>
            <a:br>
              <a:rPr lang="en-US" dirty="0"/>
            </a:br>
            <a:r>
              <a:rPr lang="en-US" dirty="0"/>
              <a:t>Patient Groups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255AAB-0658-D74F-B732-A32614908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61EC18-0B9F-4FFA-84BA-0999E8B3FC1C}" type="slidenum">
              <a:rPr lang="en-US" altLang="en-US" smtClean="0"/>
              <a:pPr/>
              <a:t>53</a:t>
            </a:fld>
            <a:endParaRPr lang="en-US" alt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1E479E7-6115-6744-A183-67942E36BD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588384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nmCRPC, non-metastatic castration resistant prostate cancer; PET, positron emission tomography; PSA(DT), prostate-specific antigen (doubling time); </a:t>
            </a:r>
            <a:br>
              <a:rPr lang="en-US" dirty="0"/>
            </a:br>
            <a:r>
              <a:rPr lang="en-US" dirty="0"/>
              <a:t>PSMA, prostate-specific membrane antigen </a:t>
            </a:r>
            <a:endParaRPr lang="en-GB" dirty="0"/>
          </a:p>
          <a:p>
            <a:pPr>
              <a:spcBef>
                <a:spcPts val="300"/>
              </a:spcBef>
            </a:pPr>
            <a:r>
              <a:rPr lang="en-US" dirty="0" err="1"/>
              <a:t>Fendler</a:t>
            </a:r>
            <a:r>
              <a:rPr lang="en-US" dirty="0"/>
              <a:t> W, et al. </a:t>
            </a:r>
            <a:r>
              <a:rPr lang="en-US" dirty="0" err="1"/>
              <a:t>Clin</a:t>
            </a:r>
            <a:r>
              <a:rPr lang="en-US" dirty="0"/>
              <a:t> Cancer Res. 2019;25:7448-54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7FB0417-D65B-7D49-B64D-68E2D62E34E6}"/>
              </a:ext>
            </a:extLst>
          </p:cNvPr>
          <p:cNvGrpSpPr/>
          <p:nvPr/>
        </p:nvGrpSpPr>
        <p:grpSpPr>
          <a:xfrm>
            <a:off x="0" y="1452285"/>
            <a:ext cx="6357481" cy="3704907"/>
            <a:chOff x="0" y="1452285"/>
            <a:chExt cx="6357481" cy="370490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79778E8-8FA9-AA41-890E-603C77623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52285"/>
              <a:ext cx="6357481" cy="37049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60135B-419C-954B-96C0-2052C86B1C7F}"/>
                </a:ext>
              </a:extLst>
            </p:cNvPr>
            <p:cNvSpPr txBox="1"/>
            <p:nvPr/>
          </p:nvSpPr>
          <p:spPr>
            <a:xfrm>
              <a:off x="670526" y="2831852"/>
              <a:ext cx="672499" cy="1956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200" dirty="0" err="1">
                  <a:solidFill>
                    <a:srgbClr val="0D0D0D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Tr</a:t>
              </a:r>
              <a:r>
                <a:rPr lang="en-GB" sz="1200" dirty="0">
                  <a:solidFill>
                    <a:srgbClr val="0D0D0D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 55%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8BC352-9A23-6346-9862-7B6976543457}"/>
                </a:ext>
              </a:extLst>
            </p:cNvPr>
            <p:cNvSpPr txBox="1"/>
            <p:nvPr/>
          </p:nvSpPr>
          <p:spPr>
            <a:xfrm>
              <a:off x="2743994" y="1586633"/>
              <a:ext cx="558552" cy="2326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rgbClr val="0D0D0D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N=200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6A8AB9-FB3A-6E42-9648-0CBD80856D2E}"/>
                </a:ext>
              </a:extLst>
            </p:cNvPr>
            <p:cNvSpPr txBox="1"/>
            <p:nvPr/>
          </p:nvSpPr>
          <p:spPr>
            <a:xfrm>
              <a:off x="1239044" y="2154958"/>
              <a:ext cx="558552" cy="2326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rgbClr val="0D0D0D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N=196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CFF96E-8AB1-4B4E-9296-4B7F05D917F7}"/>
                </a:ext>
              </a:extLst>
            </p:cNvPr>
            <p:cNvSpPr txBox="1"/>
            <p:nvPr/>
          </p:nvSpPr>
          <p:spPr>
            <a:xfrm>
              <a:off x="4391819" y="2154958"/>
              <a:ext cx="558552" cy="2326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rgbClr val="0D0D0D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N=4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339B63-BFA7-B743-86E6-9472BF1329CD}"/>
                </a:ext>
              </a:extLst>
            </p:cNvPr>
            <p:cNvSpPr txBox="1"/>
            <p:nvPr/>
          </p:nvSpPr>
          <p:spPr>
            <a:xfrm>
              <a:off x="1515076" y="2831852"/>
              <a:ext cx="672499" cy="1956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rgbClr val="0D0D0D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N1 54%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6AB2FE-CCA2-F54B-A465-268AC2DA365F}"/>
                </a:ext>
              </a:extLst>
            </p:cNvPr>
            <p:cNvSpPr txBox="1"/>
            <p:nvPr/>
          </p:nvSpPr>
          <p:spPr>
            <a:xfrm>
              <a:off x="2644776" y="2831852"/>
              <a:ext cx="679450" cy="1956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rgbClr val="0D0D0D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M1a 39%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FFF56E-9665-004D-9A03-6033A0050745}"/>
                </a:ext>
              </a:extLst>
            </p:cNvPr>
            <p:cNvSpPr txBox="1"/>
            <p:nvPr/>
          </p:nvSpPr>
          <p:spPr>
            <a:xfrm>
              <a:off x="3832826" y="2831852"/>
              <a:ext cx="672499" cy="1956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rgbClr val="0D0D0D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M1b 24%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7B13C4-5AAA-D642-9700-17DBF786CBF1}"/>
                </a:ext>
              </a:extLst>
            </p:cNvPr>
            <p:cNvSpPr txBox="1"/>
            <p:nvPr/>
          </p:nvSpPr>
          <p:spPr>
            <a:xfrm>
              <a:off x="4982176" y="2831852"/>
              <a:ext cx="672499" cy="1956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rgbClr val="0D0D0D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M1c 6%</a:t>
              </a:r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3059FF-CB07-6642-BBED-0EC1211FD5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0016" y="1425600"/>
            <a:ext cx="5343367" cy="4528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200 high-risk </a:t>
            </a:r>
            <a:r>
              <a:rPr lang="en-US" dirty="0" err="1"/>
              <a:t>nmCRPC</a:t>
            </a:r>
            <a:r>
              <a:rPr lang="en-US" dirty="0"/>
              <a:t> patients </a:t>
            </a:r>
          </a:p>
          <a:p>
            <a:pPr lvl="1"/>
            <a:r>
              <a:rPr lang="en-US" dirty="0"/>
              <a:t>PSADT ≤10 </a:t>
            </a:r>
            <a:r>
              <a:rPr lang="en-US" dirty="0" err="1"/>
              <a:t>mo</a:t>
            </a:r>
            <a:r>
              <a:rPr lang="en-US" dirty="0"/>
              <a:t>, PSA &gt;2 </a:t>
            </a:r>
            <a:r>
              <a:rPr lang="en-US" dirty="0">
                <a:solidFill>
                  <a:schemeClr val="tx2"/>
                </a:solidFill>
              </a:rPr>
              <a:t>ng/mL, no pelvic nodes ≥2 </a:t>
            </a:r>
            <a:r>
              <a:rPr lang="en-US" dirty="0"/>
              <a:t>cm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extrapelvic</a:t>
            </a:r>
            <a:r>
              <a:rPr lang="en-US" dirty="0"/>
              <a:t> metastases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196</a:t>
            </a:r>
            <a:r>
              <a:rPr lang="en-US" dirty="0"/>
              <a:t> had metastatic lesions on PSMA-PET (98%)</a:t>
            </a:r>
          </a:p>
          <a:p>
            <a:pPr lvl="1"/>
            <a:r>
              <a:rPr lang="en-US" dirty="0"/>
              <a:t>15% had single metastasis</a:t>
            </a:r>
          </a:p>
          <a:p>
            <a:pPr lvl="1"/>
            <a:r>
              <a:rPr lang="en-US" dirty="0"/>
              <a:t>14% had 2-3 metastases</a:t>
            </a:r>
          </a:p>
          <a:p>
            <a:pPr lvl="1"/>
            <a:r>
              <a:rPr lang="en-US" dirty="0"/>
              <a:t>55% with distant metastatic disease</a:t>
            </a:r>
          </a:p>
        </p:txBody>
      </p:sp>
    </p:spTree>
    <p:extLst>
      <p:ext uri="{BB962C8B-B14F-4D97-AF65-F5344CB8AC3E}">
        <p14:creationId xmlns:p14="http://schemas.microsoft.com/office/powerpoint/2010/main" val="152553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SYSTEMIC options?</a:t>
            </a:r>
          </a:p>
        </p:txBody>
      </p:sp>
    </p:spTree>
    <p:extLst>
      <p:ext uri="{BB962C8B-B14F-4D97-AF65-F5344CB8AC3E}">
        <p14:creationId xmlns:p14="http://schemas.microsoft.com/office/powerpoint/2010/main" val="42271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EDA4-CF68-744D-A775-9D35F16D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EAU Guidelines: Strong Recommendation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5B18AB-7775-6C4A-A182-CC68A92F5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8C9989-A8A0-8F45-81BB-F6EFF94EAB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01232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EAU, European Association of Urology; M0 CRPC, non-metastatic castration resistant prostate cancer; PSADT, prostate-specific antigen doubling time</a:t>
            </a:r>
          </a:p>
          <a:p>
            <a:pPr>
              <a:spcBef>
                <a:spcPts val="300"/>
              </a:spcBef>
            </a:pPr>
            <a:r>
              <a:rPr lang="en-US" dirty="0"/>
              <a:t>EAU Guidelines. </a:t>
            </a:r>
            <a:r>
              <a:rPr lang="en-US" dirty="0" err="1"/>
              <a:t>Edn</a:t>
            </a:r>
            <a:r>
              <a:rPr lang="en-US" dirty="0"/>
              <a:t>. presented at the EAU Annual Congress Amsterdam 2020. ISBN 978-94-92671-07-3</a:t>
            </a:r>
            <a:r>
              <a:rPr lang="en-US" dirty="0">
                <a:solidFill>
                  <a:schemeClr val="tx2"/>
                </a:solidFill>
              </a:rPr>
              <a:t>. </a:t>
            </a:r>
          </a:p>
          <a:p>
            <a:pPr>
              <a:spcBef>
                <a:spcPts val="300"/>
              </a:spcBef>
            </a:pPr>
            <a:r>
              <a:rPr lang="en-US" sz="1200" dirty="0">
                <a:solidFill>
                  <a:schemeClr val="tx2"/>
                </a:solidFill>
                <a:latin typeface="Aileron" charset="0"/>
                <a:ea typeface="Aileron" charset="0"/>
                <a:cs typeface="Aileron" charset="0"/>
                <a:hlinkClick r:id="rId2"/>
              </a:rPr>
              <a:t>https://uroweb.org/guideline/prostate-cancer/</a:t>
            </a:r>
            <a:r>
              <a:rPr lang="en-US" sz="1200" dirty="0">
                <a:solidFill>
                  <a:schemeClr val="tx2"/>
                </a:solidFill>
                <a:latin typeface="Aileron" charset="0"/>
                <a:ea typeface="Aileron" charset="0"/>
                <a:cs typeface="Aileron" charset="0"/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Accessed 19-Jan-2021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2EDA4-CF68-744D-A775-9D35F16D4C77}"/>
              </a:ext>
            </a:extLst>
          </p:cNvPr>
          <p:cNvSpPr txBox="1">
            <a:spLocks/>
          </p:cNvSpPr>
          <p:nvPr/>
        </p:nvSpPr>
        <p:spPr>
          <a:xfrm>
            <a:off x="609601" y="3570049"/>
            <a:ext cx="10972799" cy="1764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Level 1 Evidence of Benefit:</a:t>
            </a:r>
          </a:p>
          <a:p>
            <a:endParaRPr lang="en-US" sz="1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Intensified Systemic Therapy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A08AB4D-3A37-9349-B14D-5C9A694170EB}"/>
              </a:ext>
            </a:extLst>
          </p:cNvPr>
          <p:cNvGraphicFramePr>
            <a:graphicFrameLocks noGrp="1"/>
          </p:cNvGraphicFramePr>
          <p:nvPr/>
        </p:nvGraphicFramePr>
        <p:xfrm>
          <a:off x="609601" y="1987749"/>
          <a:ext cx="1097279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409">
                  <a:extLst>
                    <a:ext uri="{9D8B030D-6E8A-4147-A177-3AD203B41FA5}">
                      <a16:colId xmlns:a16="http://schemas.microsoft.com/office/drawing/2014/main" val="1606890784"/>
                    </a:ext>
                  </a:extLst>
                </a:gridCol>
                <a:gridCol w="1792390">
                  <a:extLst>
                    <a:ext uri="{9D8B030D-6E8A-4147-A177-3AD203B41FA5}">
                      <a16:colId xmlns:a16="http://schemas.microsoft.com/office/drawing/2014/main" val="1333108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Recommendation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Strength rating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307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Offer apalutamide, darolutamide or enzalutamide to patients with M0 CRPC and a high risk of developing metastasis (PSADT &lt;10 months) to prolong time metastases.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457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12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EDA4-CF68-744D-A775-9D35F16D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NCCN Guidelines: Category 1 Recommendation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5B18AB-7775-6C4A-A182-CC68A92F5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6DC91C-85B7-D64D-A3C4-D67EAEF060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660392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ADT, androgen deprivation therapy; M0, non-metastatic; NCCN, National Comprehensive Cancer Network; PSADT, prostate-specific antigen doubling time</a:t>
            </a:r>
          </a:p>
          <a:p>
            <a:pPr>
              <a:spcBef>
                <a:spcPts val="0"/>
              </a:spcBef>
            </a:pPr>
            <a:r>
              <a:rPr lang="en-GB" sz="1200" dirty="0">
                <a:solidFill>
                  <a:schemeClr val="tx2"/>
                </a:solidFill>
                <a:latin typeface="Aileron"/>
              </a:rPr>
              <a:t>NCCN Clinical Practice Guidelines in Oncology – Prostate Cancer, Version 3.2020. Accessed 19-Jan-2021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E58B61-F0E3-4451-9EB1-4254E631269E}"/>
              </a:ext>
            </a:extLst>
          </p:cNvPr>
          <p:cNvGrpSpPr/>
          <p:nvPr/>
        </p:nvGrpSpPr>
        <p:grpSpPr>
          <a:xfrm>
            <a:off x="1281336" y="980728"/>
            <a:ext cx="8364415" cy="4999862"/>
            <a:chOff x="1281336" y="980728"/>
            <a:chExt cx="8364415" cy="49998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662F0E-C4AF-CC42-A2DF-F19E017F7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19736" y="1983835"/>
              <a:ext cx="5926015" cy="399675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001FC9-D0A4-3248-ACFA-6FC56F36E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1336" y="980728"/>
              <a:ext cx="6331337" cy="114300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DE4D2E-CF53-438D-8310-31EF6AE489DE}"/>
                </a:ext>
              </a:extLst>
            </p:cNvPr>
            <p:cNvSpPr/>
            <p:nvPr/>
          </p:nvSpPr>
          <p:spPr>
            <a:xfrm>
              <a:off x="8728101" y="2194966"/>
              <a:ext cx="144016" cy="153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A4C209-2837-4C18-B481-CB48BA0008CC}"/>
                </a:ext>
              </a:extLst>
            </p:cNvPr>
            <p:cNvSpPr/>
            <p:nvPr/>
          </p:nvSpPr>
          <p:spPr>
            <a:xfrm>
              <a:off x="9264352" y="2708920"/>
              <a:ext cx="144016" cy="153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EDEE07-5F1D-456F-BA7B-59F740E14603}"/>
                </a:ext>
              </a:extLst>
            </p:cNvPr>
            <p:cNvSpPr/>
            <p:nvPr/>
          </p:nvSpPr>
          <p:spPr>
            <a:xfrm>
              <a:off x="8996304" y="3861048"/>
              <a:ext cx="12403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63870F-B87E-4D0D-BCE6-B4576275D4BA}"/>
                </a:ext>
              </a:extLst>
            </p:cNvPr>
            <p:cNvSpPr/>
            <p:nvPr/>
          </p:nvSpPr>
          <p:spPr>
            <a:xfrm rot="20340000">
              <a:off x="9037061" y="4115046"/>
              <a:ext cx="85973" cy="243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085E1E-36AF-4DB5-B3D9-73CEC5ADCDD3}"/>
                </a:ext>
              </a:extLst>
            </p:cNvPr>
            <p:cNvSpPr/>
            <p:nvPr/>
          </p:nvSpPr>
          <p:spPr>
            <a:xfrm rot="20340000">
              <a:off x="9047944" y="4525486"/>
              <a:ext cx="85973" cy="243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54FCE7-CBC8-427A-8103-160AF76DF8A1}"/>
                </a:ext>
              </a:extLst>
            </p:cNvPr>
            <p:cNvSpPr/>
            <p:nvPr/>
          </p:nvSpPr>
          <p:spPr>
            <a:xfrm rot="20340000">
              <a:off x="9377118" y="5524553"/>
              <a:ext cx="85973" cy="243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F85101-8CB5-40F0-9118-604C3DAF9DDE}"/>
                </a:ext>
              </a:extLst>
            </p:cNvPr>
            <p:cNvSpPr/>
            <p:nvPr/>
          </p:nvSpPr>
          <p:spPr>
            <a:xfrm rot="20340000">
              <a:off x="7490833" y="1855850"/>
              <a:ext cx="118053" cy="231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18A769F-F35C-444B-8DE3-7E56CF0E893F}"/>
              </a:ext>
            </a:extLst>
          </p:cNvPr>
          <p:cNvSpPr/>
          <p:nvPr/>
        </p:nvSpPr>
        <p:spPr>
          <a:xfrm>
            <a:off x="6573028" y="3393884"/>
            <a:ext cx="3814618" cy="264709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511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Metastases Increases as PSADT Falls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B0BB69-E80B-A84B-8B9B-2B816FAB48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PSADT, prostate-specific antigen doubling time</a:t>
            </a:r>
          </a:p>
          <a:p>
            <a:pPr>
              <a:spcBef>
                <a:spcPts val="300"/>
              </a:spcBef>
            </a:pPr>
            <a:r>
              <a:rPr lang="en-US" dirty="0"/>
              <a:t>Smith MR, et al. J </a:t>
            </a:r>
            <a:r>
              <a:rPr lang="en-US" dirty="0" err="1"/>
              <a:t>Clin</a:t>
            </a:r>
            <a:r>
              <a:rPr lang="en-US" dirty="0"/>
              <a:t> Oncol. 2013;31;3800-6; </a:t>
            </a:r>
            <a:r>
              <a:rPr lang="en-GB" dirty="0"/>
              <a:t>Small EJ, et al. J </a:t>
            </a:r>
            <a:r>
              <a:rPr lang="en-GB" dirty="0" err="1"/>
              <a:t>Clin</a:t>
            </a:r>
            <a:r>
              <a:rPr lang="en-GB" dirty="0"/>
              <a:t> </a:t>
            </a:r>
            <a:r>
              <a:rPr lang="en-GB" dirty="0" err="1"/>
              <a:t>Oncol</a:t>
            </a:r>
            <a:r>
              <a:rPr lang="en-GB" dirty="0"/>
              <a:t>. 2018;36(6_suppl):161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C51DB37-CB1E-734C-9094-6B6757429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601D28FC-E54B-B643-9BD5-CD578BC9AAF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686176" y="2658982"/>
            <a:ext cx="2250457" cy="478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964" tIns="0" rIns="89964" bIns="46783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en-GB" sz="1400" b="1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Relative risk for bone metastasis or death</a:t>
            </a: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F4683B09-0634-3443-A7B0-6E86AACDB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956" y="4696475"/>
            <a:ext cx="179844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9964" tIns="0" rIns="89964" bIns="0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en-GB" sz="1400" b="1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PSADT (months)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979FA0F9-D070-794D-9B77-A46687E7E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631" y="4252868"/>
            <a:ext cx="403668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46783" rIns="0" bIns="46783">
            <a:spAutoFit/>
          </a:bodyPr>
          <a:lstStyle/>
          <a:p>
            <a:pPr algn="r" defTabSz="457189" eaLnBrk="0" hangingPunct="0">
              <a:spcBef>
                <a:spcPct val="50000"/>
              </a:spcBef>
              <a:defRPr/>
            </a:pPr>
            <a:r>
              <a:rPr lang="de-DE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1.4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B1B2C939-0931-AD4C-8B53-B97CF474C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631" y="3120169"/>
            <a:ext cx="403668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46783" rIns="0" bIns="46783">
            <a:spAutoFit/>
          </a:bodyPr>
          <a:lstStyle/>
          <a:p>
            <a:pPr algn="r" defTabSz="457189" eaLnBrk="0" hangingPunct="0">
              <a:spcBef>
                <a:spcPct val="50000"/>
              </a:spcBef>
              <a:defRPr/>
            </a:pPr>
            <a:r>
              <a:rPr lang="de-DE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2.0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0E3D1048-95CB-0045-B0F6-C9CC29B89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631" y="2371423"/>
            <a:ext cx="403668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46783" rIns="0" bIns="46783">
            <a:spAutoFit/>
          </a:bodyPr>
          <a:lstStyle/>
          <a:p>
            <a:pPr algn="r" defTabSz="457189" eaLnBrk="0" hangingPunct="0">
              <a:spcBef>
                <a:spcPct val="50000"/>
              </a:spcBef>
              <a:defRPr/>
            </a:pPr>
            <a:r>
              <a:rPr lang="de-DE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2.4</a:t>
            </a:r>
          </a:p>
        </p:txBody>
      </p:sp>
      <p:sp>
        <p:nvSpPr>
          <p:cNvPr id="31" name="Text Box 26">
            <a:extLst>
              <a:ext uri="{FF2B5EF4-FFF2-40B4-BE49-F238E27FC236}">
                <a16:creationId xmlns:a16="http://schemas.microsoft.com/office/drawing/2014/main" id="{DF643C25-1480-F949-881C-E2FCE5F02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631" y="1238923"/>
            <a:ext cx="403668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46783" rIns="0" bIns="46783">
            <a:spAutoFit/>
          </a:bodyPr>
          <a:lstStyle/>
          <a:p>
            <a:pPr algn="r" defTabSz="457189" eaLnBrk="0" hangingPunct="0">
              <a:spcBef>
                <a:spcPct val="50000"/>
              </a:spcBef>
              <a:defRPr/>
            </a:pPr>
            <a:r>
              <a:rPr lang="de-DE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3.0</a:t>
            </a:r>
          </a:p>
        </p:txBody>
      </p:sp>
      <p:sp>
        <p:nvSpPr>
          <p:cNvPr id="48" name="Text Box 26">
            <a:extLst>
              <a:ext uri="{FF2B5EF4-FFF2-40B4-BE49-F238E27FC236}">
                <a16:creationId xmlns:a16="http://schemas.microsoft.com/office/drawing/2014/main" id="{5BB1D527-B3E4-954B-BE64-21CB28801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631" y="1613573"/>
            <a:ext cx="403668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46783" rIns="0" bIns="46783">
            <a:spAutoFit/>
          </a:bodyPr>
          <a:lstStyle/>
          <a:p>
            <a:pPr algn="r" defTabSz="457189" eaLnBrk="0" hangingPunct="0">
              <a:spcBef>
                <a:spcPct val="50000"/>
              </a:spcBef>
              <a:defRPr/>
            </a:pPr>
            <a:r>
              <a:rPr lang="de-DE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2.8</a:t>
            </a:r>
          </a:p>
        </p:txBody>
      </p:sp>
      <p:sp>
        <p:nvSpPr>
          <p:cNvPr id="50" name="Text Box 26">
            <a:extLst>
              <a:ext uri="{FF2B5EF4-FFF2-40B4-BE49-F238E27FC236}">
                <a16:creationId xmlns:a16="http://schemas.microsoft.com/office/drawing/2014/main" id="{9CDF00E7-0DD0-6E4E-A81D-A59908231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631" y="1988223"/>
            <a:ext cx="403668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46783" rIns="0" bIns="46783">
            <a:spAutoFit/>
          </a:bodyPr>
          <a:lstStyle/>
          <a:p>
            <a:pPr algn="r" defTabSz="457189" eaLnBrk="0" hangingPunct="0">
              <a:spcBef>
                <a:spcPct val="50000"/>
              </a:spcBef>
              <a:defRPr/>
            </a:pPr>
            <a:r>
              <a:rPr lang="de-DE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2.6</a:t>
            </a:r>
          </a:p>
        </p:txBody>
      </p:sp>
      <p:sp>
        <p:nvSpPr>
          <p:cNvPr id="52" name="Text Box 26">
            <a:extLst>
              <a:ext uri="{FF2B5EF4-FFF2-40B4-BE49-F238E27FC236}">
                <a16:creationId xmlns:a16="http://schemas.microsoft.com/office/drawing/2014/main" id="{C52533CB-D977-B04D-97F2-4883C517C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631" y="2746073"/>
            <a:ext cx="403668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46783" rIns="0" bIns="46783">
            <a:spAutoFit/>
          </a:bodyPr>
          <a:lstStyle/>
          <a:p>
            <a:pPr algn="r" defTabSz="457189" eaLnBrk="0" hangingPunct="0">
              <a:spcBef>
                <a:spcPct val="50000"/>
              </a:spcBef>
              <a:defRPr/>
            </a:pPr>
            <a:r>
              <a:rPr lang="de-DE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2.2</a:t>
            </a:r>
          </a:p>
        </p:txBody>
      </p:sp>
      <p:sp>
        <p:nvSpPr>
          <p:cNvPr id="54" name="Text Box 26">
            <a:extLst>
              <a:ext uri="{FF2B5EF4-FFF2-40B4-BE49-F238E27FC236}">
                <a16:creationId xmlns:a16="http://schemas.microsoft.com/office/drawing/2014/main" id="{281B7CF5-C45D-6E42-AC09-0A4281FE4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631" y="3497994"/>
            <a:ext cx="403668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46783" rIns="0" bIns="46783">
            <a:spAutoFit/>
          </a:bodyPr>
          <a:lstStyle/>
          <a:p>
            <a:pPr algn="r" defTabSz="457189" eaLnBrk="0" hangingPunct="0">
              <a:spcBef>
                <a:spcPct val="50000"/>
              </a:spcBef>
              <a:defRPr/>
            </a:pPr>
            <a:r>
              <a:rPr lang="de-DE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1.8</a:t>
            </a:r>
          </a:p>
        </p:txBody>
      </p:sp>
      <p:sp>
        <p:nvSpPr>
          <p:cNvPr id="56" name="Text Box 26">
            <a:extLst>
              <a:ext uri="{FF2B5EF4-FFF2-40B4-BE49-F238E27FC236}">
                <a16:creationId xmlns:a16="http://schemas.microsoft.com/office/drawing/2014/main" id="{EC9C9086-BFC5-1F4B-99A3-6548DBC3C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631" y="3875819"/>
            <a:ext cx="403668" cy="309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46783" rIns="0" bIns="46783">
            <a:spAutoFit/>
          </a:bodyPr>
          <a:lstStyle/>
          <a:p>
            <a:pPr algn="r" defTabSz="457189" eaLnBrk="0" hangingPunct="0">
              <a:spcBef>
                <a:spcPct val="50000"/>
              </a:spcBef>
              <a:defRPr/>
            </a:pPr>
            <a:r>
              <a:rPr lang="de-DE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1.6</a:t>
            </a:r>
          </a:p>
        </p:txBody>
      </p:sp>
      <p:sp>
        <p:nvSpPr>
          <p:cNvPr id="78" name="Right Arrow 77">
            <a:extLst>
              <a:ext uri="{FF2B5EF4-FFF2-40B4-BE49-F238E27FC236}">
                <a16:creationId xmlns:a16="http://schemas.microsoft.com/office/drawing/2014/main" id="{DBA6F969-0819-3F46-B6F9-BA97E34E0CC3}"/>
              </a:ext>
            </a:extLst>
          </p:cNvPr>
          <p:cNvSpPr/>
          <p:nvPr/>
        </p:nvSpPr>
        <p:spPr>
          <a:xfrm>
            <a:off x="3403490" y="4905407"/>
            <a:ext cx="5805578" cy="629728"/>
          </a:xfrm>
          <a:prstGeom prst="rightArrow">
            <a:avLst>
              <a:gd name="adj1" fmla="val 50000"/>
              <a:gd name="adj2" fmla="val 6232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Shorter PSADT</a:t>
            </a: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5257A6DD-3FCC-F747-BDD3-B38D2964DBD1}"/>
              </a:ext>
            </a:extLst>
          </p:cNvPr>
          <p:cNvSpPr/>
          <p:nvPr/>
        </p:nvSpPr>
        <p:spPr>
          <a:xfrm rot="16200000">
            <a:off x="570819" y="2544794"/>
            <a:ext cx="3183147" cy="629728"/>
          </a:xfrm>
          <a:prstGeom prst="rightArrow">
            <a:avLst>
              <a:gd name="adj1" fmla="val 50000"/>
              <a:gd name="adj2" fmla="val 6232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Increasing risk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16EBF-1E77-4EA8-87AC-A55679301E7C}"/>
              </a:ext>
            </a:extLst>
          </p:cNvPr>
          <p:cNvGrpSpPr/>
          <p:nvPr/>
        </p:nvGrpSpPr>
        <p:grpSpPr>
          <a:xfrm>
            <a:off x="3403490" y="1293962"/>
            <a:ext cx="5956509" cy="3378144"/>
            <a:chOff x="3403490" y="1293962"/>
            <a:chExt cx="7030615" cy="360133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E3DE54F-3A96-1341-A749-95EF2A93C6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7505" y="1293962"/>
              <a:ext cx="0" cy="3247849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A6A7B5-47BD-284D-B3EE-B2FC0EF80DFA}"/>
                </a:ext>
              </a:extLst>
            </p:cNvPr>
            <p:cNvCxnSpPr>
              <a:cxnSpLocks/>
            </p:cNvCxnSpPr>
            <p:nvPr/>
          </p:nvCxnSpPr>
          <p:spPr>
            <a:xfrm>
              <a:off x="3460640" y="4542229"/>
              <a:ext cx="6973465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26">
              <a:extLst>
                <a:ext uri="{FF2B5EF4-FFF2-40B4-BE49-F238E27FC236}">
                  <a16:creationId xmlns:a16="http://schemas.microsoft.com/office/drawing/2014/main" id="{B1FC8121-DE6E-D547-A2EB-5F1106302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0592" y="4585373"/>
              <a:ext cx="213682" cy="309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46783" rIns="0" bIns="46783">
              <a:spAutoFit/>
            </a:bodyPr>
            <a:lstStyle/>
            <a:p>
              <a:pPr algn="ctr" defTabSz="457189" eaLnBrk="0" hangingPunct="0">
                <a:spcBef>
                  <a:spcPct val="50000"/>
                </a:spcBef>
                <a:defRPr/>
              </a:pPr>
              <a:r>
                <a:rPr lang="de-DE" sz="14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20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EE64DC-DB18-0745-94C0-9670B7CD8D9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520965" y="4577154"/>
              <a:ext cx="64800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98A12F4-1443-FD4A-8366-A1F00E4C777B}"/>
                </a:ext>
              </a:extLst>
            </p:cNvPr>
            <p:cNvCxnSpPr>
              <a:cxnSpLocks/>
            </p:cNvCxnSpPr>
            <p:nvPr/>
          </p:nvCxnSpPr>
          <p:spPr>
            <a:xfrm>
              <a:off x="3403490" y="4416099"/>
              <a:ext cx="64800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8A1CCE-51BA-C149-A39E-D714D676A99D}"/>
                </a:ext>
              </a:extLst>
            </p:cNvPr>
            <p:cNvCxnSpPr>
              <a:cxnSpLocks/>
            </p:cNvCxnSpPr>
            <p:nvPr/>
          </p:nvCxnSpPr>
          <p:spPr>
            <a:xfrm>
              <a:off x="3403490" y="3283400"/>
              <a:ext cx="64800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86D822F-FA84-BA40-B11C-3F517A091CEA}"/>
                </a:ext>
              </a:extLst>
            </p:cNvPr>
            <p:cNvCxnSpPr>
              <a:cxnSpLocks/>
            </p:cNvCxnSpPr>
            <p:nvPr/>
          </p:nvCxnSpPr>
          <p:spPr>
            <a:xfrm>
              <a:off x="3403490" y="2534654"/>
              <a:ext cx="64800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0E13E2D-1DB2-D04C-8076-650D3811C6E7}"/>
                </a:ext>
              </a:extLst>
            </p:cNvPr>
            <p:cNvCxnSpPr>
              <a:cxnSpLocks/>
            </p:cNvCxnSpPr>
            <p:nvPr/>
          </p:nvCxnSpPr>
          <p:spPr>
            <a:xfrm>
              <a:off x="3403490" y="1402154"/>
              <a:ext cx="64800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FB75284-B488-0541-9D03-84455E762180}"/>
                </a:ext>
              </a:extLst>
            </p:cNvPr>
            <p:cNvCxnSpPr>
              <a:cxnSpLocks/>
            </p:cNvCxnSpPr>
            <p:nvPr/>
          </p:nvCxnSpPr>
          <p:spPr>
            <a:xfrm>
              <a:off x="3403490" y="1776804"/>
              <a:ext cx="64800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56C4D2D-F672-1F43-A757-7F4C6E770AB1}"/>
                </a:ext>
              </a:extLst>
            </p:cNvPr>
            <p:cNvCxnSpPr>
              <a:cxnSpLocks/>
            </p:cNvCxnSpPr>
            <p:nvPr/>
          </p:nvCxnSpPr>
          <p:spPr>
            <a:xfrm>
              <a:off x="3403490" y="2151454"/>
              <a:ext cx="64800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BCD7293-6C15-9644-94CF-98EB96825F19}"/>
                </a:ext>
              </a:extLst>
            </p:cNvPr>
            <p:cNvCxnSpPr>
              <a:cxnSpLocks/>
            </p:cNvCxnSpPr>
            <p:nvPr/>
          </p:nvCxnSpPr>
          <p:spPr>
            <a:xfrm>
              <a:off x="3403490" y="2909304"/>
              <a:ext cx="64800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AF187B3-968F-214B-B13D-18E3062BB5D7}"/>
                </a:ext>
              </a:extLst>
            </p:cNvPr>
            <p:cNvCxnSpPr>
              <a:cxnSpLocks/>
            </p:cNvCxnSpPr>
            <p:nvPr/>
          </p:nvCxnSpPr>
          <p:spPr>
            <a:xfrm>
              <a:off x="3403490" y="3661225"/>
              <a:ext cx="64800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898DCA5-E4F0-604D-9A0F-037124860F8E}"/>
                </a:ext>
              </a:extLst>
            </p:cNvPr>
            <p:cNvCxnSpPr>
              <a:cxnSpLocks/>
            </p:cNvCxnSpPr>
            <p:nvPr/>
          </p:nvCxnSpPr>
          <p:spPr>
            <a:xfrm>
              <a:off x="3403490" y="4039050"/>
              <a:ext cx="64800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 Box 26">
              <a:extLst>
                <a:ext uri="{FF2B5EF4-FFF2-40B4-BE49-F238E27FC236}">
                  <a16:creationId xmlns:a16="http://schemas.microsoft.com/office/drawing/2014/main" id="{65F1FBE7-E79E-754F-B86A-B1B88927F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7667" y="4585373"/>
              <a:ext cx="213682" cy="309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46783" rIns="0" bIns="46783">
              <a:spAutoFit/>
            </a:bodyPr>
            <a:lstStyle/>
            <a:p>
              <a:pPr algn="ctr" defTabSz="457189" eaLnBrk="0" hangingPunct="0">
                <a:spcBef>
                  <a:spcPct val="50000"/>
                </a:spcBef>
                <a:defRPr/>
              </a:pPr>
              <a:r>
                <a:rPr lang="de-DE" sz="14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18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3779975-EADE-AE40-B2E8-4BFD99E81B1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248040" y="4577154"/>
              <a:ext cx="64800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 Box 26">
              <a:extLst>
                <a:ext uri="{FF2B5EF4-FFF2-40B4-BE49-F238E27FC236}">
                  <a16:creationId xmlns:a16="http://schemas.microsoft.com/office/drawing/2014/main" id="{91F6FE53-2749-1843-8471-15C3B8AFA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6492" y="4585373"/>
              <a:ext cx="213682" cy="309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46783" rIns="0" bIns="46783">
              <a:spAutoFit/>
            </a:bodyPr>
            <a:lstStyle/>
            <a:p>
              <a:pPr algn="ctr" defTabSz="457189" eaLnBrk="0" hangingPunct="0">
                <a:spcBef>
                  <a:spcPct val="50000"/>
                </a:spcBef>
                <a:defRPr/>
              </a:pPr>
              <a:r>
                <a:rPr lang="de-DE" sz="14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16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FCC2F75-4E8C-6546-BDF7-057A3C0B18D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006865" y="4577154"/>
              <a:ext cx="64800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 Box 26">
              <a:extLst>
                <a:ext uri="{FF2B5EF4-FFF2-40B4-BE49-F238E27FC236}">
                  <a16:creationId xmlns:a16="http://schemas.microsoft.com/office/drawing/2014/main" id="{A6654A00-4FB4-BD48-A881-40D0808887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9442" y="4585373"/>
              <a:ext cx="213682" cy="309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46783" rIns="0" bIns="46783">
              <a:spAutoFit/>
            </a:bodyPr>
            <a:lstStyle/>
            <a:p>
              <a:pPr algn="ctr" defTabSz="457189" eaLnBrk="0" hangingPunct="0">
                <a:spcBef>
                  <a:spcPct val="50000"/>
                </a:spcBef>
                <a:defRPr/>
              </a:pPr>
              <a:r>
                <a:rPr lang="de-DE" sz="14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14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6B15760-AC3B-CC4A-9409-2B5C0DC0D53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49815" y="4577154"/>
              <a:ext cx="64800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 Box 26">
              <a:extLst>
                <a:ext uri="{FF2B5EF4-FFF2-40B4-BE49-F238E27FC236}">
                  <a16:creationId xmlns:a16="http://schemas.microsoft.com/office/drawing/2014/main" id="{AEDB90EF-F52A-404E-889F-65C2286FA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2392" y="4585373"/>
              <a:ext cx="213682" cy="309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46783" rIns="0" bIns="46783">
              <a:spAutoFit/>
            </a:bodyPr>
            <a:lstStyle/>
            <a:p>
              <a:pPr algn="ctr" defTabSz="457189" eaLnBrk="0" hangingPunct="0">
                <a:spcBef>
                  <a:spcPct val="50000"/>
                </a:spcBef>
                <a:defRPr/>
              </a:pPr>
              <a:r>
                <a:rPr lang="de-DE" sz="14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12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67D07AC-8F1C-3745-A59F-4D3B3DD3576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492765" y="4577154"/>
              <a:ext cx="64800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Box 26">
              <a:extLst>
                <a:ext uri="{FF2B5EF4-FFF2-40B4-BE49-F238E27FC236}">
                  <a16:creationId xmlns:a16="http://schemas.microsoft.com/office/drawing/2014/main" id="{BBC3A8D2-80A6-9D48-938A-EE49D8474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042" y="4585373"/>
              <a:ext cx="213682" cy="309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46783" rIns="0" bIns="46783">
              <a:spAutoFit/>
            </a:bodyPr>
            <a:lstStyle/>
            <a:p>
              <a:pPr algn="ctr" defTabSz="457189" eaLnBrk="0" hangingPunct="0">
                <a:spcBef>
                  <a:spcPct val="50000"/>
                </a:spcBef>
                <a:defRPr/>
              </a:pPr>
              <a:r>
                <a:rPr lang="de-DE" sz="14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10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73BCEA2-ECDE-1F4A-923D-43A399CE971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248415" y="4577154"/>
              <a:ext cx="64800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 Box 26">
              <a:extLst>
                <a:ext uri="{FF2B5EF4-FFF2-40B4-BE49-F238E27FC236}">
                  <a16:creationId xmlns:a16="http://schemas.microsoft.com/office/drawing/2014/main" id="{8866288A-4554-CD47-B908-FC759AAF3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6667" y="4585373"/>
              <a:ext cx="213682" cy="309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46783" rIns="0" bIns="46783">
              <a:spAutoFit/>
            </a:bodyPr>
            <a:lstStyle/>
            <a:p>
              <a:pPr algn="ctr" defTabSz="457189" eaLnBrk="0" hangingPunct="0">
                <a:spcBef>
                  <a:spcPct val="50000"/>
                </a:spcBef>
                <a:defRPr/>
              </a:pPr>
              <a:r>
                <a:rPr lang="de-DE" sz="14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713A9C9-EB74-2649-84B3-232F5B26C73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217040" y="4577154"/>
              <a:ext cx="64800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 Box 26">
              <a:extLst>
                <a:ext uri="{FF2B5EF4-FFF2-40B4-BE49-F238E27FC236}">
                  <a16:creationId xmlns:a16="http://schemas.microsoft.com/office/drawing/2014/main" id="{D0B80451-419A-EB4F-82F8-C7487F28CB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0067" y="4585373"/>
              <a:ext cx="213682" cy="309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46783" rIns="0" bIns="46783">
              <a:spAutoFit/>
            </a:bodyPr>
            <a:lstStyle/>
            <a:p>
              <a:pPr algn="ctr" defTabSz="457189" eaLnBrk="0" hangingPunct="0">
                <a:spcBef>
                  <a:spcPct val="50000"/>
                </a:spcBef>
                <a:defRPr/>
              </a:pPr>
              <a:r>
                <a:rPr lang="de-DE" sz="14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58F59A9-6CC9-D346-9D69-A2C973F05E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480440" y="4577154"/>
              <a:ext cx="64800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 Box 26">
              <a:extLst>
                <a:ext uri="{FF2B5EF4-FFF2-40B4-BE49-F238E27FC236}">
                  <a16:creationId xmlns:a16="http://schemas.microsoft.com/office/drawing/2014/main" id="{9B184CA7-41FF-1E4A-BE9C-E339C7B55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51242" y="4585373"/>
              <a:ext cx="213682" cy="309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46783" rIns="0" bIns="46783">
              <a:spAutoFit/>
            </a:bodyPr>
            <a:lstStyle/>
            <a:p>
              <a:pPr algn="ctr" defTabSz="457189" eaLnBrk="0" hangingPunct="0">
                <a:spcBef>
                  <a:spcPct val="50000"/>
                </a:spcBef>
                <a:defRPr/>
              </a:pPr>
              <a:r>
                <a:rPr lang="de-DE" sz="14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A78D659-A1D7-8A44-876A-A2F6C91D81F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21615" y="4577154"/>
              <a:ext cx="64800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 Box 26">
              <a:extLst>
                <a:ext uri="{FF2B5EF4-FFF2-40B4-BE49-F238E27FC236}">
                  <a16:creationId xmlns:a16="http://schemas.microsoft.com/office/drawing/2014/main" id="{7CBA136A-7603-A040-B588-516EC6D88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5117" y="4585373"/>
              <a:ext cx="213682" cy="309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46783" rIns="0" bIns="46783">
              <a:spAutoFit/>
            </a:bodyPr>
            <a:lstStyle/>
            <a:p>
              <a:pPr algn="ctr" defTabSz="457189" eaLnBrk="0" hangingPunct="0">
                <a:spcBef>
                  <a:spcPct val="50000"/>
                </a:spcBef>
                <a:defRPr/>
              </a:pPr>
              <a:r>
                <a:rPr lang="de-DE" sz="1400" dirty="0"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8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16DE72F-5CCF-4540-B436-1E19F9883BA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975490" y="4577154"/>
              <a:ext cx="64800" cy="0"/>
            </a:xfrm>
            <a:prstGeom prst="line">
              <a:avLst/>
            </a:prstGeom>
            <a:ln w="9525">
              <a:solidFill>
                <a:srgbClr val="505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60769BA-5A58-AD4A-90FB-217711FEF851}"/>
                </a:ext>
              </a:extLst>
            </p:cNvPr>
            <p:cNvSpPr/>
            <p:nvPr/>
          </p:nvSpPr>
          <p:spPr>
            <a:xfrm>
              <a:off x="3633195" y="1526875"/>
              <a:ext cx="6659593" cy="2793715"/>
            </a:xfrm>
            <a:custGeom>
              <a:avLst/>
              <a:gdLst>
                <a:gd name="connsiteX0" fmla="*/ 0 w 6659593"/>
                <a:gd name="connsiteY0" fmla="*/ 2536167 h 2793715"/>
                <a:gd name="connsiteX1" fmla="*/ 465827 w 6659593"/>
                <a:gd name="connsiteY1" fmla="*/ 2544793 h 2793715"/>
                <a:gd name="connsiteX2" fmla="*/ 888521 w 6659593"/>
                <a:gd name="connsiteY2" fmla="*/ 2570672 h 2793715"/>
                <a:gd name="connsiteX3" fmla="*/ 1190445 w 6659593"/>
                <a:gd name="connsiteY3" fmla="*/ 2570672 h 2793715"/>
                <a:gd name="connsiteX4" fmla="*/ 1535502 w 6659593"/>
                <a:gd name="connsiteY4" fmla="*/ 2596551 h 2793715"/>
                <a:gd name="connsiteX5" fmla="*/ 2001328 w 6659593"/>
                <a:gd name="connsiteY5" fmla="*/ 2613804 h 2793715"/>
                <a:gd name="connsiteX6" fmla="*/ 2493034 w 6659593"/>
                <a:gd name="connsiteY6" fmla="*/ 2639683 h 2793715"/>
                <a:gd name="connsiteX7" fmla="*/ 2820838 w 6659593"/>
                <a:gd name="connsiteY7" fmla="*/ 2665563 h 2793715"/>
                <a:gd name="connsiteX8" fmla="*/ 3131389 w 6659593"/>
                <a:gd name="connsiteY8" fmla="*/ 2700068 h 2793715"/>
                <a:gd name="connsiteX9" fmla="*/ 3545457 w 6659593"/>
                <a:gd name="connsiteY9" fmla="*/ 2725948 h 2793715"/>
                <a:gd name="connsiteX10" fmla="*/ 3743864 w 6659593"/>
                <a:gd name="connsiteY10" fmla="*/ 2734574 h 2793715"/>
                <a:gd name="connsiteX11" fmla="*/ 3968151 w 6659593"/>
                <a:gd name="connsiteY11" fmla="*/ 2777706 h 2793715"/>
                <a:gd name="connsiteX12" fmla="*/ 4339087 w 6659593"/>
                <a:gd name="connsiteY12" fmla="*/ 2786333 h 2793715"/>
                <a:gd name="connsiteX13" fmla="*/ 4710023 w 6659593"/>
                <a:gd name="connsiteY13" fmla="*/ 2674189 h 2793715"/>
                <a:gd name="connsiteX14" fmla="*/ 5106838 w 6659593"/>
                <a:gd name="connsiteY14" fmla="*/ 2260121 h 2793715"/>
                <a:gd name="connsiteX15" fmla="*/ 5477774 w 6659593"/>
                <a:gd name="connsiteY15" fmla="*/ 1190446 h 2793715"/>
                <a:gd name="connsiteX16" fmla="*/ 5727940 w 6659593"/>
                <a:gd name="connsiteY16" fmla="*/ 526212 h 2793715"/>
                <a:gd name="connsiteX17" fmla="*/ 5943600 w 6659593"/>
                <a:gd name="connsiteY17" fmla="*/ 258793 h 2793715"/>
                <a:gd name="connsiteX18" fmla="*/ 6150634 w 6659593"/>
                <a:gd name="connsiteY18" fmla="*/ 310551 h 2793715"/>
                <a:gd name="connsiteX19" fmla="*/ 6314536 w 6659593"/>
                <a:gd name="connsiteY19" fmla="*/ 310551 h 2793715"/>
                <a:gd name="connsiteX20" fmla="*/ 6530196 w 6659593"/>
                <a:gd name="connsiteY20" fmla="*/ 181155 h 2793715"/>
                <a:gd name="connsiteX21" fmla="*/ 6659593 w 6659593"/>
                <a:gd name="connsiteY21" fmla="*/ 0 h 279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59593" h="2793715">
                  <a:moveTo>
                    <a:pt x="0" y="2536167"/>
                  </a:moveTo>
                  <a:lnTo>
                    <a:pt x="465827" y="2544793"/>
                  </a:lnTo>
                  <a:cubicBezTo>
                    <a:pt x="613914" y="2550544"/>
                    <a:pt x="767751" y="2566359"/>
                    <a:pt x="888521" y="2570672"/>
                  </a:cubicBezTo>
                  <a:cubicBezTo>
                    <a:pt x="1009291" y="2574985"/>
                    <a:pt x="1082615" y="2566359"/>
                    <a:pt x="1190445" y="2570672"/>
                  </a:cubicBezTo>
                  <a:cubicBezTo>
                    <a:pt x="1298275" y="2574985"/>
                    <a:pt x="1400355" y="2589362"/>
                    <a:pt x="1535502" y="2596551"/>
                  </a:cubicBezTo>
                  <a:cubicBezTo>
                    <a:pt x="1670649" y="2603740"/>
                    <a:pt x="2001328" y="2613804"/>
                    <a:pt x="2001328" y="2613804"/>
                  </a:cubicBezTo>
                  <a:lnTo>
                    <a:pt x="2493034" y="2639683"/>
                  </a:lnTo>
                  <a:cubicBezTo>
                    <a:pt x="2629619" y="2648309"/>
                    <a:pt x="2714446" y="2655499"/>
                    <a:pt x="2820838" y="2665563"/>
                  </a:cubicBezTo>
                  <a:cubicBezTo>
                    <a:pt x="2927231" y="2675627"/>
                    <a:pt x="3010619" y="2690004"/>
                    <a:pt x="3131389" y="2700068"/>
                  </a:cubicBezTo>
                  <a:cubicBezTo>
                    <a:pt x="3252159" y="2710132"/>
                    <a:pt x="3443378" y="2720197"/>
                    <a:pt x="3545457" y="2725948"/>
                  </a:cubicBezTo>
                  <a:cubicBezTo>
                    <a:pt x="3647536" y="2731699"/>
                    <a:pt x="3673415" y="2725948"/>
                    <a:pt x="3743864" y="2734574"/>
                  </a:cubicBezTo>
                  <a:cubicBezTo>
                    <a:pt x="3814313" y="2743200"/>
                    <a:pt x="3868947" y="2769080"/>
                    <a:pt x="3968151" y="2777706"/>
                  </a:cubicBezTo>
                  <a:cubicBezTo>
                    <a:pt x="4067355" y="2786333"/>
                    <a:pt x="4215442" y="2803586"/>
                    <a:pt x="4339087" y="2786333"/>
                  </a:cubicBezTo>
                  <a:cubicBezTo>
                    <a:pt x="4462732" y="2769080"/>
                    <a:pt x="4582065" y="2761891"/>
                    <a:pt x="4710023" y="2674189"/>
                  </a:cubicBezTo>
                  <a:cubicBezTo>
                    <a:pt x="4837981" y="2586487"/>
                    <a:pt x="4978880" y="2507411"/>
                    <a:pt x="5106838" y="2260121"/>
                  </a:cubicBezTo>
                  <a:cubicBezTo>
                    <a:pt x="5234796" y="2012831"/>
                    <a:pt x="5374257" y="1479431"/>
                    <a:pt x="5477774" y="1190446"/>
                  </a:cubicBezTo>
                  <a:cubicBezTo>
                    <a:pt x="5581291" y="901461"/>
                    <a:pt x="5650302" y="681487"/>
                    <a:pt x="5727940" y="526212"/>
                  </a:cubicBezTo>
                  <a:cubicBezTo>
                    <a:pt x="5805578" y="370936"/>
                    <a:pt x="5873151" y="294737"/>
                    <a:pt x="5943600" y="258793"/>
                  </a:cubicBezTo>
                  <a:cubicBezTo>
                    <a:pt x="6014049" y="222849"/>
                    <a:pt x="6088811" y="301925"/>
                    <a:pt x="6150634" y="310551"/>
                  </a:cubicBezTo>
                  <a:cubicBezTo>
                    <a:pt x="6212457" y="319177"/>
                    <a:pt x="6251276" y="332117"/>
                    <a:pt x="6314536" y="310551"/>
                  </a:cubicBezTo>
                  <a:cubicBezTo>
                    <a:pt x="6377796" y="288985"/>
                    <a:pt x="6472686" y="232914"/>
                    <a:pt x="6530196" y="181155"/>
                  </a:cubicBezTo>
                  <a:cubicBezTo>
                    <a:pt x="6587706" y="129396"/>
                    <a:pt x="6623649" y="64698"/>
                    <a:pt x="6659593" y="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4782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3EE531-1FD9-408F-84C1-3262FB32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Designs: SPARTAN, PROSPER, ARAMIS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0736-B8E7-AF40-8D6D-CE930886101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21845"/>
            <a:ext cx="11260391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100" dirty="0"/>
              <a:t>ADT, androgen deprivation therapy; b.i.d., twice daily; ECOG PS, Eastern Cooperative Oncology Group; MFS, metastasis-free survival; nmCRPC, non-metastatic castration resistant prostate cancer; </a:t>
            </a:r>
            <a:br>
              <a:rPr lang="en-GB" sz="1100" dirty="0"/>
            </a:br>
            <a:r>
              <a:rPr lang="en-GB" sz="1100" dirty="0"/>
              <a:t>OS, overall survival; PC, prostate cancer; PFS, progression free survival; PSA, prostate-specific antigen; PSADT, prostate-specific antigen doubling time; QoL, quality of life; R, randomisation</a:t>
            </a:r>
            <a:endParaRPr lang="en-GB" altLang="en-US" sz="11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100" dirty="0"/>
              <a:t>1. Small EJ, et al. J </a:t>
            </a:r>
            <a:r>
              <a:rPr lang="en-GB" sz="1100" dirty="0" err="1"/>
              <a:t>Clin</a:t>
            </a:r>
            <a:r>
              <a:rPr lang="en-GB" sz="1100" dirty="0"/>
              <a:t> Oncol. 2018;36(6_suppl):161; 2. Smith MR, et al. N </a:t>
            </a:r>
            <a:r>
              <a:rPr lang="en-GB" sz="1100" dirty="0" err="1"/>
              <a:t>Eng</a:t>
            </a:r>
            <a:r>
              <a:rPr lang="en-GB" sz="1100" dirty="0"/>
              <a:t> J Med. 2018;378:1408-18; 3. Hussain M, et al. J </a:t>
            </a:r>
            <a:r>
              <a:rPr lang="en-GB" sz="1100" dirty="0" err="1"/>
              <a:t>Clin</a:t>
            </a:r>
            <a:r>
              <a:rPr lang="en-GB" sz="1100" dirty="0"/>
              <a:t> Oncol. 2018;36(6_suppl):3; 4. Hussain M, et al. </a:t>
            </a:r>
            <a:br>
              <a:rPr lang="en-GB" sz="1100" dirty="0"/>
            </a:br>
            <a:r>
              <a:rPr lang="en-GB" sz="1100" dirty="0"/>
              <a:t>N </a:t>
            </a:r>
            <a:r>
              <a:rPr lang="en-GB" sz="1100" dirty="0" err="1"/>
              <a:t>Engl</a:t>
            </a:r>
            <a:r>
              <a:rPr lang="en-GB" sz="1100" dirty="0"/>
              <a:t> J Med. 2018;378:2465-74; 5. </a:t>
            </a:r>
            <a:r>
              <a:rPr lang="en-GB" sz="1100" dirty="0" err="1"/>
              <a:t>Fizazi</a:t>
            </a:r>
            <a:r>
              <a:rPr lang="en-GB" sz="1100" dirty="0"/>
              <a:t> K, et al. J </a:t>
            </a:r>
            <a:r>
              <a:rPr lang="en-GB" sz="1100" dirty="0" err="1"/>
              <a:t>Clin</a:t>
            </a:r>
            <a:r>
              <a:rPr lang="en-GB" sz="1100" dirty="0"/>
              <a:t> Oncol. 2019;37(7_suppl):140; 6. </a:t>
            </a:r>
            <a:r>
              <a:rPr lang="en-GB" sz="1100" dirty="0" err="1"/>
              <a:t>Fizazi</a:t>
            </a:r>
            <a:r>
              <a:rPr lang="en-GB" sz="1100" dirty="0"/>
              <a:t> K, et al. N </a:t>
            </a:r>
            <a:r>
              <a:rPr lang="en-GB" sz="1100" dirty="0" err="1"/>
              <a:t>Engl</a:t>
            </a:r>
            <a:r>
              <a:rPr lang="en-GB" sz="1100" dirty="0"/>
              <a:t> J Med. 2019;380:1235-46; 7. </a:t>
            </a:r>
            <a:r>
              <a:rPr lang="en-GB" sz="1100" dirty="0" err="1"/>
              <a:t>Fizazi</a:t>
            </a:r>
            <a:r>
              <a:rPr lang="en-GB" sz="1100" dirty="0"/>
              <a:t> K, et al. N </a:t>
            </a:r>
            <a:r>
              <a:rPr lang="en-GB" sz="1100" dirty="0" err="1"/>
              <a:t>Engl</a:t>
            </a:r>
            <a:r>
              <a:rPr lang="en-GB" sz="1100" dirty="0"/>
              <a:t> J Med. 2020;383:1040-9</a:t>
            </a:r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7752184" y="906240"/>
            <a:ext cx="3672408" cy="1544924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13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528" indent="-339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88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67" dirty="0">
                <a:solidFill>
                  <a:srgbClr val="00B050"/>
                </a:solidFill>
              </a:rPr>
              <a:t>Primary endpoint: </a:t>
            </a:r>
            <a:r>
              <a:rPr lang="en-US" sz="1467" b="0" dirty="0">
                <a:solidFill>
                  <a:prstClr val="black"/>
                </a:solidFill>
              </a:rPr>
              <a:t>MFS</a:t>
            </a:r>
          </a:p>
          <a:p>
            <a:r>
              <a:rPr lang="en-US" sz="1467" dirty="0">
                <a:solidFill>
                  <a:srgbClr val="00B050"/>
                </a:solidFill>
              </a:rPr>
              <a:t>Secondary endpoints: </a:t>
            </a:r>
            <a:r>
              <a:rPr lang="en-US" sz="1500" b="0" dirty="0">
                <a:solidFill>
                  <a:prstClr val="black"/>
                </a:solidFill>
              </a:rPr>
              <a:t>Time to metastasis, PFS, </a:t>
            </a:r>
            <a:r>
              <a:rPr lang="en-US" sz="1467" b="0" dirty="0">
                <a:solidFill>
                  <a:prstClr val="black"/>
                </a:solidFill>
              </a:rPr>
              <a:t>time to symptomatic progression, OS, time to chemotherapy</a:t>
            </a:r>
          </a:p>
          <a:p>
            <a:r>
              <a:rPr lang="en-US" sz="1500" dirty="0">
                <a:solidFill>
                  <a:srgbClr val="00B050"/>
                </a:solidFill>
              </a:rPr>
              <a:t>Exploratory endpoints included: </a:t>
            </a:r>
            <a:r>
              <a:rPr lang="en-US" sz="1467" b="0" dirty="0">
                <a:solidFill>
                  <a:prstClr val="black"/>
                </a:solidFill>
              </a:rPr>
              <a:t>time to PSA progression, PSA response, QOL and time to second PFS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368" y="1113286"/>
            <a:ext cx="3010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b="1" dirty="0">
                <a:solidFill>
                  <a:prstClr val="black"/>
                </a:solidFill>
              </a:rPr>
              <a:t>SPARTAN: </a:t>
            </a:r>
          </a:p>
          <a:p>
            <a:pPr defTabSz="457189"/>
            <a:r>
              <a:rPr lang="en-US" b="1" dirty="0">
                <a:solidFill>
                  <a:prstClr val="black"/>
                </a:solidFill>
              </a:rPr>
              <a:t>Apalutamide 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vs Placebo</a:t>
            </a:r>
            <a:r>
              <a:rPr lang="en-US" b="1" baseline="30000" dirty="0">
                <a:solidFill>
                  <a:prstClr val="black"/>
                </a:solidFill>
              </a:rPr>
              <a:t>1,2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7368" y="2865572"/>
            <a:ext cx="277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b="1" dirty="0">
                <a:solidFill>
                  <a:prstClr val="black"/>
                </a:solidFill>
              </a:rPr>
              <a:t>PROSPER:</a:t>
            </a:r>
          </a:p>
          <a:p>
            <a:pPr defTabSz="457189"/>
            <a:r>
              <a:rPr lang="en-US" b="1" dirty="0">
                <a:solidFill>
                  <a:prstClr val="black"/>
                </a:solidFill>
              </a:rPr>
              <a:t>Enzalutamide 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vs Placebo</a:t>
            </a:r>
            <a:r>
              <a:rPr lang="en-US" b="1" baseline="30000" dirty="0">
                <a:solidFill>
                  <a:prstClr val="black"/>
                </a:solidFill>
              </a:rPr>
              <a:t>3,4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758846" y="2661485"/>
            <a:ext cx="3823554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sz="1467" b="1" dirty="0">
                <a:solidFill>
                  <a:srgbClr val="00B050"/>
                </a:solidFill>
              </a:rPr>
              <a:t>Primary endpoint: </a:t>
            </a:r>
            <a:r>
              <a:rPr lang="en-US" sz="1467" dirty="0">
                <a:solidFill>
                  <a:prstClr val="black"/>
                </a:solidFill>
              </a:rPr>
              <a:t>MFS</a:t>
            </a:r>
          </a:p>
          <a:p>
            <a:pPr defTabSz="457189"/>
            <a:endParaRPr lang="en-US" sz="1467" dirty="0">
              <a:solidFill>
                <a:prstClr val="black"/>
              </a:solidFill>
            </a:endParaRPr>
          </a:p>
          <a:p>
            <a:pPr defTabSz="457189"/>
            <a:r>
              <a:rPr lang="en-US" sz="1467" b="1" dirty="0">
                <a:solidFill>
                  <a:srgbClr val="00B050"/>
                </a:solidFill>
              </a:rPr>
              <a:t>Secondary endpoints included: </a:t>
            </a:r>
            <a:r>
              <a:rPr lang="en-US" sz="1467" dirty="0">
                <a:solidFill>
                  <a:prstClr val="black"/>
                </a:solidFill>
              </a:rPr>
              <a:t>time to PSA progression, PSA response rate, time to next antineoplastic therapy, OS, QOL and safety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40681" y="4617859"/>
            <a:ext cx="2812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b="1" dirty="0">
                <a:solidFill>
                  <a:prstClr val="black"/>
                </a:solidFill>
              </a:rPr>
              <a:t>ARAMIS: </a:t>
            </a:r>
          </a:p>
          <a:p>
            <a:pPr defTabSz="457189"/>
            <a:r>
              <a:rPr lang="en-US" b="1" dirty="0" err="1">
                <a:solidFill>
                  <a:prstClr val="black"/>
                </a:solidFill>
              </a:rPr>
              <a:t>Darolutamide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vs Placebo</a:t>
            </a:r>
            <a:r>
              <a:rPr lang="en-US" b="1" baseline="30000" dirty="0">
                <a:solidFill>
                  <a:prstClr val="black"/>
                </a:solidFill>
              </a:rPr>
              <a:t>5-7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608168" y="4263867"/>
            <a:ext cx="4475653" cy="184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sz="1400" b="1" dirty="0">
                <a:solidFill>
                  <a:srgbClr val="00B050"/>
                </a:solidFill>
              </a:rPr>
              <a:t>Primary endpoint: </a:t>
            </a:r>
            <a:r>
              <a:rPr lang="en-US" sz="1400" dirty="0">
                <a:solidFill>
                  <a:prstClr val="black"/>
                </a:solidFill>
              </a:rPr>
              <a:t>MFS</a:t>
            </a:r>
          </a:p>
          <a:p>
            <a:pPr defTabSz="457189"/>
            <a:r>
              <a:rPr lang="en-US" sz="1400" b="1" dirty="0">
                <a:solidFill>
                  <a:srgbClr val="00B050"/>
                </a:solidFill>
              </a:rPr>
              <a:t>Secondary endpoints included: </a:t>
            </a:r>
            <a:r>
              <a:rPr lang="en-US" sz="1400" dirty="0">
                <a:solidFill>
                  <a:prstClr val="black"/>
                </a:solidFill>
              </a:rPr>
              <a:t>OS, times to: pain progression, first symptomatic skeletal event, first cytotoxic chemotherapy </a:t>
            </a:r>
            <a:endParaRPr lang="en-US" sz="1400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defTabSz="457189"/>
            <a:r>
              <a:rPr lang="en-US" sz="1400" b="1" dirty="0">
                <a:solidFill>
                  <a:srgbClr val="00B050"/>
                </a:solidFill>
              </a:rPr>
              <a:t>Exploratory endpoints included: </a:t>
            </a:r>
            <a:r>
              <a:rPr lang="en-US" sz="1400" b="0" dirty="0">
                <a:solidFill>
                  <a:prstClr val="black"/>
                </a:solidFill>
              </a:rPr>
              <a:t>PFS,</a:t>
            </a:r>
          </a:p>
          <a:p>
            <a:pPr defTabSz="457189"/>
            <a:r>
              <a:rPr lang="en-US" sz="1400" b="0" i="0" dirty="0">
                <a:solidFill>
                  <a:srgbClr val="4D4D4D"/>
                </a:solidFill>
                <a:effectLst/>
                <a:latin typeface="ff-quadraat-web-pro"/>
              </a:rPr>
              <a:t>time to first PC–related invasive procedure, time to initiation of subsequent antineoplastic therapy, PSA progression and response, deterioration in ECOG PS, QOL</a:t>
            </a:r>
            <a:endParaRPr lang="en-US" sz="1400" b="0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A37889-C215-A64A-ABB4-40976D624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58</a:t>
            </a:fld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BF4344-2540-DB48-A37D-D3797202BD5E}"/>
              </a:ext>
            </a:extLst>
          </p:cNvPr>
          <p:cNvGrpSpPr/>
          <p:nvPr/>
        </p:nvGrpSpPr>
        <p:grpSpPr>
          <a:xfrm>
            <a:off x="2207568" y="883757"/>
            <a:ext cx="5336176" cy="1510081"/>
            <a:chOff x="2617383" y="883757"/>
            <a:chExt cx="5336176" cy="151008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0926D3C-94C0-3F4F-B87A-D756E1FEC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4010" y="1249438"/>
              <a:ext cx="634506" cy="393425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544B1130-E21A-F641-9691-F3F11985E110}"/>
                </a:ext>
              </a:extLst>
            </p:cNvPr>
            <p:cNvSpPr/>
            <p:nvPr/>
          </p:nvSpPr>
          <p:spPr>
            <a:xfrm>
              <a:off x="6096000" y="883757"/>
              <a:ext cx="1857559" cy="69919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 err="1"/>
                <a:t>apalutamide</a:t>
              </a:r>
              <a:r>
                <a:rPr lang="en-GB" sz="1200" b="1" dirty="0"/>
                <a:t> (240 mg/day)</a:t>
              </a:r>
              <a:br>
                <a:rPr lang="en-GB" sz="1200" b="1" dirty="0"/>
              </a:br>
              <a:r>
                <a:rPr lang="en-GB" sz="1200" b="1" dirty="0"/>
                <a:t>+ ADT</a:t>
              </a:r>
              <a:br>
                <a:rPr lang="en-GB" sz="1200" b="1" dirty="0"/>
              </a:br>
              <a:r>
                <a:rPr lang="en-GB" sz="1200" b="1" dirty="0"/>
                <a:t>(n=806)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090A418-CEE1-5A4D-903C-C3A37C1BFE3E}"/>
                </a:ext>
              </a:extLst>
            </p:cNvPr>
            <p:cNvSpPr/>
            <p:nvPr/>
          </p:nvSpPr>
          <p:spPr>
            <a:xfrm>
              <a:off x="6096000" y="1694639"/>
              <a:ext cx="1857559" cy="699199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/>
                <a:t>Placebo</a:t>
              </a:r>
              <a:br>
                <a:rPr lang="en-GB" sz="1200" b="1" dirty="0"/>
              </a:br>
              <a:r>
                <a:rPr lang="en-GB" sz="1200" b="1" dirty="0"/>
                <a:t>+ ADT</a:t>
              </a:r>
              <a:br>
                <a:rPr lang="en-GB" sz="1200" b="1" dirty="0"/>
              </a:br>
              <a:r>
                <a:rPr lang="en-GB" sz="1200" b="1" dirty="0"/>
                <a:t>(n=401)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8BCCA1-0B86-4349-953E-610C91446413}"/>
                </a:ext>
              </a:extLst>
            </p:cNvPr>
            <p:cNvCxnSpPr>
              <a:cxnSpLocks/>
            </p:cNvCxnSpPr>
            <p:nvPr/>
          </p:nvCxnSpPr>
          <p:spPr>
            <a:xfrm>
              <a:off x="4727848" y="1644874"/>
              <a:ext cx="67659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B4F3C3-E6A7-984F-87CC-FC5E6553FF5B}"/>
                </a:ext>
              </a:extLst>
            </p:cNvPr>
            <p:cNvSpPr txBox="1"/>
            <p:nvPr/>
          </p:nvSpPr>
          <p:spPr>
            <a:xfrm>
              <a:off x="4935635" y="1189375"/>
              <a:ext cx="7136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N=1,207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5AE3D1-8153-4949-93BC-2D03FE597BD7}"/>
                </a:ext>
              </a:extLst>
            </p:cNvPr>
            <p:cNvSpPr txBox="1"/>
            <p:nvPr/>
          </p:nvSpPr>
          <p:spPr>
            <a:xfrm>
              <a:off x="5100744" y="1862235"/>
              <a:ext cx="3834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2:1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56F5B5B-8317-684A-A435-42658744090D}"/>
                </a:ext>
              </a:extLst>
            </p:cNvPr>
            <p:cNvSpPr/>
            <p:nvPr/>
          </p:nvSpPr>
          <p:spPr>
            <a:xfrm>
              <a:off x="2617383" y="919391"/>
              <a:ext cx="2232535" cy="1470126"/>
            </a:xfrm>
            <a:prstGeom prst="roundRect">
              <a:avLst>
                <a:gd name="adj" fmla="val 10212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GB" sz="1200" b="1" dirty="0">
                  <a:solidFill>
                    <a:schemeClr val="accent1"/>
                  </a:solidFill>
                </a:rPr>
                <a:t>Key eligibility criteria</a:t>
              </a:r>
            </a:p>
            <a:p>
              <a:pPr marL="171450" indent="-171450"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200" dirty="0" err="1">
                  <a:solidFill>
                    <a:schemeClr val="tx1"/>
                  </a:solidFill>
                </a:rPr>
                <a:t>nmCRPC</a:t>
              </a:r>
              <a:r>
                <a:rPr lang="en-GB" sz="1200" dirty="0">
                  <a:solidFill>
                    <a:schemeClr val="tx1"/>
                  </a:solidFill>
                </a:rPr>
                <a:t> (central review)</a:t>
              </a:r>
            </a:p>
            <a:p>
              <a:pPr marL="171450" indent="-171450"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</a:rPr>
                <a:t>Rising PSA despite castrate testosterone level (≤50 ng/</a:t>
              </a:r>
              <a:r>
                <a:rPr lang="en-GB" sz="1200" dirty="0" err="1">
                  <a:solidFill>
                    <a:schemeClr val="tx1"/>
                  </a:solidFill>
                </a:rPr>
                <a:t>dL</a:t>
              </a:r>
              <a:r>
                <a:rPr lang="en-GB" sz="1200" dirty="0">
                  <a:solidFill>
                    <a:schemeClr val="tx1"/>
                  </a:solidFill>
                </a:rPr>
                <a:t>)</a:t>
              </a:r>
            </a:p>
            <a:p>
              <a:pPr marL="171450" indent="-171450"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</a:rPr>
                <a:t>Baseline PSA ≥2 ng/mL</a:t>
              </a:r>
            </a:p>
            <a:p>
              <a:pPr marL="171450" indent="-171450"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</a:rPr>
                <a:t>PSADT ≤10 months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F372E79-1AAD-DA40-B15F-6CAF2ECFB460}"/>
                </a:ext>
              </a:extLst>
            </p:cNvPr>
            <p:cNvCxnSpPr>
              <a:cxnSpLocks/>
            </p:cNvCxnSpPr>
            <p:nvPr/>
          </p:nvCxnSpPr>
          <p:spPr>
            <a:xfrm>
              <a:off x="5454010" y="1654880"/>
              <a:ext cx="634506" cy="393425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35F5A3-6664-B848-A2D6-9B40EAF85E2C}"/>
                </a:ext>
              </a:extLst>
            </p:cNvPr>
            <p:cNvSpPr/>
            <p:nvPr/>
          </p:nvSpPr>
          <p:spPr>
            <a:xfrm>
              <a:off x="5094770" y="1450666"/>
              <a:ext cx="395387" cy="39538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4927782-095A-8144-B9C8-BA48C8224ECF}"/>
              </a:ext>
            </a:extLst>
          </p:cNvPr>
          <p:cNvGrpSpPr/>
          <p:nvPr/>
        </p:nvGrpSpPr>
        <p:grpSpPr>
          <a:xfrm>
            <a:off x="2207568" y="2630285"/>
            <a:ext cx="5336176" cy="1510081"/>
            <a:chOff x="2617383" y="883757"/>
            <a:chExt cx="5336176" cy="151008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8ED110-30C5-6245-AFD8-7C9F160C2B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4010" y="1249438"/>
              <a:ext cx="634506" cy="393425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58EA1EC3-1294-334A-8A10-A334C7EB2DB2}"/>
                </a:ext>
              </a:extLst>
            </p:cNvPr>
            <p:cNvSpPr/>
            <p:nvPr/>
          </p:nvSpPr>
          <p:spPr>
            <a:xfrm>
              <a:off x="6096000" y="883757"/>
              <a:ext cx="1857559" cy="69919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/>
                <a:t>enzalutamide (160 mg/day)</a:t>
              </a:r>
              <a:br>
                <a:rPr lang="en-GB" sz="1200" b="1" dirty="0"/>
              </a:br>
              <a:r>
                <a:rPr lang="en-GB" sz="1200" b="1" dirty="0"/>
                <a:t>+ ADT</a:t>
              </a:r>
              <a:br>
                <a:rPr lang="en-GB" sz="1200" b="1" dirty="0"/>
              </a:br>
              <a:r>
                <a:rPr lang="en-GB" sz="1200" b="1" dirty="0"/>
                <a:t>(n=933)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DFFDE2A8-DCCA-2244-8B2A-B65DDBEDC0E4}"/>
                </a:ext>
              </a:extLst>
            </p:cNvPr>
            <p:cNvSpPr/>
            <p:nvPr/>
          </p:nvSpPr>
          <p:spPr>
            <a:xfrm>
              <a:off x="6096000" y="1694639"/>
              <a:ext cx="1857559" cy="699199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/>
                <a:t>Placebo</a:t>
              </a:r>
              <a:br>
                <a:rPr lang="en-GB" sz="1200" b="1" dirty="0"/>
              </a:br>
              <a:r>
                <a:rPr lang="en-GB" sz="1200" b="1" dirty="0"/>
                <a:t>+ ADT</a:t>
              </a:r>
              <a:br>
                <a:rPr lang="en-GB" sz="1200" b="1" dirty="0"/>
              </a:br>
              <a:r>
                <a:rPr lang="en-GB" sz="1200" b="1" dirty="0"/>
                <a:t>(n=468)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CECFDC6-9937-104D-AA75-9F587EA11812}"/>
                </a:ext>
              </a:extLst>
            </p:cNvPr>
            <p:cNvCxnSpPr>
              <a:cxnSpLocks/>
            </p:cNvCxnSpPr>
            <p:nvPr/>
          </p:nvCxnSpPr>
          <p:spPr>
            <a:xfrm>
              <a:off x="4727848" y="1644874"/>
              <a:ext cx="67659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CE07751-D1B9-3C4B-9176-1FB41DFD105C}"/>
                </a:ext>
              </a:extLst>
            </p:cNvPr>
            <p:cNvSpPr txBox="1"/>
            <p:nvPr/>
          </p:nvSpPr>
          <p:spPr>
            <a:xfrm>
              <a:off x="4934031" y="1189375"/>
              <a:ext cx="716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N=1,401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C6B6436-B12A-1948-8B96-7A9D3B062A95}"/>
                </a:ext>
              </a:extLst>
            </p:cNvPr>
            <p:cNvSpPr txBox="1"/>
            <p:nvPr/>
          </p:nvSpPr>
          <p:spPr>
            <a:xfrm>
              <a:off x="5100744" y="1862235"/>
              <a:ext cx="3834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2:1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2898097C-D493-CC40-874D-C1D88BCD889E}"/>
                </a:ext>
              </a:extLst>
            </p:cNvPr>
            <p:cNvSpPr/>
            <p:nvPr/>
          </p:nvSpPr>
          <p:spPr>
            <a:xfrm>
              <a:off x="2617383" y="919391"/>
              <a:ext cx="2232535" cy="1470126"/>
            </a:xfrm>
            <a:prstGeom prst="roundRect">
              <a:avLst>
                <a:gd name="adj" fmla="val 10212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GB" sz="1200" b="1" dirty="0">
                  <a:solidFill>
                    <a:schemeClr val="accent1"/>
                  </a:solidFill>
                </a:rPr>
                <a:t>Key eligibility criteria</a:t>
              </a:r>
            </a:p>
            <a:p>
              <a:pPr marL="171450" indent="-171450"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200" dirty="0" err="1">
                  <a:solidFill>
                    <a:schemeClr val="tx1"/>
                  </a:solidFill>
                </a:rPr>
                <a:t>nmCRPC</a:t>
              </a:r>
              <a:r>
                <a:rPr lang="en-GB" sz="1200" dirty="0">
                  <a:solidFill>
                    <a:schemeClr val="tx1"/>
                  </a:solidFill>
                </a:rPr>
                <a:t> (central review)</a:t>
              </a:r>
            </a:p>
            <a:p>
              <a:pPr marL="171450" indent="-171450"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</a:rPr>
                <a:t>Rising PSA despite castrate testosterone level (≤50 ng/</a:t>
              </a:r>
              <a:r>
                <a:rPr lang="en-GB" sz="1200" dirty="0" err="1">
                  <a:solidFill>
                    <a:schemeClr val="tx1"/>
                  </a:solidFill>
                </a:rPr>
                <a:t>dL</a:t>
              </a:r>
              <a:r>
                <a:rPr lang="en-GB" sz="1200" dirty="0">
                  <a:solidFill>
                    <a:schemeClr val="tx1"/>
                  </a:solidFill>
                </a:rPr>
                <a:t>)</a:t>
              </a:r>
            </a:p>
            <a:p>
              <a:pPr marL="171450" indent="-171450"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</a:rPr>
                <a:t>Baseline PSA ≥2 ng/mL</a:t>
              </a:r>
            </a:p>
            <a:p>
              <a:pPr marL="171450" indent="-171450"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</a:rPr>
                <a:t>PSADT ≤10 months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4CFDFD-9DDF-A14F-96AB-E0E93C307011}"/>
                </a:ext>
              </a:extLst>
            </p:cNvPr>
            <p:cNvCxnSpPr>
              <a:cxnSpLocks/>
            </p:cNvCxnSpPr>
            <p:nvPr/>
          </p:nvCxnSpPr>
          <p:spPr>
            <a:xfrm>
              <a:off x="5454010" y="1654880"/>
              <a:ext cx="634506" cy="393425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5EE9E6F-70F8-E443-B5EC-852BF248E5A5}"/>
                </a:ext>
              </a:extLst>
            </p:cNvPr>
            <p:cNvSpPr/>
            <p:nvPr/>
          </p:nvSpPr>
          <p:spPr>
            <a:xfrm>
              <a:off x="5094770" y="1450666"/>
              <a:ext cx="395387" cy="39538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1A424B8-BE94-114A-B312-A5368CE73DBB}"/>
              </a:ext>
            </a:extLst>
          </p:cNvPr>
          <p:cNvGrpSpPr/>
          <p:nvPr/>
        </p:nvGrpSpPr>
        <p:grpSpPr>
          <a:xfrm>
            <a:off x="2207568" y="4376814"/>
            <a:ext cx="5336176" cy="1510081"/>
            <a:chOff x="2617383" y="883757"/>
            <a:chExt cx="5336176" cy="1510081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E7342AA-2D76-2A42-85DB-1802D2B09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4010" y="1249438"/>
              <a:ext cx="634506" cy="393425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50CC418-89FF-AB42-8A73-6A08F78523F9}"/>
                </a:ext>
              </a:extLst>
            </p:cNvPr>
            <p:cNvSpPr/>
            <p:nvPr/>
          </p:nvSpPr>
          <p:spPr>
            <a:xfrm>
              <a:off x="6096000" y="883757"/>
              <a:ext cx="1857559" cy="69919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 b="1" dirty="0" err="1"/>
                <a:t>darolutamide</a:t>
              </a:r>
              <a:r>
                <a:rPr lang="en-GB" sz="1200" b="1" dirty="0"/>
                <a:t> (1,200 mg)</a:t>
              </a:r>
              <a:br>
                <a:rPr lang="en-GB" sz="1200" b="1" dirty="0"/>
              </a:br>
              <a:r>
                <a:rPr lang="en-GB" sz="1200" b="1" dirty="0"/>
                <a:t>(2 × 300-mg tablets b.i.d.)</a:t>
              </a:r>
              <a:br>
                <a:rPr lang="en-GB" sz="1200" b="1" dirty="0"/>
              </a:br>
              <a:r>
                <a:rPr lang="en-GB" sz="1200" b="1" dirty="0"/>
                <a:t>+ ADT</a:t>
              </a:r>
            </a:p>
            <a:p>
              <a:pPr algn="ctr">
                <a:lnSpc>
                  <a:spcPct val="90000"/>
                </a:lnSpc>
              </a:pPr>
              <a:r>
                <a:rPr lang="en-GB" sz="1200" b="1" dirty="0"/>
                <a:t>(n=955)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D21CF68A-EEBD-284C-9D05-0E31C1C24509}"/>
                </a:ext>
              </a:extLst>
            </p:cNvPr>
            <p:cNvSpPr/>
            <p:nvPr/>
          </p:nvSpPr>
          <p:spPr>
            <a:xfrm>
              <a:off x="6096000" y="1694639"/>
              <a:ext cx="1857559" cy="699199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/>
                <a:t>Placebo</a:t>
              </a:r>
              <a:br>
                <a:rPr lang="en-GB" sz="1200" b="1" dirty="0"/>
              </a:br>
              <a:r>
                <a:rPr lang="en-GB" sz="1200" b="1" dirty="0"/>
                <a:t>+ ADT</a:t>
              </a:r>
              <a:br>
                <a:rPr lang="en-GB" sz="1200" b="1" dirty="0"/>
              </a:br>
              <a:r>
                <a:rPr lang="en-GB" sz="1200" b="1" dirty="0"/>
                <a:t>(n=554)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3E76A56-4963-2843-BF59-FC89445FD085}"/>
                </a:ext>
              </a:extLst>
            </p:cNvPr>
            <p:cNvCxnSpPr>
              <a:cxnSpLocks/>
            </p:cNvCxnSpPr>
            <p:nvPr/>
          </p:nvCxnSpPr>
          <p:spPr>
            <a:xfrm>
              <a:off x="4727848" y="1644874"/>
              <a:ext cx="67659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47F414A-9DF9-1B44-A0B3-65A19CB0E846}"/>
                </a:ext>
              </a:extLst>
            </p:cNvPr>
            <p:cNvSpPr txBox="1"/>
            <p:nvPr/>
          </p:nvSpPr>
          <p:spPr>
            <a:xfrm>
              <a:off x="4934030" y="1189375"/>
              <a:ext cx="716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N=1,509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93E7A90-94AC-D244-BE11-D1A1B70827D8}"/>
                </a:ext>
              </a:extLst>
            </p:cNvPr>
            <p:cNvSpPr txBox="1"/>
            <p:nvPr/>
          </p:nvSpPr>
          <p:spPr>
            <a:xfrm>
              <a:off x="5100744" y="1862235"/>
              <a:ext cx="3834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2:1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EC04D0B4-E3DD-7E4C-91C1-E65B569E12DC}"/>
                </a:ext>
              </a:extLst>
            </p:cNvPr>
            <p:cNvSpPr/>
            <p:nvPr/>
          </p:nvSpPr>
          <p:spPr>
            <a:xfrm>
              <a:off x="2617383" y="919391"/>
              <a:ext cx="2232535" cy="1470126"/>
            </a:xfrm>
            <a:prstGeom prst="roundRect">
              <a:avLst>
                <a:gd name="adj" fmla="val 10212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GB" sz="1200" b="1" dirty="0">
                  <a:solidFill>
                    <a:schemeClr val="accent1"/>
                  </a:solidFill>
                </a:rPr>
                <a:t>Key eligibility criteria</a:t>
              </a:r>
            </a:p>
            <a:p>
              <a:pPr marL="171450" indent="-171450"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</a:rPr>
                <a:t>nmCRPC </a:t>
              </a:r>
            </a:p>
            <a:p>
              <a:pPr marL="171450" indent="-171450"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Baseline PSA ≥2 ng/mL</a:t>
              </a:r>
            </a:p>
            <a:p>
              <a:pPr marL="171450" indent="-171450"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PSADT ≤10 months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C2BC1D3-2B10-E346-8196-355FC5D685E1}"/>
                </a:ext>
              </a:extLst>
            </p:cNvPr>
            <p:cNvCxnSpPr>
              <a:cxnSpLocks/>
            </p:cNvCxnSpPr>
            <p:nvPr/>
          </p:nvCxnSpPr>
          <p:spPr>
            <a:xfrm>
              <a:off x="5454010" y="1654880"/>
              <a:ext cx="634506" cy="393425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B2856EA-7440-2142-8A3B-F286E6B598AC}"/>
                </a:ext>
              </a:extLst>
            </p:cNvPr>
            <p:cNvSpPr/>
            <p:nvPr/>
          </p:nvSpPr>
          <p:spPr>
            <a:xfrm>
              <a:off x="5094770" y="1450666"/>
              <a:ext cx="395387" cy="39538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516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C1F6D4-42E4-8A41-B303-1E241F6A74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437" y="2669619"/>
            <a:ext cx="3090387" cy="106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52A37F-0E01-E74E-94F2-F4B4DA127A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901" y="953697"/>
            <a:ext cx="2901951" cy="1086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Endpoint: Metastasis-Free Survival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C266C-4445-6E41-9522-6ADB1E91FDB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5" y="6309320"/>
            <a:ext cx="11200639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APA, apalutamide; CI, confidence interval; DARO, </a:t>
            </a:r>
            <a:r>
              <a:rPr lang="en-GB" dirty="0" err="1"/>
              <a:t>darolutamide</a:t>
            </a:r>
            <a:r>
              <a:rPr lang="en-GB" dirty="0"/>
              <a:t>; ENZA, enzalutamide; HR, hazard ratio; MFS, metastasis-free survival; PBO, placebo</a:t>
            </a:r>
          </a:p>
          <a:p>
            <a:pPr>
              <a:spcBef>
                <a:spcPts val="300"/>
              </a:spcBef>
            </a:pPr>
            <a:r>
              <a:rPr lang="en-GB" dirty="0"/>
              <a:t>1. Smith MR, et al. N </a:t>
            </a:r>
            <a:r>
              <a:rPr lang="en-GB" dirty="0" err="1"/>
              <a:t>Engl</a:t>
            </a:r>
            <a:r>
              <a:rPr lang="en-GB" dirty="0"/>
              <a:t> J Med. 2018;378:1408-18; 2. Hussain M, et al. N </a:t>
            </a:r>
            <a:r>
              <a:rPr lang="en-GB" dirty="0" err="1"/>
              <a:t>Engl</a:t>
            </a:r>
            <a:r>
              <a:rPr lang="en-GB" dirty="0"/>
              <a:t> J Med. 2018;378:2465-74; 3. </a:t>
            </a:r>
            <a:r>
              <a:rPr lang="en-GB" dirty="0" err="1"/>
              <a:t>Fizazi</a:t>
            </a:r>
            <a:r>
              <a:rPr lang="en-GB" dirty="0"/>
              <a:t> K, et al. </a:t>
            </a:r>
            <a:r>
              <a:rPr lang="pt-BR" dirty="0"/>
              <a:t>N </a:t>
            </a:r>
            <a:r>
              <a:rPr lang="pt-BR" dirty="0" err="1"/>
              <a:t>Engl</a:t>
            </a:r>
            <a:r>
              <a:rPr lang="pt-BR" dirty="0"/>
              <a:t> J Med. 2019;380:1235-46</a:t>
            </a:r>
            <a:endParaRPr lang="en-US" dirty="0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D0DC25FE-6FF5-4DB7-A2E4-CF966996B3E0}"/>
              </a:ext>
            </a:extLst>
          </p:cNvPr>
          <p:cNvSpPr txBox="1">
            <a:spLocks/>
          </p:cNvSpPr>
          <p:nvPr/>
        </p:nvSpPr>
        <p:spPr>
          <a:xfrm>
            <a:off x="6615447" y="1179962"/>
            <a:ext cx="5614588" cy="102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719" rIns="91399" bIns="45719" numCol="1" anchor="t" anchorCtr="0" compatLnSpc="1">
            <a:prstTxWarp prst="textNoShape">
              <a:avLst/>
            </a:prstTxWarp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Clr>
                <a:srgbClr val="63437A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–"/>
              <a:defRPr sz="1600">
                <a:latin typeface="+mn-lt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Char char="–"/>
              <a:defRPr sz="1600">
                <a:latin typeface="+mn-lt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–"/>
              <a:defRPr sz="14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marL="304784" indent="-304784" defTabSz="121914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3C74F"/>
              </a:buClr>
              <a:defRPr/>
            </a:pPr>
            <a:r>
              <a:rPr lang="en-GB" sz="1867" dirty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72% reduction of distant progression or death</a:t>
            </a:r>
          </a:p>
          <a:p>
            <a:pPr marL="304784" indent="-304784" defTabSz="121914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3C74F"/>
              </a:buClr>
              <a:defRPr/>
            </a:pPr>
            <a:r>
              <a:rPr lang="en-GB" sz="1867" dirty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MFS: APA 40.5 vs PBO 16.2 months</a:t>
            </a:r>
          </a:p>
          <a:p>
            <a:pPr marL="304784" indent="-304784" defTabSz="121914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3C74F"/>
              </a:buClr>
              <a:defRPr/>
            </a:pPr>
            <a:r>
              <a:rPr lang="en-GB" sz="1867" dirty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24-month MFS benefit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91ED43-EB03-4FE8-B580-36B3F03D14E1}"/>
              </a:ext>
            </a:extLst>
          </p:cNvPr>
          <p:cNvSpPr txBox="1"/>
          <p:nvPr/>
        </p:nvSpPr>
        <p:spPr>
          <a:xfrm>
            <a:off x="292776" y="1300395"/>
            <a:ext cx="2245851" cy="779516"/>
          </a:xfrm>
          <a:prstGeom prst="rect">
            <a:avLst/>
          </a:prstGeom>
          <a:noFill/>
        </p:spPr>
        <p:txBody>
          <a:bodyPr wrap="square" lIns="121864" tIns="60932" rIns="121864" bIns="60932" rtlCol="0" anchor="ctr">
            <a:sp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SPARTAN</a:t>
            </a:r>
            <a:r>
              <a:rPr lang="en-GB" sz="2133" b="1" baseline="30000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133" b="1" dirty="0">
              <a:solidFill>
                <a:srgbClr val="445369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apalutamide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39295" y="836712"/>
            <a:ext cx="3860792" cy="1706880"/>
          </a:xfrm>
          <a:prstGeom prst="roundRect">
            <a:avLst>
              <a:gd name="adj" fmla="val 1158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119EBFFD-A1AF-4CCC-BBC1-0188FA423985}"/>
              </a:ext>
            </a:extLst>
          </p:cNvPr>
          <p:cNvSpPr txBox="1">
            <a:spLocks/>
          </p:cNvSpPr>
          <p:nvPr/>
        </p:nvSpPr>
        <p:spPr>
          <a:xfrm>
            <a:off x="6615447" y="2932898"/>
            <a:ext cx="5614588" cy="102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719" rIns="91399" bIns="45719" numCol="1" anchor="t" anchorCtr="0" compatLnSpc="1">
            <a:prstTxWarp prst="textNoShape">
              <a:avLst/>
            </a:prstTxWarp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Clr>
                <a:srgbClr val="63437A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–"/>
              <a:defRPr sz="1600">
                <a:latin typeface="+mn-lt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Char char="–"/>
              <a:defRPr sz="1600">
                <a:latin typeface="+mn-lt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–"/>
              <a:defRPr sz="14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marL="304784" indent="-304784" defTabSz="121914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3C74F"/>
              </a:buClr>
              <a:defRPr/>
            </a:pPr>
            <a:r>
              <a:rPr lang="en-GB" sz="1867" dirty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71% reduction of distant progression or death </a:t>
            </a:r>
          </a:p>
          <a:p>
            <a:pPr marL="304784" indent="-304784" defTabSz="121914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3C74F"/>
              </a:buClr>
              <a:defRPr/>
            </a:pPr>
            <a:r>
              <a:rPr lang="en-GB" sz="1867" dirty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MFS: ENZA 36.6 vs PBO 14.7 months</a:t>
            </a:r>
          </a:p>
          <a:p>
            <a:pPr marL="304784" indent="-304784" defTabSz="121914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3C74F"/>
              </a:buClr>
              <a:defRPr/>
            </a:pPr>
            <a:r>
              <a:rPr lang="en-GB" sz="1867" dirty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22-month MFS benefit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FFE0C5-EA07-423A-8884-A540F5F94AA1}"/>
              </a:ext>
            </a:extLst>
          </p:cNvPr>
          <p:cNvSpPr txBox="1"/>
          <p:nvPr/>
        </p:nvSpPr>
        <p:spPr>
          <a:xfrm>
            <a:off x="271039" y="3053331"/>
            <a:ext cx="2245851" cy="779516"/>
          </a:xfrm>
          <a:prstGeom prst="rect">
            <a:avLst/>
          </a:prstGeom>
          <a:noFill/>
        </p:spPr>
        <p:txBody>
          <a:bodyPr wrap="square" lIns="121864" tIns="60932" rIns="121864" bIns="60932" rtlCol="0" anchor="ctr">
            <a:sp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PROSPER</a:t>
            </a:r>
            <a:r>
              <a:rPr lang="en-GB" sz="2133" b="1" baseline="30000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133" b="1" dirty="0">
              <a:solidFill>
                <a:srgbClr val="445369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enzalutamide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539295" y="2589648"/>
            <a:ext cx="3860792" cy="1706880"/>
          </a:xfrm>
          <a:prstGeom prst="roundRect">
            <a:avLst>
              <a:gd name="adj" fmla="val 1158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9D5829-3A45-4379-A028-F8E7DE0921E4}"/>
              </a:ext>
            </a:extLst>
          </p:cNvPr>
          <p:cNvSpPr txBox="1"/>
          <p:nvPr/>
        </p:nvSpPr>
        <p:spPr>
          <a:xfrm>
            <a:off x="267420" y="4806267"/>
            <a:ext cx="2245851" cy="779516"/>
          </a:xfrm>
          <a:prstGeom prst="rect">
            <a:avLst/>
          </a:prstGeom>
          <a:noFill/>
        </p:spPr>
        <p:txBody>
          <a:bodyPr wrap="square" lIns="121864" tIns="60932" rIns="121864" bIns="60932" rtlCol="0" anchor="ctr">
            <a:sp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ARAMIS</a:t>
            </a:r>
            <a:r>
              <a:rPr lang="en-GB" sz="2133" b="1" baseline="30000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133" b="1" dirty="0">
              <a:solidFill>
                <a:srgbClr val="445369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 err="1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darolutamide</a:t>
            </a:r>
            <a:endParaRPr lang="en-GB" sz="2133" b="1" dirty="0">
              <a:solidFill>
                <a:srgbClr val="445369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8A54F28C-4790-4EDB-BC6E-6B2956471802}"/>
              </a:ext>
            </a:extLst>
          </p:cNvPr>
          <p:cNvSpPr txBox="1">
            <a:spLocks/>
          </p:cNvSpPr>
          <p:nvPr/>
        </p:nvSpPr>
        <p:spPr>
          <a:xfrm>
            <a:off x="6615443" y="4685834"/>
            <a:ext cx="5614588" cy="102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719" rIns="91399" bIns="45719" numCol="1" anchor="t" anchorCtr="0" compatLnSpc="1">
            <a:prstTxWarp prst="textNoShape">
              <a:avLst/>
            </a:prstTxWarp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Clr>
                <a:srgbClr val="63437A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–"/>
              <a:defRPr sz="1600">
                <a:latin typeface="+mn-lt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Char char="–"/>
              <a:defRPr sz="1600">
                <a:latin typeface="+mn-lt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–"/>
              <a:defRPr sz="14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marL="304784" indent="-304784" defTabSz="121914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3C74F"/>
              </a:buClr>
              <a:defRPr/>
            </a:pPr>
            <a:r>
              <a:rPr lang="en-GB" sz="1867" dirty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59% reduction of distant progression or death </a:t>
            </a:r>
          </a:p>
          <a:p>
            <a:pPr marL="304784" indent="-304784" defTabSz="121914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3C74F"/>
              </a:buClr>
              <a:defRPr/>
            </a:pPr>
            <a:r>
              <a:rPr lang="en-GB" sz="1867" dirty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MFS: DARO 40.4 vs PBO 18.4 months</a:t>
            </a:r>
          </a:p>
          <a:p>
            <a:pPr marL="304784" indent="-304784" defTabSz="121914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3C74F"/>
              </a:buClr>
              <a:defRPr/>
            </a:pPr>
            <a:r>
              <a:rPr lang="en-GB" sz="1867" dirty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22-month MFS benefit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539295" y="4342584"/>
            <a:ext cx="3860792" cy="1706880"/>
          </a:xfrm>
          <a:prstGeom prst="roundRect">
            <a:avLst>
              <a:gd name="adj" fmla="val 1158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67A9FC1-07B0-9449-B3A7-9EEBFF190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FCE43C0F-8A7B-3A4B-9DB5-B3472E36E833}" type="slidenum">
              <a:rPr lang="en-GB">
                <a:latin typeface="Calibri" panose="020F0502020204030204"/>
              </a:rPr>
              <a:pPr defTabSz="457189"/>
              <a:t>59</a:t>
            </a:fld>
            <a:endParaRPr lang="en-GB" dirty="0"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FCEA03-36AE-614A-94F5-4522619A5927}"/>
              </a:ext>
            </a:extLst>
          </p:cNvPr>
          <p:cNvSpPr txBox="1"/>
          <p:nvPr/>
        </p:nvSpPr>
        <p:spPr>
          <a:xfrm>
            <a:off x="2639696" y="5716502"/>
            <a:ext cx="43762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b="1" u="sng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  <a:p>
            <a:pPr algn="r" defTabSz="457189">
              <a:lnSpc>
                <a:spcPct val="90000"/>
              </a:lnSpc>
            </a:pPr>
            <a:r>
              <a:rPr lang="en-GB" sz="600" b="1" dirty="0" err="1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darolutamide</a:t>
            </a:r>
            <a:br>
              <a:rPr lang="en-GB" sz="6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6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3D6B11-5988-9945-9D0C-B0E719937761}"/>
              </a:ext>
            </a:extLst>
          </p:cNvPr>
          <p:cNvSpPr txBox="1"/>
          <p:nvPr/>
        </p:nvSpPr>
        <p:spPr>
          <a:xfrm>
            <a:off x="3154609" y="5799602"/>
            <a:ext cx="1154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955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554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565F58-76D4-3E4E-B8CC-10E3ACAAC9F9}"/>
              </a:ext>
            </a:extLst>
          </p:cNvPr>
          <p:cNvSpPr txBox="1"/>
          <p:nvPr/>
        </p:nvSpPr>
        <p:spPr>
          <a:xfrm>
            <a:off x="3402465" y="5799602"/>
            <a:ext cx="1154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817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DBB6CE-98CD-2A4F-BDBC-93404E282D4E}"/>
              </a:ext>
            </a:extLst>
          </p:cNvPr>
          <p:cNvSpPr txBox="1"/>
          <p:nvPr/>
        </p:nvSpPr>
        <p:spPr>
          <a:xfrm>
            <a:off x="3898177" y="5799602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506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AA7ADE-28D9-5349-BE20-71DEEB260000}"/>
              </a:ext>
            </a:extLst>
          </p:cNvPr>
          <p:cNvSpPr txBox="1"/>
          <p:nvPr/>
        </p:nvSpPr>
        <p:spPr>
          <a:xfrm>
            <a:off x="3650321" y="5799602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675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275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CA77F8-A58D-D94D-BC8E-6B20EDDD1B9D}"/>
              </a:ext>
            </a:extLst>
          </p:cNvPr>
          <p:cNvSpPr txBox="1"/>
          <p:nvPr/>
        </p:nvSpPr>
        <p:spPr>
          <a:xfrm>
            <a:off x="4146033" y="5799602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377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37AD33-DD47-D341-A201-3582B10EE2AB}"/>
              </a:ext>
            </a:extLst>
          </p:cNvPr>
          <p:cNvSpPr txBox="1"/>
          <p:nvPr/>
        </p:nvSpPr>
        <p:spPr>
          <a:xfrm>
            <a:off x="4393891" y="5799602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262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48186E-DD23-DA41-881D-FA9A1158C644}"/>
              </a:ext>
            </a:extLst>
          </p:cNvPr>
          <p:cNvSpPr txBox="1"/>
          <p:nvPr/>
        </p:nvSpPr>
        <p:spPr>
          <a:xfrm>
            <a:off x="4628719" y="5799602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189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30A284-D394-C647-A5BF-39D4F3D8229E}"/>
              </a:ext>
            </a:extLst>
          </p:cNvPr>
          <p:cNvSpPr txBox="1"/>
          <p:nvPr/>
        </p:nvSpPr>
        <p:spPr>
          <a:xfrm>
            <a:off x="4885213" y="5799602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116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DEFC32-C258-2E41-AF0E-125D654F3506}"/>
              </a:ext>
            </a:extLst>
          </p:cNvPr>
          <p:cNvSpPr txBox="1"/>
          <p:nvPr/>
        </p:nvSpPr>
        <p:spPr>
          <a:xfrm>
            <a:off x="5147565" y="5799602"/>
            <a:ext cx="76944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68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5176C5-41A8-C94B-8B54-97D3A58E798F}"/>
              </a:ext>
            </a:extLst>
          </p:cNvPr>
          <p:cNvSpPr txBox="1"/>
          <p:nvPr/>
        </p:nvSpPr>
        <p:spPr>
          <a:xfrm>
            <a:off x="5391359" y="5799602"/>
            <a:ext cx="76944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7C98AA-56BF-1045-8F89-31E3B50A051D}"/>
              </a:ext>
            </a:extLst>
          </p:cNvPr>
          <p:cNvSpPr txBox="1"/>
          <p:nvPr/>
        </p:nvSpPr>
        <p:spPr>
          <a:xfrm>
            <a:off x="5635333" y="5799602"/>
            <a:ext cx="76944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888135-A371-3043-9B2A-803ABE520C01}"/>
              </a:ext>
            </a:extLst>
          </p:cNvPr>
          <p:cNvSpPr txBox="1"/>
          <p:nvPr/>
        </p:nvSpPr>
        <p:spPr>
          <a:xfrm>
            <a:off x="5937518" y="5799602"/>
            <a:ext cx="38472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0DF45E-F73D-CE43-90C7-BB908ADB00B7}"/>
              </a:ext>
            </a:extLst>
          </p:cNvPr>
          <p:cNvSpPr txBox="1"/>
          <p:nvPr/>
        </p:nvSpPr>
        <p:spPr>
          <a:xfrm>
            <a:off x="6143521" y="5799602"/>
            <a:ext cx="38472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E070700-0367-8541-98D8-C645DACD6AED}"/>
              </a:ext>
            </a:extLst>
          </p:cNvPr>
          <p:cNvSpPr txBox="1"/>
          <p:nvPr/>
        </p:nvSpPr>
        <p:spPr>
          <a:xfrm>
            <a:off x="3199432" y="5573544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AF9150-94BC-3E49-B874-6A546D9096C2}"/>
              </a:ext>
            </a:extLst>
          </p:cNvPr>
          <p:cNvSpPr txBox="1"/>
          <p:nvPr/>
        </p:nvSpPr>
        <p:spPr>
          <a:xfrm>
            <a:off x="3691557" y="5573544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89A0CC-6FB7-2F49-87A4-39C96B76C3A1}"/>
              </a:ext>
            </a:extLst>
          </p:cNvPr>
          <p:cNvSpPr txBox="1"/>
          <p:nvPr/>
        </p:nvSpPr>
        <p:spPr>
          <a:xfrm>
            <a:off x="3450257" y="5573544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00A6B8-9C68-3B4B-BC4B-FDEA4BA97BF9}"/>
              </a:ext>
            </a:extLst>
          </p:cNvPr>
          <p:cNvSpPr txBox="1"/>
          <p:nvPr/>
        </p:nvSpPr>
        <p:spPr>
          <a:xfrm>
            <a:off x="4167620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EFDB084-2F87-C54E-9936-84D8BD7DBA91}"/>
              </a:ext>
            </a:extLst>
          </p:cNvPr>
          <p:cNvSpPr txBox="1"/>
          <p:nvPr/>
        </p:nvSpPr>
        <p:spPr>
          <a:xfrm>
            <a:off x="3916795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ED1DF8D-63BD-094B-A3BF-2267AE661DF9}"/>
              </a:ext>
            </a:extLst>
          </p:cNvPr>
          <p:cNvSpPr txBox="1"/>
          <p:nvPr/>
        </p:nvSpPr>
        <p:spPr>
          <a:xfrm>
            <a:off x="4408920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D200FC-749F-B84F-AF1A-8F6EA70491B2}"/>
              </a:ext>
            </a:extLst>
          </p:cNvPr>
          <p:cNvSpPr txBox="1"/>
          <p:nvPr/>
        </p:nvSpPr>
        <p:spPr>
          <a:xfrm>
            <a:off x="4904220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3E61E40-2459-4645-A67F-89835AD94C32}"/>
              </a:ext>
            </a:extLst>
          </p:cNvPr>
          <p:cNvSpPr txBox="1"/>
          <p:nvPr/>
        </p:nvSpPr>
        <p:spPr>
          <a:xfrm>
            <a:off x="4656569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09E736-F00D-C142-8571-4E4861902D63}"/>
              </a:ext>
            </a:extLst>
          </p:cNvPr>
          <p:cNvSpPr txBox="1"/>
          <p:nvPr/>
        </p:nvSpPr>
        <p:spPr>
          <a:xfrm>
            <a:off x="5151869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B328DD3-DDFF-8C48-B1BB-D6861F390520}"/>
              </a:ext>
            </a:extLst>
          </p:cNvPr>
          <p:cNvSpPr txBox="1"/>
          <p:nvPr/>
        </p:nvSpPr>
        <p:spPr>
          <a:xfrm>
            <a:off x="5399520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DAAE4E-9A4F-4141-ACD6-B34528DE1ECD}"/>
              </a:ext>
            </a:extLst>
          </p:cNvPr>
          <p:cNvSpPr txBox="1"/>
          <p:nvPr/>
        </p:nvSpPr>
        <p:spPr>
          <a:xfrm>
            <a:off x="5637645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5D65AAB-CE6E-A640-B972-7DC6910EA336}"/>
              </a:ext>
            </a:extLst>
          </p:cNvPr>
          <p:cNvSpPr txBox="1"/>
          <p:nvPr/>
        </p:nvSpPr>
        <p:spPr>
          <a:xfrm>
            <a:off x="5882120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8CAF218-07EF-4440-B174-1FEEF7C8BD1D}"/>
              </a:ext>
            </a:extLst>
          </p:cNvPr>
          <p:cNvSpPr txBox="1"/>
          <p:nvPr/>
        </p:nvSpPr>
        <p:spPr>
          <a:xfrm>
            <a:off x="6132945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432AAD0-4AB9-6F42-B7D5-CB61E9A95B5A}"/>
              </a:ext>
            </a:extLst>
          </p:cNvPr>
          <p:cNvSpPr txBox="1"/>
          <p:nvPr/>
        </p:nvSpPr>
        <p:spPr>
          <a:xfrm>
            <a:off x="4382575" y="5656178"/>
            <a:ext cx="621965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(months)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B19C9B-2E37-B340-AA19-E6CBFDEB5A91}"/>
              </a:ext>
            </a:extLst>
          </p:cNvPr>
          <p:cNvSpPr txBox="1"/>
          <p:nvPr/>
        </p:nvSpPr>
        <p:spPr>
          <a:xfrm rot="16200000">
            <a:off x="2501040" y="4921549"/>
            <a:ext cx="673261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MFS probability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FF60C94-247C-0D45-9B63-882E169EE880}"/>
              </a:ext>
            </a:extLst>
          </p:cNvPr>
          <p:cNvSpPr txBox="1"/>
          <p:nvPr/>
        </p:nvSpPr>
        <p:spPr>
          <a:xfrm>
            <a:off x="2994035" y="4416771"/>
            <a:ext cx="96180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85B42F6-0C0D-C74E-BB6C-4B8BC138E5DC}"/>
              </a:ext>
            </a:extLst>
          </p:cNvPr>
          <p:cNvSpPr txBox="1"/>
          <p:nvPr/>
        </p:nvSpPr>
        <p:spPr>
          <a:xfrm>
            <a:off x="3051743" y="5461345"/>
            <a:ext cx="38472" cy="831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635E638-7825-DD47-91A0-135E7C58779A}"/>
              </a:ext>
            </a:extLst>
          </p:cNvPr>
          <p:cNvSpPr txBox="1"/>
          <p:nvPr/>
        </p:nvSpPr>
        <p:spPr>
          <a:xfrm>
            <a:off x="2994035" y="4521228"/>
            <a:ext cx="96180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1F5C8D8-03C9-584A-9EF2-62D26154B727}"/>
              </a:ext>
            </a:extLst>
          </p:cNvPr>
          <p:cNvSpPr txBox="1"/>
          <p:nvPr/>
        </p:nvSpPr>
        <p:spPr>
          <a:xfrm>
            <a:off x="2994035" y="4625684"/>
            <a:ext cx="96180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65C585C-1771-EC49-AEB5-EB49896A349D}"/>
              </a:ext>
            </a:extLst>
          </p:cNvPr>
          <p:cNvSpPr txBox="1"/>
          <p:nvPr/>
        </p:nvSpPr>
        <p:spPr>
          <a:xfrm>
            <a:off x="2994035" y="4730141"/>
            <a:ext cx="96180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E1A062D-93EA-764F-90AC-035BE023049E}"/>
              </a:ext>
            </a:extLst>
          </p:cNvPr>
          <p:cNvSpPr txBox="1"/>
          <p:nvPr/>
        </p:nvSpPr>
        <p:spPr>
          <a:xfrm>
            <a:off x="2994035" y="4834599"/>
            <a:ext cx="96180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F2774CB-B974-7146-AB79-F729DF7822A4}"/>
              </a:ext>
            </a:extLst>
          </p:cNvPr>
          <p:cNvSpPr txBox="1"/>
          <p:nvPr/>
        </p:nvSpPr>
        <p:spPr>
          <a:xfrm>
            <a:off x="2994035" y="4939056"/>
            <a:ext cx="96180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815D33A-7471-0C46-8FD6-79B61AF0B9F7}"/>
              </a:ext>
            </a:extLst>
          </p:cNvPr>
          <p:cNvSpPr txBox="1"/>
          <p:nvPr/>
        </p:nvSpPr>
        <p:spPr>
          <a:xfrm>
            <a:off x="2994035" y="5043512"/>
            <a:ext cx="96180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8FFE0F8-A51B-A648-9971-89011A486901}"/>
              </a:ext>
            </a:extLst>
          </p:cNvPr>
          <p:cNvSpPr txBox="1"/>
          <p:nvPr/>
        </p:nvSpPr>
        <p:spPr>
          <a:xfrm>
            <a:off x="2994035" y="5147969"/>
            <a:ext cx="96180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2D374F8-B0F3-1642-82EB-9F976A8BB086}"/>
              </a:ext>
            </a:extLst>
          </p:cNvPr>
          <p:cNvSpPr txBox="1"/>
          <p:nvPr/>
        </p:nvSpPr>
        <p:spPr>
          <a:xfrm>
            <a:off x="2994035" y="5252427"/>
            <a:ext cx="96180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5F5D2D7-93DA-794F-8568-A9899829A10B}"/>
              </a:ext>
            </a:extLst>
          </p:cNvPr>
          <p:cNvSpPr txBox="1"/>
          <p:nvPr/>
        </p:nvSpPr>
        <p:spPr>
          <a:xfrm>
            <a:off x="2994035" y="5356884"/>
            <a:ext cx="96180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0CB64E7-3A0A-F44C-AA20-5A2D8F2DBE14}"/>
              </a:ext>
            </a:extLst>
          </p:cNvPr>
          <p:cNvSpPr txBox="1"/>
          <p:nvPr/>
        </p:nvSpPr>
        <p:spPr>
          <a:xfrm>
            <a:off x="5879877" y="4433630"/>
            <a:ext cx="421590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189">
              <a:lnSpc>
                <a:spcPct val="90000"/>
              </a:lnSpc>
            </a:pPr>
            <a:r>
              <a:rPr lang="en-GB" sz="600" dirty="0" err="1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darolutamide</a:t>
            </a:r>
            <a:endParaRPr lang="en-GB" sz="600" dirty="0">
              <a:solidFill>
                <a:srgbClr val="000000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E7DAA45-188E-3544-8FFE-A09AE94A0BC6}"/>
              </a:ext>
            </a:extLst>
          </p:cNvPr>
          <p:cNvCxnSpPr>
            <a:cxnSpLocks/>
          </p:cNvCxnSpPr>
          <p:nvPr/>
        </p:nvCxnSpPr>
        <p:spPr>
          <a:xfrm>
            <a:off x="5689601" y="4475713"/>
            <a:ext cx="14287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C80429-8C14-7649-916D-BD94DC68A590}"/>
              </a:ext>
            </a:extLst>
          </p:cNvPr>
          <p:cNvCxnSpPr>
            <a:cxnSpLocks/>
          </p:cNvCxnSpPr>
          <p:nvPr/>
        </p:nvCxnSpPr>
        <p:spPr>
          <a:xfrm>
            <a:off x="5689601" y="4555088"/>
            <a:ext cx="142875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2191A0E-3A21-324E-AA2E-1F10CFA0F003}"/>
              </a:ext>
            </a:extLst>
          </p:cNvPr>
          <p:cNvCxnSpPr/>
          <p:nvPr/>
        </p:nvCxnSpPr>
        <p:spPr>
          <a:xfrm>
            <a:off x="3139105" y="4433630"/>
            <a:ext cx="0" cy="1092509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FB0C653-F9ED-544B-BFAA-8C6A82A9051C}"/>
              </a:ext>
            </a:extLst>
          </p:cNvPr>
          <p:cNvCxnSpPr>
            <a:cxnSpLocks/>
          </p:cNvCxnSpPr>
          <p:nvPr/>
        </p:nvCxnSpPr>
        <p:spPr>
          <a:xfrm flipH="1">
            <a:off x="3135776" y="5522811"/>
            <a:ext cx="3172949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5D5D0A1-73AB-C844-8D6B-5BB752EE5342}"/>
              </a:ext>
            </a:extLst>
          </p:cNvPr>
          <p:cNvCxnSpPr>
            <a:cxnSpLocks/>
          </p:cNvCxnSpPr>
          <p:nvPr/>
        </p:nvCxnSpPr>
        <p:spPr>
          <a:xfrm flipH="1">
            <a:off x="3103105" y="44560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F311199-BD73-A246-8E4B-993BC5D9014A}"/>
              </a:ext>
            </a:extLst>
          </p:cNvPr>
          <p:cNvCxnSpPr>
            <a:cxnSpLocks/>
          </p:cNvCxnSpPr>
          <p:nvPr/>
        </p:nvCxnSpPr>
        <p:spPr>
          <a:xfrm flipH="1">
            <a:off x="3103105" y="456015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D3D6DDB-1A09-5A41-99C9-557A3C796958}"/>
              </a:ext>
            </a:extLst>
          </p:cNvPr>
          <p:cNvCxnSpPr>
            <a:cxnSpLocks/>
          </p:cNvCxnSpPr>
          <p:nvPr/>
        </p:nvCxnSpPr>
        <p:spPr>
          <a:xfrm flipH="1">
            <a:off x="3103105" y="466429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995666D-1D9F-734F-AF09-E3A7AF944861}"/>
              </a:ext>
            </a:extLst>
          </p:cNvPr>
          <p:cNvCxnSpPr>
            <a:cxnSpLocks/>
          </p:cNvCxnSpPr>
          <p:nvPr/>
        </p:nvCxnSpPr>
        <p:spPr>
          <a:xfrm flipH="1">
            <a:off x="3103105" y="476843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E1E4F8D-6D5C-5B4A-8951-72470C9A4F2B}"/>
              </a:ext>
            </a:extLst>
          </p:cNvPr>
          <p:cNvCxnSpPr>
            <a:cxnSpLocks/>
          </p:cNvCxnSpPr>
          <p:nvPr/>
        </p:nvCxnSpPr>
        <p:spPr>
          <a:xfrm flipH="1">
            <a:off x="3103105" y="487257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8FAF9EE-084F-DA45-9C77-278483DD88E0}"/>
              </a:ext>
            </a:extLst>
          </p:cNvPr>
          <p:cNvCxnSpPr>
            <a:cxnSpLocks/>
          </p:cNvCxnSpPr>
          <p:nvPr/>
        </p:nvCxnSpPr>
        <p:spPr>
          <a:xfrm flipH="1">
            <a:off x="3103105" y="49767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8913764-1850-EA4D-A65C-CB235A7F7A10}"/>
              </a:ext>
            </a:extLst>
          </p:cNvPr>
          <p:cNvCxnSpPr>
            <a:cxnSpLocks/>
          </p:cNvCxnSpPr>
          <p:nvPr/>
        </p:nvCxnSpPr>
        <p:spPr>
          <a:xfrm flipH="1">
            <a:off x="3103105" y="508085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8D67CF0-A1C9-A547-BAA3-549DCCFD5695}"/>
              </a:ext>
            </a:extLst>
          </p:cNvPr>
          <p:cNvCxnSpPr>
            <a:cxnSpLocks/>
          </p:cNvCxnSpPr>
          <p:nvPr/>
        </p:nvCxnSpPr>
        <p:spPr>
          <a:xfrm flipH="1">
            <a:off x="3103105" y="518499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93A2CD6-E09E-A34F-B361-9471E6F964B6}"/>
              </a:ext>
            </a:extLst>
          </p:cNvPr>
          <p:cNvCxnSpPr>
            <a:cxnSpLocks/>
          </p:cNvCxnSpPr>
          <p:nvPr/>
        </p:nvCxnSpPr>
        <p:spPr>
          <a:xfrm flipH="1">
            <a:off x="3103105" y="528913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7347EFA-108E-1642-A9BB-07F82990046F}"/>
              </a:ext>
            </a:extLst>
          </p:cNvPr>
          <p:cNvCxnSpPr>
            <a:cxnSpLocks/>
          </p:cNvCxnSpPr>
          <p:nvPr/>
        </p:nvCxnSpPr>
        <p:spPr>
          <a:xfrm flipH="1">
            <a:off x="3103105" y="539327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6EE4553-9FF2-E44B-B5C3-C5C54E4933A6}"/>
              </a:ext>
            </a:extLst>
          </p:cNvPr>
          <p:cNvCxnSpPr>
            <a:cxnSpLocks/>
          </p:cNvCxnSpPr>
          <p:nvPr/>
        </p:nvCxnSpPr>
        <p:spPr>
          <a:xfrm flipH="1">
            <a:off x="3103105" y="54974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A8DAC60-58C0-2C41-81FC-8356BA0ED7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00667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576A21A-A546-7E4F-95E8-DE0FDCD24BE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49180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A8146B8-C29A-D748-967D-7FBC7352690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93655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A7952AE-0D9B-B64A-A54B-96CE418CB58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38131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7E2158E-1B59-994F-8A4D-0BD14D57A0E6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82605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B450AB8-747B-4544-8D15-47136366427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27080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344F3E1-8E75-4740-95AC-ABEEA887A11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71555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8660039-9442-F143-B93A-1AF808F8858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22380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7BC2D33-2A6E-124A-988E-9E4769C75D8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66855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E4F292C-3F7F-7644-943D-1DCCDAC74EE4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11331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D1F41FE-704B-4345-B56E-19595D917C5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55805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0AE9217-5796-9041-AFE4-C94950574B8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00280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A901DB6-D566-5C40-B73F-1E37D959951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44755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1F05C05-4C27-2F4D-9684-9BD3EC84BB71}"/>
              </a:ext>
            </a:extLst>
          </p:cNvPr>
          <p:cNvCxnSpPr>
            <a:cxnSpLocks/>
          </p:cNvCxnSpPr>
          <p:nvPr/>
        </p:nvCxnSpPr>
        <p:spPr>
          <a:xfrm flipH="1">
            <a:off x="3143250" y="4976711"/>
            <a:ext cx="3155951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C36E13A-C331-0A42-ACB2-2CA722274E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587" y="4451658"/>
            <a:ext cx="2768288" cy="1063319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24835EE6-74EC-4346-B736-A3ECCE32C5AE}"/>
              </a:ext>
            </a:extLst>
          </p:cNvPr>
          <p:cNvSpPr txBox="1"/>
          <p:nvPr/>
        </p:nvSpPr>
        <p:spPr>
          <a:xfrm>
            <a:off x="3235381" y="3574014"/>
            <a:ext cx="843180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0.29 (95% CI 0.24–0.35)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 &lt; 0.001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3A5B0DC-36B4-B04D-82BE-ACAFDFD5DB04}"/>
              </a:ext>
            </a:extLst>
          </p:cNvPr>
          <p:cNvSpPr txBox="1"/>
          <p:nvPr/>
        </p:nvSpPr>
        <p:spPr>
          <a:xfrm>
            <a:off x="2639696" y="3971790"/>
            <a:ext cx="43762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b="1" u="sng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  <a:p>
            <a:pPr algn="r" defTabSz="457189">
              <a:lnSpc>
                <a:spcPct val="90000"/>
              </a:lnSpc>
            </a:pPr>
            <a:r>
              <a:rPr lang="en-GB" sz="6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enzalutamide</a:t>
            </a:r>
            <a:br>
              <a:rPr lang="en-GB" sz="6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6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D5A8A4C-3218-744E-9F0D-E06AEB54491A}"/>
              </a:ext>
            </a:extLst>
          </p:cNvPr>
          <p:cNvSpPr txBox="1"/>
          <p:nvPr/>
        </p:nvSpPr>
        <p:spPr>
          <a:xfrm>
            <a:off x="3100634" y="4054890"/>
            <a:ext cx="1154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933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468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52991DF-25DF-3148-A015-E001B536478A}"/>
              </a:ext>
            </a:extLst>
          </p:cNvPr>
          <p:cNvSpPr txBox="1"/>
          <p:nvPr/>
        </p:nvSpPr>
        <p:spPr>
          <a:xfrm>
            <a:off x="3309504" y="4054890"/>
            <a:ext cx="1154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865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7BB415D-F666-D747-BBC2-28FD18CDEEE4}"/>
              </a:ext>
            </a:extLst>
          </p:cNvPr>
          <p:cNvSpPr txBox="1"/>
          <p:nvPr/>
        </p:nvSpPr>
        <p:spPr>
          <a:xfrm>
            <a:off x="3764664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637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212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48E3187-FDD4-CE49-B93C-1EE9D0A5BA25}"/>
              </a:ext>
            </a:extLst>
          </p:cNvPr>
          <p:cNvSpPr txBox="1"/>
          <p:nvPr/>
        </p:nvSpPr>
        <p:spPr>
          <a:xfrm>
            <a:off x="3533569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759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296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51D574B-B61C-6247-A860-F7BDA069120F}"/>
              </a:ext>
            </a:extLst>
          </p:cNvPr>
          <p:cNvSpPr txBox="1"/>
          <p:nvPr/>
        </p:nvSpPr>
        <p:spPr>
          <a:xfrm>
            <a:off x="3983060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528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157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A09ED80-79A8-794A-865E-16196518764C}"/>
              </a:ext>
            </a:extLst>
          </p:cNvPr>
          <p:cNvSpPr txBox="1"/>
          <p:nvPr/>
        </p:nvSpPr>
        <p:spPr>
          <a:xfrm>
            <a:off x="4214154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431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105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39D150B-0C7D-714A-9F85-7853A1150126}"/>
              </a:ext>
            </a:extLst>
          </p:cNvPr>
          <p:cNvSpPr txBox="1"/>
          <p:nvPr/>
        </p:nvSpPr>
        <p:spPr>
          <a:xfrm>
            <a:off x="4438219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418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98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69DBEA9-7DD5-6248-AF79-8887EC33B749}"/>
              </a:ext>
            </a:extLst>
          </p:cNvPr>
          <p:cNvSpPr txBox="1"/>
          <p:nvPr/>
        </p:nvSpPr>
        <p:spPr>
          <a:xfrm>
            <a:off x="4666139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328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77F7219-5087-1340-B2A6-729789140A98}"/>
              </a:ext>
            </a:extLst>
          </p:cNvPr>
          <p:cNvSpPr txBox="1"/>
          <p:nvPr/>
        </p:nvSpPr>
        <p:spPr>
          <a:xfrm>
            <a:off x="4884533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237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323B924-D1DA-1240-B720-1E0F8693AC9F}"/>
              </a:ext>
            </a:extLst>
          </p:cNvPr>
          <p:cNvSpPr txBox="1"/>
          <p:nvPr/>
        </p:nvSpPr>
        <p:spPr>
          <a:xfrm>
            <a:off x="5105424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159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5C80706-5D1F-054A-BEDE-BAD7C8011ED8}"/>
              </a:ext>
            </a:extLst>
          </p:cNvPr>
          <p:cNvSpPr txBox="1"/>
          <p:nvPr/>
        </p:nvSpPr>
        <p:spPr>
          <a:xfrm>
            <a:off x="5353449" y="4054890"/>
            <a:ext cx="76944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87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E5A3FBF-205E-EE43-9957-2E349C6D7F07}"/>
              </a:ext>
            </a:extLst>
          </p:cNvPr>
          <p:cNvSpPr txBox="1"/>
          <p:nvPr/>
        </p:nvSpPr>
        <p:spPr>
          <a:xfrm>
            <a:off x="5574145" y="4054890"/>
            <a:ext cx="76944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77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6FDD858-187F-DE40-94C5-63F4DA87BB18}"/>
              </a:ext>
            </a:extLst>
          </p:cNvPr>
          <p:cNvSpPr txBox="1"/>
          <p:nvPr/>
        </p:nvSpPr>
        <p:spPr>
          <a:xfrm>
            <a:off x="5802744" y="4054890"/>
            <a:ext cx="76944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31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FDB3018-FF17-B14D-BE07-8F03FF602303}"/>
              </a:ext>
            </a:extLst>
          </p:cNvPr>
          <p:cNvSpPr txBox="1"/>
          <p:nvPr/>
        </p:nvSpPr>
        <p:spPr>
          <a:xfrm>
            <a:off x="6050582" y="4054890"/>
            <a:ext cx="38472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15A1E9-8BA0-A344-AAEF-E88F734672B9}"/>
              </a:ext>
            </a:extLst>
          </p:cNvPr>
          <p:cNvSpPr txBox="1"/>
          <p:nvPr/>
        </p:nvSpPr>
        <p:spPr>
          <a:xfrm>
            <a:off x="6272832" y="4054890"/>
            <a:ext cx="38472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080C7AA-456B-E64E-B25C-8E604F42712B}"/>
              </a:ext>
            </a:extLst>
          </p:cNvPr>
          <p:cNvSpPr txBox="1"/>
          <p:nvPr/>
        </p:nvSpPr>
        <p:spPr>
          <a:xfrm>
            <a:off x="3123232" y="3828832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F6A9AF6-FA33-6A4D-BA12-38EFA1E46B6E}"/>
              </a:ext>
            </a:extLst>
          </p:cNvPr>
          <p:cNvSpPr txBox="1"/>
          <p:nvPr/>
        </p:nvSpPr>
        <p:spPr>
          <a:xfrm>
            <a:off x="3358182" y="3828832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5AB8D38-BBDC-864A-842D-07BD6587FDED}"/>
              </a:ext>
            </a:extLst>
          </p:cNvPr>
          <p:cNvSpPr txBox="1"/>
          <p:nvPr/>
        </p:nvSpPr>
        <p:spPr>
          <a:xfrm>
            <a:off x="3808958" y="3828832"/>
            <a:ext cx="38472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F056F6C-FF06-A145-8BA8-056D81B2A8E0}"/>
              </a:ext>
            </a:extLst>
          </p:cNvPr>
          <p:cNvSpPr txBox="1"/>
          <p:nvPr/>
        </p:nvSpPr>
        <p:spPr>
          <a:xfrm>
            <a:off x="3583177" y="3828832"/>
            <a:ext cx="38472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64D5DC7-0820-5B45-AB9C-EF394E333DB7}"/>
              </a:ext>
            </a:extLst>
          </p:cNvPr>
          <p:cNvSpPr txBox="1"/>
          <p:nvPr/>
        </p:nvSpPr>
        <p:spPr>
          <a:xfrm>
            <a:off x="4008297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1B27AC7-92D5-5D47-AA4E-9005695F6DFD}"/>
              </a:ext>
            </a:extLst>
          </p:cNvPr>
          <p:cNvSpPr txBox="1"/>
          <p:nvPr/>
        </p:nvSpPr>
        <p:spPr>
          <a:xfrm>
            <a:off x="4456121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CC051AD-E5B6-C540-9DE8-4943AE4E5438}"/>
              </a:ext>
            </a:extLst>
          </p:cNvPr>
          <p:cNvSpPr txBox="1"/>
          <p:nvPr/>
        </p:nvSpPr>
        <p:spPr>
          <a:xfrm>
            <a:off x="4235161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4CA227E2-22E8-454F-8C4E-53ABEC62D0F0}"/>
              </a:ext>
            </a:extLst>
          </p:cNvPr>
          <p:cNvSpPr txBox="1"/>
          <p:nvPr/>
        </p:nvSpPr>
        <p:spPr>
          <a:xfrm>
            <a:off x="4688320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455D6C2-29BE-AE44-9009-14039BCE3ADE}"/>
              </a:ext>
            </a:extLst>
          </p:cNvPr>
          <p:cNvSpPr txBox="1"/>
          <p:nvPr/>
        </p:nvSpPr>
        <p:spPr>
          <a:xfrm>
            <a:off x="4905293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7F3D3FF-0401-D54C-9A18-CC6520B7B954}"/>
              </a:ext>
            </a:extLst>
          </p:cNvPr>
          <p:cNvSpPr txBox="1"/>
          <p:nvPr/>
        </p:nvSpPr>
        <p:spPr>
          <a:xfrm>
            <a:off x="5132279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27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57FA2C6-D49E-DC4C-A482-D6F87912D7DE}"/>
              </a:ext>
            </a:extLst>
          </p:cNvPr>
          <p:cNvSpPr txBox="1"/>
          <p:nvPr/>
        </p:nvSpPr>
        <p:spPr>
          <a:xfrm>
            <a:off x="5351895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508C7ED-65D4-CE41-B7BE-70B320BE827F}"/>
              </a:ext>
            </a:extLst>
          </p:cNvPr>
          <p:cNvSpPr txBox="1"/>
          <p:nvPr/>
        </p:nvSpPr>
        <p:spPr>
          <a:xfrm>
            <a:off x="5577504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5FF9BB6B-74EB-234D-877F-0C27BEC8DF64}"/>
              </a:ext>
            </a:extLst>
          </p:cNvPr>
          <p:cNvSpPr txBox="1"/>
          <p:nvPr/>
        </p:nvSpPr>
        <p:spPr>
          <a:xfrm>
            <a:off x="5802745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4027E29-2E0E-514F-89E0-FEAFF4560E78}"/>
              </a:ext>
            </a:extLst>
          </p:cNvPr>
          <p:cNvSpPr txBox="1"/>
          <p:nvPr/>
        </p:nvSpPr>
        <p:spPr>
          <a:xfrm>
            <a:off x="6028169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39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A1E8B715-0C63-E14F-8CF1-6B72B6164FF7}"/>
              </a:ext>
            </a:extLst>
          </p:cNvPr>
          <p:cNvSpPr txBox="1"/>
          <p:nvPr/>
        </p:nvSpPr>
        <p:spPr>
          <a:xfrm>
            <a:off x="6253595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AED4A9E-7649-284A-A06F-F6CB565CDD25}"/>
              </a:ext>
            </a:extLst>
          </p:cNvPr>
          <p:cNvSpPr txBox="1"/>
          <p:nvPr/>
        </p:nvSpPr>
        <p:spPr>
          <a:xfrm>
            <a:off x="4414326" y="3911464"/>
            <a:ext cx="621965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(months)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CD2F30A-FBE1-AA4E-9191-00FD640D5B32}"/>
              </a:ext>
            </a:extLst>
          </p:cNvPr>
          <p:cNvSpPr txBox="1"/>
          <p:nvPr/>
        </p:nvSpPr>
        <p:spPr>
          <a:xfrm rot="16200000">
            <a:off x="2347955" y="3121438"/>
            <a:ext cx="97943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alive </a:t>
            </a:r>
            <a:b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without metastasis (%)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77DD4075-AF5F-1046-9F93-D9918D88BCCE}"/>
              </a:ext>
            </a:extLst>
          </p:cNvPr>
          <p:cNvSpPr txBox="1"/>
          <p:nvPr/>
        </p:nvSpPr>
        <p:spPr>
          <a:xfrm>
            <a:off x="2974799" y="2672057"/>
            <a:ext cx="115416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A5EA958-8A52-E14B-A1A4-A3AE8D693B17}"/>
              </a:ext>
            </a:extLst>
          </p:cNvPr>
          <p:cNvSpPr txBox="1"/>
          <p:nvPr/>
        </p:nvSpPr>
        <p:spPr>
          <a:xfrm>
            <a:off x="3051743" y="3738857"/>
            <a:ext cx="38472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ED6B54D-D9DD-E547-A00A-1DE0D68C60C9}"/>
              </a:ext>
            </a:extLst>
          </p:cNvPr>
          <p:cNvSpPr txBox="1"/>
          <p:nvPr/>
        </p:nvSpPr>
        <p:spPr>
          <a:xfrm>
            <a:off x="3013271" y="277873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AF8BCDB7-5270-C047-B7FA-53653C12D1C5}"/>
              </a:ext>
            </a:extLst>
          </p:cNvPr>
          <p:cNvSpPr txBox="1"/>
          <p:nvPr/>
        </p:nvSpPr>
        <p:spPr>
          <a:xfrm>
            <a:off x="3013271" y="288541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F9A10E8E-C332-B94D-9C7D-010D1D39D11D}"/>
              </a:ext>
            </a:extLst>
          </p:cNvPr>
          <p:cNvSpPr txBox="1"/>
          <p:nvPr/>
        </p:nvSpPr>
        <p:spPr>
          <a:xfrm>
            <a:off x="3013271" y="299209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2A03AA8E-82FC-7047-A938-322831E6E884}"/>
              </a:ext>
            </a:extLst>
          </p:cNvPr>
          <p:cNvSpPr txBox="1"/>
          <p:nvPr/>
        </p:nvSpPr>
        <p:spPr>
          <a:xfrm>
            <a:off x="3013271" y="309877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22FE9C7-9A2B-734F-A356-250ACF51B422}"/>
              </a:ext>
            </a:extLst>
          </p:cNvPr>
          <p:cNvSpPr txBox="1"/>
          <p:nvPr/>
        </p:nvSpPr>
        <p:spPr>
          <a:xfrm>
            <a:off x="3013271" y="320545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96B63C5-1901-2A4E-8E4C-4A181DDED940}"/>
              </a:ext>
            </a:extLst>
          </p:cNvPr>
          <p:cNvSpPr txBox="1"/>
          <p:nvPr/>
        </p:nvSpPr>
        <p:spPr>
          <a:xfrm>
            <a:off x="3013271" y="331213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DAB98771-B2E2-0645-B23C-E90140566175}"/>
              </a:ext>
            </a:extLst>
          </p:cNvPr>
          <p:cNvSpPr txBox="1"/>
          <p:nvPr/>
        </p:nvSpPr>
        <p:spPr>
          <a:xfrm>
            <a:off x="3013271" y="341881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B4DB366-9D65-D34C-88FA-2BF4CEF51C54}"/>
              </a:ext>
            </a:extLst>
          </p:cNvPr>
          <p:cNvSpPr txBox="1"/>
          <p:nvPr/>
        </p:nvSpPr>
        <p:spPr>
          <a:xfrm>
            <a:off x="3013271" y="352549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E8B208B8-16BB-3D41-9AB8-C5B751332EAA}"/>
              </a:ext>
            </a:extLst>
          </p:cNvPr>
          <p:cNvSpPr txBox="1"/>
          <p:nvPr/>
        </p:nvSpPr>
        <p:spPr>
          <a:xfrm>
            <a:off x="3013271" y="363217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5A56D62B-0532-8146-B8CF-C170D65ECE76}"/>
              </a:ext>
            </a:extLst>
          </p:cNvPr>
          <p:cNvSpPr txBox="1"/>
          <p:nvPr/>
        </p:nvSpPr>
        <p:spPr>
          <a:xfrm>
            <a:off x="5879878" y="2688917"/>
            <a:ext cx="423193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enzalutamide</a:t>
            </a:r>
          </a:p>
          <a:p>
            <a:pPr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1CE5BD06-4305-CC45-894B-FFE859C3BE9D}"/>
              </a:ext>
            </a:extLst>
          </p:cNvPr>
          <p:cNvCxnSpPr>
            <a:cxnSpLocks/>
          </p:cNvCxnSpPr>
          <p:nvPr/>
        </p:nvCxnSpPr>
        <p:spPr>
          <a:xfrm>
            <a:off x="5689601" y="2731000"/>
            <a:ext cx="14287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8366AF69-DBFA-1E4F-AB3D-F07E15E8BDB9}"/>
              </a:ext>
            </a:extLst>
          </p:cNvPr>
          <p:cNvCxnSpPr>
            <a:cxnSpLocks/>
          </p:cNvCxnSpPr>
          <p:nvPr/>
        </p:nvCxnSpPr>
        <p:spPr>
          <a:xfrm>
            <a:off x="5689601" y="2810375"/>
            <a:ext cx="142875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F732004-AEEE-7D40-8150-2F56D2C81EC1}"/>
              </a:ext>
            </a:extLst>
          </p:cNvPr>
          <p:cNvCxnSpPr/>
          <p:nvPr/>
        </p:nvCxnSpPr>
        <p:spPr>
          <a:xfrm>
            <a:off x="3139105" y="2688916"/>
            <a:ext cx="0" cy="1092509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60AF5C4A-915D-AE41-91FB-C01047D3FD28}"/>
              </a:ext>
            </a:extLst>
          </p:cNvPr>
          <p:cNvCxnSpPr>
            <a:cxnSpLocks/>
          </p:cNvCxnSpPr>
          <p:nvPr/>
        </p:nvCxnSpPr>
        <p:spPr>
          <a:xfrm flipH="1">
            <a:off x="3135776" y="3778097"/>
            <a:ext cx="3172949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3292A8BD-5DBF-0946-A742-FDB368B8BAA7}"/>
              </a:ext>
            </a:extLst>
          </p:cNvPr>
          <p:cNvCxnSpPr>
            <a:cxnSpLocks/>
          </p:cNvCxnSpPr>
          <p:nvPr/>
        </p:nvCxnSpPr>
        <p:spPr>
          <a:xfrm flipH="1">
            <a:off x="3103105" y="27112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6BD7DAD-7D3B-A946-8DC1-20F0382B0EF4}"/>
              </a:ext>
            </a:extLst>
          </p:cNvPr>
          <p:cNvCxnSpPr>
            <a:cxnSpLocks/>
          </p:cNvCxnSpPr>
          <p:nvPr/>
        </p:nvCxnSpPr>
        <p:spPr>
          <a:xfrm flipH="1">
            <a:off x="3103105" y="280654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3B3CD598-263A-FE4F-9812-224A726AC1EC}"/>
              </a:ext>
            </a:extLst>
          </p:cNvPr>
          <p:cNvCxnSpPr>
            <a:cxnSpLocks/>
          </p:cNvCxnSpPr>
          <p:nvPr/>
        </p:nvCxnSpPr>
        <p:spPr>
          <a:xfrm flipH="1">
            <a:off x="3103105" y="290814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4B4E869-B081-7B49-BDB0-2056EB9593B9}"/>
              </a:ext>
            </a:extLst>
          </p:cNvPr>
          <p:cNvCxnSpPr>
            <a:cxnSpLocks/>
          </p:cNvCxnSpPr>
          <p:nvPr/>
        </p:nvCxnSpPr>
        <p:spPr>
          <a:xfrm flipH="1">
            <a:off x="3103105" y="301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9B1BB3CA-64DE-5D47-B7DA-0C7312B17248}"/>
              </a:ext>
            </a:extLst>
          </p:cNvPr>
          <p:cNvCxnSpPr>
            <a:cxnSpLocks/>
          </p:cNvCxnSpPr>
          <p:nvPr/>
        </p:nvCxnSpPr>
        <p:spPr>
          <a:xfrm flipH="1">
            <a:off x="3103105" y="311134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F5FC308F-E050-CE4E-B8C0-7D36D5665F35}"/>
              </a:ext>
            </a:extLst>
          </p:cNvPr>
          <p:cNvCxnSpPr>
            <a:cxnSpLocks/>
          </p:cNvCxnSpPr>
          <p:nvPr/>
        </p:nvCxnSpPr>
        <p:spPr>
          <a:xfrm flipH="1">
            <a:off x="3103105" y="321612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CA8F8463-05D2-394C-8F71-EABB02BA5778}"/>
              </a:ext>
            </a:extLst>
          </p:cNvPr>
          <p:cNvCxnSpPr>
            <a:cxnSpLocks/>
          </p:cNvCxnSpPr>
          <p:nvPr/>
        </p:nvCxnSpPr>
        <p:spPr>
          <a:xfrm flipH="1">
            <a:off x="3103105" y="332724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BC4D5B69-1475-D04F-AE53-12E7C82C81FE}"/>
              </a:ext>
            </a:extLst>
          </p:cNvPr>
          <p:cNvCxnSpPr>
            <a:cxnSpLocks/>
          </p:cNvCxnSpPr>
          <p:nvPr/>
        </p:nvCxnSpPr>
        <p:spPr>
          <a:xfrm flipH="1">
            <a:off x="3103105" y="343433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39AC136-A496-E641-9A60-AB9A598B54C0}"/>
              </a:ext>
            </a:extLst>
          </p:cNvPr>
          <p:cNvCxnSpPr>
            <a:cxnSpLocks/>
          </p:cNvCxnSpPr>
          <p:nvPr/>
        </p:nvCxnSpPr>
        <p:spPr>
          <a:xfrm flipH="1">
            <a:off x="3103105" y="35494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ACFC6CD6-E358-4A45-BA2E-B06D4BBF1AAD}"/>
              </a:ext>
            </a:extLst>
          </p:cNvPr>
          <p:cNvCxnSpPr>
            <a:cxnSpLocks/>
          </p:cNvCxnSpPr>
          <p:nvPr/>
        </p:nvCxnSpPr>
        <p:spPr>
          <a:xfrm flipH="1">
            <a:off x="3103105" y="3660899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EE0581AE-D0F8-0A4B-B5CC-1CFF4551DA48}"/>
              </a:ext>
            </a:extLst>
          </p:cNvPr>
          <p:cNvCxnSpPr>
            <a:cxnSpLocks/>
          </p:cNvCxnSpPr>
          <p:nvPr/>
        </p:nvCxnSpPr>
        <p:spPr>
          <a:xfrm flipH="1">
            <a:off x="3103105" y="3778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F0C11160-B79C-6045-8D32-0E394356F27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21105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2D241523-B907-0A41-BAB4-EF30BA6F9F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57105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D27B43B1-B6E1-5F40-ACFF-37C08A2F37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85275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7357C8B3-0C7E-A042-92CA-D0537864F88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04707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2B5993D8-518E-5746-94E3-4051F1F13F2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26459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53C3FBCF-AD4F-604F-9597-EDC561E99F5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50147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3A1B1D85-278E-A94B-BB56-8D6FF510B4B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74283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DA626493-093B-2F4F-A2E4-5CCD70CA118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00131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14471A48-F2F5-D34E-A1AD-53167FBA72A3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23455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AFF32383-5C20-BE4D-AA46-74021BE5984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50439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83FACCA8-3133-CD4D-AE2E-10F3DE5BA1D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70055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FDDA02A6-98E6-4F41-B2A5-055CDA87938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92489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DD1117DE-F39E-E649-8AFF-29DA1AA26BB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17731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0414D1DE-7C00-BB42-8603-5727D8AAC00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43155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44B227FF-37DC-0C4A-9A60-00AB6898303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65405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421112F9-09F9-5E41-8997-558F395FD240}"/>
              </a:ext>
            </a:extLst>
          </p:cNvPr>
          <p:cNvCxnSpPr>
            <a:cxnSpLocks/>
          </p:cNvCxnSpPr>
          <p:nvPr/>
        </p:nvCxnSpPr>
        <p:spPr>
          <a:xfrm flipH="1">
            <a:off x="3143250" y="3216123"/>
            <a:ext cx="3155951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C55C84AE-2252-7343-8BDF-B2AEFEAC1913}"/>
              </a:ext>
            </a:extLst>
          </p:cNvPr>
          <p:cNvSpPr txBox="1"/>
          <p:nvPr/>
        </p:nvSpPr>
        <p:spPr>
          <a:xfrm>
            <a:off x="3235381" y="5298546"/>
            <a:ext cx="843180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0.41 (95% CI 0.34–0.50)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 &lt; 0.001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C0D1B445-FAFB-564E-AC26-7A051099D96E}"/>
              </a:ext>
            </a:extLst>
          </p:cNvPr>
          <p:cNvSpPr txBox="1"/>
          <p:nvPr/>
        </p:nvSpPr>
        <p:spPr>
          <a:xfrm>
            <a:off x="2641578" y="2235065"/>
            <a:ext cx="407163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b="1" u="sng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  <a:p>
            <a:pPr algn="r" defTabSz="457189">
              <a:lnSpc>
                <a:spcPct val="90000"/>
              </a:lnSpc>
            </a:pPr>
            <a:r>
              <a:rPr lang="en-GB" sz="6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apalutamide</a:t>
            </a:r>
            <a:br>
              <a:rPr lang="en-GB" sz="6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6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C37EB050-6EDD-F349-A25A-22F79DA1417D}"/>
              </a:ext>
            </a:extLst>
          </p:cNvPr>
          <p:cNvSpPr txBox="1"/>
          <p:nvPr/>
        </p:nvSpPr>
        <p:spPr>
          <a:xfrm>
            <a:off x="3087934" y="2318165"/>
            <a:ext cx="1154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806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AD5297B2-B25A-844C-9DBB-BC946C1788B3}"/>
              </a:ext>
            </a:extLst>
          </p:cNvPr>
          <p:cNvSpPr txBox="1"/>
          <p:nvPr/>
        </p:nvSpPr>
        <p:spPr>
          <a:xfrm>
            <a:off x="3363830" y="2318165"/>
            <a:ext cx="1154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713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291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B9164324-BC31-D942-8EB9-3E28011DC98D}"/>
              </a:ext>
            </a:extLst>
          </p:cNvPr>
          <p:cNvSpPr txBox="1"/>
          <p:nvPr/>
        </p:nvSpPr>
        <p:spPr>
          <a:xfrm>
            <a:off x="3672320" y="2318165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652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220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73CD63E1-8731-464F-AE72-9357A49000A0}"/>
              </a:ext>
            </a:extLst>
          </p:cNvPr>
          <p:cNvSpPr txBox="1"/>
          <p:nvPr/>
        </p:nvSpPr>
        <p:spPr>
          <a:xfrm>
            <a:off x="3922380" y="2318165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514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153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AF52CDC5-B1AE-4442-BC33-35600F6BEFAA}"/>
              </a:ext>
            </a:extLst>
          </p:cNvPr>
          <p:cNvSpPr txBox="1"/>
          <p:nvPr/>
        </p:nvSpPr>
        <p:spPr>
          <a:xfrm>
            <a:off x="4231103" y="2318165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398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91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9C30D496-1394-7E4C-82E2-4F0CCF926571}"/>
              </a:ext>
            </a:extLst>
          </p:cNvPr>
          <p:cNvSpPr txBox="1"/>
          <p:nvPr/>
        </p:nvSpPr>
        <p:spPr>
          <a:xfrm>
            <a:off x="4525880" y="2318165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282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58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350F8691-284E-7041-A22D-BC2890E84EBD}"/>
              </a:ext>
            </a:extLst>
          </p:cNvPr>
          <p:cNvSpPr txBox="1"/>
          <p:nvPr/>
        </p:nvSpPr>
        <p:spPr>
          <a:xfrm>
            <a:off x="4811317" y="2318165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180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34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7598A19D-A949-954F-8BDA-D64A0D752975}"/>
              </a:ext>
            </a:extLst>
          </p:cNvPr>
          <p:cNvSpPr txBox="1"/>
          <p:nvPr/>
        </p:nvSpPr>
        <p:spPr>
          <a:xfrm>
            <a:off x="5109837" y="2318165"/>
            <a:ext cx="76944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96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309EAB7F-71C8-5A4C-B499-3C3DFF0A68CE}"/>
              </a:ext>
            </a:extLst>
          </p:cNvPr>
          <p:cNvSpPr txBox="1"/>
          <p:nvPr/>
        </p:nvSpPr>
        <p:spPr>
          <a:xfrm>
            <a:off x="5390367" y="2318165"/>
            <a:ext cx="76944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C0F70A99-97CC-CF48-BE07-571FF0C7E93E}"/>
              </a:ext>
            </a:extLst>
          </p:cNvPr>
          <p:cNvSpPr txBox="1"/>
          <p:nvPr/>
        </p:nvSpPr>
        <p:spPr>
          <a:xfrm>
            <a:off x="5673805" y="2318165"/>
            <a:ext cx="76944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9CB6CAF2-955B-2544-9859-EEF52DF5C94B}"/>
              </a:ext>
            </a:extLst>
          </p:cNvPr>
          <p:cNvSpPr txBox="1"/>
          <p:nvPr/>
        </p:nvSpPr>
        <p:spPr>
          <a:xfrm>
            <a:off x="6253782" y="2318165"/>
            <a:ext cx="38472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717872D2-A05D-6347-AF06-7FC3AF16FFC3}"/>
              </a:ext>
            </a:extLst>
          </p:cNvPr>
          <p:cNvSpPr txBox="1"/>
          <p:nvPr/>
        </p:nvSpPr>
        <p:spPr>
          <a:xfrm>
            <a:off x="3123232" y="2092107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BE61185E-2913-C74A-BEC8-23D7FD471418}"/>
              </a:ext>
            </a:extLst>
          </p:cNvPr>
          <p:cNvSpPr txBox="1"/>
          <p:nvPr/>
        </p:nvSpPr>
        <p:spPr>
          <a:xfrm>
            <a:off x="3694732" y="2092107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475BAE9D-B072-6248-AC39-E817AE64446C}"/>
              </a:ext>
            </a:extLst>
          </p:cNvPr>
          <p:cNvSpPr txBox="1"/>
          <p:nvPr/>
        </p:nvSpPr>
        <p:spPr>
          <a:xfrm>
            <a:off x="3405806" y="2092107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53DF01FC-E407-9A46-84D7-78F975610475}"/>
              </a:ext>
            </a:extLst>
          </p:cNvPr>
          <p:cNvSpPr txBox="1"/>
          <p:nvPr/>
        </p:nvSpPr>
        <p:spPr>
          <a:xfrm>
            <a:off x="4244613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06260537-7393-184C-9203-2CB3F842ACDE}"/>
              </a:ext>
            </a:extLst>
          </p:cNvPr>
          <p:cNvSpPr txBox="1"/>
          <p:nvPr/>
        </p:nvSpPr>
        <p:spPr>
          <a:xfrm>
            <a:off x="3958069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F48AD6B1-32C9-B140-A2A6-0E1C9ACB6CF9}"/>
              </a:ext>
            </a:extLst>
          </p:cNvPr>
          <p:cNvSpPr txBox="1"/>
          <p:nvPr/>
        </p:nvSpPr>
        <p:spPr>
          <a:xfrm>
            <a:off x="4527983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3A951950-C51F-3146-8AAD-9DBDF69449E3}"/>
              </a:ext>
            </a:extLst>
          </p:cNvPr>
          <p:cNvSpPr txBox="1"/>
          <p:nvPr/>
        </p:nvSpPr>
        <p:spPr>
          <a:xfrm>
            <a:off x="5097896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47E8D0E3-A8CB-3F42-B264-36C72A3D8FB8}"/>
              </a:ext>
            </a:extLst>
          </p:cNvPr>
          <p:cNvSpPr txBox="1"/>
          <p:nvPr/>
        </p:nvSpPr>
        <p:spPr>
          <a:xfrm>
            <a:off x="4814527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2419ACCC-54A7-2F42-A025-D66AB2002D2D}"/>
              </a:ext>
            </a:extLst>
          </p:cNvPr>
          <p:cNvSpPr txBox="1"/>
          <p:nvPr/>
        </p:nvSpPr>
        <p:spPr>
          <a:xfrm>
            <a:off x="5387615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7051D306-3E88-A34F-8962-9EDF4A25E093}"/>
              </a:ext>
            </a:extLst>
          </p:cNvPr>
          <p:cNvSpPr txBox="1"/>
          <p:nvPr/>
        </p:nvSpPr>
        <p:spPr>
          <a:xfrm>
            <a:off x="5670984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0288F954-A012-3D40-81CC-8409DD86F961}"/>
              </a:ext>
            </a:extLst>
          </p:cNvPr>
          <p:cNvSpPr txBox="1"/>
          <p:nvPr/>
        </p:nvSpPr>
        <p:spPr>
          <a:xfrm>
            <a:off x="5957528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5736AEA6-30F5-BF48-8EA1-769F495961D0}"/>
              </a:ext>
            </a:extLst>
          </p:cNvPr>
          <p:cNvSpPr txBox="1"/>
          <p:nvPr/>
        </p:nvSpPr>
        <p:spPr>
          <a:xfrm>
            <a:off x="3803813" y="2174739"/>
            <a:ext cx="1505219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since randomization (months)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4F051E13-852C-7443-8ED8-2B7F8672C721}"/>
              </a:ext>
            </a:extLst>
          </p:cNvPr>
          <p:cNvSpPr txBox="1"/>
          <p:nvPr/>
        </p:nvSpPr>
        <p:spPr>
          <a:xfrm rot="16200000">
            <a:off x="2347953" y="1384713"/>
            <a:ext cx="979434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alive </a:t>
            </a:r>
            <a:b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without metastasis (%)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E3EF2BFC-77D5-D24C-A604-935EF35D7B8B}"/>
              </a:ext>
            </a:extLst>
          </p:cNvPr>
          <p:cNvSpPr txBox="1"/>
          <p:nvPr/>
        </p:nvSpPr>
        <p:spPr>
          <a:xfrm>
            <a:off x="3051743" y="2002132"/>
            <a:ext cx="38472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877F4110-5B0F-0F4F-87A9-929B5848229B}"/>
              </a:ext>
            </a:extLst>
          </p:cNvPr>
          <p:cNvSpPr txBox="1"/>
          <p:nvPr/>
        </p:nvSpPr>
        <p:spPr>
          <a:xfrm>
            <a:off x="3013271" y="1784963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F97244BD-2902-3249-9E4B-098A71C7A684}"/>
              </a:ext>
            </a:extLst>
          </p:cNvPr>
          <p:cNvCxnSpPr/>
          <p:nvPr/>
        </p:nvCxnSpPr>
        <p:spPr>
          <a:xfrm>
            <a:off x="3139105" y="952192"/>
            <a:ext cx="0" cy="1092509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25361059-0BE3-8642-A13C-D12AF47394FA}"/>
              </a:ext>
            </a:extLst>
          </p:cNvPr>
          <p:cNvCxnSpPr>
            <a:cxnSpLocks/>
          </p:cNvCxnSpPr>
          <p:nvPr/>
        </p:nvCxnSpPr>
        <p:spPr>
          <a:xfrm flipH="1">
            <a:off x="3135776" y="2041372"/>
            <a:ext cx="3172949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30CF7C80-D877-AC44-9422-6E114A04D708}"/>
              </a:ext>
            </a:extLst>
          </p:cNvPr>
          <p:cNvCxnSpPr>
            <a:cxnSpLocks/>
          </p:cNvCxnSpPr>
          <p:nvPr/>
        </p:nvCxnSpPr>
        <p:spPr>
          <a:xfrm flipH="1">
            <a:off x="3103105" y="95552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08D3F70A-961A-624E-A1E1-2A1EBD2E0429}"/>
              </a:ext>
            </a:extLst>
          </p:cNvPr>
          <p:cNvCxnSpPr>
            <a:cxnSpLocks/>
          </p:cNvCxnSpPr>
          <p:nvPr/>
        </p:nvCxnSpPr>
        <p:spPr>
          <a:xfrm flipH="1">
            <a:off x="3103105" y="18254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CDCB2C74-4F5C-0040-833E-0F2377364638}"/>
              </a:ext>
            </a:extLst>
          </p:cNvPr>
          <p:cNvCxnSpPr>
            <a:cxnSpLocks/>
          </p:cNvCxnSpPr>
          <p:nvPr/>
        </p:nvCxnSpPr>
        <p:spPr>
          <a:xfrm flipH="1">
            <a:off x="3103105" y="2041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8B0CA414-F156-DE41-8C9F-37A08B0455C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21105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61252274-0854-9249-8A93-CC29C1375E6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07244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A1F2FFA3-3EA7-B540-AE96-7ED318F6D853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93383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73521300-BAA9-8841-AA42-EA7528DB515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79523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7DC19BB8-294D-6D44-8695-9F8F0BB150F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65661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95F24DCE-71E1-5041-9C4C-FF83D80C7EA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48625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BA860CBC-67E4-B541-90E2-A689363B5BD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34764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4F3BD852-C1E6-7B43-A75D-2151A13E227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17728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0BFECA8C-7813-4748-AA2A-73709CE70CA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07043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26CB297F-6E88-0C44-AEAF-2B340509D33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90007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324EBEF2-DD12-0547-A828-9C3DD2905C6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76145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EE3DCC83-6FDF-4144-A4B9-9EDAD2DD425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65405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85689316-82BD-2343-B0F2-54DF62B1E1C7}"/>
              </a:ext>
            </a:extLst>
          </p:cNvPr>
          <p:cNvCxnSpPr>
            <a:cxnSpLocks/>
          </p:cNvCxnSpPr>
          <p:nvPr/>
        </p:nvCxnSpPr>
        <p:spPr>
          <a:xfrm flipH="1">
            <a:off x="3103105" y="11745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F0976A3C-F5FE-2141-BAD8-AD54F66231C1}"/>
              </a:ext>
            </a:extLst>
          </p:cNvPr>
          <p:cNvCxnSpPr>
            <a:cxnSpLocks/>
          </p:cNvCxnSpPr>
          <p:nvPr/>
        </p:nvCxnSpPr>
        <p:spPr>
          <a:xfrm flipH="1">
            <a:off x="3103105" y="13936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0122AF08-F825-8A42-BAFE-B72A22EB460E}"/>
              </a:ext>
            </a:extLst>
          </p:cNvPr>
          <p:cNvCxnSpPr>
            <a:cxnSpLocks/>
          </p:cNvCxnSpPr>
          <p:nvPr/>
        </p:nvCxnSpPr>
        <p:spPr>
          <a:xfrm flipH="1">
            <a:off x="3103105" y="16095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7" name="TextBox 286">
            <a:extLst>
              <a:ext uri="{FF2B5EF4-FFF2-40B4-BE49-F238E27FC236}">
                <a16:creationId xmlns:a16="http://schemas.microsoft.com/office/drawing/2014/main" id="{8744A60A-E9AD-844F-A681-9E56D7E7EB2A}"/>
              </a:ext>
            </a:extLst>
          </p:cNvPr>
          <p:cNvSpPr txBox="1"/>
          <p:nvPr/>
        </p:nvSpPr>
        <p:spPr>
          <a:xfrm>
            <a:off x="2974799" y="916283"/>
            <a:ext cx="115416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14D761BD-96B7-7442-A639-46CE5FA98826}"/>
              </a:ext>
            </a:extLst>
          </p:cNvPr>
          <p:cNvSpPr txBox="1"/>
          <p:nvPr/>
        </p:nvSpPr>
        <p:spPr>
          <a:xfrm>
            <a:off x="6250420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</a:t>
            </a:r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7AD3CCEE-0BA2-2E4C-B711-B69571A2CFD9}"/>
              </a:ext>
            </a:extLst>
          </p:cNvPr>
          <p:cNvCxnSpPr>
            <a:cxnSpLocks/>
          </p:cNvCxnSpPr>
          <p:nvPr/>
        </p:nvCxnSpPr>
        <p:spPr>
          <a:xfrm flipH="1">
            <a:off x="3143250" y="1498447"/>
            <a:ext cx="3155951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1" name="TextBox 290">
            <a:extLst>
              <a:ext uri="{FF2B5EF4-FFF2-40B4-BE49-F238E27FC236}">
                <a16:creationId xmlns:a16="http://schemas.microsoft.com/office/drawing/2014/main" id="{A8BD4661-C657-E048-A33F-FC4B51F30113}"/>
              </a:ext>
            </a:extLst>
          </p:cNvPr>
          <p:cNvSpPr txBox="1"/>
          <p:nvPr/>
        </p:nvSpPr>
        <p:spPr>
          <a:xfrm>
            <a:off x="3013271" y="113345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4A180742-1467-4443-924B-5A04AB5C319E}"/>
              </a:ext>
            </a:extLst>
          </p:cNvPr>
          <p:cNvSpPr txBox="1"/>
          <p:nvPr/>
        </p:nvSpPr>
        <p:spPr>
          <a:xfrm>
            <a:off x="3013271" y="1350623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ADEC6845-2CC6-2F48-8308-D8E92D3B4BD5}"/>
              </a:ext>
            </a:extLst>
          </p:cNvPr>
          <p:cNvSpPr txBox="1"/>
          <p:nvPr/>
        </p:nvSpPr>
        <p:spPr>
          <a:xfrm>
            <a:off x="3013271" y="156779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64E6EF55-F9AC-2240-B48A-D0BFDCDCF7F7}"/>
              </a:ext>
            </a:extLst>
          </p:cNvPr>
          <p:cNvSpPr txBox="1"/>
          <p:nvPr/>
        </p:nvSpPr>
        <p:spPr>
          <a:xfrm>
            <a:off x="5975990" y="2318165"/>
            <a:ext cx="38472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FCACBB53-D235-CB42-B8FD-8E6C2D5930F3}"/>
              </a:ext>
            </a:extLst>
          </p:cNvPr>
          <p:cNvSpPr txBox="1"/>
          <p:nvPr/>
        </p:nvSpPr>
        <p:spPr>
          <a:xfrm>
            <a:off x="5879689" y="934121"/>
            <a:ext cx="391133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apalutamide</a:t>
            </a:r>
          </a:p>
          <a:p>
            <a:pPr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</a:t>
            </a:r>
          </a:p>
        </p:txBody>
      </p: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65824BE7-A46B-9E46-99F6-DEC63852C268}"/>
              </a:ext>
            </a:extLst>
          </p:cNvPr>
          <p:cNvCxnSpPr>
            <a:cxnSpLocks/>
          </p:cNvCxnSpPr>
          <p:nvPr/>
        </p:nvCxnSpPr>
        <p:spPr>
          <a:xfrm>
            <a:off x="5689413" y="976204"/>
            <a:ext cx="14287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0A81482C-0B9F-954D-9D35-6C7B1AD886E0}"/>
              </a:ext>
            </a:extLst>
          </p:cNvPr>
          <p:cNvCxnSpPr>
            <a:cxnSpLocks/>
          </p:cNvCxnSpPr>
          <p:nvPr/>
        </p:nvCxnSpPr>
        <p:spPr>
          <a:xfrm>
            <a:off x="5689413" y="1055579"/>
            <a:ext cx="142875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8" name="TextBox 297">
            <a:extLst>
              <a:ext uri="{FF2B5EF4-FFF2-40B4-BE49-F238E27FC236}">
                <a16:creationId xmlns:a16="http://schemas.microsoft.com/office/drawing/2014/main" id="{1AD74A52-26E0-0A47-9652-A8007AD02732}"/>
              </a:ext>
            </a:extLst>
          </p:cNvPr>
          <p:cNvSpPr txBox="1"/>
          <p:nvPr/>
        </p:nvSpPr>
        <p:spPr>
          <a:xfrm>
            <a:off x="3235381" y="1847322"/>
            <a:ext cx="843180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0.28 (95% CI 0.23–0.35)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 &lt; 0.001</a:t>
            </a:r>
          </a:p>
        </p:txBody>
      </p:sp>
    </p:spTree>
    <p:extLst>
      <p:ext uri="{BB962C8B-B14F-4D97-AF65-F5344CB8AC3E}">
        <p14:creationId xmlns:p14="http://schemas.microsoft.com/office/powerpoint/2010/main" val="112394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Imaging controversies in crpc: </a:t>
            </a:r>
            <a:br>
              <a:rPr lang="en-GB" sz="3200" dirty="0"/>
            </a:br>
            <a:r>
              <a:rPr lang="en-GB" sz="3200" dirty="0"/>
              <a:t>Does </a:t>
            </a:r>
            <a:r>
              <a:rPr lang="en-GB" sz="3200" cap="none" dirty="0"/>
              <a:t>nm</a:t>
            </a:r>
            <a:r>
              <a:rPr lang="en-GB" sz="3200" dirty="0"/>
              <a:t>CRPC really exist?</a:t>
            </a:r>
            <a:br>
              <a:rPr lang="en-GB" sz="3200" dirty="0"/>
            </a:br>
            <a:br>
              <a:rPr lang="en-GB" dirty="0"/>
            </a:br>
            <a:r>
              <a:rPr lang="en-GB" sz="3200" cap="none" dirty="0"/>
              <a:t>Prof.</a:t>
            </a:r>
            <a:r>
              <a:rPr lang="en-GB" sz="3200" dirty="0"/>
              <a:t> </a:t>
            </a:r>
            <a:r>
              <a:rPr lang="en-GB" sz="3200" cap="none" dirty="0"/>
              <a:t>Alexander Drzezga, MD</a:t>
            </a:r>
            <a:br>
              <a:rPr lang="en-GB" sz="3200" cap="none" dirty="0">
                <a:highlight>
                  <a:srgbClr val="FFFF00"/>
                </a:highlight>
              </a:rPr>
            </a:br>
            <a:r>
              <a:rPr lang="en-GB" sz="2200" cap="none" dirty="0"/>
              <a:t>Department of Nuclear Medicine, University Hospital, </a:t>
            </a:r>
            <a:br>
              <a:rPr lang="en-GB" sz="2200" cap="none" dirty="0"/>
            </a:br>
            <a:r>
              <a:rPr lang="en-GB" sz="2200" cap="none" dirty="0"/>
              <a:t>University of Cologne, Germany</a:t>
            </a:r>
            <a:br>
              <a:rPr lang="en-GB" sz="2200" cap="none" dirty="0"/>
            </a:br>
            <a:br>
              <a:rPr lang="en-GB" sz="2200" cap="none" dirty="0"/>
            </a:br>
            <a:r>
              <a:rPr lang="en-GB" sz="2400" cap="none" dirty="0"/>
              <a:t>FEBRUARY 2021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4006A-9402-4D2C-8445-9C09664B2623}"/>
              </a:ext>
            </a:extLst>
          </p:cNvPr>
          <p:cNvSpPr txBox="1"/>
          <p:nvPr/>
        </p:nvSpPr>
        <p:spPr>
          <a:xfrm>
            <a:off x="619200" y="6357600"/>
            <a:ext cx="3778470" cy="3636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(</a:t>
            </a:r>
            <a:r>
              <a:rPr lang="en-US" sz="1200" dirty="0">
                <a:solidFill>
                  <a:schemeClr val="accent1"/>
                </a:solidFill>
                <a:latin typeface="+mj-lt"/>
              </a:rPr>
              <a:t>nm)CRPC, (non-metastatic) castration resistant prostate cancer</a:t>
            </a:r>
            <a:endParaRPr lang="en-GB" sz="1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757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Endpoint: Final Overall Survival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96A77D-8066-1A40-B435-EE705A0BB3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962216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CI, confidence interval; HR, hazard ratio; ITT, intention to treat; NR, not reached</a:t>
            </a:r>
          </a:p>
          <a:p>
            <a:pPr>
              <a:spcBef>
                <a:spcPts val="300"/>
              </a:spcBef>
            </a:pPr>
            <a:r>
              <a:rPr lang="en-GB" dirty="0">
                <a:sym typeface="Calibri"/>
              </a:rPr>
              <a:t>1. </a:t>
            </a:r>
            <a:r>
              <a:rPr lang="en-GB" dirty="0"/>
              <a:t>Smith MR, et al</a:t>
            </a:r>
            <a:r>
              <a:rPr lang="en-GB" dirty="0">
                <a:solidFill>
                  <a:schemeClr val="tx2"/>
                </a:solidFill>
              </a:rPr>
              <a:t>. </a:t>
            </a:r>
            <a:r>
              <a:rPr lang="nl-NL" dirty="0">
                <a:solidFill>
                  <a:schemeClr val="tx2"/>
                </a:solidFill>
              </a:rPr>
              <a:t>Eur Urol. 2021;79:150-8</a:t>
            </a:r>
            <a:r>
              <a:rPr lang="en-GB" dirty="0">
                <a:sym typeface="Calibri"/>
              </a:rPr>
              <a:t>; 2. Sternberg CN, et al. </a:t>
            </a:r>
            <a:r>
              <a:rPr lang="pt-BR" dirty="0"/>
              <a:t>N Engl J Med</a:t>
            </a:r>
            <a:r>
              <a:rPr lang="en-GB" dirty="0">
                <a:sym typeface="Calibri"/>
              </a:rPr>
              <a:t>. 2020;382:2197-206; 3. </a:t>
            </a:r>
            <a:r>
              <a:rPr lang="pt-BR" dirty="0"/>
              <a:t>Fizazi K, et al. N Engl J Med. 2020;383:1040-9</a:t>
            </a:r>
            <a:endParaRPr lang="en-GB" dirty="0">
              <a:sym typeface="Calibri"/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119EBFFD-A1AF-4CCC-BBC1-0188FA423985}"/>
              </a:ext>
            </a:extLst>
          </p:cNvPr>
          <p:cNvSpPr txBox="1">
            <a:spLocks/>
          </p:cNvSpPr>
          <p:nvPr/>
        </p:nvSpPr>
        <p:spPr>
          <a:xfrm>
            <a:off x="6486051" y="2852938"/>
            <a:ext cx="5614588" cy="102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719" rIns="91399" bIns="45719" numCol="1" anchor="t" anchorCtr="0" compatLnSpc="1">
            <a:prstTxWarp prst="textNoShape">
              <a:avLst/>
            </a:prstTxWarp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Clr>
                <a:srgbClr val="63437A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–"/>
              <a:defRPr sz="1600">
                <a:latin typeface="+mn-lt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Char char="–"/>
              <a:defRPr sz="1600">
                <a:latin typeface="+mn-lt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–"/>
              <a:defRPr sz="14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marL="304784" indent="-304784" defTabSz="121914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3C74F"/>
              </a:buClr>
              <a:defRPr/>
            </a:pPr>
            <a:r>
              <a:rPr lang="en-US" sz="1867" dirty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27% reduction in risk of death</a:t>
            </a:r>
            <a:br>
              <a:rPr lang="en-US" sz="1867" dirty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67" dirty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0.73 (95% CI 0.61-0.89); p=0.001 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D0DC25FE-6FF5-4DB7-A2E4-CF966996B3E0}"/>
              </a:ext>
            </a:extLst>
          </p:cNvPr>
          <p:cNvSpPr txBox="1">
            <a:spLocks/>
          </p:cNvSpPr>
          <p:nvPr/>
        </p:nvSpPr>
        <p:spPr>
          <a:xfrm>
            <a:off x="6486051" y="1196754"/>
            <a:ext cx="5614588" cy="102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719" rIns="91399" bIns="45719" numCol="1" anchor="ctr" anchorCtr="0" compatLnSpc="1">
            <a:prstTxWarp prst="textNoShape">
              <a:avLst/>
            </a:prstTxWarp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Clr>
                <a:srgbClr val="63437A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–"/>
              <a:defRPr sz="1600">
                <a:latin typeface="+mn-lt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Char char="–"/>
              <a:defRPr sz="1600">
                <a:latin typeface="+mn-lt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–"/>
              <a:defRPr sz="14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marL="304784" indent="-304784" defTabSz="121914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3C74F"/>
              </a:buClr>
              <a:defRPr/>
            </a:pPr>
            <a:r>
              <a:rPr lang="en-US" sz="1867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22% reduction in risk of death</a:t>
            </a:r>
            <a:br>
              <a:rPr lang="en-US" sz="1867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67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0.78 (95% CI 0.64-0.96); p=0.016</a:t>
            </a:r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id="{8A54F28C-4790-4EDB-BC6E-6B2956471802}"/>
              </a:ext>
            </a:extLst>
          </p:cNvPr>
          <p:cNvSpPr txBox="1">
            <a:spLocks/>
          </p:cNvSpPr>
          <p:nvPr/>
        </p:nvSpPr>
        <p:spPr>
          <a:xfrm>
            <a:off x="6486047" y="4509122"/>
            <a:ext cx="5614588" cy="130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719" rIns="91399" bIns="45719" numCol="1" anchor="t" anchorCtr="0" compatLnSpc="1">
            <a:prstTxWarp prst="textNoShape">
              <a:avLst/>
            </a:prstTxWarp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Clr>
                <a:srgbClr val="63437A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–"/>
              <a:defRPr sz="1600">
                <a:latin typeface="+mn-lt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Char char="–"/>
              <a:defRPr sz="1600">
                <a:latin typeface="+mn-lt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–"/>
              <a:defRPr sz="14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marL="304784" indent="-304784" defTabSz="121914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3C74F"/>
              </a:buClr>
              <a:defRPr/>
            </a:pPr>
            <a:r>
              <a:rPr lang="en-US" sz="1867" dirty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31% reduction in risk of death</a:t>
            </a:r>
            <a:br>
              <a:rPr lang="en-US" sz="1867" dirty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67" dirty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0.69 (95% CI 0.53-0.88); p=0.003 </a:t>
            </a:r>
          </a:p>
          <a:p>
            <a:pPr marL="0" indent="0" defTabSz="121914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445369">
                  <a:lumMod val="50000"/>
                </a:srgbClr>
              </a:buClr>
              <a:buNone/>
              <a:defRPr/>
            </a:pPr>
            <a:endParaRPr lang="en-US" sz="1867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722BB3-2509-3C4A-8201-D563286F63A2}"/>
              </a:ext>
            </a:extLst>
          </p:cNvPr>
          <p:cNvSpPr txBox="1"/>
          <p:nvPr/>
        </p:nvSpPr>
        <p:spPr>
          <a:xfrm>
            <a:off x="292776" y="1300395"/>
            <a:ext cx="2245851" cy="779516"/>
          </a:xfrm>
          <a:prstGeom prst="rect">
            <a:avLst/>
          </a:prstGeom>
          <a:noFill/>
        </p:spPr>
        <p:txBody>
          <a:bodyPr wrap="square" lIns="121864" tIns="60932" rIns="121864" bIns="60932" rtlCol="0" anchor="ctr">
            <a:sp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SPARTAN</a:t>
            </a:r>
            <a:r>
              <a:rPr lang="en-GB" sz="2133" b="1" baseline="30000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133" b="1" dirty="0">
              <a:solidFill>
                <a:srgbClr val="445369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apalutamide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0AB94C7-6826-074F-A4AE-C9340CB5F5B6}"/>
              </a:ext>
            </a:extLst>
          </p:cNvPr>
          <p:cNvSpPr/>
          <p:nvPr/>
        </p:nvSpPr>
        <p:spPr>
          <a:xfrm>
            <a:off x="2539295" y="836712"/>
            <a:ext cx="3860792" cy="1706880"/>
          </a:xfrm>
          <a:prstGeom prst="roundRect">
            <a:avLst>
              <a:gd name="adj" fmla="val 1158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EC3838-B3B8-254A-A6F5-397AB1AA8C71}"/>
              </a:ext>
            </a:extLst>
          </p:cNvPr>
          <p:cNvSpPr txBox="1"/>
          <p:nvPr/>
        </p:nvSpPr>
        <p:spPr>
          <a:xfrm>
            <a:off x="271039" y="3053331"/>
            <a:ext cx="2245851" cy="779516"/>
          </a:xfrm>
          <a:prstGeom prst="rect">
            <a:avLst/>
          </a:prstGeom>
          <a:noFill/>
        </p:spPr>
        <p:txBody>
          <a:bodyPr wrap="square" lIns="121864" tIns="60932" rIns="121864" bIns="60932" rtlCol="0" anchor="ctr">
            <a:sp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PROSPER</a:t>
            </a:r>
            <a:r>
              <a:rPr lang="en-GB" sz="2133" b="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133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enzalutamide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29C4FF1-A93E-F34E-AD11-07EF520684F2}"/>
              </a:ext>
            </a:extLst>
          </p:cNvPr>
          <p:cNvSpPr/>
          <p:nvPr/>
        </p:nvSpPr>
        <p:spPr>
          <a:xfrm>
            <a:off x="2539295" y="2589648"/>
            <a:ext cx="3860792" cy="1706880"/>
          </a:xfrm>
          <a:prstGeom prst="roundRect">
            <a:avLst>
              <a:gd name="adj" fmla="val 1158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D96E2C-5E2E-D142-A88E-8DC64C75552A}"/>
              </a:ext>
            </a:extLst>
          </p:cNvPr>
          <p:cNvSpPr txBox="1"/>
          <p:nvPr/>
        </p:nvSpPr>
        <p:spPr>
          <a:xfrm>
            <a:off x="267420" y="4806267"/>
            <a:ext cx="2245851" cy="779516"/>
          </a:xfrm>
          <a:prstGeom prst="rect">
            <a:avLst/>
          </a:prstGeom>
          <a:noFill/>
        </p:spPr>
        <p:txBody>
          <a:bodyPr wrap="square" lIns="121864" tIns="60932" rIns="121864" bIns="60932" rtlCol="0" anchor="ctr">
            <a:sp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ARAMIS</a:t>
            </a:r>
            <a:r>
              <a:rPr lang="en-GB" sz="2133" b="1" baseline="30000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133" b="1" dirty="0">
              <a:solidFill>
                <a:srgbClr val="445369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b="1" dirty="0" err="1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darolutamide</a:t>
            </a:r>
            <a:endParaRPr lang="en-GB" sz="2133" b="1" dirty="0">
              <a:solidFill>
                <a:srgbClr val="445369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455A80A-370B-1643-BE50-2412D6301EE9}"/>
              </a:ext>
            </a:extLst>
          </p:cNvPr>
          <p:cNvSpPr/>
          <p:nvPr/>
        </p:nvSpPr>
        <p:spPr>
          <a:xfrm>
            <a:off x="2539295" y="4342584"/>
            <a:ext cx="3860792" cy="1706880"/>
          </a:xfrm>
          <a:prstGeom prst="roundRect">
            <a:avLst>
              <a:gd name="adj" fmla="val 1158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BF948-BAE4-9542-AF95-A02ACC703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FCE43C0F-8A7B-3A4B-9DB5-B3472E36E833}" type="slidenum">
              <a:rPr lang="en-GB">
                <a:latin typeface="Calibri" panose="020F0502020204030204"/>
              </a:rPr>
              <a:pPr defTabSz="457189"/>
              <a:t>60</a:t>
            </a:fld>
            <a:endParaRPr lang="en-GB" dirty="0">
              <a:latin typeface="Calibri" panose="020F050202020403020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6FE800-7DBA-BE48-8D1D-7E3FB19CB8D1}"/>
              </a:ext>
            </a:extLst>
          </p:cNvPr>
          <p:cNvSpPr txBox="1"/>
          <p:nvPr/>
        </p:nvSpPr>
        <p:spPr>
          <a:xfrm>
            <a:off x="2598019" y="3971790"/>
            <a:ext cx="479297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b="1" u="sng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at risk</a:t>
            </a:r>
          </a:p>
          <a:p>
            <a:pPr algn="r" defTabSz="457189">
              <a:lnSpc>
                <a:spcPct val="90000"/>
              </a:lnSpc>
            </a:pPr>
            <a:r>
              <a:rPr lang="en-GB" sz="6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enzalutamide</a:t>
            </a:r>
            <a:br>
              <a:rPr lang="en-GB" sz="6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6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04550D2-226E-4F46-9724-3CC4C3EE65B7}"/>
              </a:ext>
            </a:extLst>
          </p:cNvPr>
          <p:cNvSpPr txBox="1"/>
          <p:nvPr/>
        </p:nvSpPr>
        <p:spPr>
          <a:xfrm>
            <a:off x="3100634" y="4054890"/>
            <a:ext cx="1154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933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468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89E7D3-6E63-054E-93BD-5B192A079F50}"/>
              </a:ext>
            </a:extLst>
          </p:cNvPr>
          <p:cNvSpPr txBox="1"/>
          <p:nvPr/>
        </p:nvSpPr>
        <p:spPr>
          <a:xfrm>
            <a:off x="3448524" y="4054890"/>
            <a:ext cx="1154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910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459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5E4A20-346E-7841-B9BB-24DBC88605FC}"/>
              </a:ext>
            </a:extLst>
          </p:cNvPr>
          <p:cNvSpPr txBox="1"/>
          <p:nvPr/>
        </p:nvSpPr>
        <p:spPr>
          <a:xfrm>
            <a:off x="3274580" y="4054890"/>
            <a:ext cx="1154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926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467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873E68-62EE-194A-9A0A-076A9EA280AF}"/>
              </a:ext>
            </a:extLst>
          </p:cNvPr>
          <p:cNvSpPr txBox="1"/>
          <p:nvPr/>
        </p:nvSpPr>
        <p:spPr>
          <a:xfrm>
            <a:off x="3796414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874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D63603-DA72-ED47-9FD1-EDA675EC5D7A}"/>
              </a:ext>
            </a:extLst>
          </p:cNvPr>
          <p:cNvSpPr txBox="1"/>
          <p:nvPr/>
        </p:nvSpPr>
        <p:spPr>
          <a:xfrm>
            <a:off x="3622469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897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C8EB5E-2499-F445-8435-9BBD928B4CD4}"/>
              </a:ext>
            </a:extLst>
          </p:cNvPr>
          <p:cNvSpPr txBox="1"/>
          <p:nvPr/>
        </p:nvSpPr>
        <p:spPr>
          <a:xfrm>
            <a:off x="3970360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850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0A84FC6-BCF1-CF44-8113-CD4D7613C192}"/>
              </a:ext>
            </a:extLst>
          </p:cNvPr>
          <p:cNvSpPr txBox="1"/>
          <p:nvPr/>
        </p:nvSpPr>
        <p:spPr>
          <a:xfrm>
            <a:off x="4318249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782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F200F14-E880-B14E-AF60-9E16516793D5}"/>
              </a:ext>
            </a:extLst>
          </p:cNvPr>
          <p:cNvSpPr txBox="1"/>
          <p:nvPr/>
        </p:nvSpPr>
        <p:spPr>
          <a:xfrm>
            <a:off x="4144304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822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4EB7D9-1C74-FF45-8947-6106BAAD2731}"/>
              </a:ext>
            </a:extLst>
          </p:cNvPr>
          <p:cNvSpPr txBox="1"/>
          <p:nvPr/>
        </p:nvSpPr>
        <p:spPr>
          <a:xfrm>
            <a:off x="4492194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700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B5077B-7A84-1F44-BB3B-2E5C46C576A5}"/>
              </a:ext>
            </a:extLst>
          </p:cNvPr>
          <p:cNvSpPr txBox="1"/>
          <p:nvPr/>
        </p:nvSpPr>
        <p:spPr>
          <a:xfrm>
            <a:off x="4666140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608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274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637681-FB24-7F46-A69B-B737E59EBCD0}"/>
              </a:ext>
            </a:extLst>
          </p:cNvPr>
          <p:cNvSpPr txBox="1"/>
          <p:nvPr/>
        </p:nvSpPr>
        <p:spPr>
          <a:xfrm>
            <a:off x="4840084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517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70E2113-65C4-4F4E-9DEF-C569B9317535}"/>
              </a:ext>
            </a:extLst>
          </p:cNvPr>
          <p:cNvSpPr txBox="1"/>
          <p:nvPr/>
        </p:nvSpPr>
        <p:spPr>
          <a:xfrm>
            <a:off x="5014029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424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8ACE777-B39E-0641-BD98-CE2C3650FCD9}"/>
              </a:ext>
            </a:extLst>
          </p:cNvPr>
          <p:cNvSpPr txBox="1"/>
          <p:nvPr/>
        </p:nvSpPr>
        <p:spPr>
          <a:xfrm>
            <a:off x="5187974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327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974003-85D0-D34D-A339-D5AF51E96DFD}"/>
              </a:ext>
            </a:extLst>
          </p:cNvPr>
          <p:cNvSpPr txBox="1"/>
          <p:nvPr/>
        </p:nvSpPr>
        <p:spPr>
          <a:xfrm>
            <a:off x="5361920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244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740C7E-B2E4-EB4F-AEAD-51D38A38B215}"/>
              </a:ext>
            </a:extLst>
          </p:cNvPr>
          <p:cNvSpPr txBox="1"/>
          <p:nvPr/>
        </p:nvSpPr>
        <p:spPr>
          <a:xfrm>
            <a:off x="5535859" y="4054890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169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5D4B6B3-3159-3444-9E5F-19FB7620E6EE}"/>
              </a:ext>
            </a:extLst>
          </p:cNvPr>
          <p:cNvSpPr txBox="1"/>
          <p:nvPr/>
        </p:nvSpPr>
        <p:spPr>
          <a:xfrm>
            <a:off x="5723369" y="4054890"/>
            <a:ext cx="76944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89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32D890B-191E-8E42-B930-3D164BDCDDAF}"/>
              </a:ext>
            </a:extLst>
          </p:cNvPr>
          <p:cNvSpPr txBox="1"/>
          <p:nvPr/>
        </p:nvSpPr>
        <p:spPr>
          <a:xfrm>
            <a:off x="5904345" y="4054890"/>
            <a:ext cx="76944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C2DDF5-00C4-AC4B-8BDC-43BE32D352AB}"/>
              </a:ext>
            </a:extLst>
          </p:cNvPr>
          <p:cNvSpPr txBox="1"/>
          <p:nvPr/>
        </p:nvSpPr>
        <p:spPr>
          <a:xfrm>
            <a:off x="6095032" y="4054890"/>
            <a:ext cx="38472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15E150-CE06-2144-9B38-A6FB61F1EC3B}"/>
              </a:ext>
            </a:extLst>
          </p:cNvPr>
          <p:cNvSpPr txBox="1"/>
          <p:nvPr/>
        </p:nvSpPr>
        <p:spPr>
          <a:xfrm>
            <a:off x="6272832" y="4054890"/>
            <a:ext cx="38472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3E21377-6BBE-C74E-8B99-B28B7C78BA0A}"/>
              </a:ext>
            </a:extLst>
          </p:cNvPr>
          <p:cNvSpPr txBox="1"/>
          <p:nvPr/>
        </p:nvSpPr>
        <p:spPr>
          <a:xfrm>
            <a:off x="3139106" y="3828832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8F3AE6-39F4-7A4C-958F-3139467A8904}"/>
              </a:ext>
            </a:extLst>
          </p:cNvPr>
          <p:cNvSpPr txBox="1"/>
          <p:nvPr/>
        </p:nvSpPr>
        <p:spPr>
          <a:xfrm>
            <a:off x="3478832" y="3828832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89F9ABE-D1C7-3E4A-AE5C-B38880CF86EA}"/>
              </a:ext>
            </a:extLst>
          </p:cNvPr>
          <p:cNvSpPr txBox="1"/>
          <p:nvPr/>
        </p:nvSpPr>
        <p:spPr>
          <a:xfrm>
            <a:off x="3310557" y="3828832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9ABBED8-A16E-E841-970D-837CA4DC7901}"/>
              </a:ext>
            </a:extLst>
          </p:cNvPr>
          <p:cNvSpPr txBox="1"/>
          <p:nvPr/>
        </p:nvSpPr>
        <p:spPr>
          <a:xfrm>
            <a:off x="3815195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44E56D9-F915-444F-AA27-1A0A3E7A7A57}"/>
              </a:ext>
            </a:extLst>
          </p:cNvPr>
          <p:cNvSpPr txBox="1"/>
          <p:nvPr/>
        </p:nvSpPr>
        <p:spPr>
          <a:xfrm>
            <a:off x="3634220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28478AD-14E6-244B-B6EC-DC934934ABE3}"/>
              </a:ext>
            </a:extLst>
          </p:cNvPr>
          <p:cNvSpPr txBox="1"/>
          <p:nvPr/>
        </p:nvSpPr>
        <p:spPr>
          <a:xfrm>
            <a:off x="3986645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F9C3167-E879-D740-8607-236A173CAE1D}"/>
              </a:ext>
            </a:extLst>
          </p:cNvPr>
          <p:cNvSpPr txBox="1"/>
          <p:nvPr/>
        </p:nvSpPr>
        <p:spPr>
          <a:xfrm>
            <a:off x="4332720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C60BDD5-EB6A-BF40-97C5-A0E86F38F431}"/>
              </a:ext>
            </a:extLst>
          </p:cNvPr>
          <p:cNvSpPr txBox="1"/>
          <p:nvPr/>
        </p:nvSpPr>
        <p:spPr>
          <a:xfrm>
            <a:off x="4161269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86914B1-809E-904A-B753-918A4265956D}"/>
              </a:ext>
            </a:extLst>
          </p:cNvPr>
          <p:cNvSpPr txBox="1"/>
          <p:nvPr/>
        </p:nvSpPr>
        <p:spPr>
          <a:xfrm>
            <a:off x="4510520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2F7E543-7D76-244E-8AAA-E34E7DE3DB72}"/>
              </a:ext>
            </a:extLst>
          </p:cNvPr>
          <p:cNvSpPr txBox="1"/>
          <p:nvPr/>
        </p:nvSpPr>
        <p:spPr>
          <a:xfrm>
            <a:off x="4688320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662B09C-BA9E-6D48-AEDF-EE7526CDFF27}"/>
              </a:ext>
            </a:extLst>
          </p:cNvPr>
          <p:cNvSpPr txBox="1"/>
          <p:nvPr/>
        </p:nvSpPr>
        <p:spPr>
          <a:xfrm>
            <a:off x="4856595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4AEE442-8641-DE45-97D1-4DD3B931F333}"/>
              </a:ext>
            </a:extLst>
          </p:cNvPr>
          <p:cNvSpPr txBox="1"/>
          <p:nvPr/>
        </p:nvSpPr>
        <p:spPr>
          <a:xfrm>
            <a:off x="5028045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CBA10A6-2D1B-DA4A-9AD1-3B6752550AFB}"/>
              </a:ext>
            </a:extLst>
          </p:cNvPr>
          <p:cNvSpPr txBox="1"/>
          <p:nvPr/>
        </p:nvSpPr>
        <p:spPr>
          <a:xfrm>
            <a:off x="5202669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9CD46ED-0980-BF47-8AC2-41EFF0C5D636}"/>
              </a:ext>
            </a:extLst>
          </p:cNvPr>
          <p:cNvSpPr txBox="1"/>
          <p:nvPr/>
        </p:nvSpPr>
        <p:spPr>
          <a:xfrm>
            <a:off x="5377295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F70D1C2-6460-BA46-9779-B15219E548CD}"/>
              </a:ext>
            </a:extLst>
          </p:cNvPr>
          <p:cNvSpPr txBox="1"/>
          <p:nvPr/>
        </p:nvSpPr>
        <p:spPr>
          <a:xfrm>
            <a:off x="5555095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2EA9BEE-B660-734E-B9D9-983F46D5F206}"/>
              </a:ext>
            </a:extLst>
          </p:cNvPr>
          <p:cNvSpPr txBox="1"/>
          <p:nvPr/>
        </p:nvSpPr>
        <p:spPr>
          <a:xfrm>
            <a:off x="5729720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A4117CB-979D-EC48-AFBE-C95D00DC5ED3}"/>
              </a:ext>
            </a:extLst>
          </p:cNvPr>
          <p:cNvSpPr txBox="1"/>
          <p:nvPr/>
        </p:nvSpPr>
        <p:spPr>
          <a:xfrm>
            <a:off x="5904345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112B007-6768-F046-B62B-C57AE02E96E2}"/>
              </a:ext>
            </a:extLst>
          </p:cNvPr>
          <p:cNvSpPr txBox="1"/>
          <p:nvPr/>
        </p:nvSpPr>
        <p:spPr>
          <a:xfrm>
            <a:off x="6075795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1CEAF53-1406-5F48-AE0A-5082E7808693}"/>
              </a:ext>
            </a:extLst>
          </p:cNvPr>
          <p:cNvSpPr txBox="1"/>
          <p:nvPr/>
        </p:nvSpPr>
        <p:spPr>
          <a:xfrm>
            <a:off x="6253595" y="3828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ECAC430-C91D-6846-9828-5E460B1FC541}"/>
              </a:ext>
            </a:extLst>
          </p:cNvPr>
          <p:cNvSpPr txBox="1"/>
          <p:nvPr/>
        </p:nvSpPr>
        <p:spPr>
          <a:xfrm>
            <a:off x="4414326" y="3911464"/>
            <a:ext cx="621965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(months)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11B9676-29C8-5540-B757-42E3B4CE759B}"/>
              </a:ext>
            </a:extLst>
          </p:cNvPr>
          <p:cNvSpPr txBox="1"/>
          <p:nvPr/>
        </p:nvSpPr>
        <p:spPr>
          <a:xfrm rot="16200000">
            <a:off x="2469779" y="3176836"/>
            <a:ext cx="735779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alive (%)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9082491-2C4F-EF40-8850-E67B97C8DA18}"/>
              </a:ext>
            </a:extLst>
          </p:cNvPr>
          <p:cNvSpPr txBox="1"/>
          <p:nvPr/>
        </p:nvSpPr>
        <p:spPr>
          <a:xfrm>
            <a:off x="2974799" y="2672057"/>
            <a:ext cx="115416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0EC1E77-F731-FC41-824A-43AFA4CC18EA}"/>
              </a:ext>
            </a:extLst>
          </p:cNvPr>
          <p:cNvSpPr txBox="1"/>
          <p:nvPr/>
        </p:nvSpPr>
        <p:spPr>
          <a:xfrm>
            <a:off x="3051743" y="3719808"/>
            <a:ext cx="38472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A1AAD20-EB5C-1B40-A23E-08EC9336E77F}"/>
              </a:ext>
            </a:extLst>
          </p:cNvPr>
          <p:cNvSpPr txBox="1"/>
          <p:nvPr/>
        </p:nvSpPr>
        <p:spPr>
          <a:xfrm>
            <a:off x="3013271" y="27768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D55A360-BD25-2140-B7A1-C56DF41E1515}"/>
              </a:ext>
            </a:extLst>
          </p:cNvPr>
          <p:cNvSpPr txBox="1"/>
          <p:nvPr/>
        </p:nvSpPr>
        <p:spPr>
          <a:xfrm>
            <a:off x="3013271" y="288160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290E43C-3E5B-9F4B-96D4-98AA33D9FB60}"/>
              </a:ext>
            </a:extLst>
          </p:cNvPr>
          <p:cNvSpPr txBox="1"/>
          <p:nvPr/>
        </p:nvSpPr>
        <p:spPr>
          <a:xfrm>
            <a:off x="3013271" y="298320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29684E9-4F02-C547-9209-A1E903C770DD}"/>
              </a:ext>
            </a:extLst>
          </p:cNvPr>
          <p:cNvSpPr txBox="1"/>
          <p:nvPr/>
        </p:nvSpPr>
        <p:spPr>
          <a:xfrm>
            <a:off x="3013271" y="30943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DF7E529-0E23-334D-A4C4-5A251F3B6466}"/>
              </a:ext>
            </a:extLst>
          </p:cNvPr>
          <p:cNvSpPr txBox="1"/>
          <p:nvPr/>
        </p:nvSpPr>
        <p:spPr>
          <a:xfrm>
            <a:off x="3013271" y="319910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05D9C76-5968-6D45-AC0D-04424CDD4F6D}"/>
              </a:ext>
            </a:extLst>
          </p:cNvPr>
          <p:cNvSpPr txBox="1"/>
          <p:nvPr/>
        </p:nvSpPr>
        <p:spPr>
          <a:xfrm>
            <a:off x="3013271" y="330705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CE7F9C6-A9A1-7144-AEA6-DC43900068AE}"/>
              </a:ext>
            </a:extLst>
          </p:cNvPr>
          <p:cNvSpPr txBox="1"/>
          <p:nvPr/>
        </p:nvSpPr>
        <p:spPr>
          <a:xfrm>
            <a:off x="3013271" y="340865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CDD318D-7985-AD41-A8EB-A38539785778}"/>
              </a:ext>
            </a:extLst>
          </p:cNvPr>
          <p:cNvSpPr txBox="1"/>
          <p:nvPr/>
        </p:nvSpPr>
        <p:spPr>
          <a:xfrm>
            <a:off x="3013271" y="351025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3725A65-8C63-9745-BE59-97064511BA28}"/>
              </a:ext>
            </a:extLst>
          </p:cNvPr>
          <p:cNvSpPr txBox="1"/>
          <p:nvPr/>
        </p:nvSpPr>
        <p:spPr>
          <a:xfrm>
            <a:off x="3013271" y="36150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E0E4327-30BD-624C-8008-CBA1E46319E0}"/>
              </a:ext>
            </a:extLst>
          </p:cNvPr>
          <p:cNvGraphicFramePr>
            <a:graphicFrameLocks noGrp="1"/>
          </p:cNvGraphicFramePr>
          <p:nvPr/>
        </p:nvGraphicFramePr>
        <p:xfrm>
          <a:off x="3168110" y="3212976"/>
          <a:ext cx="1316197" cy="51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619">
                  <a:extLst>
                    <a:ext uri="{9D8B030D-6E8A-4147-A177-3AD203B41FA5}">
                      <a16:colId xmlns:a16="http://schemas.microsoft.com/office/drawing/2014/main" val="4195302539"/>
                    </a:ext>
                  </a:extLst>
                </a:gridCol>
                <a:gridCol w="418289">
                  <a:extLst>
                    <a:ext uri="{9D8B030D-6E8A-4147-A177-3AD203B41FA5}">
                      <a16:colId xmlns:a16="http://schemas.microsoft.com/office/drawing/2014/main" val="3351030004"/>
                    </a:ext>
                  </a:extLst>
                </a:gridCol>
                <a:gridCol w="418289">
                  <a:extLst>
                    <a:ext uri="{9D8B030D-6E8A-4147-A177-3AD203B41FA5}">
                      <a16:colId xmlns:a16="http://schemas.microsoft.com/office/drawing/2014/main" val="1223785539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500" dirty="0"/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500" dirty="0">
                          <a:solidFill>
                            <a:schemeClr val="tx1"/>
                          </a:solidFill>
                        </a:rPr>
                        <a:t>enzalutamide</a:t>
                      </a:r>
                      <a:br>
                        <a:rPr lang="en-GB" sz="5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500" dirty="0">
                          <a:solidFill>
                            <a:schemeClr val="tx1"/>
                          </a:solidFill>
                        </a:rPr>
                        <a:t>(n = 933)</a:t>
                      </a:r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500" dirty="0">
                          <a:solidFill>
                            <a:schemeClr val="tx1"/>
                          </a:solidFill>
                        </a:rPr>
                        <a:t>Placebo</a:t>
                      </a:r>
                      <a:br>
                        <a:rPr lang="en-GB" sz="5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500" dirty="0">
                          <a:solidFill>
                            <a:schemeClr val="tx1"/>
                          </a:solidFill>
                        </a:rPr>
                        <a:t>(n = 468)</a:t>
                      </a:r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364464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500" dirty="0"/>
                        <a:t>Median (95% CI), months</a:t>
                      </a:r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500" dirty="0"/>
                        <a:t>67.0</a:t>
                      </a:r>
                      <a:br>
                        <a:rPr lang="en-GB" sz="500" dirty="0"/>
                      </a:br>
                      <a:r>
                        <a:rPr lang="en-GB" sz="500" dirty="0"/>
                        <a:t>(64.0–NR)</a:t>
                      </a:r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500" dirty="0"/>
                        <a:t>56.3</a:t>
                      </a:r>
                      <a:br>
                        <a:rPr lang="en-GB" sz="500" dirty="0"/>
                      </a:br>
                      <a:r>
                        <a:rPr lang="en-GB" sz="500" dirty="0"/>
                        <a:t>(54.4–63.0)</a:t>
                      </a:r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176969"/>
                  </a:ext>
                </a:extLst>
              </a:tr>
              <a:tr h="7315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500" dirty="0"/>
                        <a:t>HR (95% CI)</a:t>
                      </a:r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500" dirty="0"/>
                        <a:t>0.73 (0.61–0.89)</a:t>
                      </a:r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836466"/>
                  </a:ext>
                </a:extLst>
              </a:tr>
              <a:tr h="7315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500" dirty="0"/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500" i="0" dirty="0"/>
                        <a:t>P</a:t>
                      </a:r>
                      <a:r>
                        <a:rPr lang="en-GB" sz="500" dirty="0"/>
                        <a:t> = 0.001</a:t>
                      </a:r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600" dirty="0"/>
                    </a:p>
                  </a:txBody>
                  <a:tcPr marL="19440" marR="194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3195427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42F0CF5E-D11F-8741-980E-7A873D97F0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806" y="2699395"/>
            <a:ext cx="3134695" cy="643880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14589D34-A5E7-FA49-9FED-F1BD3C056CFB}"/>
              </a:ext>
            </a:extLst>
          </p:cNvPr>
          <p:cNvSpPr txBox="1"/>
          <p:nvPr/>
        </p:nvSpPr>
        <p:spPr>
          <a:xfrm>
            <a:off x="5879878" y="2688917"/>
            <a:ext cx="423193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enzalutamide</a:t>
            </a:r>
          </a:p>
          <a:p>
            <a:pPr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7C98BE-638A-A64E-B8F5-14528BC43107}"/>
              </a:ext>
            </a:extLst>
          </p:cNvPr>
          <p:cNvCxnSpPr>
            <a:cxnSpLocks/>
          </p:cNvCxnSpPr>
          <p:nvPr/>
        </p:nvCxnSpPr>
        <p:spPr>
          <a:xfrm>
            <a:off x="5689601" y="2731000"/>
            <a:ext cx="14287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6F47231-5A5C-7C49-BABC-3BD58E9B7903}"/>
              </a:ext>
            </a:extLst>
          </p:cNvPr>
          <p:cNvCxnSpPr>
            <a:cxnSpLocks/>
          </p:cNvCxnSpPr>
          <p:nvPr/>
        </p:nvCxnSpPr>
        <p:spPr>
          <a:xfrm>
            <a:off x="5689601" y="2810375"/>
            <a:ext cx="142875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CBA24F-1BFB-DA4F-A596-85898CA37C90}"/>
              </a:ext>
            </a:extLst>
          </p:cNvPr>
          <p:cNvCxnSpPr/>
          <p:nvPr/>
        </p:nvCxnSpPr>
        <p:spPr>
          <a:xfrm>
            <a:off x="3139105" y="2688916"/>
            <a:ext cx="0" cy="1092509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C4CCF23-60A6-5C4B-B716-6BA1634701CB}"/>
              </a:ext>
            </a:extLst>
          </p:cNvPr>
          <p:cNvCxnSpPr>
            <a:cxnSpLocks/>
          </p:cNvCxnSpPr>
          <p:nvPr/>
        </p:nvCxnSpPr>
        <p:spPr>
          <a:xfrm flipH="1">
            <a:off x="3135776" y="3778097"/>
            <a:ext cx="3172949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2CCCAFA-6CF6-2942-9EE2-1CE394E75AAB}"/>
              </a:ext>
            </a:extLst>
          </p:cNvPr>
          <p:cNvCxnSpPr>
            <a:cxnSpLocks/>
          </p:cNvCxnSpPr>
          <p:nvPr/>
        </p:nvCxnSpPr>
        <p:spPr>
          <a:xfrm flipH="1">
            <a:off x="3103105" y="27112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8646E08-70A2-5244-BBCE-E2A7093A4F9B}"/>
              </a:ext>
            </a:extLst>
          </p:cNvPr>
          <p:cNvCxnSpPr>
            <a:cxnSpLocks/>
          </p:cNvCxnSpPr>
          <p:nvPr/>
        </p:nvCxnSpPr>
        <p:spPr>
          <a:xfrm flipH="1">
            <a:off x="3103105" y="28160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1778A55-68CA-5341-A8D9-ECF0137F8474}"/>
              </a:ext>
            </a:extLst>
          </p:cNvPr>
          <p:cNvCxnSpPr>
            <a:cxnSpLocks/>
          </p:cNvCxnSpPr>
          <p:nvPr/>
        </p:nvCxnSpPr>
        <p:spPr>
          <a:xfrm flipH="1">
            <a:off x="3103105" y="292084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7746515-7634-064B-A724-B76A83A27CA1}"/>
              </a:ext>
            </a:extLst>
          </p:cNvPr>
          <p:cNvCxnSpPr>
            <a:cxnSpLocks/>
          </p:cNvCxnSpPr>
          <p:nvPr/>
        </p:nvCxnSpPr>
        <p:spPr>
          <a:xfrm flipH="1">
            <a:off x="3103105" y="302562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5F85121-9A22-5D4F-9AEA-50F51203608E}"/>
              </a:ext>
            </a:extLst>
          </p:cNvPr>
          <p:cNvCxnSpPr>
            <a:cxnSpLocks/>
          </p:cNvCxnSpPr>
          <p:nvPr/>
        </p:nvCxnSpPr>
        <p:spPr>
          <a:xfrm flipH="1">
            <a:off x="3103105" y="31335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D83F291-187D-3243-8AEE-F6B9141D70AC}"/>
              </a:ext>
            </a:extLst>
          </p:cNvPr>
          <p:cNvCxnSpPr>
            <a:cxnSpLocks/>
          </p:cNvCxnSpPr>
          <p:nvPr/>
        </p:nvCxnSpPr>
        <p:spPr>
          <a:xfrm flipH="1">
            <a:off x="3103105" y="32351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EDEE9A8-8C9D-EF41-A7DE-EFFF872764FB}"/>
              </a:ext>
            </a:extLst>
          </p:cNvPr>
          <p:cNvCxnSpPr>
            <a:cxnSpLocks/>
          </p:cNvCxnSpPr>
          <p:nvPr/>
        </p:nvCxnSpPr>
        <p:spPr>
          <a:xfrm flipH="1">
            <a:off x="3103105" y="333994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8FC52E3-80FD-A14A-830F-EF7FDC954E70}"/>
              </a:ext>
            </a:extLst>
          </p:cNvPr>
          <p:cNvCxnSpPr>
            <a:cxnSpLocks/>
          </p:cNvCxnSpPr>
          <p:nvPr/>
        </p:nvCxnSpPr>
        <p:spPr>
          <a:xfrm flipH="1">
            <a:off x="3103105" y="34478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95EF873-D9C9-1C4F-A4EB-8C7C42CC28EF}"/>
              </a:ext>
            </a:extLst>
          </p:cNvPr>
          <p:cNvCxnSpPr>
            <a:cxnSpLocks/>
          </p:cNvCxnSpPr>
          <p:nvPr/>
        </p:nvCxnSpPr>
        <p:spPr>
          <a:xfrm flipH="1">
            <a:off x="3103105" y="35494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8DC342F-028B-9047-8CBE-ADD999C2A0D2}"/>
              </a:ext>
            </a:extLst>
          </p:cNvPr>
          <p:cNvCxnSpPr>
            <a:cxnSpLocks/>
          </p:cNvCxnSpPr>
          <p:nvPr/>
        </p:nvCxnSpPr>
        <p:spPr>
          <a:xfrm flipH="1">
            <a:off x="3103105" y="36542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725094C-1FE4-F54D-9530-FCFC1F4AFA64}"/>
              </a:ext>
            </a:extLst>
          </p:cNvPr>
          <p:cNvCxnSpPr>
            <a:cxnSpLocks/>
          </p:cNvCxnSpPr>
          <p:nvPr/>
        </p:nvCxnSpPr>
        <p:spPr>
          <a:xfrm flipH="1">
            <a:off x="3103105" y="376222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FEAE8880-9331-F545-A051-F7CA464250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34855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D2C9320-0BCC-B342-B6E1-FB86BCB39EB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09480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273B7F6-983A-5045-AC9C-27EF86E5A76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80931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A38FF24-978A-7E46-B0B5-F2650EEA587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55555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FE357F1-27EE-3744-B60A-752055CE839A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30180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0180FDD-C2B2-434B-B49C-A9BBA7A4A85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04805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DA2A4E2-4588-F24D-860D-0414ADDB144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76255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5ABAF45-898D-AD48-9630-DDB9B582D71F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50880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C86D7CB-99A7-544B-A87A-0BCDBF5E0F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25505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3DEFE79-2156-0C4A-AD6E-83FCF04EC828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00131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0E49841-902B-1A42-AC08-548AA46DA9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74755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889F8A8-CC60-F047-9246-540EF495200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46205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55B2AC7-3704-D743-83AB-B53847D9FA4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20831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9F77B50-FD10-394C-98D2-6EC1842D56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95455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722DB480-EA73-2041-BE95-9A94D96AA3C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70080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97002D2-21CF-BD4C-84DD-92882D6F758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44705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98C6072D-F355-BC40-AAC2-13055337EE5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19331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98BA5C4-851D-9D4A-9AE8-943718CFD315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90780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7E5955A-F618-B049-9FF0-60D4B3AE69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65405" y="37960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60D2B8B-1550-BD4E-A163-9B396341CAFC}"/>
              </a:ext>
            </a:extLst>
          </p:cNvPr>
          <p:cNvCxnSpPr>
            <a:cxnSpLocks/>
          </p:cNvCxnSpPr>
          <p:nvPr/>
        </p:nvCxnSpPr>
        <p:spPr>
          <a:xfrm flipH="1">
            <a:off x="3143250" y="3235172"/>
            <a:ext cx="3155951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12A22CC1-95D9-2A4B-B87B-1A34A465FA39}"/>
              </a:ext>
            </a:extLst>
          </p:cNvPr>
          <p:cNvSpPr txBox="1"/>
          <p:nvPr/>
        </p:nvSpPr>
        <p:spPr>
          <a:xfrm>
            <a:off x="2641578" y="2235065"/>
            <a:ext cx="407163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b="1" u="sng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  <a:p>
            <a:pPr algn="r" defTabSz="457189">
              <a:lnSpc>
                <a:spcPct val="90000"/>
              </a:lnSpc>
            </a:pPr>
            <a:r>
              <a:rPr lang="en-GB" sz="6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apalutamide</a:t>
            </a:r>
            <a:br>
              <a:rPr lang="en-GB" sz="6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6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E37FC1C-D90A-BC41-87E1-9BDC0A1D48A2}"/>
              </a:ext>
            </a:extLst>
          </p:cNvPr>
          <p:cNvSpPr txBox="1"/>
          <p:nvPr/>
        </p:nvSpPr>
        <p:spPr>
          <a:xfrm>
            <a:off x="3087934" y="2318165"/>
            <a:ext cx="1154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806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DAED013-2E2A-8A42-B5E9-DF170B69BF06}"/>
              </a:ext>
            </a:extLst>
          </p:cNvPr>
          <p:cNvSpPr txBox="1"/>
          <p:nvPr/>
        </p:nvSpPr>
        <p:spPr>
          <a:xfrm>
            <a:off x="3421712" y="2318165"/>
            <a:ext cx="1154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774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385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D46CBEE-84F2-274B-9997-018A7F9F5B51}"/>
              </a:ext>
            </a:extLst>
          </p:cNvPr>
          <p:cNvSpPr txBox="1"/>
          <p:nvPr/>
        </p:nvSpPr>
        <p:spPr>
          <a:xfrm>
            <a:off x="3254824" y="2318165"/>
            <a:ext cx="1154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791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392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C0D219D-E79F-1A4B-972F-8A2E290A5310}"/>
              </a:ext>
            </a:extLst>
          </p:cNvPr>
          <p:cNvSpPr txBox="1"/>
          <p:nvPr/>
        </p:nvSpPr>
        <p:spPr>
          <a:xfrm>
            <a:off x="3755490" y="2318165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739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358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A605980-DD2D-504C-A61F-4AEC0D2F0CC2}"/>
              </a:ext>
            </a:extLst>
          </p:cNvPr>
          <p:cNvSpPr txBox="1"/>
          <p:nvPr/>
        </p:nvSpPr>
        <p:spPr>
          <a:xfrm>
            <a:off x="3588601" y="2318165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758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373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650F1EF-067A-C741-8152-0B7F7A708AE7}"/>
              </a:ext>
            </a:extLst>
          </p:cNvPr>
          <p:cNvSpPr txBox="1"/>
          <p:nvPr/>
        </p:nvSpPr>
        <p:spPr>
          <a:xfrm>
            <a:off x="3922380" y="2318165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717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339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EA13D88-A973-2246-8836-0820F675277F}"/>
              </a:ext>
            </a:extLst>
          </p:cNvPr>
          <p:cNvSpPr txBox="1"/>
          <p:nvPr/>
        </p:nvSpPr>
        <p:spPr>
          <a:xfrm>
            <a:off x="4256157" y="2318165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658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306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14AF80E-0ECC-1D47-8846-1EB8A8E3D152}"/>
              </a:ext>
            </a:extLst>
          </p:cNvPr>
          <p:cNvSpPr txBox="1"/>
          <p:nvPr/>
        </p:nvSpPr>
        <p:spPr>
          <a:xfrm>
            <a:off x="4089268" y="2318165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691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328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F6D18F8-C502-974C-85D9-8D96DAD3EEAA}"/>
              </a:ext>
            </a:extLst>
          </p:cNvPr>
          <p:cNvSpPr txBox="1"/>
          <p:nvPr/>
        </p:nvSpPr>
        <p:spPr>
          <a:xfrm>
            <a:off x="4423046" y="2318165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625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286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3518FA6-8FD9-384C-B2CE-323104D1226B}"/>
              </a:ext>
            </a:extLst>
          </p:cNvPr>
          <p:cNvSpPr txBox="1"/>
          <p:nvPr/>
        </p:nvSpPr>
        <p:spPr>
          <a:xfrm>
            <a:off x="4589936" y="2318165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593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263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6F5400F-EE07-9744-9EF9-D66FB0FFCA1E}"/>
              </a:ext>
            </a:extLst>
          </p:cNvPr>
          <p:cNvSpPr txBox="1"/>
          <p:nvPr/>
        </p:nvSpPr>
        <p:spPr>
          <a:xfrm>
            <a:off x="4756824" y="2318165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558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2087BBF-4601-314E-B5D4-005A419501CB}"/>
              </a:ext>
            </a:extLst>
          </p:cNvPr>
          <p:cNvSpPr txBox="1"/>
          <p:nvPr/>
        </p:nvSpPr>
        <p:spPr>
          <a:xfrm>
            <a:off x="4923713" y="2318165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499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204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8677B2A-8299-A044-BD88-830FC538CE34}"/>
              </a:ext>
            </a:extLst>
          </p:cNvPr>
          <p:cNvSpPr txBox="1"/>
          <p:nvPr/>
        </p:nvSpPr>
        <p:spPr>
          <a:xfrm>
            <a:off x="5090602" y="2318165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376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156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D5CC5BA-15C1-E64B-B069-2C758D8589F5}"/>
              </a:ext>
            </a:extLst>
          </p:cNvPr>
          <p:cNvSpPr txBox="1"/>
          <p:nvPr/>
        </p:nvSpPr>
        <p:spPr>
          <a:xfrm>
            <a:off x="5257492" y="2318165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269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114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429148E-4D8D-3842-9748-294249C14973}"/>
              </a:ext>
            </a:extLst>
          </p:cNvPr>
          <p:cNvSpPr txBox="1"/>
          <p:nvPr/>
        </p:nvSpPr>
        <p:spPr>
          <a:xfrm>
            <a:off x="5424380" y="2318165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181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82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45B4350-0CB6-CF48-8FE2-0E9B36FB0A34}"/>
              </a:ext>
            </a:extLst>
          </p:cNvPr>
          <p:cNvSpPr txBox="1"/>
          <p:nvPr/>
        </p:nvSpPr>
        <p:spPr>
          <a:xfrm>
            <a:off x="5591268" y="2318165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C69FCBD-888C-814E-8883-C6FEC781A6FB}"/>
              </a:ext>
            </a:extLst>
          </p:cNvPr>
          <p:cNvSpPr txBox="1"/>
          <p:nvPr/>
        </p:nvSpPr>
        <p:spPr>
          <a:xfrm>
            <a:off x="5758155" y="2318165"/>
            <a:ext cx="76944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47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914ACF9-E1D1-A24C-A6DB-58E3054B214C}"/>
              </a:ext>
            </a:extLst>
          </p:cNvPr>
          <p:cNvSpPr txBox="1"/>
          <p:nvPr/>
        </p:nvSpPr>
        <p:spPr>
          <a:xfrm>
            <a:off x="5921455" y="2318165"/>
            <a:ext cx="76944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8ECE01A-3A47-9347-B5AC-F05D27210160}"/>
              </a:ext>
            </a:extLst>
          </p:cNvPr>
          <p:cNvSpPr txBox="1"/>
          <p:nvPr/>
        </p:nvSpPr>
        <p:spPr>
          <a:xfrm>
            <a:off x="6253782" y="2318165"/>
            <a:ext cx="38472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459A090-5D37-EB49-B928-87DC2555C635}"/>
              </a:ext>
            </a:extLst>
          </p:cNvPr>
          <p:cNvSpPr txBox="1"/>
          <p:nvPr/>
        </p:nvSpPr>
        <p:spPr>
          <a:xfrm>
            <a:off x="3123232" y="2092107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45593F7E-3478-024B-BAEA-8436B4721438}"/>
              </a:ext>
            </a:extLst>
          </p:cNvPr>
          <p:cNvSpPr txBox="1"/>
          <p:nvPr/>
        </p:nvSpPr>
        <p:spPr>
          <a:xfrm>
            <a:off x="3453432" y="2092107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A195C6A8-4855-8F47-8112-2077D02386EA}"/>
              </a:ext>
            </a:extLst>
          </p:cNvPr>
          <p:cNvSpPr txBox="1"/>
          <p:nvPr/>
        </p:nvSpPr>
        <p:spPr>
          <a:xfrm>
            <a:off x="3285157" y="2092107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CE80338B-598E-9C4F-9EFC-CCD7DE2B81FD}"/>
              </a:ext>
            </a:extLst>
          </p:cNvPr>
          <p:cNvSpPr txBox="1"/>
          <p:nvPr/>
        </p:nvSpPr>
        <p:spPr>
          <a:xfrm>
            <a:off x="3762013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D3A99E1-CF2C-1947-8074-E63023FD27FE}"/>
              </a:ext>
            </a:extLst>
          </p:cNvPr>
          <p:cNvSpPr txBox="1"/>
          <p:nvPr/>
        </p:nvSpPr>
        <p:spPr>
          <a:xfrm>
            <a:off x="3596120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B7F9248E-1F4B-EA4F-9436-75169C6E6523}"/>
              </a:ext>
            </a:extLst>
          </p:cNvPr>
          <p:cNvSpPr txBox="1"/>
          <p:nvPr/>
        </p:nvSpPr>
        <p:spPr>
          <a:xfrm>
            <a:off x="3927908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3B04BFE-DAF4-E24C-B4AE-5559BEA26F0C}"/>
              </a:ext>
            </a:extLst>
          </p:cNvPr>
          <p:cNvSpPr txBox="1"/>
          <p:nvPr/>
        </p:nvSpPr>
        <p:spPr>
          <a:xfrm>
            <a:off x="4259696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37A5CCD-C389-9E4C-96DD-9C00633ECF6E}"/>
              </a:ext>
            </a:extLst>
          </p:cNvPr>
          <p:cNvSpPr txBox="1"/>
          <p:nvPr/>
        </p:nvSpPr>
        <p:spPr>
          <a:xfrm>
            <a:off x="4093801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0327A2F-DFC2-9A40-AB1A-9DF4B4034344}"/>
              </a:ext>
            </a:extLst>
          </p:cNvPr>
          <p:cNvSpPr txBox="1"/>
          <p:nvPr/>
        </p:nvSpPr>
        <p:spPr>
          <a:xfrm>
            <a:off x="4425589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E3BB5B6-2401-5E4F-8E1D-455EE071D646}"/>
              </a:ext>
            </a:extLst>
          </p:cNvPr>
          <p:cNvSpPr txBox="1"/>
          <p:nvPr/>
        </p:nvSpPr>
        <p:spPr>
          <a:xfrm>
            <a:off x="4591484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7008F231-FBDC-414B-8E83-A634F116F90A}"/>
              </a:ext>
            </a:extLst>
          </p:cNvPr>
          <p:cNvSpPr txBox="1"/>
          <p:nvPr/>
        </p:nvSpPr>
        <p:spPr>
          <a:xfrm>
            <a:off x="4757377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DA8A469-DD7F-3D46-A314-FAEA6BF93248}"/>
              </a:ext>
            </a:extLst>
          </p:cNvPr>
          <p:cNvSpPr txBox="1"/>
          <p:nvPr/>
        </p:nvSpPr>
        <p:spPr>
          <a:xfrm>
            <a:off x="4923272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8F184A2-993D-AF46-8559-306F8BEB186E}"/>
              </a:ext>
            </a:extLst>
          </p:cNvPr>
          <p:cNvSpPr txBox="1"/>
          <p:nvPr/>
        </p:nvSpPr>
        <p:spPr>
          <a:xfrm>
            <a:off x="5089165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518AB79-C8FC-ED42-9AEE-2F49780CA763}"/>
              </a:ext>
            </a:extLst>
          </p:cNvPr>
          <p:cNvSpPr txBox="1"/>
          <p:nvPr/>
        </p:nvSpPr>
        <p:spPr>
          <a:xfrm>
            <a:off x="5255060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52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47BADF8-B330-D243-812C-3BE65C1B6FE3}"/>
              </a:ext>
            </a:extLst>
          </p:cNvPr>
          <p:cNvSpPr txBox="1"/>
          <p:nvPr/>
        </p:nvSpPr>
        <p:spPr>
          <a:xfrm>
            <a:off x="5420953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ECC83C7-416C-C744-A9C6-0A75C01806E9}"/>
              </a:ext>
            </a:extLst>
          </p:cNvPr>
          <p:cNvSpPr txBox="1"/>
          <p:nvPr/>
        </p:nvSpPr>
        <p:spPr>
          <a:xfrm>
            <a:off x="5586848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5C278D1-86FB-BC45-99A9-0A69FE7A8CD6}"/>
              </a:ext>
            </a:extLst>
          </p:cNvPr>
          <p:cNvSpPr txBox="1"/>
          <p:nvPr/>
        </p:nvSpPr>
        <p:spPr>
          <a:xfrm>
            <a:off x="5752741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AF5017D-82BB-5B49-BBB5-AA96865619B2}"/>
              </a:ext>
            </a:extLst>
          </p:cNvPr>
          <p:cNvSpPr txBox="1"/>
          <p:nvPr/>
        </p:nvSpPr>
        <p:spPr>
          <a:xfrm>
            <a:off x="5918636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E4EBE60-B021-2341-9F29-D381218E567A}"/>
              </a:ext>
            </a:extLst>
          </p:cNvPr>
          <p:cNvSpPr txBox="1"/>
          <p:nvPr/>
        </p:nvSpPr>
        <p:spPr>
          <a:xfrm>
            <a:off x="6084529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F6C8F272-69AA-C245-B7BA-FB75960A6A25}"/>
              </a:ext>
            </a:extLst>
          </p:cNvPr>
          <p:cNvSpPr txBox="1"/>
          <p:nvPr/>
        </p:nvSpPr>
        <p:spPr>
          <a:xfrm>
            <a:off x="3950187" y="2174739"/>
            <a:ext cx="1505220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since randomization (months)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0A40F1E-7237-F449-84EC-FE716097B9F6}"/>
              </a:ext>
            </a:extLst>
          </p:cNvPr>
          <p:cNvSpPr txBox="1"/>
          <p:nvPr/>
        </p:nvSpPr>
        <p:spPr>
          <a:xfrm rot="16200000">
            <a:off x="2414379" y="1440110"/>
            <a:ext cx="735779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alive (%)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D8BF255-7832-AB48-BDBD-A625B62B6349}"/>
              </a:ext>
            </a:extLst>
          </p:cNvPr>
          <p:cNvSpPr txBox="1"/>
          <p:nvPr/>
        </p:nvSpPr>
        <p:spPr>
          <a:xfrm>
            <a:off x="3051743" y="1983083"/>
            <a:ext cx="38472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2F3B8850-0926-F642-84B7-439FA3180DF1}"/>
              </a:ext>
            </a:extLst>
          </p:cNvPr>
          <p:cNvSpPr txBox="1"/>
          <p:nvPr/>
        </p:nvSpPr>
        <p:spPr>
          <a:xfrm>
            <a:off x="3013271" y="177353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003BBDAC-6E31-D743-8A68-738679C3947D}"/>
              </a:ext>
            </a:extLst>
          </p:cNvPr>
          <p:cNvCxnSpPr/>
          <p:nvPr/>
        </p:nvCxnSpPr>
        <p:spPr>
          <a:xfrm>
            <a:off x="3139105" y="952192"/>
            <a:ext cx="0" cy="1092509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1A2AB993-BD89-F142-8B05-227ACD063933}"/>
              </a:ext>
            </a:extLst>
          </p:cNvPr>
          <p:cNvCxnSpPr>
            <a:cxnSpLocks/>
          </p:cNvCxnSpPr>
          <p:nvPr/>
        </p:nvCxnSpPr>
        <p:spPr>
          <a:xfrm flipH="1">
            <a:off x="3135776" y="2041372"/>
            <a:ext cx="3172949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CA3424CF-5DB6-2F44-85A3-3018317472FB}"/>
              </a:ext>
            </a:extLst>
          </p:cNvPr>
          <p:cNvCxnSpPr>
            <a:cxnSpLocks/>
          </p:cNvCxnSpPr>
          <p:nvPr/>
        </p:nvCxnSpPr>
        <p:spPr>
          <a:xfrm flipH="1">
            <a:off x="3103105" y="955523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0FE3692-368A-6341-942A-827530CF6345}"/>
              </a:ext>
            </a:extLst>
          </p:cNvPr>
          <p:cNvCxnSpPr>
            <a:cxnSpLocks/>
          </p:cNvCxnSpPr>
          <p:nvPr/>
        </p:nvCxnSpPr>
        <p:spPr>
          <a:xfrm flipH="1">
            <a:off x="3103105" y="18254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30B6C42C-9C8D-6648-AE75-6A076ED756B8}"/>
              </a:ext>
            </a:extLst>
          </p:cNvPr>
          <p:cNvCxnSpPr>
            <a:cxnSpLocks/>
          </p:cNvCxnSpPr>
          <p:nvPr/>
        </p:nvCxnSpPr>
        <p:spPr>
          <a:xfrm flipH="1">
            <a:off x="3103105" y="2041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CB2A242E-3E00-AA4B-A7F7-3AE7D3307E9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21105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C1A6DFF-49F4-EB45-A3DE-5497D43DF14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86595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982A7567-8BE6-FF43-8F21-0E18C6FC122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52083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0E0CD8B1-A3F9-B64B-932E-C779C9DD6D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17572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7CA7A5D3-9A2B-0E4E-AC27-8186312EB73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83061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54252CE6-775D-5F40-9B19-C484ACBC9B3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48551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1CAB581-1054-4D45-AFDB-84824A6B85D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14039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B2B761E-B021-0247-933F-6AD6A7A79DC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79528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EBC60EA-56F6-BF4B-B8BD-885E19BBAE6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45017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02FE0550-484B-0D43-A9DD-3E72461E996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10507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34026FEB-A954-CA4C-B49B-348DA874B04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75995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B4A3AD6F-2F94-994C-B126-5819EAE55F6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41484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F5214A22-48B9-034A-B8E2-86C68631611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06973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684EA2F9-C8B9-1149-B4C5-9935EA4358E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72463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3D82843C-A771-EF4D-8B80-72AEEE6D6A4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37951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0F170491-177E-C741-ADDD-2BF58282880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03440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C4EADDE9-272C-7247-A7DA-2AE6425B387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68929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01615ED6-86A2-F448-89E0-5C0B14F6603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34419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F2DDB143-B51B-7B41-B905-184854A5D09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65405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250AF366-4C7A-5F44-8E2A-FE6BD2F3B7F0}"/>
              </a:ext>
            </a:extLst>
          </p:cNvPr>
          <p:cNvCxnSpPr>
            <a:cxnSpLocks/>
          </p:cNvCxnSpPr>
          <p:nvPr/>
        </p:nvCxnSpPr>
        <p:spPr>
          <a:xfrm flipH="1">
            <a:off x="3103105" y="1174597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712575FD-7E38-6E44-B75F-216749729BDB}"/>
              </a:ext>
            </a:extLst>
          </p:cNvPr>
          <p:cNvCxnSpPr>
            <a:cxnSpLocks/>
          </p:cNvCxnSpPr>
          <p:nvPr/>
        </p:nvCxnSpPr>
        <p:spPr>
          <a:xfrm flipH="1">
            <a:off x="3103105" y="13936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7C59972B-94AE-EF42-97F8-E2746C471CCE}"/>
              </a:ext>
            </a:extLst>
          </p:cNvPr>
          <p:cNvCxnSpPr>
            <a:cxnSpLocks/>
          </p:cNvCxnSpPr>
          <p:nvPr/>
        </p:nvCxnSpPr>
        <p:spPr>
          <a:xfrm flipH="1">
            <a:off x="3103105" y="16095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4" name="TextBox 213">
            <a:extLst>
              <a:ext uri="{FF2B5EF4-FFF2-40B4-BE49-F238E27FC236}">
                <a16:creationId xmlns:a16="http://schemas.microsoft.com/office/drawing/2014/main" id="{1B442F67-47BF-9043-BC85-D83282CBD988}"/>
              </a:ext>
            </a:extLst>
          </p:cNvPr>
          <p:cNvSpPr txBox="1"/>
          <p:nvPr/>
        </p:nvSpPr>
        <p:spPr>
          <a:xfrm>
            <a:off x="2974799" y="916283"/>
            <a:ext cx="115416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6331D0D2-CF16-1644-BF5F-3AEFEE66CD7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99907" y="2059372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4E9FB000-A38B-4F43-BF22-056CE4BE346E}"/>
              </a:ext>
            </a:extLst>
          </p:cNvPr>
          <p:cNvSpPr txBox="1"/>
          <p:nvPr/>
        </p:nvSpPr>
        <p:spPr>
          <a:xfrm>
            <a:off x="6250420" y="209210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76</a:t>
            </a:r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ECD36B40-C814-6144-AC40-3E18AC137CEE}"/>
              </a:ext>
            </a:extLst>
          </p:cNvPr>
          <p:cNvCxnSpPr>
            <a:cxnSpLocks/>
          </p:cNvCxnSpPr>
          <p:nvPr/>
        </p:nvCxnSpPr>
        <p:spPr>
          <a:xfrm flipH="1">
            <a:off x="3143250" y="1498447"/>
            <a:ext cx="3155951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697C7C3A-F456-4D42-BC63-460ECBA1FDB1}"/>
              </a:ext>
            </a:extLst>
          </p:cNvPr>
          <p:cNvSpPr txBox="1"/>
          <p:nvPr/>
        </p:nvSpPr>
        <p:spPr>
          <a:xfrm>
            <a:off x="3013271" y="113535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B7359386-F458-6F49-8F84-EE6B9AB134D0}"/>
              </a:ext>
            </a:extLst>
          </p:cNvPr>
          <p:cNvSpPr txBox="1"/>
          <p:nvPr/>
        </p:nvSpPr>
        <p:spPr>
          <a:xfrm>
            <a:off x="3013271" y="1348083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451DEBFD-6945-9A46-89A7-AC8B43C74F7F}"/>
              </a:ext>
            </a:extLst>
          </p:cNvPr>
          <p:cNvSpPr txBox="1"/>
          <p:nvPr/>
        </p:nvSpPr>
        <p:spPr>
          <a:xfrm>
            <a:off x="3013271" y="1563983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5266921-F181-F749-AC76-BAF7016B155F}"/>
              </a:ext>
            </a:extLst>
          </p:cNvPr>
          <p:cNvSpPr txBox="1"/>
          <p:nvPr/>
        </p:nvSpPr>
        <p:spPr>
          <a:xfrm>
            <a:off x="6119128" y="2318165"/>
            <a:ext cx="38472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096" name="Picture 4095">
            <a:extLst>
              <a:ext uri="{FF2B5EF4-FFF2-40B4-BE49-F238E27FC236}">
                <a16:creationId xmlns:a16="http://schemas.microsoft.com/office/drawing/2014/main" id="{74AD4D3F-1555-D049-82AA-65CFA89C32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522" y="953291"/>
            <a:ext cx="3057079" cy="815221"/>
          </a:xfrm>
          <a:prstGeom prst="rect">
            <a:avLst/>
          </a:prstGeom>
        </p:spPr>
      </p:pic>
      <p:sp>
        <p:nvSpPr>
          <p:cNvPr id="217" name="TextBox 216">
            <a:extLst>
              <a:ext uri="{FF2B5EF4-FFF2-40B4-BE49-F238E27FC236}">
                <a16:creationId xmlns:a16="http://schemas.microsoft.com/office/drawing/2014/main" id="{B534265C-5946-6A41-907E-5F82468A39EF}"/>
              </a:ext>
            </a:extLst>
          </p:cNvPr>
          <p:cNvSpPr txBox="1"/>
          <p:nvPr/>
        </p:nvSpPr>
        <p:spPr>
          <a:xfrm>
            <a:off x="3470486" y="1606578"/>
            <a:ext cx="391133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apalutamide</a:t>
            </a:r>
          </a:p>
          <a:p>
            <a:pPr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 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7C7F94A-AACF-EE4C-BDFF-718FD5F5C63B}"/>
              </a:ext>
            </a:extLst>
          </p:cNvPr>
          <p:cNvCxnSpPr>
            <a:cxnSpLocks/>
          </p:cNvCxnSpPr>
          <p:nvPr/>
        </p:nvCxnSpPr>
        <p:spPr>
          <a:xfrm>
            <a:off x="3280209" y="1648661"/>
            <a:ext cx="14287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33BC631A-BF4E-ED4F-9159-3050610666C0}"/>
              </a:ext>
            </a:extLst>
          </p:cNvPr>
          <p:cNvCxnSpPr>
            <a:cxnSpLocks/>
          </p:cNvCxnSpPr>
          <p:nvPr/>
        </p:nvCxnSpPr>
        <p:spPr>
          <a:xfrm>
            <a:off x="3280209" y="1728036"/>
            <a:ext cx="142875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TextBox 219">
            <a:extLst>
              <a:ext uri="{FF2B5EF4-FFF2-40B4-BE49-F238E27FC236}">
                <a16:creationId xmlns:a16="http://schemas.microsoft.com/office/drawing/2014/main" id="{4DAC7AD1-5594-D14E-8BD3-E249CCDAF83E}"/>
              </a:ext>
            </a:extLst>
          </p:cNvPr>
          <p:cNvSpPr txBox="1"/>
          <p:nvPr/>
        </p:nvSpPr>
        <p:spPr>
          <a:xfrm>
            <a:off x="3235381" y="1847322"/>
            <a:ext cx="115095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for death 0.78 (95% CI 0.64–0.96)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</a:t>
            </a:r>
            <a:r>
              <a:rPr lang="en-GB" sz="600" i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</a:t>
            </a: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= 0.016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67CF4A9E-25E0-CE4B-A049-E26013C4AA15}"/>
              </a:ext>
            </a:extLst>
          </p:cNvPr>
          <p:cNvSpPr txBox="1"/>
          <p:nvPr/>
        </p:nvSpPr>
        <p:spPr>
          <a:xfrm>
            <a:off x="4814533" y="1546305"/>
            <a:ext cx="756617" cy="1938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defTabSz="457189">
              <a:lnSpc>
                <a:spcPct val="90000"/>
              </a:lnSpc>
            </a:pPr>
            <a:r>
              <a:rPr lang="en-GB" sz="7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 </a:t>
            </a:r>
            <a:br>
              <a:rPr lang="en-GB" sz="7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7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59.9 months</a:t>
            </a:r>
          </a:p>
        </p:txBody>
      </p:sp>
      <p:cxnSp>
        <p:nvCxnSpPr>
          <p:cNvPr id="232" name="Straight Arrow Connector 21">
            <a:extLst>
              <a:ext uri="{FF2B5EF4-FFF2-40B4-BE49-F238E27FC236}">
                <a16:creationId xmlns:a16="http://schemas.microsoft.com/office/drawing/2014/main" id="{B6F7E285-9C9F-F140-81AA-BB6BCF6E9ED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21301" y="1509169"/>
            <a:ext cx="271708" cy="113257"/>
          </a:xfrm>
          <a:prstGeom prst="straightConnector1">
            <a:avLst/>
          </a:prstGeom>
          <a:noFill/>
          <a:ln w="9525">
            <a:solidFill>
              <a:srgbClr val="262626"/>
            </a:solidFill>
            <a:round/>
            <a:headEnd type="none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CC798FC9-4611-9641-BA7C-B738AC0B3031}"/>
              </a:ext>
            </a:extLst>
          </p:cNvPr>
          <p:cNvSpPr txBox="1"/>
          <p:nvPr/>
        </p:nvSpPr>
        <p:spPr>
          <a:xfrm>
            <a:off x="5537655" y="1140755"/>
            <a:ext cx="756617" cy="1938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defTabSz="457189">
              <a:lnSpc>
                <a:spcPct val="90000"/>
              </a:lnSpc>
            </a:pPr>
            <a:r>
              <a:rPr lang="en-GB" sz="7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apalutamide </a:t>
            </a:r>
            <a:br>
              <a:rPr lang="en-GB" sz="7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7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73.9 months</a:t>
            </a:r>
          </a:p>
        </p:txBody>
      </p:sp>
      <p:cxnSp>
        <p:nvCxnSpPr>
          <p:cNvPr id="236" name="Straight Arrow Connector 21">
            <a:extLst>
              <a:ext uri="{FF2B5EF4-FFF2-40B4-BE49-F238E27FC236}">
                <a16:creationId xmlns:a16="http://schemas.microsoft.com/office/drawing/2014/main" id="{78A79FCB-B68A-284E-B37A-693302182A99}"/>
              </a:ext>
            </a:extLst>
          </p:cNvPr>
          <p:cNvCxnSpPr>
            <a:cxnSpLocks noChangeShapeType="1"/>
            <a:stCxn id="221" idx="2"/>
          </p:cNvCxnSpPr>
          <p:nvPr/>
        </p:nvCxnSpPr>
        <p:spPr bwMode="auto">
          <a:xfrm>
            <a:off x="5915964" y="1334654"/>
            <a:ext cx="208857" cy="129925"/>
          </a:xfrm>
          <a:prstGeom prst="straightConnector1">
            <a:avLst/>
          </a:prstGeom>
          <a:noFill/>
          <a:ln w="9525">
            <a:solidFill>
              <a:srgbClr val="262626"/>
            </a:solidFill>
            <a:round/>
            <a:headEnd type="none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4DD1D8E2-ED4A-9D4F-9982-7524610402E1}"/>
              </a:ext>
            </a:extLst>
          </p:cNvPr>
          <p:cNvSpPr txBox="1"/>
          <p:nvPr/>
        </p:nvSpPr>
        <p:spPr>
          <a:xfrm>
            <a:off x="2598019" y="5716502"/>
            <a:ext cx="479297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b="1" u="sng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at risk</a:t>
            </a:r>
          </a:p>
          <a:p>
            <a:pPr algn="r" defTabSz="457189">
              <a:lnSpc>
                <a:spcPct val="90000"/>
              </a:lnSpc>
            </a:pPr>
            <a:r>
              <a:rPr lang="en-GB" sz="600" b="1" dirty="0" err="1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darolutamide</a:t>
            </a:r>
            <a:br>
              <a:rPr lang="en-GB" sz="6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6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2149A29E-460F-CD4E-84DF-4550E0514FAB}"/>
              </a:ext>
            </a:extLst>
          </p:cNvPr>
          <p:cNvSpPr txBox="1"/>
          <p:nvPr/>
        </p:nvSpPr>
        <p:spPr>
          <a:xfrm>
            <a:off x="3154609" y="5799602"/>
            <a:ext cx="1154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955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554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7E225EBF-661E-714F-80CA-42AFEB381448}"/>
              </a:ext>
            </a:extLst>
          </p:cNvPr>
          <p:cNvSpPr txBox="1"/>
          <p:nvPr/>
        </p:nvSpPr>
        <p:spPr>
          <a:xfrm>
            <a:off x="3381849" y="5799602"/>
            <a:ext cx="115416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932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530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5F0472E-E443-B041-A432-A6EC37569314}"/>
              </a:ext>
            </a:extLst>
          </p:cNvPr>
          <p:cNvSpPr txBox="1"/>
          <p:nvPr/>
        </p:nvSpPr>
        <p:spPr>
          <a:xfrm>
            <a:off x="3780540" y="5799602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863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460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BB2CCF97-0AFF-3040-B5CE-9A94DA8CAF7B}"/>
              </a:ext>
            </a:extLst>
          </p:cNvPr>
          <p:cNvSpPr txBox="1"/>
          <p:nvPr/>
        </p:nvSpPr>
        <p:spPr>
          <a:xfrm>
            <a:off x="3578020" y="5799602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908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497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73F52BE-11E3-E64D-9562-612BD23258E3}"/>
              </a:ext>
            </a:extLst>
          </p:cNvPr>
          <p:cNvSpPr txBox="1"/>
          <p:nvPr/>
        </p:nvSpPr>
        <p:spPr>
          <a:xfrm>
            <a:off x="3986234" y="5799602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816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432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E1C12818-3688-2440-8E59-142F0523A26C}"/>
              </a:ext>
            </a:extLst>
          </p:cNvPr>
          <p:cNvSpPr txBox="1"/>
          <p:nvPr/>
        </p:nvSpPr>
        <p:spPr>
          <a:xfrm>
            <a:off x="4393892" y="5799602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680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333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86143C77-09A0-554E-BF4A-9ECD27BD6A43}"/>
              </a:ext>
            </a:extLst>
          </p:cNvPr>
          <p:cNvSpPr txBox="1"/>
          <p:nvPr/>
        </p:nvSpPr>
        <p:spPr>
          <a:xfrm>
            <a:off x="4185580" y="5799602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771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394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C319CEA7-222C-6743-9BA5-051AAC4F3C11}"/>
              </a:ext>
            </a:extLst>
          </p:cNvPr>
          <p:cNvSpPr txBox="1"/>
          <p:nvPr/>
        </p:nvSpPr>
        <p:spPr>
          <a:xfrm>
            <a:off x="4590620" y="5799602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549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261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249F8636-D33A-9249-A829-406481B0642A}"/>
              </a:ext>
            </a:extLst>
          </p:cNvPr>
          <p:cNvSpPr txBox="1"/>
          <p:nvPr/>
        </p:nvSpPr>
        <p:spPr>
          <a:xfrm>
            <a:off x="4789964" y="5799602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425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182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493CB289-7CC3-E644-81BC-E3A94A446D35}"/>
              </a:ext>
            </a:extLst>
          </p:cNvPr>
          <p:cNvSpPr txBox="1"/>
          <p:nvPr/>
        </p:nvSpPr>
        <p:spPr>
          <a:xfrm>
            <a:off x="4992484" y="5799602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293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130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A018637A-6367-B54B-A4BA-F7E39E21F808}"/>
              </a:ext>
            </a:extLst>
          </p:cNvPr>
          <p:cNvSpPr txBox="1"/>
          <p:nvPr/>
        </p:nvSpPr>
        <p:spPr>
          <a:xfrm>
            <a:off x="5191828" y="5799602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214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93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720320E3-930F-5549-8A54-4477014EAAA5}"/>
              </a:ext>
            </a:extLst>
          </p:cNvPr>
          <p:cNvSpPr txBox="1"/>
          <p:nvPr/>
        </p:nvSpPr>
        <p:spPr>
          <a:xfrm>
            <a:off x="5394348" y="5799602"/>
            <a:ext cx="115416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129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54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135D2AC0-A33E-1C48-8D1F-2D5F48CC5CD5}"/>
              </a:ext>
            </a:extLst>
          </p:cNvPr>
          <p:cNvSpPr txBox="1"/>
          <p:nvPr/>
        </p:nvSpPr>
        <p:spPr>
          <a:xfrm>
            <a:off x="5616105" y="5799602"/>
            <a:ext cx="76944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69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5D946A7F-CD8F-FC49-AEB1-4B611BEAD829}"/>
              </a:ext>
            </a:extLst>
          </p:cNvPr>
          <p:cNvSpPr txBox="1"/>
          <p:nvPr/>
        </p:nvSpPr>
        <p:spPr>
          <a:xfrm>
            <a:off x="5821795" y="5799602"/>
            <a:ext cx="76944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9F5E4E69-BE5E-F441-BB47-58A966C93F38}"/>
              </a:ext>
            </a:extLst>
          </p:cNvPr>
          <p:cNvSpPr txBox="1"/>
          <p:nvPr/>
        </p:nvSpPr>
        <p:spPr>
          <a:xfrm>
            <a:off x="6028169" y="5799602"/>
            <a:ext cx="76944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597DBE19-03F8-6C47-BEBE-84B9CB1D4AFB}"/>
              </a:ext>
            </a:extLst>
          </p:cNvPr>
          <p:cNvSpPr txBox="1"/>
          <p:nvPr/>
        </p:nvSpPr>
        <p:spPr>
          <a:xfrm>
            <a:off x="6241082" y="5799602"/>
            <a:ext cx="38472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A21ACD40-3793-1F47-872D-802F791664F8}"/>
              </a:ext>
            </a:extLst>
          </p:cNvPr>
          <p:cNvSpPr txBox="1"/>
          <p:nvPr/>
        </p:nvSpPr>
        <p:spPr>
          <a:xfrm>
            <a:off x="3208957" y="5573544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8ECB0161-B8C6-A64F-B367-576BD1187973}"/>
              </a:ext>
            </a:extLst>
          </p:cNvPr>
          <p:cNvSpPr txBox="1"/>
          <p:nvPr/>
        </p:nvSpPr>
        <p:spPr>
          <a:xfrm>
            <a:off x="3609006" y="5573544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9757A175-D983-9840-BBBF-202FDAF38A82}"/>
              </a:ext>
            </a:extLst>
          </p:cNvPr>
          <p:cNvSpPr txBox="1"/>
          <p:nvPr/>
        </p:nvSpPr>
        <p:spPr>
          <a:xfrm>
            <a:off x="3418506" y="5573544"/>
            <a:ext cx="38472" cy="83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458AA2D1-A26C-E749-BEB2-92FF810A99BC}"/>
              </a:ext>
            </a:extLst>
          </p:cNvPr>
          <p:cNvSpPr txBox="1"/>
          <p:nvPr/>
        </p:nvSpPr>
        <p:spPr>
          <a:xfrm>
            <a:off x="3999345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816888FD-F227-0D40-BF42-E16142CF0ECA}"/>
              </a:ext>
            </a:extLst>
          </p:cNvPr>
          <p:cNvSpPr txBox="1"/>
          <p:nvPr/>
        </p:nvSpPr>
        <p:spPr>
          <a:xfrm>
            <a:off x="3792969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45832373-CC3D-5145-B3D4-6174026A5FAD}"/>
              </a:ext>
            </a:extLst>
          </p:cNvPr>
          <p:cNvSpPr txBox="1"/>
          <p:nvPr/>
        </p:nvSpPr>
        <p:spPr>
          <a:xfrm>
            <a:off x="4199369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E460E0C3-DF8C-DC43-A693-580E7D34D4CE}"/>
              </a:ext>
            </a:extLst>
          </p:cNvPr>
          <p:cNvSpPr txBox="1"/>
          <p:nvPr/>
        </p:nvSpPr>
        <p:spPr>
          <a:xfrm>
            <a:off x="4602595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A03EB75A-5CED-294A-8E8E-201B1B2253B0}"/>
              </a:ext>
            </a:extLst>
          </p:cNvPr>
          <p:cNvSpPr txBox="1"/>
          <p:nvPr/>
        </p:nvSpPr>
        <p:spPr>
          <a:xfrm>
            <a:off x="4405745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26D3BF2A-8D18-084B-A709-231C2502A0E1}"/>
              </a:ext>
            </a:extLst>
          </p:cNvPr>
          <p:cNvSpPr txBox="1"/>
          <p:nvPr/>
        </p:nvSpPr>
        <p:spPr>
          <a:xfrm>
            <a:off x="4805795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78951712-FB7E-B147-917B-09A47754C017}"/>
              </a:ext>
            </a:extLst>
          </p:cNvPr>
          <p:cNvSpPr txBox="1"/>
          <p:nvPr/>
        </p:nvSpPr>
        <p:spPr>
          <a:xfrm>
            <a:off x="5012169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91D6B692-3BED-C842-AB37-E49B0468B0DC}"/>
              </a:ext>
            </a:extLst>
          </p:cNvPr>
          <p:cNvSpPr txBox="1"/>
          <p:nvPr/>
        </p:nvSpPr>
        <p:spPr>
          <a:xfrm>
            <a:off x="5205845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E99F4F3E-8BA4-CB43-99CE-51FA31E6CC78}"/>
              </a:ext>
            </a:extLst>
          </p:cNvPr>
          <p:cNvSpPr txBox="1"/>
          <p:nvPr/>
        </p:nvSpPr>
        <p:spPr>
          <a:xfrm>
            <a:off x="5409045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AE338A44-C898-7040-9938-5E5F7A9749E1}"/>
              </a:ext>
            </a:extLst>
          </p:cNvPr>
          <p:cNvSpPr txBox="1"/>
          <p:nvPr/>
        </p:nvSpPr>
        <p:spPr>
          <a:xfrm>
            <a:off x="5609069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65C5DAD8-BE9C-DC4E-9262-84E154B30E91}"/>
              </a:ext>
            </a:extLst>
          </p:cNvPr>
          <p:cNvSpPr txBox="1"/>
          <p:nvPr/>
        </p:nvSpPr>
        <p:spPr>
          <a:xfrm>
            <a:off x="5805920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52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9E057638-2FC4-1943-9A2B-56DA76399DB7}"/>
              </a:ext>
            </a:extLst>
          </p:cNvPr>
          <p:cNvSpPr txBox="1"/>
          <p:nvPr/>
        </p:nvSpPr>
        <p:spPr>
          <a:xfrm>
            <a:off x="6014500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F533C158-8D75-3B47-BBD8-76ADEB697701}"/>
              </a:ext>
            </a:extLst>
          </p:cNvPr>
          <p:cNvSpPr txBox="1"/>
          <p:nvPr/>
        </p:nvSpPr>
        <p:spPr>
          <a:xfrm>
            <a:off x="6215495" y="557354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E19E84DF-A286-7445-96CD-B9009107B221}"/>
              </a:ext>
            </a:extLst>
          </p:cNvPr>
          <p:cNvSpPr txBox="1"/>
          <p:nvPr/>
        </p:nvSpPr>
        <p:spPr>
          <a:xfrm>
            <a:off x="4000290" y="5656178"/>
            <a:ext cx="1505220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since randomization (months)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A33E0765-331F-B44B-9200-78592C76CF50}"/>
              </a:ext>
            </a:extLst>
          </p:cNvPr>
          <p:cNvSpPr txBox="1"/>
          <p:nvPr/>
        </p:nvSpPr>
        <p:spPr>
          <a:xfrm rot="16200000">
            <a:off x="2469779" y="4921549"/>
            <a:ext cx="735778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189">
              <a:lnSpc>
                <a:spcPct val="90000"/>
              </a:lnSpc>
            </a:pPr>
            <a:r>
              <a:rPr lang="en-GB" sz="800" b="1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alive (%)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22871A14-7F75-7A4D-998A-D554182FBCEB}"/>
              </a:ext>
            </a:extLst>
          </p:cNvPr>
          <p:cNvSpPr txBox="1"/>
          <p:nvPr/>
        </p:nvSpPr>
        <p:spPr>
          <a:xfrm>
            <a:off x="2974799" y="4416771"/>
            <a:ext cx="115416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17D6E837-99A7-6143-BF03-53928E0DE91F}"/>
              </a:ext>
            </a:extLst>
          </p:cNvPr>
          <p:cNvSpPr txBox="1"/>
          <p:nvPr/>
        </p:nvSpPr>
        <p:spPr>
          <a:xfrm>
            <a:off x="3051743" y="5486745"/>
            <a:ext cx="38472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4CF99372-A101-964B-BC80-5C86E498E53A}"/>
              </a:ext>
            </a:extLst>
          </p:cNvPr>
          <p:cNvSpPr txBox="1"/>
          <p:nvPr/>
        </p:nvSpPr>
        <p:spPr>
          <a:xfrm>
            <a:off x="3013271" y="4523768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44898650-9035-8241-8469-0466B10CB516}"/>
              </a:ext>
            </a:extLst>
          </p:cNvPr>
          <p:cNvSpPr txBox="1"/>
          <p:nvPr/>
        </p:nvSpPr>
        <p:spPr>
          <a:xfrm>
            <a:off x="3013271" y="4630767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14EA7B77-343D-704B-9832-3D80028FC099}"/>
              </a:ext>
            </a:extLst>
          </p:cNvPr>
          <p:cNvSpPr txBox="1"/>
          <p:nvPr/>
        </p:nvSpPr>
        <p:spPr>
          <a:xfrm>
            <a:off x="3013271" y="4737764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86EFCA39-681B-6445-9A84-7DEDB88456A7}"/>
              </a:ext>
            </a:extLst>
          </p:cNvPr>
          <p:cNvSpPr txBox="1"/>
          <p:nvPr/>
        </p:nvSpPr>
        <p:spPr>
          <a:xfrm>
            <a:off x="3013271" y="4844763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9A6A0114-785D-A94F-8FF8-ED0F17CD0CC0}"/>
              </a:ext>
            </a:extLst>
          </p:cNvPr>
          <p:cNvSpPr txBox="1"/>
          <p:nvPr/>
        </p:nvSpPr>
        <p:spPr>
          <a:xfrm>
            <a:off x="3013271" y="4951760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5F4B2FFA-B6FD-6C4C-A302-5B71BCC9659D}"/>
              </a:ext>
            </a:extLst>
          </p:cNvPr>
          <p:cNvSpPr txBox="1"/>
          <p:nvPr/>
        </p:nvSpPr>
        <p:spPr>
          <a:xfrm>
            <a:off x="3013271" y="5058759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D7DBFF-A7DD-134F-9A24-CAE4F11CF371}"/>
              </a:ext>
            </a:extLst>
          </p:cNvPr>
          <p:cNvSpPr txBox="1"/>
          <p:nvPr/>
        </p:nvSpPr>
        <p:spPr>
          <a:xfrm>
            <a:off x="3013271" y="5165756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B27DCE15-6A2F-104A-8992-F0B15AA7E25E}"/>
              </a:ext>
            </a:extLst>
          </p:cNvPr>
          <p:cNvSpPr txBox="1"/>
          <p:nvPr/>
        </p:nvSpPr>
        <p:spPr>
          <a:xfrm>
            <a:off x="3013271" y="5272755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55A858DD-C492-234B-B1D7-E38B1A7A3E67}"/>
              </a:ext>
            </a:extLst>
          </p:cNvPr>
          <p:cNvSpPr txBox="1"/>
          <p:nvPr/>
        </p:nvSpPr>
        <p:spPr>
          <a:xfrm>
            <a:off x="3013271" y="5379752"/>
            <a:ext cx="76944" cy="831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3C51E9D9-3148-F04E-B62E-A4E0DF7089D4}"/>
              </a:ext>
            </a:extLst>
          </p:cNvPr>
          <p:cNvSpPr txBox="1"/>
          <p:nvPr/>
        </p:nvSpPr>
        <p:spPr>
          <a:xfrm>
            <a:off x="5879877" y="4433630"/>
            <a:ext cx="421590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189">
              <a:lnSpc>
                <a:spcPct val="90000"/>
              </a:lnSpc>
            </a:pPr>
            <a:r>
              <a:rPr lang="en-GB" sz="600" dirty="0" err="1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darolutamide</a:t>
            </a:r>
            <a:endParaRPr lang="en-GB" sz="600" dirty="0">
              <a:solidFill>
                <a:srgbClr val="000000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</a:t>
            </a:r>
          </a:p>
        </p:txBody>
      </p: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05133EFF-92CF-164B-B9AE-7FD812243C32}"/>
              </a:ext>
            </a:extLst>
          </p:cNvPr>
          <p:cNvCxnSpPr>
            <a:cxnSpLocks/>
          </p:cNvCxnSpPr>
          <p:nvPr/>
        </p:nvCxnSpPr>
        <p:spPr>
          <a:xfrm>
            <a:off x="5689601" y="4475713"/>
            <a:ext cx="14287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51F87267-765F-9A4A-8F22-35681766C206}"/>
              </a:ext>
            </a:extLst>
          </p:cNvPr>
          <p:cNvCxnSpPr>
            <a:cxnSpLocks/>
          </p:cNvCxnSpPr>
          <p:nvPr/>
        </p:nvCxnSpPr>
        <p:spPr>
          <a:xfrm>
            <a:off x="5689601" y="4555088"/>
            <a:ext cx="142875" cy="0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FDCED4EC-9C0F-9842-A8F5-DC5E947E01C1}"/>
              </a:ext>
            </a:extLst>
          </p:cNvPr>
          <p:cNvCxnSpPr/>
          <p:nvPr/>
        </p:nvCxnSpPr>
        <p:spPr>
          <a:xfrm>
            <a:off x="3139105" y="4433630"/>
            <a:ext cx="0" cy="1092509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F5E5897F-D627-4446-B8F2-B39EA10D7EC7}"/>
              </a:ext>
            </a:extLst>
          </p:cNvPr>
          <p:cNvCxnSpPr>
            <a:cxnSpLocks/>
          </p:cNvCxnSpPr>
          <p:nvPr/>
        </p:nvCxnSpPr>
        <p:spPr>
          <a:xfrm flipH="1">
            <a:off x="3135776" y="5522811"/>
            <a:ext cx="3172949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ED719413-34E0-A649-AB58-EEED94CEFA08}"/>
              </a:ext>
            </a:extLst>
          </p:cNvPr>
          <p:cNvCxnSpPr>
            <a:cxnSpLocks/>
          </p:cNvCxnSpPr>
          <p:nvPr/>
        </p:nvCxnSpPr>
        <p:spPr>
          <a:xfrm flipH="1">
            <a:off x="3103105" y="44560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B02AA5C3-A083-3E45-B924-00ADB543978E}"/>
              </a:ext>
            </a:extLst>
          </p:cNvPr>
          <p:cNvCxnSpPr>
            <a:cxnSpLocks/>
          </p:cNvCxnSpPr>
          <p:nvPr/>
        </p:nvCxnSpPr>
        <p:spPr>
          <a:xfrm flipH="1">
            <a:off x="3103105" y="456269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99266CA5-2FD1-9949-9CCB-61D4D6B82CD4}"/>
              </a:ext>
            </a:extLst>
          </p:cNvPr>
          <p:cNvCxnSpPr>
            <a:cxnSpLocks/>
          </p:cNvCxnSpPr>
          <p:nvPr/>
        </p:nvCxnSpPr>
        <p:spPr>
          <a:xfrm flipH="1">
            <a:off x="3103105" y="466937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FC11B506-9E6F-D04C-9C03-A881970E2EAD}"/>
              </a:ext>
            </a:extLst>
          </p:cNvPr>
          <p:cNvCxnSpPr>
            <a:cxnSpLocks/>
          </p:cNvCxnSpPr>
          <p:nvPr/>
        </p:nvCxnSpPr>
        <p:spPr>
          <a:xfrm flipH="1">
            <a:off x="3103105" y="477605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968DF457-C4A3-F445-AEE0-F67D21CD78AC}"/>
              </a:ext>
            </a:extLst>
          </p:cNvPr>
          <p:cNvCxnSpPr>
            <a:cxnSpLocks/>
          </p:cNvCxnSpPr>
          <p:nvPr/>
        </p:nvCxnSpPr>
        <p:spPr>
          <a:xfrm flipH="1">
            <a:off x="3103105" y="488273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0DC9156C-0F96-CD4B-A95D-E87356476337}"/>
              </a:ext>
            </a:extLst>
          </p:cNvPr>
          <p:cNvCxnSpPr>
            <a:cxnSpLocks/>
          </p:cNvCxnSpPr>
          <p:nvPr/>
        </p:nvCxnSpPr>
        <p:spPr>
          <a:xfrm flipH="1">
            <a:off x="3103105" y="49894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B6728272-78E1-CA45-9499-C904D73F9191}"/>
              </a:ext>
            </a:extLst>
          </p:cNvPr>
          <p:cNvCxnSpPr>
            <a:cxnSpLocks/>
          </p:cNvCxnSpPr>
          <p:nvPr/>
        </p:nvCxnSpPr>
        <p:spPr>
          <a:xfrm flipH="1">
            <a:off x="3103105" y="509609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B1FBE911-21B6-4342-B165-0D7CCFC16739}"/>
              </a:ext>
            </a:extLst>
          </p:cNvPr>
          <p:cNvCxnSpPr>
            <a:cxnSpLocks/>
          </p:cNvCxnSpPr>
          <p:nvPr/>
        </p:nvCxnSpPr>
        <p:spPr>
          <a:xfrm flipH="1">
            <a:off x="3103105" y="520277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079AB2E0-6B04-9846-9C0D-8929831720AE}"/>
              </a:ext>
            </a:extLst>
          </p:cNvPr>
          <p:cNvCxnSpPr>
            <a:cxnSpLocks/>
          </p:cNvCxnSpPr>
          <p:nvPr/>
        </p:nvCxnSpPr>
        <p:spPr>
          <a:xfrm flipH="1">
            <a:off x="3103105" y="530945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4438674D-29BE-7548-A0AE-D2F5A8A9FDB4}"/>
              </a:ext>
            </a:extLst>
          </p:cNvPr>
          <p:cNvCxnSpPr>
            <a:cxnSpLocks/>
          </p:cNvCxnSpPr>
          <p:nvPr/>
        </p:nvCxnSpPr>
        <p:spPr>
          <a:xfrm flipH="1">
            <a:off x="3103105" y="541613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A1E4967B-9F24-F84C-871C-C1741523BE5A}"/>
              </a:ext>
            </a:extLst>
          </p:cNvPr>
          <p:cNvCxnSpPr>
            <a:cxnSpLocks/>
          </p:cNvCxnSpPr>
          <p:nvPr/>
        </p:nvCxnSpPr>
        <p:spPr>
          <a:xfrm flipH="1">
            <a:off x="3103105" y="5522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CA6DC249-2392-314A-BDCB-1CB5F39AB4E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04705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FFBDF2BB-F682-F94F-A634-2C56CEE56EA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17431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01FF4F75-3A82-844C-8A65-C4E9CA720846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11105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0EADF54A-A057-AB40-A66A-7A225AE611C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14305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E59C514A-5647-3443-B503-3FBDA7E3A76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14331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B2BC5E93-840C-5F4F-B4A4-63CD6FFB6A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17531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C580BBCB-1EE2-8D42-9F5F-28A3B053301E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20731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970842AB-A80C-074A-AC1B-461D8534C99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20755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9CD0D3D6-BF87-744B-93EC-D625554213D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20780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FDCC0D23-C7E6-A842-95D0-996D2000AB8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23980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1B79D298-6CC4-E845-BAE7-872E2F3E09F4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24005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17F5DEAD-F903-1640-B5B3-1A21096CCFC1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27205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11581BE1-A535-4A4A-965D-A67B33DF4CC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27231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B292CB54-89AF-7844-BFC2-C1CA6EF511A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4080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9CE7C8CE-9DBB-B640-B90F-0AAD2787283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29485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FED738AA-DCDB-F04E-B154-E92A01B3CA5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27305" y="5540811"/>
            <a:ext cx="36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7A09401B-27A2-474E-9A86-6F23569F2BFA}"/>
              </a:ext>
            </a:extLst>
          </p:cNvPr>
          <p:cNvCxnSpPr>
            <a:cxnSpLocks/>
          </p:cNvCxnSpPr>
          <p:nvPr/>
        </p:nvCxnSpPr>
        <p:spPr>
          <a:xfrm flipH="1">
            <a:off x="3143250" y="4992585"/>
            <a:ext cx="3155951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" name="TextBox 336">
            <a:extLst>
              <a:ext uri="{FF2B5EF4-FFF2-40B4-BE49-F238E27FC236}">
                <a16:creationId xmlns:a16="http://schemas.microsoft.com/office/drawing/2014/main" id="{1CDE121F-5152-8E42-8A2E-6C61FC3F0B54}"/>
              </a:ext>
            </a:extLst>
          </p:cNvPr>
          <p:cNvSpPr txBox="1"/>
          <p:nvPr/>
        </p:nvSpPr>
        <p:spPr>
          <a:xfrm>
            <a:off x="3235381" y="5298546"/>
            <a:ext cx="843180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defTabSz="457189">
              <a:lnSpc>
                <a:spcPct val="90000"/>
              </a:lnSpc>
            </a:pP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0.69 (95% CI 0.53–0.88)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 = 0.003</a:t>
            </a:r>
          </a:p>
        </p:txBody>
      </p:sp>
      <p:pic>
        <p:nvPicPr>
          <p:cNvPr id="4108" name="Picture 4107">
            <a:extLst>
              <a:ext uri="{FF2B5EF4-FFF2-40B4-BE49-F238E27FC236}">
                <a16:creationId xmlns:a16="http://schemas.microsoft.com/office/drawing/2014/main" id="{D61AFA55-5A5A-704A-9267-B009F66AFE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831" y="4434842"/>
            <a:ext cx="3051968" cy="51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Events of Interest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0900395-5BD5-774F-85BD-1D1803D9D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61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66C28D-FBD4-6F48-8634-5D8AE6A94D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516376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AE, adverse event; APA, apalutamide; DARO, </a:t>
            </a:r>
            <a:r>
              <a:rPr lang="en-GB" dirty="0" err="1"/>
              <a:t>darolutamide</a:t>
            </a:r>
            <a:r>
              <a:rPr lang="en-GB" dirty="0"/>
              <a:t>; ENZA, enzalutamide; PBO, placebo</a:t>
            </a:r>
          </a:p>
          <a:p>
            <a:pPr>
              <a:spcBef>
                <a:spcPts val="300"/>
              </a:spcBef>
            </a:pPr>
            <a:r>
              <a:rPr lang="en-GB" dirty="0"/>
              <a:t>1. Smith MR, et al. N </a:t>
            </a:r>
            <a:r>
              <a:rPr lang="en-GB" dirty="0" err="1"/>
              <a:t>Engl</a:t>
            </a:r>
            <a:r>
              <a:rPr lang="en-GB" dirty="0"/>
              <a:t> J Med. 2018;378:1408-18; 2. Smith MR, et </a:t>
            </a:r>
            <a:r>
              <a:rPr lang="en-GB" dirty="0">
                <a:solidFill>
                  <a:schemeClr val="tx2"/>
                </a:solidFill>
              </a:rPr>
              <a:t>al. </a:t>
            </a:r>
            <a:r>
              <a:rPr lang="nl-NL" dirty="0">
                <a:solidFill>
                  <a:schemeClr val="tx2"/>
                </a:solidFill>
              </a:rPr>
              <a:t>Eur Urol. 2021;79:150-8</a:t>
            </a:r>
            <a:r>
              <a:rPr lang="en-GB" dirty="0">
                <a:solidFill>
                  <a:schemeClr val="tx2"/>
                </a:solidFill>
              </a:rPr>
              <a:t>; 3</a:t>
            </a:r>
            <a:r>
              <a:rPr lang="en-GB" dirty="0"/>
              <a:t>. </a:t>
            </a:r>
            <a:r>
              <a:rPr lang="en-GB" dirty="0">
                <a:sym typeface="Calibri"/>
              </a:rPr>
              <a:t>Sternberg CN, et al. </a:t>
            </a:r>
            <a:r>
              <a:rPr lang="pt-BR" dirty="0"/>
              <a:t>N Engl J Med</a:t>
            </a:r>
            <a:r>
              <a:rPr lang="en-GB" dirty="0">
                <a:sym typeface="Calibri"/>
              </a:rPr>
              <a:t>. 2020;382:2197-206</a:t>
            </a:r>
            <a:r>
              <a:rPr lang="en-GB" dirty="0"/>
              <a:t>; 4. </a:t>
            </a:r>
            <a:r>
              <a:rPr lang="pt-BR" dirty="0" err="1"/>
              <a:t>Fizazi</a:t>
            </a:r>
            <a:r>
              <a:rPr lang="pt-BR" dirty="0"/>
              <a:t> </a:t>
            </a:r>
            <a:r>
              <a:rPr lang="pt-BR" dirty="0" err="1"/>
              <a:t>K</a:t>
            </a:r>
            <a:r>
              <a:rPr lang="pt-BR" dirty="0"/>
              <a:t>, et al. N Engl J Med. 2020;383:1040-9</a:t>
            </a:r>
            <a:endParaRPr lang="en-US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0EFC9AB2-9A3D-422E-A312-CB8664BB38D0}"/>
              </a:ext>
            </a:extLst>
          </p:cNvPr>
          <p:cNvGraphicFramePr>
            <a:graphicFrameLocks/>
          </p:cNvGraphicFramePr>
          <p:nvPr/>
        </p:nvGraphicFramePr>
        <p:xfrm>
          <a:off x="619202" y="1000241"/>
          <a:ext cx="10964187" cy="43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375">
                  <a:extLst>
                    <a:ext uri="{9D8B030D-6E8A-4147-A177-3AD203B41FA5}">
                      <a16:colId xmlns:a16="http://schemas.microsoft.com/office/drawing/2014/main" val="1552982863"/>
                    </a:ext>
                  </a:extLst>
                </a:gridCol>
                <a:gridCol w="1453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651">
                  <a:extLst>
                    <a:ext uri="{9D8B030D-6E8A-4147-A177-3AD203B41FA5}">
                      <a16:colId xmlns:a16="http://schemas.microsoft.com/office/drawing/2014/main" val="3561928526"/>
                    </a:ext>
                  </a:extLst>
                </a:gridCol>
                <a:gridCol w="1314651">
                  <a:extLst>
                    <a:ext uri="{9D8B030D-6E8A-4147-A177-3AD203B41FA5}">
                      <a16:colId xmlns:a16="http://schemas.microsoft.com/office/drawing/2014/main" val="4207001915"/>
                    </a:ext>
                  </a:extLst>
                </a:gridCol>
              </a:tblGrid>
              <a:tr h="300600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noProof="0" dirty="0"/>
                        <a:t>Safety</a:t>
                      </a:r>
                      <a:endParaRPr lang="en-GB" sz="1500" b="1" baseline="30000" noProof="0" dirty="0"/>
                    </a:p>
                  </a:txBody>
                  <a:tcPr marL="97536" marR="97536" marT="46800" marB="468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500" kern="1200" noProof="0" dirty="0"/>
                        <a:t>SPARTAN</a:t>
                      </a:r>
                      <a:r>
                        <a:rPr lang="en-GB" sz="1500" kern="1200" baseline="30000" noProof="0" dirty="0"/>
                        <a:t>1,2</a:t>
                      </a:r>
                      <a:endParaRPr lang="en-GB" sz="15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noProof="0" dirty="0"/>
                        <a:t>PROSPER</a:t>
                      </a:r>
                      <a:r>
                        <a:rPr lang="en-GB" sz="1500" baseline="30000" noProof="0" dirty="0"/>
                        <a:t>3</a:t>
                      </a:r>
                      <a:endParaRPr lang="en-GB" sz="1500" noProof="0" dirty="0"/>
                    </a:p>
                  </a:txBody>
                  <a:tcPr marL="97536" marR="97536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noProof="0" dirty="0"/>
                        <a:t>ARAMIS</a:t>
                      </a:r>
                      <a:r>
                        <a:rPr lang="en-GB" sz="1500" baseline="30000" noProof="0" dirty="0"/>
                        <a:t>4</a:t>
                      </a:r>
                      <a:endParaRPr lang="en-GB" sz="15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7536" marR="97536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72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00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noProof="0" dirty="0"/>
                    </a:p>
                  </a:txBody>
                  <a:tcPr marL="73152" marR="7315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500" b="1" kern="1200" noProof="0" dirty="0">
                          <a:solidFill>
                            <a:schemeClr val="bg1"/>
                          </a:solidFill>
                        </a:rPr>
                        <a:t>APA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500" b="1" kern="1200" noProof="0" dirty="0">
                          <a:solidFill>
                            <a:schemeClr val="bg1"/>
                          </a:solidFill>
                        </a:rPr>
                        <a:t>(N=803)</a:t>
                      </a:r>
                      <a:endParaRPr lang="en-GB" sz="15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500" b="1" kern="1200" noProof="0" dirty="0">
                          <a:solidFill>
                            <a:schemeClr val="bg1"/>
                          </a:solidFill>
                        </a:rPr>
                        <a:t>PBO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500" b="1" kern="1200" noProof="0" dirty="0">
                          <a:solidFill>
                            <a:schemeClr val="bg1"/>
                          </a:solidFill>
                        </a:rPr>
                        <a:t>(N=398)</a:t>
                      </a:r>
                      <a:endParaRPr lang="en-GB" sz="15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noProof="0" dirty="0">
                          <a:solidFill>
                            <a:schemeClr val="bg1"/>
                          </a:solidFill>
                        </a:rPr>
                        <a:t>ENZA </a:t>
                      </a:r>
                    </a:p>
                    <a:p>
                      <a:pPr algn="ctr"/>
                      <a:r>
                        <a:rPr lang="en-GB" sz="1500" b="1" noProof="0" dirty="0">
                          <a:solidFill>
                            <a:schemeClr val="bg1"/>
                          </a:solidFill>
                        </a:rPr>
                        <a:t>(N=930)</a:t>
                      </a:r>
                    </a:p>
                  </a:txBody>
                  <a:tcPr marL="97536" marR="97536" marT="46800" marB="46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noProof="0" dirty="0">
                          <a:solidFill>
                            <a:schemeClr val="bg1"/>
                          </a:solidFill>
                        </a:rPr>
                        <a:t>PBO </a:t>
                      </a:r>
                    </a:p>
                    <a:p>
                      <a:pPr algn="ctr"/>
                      <a:r>
                        <a:rPr lang="en-GB" sz="1500" b="1" noProof="0" dirty="0">
                          <a:solidFill>
                            <a:schemeClr val="bg1"/>
                          </a:solidFill>
                        </a:rPr>
                        <a:t>(N=465)</a:t>
                      </a:r>
                    </a:p>
                  </a:txBody>
                  <a:tcPr marL="97536" marR="97536" marT="46800" marB="46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noProof="0" dirty="0">
                          <a:solidFill>
                            <a:schemeClr val="bg1"/>
                          </a:solidFill>
                        </a:rPr>
                        <a:t>DARO </a:t>
                      </a:r>
                    </a:p>
                    <a:p>
                      <a:pPr algn="ctr"/>
                      <a:r>
                        <a:rPr lang="en-GB" sz="1500" b="1" noProof="0" dirty="0">
                          <a:solidFill>
                            <a:schemeClr val="bg1"/>
                          </a:solidFill>
                        </a:rPr>
                        <a:t>(N=954) </a:t>
                      </a:r>
                    </a:p>
                  </a:txBody>
                  <a:tcPr marL="97536" marR="97536" marT="46800" marB="46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noProof="0" dirty="0">
                          <a:solidFill>
                            <a:schemeClr val="bg1"/>
                          </a:solidFill>
                        </a:rPr>
                        <a:t>PBO </a:t>
                      </a:r>
                    </a:p>
                    <a:p>
                      <a:pPr algn="ctr"/>
                      <a:r>
                        <a:rPr lang="en-GB" sz="1500" b="1" noProof="0" dirty="0">
                          <a:solidFill>
                            <a:schemeClr val="bg1"/>
                          </a:solidFill>
                        </a:rPr>
                        <a:t>(N=554) </a:t>
                      </a:r>
                    </a:p>
                  </a:txBody>
                  <a:tcPr marL="97536" marR="97536" marT="46800" marB="46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noProof="0" dirty="0"/>
                        <a:t>Any AE, n (%)</a:t>
                      </a: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/>
                        <a:t>781 (97)</a:t>
                      </a: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/>
                        <a:t>373 (94)</a:t>
                      </a: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/>
                        <a:t>876 (94)</a:t>
                      </a: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/>
                        <a:t>380 (82)</a:t>
                      </a: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/>
                        <a:t>818 (85.7)</a:t>
                      </a:r>
                      <a:endParaRPr lang="en-GB" sz="1500" kern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/>
                        <a:t>439 (79.2)</a:t>
                      </a:r>
                      <a:endParaRPr lang="en-GB" sz="1500" kern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10301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noProof="0" dirty="0"/>
                        <a:t>Any serious AE, n (%)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>
                          <a:solidFill>
                            <a:schemeClr val="tx1"/>
                          </a:solidFill>
                        </a:rPr>
                        <a:t>290 (36)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>
                          <a:solidFill>
                            <a:schemeClr val="tx1"/>
                          </a:solidFill>
                        </a:rPr>
                        <a:t>99 (25)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/>
                        <a:t>372 (40)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/>
                        <a:t>100 (22)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>
                          <a:solidFill>
                            <a:schemeClr val="tx1"/>
                          </a:solidFill>
                        </a:rPr>
                        <a:t>249 (26.1)</a:t>
                      </a:r>
                      <a:endParaRPr lang="en-GB" sz="1500" kern="800" baseline="300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800" noProof="0" dirty="0">
                          <a:solidFill>
                            <a:schemeClr val="tx1"/>
                          </a:solidFill>
                        </a:rPr>
                        <a:t>121 (21.8)</a:t>
                      </a:r>
                      <a:r>
                        <a:rPr lang="en-GB" sz="1500" kern="800" baseline="300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500" kern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1402280589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noProof="0" dirty="0"/>
                        <a:t>AE leading to discontinuation, %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/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120 (15.0)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14350" algn="dec"/>
                        </a:tabLst>
                      </a:pPr>
                      <a:r>
                        <a:rPr lang="en-GB" sz="1500" kern="800" baseline="0" noProof="0" dirty="0"/>
                        <a:t>29 (7.3)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/>
                      </a:pPr>
                      <a:r>
                        <a:rPr lang="en-GB" sz="1500" kern="800" baseline="0" noProof="0" dirty="0"/>
                        <a:t>17.0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9.0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8.9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8.7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2412299044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noProof="0" dirty="0"/>
                        <a:t>AE leading to death, n (%)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/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24 (3.0)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14350" algn="dec"/>
                        </a:tabLst>
                      </a:pPr>
                      <a:r>
                        <a:rPr lang="en-GB" sz="1500" kern="800" baseline="0" noProof="0" dirty="0"/>
                        <a:t>2 (0.5)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/>
                      </a:pPr>
                      <a:r>
                        <a:rPr lang="en-GB" sz="1500" kern="800" baseline="0" noProof="0" dirty="0"/>
                        <a:t>51 (5.0) 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dec"/>
                        </a:tabLst>
                        <a:defRPr/>
                      </a:pPr>
                      <a:r>
                        <a:rPr lang="en-GB" sz="1500" kern="800" baseline="0" noProof="0" dirty="0"/>
                        <a:t>3 (1.0) 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dec"/>
                        </a:tabLst>
                        <a:defRPr/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38 (4.0)</a:t>
                      </a:r>
                      <a:r>
                        <a:rPr lang="en-GB" sz="1500" kern="800" baseline="30000" noProof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500" kern="800" baseline="30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dec"/>
                        </a:tabLst>
                        <a:defRPr/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19 (3.4)</a:t>
                      </a:r>
                      <a:r>
                        <a:rPr lang="en-GB" sz="1500" kern="800" baseline="30000" noProof="0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4012067325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noProof="0" dirty="0"/>
                        <a:t>AE (all grades), %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500" dirty="0"/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500" kern="800" noProof="0" dirty="0"/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500" kern="800" noProof="0" dirty="0"/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500" kern="800" noProof="0" dirty="0"/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500" kern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500" kern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2926510021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114300" indent="0"/>
                      <a:r>
                        <a:rPr lang="en-GB" sz="1500" noProof="0" dirty="0"/>
                        <a:t>Fatigue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00050" algn="dec"/>
                        </a:tabLst>
                      </a:pPr>
                      <a:r>
                        <a:rPr lang="en-GB" sz="1500" kern="800" baseline="0" noProof="0" dirty="0"/>
                        <a:t>	33</a:t>
                      </a:r>
                      <a:endParaRPr lang="en-GB" sz="1500" kern="800" baseline="30000" noProof="0" dirty="0"/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61963" algn="dec"/>
                        </a:tabLst>
                      </a:pPr>
                      <a:r>
                        <a:rPr lang="en-GB" sz="1500" kern="800" baseline="0" noProof="0" dirty="0"/>
                        <a:t>21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74675" algn="dec"/>
                        </a:tabLst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13.2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8.3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169111736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1143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Hypertension</a:t>
                      </a:r>
                      <a:endParaRPr lang="en-GB" sz="15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00050" algn="dec"/>
                        </a:tabLst>
                      </a:pPr>
                      <a:r>
                        <a:rPr lang="en-GB" sz="1500" kern="800" baseline="0" noProof="0" dirty="0"/>
                        <a:t>	28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61963" algn="dec"/>
                        </a:tabLst>
                      </a:pPr>
                      <a:r>
                        <a:rPr lang="en-GB" sz="1500" kern="800" baseline="0" noProof="0" dirty="0"/>
                        <a:t>21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74675" algn="dec"/>
                        </a:tabLst>
                      </a:pPr>
                      <a:r>
                        <a:rPr lang="en-GB" sz="1500" kern="800" baseline="0" noProof="0" dirty="0"/>
                        <a:t>18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6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7.8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6.5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2150035765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1143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Rash</a:t>
                      </a:r>
                      <a:endParaRPr lang="en-GB" sz="15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00050" algn="dec"/>
                        </a:tabLst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	26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61963" algn="dec"/>
                        </a:tabLst>
                      </a:pPr>
                      <a:r>
                        <a:rPr lang="en-US" sz="15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.3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74675" algn="dec"/>
                        </a:tabLst>
                      </a:pPr>
                      <a:r>
                        <a:rPr lang="en-GB" sz="1500" kern="800" baseline="0" noProof="0" dirty="0"/>
                        <a:t>4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3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3.1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1.1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702748943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1143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Falls</a:t>
                      </a:r>
                      <a:endParaRPr lang="en-GB" sz="15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00050" algn="dec"/>
                        </a:tabLst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	22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61963" algn="dec"/>
                        </a:tabLst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9.5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74675" algn="dec"/>
                        </a:tabLst>
                      </a:pPr>
                      <a:r>
                        <a:rPr lang="en-GB" sz="1500" kern="800" baseline="0" noProof="0" dirty="0"/>
                        <a:t>18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5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5.2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4.9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3315016496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1143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Fractures</a:t>
                      </a:r>
                      <a:endParaRPr lang="en-GB" sz="15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00050" algn="dec"/>
                        </a:tabLst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	18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61963" algn="dec"/>
                        </a:tabLst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7.5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74675" algn="dec"/>
                        </a:tabLst>
                      </a:pPr>
                      <a:r>
                        <a:rPr lang="en-GB" sz="1500" kern="800" baseline="0" noProof="0" dirty="0"/>
                        <a:t>18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6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5.5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3.6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3261601808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1143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Mental impairment </a:t>
                      </a:r>
                      <a:r>
                        <a:rPr lang="en-GB" sz="1500" kern="1200" noProof="0" dirty="0" err="1"/>
                        <a:t>disorder</a:t>
                      </a:r>
                      <a:r>
                        <a:rPr lang="en-GB" sz="1500" kern="1200" baseline="30000" noProof="0" dirty="0" err="1"/>
                        <a:t>a</a:t>
                      </a:r>
                      <a:endParaRPr lang="en-GB" sz="1500" kern="1200" baseline="300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00050" algn="dec"/>
                        </a:tabLst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	5.1</a:t>
                      </a:r>
                      <a:r>
                        <a:rPr lang="en-GB" sz="1500" kern="800" baseline="3000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sz="1500" kern="800" baseline="30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61963" algn="dec"/>
                        </a:tabLst>
                      </a:pPr>
                      <a:r>
                        <a:rPr lang="en-GB" sz="1500" kern="800" baseline="0" noProof="0" dirty="0">
                          <a:solidFill>
                            <a:schemeClr val="tx1"/>
                          </a:solidFill>
                        </a:rPr>
                        <a:t>3.0</a:t>
                      </a:r>
                      <a:r>
                        <a:rPr lang="en-GB" sz="1500" kern="800" baseline="30000" noProof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74675" algn="dec"/>
                        </a:tabLst>
                      </a:pPr>
                      <a:r>
                        <a:rPr lang="en-GB" sz="1500" kern="800" baseline="0" noProof="0" dirty="0"/>
                        <a:t>8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2</a:t>
                      </a:r>
                      <a:endParaRPr lang="en-GB" sz="15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2.0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500" kern="800" baseline="0" noProof="0" dirty="0"/>
                        <a:t>1.8</a:t>
                      </a:r>
                      <a:endParaRPr lang="en-GB" sz="15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40016639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8850A7-47BF-4C25-BDC4-F6B48770A01E}"/>
              </a:ext>
            </a:extLst>
          </p:cNvPr>
          <p:cNvSpPr txBox="1"/>
          <p:nvPr/>
        </p:nvSpPr>
        <p:spPr>
          <a:xfrm>
            <a:off x="619200" y="5436889"/>
            <a:ext cx="10963200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1" baseline="30000" dirty="0">
                <a:solidFill>
                  <a:srgbClr val="505050"/>
                </a:solidFill>
                <a:latin typeface="Calibri" panose="020F0502020204030204"/>
                <a:ea typeface="Aileron" charset="0"/>
                <a:cs typeface="Aileron" charset="0"/>
              </a:rPr>
              <a:t>a</a:t>
            </a:r>
            <a:r>
              <a:rPr lang="en-GB" sz="1051" dirty="0">
                <a:solidFill>
                  <a:srgbClr val="505050"/>
                </a:solidFill>
                <a:latin typeface="Calibri" panose="020F0502020204030204"/>
                <a:ea typeface="Aileron" charset="0"/>
                <a:cs typeface="Aileron" charset="0"/>
              </a:rPr>
              <a:t> SPARTAN: disturbance in attention, memory impairment, cognitive disorder and amnesia; PROSPER: as per SPARTAN trial with the addition of Alzheimer's disease, mental </a:t>
            </a:r>
            <a:r>
              <a:rPr lang="en-GB" sz="1051" dirty="0">
                <a:latin typeface="Calibri" panose="020F0502020204030204"/>
                <a:ea typeface="Aileron" charset="0"/>
                <a:cs typeface="Aileron" charset="0"/>
              </a:rPr>
              <a:t>impairment, vascular dementia and senile dementia; ARAMIS trial: </a:t>
            </a:r>
            <a:r>
              <a:rPr lang="en-GB" sz="1051" dirty="0" err="1">
                <a:latin typeface="Calibri" panose="020F0502020204030204"/>
                <a:ea typeface="Aileron" charset="0"/>
                <a:cs typeface="Aileron" charset="0"/>
              </a:rPr>
              <a:t>MedRA</a:t>
            </a:r>
            <a:r>
              <a:rPr lang="en-GB" sz="1051" dirty="0">
                <a:latin typeface="Calibri" panose="020F0502020204030204"/>
                <a:ea typeface="Aileron" charset="0"/>
                <a:cs typeface="Aileron" charset="0"/>
              </a:rPr>
              <a:t> High Level Group Term;</a:t>
            </a:r>
            <a:r>
              <a:rPr lang="en-GB" sz="1051" kern="800" baseline="30000" dirty="0">
                <a:latin typeface="Calibri" panose="020F0502020204030204"/>
              </a:rPr>
              <a:t> b</a:t>
            </a:r>
            <a:r>
              <a:rPr lang="en-GB" sz="1051" baseline="30000" dirty="0">
                <a:latin typeface="Calibri" panose="020F0502020204030204"/>
              </a:rPr>
              <a:t> </a:t>
            </a:r>
            <a:r>
              <a:rPr lang="en-GB" sz="1051" dirty="0">
                <a:latin typeface="Calibri" panose="020F0502020204030204"/>
              </a:rPr>
              <a:t>Data taken from first interim analysis as not reported in final analysis</a:t>
            </a:r>
            <a:r>
              <a:rPr lang="en-GB" sz="1051" baseline="30000" dirty="0">
                <a:latin typeface="Calibri" panose="020F0502020204030204"/>
              </a:rPr>
              <a:t>1</a:t>
            </a:r>
            <a:r>
              <a:rPr lang="en-GB" sz="1051" dirty="0">
                <a:latin typeface="Calibri" panose="020F0502020204030204"/>
              </a:rPr>
              <a:t>;</a:t>
            </a:r>
            <a:r>
              <a:rPr lang="en-GB" sz="1051" baseline="30000" dirty="0">
                <a:latin typeface="Calibri" panose="020F0502020204030204"/>
              </a:rPr>
              <a:t> c </a:t>
            </a:r>
            <a:r>
              <a:rPr lang="en-GB" sz="1051" dirty="0">
                <a:latin typeface="Calibri" panose="020F0502020204030204"/>
              </a:rPr>
              <a:t>reported as grade 5 adverse event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20045-D8A3-454C-8460-808C807BDED0}"/>
              </a:ext>
            </a:extLst>
          </p:cNvPr>
          <p:cNvSpPr txBox="1"/>
          <p:nvPr/>
        </p:nvSpPr>
        <p:spPr>
          <a:xfrm>
            <a:off x="644124" y="5826938"/>
            <a:ext cx="9570348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dirty="0">
                <a:solidFill>
                  <a:srgbClr val="505050"/>
                </a:solidFill>
                <a:latin typeface="Calibri" panose="020F0502020204030204"/>
              </a:rPr>
              <a:t>Presented for information, safety comparisons across trials should not be made </a:t>
            </a:r>
            <a:endParaRPr lang="en-GB" sz="1051" dirty="0">
              <a:solidFill>
                <a:srgbClr val="50505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49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>
            <a:extLst>
              <a:ext uri="{FF2B5EF4-FFF2-40B4-BE49-F238E27FC236}">
                <a16:creationId xmlns:a16="http://schemas.microsoft.com/office/drawing/2014/main" id="{F429A093-F4AC-384D-B317-CC4B279B316D}"/>
              </a:ext>
            </a:extLst>
          </p:cNvPr>
          <p:cNvGrpSpPr/>
          <p:nvPr/>
        </p:nvGrpSpPr>
        <p:grpSpPr>
          <a:xfrm>
            <a:off x="11197367" y="3660907"/>
            <a:ext cx="50324" cy="72000"/>
            <a:chOff x="739146" y="2401700"/>
            <a:chExt cx="20485" cy="792138"/>
          </a:xfrm>
        </p:grpSpPr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id="{B85495DD-FFB6-194D-AB24-240A84B0E293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297EAFAE-1CC8-BD45-BB48-9B9F5DD7C248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>
              <a:extLst>
                <a:ext uri="{FF2B5EF4-FFF2-40B4-BE49-F238E27FC236}">
                  <a16:creationId xmlns:a16="http://schemas.microsoft.com/office/drawing/2014/main" id="{6686D028-07B5-254F-81AD-CC21878622D2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2" name="Group 741">
            <a:extLst>
              <a:ext uri="{FF2B5EF4-FFF2-40B4-BE49-F238E27FC236}">
                <a16:creationId xmlns:a16="http://schemas.microsoft.com/office/drawing/2014/main" id="{A827DD11-077F-784E-B7C9-D797FB0CC199}"/>
              </a:ext>
            </a:extLst>
          </p:cNvPr>
          <p:cNvGrpSpPr/>
          <p:nvPr/>
        </p:nvGrpSpPr>
        <p:grpSpPr>
          <a:xfrm>
            <a:off x="10968767" y="3660907"/>
            <a:ext cx="50324" cy="72000"/>
            <a:chOff x="739146" y="2401700"/>
            <a:chExt cx="20485" cy="792138"/>
          </a:xfrm>
        </p:grpSpPr>
        <p:cxnSp>
          <p:nvCxnSpPr>
            <p:cNvPr id="743" name="Straight Connector 742">
              <a:extLst>
                <a:ext uri="{FF2B5EF4-FFF2-40B4-BE49-F238E27FC236}">
                  <a16:creationId xmlns:a16="http://schemas.microsoft.com/office/drawing/2014/main" id="{DA9AD8C5-6957-E249-BE2F-11A5CD2350C3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>
              <a:extLst>
                <a:ext uri="{FF2B5EF4-FFF2-40B4-BE49-F238E27FC236}">
                  <a16:creationId xmlns:a16="http://schemas.microsoft.com/office/drawing/2014/main" id="{3F07C5A4-C5A8-7A42-B6D7-D0E876BECE97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>
              <a:extLst>
                <a:ext uri="{FF2B5EF4-FFF2-40B4-BE49-F238E27FC236}">
                  <a16:creationId xmlns:a16="http://schemas.microsoft.com/office/drawing/2014/main" id="{993068DC-4F1E-4D49-BD6C-45129CC2BBBC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6" name="Group 745">
            <a:extLst>
              <a:ext uri="{FF2B5EF4-FFF2-40B4-BE49-F238E27FC236}">
                <a16:creationId xmlns:a16="http://schemas.microsoft.com/office/drawing/2014/main" id="{96D62333-DB38-4D47-9127-CFE84B3ECBBE}"/>
              </a:ext>
            </a:extLst>
          </p:cNvPr>
          <p:cNvGrpSpPr/>
          <p:nvPr/>
        </p:nvGrpSpPr>
        <p:grpSpPr>
          <a:xfrm>
            <a:off x="10752867" y="3660907"/>
            <a:ext cx="50324" cy="72000"/>
            <a:chOff x="739146" y="2401700"/>
            <a:chExt cx="20485" cy="792138"/>
          </a:xfrm>
        </p:grpSpPr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F2C94C34-891D-8C44-8EC2-2B36B6598055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D56B60BE-F99D-1A46-B0C2-A0669AD00A2F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>
              <a:extLst>
                <a:ext uri="{FF2B5EF4-FFF2-40B4-BE49-F238E27FC236}">
                  <a16:creationId xmlns:a16="http://schemas.microsoft.com/office/drawing/2014/main" id="{62D1EE43-DAD1-B04F-BC37-A4891856FCB3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0" name="Group 749">
            <a:extLst>
              <a:ext uri="{FF2B5EF4-FFF2-40B4-BE49-F238E27FC236}">
                <a16:creationId xmlns:a16="http://schemas.microsoft.com/office/drawing/2014/main" id="{796A3E8A-5021-C24B-9EEC-AC3E06A06BE1}"/>
              </a:ext>
            </a:extLst>
          </p:cNvPr>
          <p:cNvGrpSpPr/>
          <p:nvPr/>
        </p:nvGrpSpPr>
        <p:grpSpPr>
          <a:xfrm>
            <a:off x="10527442" y="3654557"/>
            <a:ext cx="50324" cy="72000"/>
            <a:chOff x="739146" y="2401700"/>
            <a:chExt cx="20485" cy="792138"/>
          </a:xfrm>
        </p:grpSpPr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C5284864-B18F-114E-B902-D50F5F4904E5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C44E42F2-0328-9D49-B0A0-748EBD95C5F6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04AAB139-1F91-8749-8103-D51D70DE0794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11610C2-AD29-0B40-9D7B-545DFBBED1BC}"/>
              </a:ext>
            </a:extLst>
          </p:cNvPr>
          <p:cNvSpPr/>
          <p:nvPr/>
        </p:nvSpPr>
        <p:spPr>
          <a:xfrm>
            <a:off x="4885886" y="2606675"/>
            <a:ext cx="3278628" cy="99054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C0D925B1-8305-8346-8C38-4825B574E950}"/>
              </a:ext>
            </a:extLst>
          </p:cNvPr>
          <p:cNvCxnSpPr>
            <a:cxnSpLocks/>
          </p:cNvCxnSpPr>
          <p:nvPr/>
        </p:nvCxnSpPr>
        <p:spPr>
          <a:xfrm flipH="1">
            <a:off x="4889419" y="3596003"/>
            <a:ext cx="3296981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Is Associated With Maintenance </a:t>
            </a:r>
            <a:br>
              <a:rPr lang="en-US" dirty="0"/>
            </a:br>
            <a:r>
              <a:rPr lang="en-US" dirty="0"/>
              <a:t>of </a:t>
            </a:r>
            <a:r>
              <a:rPr lang="en-US" dirty="0" err="1"/>
              <a:t>HRQ</a:t>
            </a:r>
            <a:r>
              <a:rPr lang="en-US" cap="none" dirty="0" err="1"/>
              <a:t>o</a:t>
            </a:r>
            <a:r>
              <a:rPr lang="en-US" dirty="0" err="1"/>
              <a:t>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980F87-C7F4-FE4B-9BF5-B5E7C803773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141376"/>
            <a:ext cx="10660393" cy="6799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rgbClr val="03C74F"/>
              </a:buClr>
            </a:pPr>
            <a:r>
              <a:rPr lang="en-GB" dirty="0"/>
              <a:t>APA, </a:t>
            </a:r>
            <a:r>
              <a:rPr lang="en-GB" dirty="0" err="1"/>
              <a:t>apalutamide</a:t>
            </a:r>
            <a:r>
              <a:rPr lang="en-GB" dirty="0"/>
              <a:t>; AUC, area under the curve; BL, baseline; CI, confidence interval; DARO, </a:t>
            </a:r>
            <a:r>
              <a:rPr lang="en-GB" dirty="0" err="1">
                <a:solidFill>
                  <a:schemeClr val="tx2"/>
                </a:solidFill>
              </a:rPr>
              <a:t>darolutamide</a:t>
            </a:r>
            <a:r>
              <a:rPr lang="en-GB" dirty="0">
                <a:solidFill>
                  <a:schemeClr val="tx2"/>
                </a:solidFill>
              </a:rPr>
              <a:t>; ENZA, enzalutamide; FACT-P</a:t>
            </a:r>
            <a:r>
              <a:rPr lang="en-GB" dirty="0"/>
              <a:t>, Functional Assessment of Cancer Therapy–Prostate; </a:t>
            </a:r>
            <a:r>
              <a:rPr lang="en-GB" dirty="0" err="1"/>
              <a:t>HRQoL</a:t>
            </a:r>
            <a:r>
              <a:rPr lang="en-GB" dirty="0"/>
              <a:t>, health-related quality of life; LSM, least squares mean; PBO, placebo; PCS, Prostate Cancer Subscale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/>
              <a:t>1. Saad F et al. Lancet Oncol. 2018;19:1404-1416; 2. </a:t>
            </a:r>
            <a:r>
              <a:rPr lang="en-GB" dirty="0" err="1"/>
              <a:t>Tombal</a:t>
            </a:r>
            <a:r>
              <a:rPr lang="en-GB" dirty="0"/>
              <a:t> B, et al. Lancet Oncol. 2019;20:556-69; 3. </a:t>
            </a:r>
            <a:r>
              <a:rPr lang="en-GB" dirty="0" err="1"/>
              <a:t>Fizazi</a:t>
            </a:r>
            <a:r>
              <a:rPr lang="en-GB" dirty="0"/>
              <a:t> K, et al. </a:t>
            </a:r>
            <a:r>
              <a:rPr lang="en-US" dirty="0"/>
              <a:t>J. Clin Oncol 2019; 37; no. 15_suppl: 5000-5000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D875E417-1C53-7F48-B3E2-D2CD9DC952C1}"/>
              </a:ext>
            </a:extLst>
          </p:cNvPr>
          <p:cNvSpPr txBox="1"/>
          <p:nvPr/>
        </p:nvSpPr>
        <p:spPr>
          <a:xfrm>
            <a:off x="5361026" y="1585968"/>
            <a:ext cx="2217345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PROSPER</a:t>
            </a:r>
            <a:r>
              <a:rPr lang="en-GB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2</a:t>
            </a:r>
          </a:p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FACT-P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8C14B579-0C20-DF47-8419-FBC95B16BC22}"/>
              </a:ext>
            </a:extLst>
          </p:cNvPr>
          <p:cNvSpPr txBox="1"/>
          <p:nvPr/>
        </p:nvSpPr>
        <p:spPr>
          <a:xfrm>
            <a:off x="1326134" y="1585968"/>
            <a:ext cx="2379873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SPARTAN</a:t>
            </a:r>
            <a:r>
              <a:rPr lang="en-GB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</a:t>
            </a:r>
          </a:p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FACT-P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623E-A86A-A84E-AEB0-D1E99208A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FCE43C0F-8A7B-3A4B-9DB5-B3472E36E833}" type="slidenum">
              <a:rPr lang="en-GB">
                <a:latin typeface="Calibri" panose="020F0502020204030204"/>
              </a:rPr>
              <a:pPr defTabSz="457189"/>
              <a:t>62</a:t>
            </a:fld>
            <a:endParaRPr lang="en-GB" dirty="0">
              <a:latin typeface="Calibri" panose="020F0502020204030204"/>
            </a:endParaRP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7FF0446-9ABE-2649-8C23-A1B7122DC6ED}"/>
              </a:ext>
            </a:extLst>
          </p:cNvPr>
          <p:cNvSpPr txBox="1"/>
          <p:nvPr/>
        </p:nvSpPr>
        <p:spPr>
          <a:xfrm rot="16200000">
            <a:off x="3872728" y="3440216"/>
            <a:ext cx="1227900" cy="3046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 defTabSz="60953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LSM (95% CI)</a:t>
            </a:r>
            <a:br>
              <a:rPr lang="en-GB" sz="11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GB" sz="11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treatment difference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6417AA51-BB64-2F46-A216-97D1EA7CE28A}"/>
              </a:ext>
            </a:extLst>
          </p:cNvPr>
          <p:cNvSpPr txBox="1"/>
          <p:nvPr/>
        </p:nvSpPr>
        <p:spPr>
          <a:xfrm>
            <a:off x="4437214" y="2531760"/>
            <a:ext cx="364208" cy="1642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67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1AEB4788-42EF-7A4D-9229-135E71EBFAA9}"/>
              </a:ext>
            </a:extLst>
          </p:cNvPr>
          <p:cNvSpPr txBox="1"/>
          <p:nvPr/>
        </p:nvSpPr>
        <p:spPr>
          <a:xfrm>
            <a:off x="4662243" y="2695252"/>
            <a:ext cx="13918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22A3544F-6B1F-1244-BB83-6E2609781459}"/>
              </a:ext>
            </a:extLst>
          </p:cNvPr>
          <p:cNvSpPr txBox="1"/>
          <p:nvPr/>
        </p:nvSpPr>
        <p:spPr>
          <a:xfrm>
            <a:off x="4617919" y="4502894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-7</a:t>
            </a:r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572AE4DA-C217-0645-B139-B796AB42258E}"/>
              </a:ext>
            </a:extLst>
          </p:cNvPr>
          <p:cNvCxnSpPr/>
          <p:nvPr/>
        </p:nvCxnSpPr>
        <p:spPr>
          <a:xfrm flipV="1">
            <a:off x="5143418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7F3A240E-8887-B44B-8C4D-F9C9D67AC3CE}"/>
              </a:ext>
            </a:extLst>
          </p:cNvPr>
          <p:cNvCxnSpPr/>
          <p:nvPr/>
        </p:nvCxnSpPr>
        <p:spPr>
          <a:xfrm flipV="1">
            <a:off x="5629193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D06EBCF4-A5FC-2347-ADF7-D1FF245B8AA2}"/>
              </a:ext>
            </a:extLst>
          </p:cNvPr>
          <p:cNvCxnSpPr/>
          <p:nvPr/>
        </p:nvCxnSpPr>
        <p:spPr>
          <a:xfrm flipV="1">
            <a:off x="6106468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1E552F0E-E7A2-5040-8306-B76BF78E252B}"/>
              </a:ext>
            </a:extLst>
          </p:cNvPr>
          <p:cNvCxnSpPr/>
          <p:nvPr/>
        </p:nvCxnSpPr>
        <p:spPr>
          <a:xfrm flipV="1">
            <a:off x="6589270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9CEFD8BC-7F3D-5640-BCD2-A9A632521DEB}"/>
              </a:ext>
            </a:extLst>
          </p:cNvPr>
          <p:cNvCxnSpPr/>
          <p:nvPr/>
        </p:nvCxnSpPr>
        <p:spPr>
          <a:xfrm flipV="1">
            <a:off x="7075248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AD84C36E-A604-C947-B9FD-4E8C09E51CD1}"/>
              </a:ext>
            </a:extLst>
          </p:cNvPr>
          <p:cNvCxnSpPr/>
          <p:nvPr/>
        </p:nvCxnSpPr>
        <p:spPr>
          <a:xfrm flipV="1">
            <a:off x="7554876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" name="TextBox 480">
            <a:extLst>
              <a:ext uri="{FF2B5EF4-FFF2-40B4-BE49-F238E27FC236}">
                <a16:creationId xmlns:a16="http://schemas.microsoft.com/office/drawing/2014/main" id="{1D5A2463-F53D-E64F-8E43-195689461456}"/>
              </a:ext>
            </a:extLst>
          </p:cNvPr>
          <p:cNvSpPr txBox="1"/>
          <p:nvPr/>
        </p:nvSpPr>
        <p:spPr>
          <a:xfrm>
            <a:off x="5082382" y="4655488"/>
            <a:ext cx="1106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BL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62EF9EF0-593B-7F40-9D7D-E528FDEBD0A1}"/>
              </a:ext>
            </a:extLst>
          </p:cNvPr>
          <p:cNvSpPr txBox="1"/>
          <p:nvPr/>
        </p:nvSpPr>
        <p:spPr>
          <a:xfrm>
            <a:off x="5556428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id="{2761C6FF-AA5C-4C44-983A-1EB1EB15948A}"/>
              </a:ext>
            </a:extLst>
          </p:cNvPr>
          <p:cNvSpPr txBox="1"/>
          <p:nvPr/>
        </p:nvSpPr>
        <p:spPr>
          <a:xfrm>
            <a:off x="6042408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33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20637EDC-A128-BD40-96F7-E120CBF69A5D}"/>
              </a:ext>
            </a:extLst>
          </p:cNvPr>
          <p:cNvSpPr txBox="1"/>
          <p:nvPr/>
        </p:nvSpPr>
        <p:spPr>
          <a:xfrm>
            <a:off x="6528384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B4ABA046-1B62-6349-87DA-3D6A222F0409}"/>
              </a:ext>
            </a:extLst>
          </p:cNvPr>
          <p:cNvSpPr txBox="1"/>
          <p:nvPr/>
        </p:nvSpPr>
        <p:spPr>
          <a:xfrm>
            <a:off x="7011186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65</a:t>
            </a: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64FFA642-9F83-3945-AB95-4CCFEAB29F54}"/>
              </a:ext>
            </a:extLst>
          </p:cNvPr>
          <p:cNvSpPr txBox="1"/>
          <p:nvPr/>
        </p:nvSpPr>
        <p:spPr>
          <a:xfrm>
            <a:off x="7497161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81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951C74C0-A1DB-8B44-BC43-1AEBDB3BD595}"/>
              </a:ext>
            </a:extLst>
          </p:cNvPr>
          <p:cNvSpPr txBox="1"/>
          <p:nvPr/>
        </p:nvSpPr>
        <p:spPr>
          <a:xfrm>
            <a:off x="7983246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97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D3CB0C50-3A41-CA46-9EEA-5507740C23E9}"/>
              </a:ext>
            </a:extLst>
          </p:cNvPr>
          <p:cNvSpPr txBox="1"/>
          <p:nvPr/>
        </p:nvSpPr>
        <p:spPr>
          <a:xfrm>
            <a:off x="6300482" y="4842486"/>
            <a:ext cx="6812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Study week</a:t>
            </a:r>
          </a:p>
        </p:txBody>
      </p: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016F4B66-D8BC-6E40-8BDD-A5BD2F2DFCA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25901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>
            <a:extLst>
              <a:ext uri="{FF2B5EF4-FFF2-40B4-BE49-F238E27FC236}">
                <a16:creationId xmlns:a16="http://schemas.microsoft.com/office/drawing/2014/main" id="{61058BDA-6A53-4142-AFAA-6162206E0C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2732980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50500B6A-4AB0-AF4C-81AF-4BF4FB9CEAB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286315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313BB403-BC11-E641-BB4C-E19AB9312D9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30092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id="{C5930CBF-3F95-C046-A2E5-81753F54446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31489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B0E1A140-C9B5-C242-8C6C-F73B24C229A2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32886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CAA92186-5746-4243-94C5-F7764274E6D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34283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54D4C52F-413F-064A-BA35-CF0F285B17FE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3571180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79F7CB2D-C87E-4D40-97C8-A657E29A7DCF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37077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FFE27F4F-410C-7A4D-B274-7851E780BFD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38474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7986B8C1-3F44-8347-86E9-4495C39A090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39871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9D8E96B7-ABFE-924B-AE8C-A746C556B51B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4129980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D3035BF8-184E-AE42-B2E1-7CAB80DAF63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4269680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26C307E2-1F83-AC45-97BD-8BA534EE0EE9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4403031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1B4C4FB8-65AF-2849-8735-865B293DC4E6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45459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4" name="TextBox 503">
            <a:extLst>
              <a:ext uri="{FF2B5EF4-FFF2-40B4-BE49-F238E27FC236}">
                <a16:creationId xmlns:a16="http://schemas.microsoft.com/office/drawing/2014/main" id="{A3F54A1A-F117-0D41-8EF7-D9B2EDB44510}"/>
              </a:ext>
            </a:extLst>
          </p:cNvPr>
          <p:cNvSpPr txBox="1"/>
          <p:nvPr/>
        </p:nvSpPr>
        <p:spPr>
          <a:xfrm>
            <a:off x="4662243" y="2834302"/>
            <a:ext cx="13918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D7BBC77C-E857-4F45-991C-9F0935ADDB11}"/>
              </a:ext>
            </a:extLst>
          </p:cNvPr>
          <p:cNvSpPr txBox="1"/>
          <p:nvPr/>
        </p:nvSpPr>
        <p:spPr>
          <a:xfrm>
            <a:off x="4662243" y="2973351"/>
            <a:ext cx="13918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E5EA7417-A5B3-7244-82CF-301D8522AD95}"/>
              </a:ext>
            </a:extLst>
          </p:cNvPr>
          <p:cNvSpPr txBox="1"/>
          <p:nvPr/>
        </p:nvSpPr>
        <p:spPr>
          <a:xfrm>
            <a:off x="4662243" y="3112399"/>
            <a:ext cx="13918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DA284895-0D3B-5A46-B967-77BE2B619827}"/>
              </a:ext>
            </a:extLst>
          </p:cNvPr>
          <p:cNvSpPr txBox="1"/>
          <p:nvPr/>
        </p:nvSpPr>
        <p:spPr>
          <a:xfrm>
            <a:off x="4662243" y="3251448"/>
            <a:ext cx="13918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36164702-8446-9446-AF70-54B6D737FE1F}"/>
              </a:ext>
            </a:extLst>
          </p:cNvPr>
          <p:cNvSpPr txBox="1"/>
          <p:nvPr/>
        </p:nvSpPr>
        <p:spPr>
          <a:xfrm>
            <a:off x="4662243" y="3390498"/>
            <a:ext cx="13918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7EB12FAE-6C76-3B4D-898A-5228F3716698}"/>
              </a:ext>
            </a:extLst>
          </p:cNvPr>
          <p:cNvGrpSpPr/>
          <p:nvPr/>
        </p:nvGrpSpPr>
        <p:grpSpPr>
          <a:xfrm>
            <a:off x="5602867" y="3540752"/>
            <a:ext cx="50324" cy="460800"/>
            <a:chOff x="739146" y="2401700"/>
            <a:chExt cx="20485" cy="792138"/>
          </a:xfrm>
        </p:grpSpPr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1426EF9F-151A-D942-BF92-7F2E37EBB85F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36DE41E8-8B81-A441-B15B-B78B9E9FB5FB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FD76F290-5BE7-1242-B270-607E4CD51865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3" name="TextBox 512">
            <a:extLst>
              <a:ext uri="{FF2B5EF4-FFF2-40B4-BE49-F238E27FC236}">
                <a16:creationId xmlns:a16="http://schemas.microsoft.com/office/drawing/2014/main" id="{79F4BAD7-E933-4848-8753-0F2562941717}"/>
              </a:ext>
            </a:extLst>
          </p:cNvPr>
          <p:cNvSpPr txBox="1"/>
          <p:nvPr/>
        </p:nvSpPr>
        <p:spPr>
          <a:xfrm>
            <a:off x="5537099" y="5065063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815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403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33BD235A-7681-6B44-9E48-F25EFDA43BC1}"/>
              </a:ext>
            </a:extLst>
          </p:cNvPr>
          <p:cNvSpPr txBox="1"/>
          <p:nvPr/>
        </p:nvSpPr>
        <p:spPr>
          <a:xfrm>
            <a:off x="5105855" y="5065063"/>
            <a:ext cx="577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–</a:t>
            </a:r>
            <a:b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2AC385FE-D0D1-354B-AE25-60F6EC9B2511}"/>
              </a:ext>
            </a:extLst>
          </p:cNvPr>
          <p:cNvSpPr txBox="1"/>
          <p:nvPr/>
        </p:nvSpPr>
        <p:spPr>
          <a:xfrm>
            <a:off x="5994299" y="5065063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718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329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CA30359D-12DE-1B4E-9C9D-26012B131A39}"/>
              </a:ext>
            </a:extLst>
          </p:cNvPr>
          <p:cNvSpPr txBox="1"/>
          <p:nvPr/>
        </p:nvSpPr>
        <p:spPr>
          <a:xfrm>
            <a:off x="6492773" y="5065063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621</a:t>
            </a:r>
            <a:b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239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B428A6EA-5E70-A140-A160-E2C5D4E0A887}"/>
              </a:ext>
            </a:extLst>
          </p:cNvPr>
          <p:cNvSpPr txBox="1"/>
          <p:nvPr/>
        </p:nvSpPr>
        <p:spPr>
          <a:xfrm>
            <a:off x="6969024" y="5065063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522</a:t>
            </a:r>
            <a:b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183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BD9D59AE-59CB-7E40-A928-707B79AEDDB0}"/>
              </a:ext>
            </a:extLst>
          </p:cNvPr>
          <p:cNvSpPr txBox="1"/>
          <p:nvPr/>
        </p:nvSpPr>
        <p:spPr>
          <a:xfrm>
            <a:off x="7457973" y="5065063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427</a:t>
            </a:r>
            <a:b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139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98C9B2C1-DA52-684E-AC7C-18C01FAA54AC}"/>
              </a:ext>
            </a:extLst>
          </p:cNvPr>
          <p:cNvSpPr txBox="1"/>
          <p:nvPr/>
        </p:nvSpPr>
        <p:spPr>
          <a:xfrm>
            <a:off x="7954392" y="5065063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354</a:t>
            </a:r>
            <a:b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1D050ECA-7AFC-6F4A-9E44-0BE01C026A51}"/>
              </a:ext>
            </a:extLst>
          </p:cNvPr>
          <p:cNvSpPr txBox="1"/>
          <p:nvPr/>
        </p:nvSpPr>
        <p:spPr>
          <a:xfrm rot="16200000">
            <a:off x="4901939" y="3918889"/>
            <a:ext cx="37029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Favours</a:t>
            </a:r>
            <a:b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9BFE55-E939-2A4D-98F7-105700524613}"/>
              </a:ext>
            </a:extLst>
          </p:cNvPr>
          <p:cNvSpPr/>
          <p:nvPr/>
        </p:nvSpPr>
        <p:spPr>
          <a:xfrm>
            <a:off x="5143419" y="3171825"/>
            <a:ext cx="2901951" cy="603251"/>
          </a:xfrm>
          <a:custGeom>
            <a:avLst/>
            <a:gdLst>
              <a:gd name="connsiteX0" fmla="*/ 0 w 2901950"/>
              <a:gd name="connsiteY0" fmla="*/ 431800 h 603250"/>
              <a:gd name="connsiteX1" fmla="*/ 485775 w 2901950"/>
              <a:gd name="connsiteY1" fmla="*/ 603250 h 603250"/>
              <a:gd name="connsiteX2" fmla="*/ 962025 w 2901950"/>
              <a:gd name="connsiteY2" fmla="*/ 530225 h 603250"/>
              <a:gd name="connsiteX3" fmla="*/ 1450975 w 2901950"/>
              <a:gd name="connsiteY3" fmla="*/ 279400 h 603250"/>
              <a:gd name="connsiteX4" fmla="*/ 1930400 w 2901950"/>
              <a:gd name="connsiteY4" fmla="*/ 107950 h 603250"/>
              <a:gd name="connsiteX5" fmla="*/ 2416175 w 2901950"/>
              <a:gd name="connsiteY5" fmla="*/ 0 h 603250"/>
              <a:gd name="connsiteX6" fmla="*/ 2901950 w 2901950"/>
              <a:gd name="connsiteY6" fmla="*/ 13970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950" h="603250">
                <a:moveTo>
                  <a:pt x="0" y="431800"/>
                </a:moveTo>
                <a:lnTo>
                  <a:pt x="485775" y="603250"/>
                </a:lnTo>
                <a:lnTo>
                  <a:pt x="962025" y="530225"/>
                </a:lnTo>
                <a:lnTo>
                  <a:pt x="1450975" y="279400"/>
                </a:lnTo>
                <a:lnTo>
                  <a:pt x="1930400" y="107950"/>
                </a:lnTo>
                <a:lnTo>
                  <a:pt x="2416175" y="0"/>
                </a:lnTo>
                <a:lnTo>
                  <a:pt x="2901950" y="139700"/>
                </a:lnTo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095B0E-D958-4A4A-8CD3-02C884045C16}"/>
              </a:ext>
            </a:extLst>
          </p:cNvPr>
          <p:cNvSpPr/>
          <p:nvPr/>
        </p:nvSpPr>
        <p:spPr>
          <a:xfrm>
            <a:off x="5112515" y="3569128"/>
            <a:ext cx="65829" cy="658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21" name="Oval 520">
            <a:extLst>
              <a:ext uri="{FF2B5EF4-FFF2-40B4-BE49-F238E27FC236}">
                <a16:creationId xmlns:a16="http://schemas.microsoft.com/office/drawing/2014/main" id="{94022342-8868-174A-9664-FE1CCFCEF1FD}"/>
              </a:ext>
            </a:extLst>
          </p:cNvPr>
          <p:cNvSpPr/>
          <p:nvPr/>
        </p:nvSpPr>
        <p:spPr>
          <a:xfrm>
            <a:off x="5595115" y="3741839"/>
            <a:ext cx="65829" cy="658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41BFDEDD-A410-574A-B2F6-9664608414B3}"/>
              </a:ext>
            </a:extLst>
          </p:cNvPr>
          <p:cNvGrpSpPr/>
          <p:nvPr/>
        </p:nvGrpSpPr>
        <p:grpSpPr>
          <a:xfrm>
            <a:off x="6082292" y="3442327"/>
            <a:ext cx="50324" cy="504000"/>
            <a:chOff x="739146" y="2401700"/>
            <a:chExt cx="20485" cy="792138"/>
          </a:xfrm>
        </p:grpSpPr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AE9C1A83-D27A-CC4D-A745-CE9AD09D82FC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1FF5B919-6849-9D4A-A59E-6389496296D2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C9B8E9CA-3D6D-0249-B75C-05AA7A833C00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6" name="Oval 525">
            <a:extLst>
              <a:ext uri="{FF2B5EF4-FFF2-40B4-BE49-F238E27FC236}">
                <a16:creationId xmlns:a16="http://schemas.microsoft.com/office/drawing/2014/main" id="{3E058E8C-8E0B-E742-9458-6713D41A420D}"/>
              </a:ext>
            </a:extLst>
          </p:cNvPr>
          <p:cNvSpPr/>
          <p:nvPr/>
        </p:nvSpPr>
        <p:spPr>
          <a:xfrm>
            <a:off x="6074540" y="3665639"/>
            <a:ext cx="65829" cy="658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527" name="Group 526">
            <a:extLst>
              <a:ext uri="{FF2B5EF4-FFF2-40B4-BE49-F238E27FC236}">
                <a16:creationId xmlns:a16="http://schemas.microsoft.com/office/drawing/2014/main" id="{197808A9-A106-7348-9D0F-48792D66E2BA}"/>
              </a:ext>
            </a:extLst>
          </p:cNvPr>
          <p:cNvGrpSpPr/>
          <p:nvPr/>
        </p:nvGrpSpPr>
        <p:grpSpPr>
          <a:xfrm>
            <a:off x="6561716" y="3153403"/>
            <a:ext cx="50324" cy="576000"/>
            <a:chOff x="739146" y="2401700"/>
            <a:chExt cx="20485" cy="792138"/>
          </a:xfrm>
        </p:grpSpPr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CF09B1EF-0B35-3841-A3BB-63CF95DAE4F4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06C359BE-0E78-9241-B447-B5F2953DC828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62AFC5EF-BB76-0E49-92C6-7193518BA8F1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1" name="Oval 530">
            <a:extLst>
              <a:ext uri="{FF2B5EF4-FFF2-40B4-BE49-F238E27FC236}">
                <a16:creationId xmlns:a16="http://schemas.microsoft.com/office/drawing/2014/main" id="{FC579909-9C44-E946-BF19-0918C3F1A3B8}"/>
              </a:ext>
            </a:extLst>
          </p:cNvPr>
          <p:cNvSpPr/>
          <p:nvPr/>
        </p:nvSpPr>
        <p:spPr>
          <a:xfrm>
            <a:off x="6553965" y="3417988"/>
            <a:ext cx="65829" cy="658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66DE1412-FB60-464A-B375-B87F92CA71F6}"/>
              </a:ext>
            </a:extLst>
          </p:cNvPr>
          <p:cNvGrpSpPr/>
          <p:nvPr/>
        </p:nvGrpSpPr>
        <p:grpSpPr>
          <a:xfrm>
            <a:off x="7047492" y="2956552"/>
            <a:ext cx="50324" cy="637200"/>
            <a:chOff x="739146" y="2401700"/>
            <a:chExt cx="20485" cy="792138"/>
          </a:xfrm>
        </p:grpSpPr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6BC30A61-62D9-4544-A5D1-F3108D6C214C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F766501F-0858-9647-8ED6-2E26BF8A45E7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A3C33CC3-6233-F945-BC70-EFC19C01AF0F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6" name="Oval 535">
            <a:extLst>
              <a:ext uri="{FF2B5EF4-FFF2-40B4-BE49-F238E27FC236}">
                <a16:creationId xmlns:a16="http://schemas.microsoft.com/office/drawing/2014/main" id="{E27D5C22-17E5-A346-AF50-C95D84452302}"/>
              </a:ext>
            </a:extLst>
          </p:cNvPr>
          <p:cNvSpPr/>
          <p:nvPr/>
        </p:nvSpPr>
        <p:spPr>
          <a:xfrm>
            <a:off x="7039740" y="3246539"/>
            <a:ext cx="65829" cy="658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542" name="Group 541">
            <a:extLst>
              <a:ext uri="{FF2B5EF4-FFF2-40B4-BE49-F238E27FC236}">
                <a16:creationId xmlns:a16="http://schemas.microsoft.com/office/drawing/2014/main" id="{D5D5E8A7-A0C6-E244-BE24-BEED2E11F7E7}"/>
              </a:ext>
            </a:extLst>
          </p:cNvPr>
          <p:cNvGrpSpPr/>
          <p:nvPr/>
        </p:nvGrpSpPr>
        <p:grpSpPr>
          <a:xfrm>
            <a:off x="7530092" y="2826377"/>
            <a:ext cx="50324" cy="698400"/>
            <a:chOff x="739146" y="2401700"/>
            <a:chExt cx="20485" cy="792138"/>
          </a:xfrm>
        </p:grpSpPr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9FA24F42-A6E2-C145-B52D-C677254F80FE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1E2C6B85-9ACC-9247-9FD4-08A358CA37BB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F89FE792-CAA5-674E-8746-810FF29BAB8F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6" name="Oval 545">
            <a:extLst>
              <a:ext uri="{FF2B5EF4-FFF2-40B4-BE49-F238E27FC236}">
                <a16:creationId xmlns:a16="http://schemas.microsoft.com/office/drawing/2014/main" id="{8A1753AF-3071-924C-90B4-880820092CF1}"/>
              </a:ext>
            </a:extLst>
          </p:cNvPr>
          <p:cNvSpPr/>
          <p:nvPr/>
        </p:nvSpPr>
        <p:spPr>
          <a:xfrm>
            <a:off x="7522340" y="3141764"/>
            <a:ext cx="65829" cy="658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E3D17A06-15AB-F549-A639-49A5D803BDFF}"/>
              </a:ext>
            </a:extLst>
          </p:cNvPr>
          <p:cNvGrpSpPr/>
          <p:nvPr/>
        </p:nvGrpSpPr>
        <p:grpSpPr>
          <a:xfrm>
            <a:off x="8015867" y="2886703"/>
            <a:ext cx="50324" cy="842400"/>
            <a:chOff x="739146" y="2401700"/>
            <a:chExt cx="20485" cy="792138"/>
          </a:xfrm>
        </p:grpSpPr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4C6B834A-F5F1-E74D-A178-0FC7573D54B2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3FEDA8C2-5B1D-2245-B555-D7DF7CA6B8F0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0327AA54-5914-5449-8156-37ACE08469F0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1" name="Oval 550">
            <a:extLst>
              <a:ext uri="{FF2B5EF4-FFF2-40B4-BE49-F238E27FC236}">
                <a16:creationId xmlns:a16="http://schemas.microsoft.com/office/drawing/2014/main" id="{1EC5C6B9-4F61-2745-9DE7-EA2E96162157}"/>
              </a:ext>
            </a:extLst>
          </p:cNvPr>
          <p:cNvSpPr/>
          <p:nvPr/>
        </p:nvSpPr>
        <p:spPr>
          <a:xfrm>
            <a:off x="8008115" y="3278288"/>
            <a:ext cx="65829" cy="658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id="{53CC5913-23CC-6F41-8F99-27728AC17329}"/>
              </a:ext>
            </a:extLst>
          </p:cNvPr>
          <p:cNvSpPr txBox="1"/>
          <p:nvPr/>
        </p:nvSpPr>
        <p:spPr>
          <a:xfrm rot="16200000">
            <a:off x="4768091" y="2947339"/>
            <a:ext cx="637995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Favours</a:t>
            </a:r>
            <a:b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enzalutamide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CD708A4B-879B-494A-B2E6-F356222F0B0E}"/>
              </a:ext>
            </a:extLst>
          </p:cNvPr>
          <p:cNvSpPr txBox="1"/>
          <p:nvPr/>
        </p:nvSpPr>
        <p:spPr>
          <a:xfrm>
            <a:off x="4558369" y="4926563"/>
            <a:ext cx="49052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No. at risk</a:t>
            </a:r>
          </a:p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ENZA</a:t>
            </a:r>
          </a:p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Placebo</a:t>
            </a:r>
          </a:p>
        </p:txBody>
      </p: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F5DE7A46-7539-E64D-917F-3F4C9DDBBA39}"/>
              </a:ext>
            </a:extLst>
          </p:cNvPr>
          <p:cNvCxnSpPr>
            <a:cxnSpLocks/>
          </p:cNvCxnSpPr>
          <p:nvPr/>
        </p:nvCxnSpPr>
        <p:spPr>
          <a:xfrm flipV="1">
            <a:off x="4890040" y="2606677"/>
            <a:ext cx="0" cy="197802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Arrow Connector 21">
            <a:extLst>
              <a:ext uri="{FF2B5EF4-FFF2-40B4-BE49-F238E27FC236}">
                <a16:creationId xmlns:a16="http://schemas.microsoft.com/office/drawing/2014/main" id="{93834151-67A4-8D4D-B53B-9CD9F5EEAC8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33836" y="2874420"/>
            <a:ext cx="0" cy="399005"/>
          </a:xfrm>
          <a:prstGeom prst="straightConnector1">
            <a:avLst/>
          </a:prstGeom>
          <a:noFill/>
          <a:ln w="9525">
            <a:solidFill>
              <a:srgbClr val="262626"/>
            </a:solidFill>
            <a:round/>
            <a:headEnd type="none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7" name="Straight Arrow Connector 21">
            <a:extLst>
              <a:ext uri="{FF2B5EF4-FFF2-40B4-BE49-F238E27FC236}">
                <a16:creationId xmlns:a16="http://schemas.microsoft.com/office/drawing/2014/main" id="{A9712EF9-22E3-544E-9521-F29DFCA3E6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33836" y="3852320"/>
            <a:ext cx="0" cy="399005"/>
          </a:xfrm>
          <a:prstGeom prst="straightConnector1">
            <a:avLst/>
          </a:prstGeom>
          <a:noFill/>
          <a:ln w="9525">
            <a:solidFill>
              <a:srgbClr val="262626"/>
            </a:solidFill>
            <a:round/>
            <a:headEnd type="none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9" name="TextBox 558">
            <a:extLst>
              <a:ext uri="{FF2B5EF4-FFF2-40B4-BE49-F238E27FC236}">
                <a16:creationId xmlns:a16="http://schemas.microsoft.com/office/drawing/2014/main" id="{C4733113-80EE-B248-BC43-8D75712155F2}"/>
              </a:ext>
            </a:extLst>
          </p:cNvPr>
          <p:cNvSpPr txBox="1"/>
          <p:nvPr/>
        </p:nvSpPr>
        <p:spPr>
          <a:xfrm>
            <a:off x="4617919" y="4363840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-6</a:t>
            </a: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44B7921E-FD1D-4240-8B18-9C8C0DB531DB}"/>
              </a:ext>
            </a:extLst>
          </p:cNvPr>
          <p:cNvSpPr txBox="1"/>
          <p:nvPr/>
        </p:nvSpPr>
        <p:spPr>
          <a:xfrm>
            <a:off x="4617919" y="4224791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-5</a:t>
            </a: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505C73D2-0F60-CA4B-A8EE-52A4D9EDA4BC}"/>
              </a:ext>
            </a:extLst>
          </p:cNvPr>
          <p:cNvSpPr txBox="1"/>
          <p:nvPr/>
        </p:nvSpPr>
        <p:spPr>
          <a:xfrm>
            <a:off x="4617919" y="4085743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-4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A90FA611-7EE3-2442-9E3C-0C13996FA1A6}"/>
              </a:ext>
            </a:extLst>
          </p:cNvPr>
          <p:cNvSpPr txBox="1"/>
          <p:nvPr/>
        </p:nvSpPr>
        <p:spPr>
          <a:xfrm>
            <a:off x="4617919" y="3946694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-3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87AAA52E-CF84-3A4D-B551-54CC3CE87014}"/>
              </a:ext>
            </a:extLst>
          </p:cNvPr>
          <p:cNvSpPr txBox="1"/>
          <p:nvPr/>
        </p:nvSpPr>
        <p:spPr>
          <a:xfrm>
            <a:off x="4617919" y="3807644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-2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A89BF319-3D5E-2A4E-B49B-4D1E9C085148}"/>
              </a:ext>
            </a:extLst>
          </p:cNvPr>
          <p:cNvSpPr txBox="1"/>
          <p:nvPr/>
        </p:nvSpPr>
        <p:spPr>
          <a:xfrm>
            <a:off x="4617919" y="3668595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-1</a:t>
            </a:r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5AF25F6C-AB5A-0C4B-9A0C-3764C256DE83}"/>
              </a:ext>
            </a:extLst>
          </p:cNvPr>
          <p:cNvSpPr txBox="1"/>
          <p:nvPr/>
        </p:nvSpPr>
        <p:spPr>
          <a:xfrm>
            <a:off x="4617919" y="3529547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0E51AEC6-DECD-0546-B39D-D96D6EA8D1E5}"/>
              </a:ext>
            </a:extLst>
          </p:cNvPr>
          <p:cNvSpPr txBox="1"/>
          <p:nvPr/>
        </p:nvSpPr>
        <p:spPr>
          <a:xfrm>
            <a:off x="9324569" y="1585968"/>
            <a:ext cx="2217345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ARAMIS</a:t>
            </a:r>
            <a:r>
              <a:rPr lang="en-GB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</a:t>
            </a:r>
          </a:p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FACT-P PCS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D18013-CF23-FD43-9B16-B4B85225B1F2}"/>
              </a:ext>
            </a:extLst>
          </p:cNvPr>
          <p:cNvCxnSpPr>
            <a:cxnSpLocks/>
          </p:cNvCxnSpPr>
          <p:nvPr/>
        </p:nvCxnSpPr>
        <p:spPr>
          <a:xfrm>
            <a:off x="4885886" y="4569647"/>
            <a:ext cx="330051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>
            <a:extLst>
              <a:ext uri="{FF2B5EF4-FFF2-40B4-BE49-F238E27FC236}">
                <a16:creationId xmlns:a16="http://schemas.microsoft.com/office/drawing/2014/main" id="{D2C9153E-7BCC-0243-9253-8F1D8C56F15A}"/>
              </a:ext>
            </a:extLst>
          </p:cNvPr>
          <p:cNvCxnSpPr/>
          <p:nvPr/>
        </p:nvCxnSpPr>
        <p:spPr>
          <a:xfrm flipV="1">
            <a:off x="8040650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4" name="TextBox 293">
            <a:extLst>
              <a:ext uri="{FF2B5EF4-FFF2-40B4-BE49-F238E27FC236}">
                <a16:creationId xmlns:a16="http://schemas.microsoft.com/office/drawing/2014/main" id="{4BAB5192-B436-2B4B-B698-4C9212688F2B}"/>
              </a:ext>
            </a:extLst>
          </p:cNvPr>
          <p:cNvSpPr txBox="1"/>
          <p:nvPr/>
        </p:nvSpPr>
        <p:spPr>
          <a:xfrm rot="16200000">
            <a:off x="8123484" y="3516391"/>
            <a:ext cx="847989" cy="15234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 defTabSz="60953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Mean (95% CI)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1C3B46F7-604D-3342-914E-FC061F5749C9}"/>
              </a:ext>
            </a:extLst>
          </p:cNvPr>
          <p:cNvSpPr txBox="1"/>
          <p:nvPr/>
        </p:nvSpPr>
        <p:spPr>
          <a:xfrm>
            <a:off x="8418814" y="2544616"/>
            <a:ext cx="364208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120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37CB0452-6DDF-EF4F-B31F-BD29E23DCD94}"/>
              </a:ext>
            </a:extLst>
          </p:cNvPr>
          <p:cNvSpPr txBox="1"/>
          <p:nvPr/>
        </p:nvSpPr>
        <p:spPr>
          <a:xfrm>
            <a:off x="8517925" y="4502894"/>
            <a:ext cx="265097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-40</a:t>
            </a:r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C9E19D1F-A136-FB45-AD2F-87FD5B20B452}"/>
              </a:ext>
            </a:extLst>
          </p:cNvPr>
          <p:cNvCxnSpPr/>
          <p:nvPr/>
        </p:nvCxnSpPr>
        <p:spPr>
          <a:xfrm flipV="1">
            <a:off x="9201218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D2A8CFB2-86D0-C145-9E9A-08F4D0B65F2F}"/>
              </a:ext>
            </a:extLst>
          </p:cNvPr>
          <p:cNvCxnSpPr/>
          <p:nvPr/>
        </p:nvCxnSpPr>
        <p:spPr>
          <a:xfrm flipV="1">
            <a:off x="9867968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F956882F-FA62-E247-9FA3-77789CBD56E4}"/>
              </a:ext>
            </a:extLst>
          </p:cNvPr>
          <p:cNvCxnSpPr/>
          <p:nvPr/>
        </p:nvCxnSpPr>
        <p:spPr>
          <a:xfrm flipV="1">
            <a:off x="10094418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E919B068-4D6D-4B49-8CD2-C03D9C2068C1}"/>
              </a:ext>
            </a:extLst>
          </p:cNvPr>
          <p:cNvCxnSpPr/>
          <p:nvPr/>
        </p:nvCxnSpPr>
        <p:spPr>
          <a:xfrm flipV="1">
            <a:off x="10767720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22F8A93B-1453-184B-AD5B-B56D37215CE8}"/>
              </a:ext>
            </a:extLst>
          </p:cNvPr>
          <p:cNvCxnSpPr/>
          <p:nvPr/>
        </p:nvCxnSpPr>
        <p:spPr>
          <a:xfrm flipV="1">
            <a:off x="10999698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93C8B247-D47A-A14C-BB99-D12B6AC0E53E}"/>
              </a:ext>
            </a:extLst>
          </p:cNvPr>
          <p:cNvCxnSpPr/>
          <p:nvPr/>
        </p:nvCxnSpPr>
        <p:spPr>
          <a:xfrm flipV="1">
            <a:off x="11663476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ADC4D816-D2D1-004F-A1AA-B51A9C3C7D20}"/>
              </a:ext>
            </a:extLst>
          </p:cNvPr>
          <p:cNvSpPr txBox="1"/>
          <p:nvPr/>
        </p:nvSpPr>
        <p:spPr>
          <a:xfrm>
            <a:off x="9137778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88B1A903-7E71-8E45-9902-782A50D48022}"/>
              </a:ext>
            </a:extLst>
          </p:cNvPr>
          <p:cNvSpPr txBox="1"/>
          <p:nvPr/>
        </p:nvSpPr>
        <p:spPr>
          <a:xfrm>
            <a:off x="9795203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771B7741-5020-6249-A1A4-8BD00463CBF2}"/>
              </a:ext>
            </a:extLst>
          </p:cNvPr>
          <p:cNvSpPr txBox="1"/>
          <p:nvPr/>
        </p:nvSpPr>
        <p:spPr>
          <a:xfrm>
            <a:off x="10030358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5143BBA6-3725-C34C-8881-E315A7EE19F2}"/>
              </a:ext>
            </a:extLst>
          </p:cNvPr>
          <p:cNvSpPr txBox="1"/>
          <p:nvPr/>
        </p:nvSpPr>
        <p:spPr>
          <a:xfrm>
            <a:off x="10677980" y="4655488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128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852A3EE1-6B75-6D4F-BD6E-900CE5A21DB4}"/>
              </a:ext>
            </a:extLst>
          </p:cNvPr>
          <p:cNvSpPr txBox="1"/>
          <p:nvPr/>
        </p:nvSpPr>
        <p:spPr>
          <a:xfrm>
            <a:off x="10906782" y="4655488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144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5E4506E6-D6B6-714B-86BC-1ABBB3CABF3A}"/>
              </a:ext>
            </a:extLst>
          </p:cNvPr>
          <p:cNvSpPr txBox="1"/>
          <p:nvPr/>
        </p:nvSpPr>
        <p:spPr>
          <a:xfrm>
            <a:off x="11576907" y="4655488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192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693DD02F-A8FD-A94D-83CC-7A0CC33D31CF}"/>
              </a:ext>
            </a:extLst>
          </p:cNvPr>
          <p:cNvSpPr txBox="1"/>
          <p:nvPr/>
        </p:nvSpPr>
        <p:spPr>
          <a:xfrm>
            <a:off x="11800977" y="4655488"/>
            <a:ext cx="18915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EOT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A8A7D151-4320-BA4B-9813-64561B704A9B}"/>
              </a:ext>
            </a:extLst>
          </p:cNvPr>
          <p:cNvSpPr txBox="1"/>
          <p:nvPr/>
        </p:nvSpPr>
        <p:spPr>
          <a:xfrm>
            <a:off x="10282082" y="4842486"/>
            <a:ext cx="6812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Study week</a:t>
            </a:r>
          </a:p>
        </p:txBody>
      </p: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9F02C05C-DF5C-FC45-889E-8476D1A5E2D5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46816" y="25901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5870388D-2BBE-FA49-A179-9312B0D065A8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46816" y="2835182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9CB25A91-2B3B-4546-BEB6-1E044F4707C0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46816" y="3323531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1C0BE94F-13C5-5D4E-8AD4-D3A843064121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46816" y="3571180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B40AC801-7C0D-3540-B4CB-6D7DE5B59105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46816" y="4056955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0354E888-DDC9-B74C-9AA4-924B7CB69528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46816" y="429825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443D6B52-4F45-4440-887E-7FF30EBCD3F8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46816" y="45459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" name="TextBox 326">
            <a:extLst>
              <a:ext uri="{FF2B5EF4-FFF2-40B4-BE49-F238E27FC236}">
                <a16:creationId xmlns:a16="http://schemas.microsoft.com/office/drawing/2014/main" id="{5865B38E-B364-684F-802B-D23736A42EBB}"/>
              </a:ext>
            </a:extLst>
          </p:cNvPr>
          <p:cNvSpPr txBox="1"/>
          <p:nvPr/>
        </p:nvSpPr>
        <p:spPr>
          <a:xfrm>
            <a:off x="8570145" y="2806328"/>
            <a:ext cx="212878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510A7FFB-85C0-4749-9552-CBED0A7561FB}"/>
              </a:ext>
            </a:extLst>
          </p:cNvPr>
          <p:cNvSpPr txBox="1"/>
          <p:nvPr/>
        </p:nvSpPr>
        <p:spPr>
          <a:xfrm>
            <a:off x="8643843" y="3285723"/>
            <a:ext cx="13918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60</a:t>
            </a:r>
          </a:p>
        </p:txBody>
      </p: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E9ED9BDB-C837-6B4A-9956-E0062D3DE049}"/>
              </a:ext>
            </a:extLst>
          </p:cNvPr>
          <p:cNvGrpSpPr/>
          <p:nvPr/>
        </p:nvGrpSpPr>
        <p:grpSpPr>
          <a:xfrm>
            <a:off x="11648918" y="2781924"/>
            <a:ext cx="50324" cy="1706400"/>
            <a:chOff x="739146" y="2401700"/>
            <a:chExt cx="20485" cy="792138"/>
          </a:xfrm>
        </p:grpSpPr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C7B1D784-C0E3-5948-BA68-7A6BD5D777A0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BB1829C9-B49A-AE46-9597-A7BCDFA93541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9FF7043F-07AF-7946-AD0A-BA16CCBA66F6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0" name="TextBox 639">
            <a:extLst>
              <a:ext uri="{FF2B5EF4-FFF2-40B4-BE49-F238E27FC236}">
                <a16:creationId xmlns:a16="http://schemas.microsoft.com/office/drawing/2014/main" id="{4753679D-526E-8548-8952-1E9113F0D4E6}"/>
              </a:ext>
            </a:extLst>
          </p:cNvPr>
          <p:cNvSpPr txBox="1"/>
          <p:nvPr/>
        </p:nvSpPr>
        <p:spPr>
          <a:xfrm>
            <a:off x="8338370" y="4926563"/>
            <a:ext cx="490519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No. at risk</a:t>
            </a:r>
          </a:p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DARO</a:t>
            </a:r>
          </a:p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Placebo</a:t>
            </a:r>
          </a:p>
        </p:txBody>
      </p: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60A5B42A-2C0F-E04E-8398-61B9B457A876}"/>
              </a:ext>
            </a:extLst>
          </p:cNvPr>
          <p:cNvCxnSpPr>
            <a:cxnSpLocks/>
          </p:cNvCxnSpPr>
          <p:nvPr/>
        </p:nvCxnSpPr>
        <p:spPr>
          <a:xfrm flipV="1">
            <a:off x="8871640" y="2606677"/>
            <a:ext cx="0" cy="197802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4" name="TextBox 643">
            <a:extLst>
              <a:ext uri="{FF2B5EF4-FFF2-40B4-BE49-F238E27FC236}">
                <a16:creationId xmlns:a16="http://schemas.microsoft.com/office/drawing/2014/main" id="{E1BD53B3-64B9-AB42-9A1C-6DAEB151D82B}"/>
              </a:ext>
            </a:extLst>
          </p:cNvPr>
          <p:cNvSpPr txBox="1"/>
          <p:nvPr/>
        </p:nvSpPr>
        <p:spPr>
          <a:xfrm>
            <a:off x="8599519" y="4259065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−20</a:t>
            </a:r>
          </a:p>
        </p:txBody>
      </p:sp>
      <p:sp>
        <p:nvSpPr>
          <p:cNvPr id="646" name="TextBox 645">
            <a:extLst>
              <a:ext uri="{FF2B5EF4-FFF2-40B4-BE49-F238E27FC236}">
                <a16:creationId xmlns:a16="http://schemas.microsoft.com/office/drawing/2014/main" id="{9A3EB7C2-4718-074B-91FF-494D026BDA51}"/>
              </a:ext>
            </a:extLst>
          </p:cNvPr>
          <p:cNvSpPr txBox="1"/>
          <p:nvPr/>
        </p:nvSpPr>
        <p:spPr>
          <a:xfrm>
            <a:off x="8599519" y="4012718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50" name="TextBox 649">
            <a:extLst>
              <a:ext uri="{FF2B5EF4-FFF2-40B4-BE49-F238E27FC236}">
                <a16:creationId xmlns:a16="http://schemas.microsoft.com/office/drawing/2014/main" id="{4FBEB429-BF68-8943-BFE0-7CF11D68570B}"/>
              </a:ext>
            </a:extLst>
          </p:cNvPr>
          <p:cNvSpPr txBox="1"/>
          <p:nvPr/>
        </p:nvSpPr>
        <p:spPr>
          <a:xfrm>
            <a:off x="8599519" y="3529547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9F362D91-E47F-D245-9ED6-4A2911469453}"/>
              </a:ext>
            </a:extLst>
          </p:cNvPr>
          <p:cNvCxnSpPr>
            <a:cxnSpLocks/>
          </p:cNvCxnSpPr>
          <p:nvPr/>
        </p:nvCxnSpPr>
        <p:spPr>
          <a:xfrm>
            <a:off x="8867486" y="4569647"/>
            <a:ext cx="304511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3181BB93-4431-5E48-95AA-80CFF9ABFD46}"/>
              </a:ext>
            </a:extLst>
          </p:cNvPr>
          <p:cNvCxnSpPr/>
          <p:nvPr/>
        </p:nvCxnSpPr>
        <p:spPr>
          <a:xfrm flipV="1">
            <a:off x="11895250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EE29A6C0-4A94-604A-BF12-573746333FE6}"/>
              </a:ext>
            </a:extLst>
          </p:cNvPr>
          <p:cNvCxnSpPr/>
          <p:nvPr/>
        </p:nvCxnSpPr>
        <p:spPr>
          <a:xfrm flipV="1">
            <a:off x="11441226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4" name="TextBox 653">
            <a:extLst>
              <a:ext uri="{FF2B5EF4-FFF2-40B4-BE49-F238E27FC236}">
                <a16:creationId xmlns:a16="http://schemas.microsoft.com/office/drawing/2014/main" id="{BB7128BB-0AFB-B94C-B974-E9EAC445342E}"/>
              </a:ext>
            </a:extLst>
          </p:cNvPr>
          <p:cNvSpPr txBox="1"/>
          <p:nvPr/>
        </p:nvSpPr>
        <p:spPr>
          <a:xfrm>
            <a:off x="11354657" y="4655488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176</a:t>
            </a:r>
          </a:p>
        </p:txBody>
      </p:sp>
      <p:cxnSp>
        <p:nvCxnSpPr>
          <p:cNvPr id="655" name="Straight Connector 654">
            <a:extLst>
              <a:ext uri="{FF2B5EF4-FFF2-40B4-BE49-F238E27FC236}">
                <a16:creationId xmlns:a16="http://schemas.microsoft.com/office/drawing/2014/main" id="{457B379B-A8E0-5B4B-80CD-731E78472257}"/>
              </a:ext>
            </a:extLst>
          </p:cNvPr>
          <p:cNvCxnSpPr/>
          <p:nvPr/>
        </p:nvCxnSpPr>
        <p:spPr>
          <a:xfrm flipV="1">
            <a:off x="11218976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6" name="TextBox 655">
            <a:extLst>
              <a:ext uri="{FF2B5EF4-FFF2-40B4-BE49-F238E27FC236}">
                <a16:creationId xmlns:a16="http://schemas.microsoft.com/office/drawing/2014/main" id="{E0F267B2-DC2D-E84F-A77A-FAA0A785F888}"/>
              </a:ext>
            </a:extLst>
          </p:cNvPr>
          <p:cNvSpPr txBox="1"/>
          <p:nvPr/>
        </p:nvSpPr>
        <p:spPr>
          <a:xfrm>
            <a:off x="11132407" y="4655488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160</a:t>
            </a:r>
          </a:p>
        </p:txBody>
      </p:sp>
      <p:cxnSp>
        <p:nvCxnSpPr>
          <p:cNvPr id="657" name="Straight Connector 656">
            <a:extLst>
              <a:ext uri="{FF2B5EF4-FFF2-40B4-BE49-F238E27FC236}">
                <a16:creationId xmlns:a16="http://schemas.microsoft.com/office/drawing/2014/main" id="{9F2307F4-FDB0-FF42-B9EC-8439D5FD038C}"/>
              </a:ext>
            </a:extLst>
          </p:cNvPr>
          <p:cNvCxnSpPr/>
          <p:nvPr/>
        </p:nvCxnSpPr>
        <p:spPr>
          <a:xfrm flipV="1">
            <a:off x="10545268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8" name="TextBox 657">
            <a:extLst>
              <a:ext uri="{FF2B5EF4-FFF2-40B4-BE49-F238E27FC236}">
                <a16:creationId xmlns:a16="http://schemas.microsoft.com/office/drawing/2014/main" id="{720F0255-7D3D-514C-89A7-BAF7C98B8B53}"/>
              </a:ext>
            </a:extLst>
          </p:cNvPr>
          <p:cNvSpPr txBox="1"/>
          <p:nvPr/>
        </p:nvSpPr>
        <p:spPr>
          <a:xfrm>
            <a:off x="10452354" y="4655488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112</a:t>
            </a:r>
          </a:p>
        </p:txBody>
      </p:sp>
      <p:cxnSp>
        <p:nvCxnSpPr>
          <p:cNvPr id="659" name="Straight Connector 658">
            <a:extLst>
              <a:ext uri="{FF2B5EF4-FFF2-40B4-BE49-F238E27FC236}">
                <a16:creationId xmlns:a16="http://schemas.microsoft.com/office/drawing/2014/main" id="{075D80D4-64F7-074A-8B36-46C9291C0F0D}"/>
              </a:ext>
            </a:extLst>
          </p:cNvPr>
          <p:cNvCxnSpPr/>
          <p:nvPr/>
        </p:nvCxnSpPr>
        <p:spPr>
          <a:xfrm flipV="1">
            <a:off x="10326193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0" name="TextBox 659">
            <a:extLst>
              <a:ext uri="{FF2B5EF4-FFF2-40B4-BE49-F238E27FC236}">
                <a16:creationId xmlns:a16="http://schemas.microsoft.com/office/drawing/2014/main" id="{E282FBFD-CA80-6545-BDFB-5D58D9026AA9}"/>
              </a:ext>
            </a:extLst>
          </p:cNvPr>
          <p:cNvSpPr txBox="1"/>
          <p:nvPr/>
        </p:nvSpPr>
        <p:spPr>
          <a:xfrm>
            <a:off x="10262133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96</a:t>
            </a:r>
          </a:p>
        </p:txBody>
      </p:sp>
      <p:cxnSp>
        <p:nvCxnSpPr>
          <p:cNvPr id="664" name="Straight Connector 663">
            <a:extLst>
              <a:ext uri="{FF2B5EF4-FFF2-40B4-BE49-F238E27FC236}">
                <a16:creationId xmlns:a16="http://schemas.microsoft.com/office/drawing/2014/main" id="{EB1F4FA8-4897-EB46-8500-A27F661D0D07}"/>
              </a:ext>
            </a:extLst>
          </p:cNvPr>
          <p:cNvCxnSpPr/>
          <p:nvPr/>
        </p:nvCxnSpPr>
        <p:spPr>
          <a:xfrm flipV="1">
            <a:off x="8978968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" name="TextBox 664">
            <a:extLst>
              <a:ext uri="{FF2B5EF4-FFF2-40B4-BE49-F238E27FC236}">
                <a16:creationId xmlns:a16="http://schemas.microsoft.com/office/drawing/2014/main" id="{C2929357-8CDE-4C41-B315-16F35ECBBFFE}"/>
              </a:ext>
            </a:extLst>
          </p:cNvPr>
          <p:cNvSpPr txBox="1"/>
          <p:nvPr/>
        </p:nvSpPr>
        <p:spPr>
          <a:xfrm>
            <a:off x="8909116" y="4655488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D1</a:t>
            </a:r>
          </a:p>
        </p:txBody>
      </p: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3CBA6924-CD7A-D24C-94E5-26492DD49DEB}"/>
              </a:ext>
            </a:extLst>
          </p:cNvPr>
          <p:cNvCxnSpPr/>
          <p:nvPr/>
        </p:nvCxnSpPr>
        <p:spPr>
          <a:xfrm flipV="1">
            <a:off x="9648893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7" name="TextBox 666">
            <a:extLst>
              <a:ext uri="{FF2B5EF4-FFF2-40B4-BE49-F238E27FC236}">
                <a16:creationId xmlns:a16="http://schemas.microsoft.com/office/drawing/2014/main" id="{FF4B24C0-D886-4D47-855C-EC1388FBAC7A}"/>
              </a:ext>
            </a:extLst>
          </p:cNvPr>
          <p:cNvSpPr txBox="1"/>
          <p:nvPr/>
        </p:nvSpPr>
        <p:spPr>
          <a:xfrm>
            <a:off x="9585453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48</a:t>
            </a:r>
          </a:p>
        </p:txBody>
      </p:sp>
      <p:cxnSp>
        <p:nvCxnSpPr>
          <p:cNvPr id="668" name="Straight Connector 667">
            <a:extLst>
              <a:ext uri="{FF2B5EF4-FFF2-40B4-BE49-F238E27FC236}">
                <a16:creationId xmlns:a16="http://schemas.microsoft.com/office/drawing/2014/main" id="{BDAD4635-C7CD-B14D-B1BB-4948DD348E9E}"/>
              </a:ext>
            </a:extLst>
          </p:cNvPr>
          <p:cNvCxnSpPr/>
          <p:nvPr/>
        </p:nvCxnSpPr>
        <p:spPr>
          <a:xfrm flipV="1">
            <a:off x="9426643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9" name="TextBox 668">
            <a:extLst>
              <a:ext uri="{FF2B5EF4-FFF2-40B4-BE49-F238E27FC236}">
                <a16:creationId xmlns:a16="http://schemas.microsoft.com/office/drawing/2014/main" id="{F08361DC-400F-B246-B2C8-BC9B86D58EE3}"/>
              </a:ext>
            </a:extLst>
          </p:cNvPr>
          <p:cNvSpPr txBox="1"/>
          <p:nvPr/>
        </p:nvSpPr>
        <p:spPr>
          <a:xfrm>
            <a:off x="9363203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671" name="Straight Connector 670">
            <a:extLst>
              <a:ext uri="{FF2B5EF4-FFF2-40B4-BE49-F238E27FC236}">
                <a16:creationId xmlns:a16="http://schemas.microsoft.com/office/drawing/2014/main" id="{BAAD2B37-EE95-7F46-BF4F-B21A15757A99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46816" y="3812480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2" name="TextBox 671">
            <a:extLst>
              <a:ext uri="{FF2B5EF4-FFF2-40B4-BE49-F238E27FC236}">
                <a16:creationId xmlns:a16="http://schemas.microsoft.com/office/drawing/2014/main" id="{1D2BD5F2-DDDC-2A43-A774-E8F1DB1C469B}"/>
              </a:ext>
            </a:extLst>
          </p:cNvPr>
          <p:cNvSpPr txBox="1"/>
          <p:nvPr/>
        </p:nvSpPr>
        <p:spPr>
          <a:xfrm>
            <a:off x="8599519" y="3770847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675" name="Straight Connector 674">
            <a:extLst>
              <a:ext uri="{FF2B5EF4-FFF2-40B4-BE49-F238E27FC236}">
                <a16:creationId xmlns:a16="http://schemas.microsoft.com/office/drawing/2014/main" id="{74317280-BF95-0044-BCC1-1329A19615B6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46816" y="30854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6" name="TextBox 675">
            <a:extLst>
              <a:ext uri="{FF2B5EF4-FFF2-40B4-BE49-F238E27FC236}">
                <a16:creationId xmlns:a16="http://schemas.microsoft.com/office/drawing/2014/main" id="{BD8D6607-0E8B-4F40-84A8-BD8A0C220600}"/>
              </a:ext>
            </a:extLst>
          </p:cNvPr>
          <p:cNvSpPr txBox="1"/>
          <p:nvPr/>
        </p:nvSpPr>
        <p:spPr>
          <a:xfrm>
            <a:off x="8643843" y="3049551"/>
            <a:ext cx="13918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691" name="Oval 690">
            <a:extLst>
              <a:ext uri="{FF2B5EF4-FFF2-40B4-BE49-F238E27FC236}">
                <a16:creationId xmlns:a16="http://schemas.microsoft.com/office/drawing/2014/main" id="{215A0944-27E6-BA41-8D62-CAE1F0CECA5C}"/>
              </a:ext>
            </a:extLst>
          </p:cNvPr>
          <p:cNvSpPr/>
          <p:nvPr/>
        </p:nvSpPr>
        <p:spPr>
          <a:xfrm>
            <a:off x="9160325" y="4197598"/>
            <a:ext cx="99368" cy="9936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92" name="TextBox 691">
            <a:extLst>
              <a:ext uri="{FF2B5EF4-FFF2-40B4-BE49-F238E27FC236}">
                <a16:creationId xmlns:a16="http://schemas.microsoft.com/office/drawing/2014/main" id="{480D4833-A888-684D-A1FB-4B9A9CAB7318}"/>
              </a:ext>
            </a:extLst>
          </p:cNvPr>
          <p:cNvSpPr txBox="1"/>
          <p:nvPr/>
        </p:nvSpPr>
        <p:spPr>
          <a:xfrm>
            <a:off x="9447244" y="4149080"/>
            <a:ext cx="81936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DARO</a:t>
            </a:r>
          </a:p>
        </p:txBody>
      </p:sp>
      <p:cxnSp>
        <p:nvCxnSpPr>
          <p:cNvPr id="693" name="Straight Connector 692">
            <a:extLst>
              <a:ext uri="{FF2B5EF4-FFF2-40B4-BE49-F238E27FC236}">
                <a16:creationId xmlns:a16="http://schemas.microsoft.com/office/drawing/2014/main" id="{3E60AFC5-37DF-6648-BE70-68271651E9B6}"/>
              </a:ext>
            </a:extLst>
          </p:cNvPr>
          <p:cNvCxnSpPr>
            <a:cxnSpLocks/>
          </p:cNvCxnSpPr>
          <p:nvPr/>
        </p:nvCxnSpPr>
        <p:spPr>
          <a:xfrm flipH="1">
            <a:off x="9061706" y="4247282"/>
            <a:ext cx="296606" cy="0"/>
          </a:xfrm>
          <a:prstGeom prst="line">
            <a:avLst/>
          </a:prstGeom>
          <a:ln w="254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5" name="TextBox 694">
            <a:extLst>
              <a:ext uri="{FF2B5EF4-FFF2-40B4-BE49-F238E27FC236}">
                <a16:creationId xmlns:a16="http://schemas.microsoft.com/office/drawing/2014/main" id="{22A54F67-4A77-CE48-B5FC-4ED838B324BA}"/>
              </a:ext>
            </a:extLst>
          </p:cNvPr>
          <p:cNvSpPr txBox="1"/>
          <p:nvPr/>
        </p:nvSpPr>
        <p:spPr>
          <a:xfrm>
            <a:off x="9447244" y="4320530"/>
            <a:ext cx="81936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Placebo</a:t>
            </a:r>
          </a:p>
        </p:txBody>
      </p: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EF02D6C9-4073-FE46-A8F7-C406D6648A34}"/>
              </a:ext>
            </a:extLst>
          </p:cNvPr>
          <p:cNvCxnSpPr>
            <a:cxnSpLocks/>
          </p:cNvCxnSpPr>
          <p:nvPr/>
        </p:nvCxnSpPr>
        <p:spPr>
          <a:xfrm flipH="1">
            <a:off x="9061706" y="4418732"/>
            <a:ext cx="296606" cy="0"/>
          </a:xfrm>
          <a:prstGeom prst="line">
            <a:avLst/>
          </a:prstGeom>
          <a:ln w="254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amond 11">
            <a:extLst>
              <a:ext uri="{FF2B5EF4-FFF2-40B4-BE49-F238E27FC236}">
                <a16:creationId xmlns:a16="http://schemas.microsoft.com/office/drawing/2014/main" id="{0C25B240-0E10-B94D-844C-A19AF932B7AF}"/>
              </a:ext>
            </a:extLst>
          </p:cNvPr>
          <p:cNvSpPr/>
          <p:nvPr/>
        </p:nvSpPr>
        <p:spPr>
          <a:xfrm>
            <a:off x="9155240" y="4363290"/>
            <a:ext cx="109538" cy="109538"/>
          </a:xfrm>
          <a:prstGeom prst="diamond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9D0520-76DE-8743-B84E-AAE3F1338376}"/>
              </a:ext>
            </a:extLst>
          </p:cNvPr>
          <p:cNvGrpSpPr/>
          <p:nvPr/>
        </p:nvGrpSpPr>
        <p:grpSpPr>
          <a:xfrm>
            <a:off x="8936037" y="3623515"/>
            <a:ext cx="3009060" cy="157910"/>
            <a:chOff x="8936037" y="3623515"/>
            <a:chExt cx="3009060" cy="157910"/>
          </a:xfrm>
        </p:grpSpPr>
        <p:sp>
          <p:nvSpPr>
            <p:cNvPr id="697" name="Diamond 696">
              <a:extLst>
                <a:ext uri="{FF2B5EF4-FFF2-40B4-BE49-F238E27FC236}">
                  <a16:creationId xmlns:a16="http://schemas.microsoft.com/office/drawing/2014/main" id="{630C7FB1-9643-2542-8D21-827509A16168}"/>
                </a:ext>
              </a:extLst>
            </p:cNvPr>
            <p:cNvSpPr/>
            <p:nvPr/>
          </p:nvSpPr>
          <p:spPr>
            <a:xfrm>
              <a:off x="8936037" y="3636215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8" name="Diamond 697">
              <a:extLst>
                <a:ext uri="{FF2B5EF4-FFF2-40B4-BE49-F238E27FC236}">
                  <a16:creationId xmlns:a16="http://schemas.microsoft.com/office/drawing/2014/main" id="{935D69C1-08EB-E247-AF7A-1CA528452F7C}"/>
                </a:ext>
              </a:extLst>
            </p:cNvPr>
            <p:cNvSpPr/>
            <p:nvPr/>
          </p:nvSpPr>
          <p:spPr>
            <a:xfrm>
              <a:off x="9164637" y="3645740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9" name="Diamond 698">
              <a:extLst>
                <a:ext uri="{FF2B5EF4-FFF2-40B4-BE49-F238E27FC236}">
                  <a16:creationId xmlns:a16="http://schemas.microsoft.com/office/drawing/2014/main" id="{B2F490DD-8459-C542-AC87-C5087DBEDE77}"/>
                </a:ext>
              </a:extLst>
            </p:cNvPr>
            <p:cNvSpPr/>
            <p:nvPr/>
          </p:nvSpPr>
          <p:spPr>
            <a:xfrm>
              <a:off x="9396412" y="3658440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0" name="Diamond 699">
              <a:extLst>
                <a:ext uri="{FF2B5EF4-FFF2-40B4-BE49-F238E27FC236}">
                  <a16:creationId xmlns:a16="http://schemas.microsoft.com/office/drawing/2014/main" id="{13D24A5B-6184-E74B-9729-52B273984E0B}"/>
                </a:ext>
              </a:extLst>
            </p:cNvPr>
            <p:cNvSpPr/>
            <p:nvPr/>
          </p:nvSpPr>
          <p:spPr>
            <a:xfrm>
              <a:off x="9612312" y="3658440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1" name="Diamond 700">
              <a:extLst>
                <a:ext uri="{FF2B5EF4-FFF2-40B4-BE49-F238E27FC236}">
                  <a16:creationId xmlns:a16="http://schemas.microsoft.com/office/drawing/2014/main" id="{CF3B5CC4-8A9C-004D-9745-ED2C9D5968D0}"/>
                </a:ext>
              </a:extLst>
            </p:cNvPr>
            <p:cNvSpPr/>
            <p:nvPr/>
          </p:nvSpPr>
          <p:spPr>
            <a:xfrm>
              <a:off x="9840912" y="3664790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2" name="Diamond 701">
              <a:extLst>
                <a:ext uri="{FF2B5EF4-FFF2-40B4-BE49-F238E27FC236}">
                  <a16:creationId xmlns:a16="http://schemas.microsoft.com/office/drawing/2014/main" id="{C68C47A9-93CE-8441-AFF0-331E236F4D11}"/>
                </a:ext>
              </a:extLst>
            </p:cNvPr>
            <p:cNvSpPr/>
            <p:nvPr/>
          </p:nvSpPr>
          <p:spPr>
            <a:xfrm>
              <a:off x="10066337" y="3664790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3" name="Diamond 702">
              <a:extLst>
                <a:ext uri="{FF2B5EF4-FFF2-40B4-BE49-F238E27FC236}">
                  <a16:creationId xmlns:a16="http://schemas.microsoft.com/office/drawing/2014/main" id="{564AFD2C-D9A0-7F4C-9F93-57224F0CB117}"/>
                </a:ext>
              </a:extLst>
            </p:cNvPr>
            <p:cNvSpPr/>
            <p:nvPr/>
          </p:nvSpPr>
          <p:spPr>
            <a:xfrm>
              <a:off x="10288587" y="3664790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4" name="Diamond 703">
              <a:extLst>
                <a:ext uri="{FF2B5EF4-FFF2-40B4-BE49-F238E27FC236}">
                  <a16:creationId xmlns:a16="http://schemas.microsoft.com/office/drawing/2014/main" id="{B89A7B1D-6B65-7242-AC98-48B3A72C34EE}"/>
                </a:ext>
              </a:extLst>
            </p:cNvPr>
            <p:cNvSpPr/>
            <p:nvPr/>
          </p:nvSpPr>
          <p:spPr>
            <a:xfrm>
              <a:off x="10517187" y="3677490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5" name="Diamond 704">
              <a:extLst>
                <a:ext uri="{FF2B5EF4-FFF2-40B4-BE49-F238E27FC236}">
                  <a16:creationId xmlns:a16="http://schemas.microsoft.com/office/drawing/2014/main" id="{B8A0ADE7-AAA3-2443-B454-BD05F7F982F6}"/>
                </a:ext>
              </a:extLst>
            </p:cNvPr>
            <p:cNvSpPr/>
            <p:nvPr/>
          </p:nvSpPr>
          <p:spPr>
            <a:xfrm>
              <a:off x="10739437" y="3671140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6" name="Diamond 705">
              <a:extLst>
                <a:ext uri="{FF2B5EF4-FFF2-40B4-BE49-F238E27FC236}">
                  <a16:creationId xmlns:a16="http://schemas.microsoft.com/office/drawing/2014/main" id="{666E5AD2-741C-3741-98E9-00127EA96108}"/>
                </a:ext>
              </a:extLst>
            </p:cNvPr>
            <p:cNvSpPr/>
            <p:nvPr/>
          </p:nvSpPr>
          <p:spPr>
            <a:xfrm>
              <a:off x="10968037" y="3690190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7" name="Diamond 706">
              <a:extLst>
                <a:ext uri="{FF2B5EF4-FFF2-40B4-BE49-F238E27FC236}">
                  <a16:creationId xmlns:a16="http://schemas.microsoft.com/office/drawing/2014/main" id="{2E0C5F36-E8F3-2740-A855-60A481F910EA}"/>
                </a:ext>
              </a:extLst>
            </p:cNvPr>
            <p:cNvSpPr/>
            <p:nvPr/>
          </p:nvSpPr>
          <p:spPr>
            <a:xfrm>
              <a:off x="11187112" y="3693365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8" name="Diamond 707">
              <a:extLst>
                <a:ext uri="{FF2B5EF4-FFF2-40B4-BE49-F238E27FC236}">
                  <a16:creationId xmlns:a16="http://schemas.microsoft.com/office/drawing/2014/main" id="{3B137E6C-244C-2843-8EA3-4283DA2B704E}"/>
                </a:ext>
              </a:extLst>
            </p:cNvPr>
            <p:cNvSpPr/>
            <p:nvPr/>
          </p:nvSpPr>
          <p:spPr>
            <a:xfrm>
              <a:off x="11406187" y="3623515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9" name="Diamond 708">
              <a:extLst>
                <a:ext uri="{FF2B5EF4-FFF2-40B4-BE49-F238E27FC236}">
                  <a16:creationId xmlns:a16="http://schemas.microsoft.com/office/drawing/2014/main" id="{1F6A2B45-9702-7D49-B941-A3700998E4C4}"/>
                </a:ext>
              </a:extLst>
            </p:cNvPr>
            <p:cNvSpPr/>
            <p:nvPr/>
          </p:nvSpPr>
          <p:spPr>
            <a:xfrm>
              <a:off x="11857037" y="3667965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id="{F3346B5C-C429-BC47-9021-DEE0423E6496}"/>
                </a:ext>
              </a:extLst>
            </p:cNvPr>
            <p:cNvGrpSpPr/>
            <p:nvPr/>
          </p:nvGrpSpPr>
          <p:grpSpPr>
            <a:xfrm>
              <a:off x="11187823" y="3709059"/>
              <a:ext cx="48766" cy="71971"/>
              <a:chOff x="739146" y="2402024"/>
              <a:chExt cx="19851" cy="791814"/>
            </a:xfrm>
          </p:grpSpPr>
          <p:cxnSp>
            <p:nvCxnSpPr>
              <p:cNvPr id="716" name="Straight Connector 715">
                <a:extLst>
                  <a:ext uri="{FF2B5EF4-FFF2-40B4-BE49-F238E27FC236}">
                    <a16:creationId xmlns:a16="http://schemas.microsoft.com/office/drawing/2014/main" id="{1DAF7886-8480-D340-AF19-0774673C61FE}"/>
                  </a:ext>
                </a:extLst>
              </p:cNvPr>
              <p:cNvCxnSpPr/>
              <p:nvPr/>
            </p:nvCxnSpPr>
            <p:spPr>
              <a:xfrm>
                <a:off x="749821" y="2402024"/>
                <a:ext cx="0" cy="791814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Straight Connector 716">
                <a:extLst>
                  <a:ext uri="{FF2B5EF4-FFF2-40B4-BE49-F238E27FC236}">
                    <a16:creationId xmlns:a16="http://schemas.microsoft.com/office/drawing/2014/main" id="{AD1CB154-6F25-6F47-917E-06AA158EC94F}"/>
                  </a:ext>
                </a:extLst>
              </p:cNvPr>
              <p:cNvCxnSpPr/>
              <p:nvPr/>
            </p:nvCxnSpPr>
            <p:spPr>
              <a:xfrm>
                <a:off x="739146" y="3193837"/>
                <a:ext cx="19851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8" name="Group 717">
              <a:extLst>
                <a:ext uri="{FF2B5EF4-FFF2-40B4-BE49-F238E27FC236}">
                  <a16:creationId xmlns:a16="http://schemas.microsoft.com/office/drawing/2014/main" id="{F7D2FEB8-B44E-AC4A-B01D-8F2418157C29}"/>
                </a:ext>
              </a:extLst>
            </p:cNvPr>
            <p:cNvGrpSpPr/>
            <p:nvPr/>
          </p:nvGrpSpPr>
          <p:grpSpPr>
            <a:xfrm>
              <a:off x="11425834" y="3674134"/>
              <a:ext cx="48766" cy="71971"/>
              <a:chOff x="739146" y="2402024"/>
              <a:chExt cx="19851" cy="791814"/>
            </a:xfrm>
          </p:grpSpPr>
          <p:cxnSp>
            <p:nvCxnSpPr>
              <p:cNvPr id="719" name="Straight Connector 718">
                <a:extLst>
                  <a:ext uri="{FF2B5EF4-FFF2-40B4-BE49-F238E27FC236}">
                    <a16:creationId xmlns:a16="http://schemas.microsoft.com/office/drawing/2014/main" id="{B55E7B3E-C37D-A64F-A18B-3C59C58F1F8A}"/>
                  </a:ext>
                </a:extLst>
              </p:cNvPr>
              <p:cNvCxnSpPr/>
              <p:nvPr/>
            </p:nvCxnSpPr>
            <p:spPr>
              <a:xfrm>
                <a:off x="749821" y="2402024"/>
                <a:ext cx="0" cy="791814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>
                <a:extLst>
                  <a:ext uri="{FF2B5EF4-FFF2-40B4-BE49-F238E27FC236}">
                    <a16:creationId xmlns:a16="http://schemas.microsoft.com/office/drawing/2014/main" id="{7E66CDF2-AE6C-2948-87BE-46041D04778F}"/>
                  </a:ext>
                </a:extLst>
              </p:cNvPr>
              <p:cNvCxnSpPr/>
              <p:nvPr/>
            </p:nvCxnSpPr>
            <p:spPr>
              <a:xfrm>
                <a:off x="739146" y="3193837"/>
                <a:ext cx="19851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1" name="Group 720">
              <a:extLst>
                <a:ext uri="{FF2B5EF4-FFF2-40B4-BE49-F238E27FC236}">
                  <a16:creationId xmlns:a16="http://schemas.microsoft.com/office/drawing/2014/main" id="{ABB97332-B2E6-5945-A412-F0F4E21E7542}"/>
                </a:ext>
              </a:extLst>
            </p:cNvPr>
            <p:cNvGrpSpPr/>
            <p:nvPr/>
          </p:nvGrpSpPr>
          <p:grpSpPr>
            <a:xfrm>
              <a:off x="10978273" y="3686834"/>
              <a:ext cx="48766" cy="71971"/>
              <a:chOff x="739146" y="2402024"/>
              <a:chExt cx="19851" cy="791814"/>
            </a:xfrm>
          </p:grpSpPr>
          <p:cxnSp>
            <p:nvCxnSpPr>
              <p:cNvPr id="722" name="Straight Connector 721">
                <a:extLst>
                  <a:ext uri="{FF2B5EF4-FFF2-40B4-BE49-F238E27FC236}">
                    <a16:creationId xmlns:a16="http://schemas.microsoft.com/office/drawing/2014/main" id="{57F891B1-FA17-BF4F-9E7D-F88F5F59ACC1}"/>
                  </a:ext>
                </a:extLst>
              </p:cNvPr>
              <p:cNvCxnSpPr/>
              <p:nvPr/>
            </p:nvCxnSpPr>
            <p:spPr>
              <a:xfrm>
                <a:off x="749821" y="2402024"/>
                <a:ext cx="0" cy="791814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>
                <a:extLst>
                  <a:ext uri="{FF2B5EF4-FFF2-40B4-BE49-F238E27FC236}">
                    <a16:creationId xmlns:a16="http://schemas.microsoft.com/office/drawing/2014/main" id="{70DC56B8-14A3-0B44-8586-48BC874A6645}"/>
                  </a:ext>
                </a:extLst>
              </p:cNvPr>
              <p:cNvCxnSpPr/>
              <p:nvPr/>
            </p:nvCxnSpPr>
            <p:spPr>
              <a:xfrm>
                <a:off x="739146" y="3193837"/>
                <a:ext cx="19851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4" name="Group 723">
              <a:extLst>
                <a:ext uri="{FF2B5EF4-FFF2-40B4-BE49-F238E27FC236}">
                  <a16:creationId xmlns:a16="http://schemas.microsoft.com/office/drawing/2014/main" id="{EB019CDB-E7AF-A947-ABF5-F998140A3124}"/>
                </a:ext>
              </a:extLst>
            </p:cNvPr>
            <p:cNvGrpSpPr/>
            <p:nvPr/>
          </p:nvGrpSpPr>
          <p:grpSpPr>
            <a:xfrm>
              <a:off x="10756023" y="3674134"/>
              <a:ext cx="48766" cy="71971"/>
              <a:chOff x="739146" y="2402024"/>
              <a:chExt cx="19851" cy="791814"/>
            </a:xfrm>
          </p:grpSpPr>
          <p:cxnSp>
            <p:nvCxnSpPr>
              <p:cNvPr id="725" name="Straight Connector 724">
                <a:extLst>
                  <a:ext uri="{FF2B5EF4-FFF2-40B4-BE49-F238E27FC236}">
                    <a16:creationId xmlns:a16="http://schemas.microsoft.com/office/drawing/2014/main" id="{D37680CB-0BC9-5F46-BB85-39E1A46196F7}"/>
                  </a:ext>
                </a:extLst>
              </p:cNvPr>
              <p:cNvCxnSpPr/>
              <p:nvPr/>
            </p:nvCxnSpPr>
            <p:spPr>
              <a:xfrm>
                <a:off x="749821" y="2402024"/>
                <a:ext cx="0" cy="791814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Connector 725">
                <a:extLst>
                  <a:ext uri="{FF2B5EF4-FFF2-40B4-BE49-F238E27FC236}">
                    <a16:creationId xmlns:a16="http://schemas.microsoft.com/office/drawing/2014/main" id="{4DF76D52-3689-2C40-A5D5-56FE5B51EAE9}"/>
                  </a:ext>
                </a:extLst>
              </p:cNvPr>
              <p:cNvCxnSpPr/>
              <p:nvPr/>
            </p:nvCxnSpPr>
            <p:spPr>
              <a:xfrm>
                <a:off x="739146" y="3193837"/>
                <a:ext cx="19851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7" name="Group 726">
              <a:extLst>
                <a:ext uri="{FF2B5EF4-FFF2-40B4-BE49-F238E27FC236}">
                  <a16:creationId xmlns:a16="http://schemas.microsoft.com/office/drawing/2014/main" id="{78219DC4-7A44-4F45-B894-321AA4F1CDF0}"/>
                </a:ext>
              </a:extLst>
            </p:cNvPr>
            <p:cNvGrpSpPr/>
            <p:nvPr/>
          </p:nvGrpSpPr>
          <p:grpSpPr>
            <a:xfrm>
              <a:off x="10524248" y="3664609"/>
              <a:ext cx="48766" cy="71971"/>
              <a:chOff x="739146" y="2402024"/>
              <a:chExt cx="19851" cy="791814"/>
            </a:xfrm>
          </p:grpSpPr>
          <p:cxnSp>
            <p:nvCxnSpPr>
              <p:cNvPr id="728" name="Straight Connector 727">
                <a:extLst>
                  <a:ext uri="{FF2B5EF4-FFF2-40B4-BE49-F238E27FC236}">
                    <a16:creationId xmlns:a16="http://schemas.microsoft.com/office/drawing/2014/main" id="{F2944E73-6CF7-034C-8CD0-8C87A069D139}"/>
                  </a:ext>
                </a:extLst>
              </p:cNvPr>
              <p:cNvCxnSpPr/>
              <p:nvPr/>
            </p:nvCxnSpPr>
            <p:spPr>
              <a:xfrm>
                <a:off x="749821" y="2402024"/>
                <a:ext cx="0" cy="791814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>
                <a:extLst>
                  <a:ext uri="{FF2B5EF4-FFF2-40B4-BE49-F238E27FC236}">
                    <a16:creationId xmlns:a16="http://schemas.microsoft.com/office/drawing/2014/main" id="{CA812E91-4FD9-304C-82CD-ED951AC524A8}"/>
                  </a:ext>
                </a:extLst>
              </p:cNvPr>
              <p:cNvCxnSpPr/>
              <p:nvPr/>
            </p:nvCxnSpPr>
            <p:spPr>
              <a:xfrm>
                <a:off x="739146" y="3193837"/>
                <a:ext cx="19851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3" name="Group 732">
              <a:extLst>
                <a:ext uri="{FF2B5EF4-FFF2-40B4-BE49-F238E27FC236}">
                  <a16:creationId xmlns:a16="http://schemas.microsoft.com/office/drawing/2014/main" id="{56391C60-29AC-7949-B3AC-23C992315334}"/>
                </a:ext>
              </a:extLst>
            </p:cNvPr>
            <p:cNvGrpSpPr/>
            <p:nvPr/>
          </p:nvGrpSpPr>
          <p:grpSpPr>
            <a:xfrm flipV="1">
              <a:off x="10305173" y="3664609"/>
              <a:ext cx="48766" cy="71971"/>
              <a:chOff x="739146" y="2402024"/>
              <a:chExt cx="19851" cy="791814"/>
            </a:xfrm>
          </p:grpSpPr>
          <p:cxnSp>
            <p:nvCxnSpPr>
              <p:cNvPr id="734" name="Straight Connector 733">
                <a:extLst>
                  <a:ext uri="{FF2B5EF4-FFF2-40B4-BE49-F238E27FC236}">
                    <a16:creationId xmlns:a16="http://schemas.microsoft.com/office/drawing/2014/main" id="{13ECC2A5-42A3-894F-A27E-2907F1102EA2}"/>
                  </a:ext>
                </a:extLst>
              </p:cNvPr>
              <p:cNvCxnSpPr/>
              <p:nvPr/>
            </p:nvCxnSpPr>
            <p:spPr>
              <a:xfrm>
                <a:off x="749821" y="2402024"/>
                <a:ext cx="0" cy="791814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>
                <a:extLst>
                  <a:ext uri="{FF2B5EF4-FFF2-40B4-BE49-F238E27FC236}">
                    <a16:creationId xmlns:a16="http://schemas.microsoft.com/office/drawing/2014/main" id="{234C5F55-8E94-0746-AFCA-B1E8FD61A25A}"/>
                  </a:ext>
                </a:extLst>
              </p:cNvPr>
              <p:cNvCxnSpPr/>
              <p:nvPr/>
            </p:nvCxnSpPr>
            <p:spPr>
              <a:xfrm>
                <a:off x="739146" y="3193837"/>
                <a:ext cx="19851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6" name="Group 735">
              <a:extLst>
                <a:ext uri="{FF2B5EF4-FFF2-40B4-BE49-F238E27FC236}">
                  <a16:creationId xmlns:a16="http://schemas.microsoft.com/office/drawing/2014/main" id="{3A80DF24-DD72-DB43-81A8-3294F05DABAF}"/>
                </a:ext>
              </a:extLst>
            </p:cNvPr>
            <p:cNvGrpSpPr/>
            <p:nvPr/>
          </p:nvGrpSpPr>
          <p:grpSpPr>
            <a:xfrm flipV="1">
              <a:off x="10076573" y="3661434"/>
              <a:ext cx="48766" cy="71971"/>
              <a:chOff x="739146" y="2402024"/>
              <a:chExt cx="19851" cy="791814"/>
            </a:xfrm>
          </p:grpSpPr>
          <p:cxnSp>
            <p:nvCxnSpPr>
              <p:cNvPr id="737" name="Straight Connector 736">
                <a:extLst>
                  <a:ext uri="{FF2B5EF4-FFF2-40B4-BE49-F238E27FC236}">
                    <a16:creationId xmlns:a16="http://schemas.microsoft.com/office/drawing/2014/main" id="{3915DAB6-BFF2-1643-8DBF-DE2945464AC8}"/>
                  </a:ext>
                </a:extLst>
              </p:cNvPr>
              <p:cNvCxnSpPr/>
              <p:nvPr/>
            </p:nvCxnSpPr>
            <p:spPr>
              <a:xfrm>
                <a:off x="749821" y="2402024"/>
                <a:ext cx="0" cy="791814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Straight Connector 737">
                <a:extLst>
                  <a:ext uri="{FF2B5EF4-FFF2-40B4-BE49-F238E27FC236}">
                    <a16:creationId xmlns:a16="http://schemas.microsoft.com/office/drawing/2014/main" id="{173B4D5E-0866-C343-A878-0EB06916CD9D}"/>
                  </a:ext>
                </a:extLst>
              </p:cNvPr>
              <p:cNvCxnSpPr/>
              <p:nvPr/>
            </p:nvCxnSpPr>
            <p:spPr>
              <a:xfrm>
                <a:off x="739146" y="3193837"/>
                <a:ext cx="19851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9" name="Group 738">
              <a:extLst>
                <a:ext uri="{FF2B5EF4-FFF2-40B4-BE49-F238E27FC236}">
                  <a16:creationId xmlns:a16="http://schemas.microsoft.com/office/drawing/2014/main" id="{82ECC66F-F1EC-CA4B-8B59-A61FD29A42CC}"/>
                </a:ext>
              </a:extLst>
            </p:cNvPr>
            <p:cNvGrpSpPr/>
            <p:nvPr/>
          </p:nvGrpSpPr>
          <p:grpSpPr>
            <a:xfrm flipV="1">
              <a:off x="9851148" y="3658259"/>
              <a:ext cx="48766" cy="71971"/>
              <a:chOff x="739146" y="2402024"/>
              <a:chExt cx="19851" cy="791814"/>
            </a:xfrm>
          </p:grpSpPr>
          <p:cxnSp>
            <p:nvCxnSpPr>
              <p:cNvPr id="740" name="Straight Connector 739">
                <a:extLst>
                  <a:ext uri="{FF2B5EF4-FFF2-40B4-BE49-F238E27FC236}">
                    <a16:creationId xmlns:a16="http://schemas.microsoft.com/office/drawing/2014/main" id="{10DB7DB9-21D4-7843-98CC-52452A761664}"/>
                  </a:ext>
                </a:extLst>
              </p:cNvPr>
              <p:cNvCxnSpPr/>
              <p:nvPr/>
            </p:nvCxnSpPr>
            <p:spPr>
              <a:xfrm>
                <a:off x="749821" y="2402024"/>
                <a:ext cx="0" cy="791814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Straight Connector 740">
                <a:extLst>
                  <a:ext uri="{FF2B5EF4-FFF2-40B4-BE49-F238E27FC236}">
                    <a16:creationId xmlns:a16="http://schemas.microsoft.com/office/drawing/2014/main" id="{993D6E72-96AB-6044-B23C-67A88FEEBB2C}"/>
                  </a:ext>
                </a:extLst>
              </p:cNvPr>
              <p:cNvCxnSpPr/>
              <p:nvPr/>
            </p:nvCxnSpPr>
            <p:spPr>
              <a:xfrm>
                <a:off x="739146" y="3193837"/>
                <a:ext cx="19851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1542769-0509-CB4E-AC56-780148E225B0}"/>
                </a:ext>
              </a:extLst>
            </p:cNvPr>
            <p:cNvSpPr/>
            <p:nvPr/>
          </p:nvSpPr>
          <p:spPr>
            <a:xfrm>
              <a:off x="8972550" y="3660775"/>
              <a:ext cx="2930525" cy="66675"/>
            </a:xfrm>
            <a:custGeom>
              <a:avLst/>
              <a:gdLst>
                <a:gd name="connsiteX0" fmla="*/ 0 w 2930525"/>
                <a:gd name="connsiteY0" fmla="*/ 15875 h 66675"/>
                <a:gd name="connsiteX1" fmla="*/ 238125 w 2930525"/>
                <a:gd name="connsiteY1" fmla="*/ 28575 h 66675"/>
                <a:gd name="connsiteX2" fmla="*/ 466725 w 2930525"/>
                <a:gd name="connsiteY2" fmla="*/ 28575 h 66675"/>
                <a:gd name="connsiteX3" fmla="*/ 682625 w 2930525"/>
                <a:gd name="connsiteY3" fmla="*/ 38100 h 66675"/>
                <a:gd name="connsiteX4" fmla="*/ 911225 w 2930525"/>
                <a:gd name="connsiteY4" fmla="*/ 44450 h 66675"/>
                <a:gd name="connsiteX5" fmla="*/ 1133475 w 2930525"/>
                <a:gd name="connsiteY5" fmla="*/ 44450 h 66675"/>
                <a:gd name="connsiteX6" fmla="*/ 1355725 w 2930525"/>
                <a:gd name="connsiteY6" fmla="*/ 41275 h 66675"/>
                <a:gd name="connsiteX7" fmla="*/ 1593850 w 2930525"/>
                <a:gd name="connsiteY7" fmla="*/ 53975 h 66675"/>
                <a:gd name="connsiteX8" fmla="*/ 1812925 w 2930525"/>
                <a:gd name="connsiteY8" fmla="*/ 47625 h 66675"/>
                <a:gd name="connsiteX9" fmla="*/ 2044700 w 2930525"/>
                <a:gd name="connsiteY9" fmla="*/ 63500 h 66675"/>
                <a:gd name="connsiteX10" fmla="*/ 2270125 w 2930525"/>
                <a:gd name="connsiteY10" fmla="*/ 66675 h 66675"/>
                <a:gd name="connsiteX11" fmla="*/ 2486025 w 2930525"/>
                <a:gd name="connsiteY11" fmla="*/ 0 h 66675"/>
                <a:gd name="connsiteX12" fmla="*/ 2930525 w 2930525"/>
                <a:gd name="connsiteY12" fmla="*/ 4762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0525" h="66675">
                  <a:moveTo>
                    <a:pt x="0" y="15875"/>
                  </a:moveTo>
                  <a:lnTo>
                    <a:pt x="238125" y="28575"/>
                  </a:lnTo>
                  <a:lnTo>
                    <a:pt x="466725" y="28575"/>
                  </a:lnTo>
                  <a:lnTo>
                    <a:pt x="682625" y="38100"/>
                  </a:lnTo>
                  <a:lnTo>
                    <a:pt x="911225" y="44450"/>
                  </a:lnTo>
                  <a:lnTo>
                    <a:pt x="1133475" y="44450"/>
                  </a:lnTo>
                  <a:lnTo>
                    <a:pt x="1355725" y="41275"/>
                  </a:lnTo>
                  <a:lnTo>
                    <a:pt x="1593850" y="53975"/>
                  </a:lnTo>
                  <a:lnTo>
                    <a:pt x="1812925" y="47625"/>
                  </a:lnTo>
                  <a:lnTo>
                    <a:pt x="2044700" y="63500"/>
                  </a:lnTo>
                  <a:lnTo>
                    <a:pt x="2270125" y="66675"/>
                  </a:lnTo>
                  <a:lnTo>
                    <a:pt x="2486025" y="0"/>
                  </a:lnTo>
                  <a:lnTo>
                    <a:pt x="2930525" y="47625"/>
                  </a:lnTo>
                </a:path>
              </a:pathLst>
            </a:custGeom>
            <a:noFill/>
            <a:ln w="190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88C68F-EFC7-4040-8731-58A3852DA4FA}"/>
              </a:ext>
            </a:extLst>
          </p:cNvPr>
          <p:cNvGrpSpPr/>
          <p:nvPr/>
        </p:nvGrpSpPr>
        <p:grpSpPr>
          <a:xfrm>
            <a:off x="8948065" y="3601817"/>
            <a:ext cx="2987530" cy="129329"/>
            <a:chOff x="8948065" y="3608489"/>
            <a:chExt cx="2987530" cy="129329"/>
          </a:xfrm>
        </p:grpSpPr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E78D7E34-C8D8-594E-B2D4-36BE25D4D8B7}"/>
                </a:ext>
              </a:extLst>
            </p:cNvPr>
            <p:cNvSpPr/>
            <p:nvPr/>
          </p:nvSpPr>
          <p:spPr>
            <a:xfrm>
              <a:off x="11641166" y="3608489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247DFA87-C367-2D42-A36B-A0F226BAC8ED}"/>
                </a:ext>
              </a:extLst>
            </p:cNvPr>
            <p:cNvSpPr/>
            <p:nvPr/>
          </p:nvSpPr>
          <p:spPr>
            <a:xfrm>
              <a:off x="11869766" y="3671989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C4142D92-82F9-0C4A-9AE8-40C2EB41DEE8}"/>
                </a:ext>
              </a:extLst>
            </p:cNvPr>
            <p:cNvSpPr/>
            <p:nvPr/>
          </p:nvSpPr>
          <p:spPr>
            <a:xfrm>
              <a:off x="11415741" y="3671989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81815A91-D349-224A-833E-72A85F98FE47}"/>
                </a:ext>
              </a:extLst>
            </p:cNvPr>
            <p:cNvSpPr/>
            <p:nvPr/>
          </p:nvSpPr>
          <p:spPr>
            <a:xfrm>
              <a:off x="11190316" y="3662464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388EFB8C-F981-034E-92B5-EE1003CF9CC7}"/>
                </a:ext>
              </a:extLst>
            </p:cNvPr>
            <p:cNvSpPr/>
            <p:nvPr/>
          </p:nvSpPr>
          <p:spPr>
            <a:xfrm>
              <a:off x="10968066" y="3646589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4BEF7011-258F-4646-A541-96E42BE55AEB}"/>
                </a:ext>
              </a:extLst>
            </p:cNvPr>
            <p:cNvSpPr/>
            <p:nvPr/>
          </p:nvSpPr>
          <p:spPr>
            <a:xfrm>
              <a:off x="10745816" y="3649764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A0EDFC2D-F771-1A49-985F-EE274834B255}"/>
                </a:ext>
              </a:extLst>
            </p:cNvPr>
            <p:cNvSpPr/>
            <p:nvPr/>
          </p:nvSpPr>
          <p:spPr>
            <a:xfrm>
              <a:off x="10523566" y="3646589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DE88834C-A723-FD4B-83D7-CAAFDC3DCA20}"/>
                </a:ext>
              </a:extLst>
            </p:cNvPr>
            <p:cNvSpPr/>
            <p:nvPr/>
          </p:nvSpPr>
          <p:spPr>
            <a:xfrm>
              <a:off x="10291791" y="3659289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7526D353-D5A1-A145-9D4E-7B653AF691F8}"/>
                </a:ext>
              </a:extLst>
            </p:cNvPr>
            <p:cNvSpPr/>
            <p:nvPr/>
          </p:nvSpPr>
          <p:spPr>
            <a:xfrm>
              <a:off x="9621866" y="3656114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F134A781-1C3D-244F-938B-5351330A3DC3}"/>
                </a:ext>
              </a:extLst>
            </p:cNvPr>
            <p:cNvSpPr/>
            <p:nvPr/>
          </p:nvSpPr>
          <p:spPr>
            <a:xfrm>
              <a:off x="9847291" y="3649764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053AE9DB-9B32-9349-887E-674238E598F2}"/>
                </a:ext>
              </a:extLst>
            </p:cNvPr>
            <p:cNvSpPr/>
            <p:nvPr/>
          </p:nvSpPr>
          <p:spPr>
            <a:xfrm>
              <a:off x="10075891" y="3649764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2EE5FCE7-DF6B-CB42-BB3C-6D24582C4E0F}"/>
                </a:ext>
              </a:extLst>
            </p:cNvPr>
            <p:cNvSpPr/>
            <p:nvPr/>
          </p:nvSpPr>
          <p:spPr>
            <a:xfrm>
              <a:off x="8948065" y="3642153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8390FBD7-A72C-0541-AD62-1A35C7E40A93}"/>
                </a:ext>
              </a:extLst>
            </p:cNvPr>
            <p:cNvSpPr/>
            <p:nvPr/>
          </p:nvSpPr>
          <p:spPr>
            <a:xfrm>
              <a:off x="9174191" y="3646589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3DC5D425-5E97-554A-AFEF-EB49C47A7674}"/>
                </a:ext>
              </a:extLst>
            </p:cNvPr>
            <p:cNvSpPr/>
            <p:nvPr/>
          </p:nvSpPr>
          <p:spPr>
            <a:xfrm>
              <a:off x="9402791" y="3652939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905E0663-2C25-0843-A335-984CD5EF364E}"/>
              </a:ext>
            </a:extLst>
          </p:cNvPr>
          <p:cNvSpPr/>
          <p:nvPr/>
        </p:nvSpPr>
        <p:spPr>
          <a:xfrm>
            <a:off x="8972550" y="3641725"/>
            <a:ext cx="2930525" cy="66675"/>
          </a:xfrm>
          <a:custGeom>
            <a:avLst/>
            <a:gdLst>
              <a:gd name="connsiteX0" fmla="*/ 2930525 w 2930525"/>
              <a:gd name="connsiteY0" fmla="*/ 60325 h 66675"/>
              <a:gd name="connsiteX1" fmla="*/ 2701925 w 2930525"/>
              <a:gd name="connsiteY1" fmla="*/ 0 h 66675"/>
              <a:gd name="connsiteX2" fmla="*/ 2482850 w 2930525"/>
              <a:gd name="connsiteY2" fmla="*/ 66675 h 66675"/>
              <a:gd name="connsiteX3" fmla="*/ 2251075 w 2930525"/>
              <a:gd name="connsiteY3" fmla="*/ 53975 h 66675"/>
              <a:gd name="connsiteX4" fmla="*/ 2028825 w 2930525"/>
              <a:gd name="connsiteY4" fmla="*/ 34925 h 66675"/>
              <a:gd name="connsiteX5" fmla="*/ 1812925 w 2930525"/>
              <a:gd name="connsiteY5" fmla="*/ 41275 h 66675"/>
              <a:gd name="connsiteX6" fmla="*/ 1584325 w 2930525"/>
              <a:gd name="connsiteY6" fmla="*/ 28575 h 66675"/>
              <a:gd name="connsiteX7" fmla="*/ 1352550 w 2930525"/>
              <a:gd name="connsiteY7" fmla="*/ 57150 h 66675"/>
              <a:gd name="connsiteX8" fmla="*/ 1136650 w 2930525"/>
              <a:gd name="connsiteY8" fmla="*/ 34925 h 66675"/>
              <a:gd name="connsiteX9" fmla="*/ 911225 w 2930525"/>
              <a:gd name="connsiteY9" fmla="*/ 41275 h 66675"/>
              <a:gd name="connsiteX10" fmla="*/ 692150 w 2930525"/>
              <a:gd name="connsiteY10" fmla="*/ 38100 h 66675"/>
              <a:gd name="connsiteX11" fmla="*/ 463550 w 2930525"/>
              <a:gd name="connsiteY11" fmla="*/ 31750 h 66675"/>
              <a:gd name="connsiteX12" fmla="*/ 231775 w 2930525"/>
              <a:gd name="connsiteY12" fmla="*/ 28575 h 66675"/>
              <a:gd name="connsiteX13" fmla="*/ 0 w 2930525"/>
              <a:gd name="connsiteY13" fmla="*/ 3810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30525" h="66675">
                <a:moveTo>
                  <a:pt x="2930525" y="60325"/>
                </a:moveTo>
                <a:lnTo>
                  <a:pt x="2701925" y="0"/>
                </a:lnTo>
                <a:lnTo>
                  <a:pt x="2482850" y="66675"/>
                </a:lnTo>
                <a:lnTo>
                  <a:pt x="2251075" y="53975"/>
                </a:lnTo>
                <a:lnTo>
                  <a:pt x="2028825" y="34925"/>
                </a:lnTo>
                <a:lnTo>
                  <a:pt x="1812925" y="41275"/>
                </a:lnTo>
                <a:lnTo>
                  <a:pt x="1584325" y="28575"/>
                </a:lnTo>
                <a:lnTo>
                  <a:pt x="1352550" y="57150"/>
                </a:lnTo>
                <a:lnTo>
                  <a:pt x="1136650" y="34925"/>
                </a:lnTo>
                <a:lnTo>
                  <a:pt x="911225" y="41275"/>
                </a:lnTo>
                <a:lnTo>
                  <a:pt x="692150" y="38100"/>
                </a:lnTo>
                <a:lnTo>
                  <a:pt x="463550" y="31750"/>
                </a:lnTo>
                <a:lnTo>
                  <a:pt x="231775" y="28575"/>
                </a:lnTo>
                <a:lnTo>
                  <a:pt x="0" y="38100"/>
                </a:lnTo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4" name="TextBox 753">
            <a:extLst>
              <a:ext uri="{FF2B5EF4-FFF2-40B4-BE49-F238E27FC236}">
                <a16:creationId xmlns:a16="http://schemas.microsoft.com/office/drawing/2014/main" id="{5D4B3D37-8632-5C4D-9828-010FF43E6B51}"/>
              </a:ext>
            </a:extLst>
          </p:cNvPr>
          <p:cNvSpPr txBox="1"/>
          <p:nvPr/>
        </p:nvSpPr>
        <p:spPr>
          <a:xfrm>
            <a:off x="9108924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882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501</a:t>
            </a:r>
          </a:p>
        </p:txBody>
      </p:sp>
      <p:sp>
        <p:nvSpPr>
          <p:cNvPr id="755" name="TextBox 754">
            <a:extLst>
              <a:ext uri="{FF2B5EF4-FFF2-40B4-BE49-F238E27FC236}">
                <a16:creationId xmlns:a16="http://schemas.microsoft.com/office/drawing/2014/main" id="{6E62ACEA-0BEA-CE42-9E07-2E55138FD015}"/>
              </a:ext>
            </a:extLst>
          </p:cNvPr>
          <p:cNvSpPr txBox="1"/>
          <p:nvPr/>
        </p:nvSpPr>
        <p:spPr>
          <a:xfrm>
            <a:off x="9766349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512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186</a:t>
            </a:r>
          </a:p>
        </p:txBody>
      </p:sp>
      <p:sp>
        <p:nvSpPr>
          <p:cNvPr id="756" name="TextBox 755">
            <a:extLst>
              <a:ext uri="{FF2B5EF4-FFF2-40B4-BE49-F238E27FC236}">
                <a16:creationId xmlns:a16="http://schemas.microsoft.com/office/drawing/2014/main" id="{7B4C243B-3C88-1449-ABEA-780536587DF9}"/>
              </a:ext>
            </a:extLst>
          </p:cNvPr>
          <p:cNvSpPr txBox="1"/>
          <p:nvPr/>
        </p:nvSpPr>
        <p:spPr>
          <a:xfrm>
            <a:off x="10001504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387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119</a:t>
            </a:r>
          </a:p>
        </p:txBody>
      </p:sp>
      <p:sp>
        <p:nvSpPr>
          <p:cNvPr id="757" name="TextBox 756">
            <a:extLst>
              <a:ext uri="{FF2B5EF4-FFF2-40B4-BE49-F238E27FC236}">
                <a16:creationId xmlns:a16="http://schemas.microsoft.com/office/drawing/2014/main" id="{C3CE2840-832D-704C-94B3-DFD741A7F6CD}"/>
              </a:ext>
            </a:extLst>
          </p:cNvPr>
          <p:cNvSpPr txBox="1"/>
          <p:nvPr/>
        </p:nvSpPr>
        <p:spPr>
          <a:xfrm>
            <a:off x="10677980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121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31</a:t>
            </a:r>
          </a:p>
        </p:txBody>
      </p:sp>
      <p:sp>
        <p:nvSpPr>
          <p:cNvPr id="758" name="TextBox 757">
            <a:extLst>
              <a:ext uri="{FF2B5EF4-FFF2-40B4-BE49-F238E27FC236}">
                <a16:creationId xmlns:a16="http://schemas.microsoft.com/office/drawing/2014/main" id="{01E48FB2-EEC4-9240-9D8C-A65BBA68B5B5}"/>
              </a:ext>
            </a:extLst>
          </p:cNvPr>
          <p:cNvSpPr txBox="1"/>
          <p:nvPr/>
        </p:nvSpPr>
        <p:spPr>
          <a:xfrm>
            <a:off x="10935636" y="5065062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73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759" name="TextBox 758">
            <a:extLst>
              <a:ext uri="{FF2B5EF4-FFF2-40B4-BE49-F238E27FC236}">
                <a16:creationId xmlns:a16="http://schemas.microsoft.com/office/drawing/2014/main" id="{1B9062D6-B274-DA48-8001-5ED8152C7D09}"/>
              </a:ext>
            </a:extLst>
          </p:cNvPr>
          <p:cNvSpPr txBox="1"/>
          <p:nvPr/>
        </p:nvSpPr>
        <p:spPr>
          <a:xfrm>
            <a:off x="11634615" y="5065062"/>
            <a:ext cx="577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2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60" name="TextBox 759">
            <a:extLst>
              <a:ext uri="{FF2B5EF4-FFF2-40B4-BE49-F238E27FC236}">
                <a16:creationId xmlns:a16="http://schemas.microsoft.com/office/drawing/2014/main" id="{8548AA4A-A2E9-AE41-B412-EE1B144871C0}"/>
              </a:ext>
            </a:extLst>
          </p:cNvPr>
          <p:cNvSpPr txBox="1"/>
          <p:nvPr/>
        </p:nvSpPr>
        <p:spPr>
          <a:xfrm>
            <a:off x="11808992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191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253</a:t>
            </a:r>
          </a:p>
        </p:txBody>
      </p:sp>
      <p:sp>
        <p:nvSpPr>
          <p:cNvPr id="761" name="TextBox 760">
            <a:extLst>
              <a:ext uri="{FF2B5EF4-FFF2-40B4-BE49-F238E27FC236}">
                <a16:creationId xmlns:a16="http://schemas.microsoft.com/office/drawing/2014/main" id="{B96643C3-E865-344E-B723-1647877F5C27}"/>
              </a:ext>
            </a:extLst>
          </p:cNvPr>
          <p:cNvSpPr txBox="1"/>
          <p:nvPr/>
        </p:nvSpPr>
        <p:spPr>
          <a:xfrm>
            <a:off x="11383511" y="5065062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19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62" name="TextBox 761">
            <a:extLst>
              <a:ext uri="{FF2B5EF4-FFF2-40B4-BE49-F238E27FC236}">
                <a16:creationId xmlns:a16="http://schemas.microsoft.com/office/drawing/2014/main" id="{6F667D0A-F3B6-1C4C-BD00-DDCB5BC3B851}"/>
              </a:ext>
            </a:extLst>
          </p:cNvPr>
          <p:cNvSpPr txBox="1"/>
          <p:nvPr/>
        </p:nvSpPr>
        <p:spPr>
          <a:xfrm>
            <a:off x="11161261" y="5065062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37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63" name="TextBox 762">
            <a:extLst>
              <a:ext uri="{FF2B5EF4-FFF2-40B4-BE49-F238E27FC236}">
                <a16:creationId xmlns:a16="http://schemas.microsoft.com/office/drawing/2014/main" id="{56DF4812-E484-154F-8733-32BCBE621805}"/>
              </a:ext>
            </a:extLst>
          </p:cNvPr>
          <p:cNvSpPr txBox="1"/>
          <p:nvPr/>
        </p:nvSpPr>
        <p:spPr>
          <a:xfrm>
            <a:off x="10452354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199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52</a:t>
            </a:r>
          </a:p>
        </p:txBody>
      </p:sp>
      <p:sp>
        <p:nvSpPr>
          <p:cNvPr id="764" name="TextBox 763">
            <a:extLst>
              <a:ext uri="{FF2B5EF4-FFF2-40B4-BE49-F238E27FC236}">
                <a16:creationId xmlns:a16="http://schemas.microsoft.com/office/drawing/2014/main" id="{94A91169-CB98-8C4F-B0C5-D4CA5104860B}"/>
              </a:ext>
            </a:extLst>
          </p:cNvPr>
          <p:cNvSpPr txBox="1"/>
          <p:nvPr/>
        </p:nvSpPr>
        <p:spPr>
          <a:xfrm>
            <a:off x="10233279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270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79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FE07BEEB-5B7E-9D45-A2AD-EDCDCA16B63B}"/>
              </a:ext>
            </a:extLst>
          </p:cNvPr>
          <p:cNvSpPr txBox="1"/>
          <p:nvPr/>
        </p:nvSpPr>
        <p:spPr>
          <a:xfrm>
            <a:off x="8886674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938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546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CD6216B5-D2E7-D746-A000-ED4779F00E15}"/>
              </a:ext>
            </a:extLst>
          </p:cNvPr>
          <p:cNvSpPr txBox="1"/>
          <p:nvPr/>
        </p:nvSpPr>
        <p:spPr>
          <a:xfrm>
            <a:off x="9556599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669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269</a:t>
            </a:r>
          </a:p>
        </p:txBody>
      </p:sp>
      <p:sp>
        <p:nvSpPr>
          <p:cNvPr id="767" name="TextBox 766">
            <a:extLst>
              <a:ext uri="{FF2B5EF4-FFF2-40B4-BE49-F238E27FC236}">
                <a16:creationId xmlns:a16="http://schemas.microsoft.com/office/drawing/2014/main" id="{AF8D7B55-CEFC-494F-ABD8-792CC5A12500}"/>
              </a:ext>
            </a:extLst>
          </p:cNvPr>
          <p:cNvSpPr txBox="1"/>
          <p:nvPr/>
        </p:nvSpPr>
        <p:spPr>
          <a:xfrm>
            <a:off x="9334349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820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376</a:t>
            </a:r>
          </a:p>
        </p:txBody>
      </p:sp>
      <p:graphicFrame>
        <p:nvGraphicFramePr>
          <p:cNvPr id="921" name="Chart 920">
            <a:extLst>
              <a:ext uri="{FF2B5EF4-FFF2-40B4-BE49-F238E27FC236}">
                <a16:creationId xmlns:a16="http://schemas.microsoft.com/office/drawing/2014/main" id="{2C988AFE-B847-493C-BFC3-77A07D1793F5}"/>
              </a:ext>
            </a:extLst>
          </p:cNvPr>
          <p:cNvGraphicFramePr/>
          <p:nvPr/>
        </p:nvGraphicFramePr>
        <p:xfrm>
          <a:off x="380525" y="2646079"/>
          <a:ext cx="3907711" cy="258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" name="TextBox 921">
            <a:extLst>
              <a:ext uri="{FF2B5EF4-FFF2-40B4-BE49-F238E27FC236}">
                <a16:creationId xmlns:a16="http://schemas.microsoft.com/office/drawing/2014/main" id="{97A6F36D-B366-4FA7-9FB7-35CE29E53DFC}"/>
              </a:ext>
            </a:extLst>
          </p:cNvPr>
          <p:cNvSpPr txBox="1"/>
          <p:nvPr/>
        </p:nvSpPr>
        <p:spPr>
          <a:xfrm>
            <a:off x="372222" y="3153154"/>
            <a:ext cx="169277" cy="1101663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>
            <a:spAutoFit/>
          </a:bodyPr>
          <a:lstStyle/>
          <a:p>
            <a:pPr algn="ctr" defTabSz="1219170"/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score</a:t>
            </a:r>
          </a:p>
        </p:txBody>
      </p:sp>
      <p:sp>
        <p:nvSpPr>
          <p:cNvPr id="923" name="TextBox 922">
            <a:extLst>
              <a:ext uri="{FF2B5EF4-FFF2-40B4-BE49-F238E27FC236}">
                <a16:creationId xmlns:a16="http://schemas.microsoft.com/office/drawing/2014/main" id="{E0F8A988-EACB-46ED-B9AA-229012C6C996}"/>
              </a:ext>
            </a:extLst>
          </p:cNvPr>
          <p:cNvSpPr txBox="1"/>
          <p:nvPr/>
        </p:nvSpPr>
        <p:spPr>
          <a:xfrm>
            <a:off x="1789077" y="2632681"/>
            <a:ext cx="88117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</a:p>
        </p:txBody>
      </p:sp>
      <p:sp>
        <p:nvSpPr>
          <p:cNvPr id="924" name="TextBox 923">
            <a:extLst>
              <a:ext uri="{FF2B5EF4-FFF2-40B4-BE49-F238E27FC236}">
                <a16:creationId xmlns:a16="http://schemas.microsoft.com/office/drawing/2014/main" id="{126F8E64-B849-4882-BCD9-031A51FF8543}"/>
              </a:ext>
            </a:extLst>
          </p:cNvPr>
          <p:cNvSpPr txBox="1"/>
          <p:nvPr/>
        </p:nvSpPr>
        <p:spPr>
          <a:xfrm>
            <a:off x="3123452" y="2626252"/>
            <a:ext cx="566723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</a:p>
        </p:txBody>
      </p:sp>
      <p:graphicFrame>
        <p:nvGraphicFramePr>
          <p:cNvPr id="925" name="Table 924">
            <a:extLst>
              <a:ext uri="{FF2B5EF4-FFF2-40B4-BE49-F238E27FC236}">
                <a16:creationId xmlns:a16="http://schemas.microsoft.com/office/drawing/2014/main" id="{054E81FD-5AC6-455A-9DB3-98C8BCCEE202}"/>
              </a:ext>
            </a:extLst>
          </p:cNvPr>
          <p:cNvGraphicFramePr>
            <a:graphicFrameLocks noGrp="1"/>
          </p:cNvGraphicFramePr>
          <p:nvPr/>
        </p:nvGraphicFramePr>
        <p:xfrm>
          <a:off x="227352" y="4864140"/>
          <a:ext cx="3948648" cy="46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57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09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730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76797">
                <a:tc gridSpan="15"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Patients in each cycle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APA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797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781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767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742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717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695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676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649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614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590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456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352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257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167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Placebo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6" name="TextBox 925">
            <a:extLst>
              <a:ext uri="{FF2B5EF4-FFF2-40B4-BE49-F238E27FC236}">
                <a16:creationId xmlns:a16="http://schemas.microsoft.com/office/drawing/2014/main" id="{0029DBD7-3819-4E72-9375-52D9070B789E}"/>
              </a:ext>
            </a:extLst>
          </p:cNvPr>
          <p:cNvSpPr txBox="1"/>
          <p:nvPr/>
        </p:nvSpPr>
        <p:spPr>
          <a:xfrm>
            <a:off x="660861" y="4210598"/>
            <a:ext cx="115416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defTabSz="6095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927" name="TextBox 926">
            <a:extLst>
              <a:ext uri="{FF2B5EF4-FFF2-40B4-BE49-F238E27FC236}">
                <a16:creationId xmlns:a16="http://schemas.microsoft.com/office/drawing/2014/main" id="{B1F86BA6-B8BF-4400-81C9-C0A02D328E3A}"/>
              </a:ext>
            </a:extLst>
          </p:cNvPr>
          <p:cNvSpPr txBox="1"/>
          <p:nvPr/>
        </p:nvSpPr>
        <p:spPr>
          <a:xfrm>
            <a:off x="540139" y="4427624"/>
            <a:ext cx="234549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r" defTabSz="6095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8" name="TextBox 927">
            <a:extLst>
              <a:ext uri="{FF2B5EF4-FFF2-40B4-BE49-F238E27FC236}">
                <a16:creationId xmlns:a16="http://schemas.microsoft.com/office/drawing/2014/main" id="{F7D2C0BD-5CAC-47AF-95F2-F08FE8DFB0E0}"/>
              </a:ext>
            </a:extLst>
          </p:cNvPr>
          <p:cNvSpPr txBox="1"/>
          <p:nvPr/>
        </p:nvSpPr>
        <p:spPr>
          <a:xfrm rot="18943243">
            <a:off x="559815" y="4657519"/>
            <a:ext cx="351057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 defTabSz="6095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Baseline</a:t>
            </a:r>
          </a:p>
        </p:txBody>
      </p:sp>
      <p:grpSp>
        <p:nvGrpSpPr>
          <p:cNvPr id="929" name="Group 928">
            <a:extLst>
              <a:ext uri="{FF2B5EF4-FFF2-40B4-BE49-F238E27FC236}">
                <a16:creationId xmlns:a16="http://schemas.microsoft.com/office/drawing/2014/main" id="{FF7C04BE-A80D-40B7-B198-1D94B9A0E7D0}"/>
              </a:ext>
            </a:extLst>
          </p:cNvPr>
          <p:cNvGrpSpPr/>
          <p:nvPr/>
        </p:nvGrpSpPr>
        <p:grpSpPr>
          <a:xfrm>
            <a:off x="793696" y="4338233"/>
            <a:ext cx="170324" cy="148267"/>
            <a:chOff x="3082751" y="2460244"/>
            <a:chExt cx="95805" cy="83398"/>
          </a:xfrm>
        </p:grpSpPr>
        <p:cxnSp>
          <p:nvCxnSpPr>
            <p:cNvPr id="930" name="Straight Connector 929">
              <a:extLst>
                <a:ext uri="{FF2B5EF4-FFF2-40B4-BE49-F238E27FC236}">
                  <a16:creationId xmlns:a16="http://schemas.microsoft.com/office/drawing/2014/main" id="{26AE1A79-4B4F-4D8C-A018-920A71AB0F4E}"/>
                </a:ext>
              </a:extLst>
            </p:cNvPr>
            <p:cNvCxnSpPr/>
            <p:nvPr/>
          </p:nvCxnSpPr>
          <p:spPr>
            <a:xfrm flipV="1">
              <a:off x="3093168" y="2473639"/>
              <a:ext cx="83398" cy="5957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1" name="Straight Connector 930">
              <a:extLst>
                <a:ext uri="{FF2B5EF4-FFF2-40B4-BE49-F238E27FC236}">
                  <a16:creationId xmlns:a16="http://schemas.microsoft.com/office/drawing/2014/main" id="{48B1A0F2-6478-4BE8-B7A1-72F461494DB7}"/>
                </a:ext>
              </a:extLst>
            </p:cNvPr>
            <p:cNvCxnSpPr/>
            <p:nvPr/>
          </p:nvCxnSpPr>
          <p:spPr>
            <a:xfrm flipV="1">
              <a:off x="3082751" y="2460244"/>
              <a:ext cx="83398" cy="595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Straight Connector 931">
              <a:extLst>
                <a:ext uri="{FF2B5EF4-FFF2-40B4-BE49-F238E27FC236}">
                  <a16:creationId xmlns:a16="http://schemas.microsoft.com/office/drawing/2014/main" id="{35F358E0-AF69-49F9-9303-474F1602C351}"/>
                </a:ext>
              </a:extLst>
            </p:cNvPr>
            <p:cNvCxnSpPr/>
            <p:nvPr/>
          </p:nvCxnSpPr>
          <p:spPr>
            <a:xfrm flipV="1">
              <a:off x="3095158" y="2484071"/>
              <a:ext cx="83398" cy="595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3" name="Freeform 293">
            <a:extLst>
              <a:ext uri="{FF2B5EF4-FFF2-40B4-BE49-F238E27FC236}">
                <a16:creationId xmlns:a16="http://schemas.microsoft.com/office/drawing/2014/main" id="{8299E726-1B30-4397-902F-62F7AAA97A2E}"/>
              </a:ext>
            </a:extLst>
          </p:cNvPr>
          <p:cNvSpPr/>
          <p:nvPr/>
        </p:nvSpPr>
        <p:spPr>
          <a:xfrm>
            <a:off x="907833" y="3639458"/>
            <a:ext cx="3229225" cy="94343"/>
          </a:xfrm>
          <a:custGeom>
            <a:avLst/>
            <a:gdLst>
              <a:gd name="connsiteX0" fmla="*/ 0 w 2683329"/>
              <a:gd name="connsiteY0" fmla="*/ 19050 h 70757"/>
              <a:gd name="connsiteX1" fmla="*/ 201386 w 2683329"/>
              <a:gd name="connsiteY1" fmla="*/ 8164 h 70757"/>
              <a:gd name="connsiteX2" fmla="*/ 408215 w 2683329"/>
              <a:gd name="connsiteY2" fmla="*/ 10886 h 70757"/>
              <a:gd name="connsiteX3" fmla="*/ 623207 w 2683329"/>
              <a:gd name="connsiteY3" fmla="*/ 19050 h 70757"/>
              <a:gd name="connsiteX4" fmla="*/ 824593 w 2683329"/>
              <a:gd name="connsiteY4" fmla="*/ 13607 h 70757"/>
              <a:gd name="connsiteX5" fmla="*/ 1025979 w 2683329"/>
              <a:gd name="connsiteY5" fmla="*/ 5443 h 70757"/>
              <a:gd name="connsiteX6" fmla="*/ 1235529 w 2683329"/>
              <a:gd name="connsiteY6" fmla="*/ 0 h 70757"/>
              <a:gd name="connsiteX7" fmla="*/ 1439636 w 2683329"/>
              <a:gd name="connsiteY7" fmla="*/ 27214 h 70757"/>
              <a:gd name="connsiteX8" fmla="*/ 1646465 w 2683329"/>
              <a:gd name="connsiteY8" fmla="*/ 21771 h 70757"/>
              <a:gd name="connsiteX9" fmla="*/ 1853293 w 2683329"/>
              <a:gd name="connsiteY9" fmla="*/ 24493 h 70757"/>
              <a:gd name="connsiteX10" fmla="*/ 2060122 w 2683329"/>
              <a:gd name="connsiteY10" fmla="*/ 19050 h 70757"/>
              <a:gd name="connsiteX11" fmla="*/ 2266950 w 2683329"/>
              <a:gd name="connsiteY11" fmla="*/ 70757 h 70757"/>
              <a:gd name="connsiteX12" fmla="*/ 2479222 w 2683329"/>
              <a:gd name="connsiteY12" fmla="*/ 0 h 70757"/>
              <a:gd name="connsiteX13" fmla="*/ 2683329 w 2683329"/>
              <a:gd name="connsiteY13" fmla="*/ 43543 h 7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3329" h="70757">
                <a:moveTo>
                  <a:pt x="0" y="19050"/>
                </a:moveTo>
                <a:lnTo>
                  <a:pt x="201386" y="8164"/>
                </a:lnTo>
                <a:lnTo>
                  <a:pt x="408215" y="10886"/>
                </a:lnTo>
                <a:lnTo>
                  <a:pt x="623207" y="19050"/>
                </a:lnTo>
                <a:lnTo>
                  <a:pt x="824593" y="13607"/>
                </a:lnTo>
                <a:lnTo>
                  <a:pt x="1025979" y="5443"/>
                </a:lnTo>
                <a:lnTo>
                  <a:pt x="1235529" y="0"/>
                </a:lnTo>
                <a:lnTo>
                  <a:pt x="1439636" y="27214"/>
                </a:lnTo>
                <a:lnTo>
                  <a:pt x="1646465" y="21771"/>
                </a:lnTo>
                <a:lnTo>
                  <a:pt x="1853293" y="24493"/>
                </a:lnTo>
                <a:lnTo>
                  <a:pt x="2060122" y="19050"/>
                </a:lnTo>
                <a:lnTo>
                  <a:pt x="2266950" y="70757"/>
                </a:lnTo>
                <a:lnTo>
                  <a:pt x="2479222" y="0"/>
                </a:lnTo>
                <a:lnTo>
                  <a:pt x="2683329" y="43543"/>
                </a:lnTo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4" name="Isosceles Triangle 127">
            <a:extLst>
              <a:ext uri="{FF2B5EF4-FFF2-40B4-BE49-F238E27FC236}">
                <a16:creationId xmlns:a16="http://schemas.microsoft.com/office/drawing/2014/main" id="{666AB035-497A-48F5-B841-523CAF319C8C}"/>
              </a:ext>
            </a:extLst>
          </p:cNvPr>
          <p:cNvSpPr/>
          <p:nvPr/>
        </p:nvSpPr>
        <p:spPr>
          <a:xfrm>
            <a:off x="886377" y="3626706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5" name="Isosceles Triangle 128">
            <a:extLst>
              <a:ext uri="{FF2B5EF4-FFF2-40B4-BE49-F238E27FC236}">
                <a16:creationId xmlns:a16="http://schemas.microsoft.com/office/drawing/2014/main" id="{29C5C2A3-1F14-48CD-A7FB-F8E0BC435A28}"/>
              </a:ext>
            </a:extLst>
          </p:cNvPr>
          <p:cNvSpPr/>
          <p:nvPr/>
        </p:nvSpPr>
        <p:spPr>
          <a:xfrm>
            <a:off x="1071749" y="3625670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6" name="Isosceles Triangle 129">
            <a:extLst>
              <a:ext uri="{FF2B5EF4-FFF2-40B4-BE49-F238E27FC236}">
                <a16:creationId xmlns:a16="http://schemas.microsoft.com/office/drawing/2014/main" id="{F014CD8B-768E-4867-AA42-F41C5EC0CEEB}"/>
              </a:ext>
            </a:extLst>
          </p:cNvPr>
          <p:cNvSpPr/>
          <p:nvPr/>
        </p:nvSpPr>
        <p:spPr>
          <a:xfrm>
            <a:off x="1320188" y="3616234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7" name="Isosceles Triangle 130">
            <a:extLst>
              <a:ext uri="{FF2B5EF4-FFF2-40B4-BE49-F238E27FC236}">
                <a16:creationId xmlns:a16="http://schemas.microsoft.com/office/drawing/2014/main" id="{6F17DA1B-B078-4A16-8CE3-7A77242278DD}"/>
              </a:ext>
            </a:extLst>
          </p:cNvPr>
          <p:cNvSpPr/>
          <p:nvPr/>
        </p:nvSpPr>
        <p:spPr>
          <a:xfrm>
            <a:off x="1575346" y="3629881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8" name="Isosceles Triangle 131">
            <a:extLst>
              <a:ext uri="{FF2B5EF4-FFF2-40B4-BE49-F238E27FC236}">
                <a16:creationId xmlns:a16="http://schemas.microsoft.com/office/drawing/2014/main" id="{E80B3DD8-77B2-4176-B47F-722ABBBC9D43}"/>
              </a:ext>
            </a:extLst>
          </p:cNvPr>
          <p:cNvSpPr/>
          <p:nvPr/>
        </p:nvSpPr>
        <p:spPr>
          <a:xfrm>
            <a:off x="1833154" y="3629881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9" name="Isosceles Triangle 133">
            <a:extLst>
              <a:ext uri="{FF2B5EF4-FFF2-40B4-BE49-F238E27FC236}">
                <a16:creationId xmlns:a16="http://schemas.microsoft.com/office/drawing/2014/main" id="{4B59F07C-6C37-4F7A-9CE2-1D6FA78E00C4}"/>
              </a:ext>
            </a:extLst>
          </p:cNvPr>
          <p:cNvSpPr/>
          <p:nvPr/>
        </p:nvSpPr>
        <p:spPr>
          <a:xfrm>
            <a:off x="2587625" y="3638625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0" name="Isosceles Triangle 134">
            <a:extLst>
              <a:ext uri="{FF2B5EF4-FFF2-40B4-BE49-F238E27FC236}">
                <a16:creationId xmlns:a16="http://schemas.microsoft.com/office/drawing/2014/main" id="{771DB983-0C4A-4720-8945-FACD1D02ADBD}"/>
              </a:ext>
            </a:extLst>
          </p:cNvPr>
          <p:cNvSpPr/>
          <p:nvPr/>
        </p:nvSpPr>
        <p:spPr>
          <a:xfrm>
            <a:off x="2845739" y="3636519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1" name="Isosceles Triangle 135">
            <a:extLst>
              <a:ext uri="{FF2B5EF4-FFF2-40B4-BE49-F238E27FC236}">
                <a16:creationId xmlns:a16="http://schemas.microsoft.com/office/drawing/2014/main" id="{B5A23F49-779C-47DF-94AA-39F69EDE8700}"/>
              </a:ext>
            </a:extLst>
          </p:cNvPr>
          <p:cNvSpPr/>
          <p:nvPr/>
        </p:nvSpPr>
        <p:spPr>
          <a:xfrm>
            <a:off x="3092091" y="3643026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2" name="Isosceles Triangle 136">
            <a:extLst>
              <a:ext uri="{FF2B5EF4-FFF2-40B4-BE49-F238E27FC236}">
                <a16:creationId xmlns:a16="http://schemas.microsoft.com/office/drawing/2014/main" id="{11D15DC2-F8B9-418D-9261-0269B255C451}"/>
              </a:ext>
            </a:extLst>
          </p:cNvPr>
          <p:cNvSpPr/>
          <p:nvPr/>
        </p:nvSpPr>
        <p:spPr>
          <a:xfrm>
            <a:off x="3096985" y="3643026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3" name="Isosceles Triangle 137">
            <a:extLst>
              <a:ext uri="{FF2B5EF4-FFF2-40B4-BE49-F238E27FC236}">
                <a16:creationId xmlns:a16="http://schemas.microsoft.com/office/drawing/2014/main" id="{657E752D-CD23-42E0-9E8E-66755B8B5258}"/>
              </a:ext>
            </a:extLst>
          </p:cNvPr>
          <p:cNvSpPr/>
          <p:nvPr/>
        </p:nvSpPr>
        <p:spPr>
          <a:xfrm>
            <a:off x="3353793" y="3639851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4" name="Isosceles Triangle 138">
            <a:extLst>
              <a:ext uri="{FF2B5EF4-FFF2-40B4-BE49-F238E27FC236}">
                <a16:creationId xmlns:a16="http://schemas.microsoft.com/office/drawing/2014/main" id="{79867C23-C416-48FA-90E4-0903D2CCA9C5}"/>
              </a:ext>
            </a:extLst>
          </p:cNvPr>
          <p:cNvSpPr/>
          <p:nvPr/>
        </p:nvSpPr>
        <p:spPr>
          <a:xfrm>
            <a:off x="3604620" y="3706535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5" name="Isosceles Triangle 139">
            <a:extLst>
              <a:ext uri="{FF2B5EF4-FFF2-40B4-BE49-F238E27FC236}">
                <a16:creationId xmlns:a16="http://schemas.microsoft.com/office/drawing/2014/main" id="{1E00485D-6F2C-4228-8DBB-2C3BBF0C4A17}"/>
              </a:ext>
            </a:extLst>
          </p:cNvPr>
          <p:cNvSpPr/>
          <p:nvPr/>
        </p:nvSpPr>
        <p:spPr>
          <a:xfrm>
            <a:off x="3855446" y="3608145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6" name="Isosceles Triangle 140">
            <a:extLst>
              <a:ext uri="{FF2B5EF4-FFF2-40B4-BE49-F238E27FC236}">
                <a16:creationId xmlns:a16="http://schemas.microsoft.com/office/drawing/2014/main" id="{AB570AC6-BC5C-4C9B-B811-7EB404D4EC2A}"/>
              </a:ext>
            </a:extLst>
          </p:cNvPr>
          <p:cNvSpPr/>
          <p:nvPr/>
        </p:nvSpPr>
        <p:spPr>
          <a:xfrm>
            <a:off x="4112225" y="3663534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47" name="Group 946">
            <a:extLst>
              <a:ext uri="{FF2B5EF4-FFF2-40B4-BE49-F238E27FC236}">
                <a16:creationId xmlns:a16="http://schemas.microsoft.com/office/drawing/2014/main" id="{836E8AF0-0749-4E0F-B78F-B53A7B2F1EB5}"/>
              </a:ext>
            </a:extLst>
          </p:cNvPr>
          <p:cNvGrpSpPr/>
          <p:nvPr/>
        </p:nvGrpSpPr>
        <p:grpSpPr>
          <a:xfrm>
            <a:off x="894228" y="3202994"/>
            <a:ext cx="52496" cy="921657"/>
            <a:chOff x="733068" y="2402028"/>
            <a:chExt cx="33547" cy="691243"/>
          </a:xfrm>
        </p:grpSpPr>
        <p:cxnSp>
          <p:nvCxnSpPr>
            <p:cNvPr id="948" name="Straight Connector 947">
              <a:extLst>
                <a:ext uri="{FF2B5EF4-FFF2-40B4-BE49-F238E27FC236}">
                  <a16:creationId xmlns:a16="http://schemas.microsoft.com/office/drawing/2014/main" id="{F384EE56-D047-40B8-8912-247F3C0DD77F}"/>
                </a:ext>
              </a:extLst>
            </p:cNvPr>
            <p:cNvCxnSpPr/>
            <p:nvPr/>
          </p:nvCxnSpPr>
          <p:spPr>
            <a:xfrm>
              <a:off x="751114" y="2402028"/>
              <a:ext cx="0" cy="69124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Straight Connector 948">
              <a:extLst>
                <a:ext uri="{FF2B5EF4-FFF2-40B4-BE49-F238E27FC236}">
                  <a16:creationId xmlns:a16="http://schemas.microsoft.com/office/drawing/2014/main" id="{B5BA2A24-DB22-4575-A0D6-EF0E3210A48A}"/>
                </a:ext>
              </a:extLst>
            </p:cNvPr>
            <p:cNvCxnSpPr/>
            <p:nvPr/>
          </p:nvCxnSpPr>
          <p:spPr>
            <a:xfrm>
              <a:off x="735449" y="2406237"/>
              <a:ext cx="3116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>
              <a:extLst>
                <a:ext uri="{FF2B5EF4-FFF2-40B4-BE49-F238E27FC236}">
                  <a16:creationId xmlns:a16="http://schemas.microsoft.com/office/drawing/2014/main" id="{E21E14C0-CB94-4F1C-AEAE-C17C3F9F8B0E}"/>
                </a:ext>
              </a:extLst>
            </p:cNvPr>
            <p:cNvCxnSpPr/>
            <p:nvPr/>
          </p:nvCxnSpPr>
          <p:spPr>
            <a:xfrm>
              <a:off x="733068" y="3093271"/>
              <a:ext cx="3116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950">
            <a:extLst>
              <a:ext uri="{FF2B5EF4-FFF2-40B4-BE49-F238E27FC236}">
                <a16:creationId xmlns:a16="http://schemas.microsoft.com/office/drawing/2014/main" id="{F8B4452F-8B18-40B4-BB51-979A7D9527C3}"/>
              </a:ext>
            </a:extLst>
          </p:cNvPr>
          <p:cNvGrpSpPr/>
          <p:nvPr/>
        </p:nvGrpSpPr>
        <p:grpSpPr>
          <a:xfrm>
            <a:off x="1073862" y="3188546"/>
            <a:ext cx="52496" cy="921657"/>
            <a:chOff x="733068" y="2402028"/>
            <a:chExt cx="33547" cy="691243"/>
          </a:xfrm>
        </p:grpSpPr>
        <p:cxnSp>
          <p:nvCxnSpPr>
            <p:cNvPr id="952" name="Straight Connector 951">
              <a:extLst>
                <a:ext uri="{FF2B5EF4-FFF2-40B4-BE49-F238E27FC236}">
                  <a16:creationId xmlns:a16="http://schemas.microsoft.com/office/drawing/2014/main" id="{A326DA16-FA98-400E-BFFD-A8760E4B31F2}"/>
                </a:ext>
              </a:extLst>
            </p:cNvPr>
            <p:cNvCxnSpPr/>
            <p:nvPr/>
          </p:nvCxnSpPr>
          <p:spPr>
            <a:xfrm>
              <a:off x="751114" y="2402028"/>
              <a:ext cx="0" cy="69124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Straight Connector 952">
              <a:extLst>
                <a:ext uri="{FF2B5EF4-FFF2-40B4-BE49-F238E27FC236}">
                  <a16:creationId xmlns:a16="http://schemas.microsoft.com/office/drawing/2014/main" id="{9538AA26-A6C1-4876-858B-980EF53D4AB3}"/>
                </a:ext>
              </a:extLst>
            </p:cNvPr>
            <p:cNvCxnSpPr/>
            <p:nvPr/>
          </p:nvCxnSpPr>
          <p:spPr>
            <a:xfrm>
              <a:off x="735449" y="2406237"/>
              <a:ext cx="3116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Straight Connector 953">
              <a:extLst>
                <a:ext uri="{FF2B5EF4-FFF2-40B4-BE49-F238E27FC236}">
                  <a16:creationId xmlns:a16="http://schemas.microsoft.com/office/drawing/2014/main" id="{B1D559A3-A8EB-41F4-BD64-AF400405E6E9}"/>
                </a:ext>
              </a:extLst>
            </p:cNvPr>
            <p:cNvCxnSpPr/>
            <p:nvPr/>
          </p:nvCxnSpPr>
          <p:spPr>
            <a:xfrm>
              <a:off x="733068" y="3093271"/>
              <a:ext cx="3116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5" name="Group 954">
            <a:extLst>
              <a:ext uri="{FF2B5EF4-FFF2-40B4-BE49-F238E27FC236}">
                <a16:creationId xmlns:a16="http://schemas.microsoft.com/office/drawing/2014/main" id="{DD83C5FE-4D1D-4C9E-AD6B-F5CC740A5B84}"/>
              </a:ext>
            </a:extLst>
          </p:cNvPr>
          <p:cNvGrpSpPr/>
          <p:nvPr/>
        </p:nvGrpSpPr>
        <p:grpSpPr>
          <a:xfrm>
            <a:off x="1325092" y="3175401"/>
            <a:ext cx="52496" cy="953404"/>
            <a:chOff x="733068" y="2402028"/>
            <a:chExt cx="33547" cy="715053"/>
          </a:xfrm>
        </p:grpSpPr>
        <p:cxnSp>
          <p:nvCxnSpPr>
            <p:cNvPr id="956" name="Straight Connector 955">
              <a:extLst>
                <a:ext uri="{FF2B5EF4-FFF2-40B4-BE49-F238E27FC236}">
                  <a16:creationId xmlns:a16="http://schemas.microsoft.com/office/drawing/2014/main" id="{502F0DD2-3CDC-4358-8993-4346F7837B5F}"/>
                </a:ext>
              </a:extLst>
            </p:cNvPr>
            <p:cNvCxnSpPr/>
            <p:nvPr/>
          </p:nvCxnSpPr>
          <p:spPr>
            <a:xfrm>
              <a:off x="751114" y="2402028"/>
              <a:ext cx="0" cy="71505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Straight Connector 956">
              <a:extLst>
                <a:ext uri="{FF2B5EF4-FFF2-40B4-BE49-F238E27FC236}">
                  <a16:creationId xmlns:a16="http://schemas.microsoft.com/office/drawing/2014/main" id="{9BD8790A-0435-476F-B5AD-023BF72B77A9}"/>
                </a:ext>
              </a:extLst>
            </p:cNvPr>
            <p:cNvCxnSpPr/>
            <p:nvPr/>
          </p:nvCxnSpPr>
          <p:spPr>
            <a:xfrm>
              <a:off x="735449" y="2406237"/>
              <a:ext cx="3116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Straight Connector 957">
              <a:extLst>
                <a:ext uri="{FF2B5EF4-FFF2-40B4-BE49-F238E27FC236}">
                  <a16:creationId xmlns:a16="http://schemas.microsoft.com/office/drawing/2014/main" id="{8216B477-B5D2-46B3-ADFB-1C2C826CA7D3}"/>
                </a:ext>
              </a:extLst>
            </p:cNvPr>
            <p:cNvCxnSpPr/>
            <p:nvPr/>
          </p:nvCxnSpPr>
          <p:spPr>
            <a:xfrm>
              <a:off x="733068" y="3117081"/>
              <a:ext cx="3116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9" name="Group 958">
            <a:extLst>
              <a:ext uri="{FF2B5EF4-FFF2-40B4-BE49-F238E27FC236}">
                <a16:creationId xmlns:a16="http://schemas.microsoft.com/office/drawing/2014/main" id="{1072AAB4-7FC7-47EF-A5F9-095B13BA61E0}"/>
              </a:ext>
            </a:extLst>
          </p:cNvPr>
          <p:cNvGrpSpPr/>
          <p:nvPr/>
        </p:nvGrpSpPr>
        <p:grpSpPr>
          <a:xfrm>
            <a:off x="1581701" y="3162673"/>
            <a:ext cx="49920" cy="988041"/>
            <a:chOff x="736562" y="2402028"/>
            <a:chExt cx="27472" cy="705981"/>
          </a:xfrm>
        </p:grpSpPr>
        <p:cxnSp>
          <p:nvCxnSpPr>
            <p:cNvPr id="960" name="Straight Connector 959">
              <a:extLst>
                <a:ext uri="{FF2B5EF4-FFF2-40B4-BE49-F238E27FC236}">
                  <a16:creationId xmlns:a16="http://schemas.microsoft.com/office/drawing/2014/main" id="{44CE9432-63A1-455F-953C-93B63E80CFA1}"/>
                </a:ext>
              </a:extLst>
            </p:cNvPr>
            <p:cNvCxnSpPr/>
            <p:nvPr/>
          </p:nvCxnSpPr>
          <p:spPr>
            <a:xfrm>
              <a:off x="751114" y="2402028"/>
              <a:ext cx="0" cy="70563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Straight Connector 960">
              <a:extLst>
                <a:ext uri="{FF2B5EF4-FFF2-40B4-BE49-F238E27FC236}">
                  <a16:creationId xmlns:a16="http://schemas.microsoft.com/office/drawing/2014/main" id="{5D936475-13F1-42FA-B1B4-FCB124C3DA8F}"/>
                </a:ext>
              </a:extLst>
            </p:cNvPr>
            <p:cNvCxnSpPr/>
            <p:nvPr/>
          </p:nvCxnSpPr>
          <p:spPr>
            <a:xfrm>
              <a:off x="737196" y="2406237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Straight Connector 961">
              <a:extLst>
                <a:ext uri="{FF2B5EF4-FFF2-40B4-BE49-F238E27FC236}">
                  <a16:creationId xmlns:a16="http://schemas.microsoft.com/office/drawing/2014/main" id="{53BD22E0-79A4-40DA-A917-06D6A9163832}"/>
                </a:ext>
              </a:extLst>
            </p:cNvPr>
            <p:cNvCxnSpPr/>
            <p:nvPr/>
          </p:nvCxnSpPr>
          <p:spPr>
            <a:xfrm>
              <a:off x="736562" y="3108009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3" name="Group 962">
            <a:extLst>
              <a:ext uri="{FF2B5EF4-FFF2-40B4-BE49-F238E27FC236}">
                <a16:creationId xmlns:a16="http://schemas.microsoft.com/office/drawing/2014/main" id="{F2F11343-CD45-48F2-80C5-2E56A4623437}"/>
              </a:ext>
            </a:extLst>
          </p:cNvPr>
          <p:cNvGrpSpPr/>
          <p:nvPr/>
        </p:nvGrpSpPr>
        <p:grpSpPr>
          <a:xfrm>
            <a:off x="1837423" y="3169802"/>
            <a:ext cx="49920" cy="988041"/>
            <a:chOff x="736562" y="2402028"/>
            <a:chExt cx="27472" cy="705981"/>
          </a:xfrm>
        </p:grpSpPr>
        <p:cxnSp>
          <p:nvCxnSpPr>
            <p:cNvPr id="964" name="Straight Connector 963">
              <a:extLst>
                <a:ext uri="{FF2B5EF4-FFF2-40B4-BE49-F238E27FC236}">
                  <a16:creationId xmlns:a16="http://schemas.microsoft.com/office/drawing/2014/main" id="{9138B319-DA20-4963-9410-DBE75CA8B83C}"/>
                </a:ext>
              </a:extLst>
            </p:cNvPr>
            <p:cNvCxnSpPr/>
            <p:nvPr/>
          </p:nvCxnSpPr>
          <p:spPr>
            <a:xfrm>
              <a:off x="751114" y="2402028"/>
              <a:ext cx="0" cy="70563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5" name="Straight Connector 964">
              <a:extLst>
                <a:ext uri="{FF2B5EF4-FFF2-40B4-BE49-F238E27FC236}">
                  <a16:creationId xmlns:a16="http://schemas.microsoft.com/office/drawing/2014/main" id="{ABD64D91-9538-427F-A97E-47AE25E83939}"/>
                </a:ext>
              </a:extLst>
            </p:cNvPr>
            <p:cNvCxnSpPr/>
            <p:nvPr/>
          </p:nvCxnSpPr>
          <p:spPr>
            <a:xfrm>
              <a:off x="737196" y="2406237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6" name="Straight Connector 965">
              <a:extLst>
                <a:ext uri="{FF2B5EF4-FFF2-40B4-BE49-F238E27FC236}">
                  <a16:creationId xmlns:a16="http://schemas.microsoft.com/office/drawing/2014/main" id="{6FEAB8A2-A24A-4B10-88DE-FAEEE83C576C}"/>
                </a:ext>
              </a:extLst>
            </p:cNvPr>
            <p:cNvCxnSpPr/>
            <p:nvPr/>
          </p:nvCxnSpPr>
          <p:spPr>
            <a:xfrm>
              <a:off x="736562" y="3108009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7" name="Group 966">
            <a:extLst>
              <a:ext uri="{FF2B5EF4-FFF2-40B4-BE49-F238E27FC236}">
                <a16:creationId xmlns:a16="http://schemas.microsoft.com/office/drawing/2014/main" id="{ED5B2D8E-9C86-4C1F-9207-6A3ADD7DC975}"/>
              </a:ext>
            </a:extLst>
          </p:cNvPr>
          <p:cNvGrpSpPr/>
          <p:nvPr/>
        </p:nvGrpSpPr>
        <p:grpSpPr>
          <a:xfrm>
            <a:off x="2090391" y="3141086"/>
            <a:ext cx="49920" cy="1011936"/>
            <a:chOff x="736562" y="2402027"/>
            <a:chExt cx="27472" cy="723052"/>
          </a:xfrm>
        </p:grpSpPr>
        <p:cxnSp>
          <p:nvCxnSpPr>
            <p:cNvPr id="968" name="Straight Connector 967">
              <a:extLst>
                <a:ext uri="{FF2B5EF4-FFF2-40B4-BE49-F238E27FC236}">
                  <a16:creationId xmlns:a16="http://schemas.microsoft.com/office/drawing/2014/main" id="{FDECEEB5-96A3-41A3-A48A-268B47CB7A6E}"/>
                </a:ext>
              </a:extLst>
            </p:cNvPr>
            <p:cNvCxnSpPr/>
            <p:nvPr/>
          </p:nvCxnSpPr>
          <p:spPr>
            <a:xfrm>
              <a:off x="751114" y="2402027"/>
              <a:ext cx="0" cy="72305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9" name="Straight Connector 968">
              <a:extLst>
                <a:ext uri="{FF2B5EF4-FFF2-40B4-BE49-F238E27FC236}">
                  <a16:creationId xmlns:a16="http://schemas.microsoft.com/office/drawing/2014/main" id="{C20C3F36-C2DA-4E18-9535-A2A3A140945D}"/>
                </a:ext>
              </a:extLst>
            </p:cNvPr>
            <p:cNvCxnSpPr/>
            <p:nvPr/>
          </p:nvCxnSpPr>
          <p:spPr>
            <a:xfrm>
              <a:off x="737196" y="2406237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>
              <a:extLst>
                <a:ext uri="{FF2B5EF4-FFF2-40B4-BE49-F238E27FC236}">
                  <a16:creationId xmlns:a16="http://schemas.microsoft.com/office/drawing/2014/main" id="{EAE05020-C459-47D3-9C40-2FC8A05703FA}"/>
                </a:ext>
              </a:extLst>
            </p:cNvPr>
            <p:cNvCxnSpPr/>
            <p:nvPr/>
          </p:nvCxnSpPr>
          <p:spPr>
            <a:xfrm>
              <a:off x="736562" y="3123885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970">
            <a:extLst>
              <a:ext uri="{FF2B5EF4-FFF2-40B4-BE49-F238E27FC236}">
                <a16:creationId xmlns:a16="http://schemas.microsoft.com/office/drawing/2014/main" id="{83DAB34D-5BF3-4818-B968-B1678DCCB6DB}"/>
              </a:ext>
            </a:extLst>
          </p:cNvPr>
          <p:cNvGrpSpPr/>
          <p:nvPr/>
        </p:nvGrpSpPr>
        <p:grpSpPr>
          <a:xfrm>
            <a:off x="2350679" y="3123921"/>
            <a:ext cx="49920" cy="1038838"/>
            <a:chOff x="736562" y="2402026"/>
            <a:chExt cx="27472" cy="742272"/>
          </a:xfrm>
        </p:grpSpPr>
        <p:cxnSp>
          <p:nvCxnSpPr>
            <p:cNvPr id="972" name="Straight Connector 971">
              <a:extLst>
                <a:ext uri="{FF2B5EF4-FFF2-40B4-BE49-F238E27FC236}">
                  <a16:creationId xmlns:a16="http://schemas.microsoft.com/office/drawing/2014/main" id="{D5AA7336-EAD0-4380-BAC4-5088F7D8D78A}"/>
                </a:ext>
              </a:extLst>
            </p:cNvPr>
            <p:cNvCxnSpPr/>
            <p:nvPr/>
          </p:nvCxnSpPr>
          <p:spPr>
            <a:xfrm>
              <a:off x="751114" y="2402026"/>
              <a:ext cx="0" cy="74047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Straight Connector 972">
              <a:extLst>
                <a:ext uri="{FF2B5EF4-FFF2-40B4-BE49-F238E27FC236}">
                  <a16:creationId xmlns:a16="http://schemas.microsoft.com/office/drawing/2014/main" id="{CAD7DFFB-5143-46F7-8AAA-4C0A17EFF0E5}"/>
                </a:ext>
              </a:extLst>
            </p:cNvPr>
            <p:cNvCxnSpPr/>
            <p:nvPr/>
          </p:nvCxnSpPr>
          <p:spPr>
            <a:xfrm>
              <a:off x="737196" y="2406237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Straight Connector 973">
              <a:extLst>
                <a:ext uri="{FF2B5EF4-FFF2-40B4-BE49-F238E27FC236}">
                  <a16:creationId xmlns:a16="http://schemas.microsoft.com/office/drawing/2014/main" id="{198F46BC-E9A3-413F-847D-EDAC5EA772D2}"/>
                </a:ext>
              </a:extLst>
            </p:cNvPr>
            <p:cNvCxnSpPr/>
            <p:nvPr/>
          </p:nvCxnSpPr>
          <p:spPr>
            <a:xfrm>
              <a:off x="736562" y="3144298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5" name="Group 974">
            <a:extLst>
              <a:ext uri="{FF2B5EF4-FFF2-40B4-BE49-F238E27FC236}">
                <a16:creationId xmlns:a16="http://schemas.microsoft.com/office/drawing/2014/main" id="{1E59EC47-109E-438F-A57F-F6B11ABF2833}"/>
              </a:ext>
            </a:extLst>
          </p:cNvPr>
          <p:cNvGrpSpPr/>
          <p:nvPr/>
        </p:nvGrpSpPr>
        <p:grpSpPr>
          <a:xfrm>
            <a:off x="2593143" y="3153627"/>
            <a:ext cx="49920" cy="1039294"/>
            <a:chOff x="736562" y="2401700"/>
            <a:chExt cx="27472" cy="742598"/>
          </a:xfrm>
        </p:grpSpPr>
        <p:cxnSp>
          <p:nvCxnSpPr>
            <p:cNvPr id="976" name="Straight Connector 975">
              <a:extLst>
                <a:ext uri="{FF2B5EF4-FFF2-40B4-BE49-F238E27FC236}">
                  <a16:creationId xmlns:a16="http://schemas.microsoft.com/office/drawing/2014/main" id="{D9DD00E4-50C6-42AE-83D7-A2187C786A3D}"/>
                </a:ext>
              </a:extLst>
            </p:cNvPr>
            <p:cNvCxnSpPr/>
            <p:nvPr/>
          </p:nvCxnSpPr>
          <p:spPr>
            <a:xfrm>
              <a:off x="751114" y="2402026"/>
              <a:ext cx="0" cy="74047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7" name="Straight Connector 976">
              <a:extLst>
                <a:ext uri="{FF2B5EF4-FFF2-40B4-BE49-F238E27FC236}">
                  <a16:creationId xmlns:a16="http://schemas.microsoft.com/office/drawing/2014/main" id="{F7EDE895-2306-48B8-9BBD-FBCC581B7BB0}"/>
                </a:ext>
              </a:extLst>
            </p:cNvPr>
            <p:cNvCxnSpPr/>
            <p:nvPr/>
          </p:nvCxnSpPr>
          <p:spPr>
            <a:xfrm>
              <a:off x="737196" y="2401700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Straight Connector 977">
              <a:extLst>
                <a:ext uri="{FF2B5EF4-FFF2-40B4-BE49-F238E27FC236}">
                  <a16:creationId xmlns:a16="http://schemas.microsoft.com/office/drawing/2014/main" id="{2FC4AF24-BCF2-4E59-82BD-1654F723D069}"/>
                </a:ext>
              </a:extLst>
            </p:cNvPr>
            <p:cNvCxnSpPr/>
            <p:nvPr/>
          </p:nvCxnSpPr>
          <p:spPr>
            <a:xfrm>
              <a:off x="736562" y="3144298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9" name="Group 978">
            <a:extLst>
              <a:ext uri="{FF2B5EF4-FFF2-40B4-BE49-F238E27FC236}">
                <a16:creationId xmlns:a16="http://schemas.microsoft.com/office/drawing/2014/main" id="{A470AD6E-10B0-4B84-B5E5-C29F642C0153}"/>
              </a:ext>
            </a:extLst>
          </p:cNvPr>
          <p:cNvGrpSpPr/>
          <p:nvPr/>
        </p:nvGrpSpPr>
        <p:grpSpPr>
          <a:xfrm>
            <a:off x="2851257" y="3144079"/>
            <a:ext cx="49920" cy="1061160"/>
            <a:chOff x="736562" y="2401700"/>
            <a:chExt cx="27472" cy="758219"/>
          </a:xfrm>
        </p:grpSpPr>
        <p:cxnSp>
          <p:nvCxnSpPr>
            <p:cNvPr id="980" name="Straight Connector 979">
              <a:extLst>
                <a:ext uri="{FF2B5EF4-FFF2-40B4-BE49-F238E27FC236}">
                  <a16:creationId xmlns:a16="http://schemas.microsoft.com/office/drawing/2014/main" id="{B153625B-30C3-46ED-9F37-41AB69D56BFE}"/>
                </a:ext>
              </a:extLst>
            </p:cNvPr>
            <p:cNvCxnSpPr/>
            <p:nvPr/>
          </p:nvCxnSpPr>
          <p:spPr>
            <a:xfrm>
              <a:off x="751114" y="2402026"/>
              <a:ext cx="0" cy="75789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1" name="Straight Connector 980">
              <a:extLst>
                <a:ext uri="{FF2B5EF4-FFF2-40B4-BE49-F238E27FC236}">
                  <a16:creationId xmlns:a16="http://schemas.microsoft.com/office/drawing/2014/main" id="{EAF49715-BB9C-4DA8-B2D4-8F28A473D2BC}"/>
                </a:ext>
              </a:extLst>
            </p:cNvPr>
            <p:cNvCxnSpPr/>
            <p:nvPr/>
          </p:nvCxnSpPr>
          <p:spPr>
            <a:xfrm>
              <a:off x="737196" y="2401700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Straight Connector 981">
              <a:extLst>
                <a:ext uri="{FF2B5EF4-FFF2-40B4-BE49-F238E27FC236}">
                  <a16:creationId xmlns:a16="http://schemas.microsoft.com/office/drawing/2014/main" id="{3D43F790-2151-4EC0-B715-1886679240C1}"/>
                </a:ext>
              </a:extLst>
            </p:cNvPr>
            <p:cNvCxnSpPr/>
            <p:nvPr/>
          </p:nvCxnSpPr>
          <p:spPr>
            <a:xfrm>
              <a:off x="736562" y="3157906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3" name="Group 982">
            <a:extLst>
              <a:ext uri="{FF2B5EF4-FFF2-40B4-BE49-F238E27FC236}">
                <a16:creationId xmlns:a16="http://schemas.microsoft.com/office/drawing/2014/main" id="{DC1BA710-816D-4324-AFAC-59457D574C01}"/>
              </a:ext>
            </a:extLst>
          </p:cNvPr>
          <p:cNvGrpSpPr/>
          <p:nvPr/>
        </p:nvGrpSpPr>
        <p:grpSpPr>
          <a:xfrm>
            <a:off x="3102504" y="3141086"/>
            <a:ext cx="49920" cy="1061160"/>
            <a:chOff x="736562" y="2401700"/>
            <a:chExt cx="27472" cy="758219"/>
          </a:xfrm>
        </p:grpSpPr>
        <p:cxnSp>
          <p:nvCxnSpPr>
            <p:cNvPr id="984" name="Straight Connector 983">
              <a:extLst>
                <a:ext uri="{FF2B5EF4-FFF2-40B4-BE49-F238E27FC236}">
                  <a16:creationId xmlns:a16="http://schemas.microsoft.com/office/drawing/2014/main" id="{49B4A72F-EE9B-4BBE-A66F-ED82BAEE1873}"/>
                </a:ext>
              </a:extLst>
            </p:cNvPr>
            <p:cNvCxnSpPr/>
            <p:nvPr/>
          </p:nvCxnSpPr>
          <p:spPr>
            <a:xfrm>
              <a:off x="751114" y="2402026"/>
              <a:ext cx="0" cy="75789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Straight Connector 984">
              <a:extLst>
                <a:ext uri="{FF2B5EF4-FFF2-40B4-BE49-F238E27FC236}">
                  <a16:creationId xmlns:a16="http://schemas.microsoft.com/office/drawing/2014/main" id="{896DE3D0-9F76-4A4F-80A4-3E68A6C51CEA}"/>
                </a:ext>
              </a:extLst>
            </p:cNvPr>
            <p:cNvCxnSpPr/>
            <p:nvPr/>
          </p:nvCxnSpPr>
          <p:spPr>
            <a:xfrm>
              <a:off x="737196" y="2401700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Straight Connector 985">
              <a:extLst>
                <a:ext uri="{FF2B5EF4-FFF2-40B4-BE49-F238E27FC236}">
                  <a16:creationId xmlns:a16="http://schemas.microsoft.com/office/drawing/2014/main" id="{EF90FE5C-614D-466C-829E-5EE08B0784DE}"/>
                </a:ext>
              </a:extLst>
            </p:cNvPr>
            <p:cNvCxnSpPr/>
            <p:nvPr/>
          </p:nvCxnSpPr>
          <p:spPr>
            <a:xfrm>
              <a:off x="736562" y="3157906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7" name="Group 986">
            <a:extLst>
              <a:ext uri="{FF2B5EF4-FFF2-40B4-BE49-F238E27FC236}">
                <a16:creationId xmlns:a16="http://schemas.microsoft.com/office/drawing/2014/main" id="{3DA47D17-1346-4C2A-BA00-AA5B784A3D43}"/>
              </a:ext>
            </a:extLst>
          </p:cNvPr>
          <p:cNvGrpSpPr/>
          <p:nvPr/>
        </p:nvGrpSpPr>
        <p:grpSpPr>
          <a:xfrm>
            <a:off x="3356968" y="3142830"/>
            <a:ext cx="49920" cy="1048512"/>
            <a:chOff x="736562" y="2402025"/>
            <a:chExt cx="27472" cy="749183"/>
          </a:xfrm>
        </p:grpSpPr>
        <p:cxnSp>
          <p:nvCxnSpPr>
            <p:cNvPr id="988" name="Straight Connector 987">
              <a:extLst>
                <a:ext uri="{FF2B5EF4-FFF2-40B4-BE49-F238E27FC236}">
                  <a16:creationId xmlns:a16="http://schemas.microsoft.com/office/drawing/2014/main" id="{72D5C6B5-D3C1-44F5-B3F5-E4769AAA77FD}"/>
                </a:ext>
              </a:extLst>
            </p:cNvPr>
            <p:cNvCxnSpPr/>
            <p:nvPr/>
          </p:nvCxnSpPr>
          <p:spPr>
            <a:xfrm>
              <a:off x="751114" y="2402025"/>
              <a:ext cx="0" cy="74918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9" name="Straight Connector 988">
              <a:extLst>
                <a:ext uri="{FF2B5EF4-FFF2-40B4-BE49-F238E27FC236}">
                  <a16:creationId xmlns:a16="http://schemas.microsoft.com/office/drawing/2014/main" id="{AA6E3D01-25F2-4AB8-A0E6-2B87D8F8490C}"/>
                </a:ext>
              </a:extLst>
            </p:cNvPr>
            <p:cNvCxnSpPr/>
            <p:nvPr/>
          </p:nvCxnSpPr>
          <p:spPr>
            <a:xfrm>
              <a:off x="737196" y="2406237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>
              <a:extLst>
                <a:ext uri="{FF2B5EF4-FFF2-40B4-BE49-F238E27FC236}">
                  <a16:creationId xmlns:a16="http://schemas.microsoft.com/office/drawing/2014/main" id="{5D2C2AD5-2BF5-4FEE-BC46-314C34700C5A}"/>
                </a:ext>
              </a:extLst>
            </p:cNvPr>
            <p:cNvCxnSpPr/>
            <p:nvPr/>
          </p:nvCxnSpPr>
          <p:spPr>
            <a:xfrm>
              <a:off x="736562" y="3151102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Group 990">
            <a:extLst>
              <a:ext uri="{FF2B5EF4-FFF2-40B4-BE49-F238E27FC236}">
                <a16:creationId xmlns:a16="http://schemas.microsoft.com/office/drawing/2014/main" id="{D57A6A5C-1737-4943-A711-0730F46DF76D}"/>
              </a:ext>
            </a:extLst>
          </p:cNvPr>
          <p:cNvGrpSpPr/>
          <p:nvPr/>
        </p:nvGrpSpPr>
        <p:grpSpPr>
          <a:xfrm>
            <a:off x="3606134" y="3196897"/>
            <a:ext cx="49920" cy="1085542"/>
            <a:chOff x="736562" y="2401700"/>
            <a:chExt cx="27472" cy="775638"/>
          </a:xfrm>
        </p:grpSpPr>
        <p:cxnSp>
          <p:nvCxnSpPr>
            <p:cNvPr id="992" name="Straight Connector 991">
              <a:extLst>
                <a:ext uri="{FF2B5EF4-FFF2-40B4-BE49-F238E27FC236}">
                  <a16:creationId xmlns:a16="http://schemas.microsoft.com/office/drawing/2014/main" id="{D4161850-DA2D-4121-9CAF-EA015B1630BA}"/>
                </a:ext>
              </a:extLst>
            </p:cNvPr>
            <p:cNvCxnSpPr/>
            <p:nvPr/>
          </p:nvCxnSpPr>
          <p:spPr>
            <a:xfrm>
              <a:off x="751114" y="2402025"/>
              <a:ext cx="0" cy="77531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Straight Connector 992">
              <a:extLst>
                <a:ext uri="{FF2B5EF4-FFF2-40B4-BE49-F238E27FC236}">
                  <a16:creationId xmlns:a16="http://schemas.microsoft.com/office/drawing/2014/main" id="{38F9E685-7B65-4F51-8C07-0236DCC8D954}"/>
                </a:ext>
              </a:extLst>
            </p:cNvPr>
            <p:cNvCxnSpPr/>
            <p:nvPr/>
          </p:nvCxnSpPr>
          <p:spPr>
            <a:xfrm>
              <a:off x="737196" y="2401700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Straight Connector 993">
              <a:extLst>
                <a:ext uri="{FF2B5EF4-FFF2-40B4-BE49-F238E27FC236}">
                  <a16:creationId xmlns:a16="http://schemas.microsoft.com/office/drawing/2014/main" id="{09CFB6A8-F737-43F2-82CD-DB168F89DCEA}"/>
                </a:ext>
              </a:extLst>
            </p:cNvPr>
            <p:cNvCxnSpPr/>
            <p:nvPr/>
          </p:nvCxnSpPr>
          <p:spPr>
            <a:xfrm>
              <a:off x="736562" y="3176050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5" name="Group 994">
            <a:extLst>
              <a:ext uri="{FF2B5EF4-FFF2-40B4-BE49-F238E27FC236}">
                <a16:creationId xmlns:a16="http://schemas.microsoft.com/office/drawing/2014/main" id="{3E1863B7-FB0A-4C0E-8476-1789CD24BC4F}"/>
              </a:ext>
            </a:extLst>
          </p:cNvPr>
          <p:cNvGrpSpPr/>
          <p:nvPr/>
        </p:nvGrpSpPr>
        <p:grpSpPr>
          <a:xfrm>
            <a:off x="3861796" y="3101330"/>
            <a:ext cx="49920" cy="1067866"/>
            <a:chOff x="736562" y="2401700"/>
            <a:chExt cx="27472" cy="763010"/>
          </a:xfrm>
        </p:grpSpPr>
        <p:cxnSp>
          <p:nvCxnSpPr>
            <p:cNvPr id="996" name="Straight Connector 995">
              <a:extLst>
                <a:ext uri="{FF2B5EF4-FFF2-40B4-BE49-F238E27FC236}">
                  <a16:creationId xmlns:a16="http://schemas.microsoft.com/office/drawing/2014/main" id="{A7D44ACB-C850-4D95-9430-972CC56668C4}"/>
                </a:ext>
              </a:extLst>
            </p:cNvPr>
            <p:cNvCxnSpPr/>
            <p:nvPr/>
          </p:nvCxnSpPr>
          <p:spPr>
            <a:xfrm>
              <a:off x="751114" y="2402025"/>
              <a:ext cx="0" cy="75789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Straight Connector 996">
              <a:extLst>
                <a:ext uri="{FF2B5EF4-FFF2-40B4-BE49-F238E27FC236}">
                  <a16:creationId xmlns:a16="http://schemas.microsoft.com/office/drawing/2014/main" id="{870826EB-0F8E-42E2-A866-54E8844FABC8}"/>
                </a:ext>
              </a:extLst>
            </p:cNvPr>
            <p:cNvCxnSpPr/>
            <p:nvPr/>
          </p:nvCxnSpPr>
          <p:spPr>
            <a:xfrm>
              <a:off x="737196" y="2401700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Straight Connector 997">
              <a:extLst>
                <a:ext uri="{FF2B5EF4-FFF2-40B4-BE49-F238E27FC236}">
                  <a16:creationId xmlns:a16="http://schemas.microsoft.com/office/drawing/2014/main" id="{917BA196-E9AD-4748-A06C-AF3D8F7E0592}"/>
                </a:ext>
              </a:extLst>
            </p:cNvPr>
            <p:cNvCxnSpPr/>
            <p:nvPr/>
          </p:nvCxnSpPr>
          <p:spPr>
            <a:xfrm>
              <a:off x="736562" y="3164710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9" name="Group 998">
            <a:extLst>
              <a:ext uri="{FF2B5EF4-FFF2-40B4-BE49-F238E27FC236}">
                <a16:creationId xmlns:a16="http://schemas.microsoft.com/office/drawing/2014/main" id="{7AF5D917-4C27-4DE8-BFD1-1D77D82073D8}"/>
              </a:ext>
            </a:extLst>
          </p:cNvPr>
          <p:cNvGrpSpPr/>
          <p:nvPr/>
        </p:nvGrpSpPr>
        <p:grpSpPr>
          <a:xfrm>
            <a:off x="4114571" y="3147850"/>
            <a:ext cx="49920" cy="1112312"/>
            <a:chOff x="736562" y="2401700"/>
            <a:chExt cx="27472" cy="794762"/>
          </a:xfrm>
        </p:grpSpPr>
        <p:cxnSp>
          <p:nvCxnSpPr>
            <p:cNvPr id="1000" name="Straight Connector 999">
              <a:extLst>
                <a:ext uri="{FF2B5EF4-FFF2-40B4-BE49-F238E27FC236}">
                  <a16:creationId xmlns:a16="http://schemas.microsoft.com/office/drawing/2014/main" id="{CEEAFFE8-A23B-4CDD-96D5-5144F7967D8C}"/>
                </a:ext>
              </a:extLst>
            </p:cNvPr>
            <p:cNvCxnSpPr/>
            <p:nvPr/>
          </p:nvCxnSpPr>
          <p:spPr>
            <a:xfrm>
              <a:off x="751114" y="2402024"/>
              <a:ext cx="0" cy="79273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Straight Connector 1000">
              <a:extLst>
                <a:ext uri="{FF2B5EF4-FFF2-40B4-BE49-F238E27FC236}">
                  <a16:creationId xmlns:a16="http://schemas.microsoft.com/office/drawing/2014/main" id="{14A36459-B57D-4E37-82DC-6427FE1DB115}"/>
                </a:ext>
              </a:extLst>
            </p:cNvPr>
            <p:cNvCxnSpPr/>
            <p:nvPr/>
          </p:nvCxnSpPr>
          <p:spPr>
            <a:xfrm>
              <a:off x="737196" y="2401700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Straight Connector 1001">
              <a:extLst>
                <a:ext uri="{FF2B5EF4-FFF2-40B4-BE49-F238E27FC236}">
                  <a16:creationId xmlns:a16="http://schemas.microsoft.com/office/drawing/2014/main" id="{60B34BA2-7415-47F8-BAE9-3759D030DCA7}"/>
                </a:ext>
              </a:extLst>
            </p:cNvPr>
            <p:cNvCxnSpPr/>
            <p:nvPr/>
          </p:nvCxnSpPr>
          <p:spPr>
            <a:xfrm>
              <a:off x="736562" y="3196462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3" name="Freeform 364">
            <a:extLst>
              <a:ext uri="{FF2B5EF4-FFF2-40B4-BE49-F238E27FC236}">
                <a16:creationId xmlns:a16="http://schemas.microsoft.com/office/drawing/2014/main" id="{A24C4861-EEA0-4B8F-91D0-20E1FC925E8F}"/>
              </a:ext>
            </a:extLst>
          </p:cNvPr>
          <p:cNvSpPr/>
          <p:nvPr/>
        </p:nvSpPr>
        <p:spPr>
          <a:xfrm>
            <a:off x="871549" y="3562351"/>
            <a:ext cx="3227409" cy="98424"/>
          </a:xfrm>
          <a:custGeom>
            <a:avLst/>
            <a:gdLst>
              <a:gd name="connsiteX0" fmla="*/ 0 w 2688431"/>
              <a:gd name="connsiteY0" fmla="*/ 64293 h 73818"/>
              <a:gd name="connsiteX1" fmla="*/ 197644 w 2688431"/>
              <a:gd name="connsiteY1" fmla="*/ 57150 h 73818"/>
              <a:gd name="connsiteX2" fmla="*/ 404813 w 2688431"/>
              <a:gd name="connsiteY2" fmla="*/ 73818 h 73818"/>
              <a:gd name="connsiteX3" fmla="*/ 619125 w 2688431"/>
              <a:gd name="connsiteY3" fmla="*/ 54768 h 73818"/>
              <a:gd name="connsiteX4" fmla="*/ 823913 w 2688431"/>
              <a:gd name="connsiteY4" fmla="*/ 42862 h 73818"/>
              <a:gd name="connsiteX5" fmla="*/ 1026319 w 2688431"/>
              <a:gd name="connsiteY5" fmla="*/ 40481 h 73818"/>
              <a:gd name="connsiteX6" fmla="*/ 1235869 w 2688431"/>
              <a:gd name="connsiteY6" fmla="*/ 38100 h 73818"/>
              <a:gd name="connsiteX7" fmla="*/ 1440656 w 2688431"/>
              <a:gd name="connsiteY7" fmla="*/ 57150 h 73818"/>
              <a:gd name="connsiteX8" fmla="*/ 1647825 w 2688431"/>
              <a:gd name="connsiteY8" fmla="*/ 40481 h 73818"/>
              <a:gd name="connsiteX9" fmla="*/ 1852613 w 2688431"/>
              <a:gd name="connsiteY9" fmla="*/ 28575 h 73818"/>
              <a:gd name="connsiteX10" fmla="*/ 2057400 w 2688431"/>
              <a:gd name="connsiteY10" fmla="*/ 28575 h 73818"/>
              <a:gd name="connsiteX11" fmla="*/ 2266950 w 2688431"/>
              <a:gd name="connsiteY11" fmla="*/ 26193 h 73818"/>
              <a:gd name="connsiteX12" fmla="*/ 2476500 w 2688431"/>
              <a:gd name="connsiteY12" fmla="*/ 26193 h 73818"/>
              <a:gd name="connsiteX13" fmla="*/ 2688431 w 2688431"/>
              <a:gd name="connsiteY13" fmla="*/ 0 h 7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8431" h="73818">
                <a:moveTo>
                  <a:pt x="0" y="64293"/>
                </a:moveTo>
                <a:lnTo>
                  <a:pt x="197644" y="57150"/>
                </a:lnTo>
                <a:lnTo>
                  <a:pt x="404813" y="73818"/>
                </a:lnTo>
                <a:lnTo>
                  <a:pt x="619125" y="54768"/>
                </a:lnTo>
                <a:lnTo>
                  <a:pt x="823913" y="42862"/>
                </a:lnTo>
                <a:lnTo>
                  <a:pt x="1026319" y="40481"/>
                </a:lnTo>
                <a:lnTo>
                  <a:pt x="1235869" y="38100"/>
                </a:lnTo>
                <a:lnTo>
                  <a:pt x="1440656" y="57150"/>
                </a:lnTo>
                <a:lnTo>
                  <a:pt x="1647825" y="40481"/>
                </a:lnTo>
                <a:lnTo>
                  <a:pt x="1852613" y="28575"/>
                </a:lnTo>
                <a:lnTo>
                  <a:pt x="2057400" y="28575"/>
                </a:lnTo>
                <a:lnTo>
                  <a:pt x="2266950" y="26193"/>
                </a:lnTo>
                <a:lnTo>
                  <a:pt x="2476500" y="26193"/>
                </a:lnTo>
                <a:lnTo>
                  <a:pt x="2688431" y="0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4" name="Oval 1003">
            <a:extLst>
              <a:ext uri="{FF2B5EF4-FFF2-40B4-BE49-F238E27FC236}">
                <a16:creationId xmlns:a16="http://schemas.microsoft.com/office/drawing/2014/main" id="{DBB5868D-4D31-4453-9A41-6BEF396CD769}"/>
              </a:ext>
            </a:extLst>
          </p:cNvPr>
          <p:cNvSpPr/>
          <p:nvPr/>
        </p:nvSpPr>
        <p:spPr>
          <a:xfrm>
            <a:off x="863493" y="3619278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5" name="Oval 1004">
            <a:extLst>
              <a:ext uri="{FF2B5EF4-FFF2-40B4-BE49-F238E27FC236}">
                <a16:creationId xmlns:a16="http://schemas.microsoft.com/office/drawing/2014/main" id="{697749C6-1115-4D94-A517-ADF4D7982E6C}"/>
              </a:ext>
            </a:extLst>
          </p:cNvPr>
          <p:cNvSpPr/>
          <p:nvPr/>
        </p:nvSpPr>
        <p:spPr>
          <a:xfrm>
            <a:off x="1047248" y="3609371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6" name="Oval 1005">
            <a:extLst>
              <a:ext uri="{FF2B5EF4-FFF2-40B4-BE49-F238E27FC236}">
                <a16:creationId xmlns:a16="http://schemas.microsoft.com/office/drawing/2014/main" id="{530F9607-EFF6-4361-A041-7E477AF90E56}"/>
              </a:ext>
            </a:extLst>
          </p:cNvPr>
          <p:cNvSpPr/>
          <p:nvPr/>
        </p:nvSpPr>
        <p:spPr>
          <a:xfrm>
            <a:off x="1295417" y="3627971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7" name="Oval 1006">
            <a:extLst>
              <a:ext uri="{FF2B5EF4-FFF2-40B4-BE49-F238E27FC236}">
                <a16:creationId xmlns:a16="http://schemas.microsoft.com/office/drawing/2014/main" id="{E6903439-1AF6-4876-A0A5-F6D2B3FFA8F2}"/>
              </a:ext>
            </a:extLst>
          </p:cNvPr>
          <p:cNvSpPr/>
          <p:nvPr/>
        </p:nvSpPr>
        <p:spPr>
          <a:xfrm>
            <a:off x="1547535" y="3606126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8" name="Oval 1007">
            <a:extLst>
              <a:ext uri="{FF2B5EF4-FFF2-40B4-BE49-F238E27FC236}">
                <a16:creationId xmlns:a16="http://schemas.microsoft.com/office/drawing/2014/main" id="{72F01377-B1D4-402C-B1EF-BA8245A0804F}"/>
              </a:ext>
            </a:extLst>
          </p:cNvPr>
          <p:cNvSpPr/>
          <p:nvPr/>
        </p:nvSpPr>
        <p:spPr>
          <a:xfrm>
            <a:off x="1809278" y="3589876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9" name="Oval 1008">
            <a:extLst>
              <a:ext uri="{FF2B5EF4-FFF2-40B4-BE49-F238E27FC236}">
                <a16:creationId xmlns:a16="http://schemas.microsoft.com/office/drawing/2014/main" id="{C86B05B8-68D0-481B-8482-872353EA848C}"/>
              </a:ext>
            </a:extLst>
          </p:cNvPr>
          <p:cNvSpPr/>
          <p:nvPr/>
        </p:nvSpPr>
        <p:spPr>
          <a:xfrm>
            <a:off x="2060267" y="3586983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0" name="Oval 1009">
            <a:extLst>
              <a:ext uri="{FF2B5EF4-FFF2-40B4-BE49-F238E27FC236}">
                <a16:creationId xmlns:a16="http://schemas.microsoft.com/office/drawing/2014/main" id="{3869E370-0EFC-445C-8FD6-E3FC9BD637F4}"/>
              </a:ext>
            </a:extLst>
          </p:cNvPr>
          <p:cNvSpPr/>
          <p:nvPr/>
        </p:nvSpPr>
        <p:spPr>
          <a:xfrm>
            <a:off x="2324780" y="3577663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1" name="Oval 1010">
            <a:extLst>
              <a:ext uri="{FF2B5EF4-FFF2-40B4-BE49-F238E27FC236}">
                <a16:creationId xmlns:a16="http://schemas.microsoft.com/office/drawing/2014/main" id="{21CE2C84-A2D5-43A2-B627-CB084D3B4A50}"/>
              </a:ext>
            </a:extLst>
          </p:cNvPr>
          <p:cNvSpPr/>
          <p:nvPr/>
        </p:nvSpPr>
        <p:spPr>
          <a:xfrm>
            <a:off x="2566163" y="3602862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2" name="Oval 1011">
            <a:extLst>
              <a:ext uri="{FF2B5EF4-FFF2-40B4-BE49-F238E27FC236}">
                <a16:creationId xmlns:a16="http://schemas.microsoft.com/office/drawing/2014/main" id="{49327DB7-C8BA-4A36-B052-DDB7B0F28D09}"/>
              </a:ext>
            </a:extLst>
          </p:cNvPr>
          <p:cNvSpPr/>
          <p:nvPr/>
        </p:nvSpPr>
        <p:spPr>
          <a:xfrm>
            <a:off x="2823678" y="3583814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3" name="Oval 1012">
            <a:extLst>
              <a:ext uri="{FF2B5EF4-FFF2-40B4-BE49-F238E27FC236}">
                <a16:creationId xmlns:a16="http://schemas.microsoft.com/office/drawing/2014/main" id="{680E0750-3DE3-4810-9BAE-BFB6399AC0AE}"/>
              </a:ext>
            </a:extLst>
          </p:cNvPr>
          <p:cNvSpPr/>
          <p:nvPr/>
        </p:nvSpPr>
        <p:spPr>
          <a:xfrm>
            <a:off x="3067454" y="3571314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4" name="Oval 1013">
            <a:extLst>
              <a:ext uri="{FF2B5EF4-FFF2-40B4-BE49-F238E27FC236}">
                <a16:creationId xmlns:a16="http://schemas.microsoft.com/office/drawing/2014/main" id="{DFD0764E-9DB2-4861-8910-0CB216429F0E}"/>
              </a:ext>
            </a:extLst>
          </p:cNvPr>
          <p:cNvSpPr/>
          <p:nvPr/>
        </p:nvSpPr>
        <p:spPr>
          <a:xfrm>
            <a:off x="3327894" y="3575152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5" name="Oval 1014">
            <a:extLst>
              <a:ext uri="{FF2B5EF4-FFF2-40B4-BE49-F238E27FC236}">
                <a16:creationId xmlns:a16="http://schemas.microsoft.com/office/drawing/2014/main" id="{322E36FE-37AF-4C4C-9BD8-A539021E008B}"/>
              </a:ext>
            </a:extLst>
          </p:cNvPr>
          <p:cNvSpPr/>
          <p:nvPr/>
        </p:nvSpPr>
        <p:spPr>
          <a:xfrm>
            <a:off x="3579983" y="3568139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6" name="Oval 1015">
            <a:extLst>
              <a:ext uri="{FF2B5EF4-FFF2-40B4-BE49-F238E27FC236}">
                <a16:creationId xmlns:a16="http://schemas.microsoft.com/office/drawing/2014/main" id="{164CCCC6-2201-4288-98B8-6F8672A95943}"/>
              </a:ext>
            </a:extLst>
          </p:cNvPr>
          <p:cNvSpPr/>
          <p:nvPr/>
        </p:nvSpPr>
        <p:spPr>
          <a:xfrm>
            <a:off x="3830810" y="3564667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7" name="Oval 1016">
            <a:extLst>
              <a:ext uri="{FF2B5EF4-FFF2-40B4-BE49-F238E27FC236}">
                <a16:creationId xmlns:a16="http://schemas.microsoft.com/office/drawing/2014/main" id="{0BFDC4DF-0148-4067-A1F7-85A816D28528}"/>
              </a:ext>
            </a:extLst>
          </p:cNvPr>
          <p:cNvSpPr/>
          <p:nvPr/>
        </p:nvSpPr>
        <p:spPr>
          <a:xfrm>
            <a:off x="4087911" y="3533426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18" name="Group 1017">
            <a:extLst>
              <a:ext uri="{FF2B5EF4-FFF2-40B4-BE49-F238E27FC236}">
                <a16:creationId xmlns:a16="http://schemas.microsoft.com/office/drawing/2014/main" id="{3B407F2C-BC6E-41F3-A3E1-E9396A58061D}"/>
              </a:ext>
            </a:extLst>
          </p:cNvPr>
          <p:cNvGrpSpPr/>
          <p:nvPr/>
        </p:nvGrpSpPr>
        <p:grpSpPr>
          <a:xfrm>
            <a:off x="856465" y="3195470"/>
            <a:ext cx="50383" cy="914733"/>
            <a:chOff x="739780" y="2401700"/>
            <a:chExt cx="20509" cy="763010"/>
          </a:xfrm>
        </p:grpSpPr>
        <p:cxnSp>
          <p:nvCxnSpPr>
            <p:cNvPr id="1019" name="Straight Connector 1018">
              <a:extLst>
                <a:ext uri="{FF2B5EF4-FFF2-40B4-BE49-F238E27FC236}">
                  <a16:creationId xmlns:a16="http://schemas.microsoft.com/office/drawing/2014/main" id="{8FE0ED48-7DEB-4B61-A3BE-BD0F4186CBC6}"/>
                </a:ext>
              </a:extLst>
            </p:cNvPr>
            <p:cNvCxnSpPr/>
            <p:nvPr/>
          </p:nvCxnSpPr>
          <p:spPr>
            <a:xfrm>
              <a:off x="751114" y="2402025"/>
              <a:ext cx="0" cy="75789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Straight Connector 1019">
              <a:extLst>
                <a:ext uri="{FF2B5EF4-FFF2-40B4-BE49-F238E27FC236}">
                  <a16:creationId xmlns:a16="http://schemas.microsoft.com/office/drawing/2014/main" id="{CB28F5BD-54E1-440B-94BF-A51C92C27B1F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Straight Connector 1020">
              <a:extLst>
                <a:ext uri="{FF2B5EF4-FFF2-40B4-BE49-F238E27FC236}">
                  <a16:creationId xmlns:a16="http://schemas.microsoft.com/office/drawing/2014/main" id="{319FF634-061F-46C3-ABEB-A77979092ECC}"/>
                </a:ext>
              </a:extLst>
            </p:cNvPr>
            <p:cNvCxnSpPr/>
            <p:nvPr/>
          </p:nvCxnSpPr>
          <p:spPr>
            <a:xfrm>
              <a:off x="740438" y="316471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2" name="Group 1021">
            <a:extLst>
              <a:ext uri="{FF2B5EF4-FFF2-40B4-BE49-F238E27FC236}">
                <a16:creationId xmlns:a16="http://schemas.microsoft.com/office/drawing/2014/main" id="{9E714D1D-74BA-44CD-98B1-8E595EF25544}"/>
              </a:ext>
            </a:extLst>
          </p:cNvPr>
          <p:cNvGrpSpPr/>
          <p:nvPr/>
        </p:nvGrpSpPr>
        <p:grpSpPr>
          <a:xfrm>
            <a:off x="1038581" y="3185659"/>
            <a:ext cx="50383" cy="914733"/>
            <a:chOff x="739780" y="2401700"/>
            <a:chExt cx="20509" cy="763010"/>
          </a:xfrm>
        </p:grpSpPr>
        <p:cxnSp>
          <p:nvCxnSpPr>
            <p:cNvPr id="1023" name="Straight Connector 1022">
              <a:extLst>
                <a:ext uri="{FF2B5EF4-FFF2-40B4-BE49-F238E27FC236}">
                  <a16:creationId xmlns:a16="http://schemas.microsoft.com/office/drawing/2014/main" id="{FEDC40E6-BDE9-4881-9688-2E9866057C47}"/>
                </a:ext>
              </a:extLst>
            </p:cNvPr>
            <p:cNvCxnSpPr/>
            <p:nvPr/>
          </p:nvCxnSpPr>
          <p:spPr>
            <a:xfrm>
              <a:off x="751114" y="2402025"/>
              <a:ext cx="0" cy="75789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A3663AF5-2869-44A2-84F0-03AAE83B9F53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9655EF5A-15AE-45A7-9319-85F635BAD687}"/>
                </a:ext>
              </a:extLst>
            </p:cNvPr>
            <p:cNvCxnSpPr/>
            <p:nvPr/>
          </p:nvCxnSpPr>
          <p:spPr>
            <a:xfrm>
              <a:off x="740438" y="316471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6" name="Group 1025">
            <a:extLst>
              <a:ext uri="{FF2B5EF4-FFF2-40B4-BE49-F238E27FC236}">
                <a16:creationId xmlns:a16="http://schemas.microsoft.com/office/drawing/2014/main" id="{EAE29F7D-871D-458E-985E-0346786469CB}"/>
              </a:ext>
            </a:extLst>
          </p:cNvPr>
          <p:cNvGrpSpPr/>
          <p:nvPr/>
        </p:nvGrpSpPr>
        <p:grpSpPr>
          <a:xfrm>
            <a:off x="1291688" y="3182324"/>
            <a:ext cx="50383" cy="956004"/>
            <a:chOff x="739780" y="2401700"/>
            <a:chExt cx="20509" cy="797434"/>
          </a:xfrm>
        </p:grpSpPr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3620F0B6-D291-4C65-95EC-B6567E924B5E}"/>
                </a:ext>
              </a:extLst>
            </p:cNvPr>
            <p:cNvCxnSpPr/>
            <p:nvPr/>
          </p:nvCxnSpPr>
          <p:spPr>
            <a:xfrm>
              <a:off x="751114" y="2402024"/>
              <a:ext cx="0" cy="79324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40F528F6-B2B0-4059-A968-4E3B8F3620AE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3DB12968-A81E-4116-9402-CD2FBB0C4478}"/>
                </a:ext>
              </a:extLst>
            </p:cNvPr>
            <p:cNvCxnSpPr/>
            <p:nvPr/>
          </p:nvCxnSpPr>
          <p:spPr>
            <a:xfrm>
              <a:off x="740438" y="3199134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7CCC36C5-8EEB-416A-B697-BCEF54C331D2}"/>
              </a:ext>
            </a:extLst>
          </p:cNvPr>
          <p:cNvGrpSpPr/>
          <p:nvPr/>
        </p:nvGrpSpPr>
        <p:grpSpPr>
          <a:xfrm>
            <a:off x="1540551" y="3163795"/>
            <a:ext cx="50383" cy="956004"/>
            <a:chOff x="739780" y="2401700"/>
            <a:chExt cx="20509" cy="797434"/>
          </a:xfrm>
        </p:grpSpPr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F6A958F1-6D67-47D8-9EB8-72D24EBA9F9C}"/>
                </a:ext>
              </a:extLst>
            </p:cNvPr>
            <p:cNvCxnSpPr/>
            <p:nvPr/>
          </p:nvCxnSpPr>
          <p:spPr>
            <a:xfrm>
              <a:off x="751114" y="2402024"/>
              <a:ext cx="0" cy="79324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40B50B17-A192-4139-B42F-013E6C9B933A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812517C-89B5-48B8-8798-A1ABD694DDFE}"/>
                </a:ext>
              </a:extLst>
            </p:cNvPr>
            <p:cNvCxnSpPr/>
            <p:nvPr/>
          </p:nvCxnSpPr>
          <p:spPr>
            <a:xfrm>
              <a:off x="740438" y="3199134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551BEE91-5B07-455D-9942-7EEEE40DAC85}"/>
              </a:ext>
            </a:extLst>
          </p:cNvPr>
          <p:cNvGrpSpPr/>
          <p:nvPr/>
        </p:nvGrpSpPr>
        <p:grpSpPr>
          <a:xfrm>
            <a:off x="2054991" y="3129942"/>
            <a:ext cx="50324" cy="987939"/>
            <a:chOff x="739146" y="2401700"/>
            <a:chExt cx="20485" cy="824071"/>
          </a:xfrm>
        </p:grpSpPr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FDC1EAF0-1278-43F4-9CB7-B9080DF946D9}"/>
                </a:ext>
              </a:extLst>
            </p:cNvPr>
            <p:cNvCxnSpPr/>
            <p:nvPr/>
          </p:nvCxnSpPr>
          <p:spPr>
            <a:xfrm>
              <a:off x="749821" y="2402023"/>
              <a:ext cx="0" cy="82374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95E9EFC3-3EE7-41AE-A6B5-5582DB378CB8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12627606-40FC-4166-A13B-1AEF4755854B}"/>
                </a:ext>
              </a:extLst>
            </p:cNvPr>
            <p:cNvCxnSpPr/>
            <p:nvPr/>
          </p:nvCxnSpPr>
          <p:spPr>
            <a:xfrm>
              <a:off x="739146" y="3222966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6878A30B-0F59-44AF-AB3C-244F4DFE113D}"/>
              </a:ext>
            </a:extLst>
          </p:cNvPr>
          <p:cNvGrpSpPr/>
          <p:nvPr/>
        </p:nvGrpSpPr>
        <p:grpSpPr>
          <a:xfrm>
            <a:off x="1799199" y="3154271"/>
            <a:ext cx="50383" cy="933781"/>
            <a:chOff x="739780" y="2401700"/>
            <a:chExt cx="20509" cy="778898"/>
          </a:xfrm>
        </p:grpSpPr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4498C2AC-1CF3-4115-A30E-9B4417320C42}"/>
                </a:ext>
              </a:extLst>
            </p:cNvPr>
            <p:cNvCxnSpPr/>
            <p:nvPr/>
          </p:nvCxnSpPr>
          <p:spPr>
            <a:xfrm>
              <a:off x="751114" y="2402024"/>
              <a:ext cx="0" cy="7729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757C823D-A7F5-4459-A8E8-1967B16596F9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0B4ABBED-92BE-4227-A82F-0B2FAAE14E70}"/>
                </a:ext>
              </a:extLst>
            </p:cNvPr>
            <p:cNvCxnSpPr/>
            <p:nvPr/>
          </p:nvCxnSpPr>
          <p:spPr>
            <a:xfrm>
              <a:off x="740438" y="3180598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02B6E576-60A3-4A89-9AD2-996185130FBF}"/>
              </a:ext>
            </a:extLst>
          </p:cNvPr>
          <p:cNvGrpSpPr/>
          <p:nvPr/>
        </p:nvGrpSpPr>
        <p:grpSpPr>
          <a:xfrm>
            <a:off x="2314207" y="3117348"/>
            <a:ext cx="50324" cy="987939"/>
            <a:chOff x="739146" y="2401700"/>
            <a:chExt cx="20485" cy="824071"/>
          </a:xfrm>
        </p:grpSpPr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A7E515AF-F30A-4B37-9EE3-F43312C764D2}"/>
                </a:ext>
              </a:extLst>
            </p:cNvPr>
            <p:cNvCxnSpPr/>
            <p:nvPr/>
          </p:nvCxnSpPr>
          <p:spPr>
            <a:xfrm>
              <a:off x="749821" y="2402023"/>
              <a:ext cx="0" cy="82374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987A9523-0667-4EEA-89DF-60984F16B2F9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5D4D0F8E-4E88-48A0-A79A-87FF1596DF1F}"/>
                </a:ext>
              </a:extLst>
            </p:cNvPr>
            <p:cNvCxnSpPr/>
            <p:nvPr/>
          </p:nvCxnSpPr>
          <p:spPr>
            <a:xfrm>
              <a:off x="739146" y="3222966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8620DDDC-5F43-4C4F-A93E-F68A4ED51C4A}"/>
              </a:ext>
            </a:extLst>
          </p:cNvPr>
          <p:cNvGrpSpPr/>
          <p:nvPr/>
        </p:nvGrpSpPr>
        <p:grpSpPr>
          <a:xfrm>
            <a:off x="2554684" y="3111076"/>
            <a:ext cx="50324" cy="1054419"/>
            <a:chOff x="739146" y="2401700"/>
            <a:chExt cx="20485" cy="879522"/>
          </a:xfrm>
        </p:grpSpPr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C9DB8442-1C83-47A5-8C86-05ABB90431DE}"/>
                </a:ext>
              </a:extLst>
            </p:cNvPr>
            <p:cNvCxnSpPr/>
            <p:nvPr/>
          </p:nvCxnSpPr>
          <p:spPr>
            <a:xfrm>
              <a:off x="749821" y="2402023"/>
              <a:ext cx="0" cy="87668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D1842190-78CC-47D7-9F31-23BC6B1B9A08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ABC8602A-3B6F-4092-B929-F92B6A9069FA}"/>
                </a:ext>
              </a:extLst>
            </p:cNvPr>
            <p:cNvCxnSpPr/>
            <p:nvPr/>
          </p:nvCxnSpPr>
          <p:spPr>
            <a:xfrm>
              <a:off x="739146" y="3281222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500DF740-F7E5-4F7A-A4F3-57AE6CD837FA}"/>
              </a:ext>
            </a:extLst>
          </p:cNvPr>
          <p:cNvGrpSpPr/>
          <p:nvPr/>
        </p:nvGrpSpPr>
        <p:grpSpPr>
          <a:xfrm>
            <a:off x="2813629" y="3104767"/>
            <a:ext cx="50324" cy="1022672"/>
            <a:chOff x="739146" y="2401700"/>
            <a:chExt cx="20485" cy="853042"/>
          </a:xfrm>
        </p:grpSpPr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917348B0-19A4-4D21-BD33-647A1E3FBEDD}"/>
                </a:ext>
              </a:extLst>
            </p:cNvPr>
            <p:cNvCxnSpPr/>
            <p:nvPr/>
          </p:nvCxnSpPr>
          <p:spPr>
            <a:xfrm>
              <a:off x="749821" y="2402023"/>
              <a:ext cx="0" cy="85039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F5BC7C1D-CC9B-4FF1-ABB9-1A49DF8B8D9C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841482C4-C6F3-4BC4-8ABF-B1A0FE99733F}"/>
                </a:ext>
              </a:extLst>
            </p:cNvPr>
            <p:cNvCxnSpPr/>
            <p:nvPr/>
          </p:nvCxnSpPr>
          <p:spPr>
            <a:xfrm>
              <a:off x="739146" y="3254742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CF08D811-D6C1-4DD5-9833-3F3A6CD6D068}"/>
              </a:ext>
            </a:extLst>
          </p:cNvPr>
          <p:cNvGrpSpPr/>
          <p:nvPr/>
        </p:nvGrpSpPr>
        <p:grpSpPr>
          <a:xfrm>
            <a:off x="3059721" y="3082427"/>
            <a:ext cx="50324" cy="1045012"/>
            <a:chOff x="739146" y="2401700"/>
            <a:chExt cx="20485" cy="871676"/>
          </a:xfrm>
        </p:grpSpPr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604ED430-6D0D-460A-9DD8-C65016D9EA98}"/>
                </a:ext>
              </a:extLst>
            </p:cNvPr>
            <p:cNvCxnSpPr/>
            <p:nvPr/>
          </p:nvCxnSpPr>
          <p:spPr>
            <a:xfrm>
              <a:off x="749821" y="2402023"/>
              <a:ext cx="0" cy="87135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8522F9C8-2C3E-4D1E-8524-122DC3951E51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003EB882-2448-45C2-9FF9-55F0C43B5ECC}"/>
                </a:ext>
              </a:extLst>
            </p:cNvPr>
            <p:cNvCxnSpPr/>
            <p:nvPr/>
          </p:nvCxnSpPr>
          <p:spPr>
            <a:xfrm>
              <a:off x="739146" y="3273278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C8132341-8598-4B6B-95E1-02CF8C5794A3}"/>
              </a:ext>
            </a:extLst>
          </p:cNvPr>
          <p:cNvGrpSpPr/>
          <p:nvPr/>
        </p:nvGrpSpPr>
        <p:grpSpPr>
          <a:xfrm>
            <a:off x="3320495" y="3082463"/>
            <a:ext cx="50324" cy="1048069"/>
            <a:chOff x="739146" y="2401700"/>
            <a:chExt cx="20485" cy="874226"/>
          </a:xfrm>
        </p:grpSpPr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id="{1C420C41-FE7C-41EF-9E46-26C3AD0F9BEA}"/>
                </a:ext>
              </a:extLst>
            </p:cNvPr>
            <p:cNvCxnSpPr/>
            <p:nvPr/>
          </p:nvCxnSpPr>
          <p:spPr>
            <a:xfrm>
              <a:off x="749821" y="2402023"/>
              <a:ext cx="0" cy="87135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70FEA718-2471-47A7-AC7B-83698B7C411C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EECF80F9-9F4C-4E89-9169-83EB26B772B9}"/>
                </a:ext>
              </a:extLst>
            </p:cNvPr>
            <p:cNvCxnSpPr/>
            <p:nvPr/>
          </p:nvCxnSpPr>
          <p:spPr>
            <a:xfrm>
              <a:off x="739146" y="3275926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52786B23-8CE6-4753-9EBC-6EB938DB3F0C}"/>
              </a:ext>
            </a:extLst>
          </p:cNvPr>
          <p:cNvGrpSpPr/>
          <p:nvPr/>
        </p:nvGrpSpPr>
        <p:grpSpPr>
          <a:xfrm>
            <a:off x="3570075" y="3099706"/>
            <a:ext cx="50383" cy="1003624"/>
            <a:chOff x="739780" y="2401700"/>
            <a:chExt cx="20509" cy="837154"/>
          </a:xfrm>
        </p:grpSpPr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3678CBDA-5109-4019-B0D3-0A6AF82D8D15}"/>
                </a:ext>
              </a:extLst>
            </p:cNvPr>
            <p:cNvCxnSpPr/>
            <p:nvPr/>
          </p:nvCxnSpPr>
          <p:spPr>
            <a:xfrm>
              <a:off x="751114" y="2402024"/>
              <a:ext cx="0" cy="83565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0CE1C5B9-88F4-43E2-80C6-5629FA62068A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C9BB5581-6F0C-4720-9305-90BD0A0F369B}"/>
                </a:ext>
              </a:extLst>
            </p:cNvPr>
            <p:cNvCxnSpPr/>
            <p:nvPr/>
          </p:nvCxnSpPr>
          <p:spPr>
            <a:xfrm>
              <a:off x="740438" y="3238854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C9F6146B-7323-4110-B945-F26772AB9615}"/>
              </a:ext>
            </a:extLst>
          </p:cNvPr>
          <p:cNvGrpSpPr/>
          <p:nvPr/>
        </p:nvGrpSpPr>
        <p:grpSpPr>
          <a:xfrm>
            <a:off x="3823879" y="3106331"/>
            <a:ext cx="50324" cy="987751"/>
            <a:chOff x="739146" y="2401700"/>
            <a:chExt cx="20485" cy="823914"/>
          </a:xfrm>
        </p:grpSpPr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716261F2-D125-41ED-8623-7B78FB925668}"/>
                </a:ext>
              </a:extLst>
            </p:cNvPr>
            <p:cNvCxnSpPr/>
            <p:nvPr/>
          </p:nvCxnSpPr>
          <p:spPr>
            <a:xfrm>
              <a:off x="749821" y="2402024"/>
              <a:ext cx="0" cy="81856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DDAA28F2-50F7-4EA4-A06B-D3621B230A9A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D1803228-FDF4-4F2D-A534-A827CCE618D0}"/>
                </a:ext>
              </a:extLst>
            </p:cNvPr>
            <p:cNvCxnSpPr/>
            <p:nvPr/>
          </p:nvCxnSpPr>
          <p:spPr>
            <a:xfrm>
              <a:off x="739146" y="3225614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5B5BA70C-B478-4A1F-80E8-B19643680B3D}"/>
              </a:ext>
            </a:extLst>
          </p:cNvPr>
          <p:cNvGrpSpPr/>
          <p:nvPr/>
        </p:nvGrpSpPr>
        <p:grpSpPr>
          <a:xfrm>
            <a:off x="4080714" y="3096252"/>
            <a:ext cx="50324" cy="949656"/>
            <a:chOff x="739146" y="2401700"/>
            <a:chExt cx="20485" cy="792138"/>
          </a:xfrm>
        </p:grpSpPr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id="{A4DB02BC-DDD3-44BF-953A-600F84A6CD0C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>
              <a:extLst>
                <a:ext uri="{FF2B5EF4-FFF2-40B4-BE49-F238E27FC236}">
                  <a16:creationId xmlns:a16="http://schemas.microsoft.com/office/drawing/2014/main" id="{CC48D358-B263-4FDA-924F-38EE6CCBAA9B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B0F11606-85EF-4158-A6E7-39B0F5A1EB9E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094BC319-BCD7-4306-BE1C-9886769AFCF1}"/>
              </a:ext>
            </a:extLst>
          </p:cNvPr>
          <p:cNvGrpSpPr/>
          <p:nvPr/>
        </p:nvGrpSpPr>
        <p:grpSpPr>
          <a:xfrm>
            <a:off x="1432529" y="2675523"/>
            <a:ext cx="288925" cy="101597"/>
            <a:chOff x="1664898" y="2006642"/>
            <a:chExt cx="216694" cy="76198"/>
          </a:xfrm>
        </p:grpSpPr>
        <p:cxnSp>
          <p:nvCxnSpPr>
            <p:cNvPr id="1075" name="Straight Connector 1074">
              <a:extLst>
                <a:ext uri="{FF2B5EF4-FFF2-40B4-BE49-F238E27FC236}">
                  <a16:creationId xmlns:a16="http://schemas.microsoft.com/office/drawing/2014/main" id="{9D7D8096-A75F-43B2-9A12-05B3BF075DAF}"/>
                </a:ext>
              </a:extLst>
            </p:cNvPr>
            <p:cNvCxnSpPr/>
            <p:nvPr/>
          </p:nvCxnSpPr>
          <p:spPr>
            <a:xfrm>
              <a:off x="1664898" y="2044741"/>
              <a:ext cx="21669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3F2B0596-6E19-480D-865D-4A2B727B9414}"/>
                </a:ext>
              </a:extLst>
            </p:cNvPr>
            <p:cNvSpPr/>
            <p:nvPr/>
          </p:nvSpPr>
          <p:spPr>
            <a:xfrm>
              <a:off x="1750385" y="2006642"/>
              <a:ext cx="45719" cy="7619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es-MX" sz="12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BE9E00D8-1B88-4E60-9310-6C4DD225411B}"/>
              </a:ext>
            </a:extLst>
          </p:cNvPr>
          <p:cNvGrpSpPr/>
          <p:nvPr/>
        </p:nvGrpSpPr>
        <p:grpSpPr>
          <a:xfrm>
            <a:off x="2770029" y="2664543"/>
            <a:ext cx="288925" cy="108085"/>
            <a:chOff x="2793623" y="1993383"/>
            <a:chExt cx="216694" cy="81064"/>
          </a:xfrm>
        </p:grpSpPr>
        <p:sp>
          <p:nvSpPr>
            <p:cNvPr id="1078" name="Isosceles Triangle 273">
              <a:extLst>
                <a:ext uri="{FF2B5EF4-FFF2-40B4-BE49-F238E27FC236}">
                  <a16:creationId xmlns:a16="http://schemas.microsoft.com/office/drawing/2014/main" id="{361F3097-55A7-4694-A365-221FA3AB415E}"/>
                </a:ext>
              </a:extLst>
            </p:cNvPr>
            <p:cNvSpPr/>
            <p:nvPr/>
          </p:nvSpPr>
          <p:spPr>
            <a:xfrm>
              <a:off x="2856401" y="1993383"/>
              <a:ext cx="81064" cy="81064"/>
            </a:xfrm>
            <a:prstGeom prst="triangle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es-MX" sz="12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79" name="Straight Connector 1078">
              <a:extLst>
                <a:ext uri="{FF2B5EF4-FFF2-40B4-BE49-F238E27FC236}">
                  <a16:creationId xmlns:a16="http://schemas.microsoft.com/office/drawing/2014/main" id="{C1ED2232-9C25-4E60-BB23-686CA2514DD2}"/>
                </a:ext>
              </a:extLst>
            </p:cNvPr>
            <p:cNvCxnSpPr/>
            <p:nvPr/>
          </p:nvCxnSpPr>
          <p:spPr>
            <a:xfrm>
              <a:off x="2793623" y="2040769"/>
              <a:ext cx="216694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0" name="TextBox 1079">
            <a:extLst>
              <a:ext uri="{FF2B5EF4-FFF2-40B4-BE49-F238E27FC236}">
                <a16:creationId xmlns:a16="http://schemas.microsoft.com/office/drawing/2014/main" id="{316967CF-9BD8-46D0-8727-1C3DCEB32B89}"/>
              </a:ext>
            </a:extLst>
          </p:cNvPr>
          <p:cNvSpPr txBox="1"/>
          <p:nvPr/>
        </p:nvSpPr>
        <p:spPr>
          <a:xfrm>
            <a:off x="2035693" y="4738157"/>
            <a:ext cx="836996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1219170"/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</a:t>
            </a:r>
          </a:p>
        </p:txBody>
      </p:sp>
      <p:sp>
        <p:nvSpPr>
          <p:cNvPr id="1081" name="Isosceles Triangle 132">
            <a:extLst>
              <a:ext uri="{FF2B5EF4-FFF2-40B4-BE49-F238E27FC236}">
                <a16:creationId xmlns:a16="http://schemas.microsoft.com/office/drawing/2014/main" id="{DF45F558-DE07-4062-90C9-2993ACECD544}"/>
              </a:ext>
            </a:extLst>
          </p:cNvPr>
          <p:cNvSpPr/>
          <p:nvPr/>
        </p:nvSpPr>
        <p:spPr>
          <a:xfrm>
            <a:off x="2347504" y="3619938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2" name="Isosceles Triangle 132">
            <a:extLst>
              <a:ext uri="{FF2B5EF4-FFF2-40B4-BE49-F238E27FC236}">
                <a16:creationId xmlns:a16="http://schemas.microsoft.com/office/drawing/2014/main" id="{F84CFA15-A2D6-4D61-ABFA-A6F141D9783F}"/>
              </a:ext>
            </a:extLst>
          </p:cNvPr>
          <p:cNvSpPr/>
          <p:nvPr/>
        </p:nvSpPr>
        <p:spPr>
          <a:xfrm>
            <a:off x="2090329" y="3610413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E7CC492-BCAE-264A-A31E-CC45F120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Post-hoc</a:t>
            </a:r>
            <a:r>
              <a:rPr lang="en-GB" dirty="0"/>
              <a:t> analysis: Time to deterioration of EORTC QLQ-PR25 subscales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C3B438-F17F-F74D-A599-32B015708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61EC18-0B9F-4FFA-84BA-0999E8B3FC1C}" type="slidenum">
              <a:rPr lang="en-US" altLang="en-US" smtClean="0"/>
              <a:pPr/>
              <a:t>63</a:t>
            </a:fld>
            <a:endParaRPr lang="en-US" alt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E48E38-45A2-E24D-AE26-68B42A763C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37236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CI, confidence interval; EORTC QLQ-PR25, European Organisation for Research and Treatment of Cancer Quality of Life Prostate Cancer Module; HR, hazard ratio; </a:t>
            </a:r>
            <a:br>
              <a:rPr lang="en-GB" dirty="0"/>
            </a:br>
            <a:r>
              <a:rPr lang="en-GB" dirty="0"/>
              <a:t>NE, not estimable</a:t>
            </a:r>
          </a:p>
          <a:p>
            <a:pPr>
              <a:spcBef>
                <a:spcPts val="300"/>
              </a:spcBef>
            </a:pPr>
            <a:r>
              <a:rPr lang="en-GB" dirty="0" err="1">
                <a:solidFill>
                  <a:schemeClr val="tx2"/>
                </a:solidFill>
              </a:rPr>
              <a:t>Fizazi</a:t>
            </a:r>
            <a:r>
              <a:rPr lang="en-GB" dirty="0">
                <a:solidFill>
                  <a:schemeClr val="tx2"/>
                </a:solidFill>
              </a:rPr>
              <a:t> K, et al. </a:t>
            </a:r>
            <a:r>
              <a:rPr lang="en-US" dirty="0">
                <a:solidFill>
                  <a:schemeClr val="tx2"/>
                </a:solidFill>
              </a:rPr>
              <a:t>J </a:t>
            </a:r>
            <a:r>
              <a:rPr lang="en-US" dirty="0" err="1">
                <a:solidFill>
                  <a:schemeClr val="tx2"/>
                </a:solidFill>
              </a:rPr>
              <a:t>Clin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Oncol</a:t>
            </a:r>
            <a:r>
              <a:rPr lang="en-US" dirty="0">
                <a:solidFill>
                  <a:schemeClr val="tx2"/>
                </a:solidFill>
              </a:rPr>
              <a:t>. 2019;37(15_suppl):5000 </a:t>
            </a:r>
            <a:r>
              <a:rPr lang="en-GB" dirty="0">
                <a:solidFill>
                  <a:schemeClr val="tx2"/>
                </a:solidFill>
              </a:rPr>
              <a:t>(oral presentation)</a:t>
            </a:r>
          </a:p>
        </p:txBody>
      </p:sp>
      <p:graphicFrame>
        <p:nvGraphicFramePr>
          <p:cNvPr id="106" name="Table 105">
            <a:extLst>
              <a:ext uri="{FF2B5EF4-FFF2-40B4-BE49-F238E27FC236}">
                <a16:creationId xmlns:a16="http://schemas.microsoft.com/office/drawing/2014/main" id="{ACEC523C-074F-6840-AEC8-14A7D3F34756}"/>
              </a:ext>
            </a:extLst>
          </p:cNvPr>
          <p:cNvGraphicFramePr>
            <a:graphicFrameLocks noGrp="1"/>
          </p:cNvGraphicFramePr>
          <p:nvPr/>
        </p:nvGraphicFramePr>
        <p:xfrm>
          <a:off x="1017916" y="1447281"/>
          <a:ext cx="10584613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876">
                  <a:extLst>
                    <a:ext uri="{9D8B030D-6E8A-4147-A177-3AD203B41FA5}">
                      <a16:colId xmlns:a16="http://schemas.microsoft.com/office/drawing/2014/main" val="3454266955"/>
                    </a:ext>
                  </a:extLst>
                </a:gridCol>
                <a:gridCol w="1216325">
                  <a:extLst>
                    <a:ext uri="{9D8B030D-6E8A-4147-A177-3AD203B41FA5}">
                      <a16:colId xmlns:a16="http://schemas.microsoft.com/office/drawing/2014/main" val="528047420"/>
                    </a:ext>
                  </a:extLst>
                </a:gridCol>
                <a:gridCol w="1216325">
                  <a:extLst>
                    <a:ext uri="{9D8B030D-6E8A-4147-A177-3AD203B41FA5}">
                      <a16:colId xmlns:a16="http://schemas.microsoft.com/office/drawing/2014/main" val="3837625220"/>
                    </a:ext>
                  </a:extLst>
                </a:gridCol>
                <a:gridCol w="4425350">
                  <a:extLst>
                    <a:ext uri="{9D8B030D-6E8A-4147-A177-3AD203B41FA5}">
                      <a16:colId xmlns:a16="http://schemas.microsoft.com/office/drawing/2014/main" val="4224403745"/>
                    </a:ext>
                  </a:extLst>
                </a:gridCol>
                <a:gridCol w="1288479">
                  <a:extLst>
                    <a:ext uri="{9D8B030D-6E8A-4147-A177-3AD203B41FA5}">
                      <a16:colId xmlns:a16="http://schemas.microsoft.com/office/drawing/2014/main" val="1447389162"/>
                    </a:ext>
                  </a:extLst>
                </a:gridCol>
                <a:gridCol w="911258">
                  <a:extLst>
                    <a:ext uri="{9D8B030D-6E8A-4147-A177-3AD203B41FA5}">
                      <a16:colId xmlns:a16="http://schemas.microsoft.com/office/drawing/2014/main" val="1421975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Median time to deterioration</a:t>
                      </a:r>
                      <a:br>
                        <a:rPr lang="en-GB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(95% CI)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01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EORTC QLC-PR25 symptom subscale</a:t>
                      </a:r>
                    </a:p>
                  </a:txBody>
                  <a:tcPr marL="55440" marR="55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/>
                        <a:t>Darolutamide</a:t>
                      </a:r>
                      <a:endParaRPr lang="en-GB" sz="1200" b="1" dirty="0"/>
                    </a:p>
                    <a:p>
                      <a:pPr algn="ctr"/>
                      <a:r>
                        <a:rPr lang="en-GB" sz="1200" b="1" dirty="0"/>
                        <a:t>(N=955)</a:t>
                      </a:r>
                    </a:p>
                  </a:txBody>
                  <a:tcPr marL="55440" marR="55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Placebo</a:t>
                      </a:r>
                    </a:p>
                    <a:p>
                      <a:pPr algn="ctr"/>
                      <a:r>
                        <a:rPr lang="en-GB" sz="1200" b="1" dirty="0"/>
                        <a:t>(N=554)</a:t>
                      </a:r>
                    </a:p>
                  </a:txBody>
                  <a:tcPr marL="55440" marR="55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Hazard ratio</a:t>
                      </a:r>
                    </a:p>
                  </a:txBody>
                  <a:tcPr marL="55440" marR="55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HR (95% CI)</a:t>
                      </a:r>
                    </a:p>
                  </a:txBody>
                  <a:tcPr marL="55440" marR="55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Log-rank test p-value</a:t>
                      </a:r>
                    </a:p>
                  </a:txBody>
                  <a:tcPr marL="55440" marR="55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958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Bowel Symptoms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18.4 (14.8-18.5)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11.5 (11.1-14.8)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0.78 (0.66-0.92)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&lt;0.01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604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Hormone treatment related symptoms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18.9 (18.2-22.2)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18.4 (14.8-25.9)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1.06 (0.88-1.27)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0.52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64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Incontinence aid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36.6 (15.1-NE)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22.1 (14.8-NE)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0.99 (0.67-1.47)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0.97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427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Sexual activity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33.2 (33.0-NE)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30.1 (25.8-NE)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0.82 (0.66-1.00)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0.05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23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Sexual functioning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22.7 (18.4-NE)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NE (7.5-NE)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0.73 (0.41-1.29)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0.27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523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Urinary symptoms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25.8 (22.0-33.1)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14.8 (11.2-15.1)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0.64 (0.54-0.76)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&lt;0.01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314217"/>
                  </a:ext>
                </a:extLst>
              </a:tr>
            </a:tbl>
          </a:graphicData>
        </a:graphic>
      </p:graphicFrame>
      <p:sp>
        <p:nvSpPr>
          <p:cNvPr id="107" name="Text Box 26">
            <a:extLst>
              <a:ext uri="{FF2B5EF4-FFF2-40B4-BE49-F238E27FC236}">
                <a16:creationId xmlns:a16="http://schemas.microsoft.com/office/drawing/2014/main" id="{51B2B946-9A21-074E-ABCA-684B93BF7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912" y="1628800"/>
            <a:ext cx="218903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Favours darolutamide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C7CEEC6-2BE2-834D-9F8D-1ECD44673D26}"/>
              </a:ext>
            </a:extLst>
          </p:cNvPr>
          <p:cNvCxnSpPr>
            <a:cxnSpLocks/>
          </p:cNvCxnSpPr>
          <p:nvPr/>
        </p:nvCxnSpPr>
        <p:spPr>
          <a:xfrm flipH="1">
            <a:off x="5394812" y="1916832"/>
            <a:ext cx="2007236" cy="0"/>
          </a:xfrm>
          <a:prstGeom prst="line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 Box 26">
            <a:extLst>
              <a:ext uri="{FF2B5EF4-FFF2-40B4-BE49-F238E27FC236}">
                <a16:creationId xmlns:a16="http://schemas.microsoft.com/office/drawing/2014/main" id="{2B4CFBCC-FDE7-1949-AD64-DDA9EDF7B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0516" y="1628800"/>
            <a:ext cx="218903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en-GB" sz="1400" b="1">
                <a:solidFill>
                  <a:schemeClr val="accent6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Favours placebo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E4CEDBD-1349-3B42-9419-637C3734F094}"/>
              </a:ext>
            </a:extLst>
          </p:cNvPr>
          <p:cNvCxnSpPr>
            <a:cxnSpLocks/>
          </p:cNvCxnSpPr>
          <p:nvPr/>
        </p:nvCxnSpPr>
        <p:spPr>
          <a:xfrm>
            <a:off x="7551416" y="1916832"/>
            <a:ext cx="2007236" cy="0"/>
          </a:xfrm>
          <a:prstGeom prst="line">
            <a:avLst/>
          </a:prstGeom>
          <a:ln w="3810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024CBDF-2A1F-5847-B2F1-93048B5E809C}"/>
              </a:ext>
            </a:extLst>
          </p:cNvPr>
          <p:cNvCxnSpPr>
            <a:cxnSpLocks/>
          </p:cNvCxnSpPr>
          <p:nvPr/>
        </p:nvCxnSpPr>
        <p:spPr>
          <a:xfrm>
            <a:off x="4865521" y="4526508"/>
            <a:ext cx="438007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 Box 26">
            <a:extLst>
              <a:ext uri="{FF2B5EF4-FFF2-40B4-BE49-F238E27FC236}">
                <a16:creationId xmlns:a16="http://schemas.microsoft.com/office/drawing/2014/main" id="{72165A1D-F433-9041-9D95-3372D73AF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6996" y="4586818"/>
            <a:ext cx="38778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de-DE" sz="12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2.0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25B639A-FD1C-5744-9D27-9C1F6E66EB9D}"/>
              </a:ext>
            </a:extLst>
          </p:cNvPr>
          <p:cNvCxnSpPr>
            <a:cxnSpLocks/>
          </p:cNvCxnSpPr>
          <p:nvPr/>
        </p:nvCxnSpPr>
        <p:spPr>
          <a:xfrm rot="16200000">
            <a:off x="9210493" y="4554213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 Box 26">
            <a:extLst>
              <a:ext uri="{FF2B5EF4-FFF2-40B4-BE49-F238E27FC236}">
                <a16:creationId xmlns:a16="http://schemas.microsoft.com/office/drawing/2014/main" id="{D8D75B0F-82B7-7C49-B5F7-C052CC11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621" y="4586818"/>
            <a:ext cx="38778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de-DE" sz="12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1.6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EC7CE1E-6B7B-6047-85C3-6ECADD8363AE}"/>
              </a:ext>
            </a:extLst>
          </p:cNvPr>
          <p:cNvCxnSpPr>
            <a:cxnSpLocks/>
          </p:cNvCxnSpPr>
          <p:nvPr/>
        </p:nvCxnSpPr>
        <p:spPr>
          <a:xfrm rot="16200000">
            <a:off x="8623118" y="4554213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 Box 26">
            <a:extLst>
              <a:ext uri="{FF2B5EF4-FFF2-40B4-BE49-F238E27FC236}">
                <a16:creationId xmlns:a16="http://schemas.microsoft.com/office/drawing/2014/main" id="{CD2BE93E-2559-9543-A1E6-D4BEF9DE6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496" y="4586818"/>
            <a:ext cx="38778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de-DE" sz="12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1.2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BA9583A-F683-EE43-A6FB-D8146B8812A4}"/>
              </a:ext>
            </a:extLst>
          </p:cNvPr>
          <p:cNvCxnSpPr>
            <a:cxnSpLocks/>
          </p:cNvCxnSpPr>
          <p:nvPr/>
        </p:nvCxnSpPr>
        <p:spPr>
          <a:xfrm rot="16200000">
            <a:off x="7876993" y="4554213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 Box 26">
            <a:extLst>
              <a:ext uri="{FF2B5EF4-FFF2-40B4-BE49-F238E27FC236}">
                <a16:creationId xmlns:a16="http://schemas.microsoft.com/office/drawing/2014/main" id="{4DFA5283-1F04-6B40-B2D2-FCBA3E3F4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771" y="4586818"/>
            <a:ext cx="38778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de-DE" sz="12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1.0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8BAA822-7A62-3242-B6C0-FB9F79910217}"/>
              </a:ext>
            </a:extLst>
          </p:cNvPr>
          <p:cNvCxnSpPr>
            <a:cxnSpLocks/>
          </p:cNvCxnSpPr>
          <p:nvPr/>
        </p:nvCxnSpPr>
        <p:spPr>
          <a:xfrm rot="16200000">
            <a:off x="7410268" y="4554213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 Box 26">
            <a:extLst>
              <a:ext uri="{FF2B5EF4-FFF2-40B4-BE49-F238E27FC236}">
                <a16:creationId xmlns:a16="http://schemas.microsoft.com/office/drawing/2014/main" id="{3207341F-6EA5-0841-B3B5-C12FDB1D7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571" y="4586818"/>
            <a:ext cx="38778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de-DE" sz="12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0.8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992AC91-A915-534D-90B9-C622B679A24B}"/>
              </a:ext>
            </a:extLst>
          </p:cNvPr>
          <p:cNvCxnSpPr>
            <a:cxnSpLocks/>
          </p:cNvCxnSpPr>
          <p:nvPr/>
        </p:nvCxnSpPr>
        <p:spPr>
          <a:xfrm rot="16200000">
            <a:off x="6826068" y="4554213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 Box 26">
            <a:extLst>
              <a:ext uri="{FF2B5EF4-FFF2-40B4-BE49-F238E27FC236}">
                <a16:creationId xmlns:a16="http://schemas.microsoft.com/office/drawing/2014/main" id="{0DF83B2F-CC2F-C940-854C-FEFE7E070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271" y="4586818"/>
            <a:ext cx="38778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de-DE" sz="12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0.6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8607234-1913-344A-A7F7-10B5E0004F34}"/>
              </a:ext>
            </a:extLst>
          </p:cNvPr>
          <p:cNvCxnSpPr>
            <a:cxnSpLocks/>
          </p:cNvCxnSpPr>
          <p:nvPr/>
        </p:nvCxnSpPr>
        <p:spPr>
          <a:xfrm rot="16200000">
            <a:off x="6076768" y="4554213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 Box 26">
            <a:extLst>
              <a:ext uri="{FF2B5EF4-FFF2-40B4-BE49-F238E27FC236}">
                <a16:creationId xmlns:a16="http://schemas.microsoft.com/office/drawing/2014/main" id="{1F5F5E72-A321-2843-B86C-6732CDD91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521" y="4586818"/>
            <a:ext cx="38778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de-DE" sz="12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0.4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685C610C-9619-3149-B075-6750A12D0035}"/>
              </a:ext>
            </a:extLst>
          </p:cNvPr>
          <p:cNvCxnSpPr>
            <a:cxnSpLocks/>
          </p:cNvCxnSpPr>
          <p:nvPr/>
        </p:nvCxnSpPr>
        <p:spPr>
          <a:xfrm rot="16200000">
            <a:off x="5029018" y="4554213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2068F97-4D11-D046-BB34-C75ED2812EB0}"/>
              </a:ext>
            </a:extLst>
          </p:cNvPr>
          <p:cNvGrpSpPr/>
          <p:nvPr/>
        </p:nvGrpSpPr>
        <p:grpSpPr>
          <a:xfrm rot="5400000">
            <a:off x="6547636" y="2644956"/>
            <a:ext cx="124751" cy="2966126"/>
            <a:chOff x="739146" y="2401700"/>
            <a:chExt cx="20485" cy="792138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CAD6035-9162-794C-8E6C-C80906E835EF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F1BDC7E-AD00-754F-828F-8F01D6BF4624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1162FEA3-D2DC-624A-B40B-3D72BFA255D7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8D0F33B-2027-0C4D-BB34-8D19F4477DF0}"/>
              </a:ext>
            </a:extLst>
          </p:cNvPr>
          <p:cNvGrpSpPr/>
          <p:nvPr/>
        </p:nvGrpSpPr>
        <p:grpSpPr>
          <a:xfrm rot="5400000">
            <a:off x="6220611" y="3968291"/>
            <a:ext cx="124751" cy="883326"/>
            <a:chOff x="739146" y="2401700"/>
            <a:chExt cx="20485" cy="792138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E420BBE-CEFC-1F4B-8010-C4A1F7E6BF75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9212351-AAB1-AF47-BCED-2924CD14BFC5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CCE414C-FCF2-4943-81EC-581DBEC7BD8A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5A6D873-45B1-5E44-B758-DA9C0CFA29F7}"/>
              </a:ext>
            </a:extLst>
          </p:cNvPr>
          <p:cNvGrpSpPr/>
          <p:nvPr/>
        </p:nvGrpSpPr>
        <p:grpSpPr>
          <a:xfrm rot="5400000">
            <a:off x="6842911" y="3209515"/>
            <a:ext cx="124751" cy="1073826"/>
            <a:chOff x="739146" y="2401700"/>
            <a:chExt cx="20485" cy="792138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AD8FD6B-9D42-6541-8BE7-EE8E8E79BB3C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4846F17-9236-C948-BE21-E1C0B0C75B79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0A018B2-5B09-DC4A-B6F0-3EB633ADC0A0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6C50528-B7CD-1F46-811D-D97C6959D70C}"/>
              </a:ext>
            </a:extLst>
          </p:cNvPr>
          <p:cNvGrpSpPr/>
          <p:nvPr/>
        </p:nvGrpSpPr>
        <p:grpSpPr>
          <a:xfrm rot="5400000">
            <a:off x="6728611" y="2107104"/>
            <a:ext cx="124751" cy="851576"/>
            <a:chOff x="739146" y="2401700"/>
            <a:chExt cx="20485" cy="792138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850AA5A-CBE2-6A41-AEE9-936193C7F301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9D9165A3-D6CA-D24B-8174-6BC1965B455F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161E6A0E-279F-B544-87DE-A92A40315064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56372D8-20BE-1042-83B6-0F2A7EFD7599}"/>
              </a:ext>
            </a:extLst>
          </p:cNvPr>
          <p:cNvGrpSpPr/>
          <p:nvPr/>
        </p:nvGrpSpPr>
        <p:grpSpPr>
          <a:xfrm rot="5400000">
            <a:off x="7519186" y="2491601"/>
            <a:ext cx="124751" cy="934126"/>
            <a:chOff x="739146" y="2401700"/>
            <a:chExt cx="20485" cy="792138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4107949-AC1A-0642-A852-164D1553FA46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544FE00-4349-9A4E-855A-7461EA2925CC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29AC5CB-2340-E243-A751-EE7E67AFAA61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5F39ECF-6FDB-F64F-B0D6-68CC5A72297D}"/>
              </a:ext>
            </a:extLst>
          </p:cNvPr>
          <p:cNvGrpSpPr/>
          <p:nvPr/>
        </p:nvGrpSpPr>
        <p:grpSpPr>
          <a:xfrm rot="5400000">
            <a:off x="7358848" y="2370261"/>
            <a:ext cx="124751" cy="2029501"/>
            <a:chOff x="739146" y="2401700"/>
            <a:chExt cx="20485" cy="792138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8599CFA-C0B4-2E4B-B12F-E77FF74F4BB4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8312D88-C5EF-734B-9A27-28031AF12838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9233CE4-27BD-C047-94B0-80962B38AEFA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D18EF4B-AC31-7044-B143-76B5B6B1E8CB}"/>
              </a:ext>
            </a:extLst>
          </p:cNvPr>
          <p:cNvCxnSpPr>
            <a:cxnSpLocks/>
          </p:cNvCxnSpPr>
          <p:nvPr/>
        </p:nvCxnSpPr>
        <p:spPr>
          <a:xfrm flipV="1">
            <a:off x="7442668" y="2346385"/>
            <a:ext cx="0" cy="2170379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6AA3197A-CC25-EC45-801B-48903B164BDB}"/>
              </a:ext>
            </a:extLst>
          </p:cNvPr>
          <p:cNvSpPr/>
          <p:nvPr/>
        </p:nvSpPr>
        <p:spPr>
          <a:xfrm>
            <a:off x="6528647" y="4047901"/>
            <a:ext cx="160236" cy="1602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C4E86DBF-CAEE-3340-AACB-2B1482F4B454}"/>
              </a:ext>
            </a:extLst>
          </p:cNvPr>
          <p:cNvSpPr/>
          <p:nvPr/>
        </p:nvSpPr>
        <p:spPr>
          <a:xfrm>
            <a:off x="6188922" y="4329835"/>
            <a:ext cx="160236" cy="1602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822BCBA8-83B2-3141-B3EE-A4D10328B654}"/>
              </a:ext>
            </a:extLst>
          </p:cNvPr>
          <p:cNvSpPr/>
          <p:nvPr/>
        </p:nvSpPr>
        <p:spPr>
          <a:xfrm>
            <a:off x="6833447" y="3666307"/>
            <a:ext cx="160236" cy="1602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63AE7F8-A5B3-FB43-A7F2-15ACD5AB8998}"/>
              </a:ext>
            </a:extLst>
          </p:cNvPr>
          <p:cNvSpPr/>
          <p:nvPr/>
        </p:nvSpPr>
        <p:spPr>
          <a:xfrm>
            <a:off x="7328747" y="3304890"/>
            <a:ext cx="160236" cy="1602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F3CF790-E434-A44B-8434-EFE2CE8A515D}"/>
              </a:ext>
            </a:extLst>
          </p:cNvPr>
          <p:cNvSpPr/>
          <p:nvPr/>
        </p:nvSpPr>
        <p:spPr>
          <a:xfrm>
            <a:off x="6700097" y="2452772"/>
            <a:ext cx="160236" cy="1602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2981EF85-2E16-AA4D-B458-1FE39F3518D6}"/>
              </a:ext>
            </a:extLst>
          </p:cNvPr>
          <p:cNvSpPr/>
          <p:nvPr/>
        </p:nvSpPr>
        <p:spPr>
          <a:xfrm>
            <a:off x="7500197" y="2878543"/>
            <a:ext cx="160236" cy="1602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1" name="Title 3">
            <a:extLst>
              <a:ext uri="{FF2B5EF4-FFF2-40B4-BE49-F238E27FC236}">
                <a16:creationId xmlns:a16="http://schemas.microsoft.com/office/drawing/2014/main" id="{7536298F-C950-504D-AF1F-B6DD055AA6E9}"/>
              </a:ext>
            </a:extLst>
          </p:cNvPr>
          <p:cNvSpPr txBox="1">
            <a:spLocks/>
          </p:cNvSpPr>
          <p:nvPr/>
        </p:nvSpPr>
        <p:spPr>
          <a:xfrm>
            <a:off x="961322" y="5320035"/>
            <a:ext cx="10269357" cy="64338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9" tIns="45719" rIns="91399" bIns="45719" numCol="1" anchor="ctr" anchorCtr="0" compatLnSpc="1">
            <a:prstTxWarp prst="textNoShape">
              <a:avLst/>
            </a:prstTxWarp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Clr>
                <a:srgbClr val="63437A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–"/>
              <a:defRPr sz="1600">
                <a:latin typeface="+mn-lt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Char char="–"/>
              <a:defRPr sz="1600">
                <a:latin typeface="+mn-lt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–"/>
              <a:defRPr sz="14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marL="304784" indent="-304784" defTabSz="121914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3C74F"/>
              </a:buClr>
              <a:defRPr/>
            </a:pPr>
            <a:r>
              <a:rPr lang="en-US" sz="1400" dirty="0" err="1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Darolutamide</a:t>
            </a:r>
            <a:r>
              <a:rPr lang="en-US" sz="1400" dirty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showed statistically and clinically significant delays in time to deterioration compared with placebo for urinary and bowel symptoms</a:t>
            </a:r>
          </a:p>
          <a:p>
            <a:pPr marL="304784" indent="-304784" defTabSz="121914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3C74F"/>
              </a:buClr>
              <a:defRPr/>
            </a:pPr>
            <a:r>
              <a:rPr lang="en-US" sz="1400" dirty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to deterioration for the other subscales were not statistically different between groups</a:t>
            </a:r>
          </a:p>
        </p:txBody>
      </p:sp>
    </p:spTree>
    <p:extLst>
      <p:ext uri="{BB962C8B-B14F-4D97-AF65-F5344CB8AC3E}">
        <p14:creationId xmlns:p14="http://schemas.microsoft.com/office/powerpoint/2010/main" val="19104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A42A4638-10A5-F448-BB44-255DA8E9F363}"/>
              </a:ext>
            </a:extLst>
          </p:cNvPr>
          <p:cNvSpPr/>
          <p:nvPr/>
        </p:nvSpPr>
        <p:spPr>
          <a:xfrm>
            <a:off x="961322" y="4293096"/>
            <a:ext cx="10463270" cy="365168"/>
          </a:xfrm>
          <a:prstGeom prst="roundRect">
            <a:avLst>
              <a:gd name="adj" fmla="val 473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A4DBE824-7AD9-3147-A6AF-B0B5F0FB7474}"/>
              </a:ext>
            </a:extLst>
          </p:cNvPr>
          <p:cNvSpPr/>
          <p:nvPr/>
        </p:nvSpPr>
        <p:spPr>
          <a:xfrm>
            <a:off x="961322" y="2348880"/>
            <a:ext cx="10463270" cy="365168"/>
          </a:xfrm>
          <a:prstGeom prst="roundRect">
            <a:avLst>
              <a:gd name="adj" fmla="val 473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E7CC492-BCAE-264A-A31E-CC45F120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Post-hoc</a:t>
            </a:r>
            <a:r>
              <a:rPr lang="en-GB" dirty="0"/>
              <a:t> analysis: Time to deterioration of EORTC QLQ-PR25 subscales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C3B438-F17F-F74D-A599-32B015708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61EC18-0B9F-4FFA-84BA-0999E8B3FC1C}" type="slidenum">
              <a:rPr lang="en-US" altLang="en-US" smtClean="0"/>
              <a:pPr/>
              <a:t>64</a:t>
            </a:fld>
            <a:endParaRPr lang="en-US" alt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E48E38-45A2-E24D-AE26-68B42A763C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37236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CI, confidence interval; EORTC QLQ-PR25, European Organisation for Research and Treatment of Cancer Quality of Life Prostate Cancer Module; HR, hazard ratio; </a:t>
            </a:r>
            <a:br>
              <a:rPr lang="en-GB" dirty="0"/>
            </a:br>
            <a:r>
              <a:rPr lang="en-GB" dirty="0"/>
              <a:t>NE, not estimable</a:t>
            </a:r>
          </a:p>
          <a:p>
            <a:pPr>
              <a:spcBef>
                <a:spcPts val="300"/>
              </a:spcBef>
            </a:pPr>
            <a:r>
              <a:rPr lang="en-GB" dirty="0" err="1">
                <a:solidFill>
                  <a:schemeClr val="tx2"/>
                </a:solidFill>
              </a:rPr>
              <a:t>Fizazi</a:t>
            </a:r>
            <a:r>
              <a:rPr lang="en-GB" dirty="0">
                <a:solidFill>
                  <a:schemeClr val="tx2"/>
                </a:solidFill>
              </a:rPr>
              <a:t> K, et al. </a:t>
            </a:r>
            <a:r>
              <a:rPr lang="en-US" dirty="0">
                <a:solidFill>
                  <a:schemeClr val="tx2"/>
                </a:solidFill>
              </a:rPr>
              <a:t>J </a:t>
            </a:r>
            <a:r>
              <a:rPr lang="en-US" dirty="0" err="1">
                <a:solidFill>
                  <a:schemeClr val="tx2"/>
                </a:solidFill>
              </a:rPr>
              <a:t>Clin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Oncol</a:t>
            </a:r>
            <a:r>
              <a:rPr lang="en-US" dirty="0">
                <a:solidFill>
                  <a:schemeClr val="tx2"/>
                </a:solidFill>
              </a:rPr>
              <a:t>. 2019;37(15_suppl):5000 </a:t>
            </a:r>
            <a:r>
              <a:rPr lang="en-GB" dirty="0">
                <a:solidFill>
                  <a:schemeClr val="tx2"/>
                </a:solidFill>
              </a:rPr>
              <a:t>(oral presentation)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9FA687AC-E606-F840-BED6-6C82BCA5AC4D}"/>
              </a:ext>
            </a:extLst>
          </p:cNvPr>
          <p:cNvSpPr txBox="1">
            <a:spLocks/>
          </p:cNvSpPr>
          <p:nvPr/>
        </p:nvSpPr>
        <p:spPr>
          <a:xfrm>
            <a:off x="961322" y="5320035"/>
            <a:ext cx="10269357" cy="64338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9" tIns="45719" rIns="91399" bIns="45719" numCol="1" anchor="ctr" anchorCtr="0" compatLnSpc="1">
            <a:prstTxWarp prst="textNoShape">
              <a:avLst/>
            </a:prstTxWarp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Clr>
                <a:srgbClr val="63437A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–"/>
              <a:defRPr sz="1600">
                <a:latin typeface="+mn-lt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Char char="–"/>
              <a:defRPr sz="1600">
                <a:latin typeface="+mn-lt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–"/>
              <a:defRPr sz="14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marL="304784" indent="-304784" defTabSz="121914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3C74F"/>
              </a:buClr>
              <a:defRPr/>
            </a:pPr>
            <a:r>
              <a:rPr lang="en-US" sz="1400" dirty="0" err="1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Darolutamide</a:t>
            </a:r>
            <a:r>
              <a:rPr lang="en-US" sz="1400" dirty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showed statistically and clinically significant delays in time to deterioration compared with placebo for urinary and bowel symptoms</a:t>
            </a:r>
          </a:p>
          <a:p>
            <a:pPr marL="304784" indent="-304784" defTabSz="121914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3C74F"/>
              </a:buClr>
              <a:defRPr/>
            </a:pPr>
            <a:r>
              <a:rPr lang="en-US" sz="1400" dirty="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to deterioration for the other subscales were not statistically different between groups</a:t>
            </a:r>
          </a:p>
        </p:txBody>
      </p:sp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EDD74B48-A2DF-F54B-9F54-C198EE1A6BB5}"/>
              </a:ext>
            </a:extLst>
          </p:cNvPr>
          <p:cNvGraphicFramePr>
            <a:graphicFrameLocks noGrp="1"/>
          </p:cNvGraphicFramePr>
          <p:nvPr/>
        </p:nvGraphicFramePr>
        <p:xfrm>
          <a:off x="1017916" y="1447281"/>
          <a:ext cx="10584613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876">
                  <a:extLst>
                    <a:ext uri="{9D8B030D-6E8A-4147-A177-3AD203B41FA5}">
                      <a16:colId xmlns:a16="http://schemas.microsoft.com/office/drawing/2014/main" val="3454266955"/>
                    </a:ext>
                  </a:extLst>
                </a:gridCol>
                <a:gridCol w="1216325">
                  <a:extLst>
                    <a:ext uri="{9D8B030D-6E8A-4147-A177-3AD203B41FA5}">
                      <a16:colId xmlns:a16="http://schemas.microsoft.com/office/drawing/2014/main" val="528047420"/>
                    </a:ext>
                  </a:extLst>
                </a:gridCol>
                <a:gridCol w="1216325">
                  <a:extLst>
                    <a:ext uri="{9D8B030D-6E8A-4147-A177-3AD203B41FA5}">
                      <a16:colId xmlns:a16="http://schemas.microsoft.com/office/drawing/2014/main" val="3837625220"/>
                    </a:ext>
                  </a:extLst>
                </a:gridCol>
                <a:gridCol w="4425350">
                  <a:extLst>
                    <a:ext uri="{9D8B030D-6E8A-4147-A177-3AD203B41FA5}">
                      <a16:colId xmlns:a16="http://schemas.microsoft.com/office/drawing/2014/main" val="4224403745"/>
                    </a:ext>
                  </a:extLst>
                </a:gridCol>
                <a:gridCol w="1288479">
                  <a:extLst>
                    <a:ext uri="{9D8B030D-6E8A-4147-A177-3AD203B41FA5}">
                      <a16:colId xmlns:a16="http://schemas.microsoft.com/office/drawing/2014/main" val="1447389162"/>
                    </a:ext>
                  </a:extLst>
                </a:gridCol>
                <a:gridCol w="911258">
                  <a:extLst>
                    <a:ext uri="{9D8B030D-6E8A-4147-A177-3AD203B41FA5}">
                      <a16:colId xmlns:a16="http://schemas.microsoft.com/office/drawing/2014/main" val="1421975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Median time to deterioration</a:t>
                      </a:r>
                      <a:br>
                        <a:rPr lang="en-GB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(95% CI)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01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EORTC QLC-PR25 symptom subscale</a:t>
                      </a:r>
                    </a:p>
                  </a:txBody>
                  <a:tcPr marL="55440" marR="55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/>
                        <a:t>Darolutamide</a:t>
                      </a:r>
                      <a:endParaRPr lang="en-GB" sz="1200" b="1" dirty="0"/>
                    </a:p>
                    <a:p>
                      <a:pPr algn="ctr"/>
                      <a:r>
                        <a:rPr lang="en-GB" sz="1200" b="1" dirty="0"/>
                        <a:t>(N=955)</a:t>
                      </a:r>
                    </a:p>
                  </a:txBody>
                  <a:tcPr marL="55440" marR="55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Placebo</a:t>
                      </a:r>
                    </a:p>
                    <a:p>
                      <a:pPr algn="ctr"/>
                      <a:r>
                        <a:rPr lang="en-GB" sz="1200" b="1" dirty="0"/>
                        <a:t>(N=554)</a:t>
                      </a:r>
                    </a:p>
                  </a:txBody>
                  <a:tcPr marL="55440" marR="55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Hazard ratio</a:t>
                      </a:r>
                    </a:p>
                  </a:txBody>
                  <a:tcPr marL="55440" marR="55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HR (95% CI)</a:t>
                      </a:r>
                    </a:p>
                  </a:txBody>
                  <a:tcPr marL="55440" marR="55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Log-rank test p-value</a:t>
                      </a:r>
                    </a:p>
                  </a:txBody>
                  <a:tcPr marL="55440" marR="5544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958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Bowel Symptoms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18.4 (14.8-18.5)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11.5 (11.1-14.8)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0.78 (0.66-0.92)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&lt;0.01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604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Hormone treatment related symptoms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18.9 (18.2-22.2)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18.4 (14.8-25.9)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1.06 (0.88-1.27)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0.52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64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Incontinence aid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36.6 (15.1-NE)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22.1 (14.8-NE)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0.99 (0.67-1.47)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0.97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427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Sexual activity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33.2 (33.0-NE)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30.1 (25.8-NE)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0.82 (0.66-1.00)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0.05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23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Sexual functioning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22.7 (18.4-NE)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NE (7.5-NE)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0.73 (0.41-1.29)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0.27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523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Urinary symptoms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25.8 (22.0-33.1)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14.8 (11.2-15.1)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0.64 (0.54-0.76)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&lt;0.01</a:t>
                      </a:r>
                    </a:p>
                  </a:txBody>
                  <a:tcPr marL="55440" marR="55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314217"/>
                  </a:ext>
                </a:extLst>
              </a:tr>
            </a:tbl>
          </a:graphicData>
        </a:graphic>
      </p:graphicFrame>
      <p:sp>
        <p:nvSpPr>
          <p:cNvPr id="125" name="Text Box 26">
            <a:extLst>
              <a:ext uri="{FF2B5EF4-FFF2-40B4-BE49-F238E27FC236}">
                <a16:creationId xmlns:a16="http://schemas.microsoft.com/office/drawing/2014/main" id="{4D31EAFD-38E5-7B40-A02F-9CE9785F4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912" y="1628800"/>
            <a:ext cx="218903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Favours darolutamide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2A8A94A-1CC2-2045-A4E6-FD0758780533}"/>
              </a:ext>
            </a:extLst>
          </p:cNvPr>
          <p:cNvCxnSpPr>
            <a:cxnSpLocks/>
          </p:cNvCxnSpPr>
          <p:nvPr/>
        </p:nvCxnSpPr>
        <p:spPr>
          <a:xfrm flipH="1">
            <a:off x="5394812" y="1916832"/>
            <a:ext cx="2007236" cy="0"/>
          </a:xfrm>
          <a:prstGeom prst="line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 Box 26">
            <a:extLst>
              <a:ext uri="{FF2B5EF4-FFF2-40B4-BE49-F238E27FC236}">
                <a16:creationId xmlns:a16="http://schemas.microsoft.com/office/drawing/2014/main" id="{7174B7E1-53FE-B843-86F0-694AE754D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0516" y="1628800"/>
            <a:ext cx="218903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en-GB" sz="1400" b="1">
                <a:solidFill>
                  <a:schemeClr val="accent6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Favours placebo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44FF49D-6EC5-4F41-A1CF-749CFB51F6A0}"/>
              </a:ext>
            </a:extLst>
          </p:cNvPr>
          <p:cNvCxnSpPr>
            <a:cxnSpLocks/>
          </p:cNvCxnSpPr>
          <p:nvPr/>
        </p:nvCxnSpPr>
        <p:spPr>
          <a:xfrm>
            <a:off x="7551416" y="1916832"/>
            <a:ext cx="2007236" cy="0"/>
          </a:xfrm>
          <a:prstGeom prst="line">
            <a:avLst/>
          </a:prstGeom>
          <a:ln w="3810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550445-E2A8-2243-A8D0-15B975455DCD}"/>
              </a:ext>
            </a:extLst>
          </p:cNvPr>
          <p:cNvCxnSpPr>
            <a:cxnSpLocks/>
          </p:cNvCxnSpPr>
          <p:nvPr/>
        </p:nvCxnSpPr>
        <p:spPr>
          <a:xfrm>
            <a:off x="4865521" y="4526508"/>
            <a:ext cx="438007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Box 26">
            <a:extLst>
              <a:ext uri="{FF2B5EF4-FFF2-40B4-BE49-F238E27FC236}">
                <a16:creationId xmlns:a16="http://schemas.microsoft.com/office/drawing/2014/main" id="{73EA3E11-C36A-FD49-87A1-54F688CC4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6996" y="4586818"/>
            <a:ext cx="38778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de-DE" sz="12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2.0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16F4EA4-86C9-424D-A214-581A901D8014}"/>
              </a:ext>
            </a:extLst>
          </p:cNvPr>
          <p:cNvCxnSpPr>
            <a:cxnSpLocks/>
          </p:cNvCxnSpPr>
          <p:nvPr/>
        </p:nvCxnSpPr>
        <p:spPr>
          <a:xfrm rot="16200000">
            <a:off x="9210493" y="4554213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 Box 26">
            <a:extLst>
              <a:ext uri="{FF2B5EF4-FFF2-40B4-BE49-F238E27FC236}">
                <a16:creationId xmlns:a16="http://schemas.microsoft.com/office/drawing/2014/main" id="{2EE20BBB-A81F-0640-AEE7-A6E9CF25D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621" y="4586818"/>
            <a:ext cx="38778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de-DE" sz="12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1.6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DE68589-FDA8-944A-AE44-58DD8914E218}"/>
              </a:ext>
            </a:extLst>
          </p:cNvPr>
          <p:cNvCxnSpPr>
            <a:cxnSpLocks/>
          </p:cNvCxnSpPr>
          <p:nvPr/>
        </p:nvCxnSpPr>
        <p:spPr>
          <a:xfrm rot="16200000">
            <a:off x="8623118" y="4554213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26">
            <a:extLst>
              <a:ext uri="{FF2B5EF4-FFF2-40B4-BE49-F238E27FC236}">
                <a16:creationId xmlns:a16="http://schemas.microsoft.com/office/drawing/2014/main" id="{B39EA771-E32A-BE42-A878-25A5012A2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496" y="4586818"/>
            <a:ext cx="38778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de-DE" sz="12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1.2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FF9B8C7-080E-9343-A52C-D09268B47E09}"/>
              </a:ext>
            </a:extLst>
          </p:cNvPr>
          <p:cNvCxnSpPr>
            <a:cxnSpLocks/>
          </p:cNvCxnSpPr>
          <p:nvPr/>
        </p:nvCxnSpPr>
        <p:spPr>
          <a:xfrm rot="16200000">
            <a:off x="7876993" y="4554213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Box 26">
            <a:extLst>
              <a:ext uri="{FF2B5EF4-FFF2-40B4-BE49-F238E27FC236}">
                <a16:creationId xmlns:a16="http://schemas.microsoft.com/office/drawing/2014/main" id="{80393DA4-E7E4-F94A-9BA0-87F2B69D9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771" y="4586818"/>
            <a:ext cx="38778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de-DE" sz="12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1.0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33A089F-38D8-2849-A191-21D49D3DFA46}"/>
              </a:ext>
            </a:extLst>
          </p:cNvPr>
          <p:cNvCxnSpPr>
            <a:cxnSpLocks/>
          </p:cNvCxnSpPr>
          <p:nvPr/>
        </p:nvCxnSpPr>
        <p:spPr>
          <a:xfrm rot="16200000">
            <a:off x="7410268" y="4554213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 Box 26">
            <a:extLst>
              <a:ext uri="{FF2B5EF4-FFF2-40B4-BE49-F238E27FC236}">
                <a16:creationId xmlns:a16="http://schemas.microsoft.com/office/drawing/2014/main" id="{0956F33A-9447-0349-B229-23FD1FCD7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571" y="4586818"/>
            <a:ext cx="38778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de-DE" sz="12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0.8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3811993-2DAA-134C-B251-04B2D422A4B1}"/>
              </a:ext>
            </a:extLst>
          </p:cNvPr>
          <p:cNvCxnSpPr>
            <a:cxnSpLocks/>
          </p:cNvCxnSpPr>
          <p:nvPr/>
        </p:nvCxnSpPr>
        <p:spPr>
          <a:xfrm rot="16200000">
            <a:off x="6826068" y="4554213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Box 26">
            <a:extLst>
              <a:ext uri="{FF2B5EF4-FFF2-40B4-BE49-F238E27FC236}">
                <a16:creationId xmlns:a16="http://schemas.microsoft.com/office/drawing/2014/main" id="{2FA5E13B-832C-9040-9037-275D44A1D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271" y="4586818"/>
            <a:ext cx="38778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de-DE" sz="12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0.6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1F4ACE1-3794-AA40-A2A8-B2231623471A}"/>
              </a:ext>
            </a:extLst>
          </p:cNvPr>
          <p:cNvCxnSpPr>
            <a:cxnSpLocks/>
          </p:cNvCxnSpPr>
          <p:nvPr/>
        </p:nvCxnSpPr>
        <p:spPr>
          <a:xfrm rot="16200000">
            <a:off x="6076768" y="4554213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Box 26">
            <a:extLst>
              <a:ext uri="{FF2B5EF4-FFF2-40B4-BE49-F238E27FC236}">
                <a16:creationId xmlns:a16="http://schemas.microsoft.com/office/drawing/2014/main" id="{D887F6FD-0DF0-1C4C-A995-A275F96B3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521" y="4586818"/>
            <a:ext cx="38778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457189" eaLnBrk="0" hangingPunct="0">
              <a:spcBef>
                <a:spcPct val="50000"/>
              </a:spcBef>
              <a:defRPr/>
            </a:pPr>
            <a:r>
              <a:rPr lang="de-DE" sz="12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0.4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379D46-A912-BD4B-8D5D-E49C4298EF1C}"/>
              </a:ext>
            </a:extLst>
          </p:cNvPr>
          <p:cNvCxnSpPr>
            <a:cxnSpLocks/>
          </p:cNvCxnSpPr>
          <p:nvPr/>
        </p:nvCxnSpPr>
        <p:spPr>
          <a:xfrm rot="16200000">
            <a:off x="5029018" y="4554213"/>
            <a:ext cx="6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8E4A781-BF61-DD40-9C7A-ED3709B1683A}"/>
              </a:ext>
            </a:extLst>
          </p:cNvPr>
          <p:cNvGrpSpPr/>
          <p:nvPr/>
        </p:nvGrpSpPr>
        <p:grpSpPr>
          <a:xfrm rot="5400000">
            <a:off x="6547636" y="2644956"/>
            <a:ext cx="124751" cy="2966126"/>
            <a:chOff x="739146" y="2401700"/>
            <a:chExt cx="20485" cy="79213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B9285AE-B031-3F46-B4B7-FFBFCD8E8593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E3F29F9-2432-4548-84CA-62AC3405343A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5E1F7E9-9162-7244-A3E2-3CDF664CE342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0AEF82E-6D56-7846-BC9D-9A9997537822}"/>
              </a:ext>
            </a:extLst>
          </p:cNvPr>
          <p:cNvGrpSpPr/>
          <p:nvPr/>
        </p:nvGrpSpPr>
        <p:grpSpPr>
          <a:xfrm rot="5400000">
            <a:off x="6220611" y="3968291"/>
            <a:ext cx="124751" cy="883326"/>
            <a:chOff x="739146" y="2401700"/>
            <a:chExt cx="20485" cy="792138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12EDC35-517F-1B42-ABA5-A08CF80F60E3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86471A6-9652-B34E-8432-E41F10353F31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53EEC05-446F-6F4D-8509-AD228BC306D7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2DC8AF6-80E3-B147-BE87-2AB251DA426F}"/>
              </a:ext>
            </a:extLst>
          </p:cNvPr>
          <p:cNvGrpSpPr/>
          <p:nvPr/>
        </p:nvGrpSpPr>
        <p:grpSpPr>
          <a:xfrm rot="5400000">
            <a:off x="6842911" y="3209515"/>
            <a:ext cx="124751" cy="1073826"/>
            <a:chOff x="739146" y="2401700"/>
            <a:chExt cx="20485" cy="792138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3E52E38-414F-E24B-A659-E85CBD9C919C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B12EE9C-6488-B242-8625-6FE6D06616F9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A27B6AA-8839-0943-9B90-8789432E0183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75BF516-945A-D342-8863-C461320F949B}"/>
              </a:ext>
            </a:extLst>
          </p:cNvPr>
          <p:cNvGrpSpPr/>
          <p:nvPr/>
        </p:nvGrpSpPr>
        <p:grpSpPr>
          <a:xfrm rot="5400000">
            <a:off x="6728611" y="2107104"/>
            <a:ext cx="124751" cy="851576"/>
            <a:chOff x="739146" y="2401700"/>
            <a:chExt cx="20485" cy="792138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8B694E7-48B6-474C-A519-49CA877BDAFE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450AE62-2CB7-0646-A60C-CA6E3F880C59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14A0854-8D9C-884F-9095-B68E1728B73B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5A9DBCB-723F-C04C-A839-B0E6EF304979}"/>
              </a:ext>
            </a:extLst>
          </p:cNvPr>
          <p:cNvGrpSpPr/>
          <p:nvPr/>
        </p:nvGrpSpPr>
        <p:grpSpPr>
          <a:xfrm rot="5400000">
            <a:off x="7519186" y="2491601"/>
            <a:ext cx="124751" cy="934126"/>
            <a:chOff x="739146" y="2401700"/>
            <a:chExt cx="20485" cy="792138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1B8A3F3-B339-5440-8290-4ED5ACCA007E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90192ED-39B9-C740-B692-F6CFC504DE88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3BD465F-6523-E14D-BD5A-1C47B0DE3D28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C5B00C9-15B2-0A4C-8E89-EDB7307FC34D}"/>
              </a:ext>
            </a:extLst>
          </p:cNvPr>
          <p:cNvGrpSpPr/>
          <p:nvPr/>
        </p:nvGrpSpPr>
        <p:grpSpPr>
          <a:xfrm rot="5400000">
            <a:off x="7358848" y="2370261"/>
            <a:ext cx="124751" cy="2029501"/>
            <a:chOff x="739146" y="2401700"/>
            <a:chExt cx="20485" cy="792138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A49503A-81B2-004D-A20C-68EEFCB87297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61C1A09-2E70-2F41-B186-4B32FC75585C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8E79F09-C5D8-7842-8C03-41FE14CB6D80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D3F0268-82E3-D949-8153-48A3E471E128}"/>
              </a:ext>
            </a:extLst>
          </p:cNvPr>
          <p:cNvCxnSpPr>
            <a:cxnSpLocks/>
          </p:cNvCxnSpPr>
          <p:nvPr/>
        </p:nvCxnSpPr>
        <p:spPr>
          <a:xfrm flipV="1">
            <a:off x="7442668" y="2346385"/>
            <a:ext cx="0" cy="2170379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C9383AEA-56A0-2A40-8D8A-8D83DD07A15D}"/>
              </a:ext>
            </a:extLst>
          </p:cNvPr>
          <p:cNvSpPr/>
          <p:nvPr/>
        </p:nvSpPr>
        <p:spPr>
          <a:xfrm>
            <a:off x="6528647" y="4047901"/>
            <a:ext cx="160236" cy="1602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DB67C0D-71FE-0D4A-8DBB-D2C3F2DE5206}"/>
              </a:ext>
            </a:extLst>
          </p:cNvPr>
          <p:cNvSpPr/>
          <p:nvPr/>
        </p:nvSpPr>
        <p:spPr>
          <a:xfrm>
            <a:off x="6188922" y="4329835"/>
            <a:ext cx="160236" cy="1602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FBAA314-CB84-2245-A828-D5741B5923B5}"/>
              </a:ext>
            </a:extLst>
          </p:cNvPr>
          <p:cNvSpPr/>
          <p:nvPr/>
        </p:nvSpPr>
        <p:spPr>
          <a:xfrm>
            <a:off x="6833447" y="3666307"/>
            <a:ext cx="160236" cy="1602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34164BD-78C4-FC4A-9967-DDAAF7FF7A0D}"/>
              </a:ext>
            </a:extLst>
          </p:cNvPr>
          <p:cNvSpPr/>
          <p:nvPr/>
        </p:nvSpPr>
        <p:spPr>
          <a:xfrm>
            <a:off x="7328747" y="3304890"/>
            <a:ext cx="160236" cy="1602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12829E2-C445-ED40-AD6D-2A5F6CBD3F77}"/>
              </a:ext>
            </a:extLst>
          </p:cNvPr>
          <p:cNvSpPr/>
          <p:nvPr/>
        </p:nvSpPr>
        <p:spPr>
          <a:xfrm>
            <a:off x="6700097" y="2452772"/>
            <a:ext cx="160236" cy="1602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AE9574E-9566-3F44-BD13-7D34E0D67B0A}"/>
              </a:ext>
            </a:extLst>
          </p:cNvPr>
          <p:cNvSpPr/>
          <p:nvPr/>
        </p:nvSpPr>
        <p:spPr>
          <a:xfrm>
            <a:off x="7500197" y="2878543"/>
            <a:ext cx="160236" cy="1602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08C5D29-1147-4578-AE6C-7567150C1A40}"/>
              </a:ext>
            </a:extLst>
          </p:cNvPr>
          <p:cNvGrpSpPr/>
          <p:nvPr/>
        </p:nvGrpSpPr>
        <p:grpSpPr>
          <a:xfrm>
            <a:off x="2410970" y="1972064"/>
            <a:ext cx="2453497" cy="1226014"/>
            <a:chOff x="2247899" y="1793231"/>
            <a:chExt cx="2453497" cy="122601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859B424-3E5D-4A6F-AD8D-3DB369140317}"/>
                </a:ext>
              </a:extLst>
            </p:cNvPr>
            <p:cNvGrpSpPr/>
            <p:nvPr/>
          </p:nvGrpSpPr>
          <p:grpSpPr>
            <a:xfrm>
              <a:off x="2260121" y="1793231"/>
              <a:ext cx="2441275" cy="1226014"/>
              <a:chOff x="2260121" y="6028801"/>
              <a:chExt cx="2441275" cy="1226014"/>
            </a:xfrm>
          </p:grpSpPr>
          <p:sp>
            <p:nvSpPr>
              <p:cNvPr id="110" name="Rounded Rectangle 95">
                <a:extLst>
                  <a:ext uri="{FF2B5EF4-FFF2-40B4-BE49-F238E27FC236}">
                    <a16:creationId xmlns:a16="http://schemas.microsoft.com/office/drawing/2014/main" id="{C005CAA2-C775-4C28-AF21-3076EFCD7CC9}"/>
                  </a:ext>
                </a:extLst>
              </p:cNvPr>
              <p:cNvSpPr/>
              <p:nvPr/>
            </p:nvSpPr>
            <p:spPr>
              <a:xfrm>
                <a:off x="2260121" y="6028801"/>
                <a:ext cx="2441275" cy="122601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Text Box 26">
                <a:extLst>
                  <a:ext uri="{FF2B5EF4-FFF2-40B4-BE49-F238E27FC236}">
                    <a16:creationId xmlns:a16="http://schemas.microsoft.com/office/drawing/2014/main" id="{0783D0DD-2E2B-4397-8ADB-2AA5D6F930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1664" y="6165304"/>
                <a:ext cx="1368152" cy="2154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defTabSz="457189" eaLnBrk="0" hangingPunct="0">
                  <a:spcBef>
                    <a:spcPct val="50000"/>
                  </a:spcBef>
                  <a:defRPr/>
                </a:pPr>
                <a:r>
                  <a:rPr lang="en-GB" sz="1400" dirty="0">
                    <a:solidFill>
                      <a:schemeClr val="bg1"/>
                    </a:solid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Stools/bloating</a:t>
                </a:r>
              </a:p>
            </p:txBody>
          </p:sp>
          <p:sp>
            <p:nvSpPr>
              <p:cNvPr id="112" name="Text Box 26">
                <a:extLst>
                  <a:ext uri="{FF2B5EF4-FFF2-40B4-BE49-F238E27FC236}">
                    <a16:creationId xmlns:a16="http://schemas.microsoft.com/office/drawing/2014/main" id="{223979EB-C679-43E6-892D-9D06B01742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1664" y="6444709"/>
                <a:ext cx="1368152" cy="2154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defTabSz="457189" eaLnBrk="0" hangingPunct="0">
                  <a:spcBef>
                    <a:spcPct val="50000"/>
                  </a:spcBef>
                  <a:defRPr/>
                </a:pPr>
                <a:r>
                  <a:rPr lang="en-GB" sz="1400" dirty="0">
                    <a:solidFill>
                      <a:schemeClr val="bg1"/>
                    </a:solid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Blood in stools</a:t>
                </a:r>
              </a:p>
            </p:txBody>
          </p:sp>
          <p:sp>
            <p:nvSpPr>
              <p:cNvPr id="113" name="Text Box 26">
                <a:extLst>
                  <a:ext uri="{FF2B5EF4-FFF2-40B4-BE49-F238E27FC236}">
                    <a16:creationId xmlns:a16="http://schemas.microsoft.com/office/drawing/2014/main" id="{65371DC2-1CAD-49C7-BCC4-1205421EED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1664" y="6724115"/>
                <a:ext cx="1368152" cy="4308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defTabSz="457189" eaLnBrk="0" hangingPunct="0">
                  <a:spcBef>
                    <a:spcPct val="50000"/>
                  </a:spcBef>
                  <a:defRPr/>
                </a:pPr>
                <a:r>
                  <a:rPr lang="en-GB" sz="1400">
                    <a:solidFill>
                      <a:schemeClr val="bg1"/>
                    </a:solid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Interference with</a:t>
                </a:r>
                <a:br>
                  <a:rPr lang="en-GB" sz="1400">
                    <a:solidFill>
                      <a:schemeClr val="bg1"/>
                    </a:solid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</a:br>
                <a:r>
                  <a:rPr lang="en-GB" sz="1400">
                    <a:solidFill>
                      <a:schemeClr val="bg1"/>
                    </a:solid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daily activities</a:t>
                </a:r>
              </a:p>
            </p:txBody>
          </p:sp>
        </p:grp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3DCC2A0-D48F-4B0D-9A18-67B3547764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3207" y="2033782"/>
              <a:ext cx="542017" cy="244455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F12148F-7470-4636-85F8-81099CB26A80}"/>
                </a:ext>
              </a:extLst>
            </p:cNvPr>
            <p:cNvCxnSpPr>
              <a:cxnSpLocks/>
            </p:cNvCxnSpPr>
            <p:nvPr/>
          </p:nvCxnSpPr>
          <p:spPr>
            <a:xfrm>
              <a:off x="2363207" y="2481457"/>
              <a:ext cx="542017" cy="244455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CECFDF-0FDA-4257-B090-C09A67CB9F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2310" y="2386430"/>
              <a:ext cx="484768" cy="1782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5C941EE-E0C3-4B6A-9BA6-B6D3F3090D3A}"/>
                </a:ext>
              </a:extLst>
            </p:cNvPr>
            <p:cNvSpPr/>
            <p:nvPr/>
          </p:nvSpPr>
          <p:spPr>
            <a:xfrm>
              <a:off x="2247899" y="2206625"/>
              <a:ext cx="193675" cy="3460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DD1E0AD-C8B2-4DFF-837D-270409F5F4DC}"/>
              </a:ext>
            </a:extLst>
          </p:cNvPr>
          <p:cNvGrpSpPr/>
          <p:nvPr/>
        </p:nvGrpSpPr>
        <p:grpSpPr>
          <a:xfrm>
            <a:off x="2342789" y="3912695"/>
            <a:ext cx="2453497" cy="1226014"/>
            <a:chOff x="2247899" y="5235170"/>
            <a:chExt cx="2453497" cy="1226014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3F2932B7-7DAE-491B-B74F-7F788EECAFC0}"/>
                </a:ext>
              </a:extLst>
            </p:cNvPr>
            <p:cNvGrpSpPr/>
            <p:nvPr/>
          </p:nvGrpSpPr>
          <p:grpSpPr>
            <a:xfrm>
              <a:off x="2260121" y="5235170"/>
              <a:ext cx="2441275" cy="1226014"/>
              <a:chOff x="2260121" y="6028801"/>
              <a:chExt cx="2441275" cy="1226014"/>
            </a:xfrm>
          </p:grpSpPr>
          <p:sp>
            <p:nvSpPr>
              <p:cNvPr id="135" name="Rounded Rectangle 114">
                <a:extLst>
                  <a:ext uri="{FF2B5EF4-FFF2-40B4-BE49-F238E27FC236}">
                    <a16:creationId xmlns:a16="http://schemas.microsoft.com/office/drawing/2014/main" id="{43DD387B-C39E-433F-B215-98AFD2071732}"/>
                  </a:ext>
                </a:extLst>
              </p:cNvPr>
              <p:cNvSpPr/>
              <p:nvPr/>
            </p:nvSpPr>
            <p:spPr>
              <a:xfrm>
                <a:off x="2260121" y="6028801"/>
                <a:ext cx="2441275" cy="122601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Text Box 26">
                <a:extLst>
                  <a:ext uri="{FF2B5EF4-FFF2-40B4-BE49-F238E27FC236}">
                    <a16:creationId xmlns:a16="http://schemas.microsoft.com/office/drawing/2014/main" id="{58804ADE-F780-4162-B597-449B94F9DE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1664" y="6165304"/>
                <a:ext cx="1368152" cy="2154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defTabSz="457189" eaLnBrk="0" hangingPunct="0">
                  <a:spcBef>
                    <a:spcPct val="50000"/>
                  </a:spcBef>
                  <a:defRPr/>
                </a:pPr>
                <a:r>
                  <a:rPr lang="en-GB" sz="1400" dirty="0">
                    <a:solidFill>
                      <a:schemeClr val="bg1"/>
                    </a:solid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Frequency</a:t>
                </a:r>
              </a:p>
            </p:txBody>
          </p:sp>
          <p:sp>
            <p:nvSpPr>
              <p:cNvPr id="137" name="Text Box 26">
                <a:extLst>
                  <a:ext uri="{FF2B5EF4-FFF2-40B4-BE49-F238E27FC236}">
                    <a16:creationId xmlns:a16="http://schemas.microsoft.com/office/drawing/2014/main" id="{D33FFACC-BF15-4751-9753-31F03E7AF0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1664" y="6444709"/>
                <a:ext cx="1368152" cy="2154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defTabSz="457189" eaLnBrk="0" hangingPunct="0">
                  <a:spcBef>
                    <a:spcPct val="50000"/>
                  </a:spcBef>
                  <a:defRPr/>
                </a:pPr>
                <a:r>
                  <a:rPr lang="en-GB" sz="1400" dirty="0">
                    <a:solidFill>
                      <a:schemeClr val="bg1"/>
                    </a:solid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Urge</a:t>
                </a:r>
              </a:p>
            </p:txBody>
          </p:sp>
          <p:sp>
            <p:nvSpPr>
              <p:cNvPr id="138" name="Text Box 26">
                <a:extLst>
                  <a:ext uri="{FF2B5EF4-FFF2-40B4-BE49-F238E27FC236}">
                    <a16:creationId xmlns:a16="http://schemas.microsoft.com/office/drawing/2014/main" id="{1683935B-38A3-4A97-A3F3-44E21EE77B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1664" y="6724115"/>
                <a:ext cx="1368152" cy="4308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defTabSz="457189" eaLnBrk="0" hangingPunct="0">
                  <a:spcBef>
                    <a:spcPct val="50000"/>
                  </a:spcBef>
                  <a:defRPr/>
                </a:pPr>
                <a:r>
                  <a:rPr lang="en-GB" sz="1400">
                    <a:solidFill>
                      <a:schemeClr val="bg1"/>
                    </a:solid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Interference with</a:t>
                </a:r>
                <a:br>
                  <a:rPr lang="en-GB" sz="1400">
                    <a:solidFill>
                      <a:schemeClr val="bg1"/>
                    </a:solid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</a:br>
                <a:r>
                  <a:rPr lang="en-GB" sz="1400">
                    <a:solidFill>
                      <a:schemeClr val="bg1"/>
                    </a:solid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daily activities</a:t>
                </a:r>
              </a:p>
            </p:txBody>
          </p:sp>
        </p:grp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113C132-46E4-45FF-B49A-6D74F58D3A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3207" y="5475721"/>
              <a:ext cx="542017" cy="244455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D16B780-5F6E-46E9-8406-3301740B17E8}"/>
                </a:ext>
              </a:extLst>
            </p:cNvPr>
            <p:cNvCxnSpPr>
              <a:cxnSpLocks/>
            </p:cNvCxnSpPr>
            <p:nvPr/>
          </p:nvCxnSpPr>
          <p:spPr>
            <a:xfrm>
              <a:off x="2363207" y="5923396"/>
              <a:ext cx="542017" cy="244455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EF1048C-60E4-42C9-B678-E540A362DD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2310" y="5828369"/>
              <a:ext cx="484768" cy="1782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4CBECE63-7DD7-43AA-A289-944347C3677C}"/>
                </a:ext>
              </a:extLst>
            </p:cNvPr>
            <p:cNvSpPr/>
            <p:nvPr/>
          </p:nvSpPr>
          <p:spPr>
            <a:xfrm>
              <a:off x="2247899" y="5648564"/>
              <a:ext cx="193675" cy="3460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815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EFB7116-6E75-FF44-BEA5-8F061C3335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Imaging advances blur the distinction between patient types</a:t>
            </a:r>
          </a:p>
          <a:p>
            <a:pPr lvl="1"/>
            <a:r>
              <a:rPr lang="en-US" dirty="0"/>
              <a:t>Applying the criteria for </a:t>
            </a:r>
            <a:r>
              <a:rPr lang="en-US" dirty="0" err="1"/>
              <a:t>nmCRPC</a:t>
            </a:r>
            <a:r>
              <a:rPr lang="en-US" dirty="0"/>
              <a:t> from clinical trials remains valid</a:t>
            </a:r>
          </a:p>
          <a:p>
            <a:r>
              <a:rPr lang="en-US" dirty="0"/>
              <a:t>MDT for </a:t>
            </a:r>
            <a:r>
              <a:rPr lang="en-US" dirty="0" err="1"/>
              <a:t>nmCRPC</a:t>
            </a:r>
            <a:r>
              <a:rPr lang="en-US" dirty="0"/>
              <a:t> appears promising</a:t>
            </a:r>
          </a:p>
          <a:p>
            <a:pPr lvl="1"/>
            <a:r>
              <a:rPr lang="en-US" dirty="0"/>
              <a:t>Insufficient evidence available to apply outside of a clinical trial</a:t>
            </a:r>
          </a:p>
          <a:p>
            <a:r>
              <a:rPr lang="en-US" dirty="0"/>
              <a:t>Level 1 Evidence supports the NCCN and EAU Guidelines for use of </a:t>
            </a:r>
            <a:r>
              <a:rPr lang="en-US" dirty="0" err="1"/>
              <a:t>apalutamide</a:t>
            </a:r>
            <a:r>
              <a:rPr lang="en-US" dirty="0"/>
              <a:t>, </a:t>
            </a:r>
            <a:r>
              <a:rPr lang="en-US" dirty="0" err="1"/>
              <a:t>darolutamide</a:t>
            </a:r>
            <a:r>
              <a:rPr lang="en-US" dirty="0"/>
              <a:t>, or enzalutamide for </a:t>
            </a:r>
            <a:r>
              <a:rPr lang="en-US" dirty="0" err="1"/>
              <a:t>nmCRPC</a:t>
            </a:r>
            <a:endParaRPr lang="en-US" dirty="0"/>
          </a:p>
          <a:p>
            <a:pPr lvl="1"/>
            <a:r>
              <a:rPr lang="en-US" dirty="0"/>
              <a:t>Improves MFS, OS, and QOL</a:t>
            </a:r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9DE4D4-1B21-0440-A743-04B80E31A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8BAD6-016A-454B-98ED-F22C0B8E0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61EC18-0B9F-4FFA-84BA-0999E8B3FC1C}" type="slidenum">
              <a:rPr lang="en-US" altLang="en-US" smtClean="0"/>
              <a:pPr/>
              <a:t>65</a:t>
            </a:fld>
            <a:endParaRPr lang="en-US" alt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F924468-6DBC-6A45-BBF9-9EF01464C3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084328" cy="36512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EAU, European Association of Urology; MDT, metastasis-directed therapy; MFS, metastases-free survival; NCCN, </a:t>
            </a:r>
            <a:r>
              <a:rPr lang="en-GB" dirty="0">
                <a:solidFill>
                  <a:schemeClr val="tx2"/>
                </a:solidFill>
              </a:rPr>
              <a:t>National Comprehensive Cancer Network;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nmCRPC</a:t>
            </a:r>
            <a:r>
              <a:rPr lang="en-US" dirty="0">
                <a:solidFill>
                  <a:schemeClr val="tx2"/>
                </a:solidFill>
              </a:rPr>
              <a:t>, non-metastatic castration resistant prostate cancer; OS, overall survival; QOL, quality of life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nm</a:t>
            </a:r>
            <a:r>
              <a:rPr lang="en-US" dirty="0"/>
              <a:t>CRPC: Case STUDY 2</a:t>
            </a:r>
            <a:br>
              <a:rPr lang="en-US" dirty="0"/>
            </a:b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4006A-9402-4D2C-8445-9C09664B2623}"/>
              </a:ext>
            </a:extLst>
          </p:cNvPr>
          <p:cNvSpPr txBox="1"/>
          <p:nvPr/>
        </p:nvSpPr>
        <p:spPr>
          <a:xfrm>
            <a:off x="619200" y="6357600"/>
            <a:ext cx="3778470" cy="3636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+mj-lt"/>
              </a:rPr>
              <a:t>nmCRPC, non-metastatic castration resistant prostate cancer</a:t>
            </a:r>
            <a:endParaRPr lang="en-GB" sz="1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70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Mr. TR is a 65-year-old man was diagnosed with high-risk prostate cancer </a:t>
            </a:r>
          </a:p>
          <a:p>
            <a:pPr lvl="1"/>
            <a:r>
              <a:rPr lang="en-US" dirty="0"/>
              <a:t>Clinical stage T2a, PSA 7.2, Gleason 4+3 in multiple cores</a:t>
            </a:r>
          </a:p>
          <a:p>
            <a:r>
              <a:rPr lang="en-US" dirty="0"/>
              <a:t>He undergoes laparoscopic prostatectomy; </a:t>
            </a:r>
          </a:p>
          <a:p>
            <a:pPr lvl="1"/>
            <a:r>
              <a:rPr lang="en-US" dirty="0"/>
              <a:t>pathology demonstrates pT3bN0, Gleason 4+5, with + surgical margins, postoperative PSA &lt;0.10</a:t>
            </a:r>
          </a:p>
          <a:p>
            <a:r>
              <a:rPr lang="en-US" dirty="0"/>
              <a:t>He receives adjuvant radiation therapy </a:t>
            </a:r>
          </a:p>
          <a:p>
            <a:r>
              <a:rPr lang="en-US" dirty="0"/>
              <a:t>Seven months later, his PSA is elevated at 5.4, and repeat PSA one month later is 6.3</a:t>
            </a:r>
          </a:p>
          <a:p>
            <a:r>
              <a:rPr lang="en-US" dirty="0"/>
              <a:t>Abdominal-pelvic CT and bone scan report no detectable cancer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 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FF4AEA-12C4-DA48-BEE9-F3F09C2E320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GB" dirty="0"/>
              <a:t>CT, computed tomography; PSA, prostate specific antigen</a:t>
            </a:r>
          </a:p>
        </p:txBody>
      </p:sp>
    </p:spTree>
    <p:extLst>
      <p:ext uri="{BB962C8B-B14F-4D97-AF65-F5344CB8AC3E}">
        <p14:creationId xmlns:p14="http://schemas.microsoft.com/office/powerpoint/2010/main" val="7164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59">
        <p:fade/>
      </p:transition>
    </mc:Choice>
    <mc:Fallback xmlns="">
      <p:transition spd="med" advTm="4759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He starts ADT with leuprolide depot </a:t>
            </a:r>
          </a:p>
          <a:p>
            <a:pPr lvl="1"/>
            <a:r>
              <a:rPr lang="en-US" dirty="0"/>
              <a:t>PSA nadir &lt;0.1</a:t>
            </a:r>
          </a:p>
          <a:p>
            <a:r>
              <a:rPr lang="en-US" dirty="0"/>
              <a:t>About 3 years after starting ADT, PSA is rising</a:t>
            </a:r>
          </a:p>
          <a:p>
            <a:pPr lvl="1"/>
            <a:r>
              <a:rPr lang="en-US" dirty="0"/>
              <a:t>Latest PSA 7.9</a:t>
            </a:r>
          </a:p>
          <a:p>
            <a:r>
              <a:rPr lang="en-US" dirty="0"/>
              <a:t>Calculated PSA doubling time is 5 months</a:t>
            </a:r>
          </a:p>
          <a:p>
            <a:r>
              <a:rPr lang="en-US" dirty="0"/>
              <a:t>Bone scan, chest CT, and abdominal-pelvic CT report no detectable cancer</a:t>
            </a:r>
          </a:p>
          <a:p>
            <a:r>
              <a:rPr lang="en-US" dirty="0"/>
              <a:t>PSMA PET scan: 1 small pelvic lymph node and 1 small lesion in L2 (appears consistent with recurrent disease)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What do you recommend?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 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FDEB7B-23E9-B54C-9398-A79E121C433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GB"/>
              <a:t>ADT, androgen deprivation therapy; CT, computed tomography; PSA, prostate specific antigen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9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59">
        <p:fade/>
      </p:transition>
    </mc:Choice>
    <mc:Fallback xmlns="">
      <p:transition spd="med" advTm="4759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nm</a:t>
            </a:r>
            <a:r>
              <a:rPr lang="en-US" dirty="0"/>
              <a:t>CRPC: Case STUDY 3</a:t>
            </a:r>
            <a:br>
              <a:rPr lang="en-US" dirty="0"/>
            </a:b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4006A-9402-4D2C-8445-9C09664B2623}"/>
              </a:ext>
            </a:extLst>
          </p:cNvPr>
          <p:cNvSpPr txBox="1"/>
          <p:nvPr/>
        </p:nvSpPr>
        <p:spPr>
          <a:xfrm>
            <a:off x="619200" y="6357600"/>
            <a:ext cx="3778470" cy="3636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+mj-lt"/>
              </a:rPr>
              <a:t>nmCRPC, non-metastatic castration resistant prostate cancer</a:t>
            </a:r>
            <a:endParaRPr lang="en-GB" sz="1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43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GB" b="1" noProof="0" dirty="0"/>
          </a:p>
          <a:p>
            <a:pPr marL="0" indent="0">
              <a:buNone/>
            </a:pPr>
            <a:r>
              <a:rPr lang="en-GB" b="1" noProof="0" dirty="0"/>
              <a:t>Please note: </a:t>
            </a:r>
            <a:r>
              <a:rPr lang="en-GB" noProof="0" dirty="0"/>
              <a:t>The views expressed within this presentation are the personal opinions of the author. </a:t>
            </a:r>
            <a:br>
              <a:rPr lang="en-GB" noProof="0" dirty="0"/>
            </a:br>
            <a:r>
              <a:rPr lang="en-GB" noProof="0" dirty="0"/>
              <a:t>They do not necessarily represent the views of the author’s academic institution or the rest of the </a:t>
            </a:r>
            <a:br>
              <a:rPr lang="en-GB" noProof="0" dirty="0"/>
            </a:br>
            <a:r>
              <a:rPr lang="en-GB" noProof="0" dirty="0"/>
              <a:t>GU CONNECT group.</a:t>
            </a:r>
          </a:p>
          <a:p>
            <a:pPr marL="0" indent="0">
              <a:buNone/>
            </a:pPr>
            <a:r>
              <a:rPr lang="en-GB" noProof="0" dirty="0"/>
              <a:t>This content is supported by an Independent Educational Grant from Bayer.</a:t>
            </a:r>
          </a:p>
          <a:p>
            <a:pPr marL="0" indent="0">
              <a:buNone/>
            </a:pPr>
            <a:r>
              <a:rPr lang="en-US" dirty="0"/>
              <a:t>Prof. Alexander Drzezga has received financial support/sponsorship from the following companies: </a:t>
            </a:r>
          </a:p>
          <a:p>
            <a:pPr lvl="1"/>
            <a:r>
              <a:rPr lang="en-US" dirty="0"/>
              <a:t>Research support: AVID </a:t>
            </a:r>
            <a:r>
              <a:rPr lang="en-GB" dirty="0"/>
              <a:t>Radiopharmaceuticals, </a:t>
            </a:r>
            <a:r>
              <a:rPr lang="en-US" dirty="0"/>
              <a:t>GE Healthcare, Life Molecular Imaging, Siemens </a:t>
            </a:r>
            <a:r>
              <a:rPr lang="en-US" dirty="0" err="1"/>
              <a:t>Healthineers</a:t>
            </a:r>
            <a:r>
              <a:rPr lang="en-US" dirty="0"/>
              <a:t> </a:t>
            </a:r>
            <a:endParaRPr lang="en-GB" dirty="0"/>
          </a:p>
          <a:p>
            <a:pPr lvl="1"/>
            <a:r>
              <a:rPr lang="en-US" dirty="0"/>
              <a:t>Speaker Honorary/Advisory Boards: GE Healthcare, Sanofi, Siemens </a:t>
            </a:r>
            <a:r>
              <a:rPr lang="en-US" dirty="0" err="1"/>
              <a:t>Healthineers</a:t>
            </a:r>
            <a:r>
              <a:rPr lang="en-US" dirty="0"/>
              <a:t> </a:t>
            </a:r>
          </a:p>
          <a:p>
            <a:pPr lvl="1"/>
            <a:r>
              <a:rPr lang="en-GB" dirty="0"/>
              <a:t>Stock: Siemens </a:t>
            </a:r>
            <a:r>
              <a:rPr lang="en-GB" dirty="0" err="1"/>
              <a:t>Healthineers</a:t>
            </a:r>
            <a:endParaRPr lang="en-GB" dirty="0"/>
          </a:p>
          <a:p>
            <a:pPr lvl="1"/>
            <a:r>
              <a:rPr lang="en-GB" dirty="0"/>
              <a:t>Patents: Patent pending for 18F-PSMA7 (PSMA PET imaging tracer)</a:t>
            </a:r>
          </a:p>
          <a:p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Disclaimer and disclosures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939473-4632-6D4E-A99A-6BA64E8012D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First diagnosis of locally advanced prostate cancer 2008 initial PSA 6 ng/mL</a:t>
            </a:r>
          </a:p>
          <a:p>
            <a:r>
              <a:rPr lang="en-GB" dirty="0"/>
              <a:t>Open radical prostatectomy pT3b, pN0 R0 L1V0 Gleason Score 7b</a:t>
            </a:r>
          </a:p>
          <a:p>
            <a:r>
              <a:rPr lang="en-GB" dirty="0"/>
              <a:t>PSA-Nadir undetectable</a:t>
            </a:r>
          </a:p>
          <a:p>
            <a:r>
              <a:rPr lang="en-GB" dirty="0"/>
              <a:t>Slow PSA rising since 2011 till 0.3 ng/mL 2017</a:t>
            </a:r>
          </a:p>
          <a:p>
            <a:r>
              <a:rPr lang="en-GB" dirty="0"/>
              <a:t>Patient started treatment with ADT in 2018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E6AE4E-3943-164B-B9E6-0E6FEFD5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Patient Case 3</a:t>
            </a:r>
            <a:br>
              <a:rPr lang="de-DE" dirty="0"/>
            </a:br>
            <a:r>
              <a:rPr lang="de-DE" dirty="0"/>
              <a:t>Patient *30.12.1941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51F793-E5F7-964E-94F0-6EA8EB55A31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GB" dirty="0"/>
              <a:t>PSA, prostate-specific antigen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139D732-4329-574B-816F-B0A6546328BB}"/>
              </a:ext>
            </a:extLst>
          </p:cNvPr>
          <p:cNvGraphicFramePr>
            <a:graphicFrameLocks noGrp="1"/>
          </p:cNvGraphicFramePr>
          <p:nvPr/>
        </p:nvGraphicFramePr>
        <p:xfrm>
          <a:off x="551384" y="4437112"/>
          <a:ext cx="109632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076">
                  <a:extLst>
                    <a:ext uri="{9D8B030D-6E8A-4147-A177-3AD203B41FA5}">
                      <a16:colId xmlns:a16="http://schemas.microsoft.com/office/drawing/2014/main" val="1455681721"/>
                    </a:ext>
                  </a:extLst>
                </a:gridCol>
                <a:gridCol w="1554013">
                  <a:extLst>
                    <a:ext uri="{9D8B030D-6E8A-4147-A177-3AD203B41FA5}">
                      <a16:colId xmlns:a16="http://schemas.microsoft.com/office/drawing/2014/main" val="2024388759"/>
                    </a:ext>
                  </a:extLst>
                </a:gridCol>
                <a:gridCol w="1424511">
                  <a:extLst>
                    <a:ext uri="{9D8B030D-6E8A-4147-A177-3AD203B41FA5}">
                      <a16:colId xmlns:a16="http://schemas.microsoft.com/office/drawing/2014/main" val="780603931"/>
                    </a:ext>
                  </a:extLst>
                </a:gridCol>
                <a:gridCol w="1827200">
                  <a:extLst>
                    <a:ext uri="{9D8B030D-6E8A-4147-A177-3AD203B41FA5}">
                      <a16:colId xmlns:a16="http://schemas.microsoft.com/office/drawing/2014/main" val="3143031067"/>
                    </a:ext>
                  </a:extLst>
                </a:gridCol>
                <a:gridCol w="1827200">
                  <a:extLst>
                    <a:ext uri="{9D8B030D-6E8A-4147-A177-3AD203B41FA5}">
                      <a16:colId xmlns:a16="http://schemas.microsoft.com/office/drawing/2014/main" val="3185685965"/>
                    </a:ext>
                  </a:extLst>
                </a:gridCol>
                <a:gridCol w="1827200">
                  <a:extLst>
                    <a:ext uri="{9D8B030D-6E8A-4147-A177-3AD203B41FA5}">
                      <a16:colId xmlns:a16="http://schemas.microsoft.com/office/drawing/2014/main" val="3033733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09/2020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94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PSA (ng/mL)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520390"/>
                  </a:ext>
                </a:extLst>
              </a:tr>
            </a:tbl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9A89E9-A156-3A42-8EE3-DDDAC5051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5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DC33C-465A-0546-BF4B-21CDED86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Patient Case 3 </a:t>
            </a:r>
            <a:br>
              <a:rPr lang="de-DE" dirty="0"/>
            </a:br>
            <a:r>
              <a:rPr lang="de-DE" dirty="0"/>
              <a:t>PSMA-PET at PSA 2.0 </a:t>
            </a:r>
            <a:r>
              <a:rPr lang="de-DE" cap="none" dirty="0"/>
              <a:t>ng</a:t>
            </a:r>
            <a:r>
              <a:rPr lang="de-DE" dirty="0"/>
              <a:t>/</a:t>
            </a:r>
            <a:r>
              <a:rPr lang="de-DE" cap="none" dirty="0"/>
              <a:t>m</a:t>
            </a:r>
            <a:r>
              <a:rPr lang="de-DE" dirty="0"/>
              <a:t>l with one single lymph node A. </a:t>
            </a:r>
            <a:r>
              <a:rPr lang="de-DE" dirty="0" err="1"/>
              <a:t>iliaca</a:t>
            </a:r>
            <a:r>
              <a:rPr lang="de-DE" dirty="0"/>
              <a:t> </a:t>
            </a:r>
            <a:r>
              <a:rPr lang="de-DE" dirty="0" err="1"/>
              <a:t>interna</a:t>
            </a:r>
            <a:endParaRPr 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B234F5-E252-BF4C-B27C-A66AD31A426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GB" dirty="0"/>
              <a:t>PSMA-PET, prostate specific membrane antigen-positron emission tomography; PSA, prostate-specific antigen </a:t>
            </a:r>
          </a:p>
        </p:txBody>
      </p:sp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C146BCC5-B21B-8647-95E3-62DAB2909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568" y="1422494"/>
            <a:ext cx="7636678" cy="4295632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672AFC-6C3C-AF49-B9B1-157437EF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5399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41700" y="5336166"/>
            <a:ext cx="1698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us on Twitter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@guconnectinfo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170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the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/>
              </a:rPr>
              <a:t>GU CONNECT</a:t>
            </a:r>
            <a:b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group on LinkedIn</a:t>
            </a:r>
            <a:endParaRPr lang="en-GB" sz="16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5762" y="5363866"/>
            <a:ext cx="1656184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cs typeface="PT Sans Narrow"/>
              </a:rPr>
              <a:t>Email</a:t>
            </a:r>
            <a:br>
              <a:rPr lang="en-GB" sz="1600" dirty="0">
                <a:solidFill>
                  <a:schemeClr val="tx2"/>
                </a:solidFill>
                <a:cs typeface="PT Sans Narrow"/>
              </a:rPr>
            </a:br>
            <a:r>
              <a:rPr lang="en-GB" sz="1600" b="1" dirty="0">
                <a:solidFill>
                  <a:schemeClr val="accent1"/>
                </a:solidFill>
                <a:cs typeface="PT Sans Narrow"/>
                <a:hlinkClick r:id="rId4"/>
              </a:rPr>
              <a:t>sam.brightwell@cor2ed.com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5402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Watch us on the</a:t>
            </a:r>
            <a:b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Channe</a:t>
            </a:r>
            <a: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  <a:t>l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chemeClr val="accent1"/>
                </a:solidFill>
                <a:ea typeface="Aileron" charset="0"/>
                <a:cs typeface="PT Sans Narrow"/>
                <a:hlinkClick r:id="rId3"/>
              </a:rPr>
              <a:t>GU CONNECT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GB" sz="3600" cap="none" dirty="0">
                <a:solidFill>
                  <a:schemeClr val="tx2"/>
                </a:solidFill>
              </a:rPr>
              <a:t>REACH </a:t>
            </a:r>
            <a:r>
              <a:rPr lang="en-GB" sz="3600" cap="none" dirty="0"/>
              <a:t>GU CONNECT </a:t>
            </a:r>
            <a:r>
              <a:rPr lang="en-GB" sz="3600" cap="none" dirty="0">
                <a:solidFill>
                  <a:schemeClr val="tx2"/>
                </a:solidFill>
              </a:rPr>
              <a:t>VIA </a:t>
            </a:r>
            <a:br>
              <a:rPr lang="en-GB" sz="3600" cap="none" dirty="0">
                <a:solidFill>
                  <a:schemeClr val="tx2"/>
                </a:solidFill>
              </a:rPr>
            </a:br>
            <a:r>
              <a:rPr lang="en-GB" sz="3600" cap="none" spc="-50" dirty="0">
                <a:solidFill>
                  <a:schemeClr val="tx2"/>
                </a:solidFill>
              </a:rPr>
              <a:t>TWITTER, LINKEDIN, VIMEO &amp; EMAIL</a:t>
            </a:r>
            <a:br>
              <a:rPr lang="en-GB" sz="3600" cap="none" dirty="0">
                <a:solidFill>
                  <a:schemeClr val="tx2"/>
                </a:solidFill>
              </a:rPr>
            </a:br>
            <a:r>
              <a:rPr lang="en-GB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GB" sz="3600" cap="none" dirty="0">
                <a:solidFill>
                  <a:schemeClr val="tx2"/>
                </a:solidFill>
              </a:rPr>
            </a:br>
            <a:r>
              <a:rPr lang="en-GB" sz="3600" u="sng" cap="non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http://www.guconnect.info</a:t>
            </a:r>
            <a:endParaRPr lang="en-GB" sz="3600" cap="none" dirty="0"/>
          </a:p>
        </p:txBody>
      </p:sp>
      <p:pic>
        <p:nvPicPr>
          <p:cNvPr id="21" name="Picture 20">
            <a:hlinkClick r:id="rId3"/>
            <a:extLst>
              <a:ext uri="{FF2B5EF4-FFF2-40B4-BE49-F238E27FC236}">
                <a16:creationId xmlns:a16="http://schemas.microsoft.com/office/drawing/2014/main" id="{11F9DF4D-4057-453D-B0D6-F5A87905C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34"/>
          <a:stretch/>
        </p:blipFill>
        <p:spPr>
          <a:xfrm>
            <a:off x="8319300" y="3983179"/>
            <a:ext cx="1449108" cy="1282427"/>
          </a:xfrm>
          <a:prstGeom prst="rect">
            <a:avLst/>
          </a:prstGeom>
        </p:spPr>
      </p:pic>
      <p:pic>
        <p:nvPicPr>
          <p:cNvPr id="22" name="Picture 21">
            <a:hlinkClick r:id="rId3"/>
            <a:extLst>
              <a:ext uri="{FF2B5EF4-FFF2-40B4-BE49-F238E27FC236}">
                <a16:creationId xmlns:a16="http://schemas.microsoft.com/office/drawing/2014/main" id="{DA9C17CD-405F-47F4-A30F-9A803835AC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008" y="3983179"/>
            <a:ext cx="1561194" cy="1282427"/>
          </a:xfrm>
          <a:prstGeom prst="rect">
            <a:avLst/>
          </a:prstGeom>
        </p:spPr>
      </p:pic>
      <p:pic>
        <p:nvPicPr>
          <p:cNvPr id="24" name="Picture 23">
            <a:hlinkClick r:id="rId3"/>
            <a:extLst>
              <a:ext uri="{FF2B5EF4-FFF2-40B4-BE49-F238E27FC236}">
                <a16:creationId xmlns:a16="http://schemas.microsoft.com/office/drawing/2014/main" id="{6662B954-7662-4746-B326-DDF08DB98D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5377" y="3983179"/>
            <a:ext cx="1698734" cy="1282427"/>
          </a:xfrm>
          <a:prstGeom prst="rect">
            <a:avLst/>
          </a:prstGeom>
        </p:spPr>
      </p:pic>
      <p:pic>
        <p:nvPicPr>
          <p:cNvPr id="26" name="Picture 25">
            <a:hlinkClick r:id="rId3"/>
            <a:extLst>
              <a:ext uri="{FF2B5EF4-FFF2-40B4-BE49-F238E27FC236}">
                <a16:creationId xmlns:a16="http://schemas.microsoft.com/office/drawing/2014/main" id="{2598BD12-CFFC-4FFD-B356-0AE659D065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65" t="-5872" b="-5133"/>
          <a:stretch/>
        </p:blipFill>
        <p:spPr>
          <a:xfrm>
            <a:off x="1992531" y="3912616"/>
            <a:ext cx="1567408" cy="1423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6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24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50BF3E-7108-4143-9085-CB6B4F45F21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007" y="1181064"/>
            <a:ext cx="10963200" cy="4528800"/>
          </a:xfrm>
        </p:spPr>
        <p:txBody>
          <a:bodyPr/>
          <a:lstStyle/>
          <a:p>
            <a:pPr marL="287338" indent="-287338"/>
            <a:r>
              <a:rPr lang="en-GB" sz="1700" b="1" dirty="0">
                <a:solidFill>
                  <a:schemeClr val="accent1"/>
                </a:solidFill>
              </a:rPr>
              <a:t>Metastatic prostate cancer </a:t>
            </a:r>
            <a:r>
              <a:rPr lang="en-GB" sz="1700" dirty="0"/>
              <a:t>indicates a palliative situation (prolonging life/maintaining quality of life) </a:t>
            </a:r>
          </a:p>
          <a:p>
            <a:pPr lvl="1"/>
            <a:r>
              <a:rPr lang="en-GB" sz="1500" b="1" dirty="0" err="1">
                <a:solidFill>
                  <a:schemeClr val="accent1"/>
                </a:solidFill>
              </a:rPr>
              <a:t>mHSPC</a:t>
            </a:r>
            <a:r>
              <a:rPr lang="en-GB" sz="1500" b="1" dirty="0">
                <a:solidFill>
                  <a:schemeClr val="accent1"/>
                </a:solidFill>
              </a:rPr>
              <a:t>:</a:t>
            </a:r>
            <a:r>
              <a:rPr lang="en-GB" sz="1500" dirty="0"/>
              <a:t> Treatment with systemic ADT e.g., LHRH analogues, GnRH antagonists, (</a:t>
            </a:r>
            <a:r>
              <a:rPr lang="en-GB" sz="1500" dirty="0">
                <a:solidFill>
                  <a:schemeClr val="tx2"/>
                </a:solidFill>
              </a:rPr>
              <a:t>possibly</a:t>
            </a:r>
            <a:r>
              <a:rPr lang="en-GB" sz="1500" dirty="0"/>
              <a:t> plus </a:t>
            </a:r>
            <a:r>
              <a:rPr lang="en-GB" sz="1500" dirty="0" err="1"/>
              <a:t>CTx</a:t>
            </a:r>
            <a:r>
              <a:rPr lang="en-GB" sz="1500" dirty="0"/>
              <a:t>, AR-A, surgery, </a:t>
            </a:r>
            <a:r>
              <a:rPr lang="en-GB" sz="1500" dirty="0" err="1"/>
              <a:t>RTx</a:t>
            </a:r>
            <a:r>
              <a:rPr lang="en-GB" sz="1500" dirty="0"/>
              <a:t>).</a:t>
            </a:r>
            <a:r>
              <a:rPr lang="en-GB" sz="1500" baseline="30000" dirty="0"/>
              <a:t>1</a:t>
            </a:r>
            <a:r>
              <a:rPr lang="en-GB" sz="1500" dirty="0"/>
              <a:t> Resistance occurs after 2-3 years (median)</a:t>
            </a:r>
            <a:r>
              <a:rPr lang="en-GB" sz="1500" baseline="30000" dirty="0"/>
              <a:t>2</a:t>
            </a:r>
          </a:p>
          <a:p>
            <a:pPr lvl="1"/>
            <a:r>
              <a:rPr lang="en-GB" sz="1500" b="1" dirty="0" err="1">
                <a:solidFill>
                  <a:schemeClr val="accent1"/>
                </a:solidFill>
              </a:rPr>
              <a:t>mCRPC</a:t>
            </a:r>
            <a:r>
              <a:rPr lang="en-GB" sz="1500" b="1" dirty="0">
                <a:solidFill>
                  <a:schemeClr val="accent1"/>
                </a:solidFill>
              </a:rPr>
              <a:t>:  </a:t>
            </a:r>
            <a:r>
              <a:rPr lang="en-GB" sz="1500" dirty="0"/>
              <a:t>Treatment options (depending on previous treatment for HSPC): abiraterone, </a:t>
            </a:r>
            <a:r>
              <a:rPr lang="en-GB" sz="1500" dirty="0" err="1"/>
              <a:t>cabazitaxel</a:t>
            </a:r>
            <a:r>
              <a:rPr lang="en-GB" sz="1500" dirty="0"/>
              <a:t>, docetaxel, enzalutamide, radium-223, sipuleucel-T.</a:t>
            </a:r>
            <a:r>
              <a:rPr lang="en-GB" sz="1500" baseline="30000" dirty="0"/>
              <a:t>1 </a:t>
            </a:r>
            <a:r>
              <a:rPr lang="en-GB" sz="1500" dirty="0"/>
              <a:t>Expected survival 2.2-2.8 years.</a:t>
            </a:r>
            <a:r>
              <a:rPr lang="en-GB" sz="1500" baseline="30000" dirty="0"/>
              <a:t>3</a:t>
            </a:r>
            <a:r>
              <a:rPr lang="en-GB" sz="1500" dirty="0"/>
              <a:t> </a:t>
            </a:r>
            <a:endParaRPr lang="en-GB" sz="1500" baseline="30000" dirty="0"/>
          </a:p>
          <a:p>
            <a:r>
              <a:rPr lang="en-GB" sz="1700" b="1" dirty="0">
                <a:solidFill>
                  <a:schemeClr val="accent1"/>
                </a:solidFill>
              </a:rPr>
              <a:t>‘Non-metastatic’ prostate cancer - </a:t>
            </a:r>
            <a:r>
              <a:rPr lang="en-GB" sz="1500" dirty="0">
                <a:solidFill>
                  <a:schemeClr val="tx2"/>
                </a:solidFill>
              </a:rPr>
              <a:t>without detectable metastases by conventional imaging (bone </a:t>
            </a:r>
            <a:r>
              <a:rPr lang="en-GB" sz="1500" dirty="0"/>
              <a:t>scan and CT)</a:t>
            </a:r>
          </a:p>
          <a:p>
            <a:pPr lvl="1"/>
            <a:r>
              <a:rPr lang="en-GB" sz="1600" b="1" dirty="0">
                <a:solidFill>
                  <a:schemeClr val="accent1"/>
                </a:solidFill>
              </a:rPr>
              <a:t>nmCRPC: </a:t>
            </a:r>
            <a:r>
              <a:rPr lang="en-GB" sz="1500" dirty="0"/>
              <a:t>Treatment with apalutamide, enzalutamide or darolutamide to patients with nmCRPC and a high risk of developing metastasis (PSADT &lt;10 months) to prolong time to metastases</a:t>
            </a:r>
            <a:r>
              <a:rPr lang="en-GB" sz="1500" baseline="30000" dirty="0"/>
              <a:t>1</a:t>
            </a:r>
          </a:p>
          <a:p>
            <a:pPr lvl="1"/>
            <a:r>
              <a:rPr lang="en-GB" sz="1500" dirty="0"/>
              <a:t>Clinical trials (e.g. SPARTAN, PROSPER, ARAMIS) directed towards (conventional) detection of metastases over time</a:t>
            </a:r>
            <a:r>
              <a:rPr lang="en-GB" sz="1500" baseline="30000" dirty="0"/>
              <a:t>4-6</a:t>
            </a:r>
          </a:p>
          <a:p>
            <a:pPr lvl="1"/>
            <a:r>
              <a:rPr lang="en-GB" sz="1500" dirty="0"/>
              <a:t>PSMA-PET imaging can detect metastatic </a:t>
            </a:r>
            <a:r>
              <a:rPr lang="en-US" sz="1500" dirty="0"/>
              <a:t>disease in a significant proportion of nmCRPC patients </a:t>
            </a:r>
            <a:r>
              <a:rPr lang="en-US" sz="1500" i="1" dirty="0"/>
              <a:t>potentially</a:t>
            </a:r>
            <a:r>
              <a:rPr lang="en-US" sz="1500" dirty="0"/>
              <a:t> leading to restaging</a:t>
            </a:r>
            <a:r>
              <a:rPr lang="en-US" sz="1500" baseline="30000" dirty="0"/>
              <a:t>7</a:t>
            </a:r>
            <a:endParaRPr lang="en-GB" sz="1500" baseline="30000" dirty="0"/>
          </a:p>
          <a:p>
            <a:pPr marL="287338" indent="-287338"/>
            <a:r>
              <a:rPr lang="en-GB" sz="1700" b="1" dirty="0">
                <a:solidFill>
                  <a:schemeClr val="accent1"/>
                </a:solidFill>
              </a:rPr>
              <a:t>Oligometastatic prostate cancer – </a:t>
            </a:r>
            <a:r>
              <a:rPr lang="en-GB" sz="1500" dirty="0">
                <a:solidFill>
                  <a:schemeClr val="tx2"/>
                </a:solidFill>
              </a:rPr>
              <a:t>generally ≤5 metastatic sites on imaging</a:t>
            </a:r>
            <a:r>
              <a:rPr lang="en-GB" sz="1500" baseline="30000" dirty="0">
                <a:solidFill>
                  <a:schemeClr val="tx2"/>
                </a:solidFill>
              </a:rPr>
              <a:t>8</a:t>
            </a:r>
          </a:p>
          <a:p>
            <a:pPr lvl="1"/>
            <a:r>
              <a:rPr lang="en-GB" sz="1500" dirty="0"/>
              <a:t>Individualized localized/image guided approaches (salvage surgery, </a:t>
            </a:r>
            <a:r>
              <a:rPr lang="en-GB" sz="1500" dirty="0" err="1"/>
              <a:t>RTx</a:t>
            </a:r>
            <a:r>
              <a:rPr lang="en-GB" sz="1500" dirty="0"/>
              <a:t>) may be </a:t>
            </a:r>
            <a:r>
              <a:rPr lang="en-GB" sz="1500" dirty="0">
                <a:solidFill>
                  <a:schemeClr val="tx2"/>
                </a:solidFill>
              </a:rPr>
              <a:t>beneficial in addition</a:t>
            </a:r>
            <a:r>
              <a:rPr lang="en-GB" sz="1500" dirty="0"/>
              <a:t>/prior to further systemic therapies</a:t>
            </a:r>
          </a:p>
          <a:p>
            <a:pPr lvl="1"/>
            <a:r>
              <a:rPr lang="en-GB" sz="1500" dirty="0" err="1"/>
              <a:t>Oligometastastic</a:t>
            </a:r>
            <a:r>
              <a:rPr lang="en-GB" sz="1500" dirty="0"/>
              <a:t> stages may be more frequently found in nmCRPC than </a:t>
            </a:r>
            <a:r>
              <a:rPr lang="en-GB" sz="1500" dirty="0" err="1"/>
              <a:t>mCRPC</a:t>
            </a:r>
            <a:r>
              <a:rPr lang="en-GB" sz="1500" dirty="0"/>
              <a:t>. How to find these cases? Sensitive diagnostic methods. Value of </a:t>
            </a:r>
            <a:r>
              <a:rPr lang="en-GB" sz="1500" b="1" dirty="0">
                <a:solidFill>
                  <a:schemeClr val="accent1"/>
                </a:solidFill>
              </a:rPr>
              <a:t>PSMA-PET </a:t>
            </a:r>
            <a:r>
              <a:rPr lang="en-GB" sz="1500" dirty="0"/>
              <a:t>imaging?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9407A-9969-9B48-B072-40BCCE75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of imaging in metastasised </a:t>
            </a:r>
            <a:br>
              <a:rPr lang="en-GB" dirty="0"/>
            </a:br>
            <a:r>
              <a:rPr lang="en-GB" dirty="0"/>
              <a:t>prostate cancer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F4416-86CA-8942-8FE4-895EFCDF6C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1384" y="6305246"/>
            <a:ext cx="10804408" cy="432048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sz="1100" dirty="0">
                <a:solidFill>
                  <a:schemeClr val="tx2"/>
                </a:solidFill>
              </a:rPr>
              <a:t>1. </a:t>
            </a:r>
            <a:r>
              <a:rPr lang="en-US" sz="1100" dirty="0"/>
              <a:t>European Association of Urology guidelines prostate cancer 2020. https://uroweb.org/guideline/prostate-cancer/Accessed 21-Jan-21; 2. </a:t>
            </a:r>
            <a:r>
              <a:rPr lang="en-GB" sz="1100" dirty="0" err="1"/>
              <a:t>Pienta</a:t>
            </a:r>
            <a:r>
              <a:rPr lang="en-GB" sz="1100" dirty="0"/>
              <a:t> KJ, et al. Clin Cancer Res. 2006;12:1665-71; 3. </a:t>
            </a:r>
            <a:r>
              <a:rPr lang="en-GB" sz="1100" dirty="0" err="1"/>
              <a:t>Francini</a:t>
            </a:r>
            <a:r>
              <a:rPr lang="en-GB" sz="1100" dirty="0"/>
              <a:t> E, et al. </a:t>
            </a:r>
            <a:r>
              <a:rPr lang="en-US" sz="1100" dirty="0"/>
              <a:t>Journal of Clinical Oncology 2018; 36, no. 6_suppl: 203-203; </a:t>
            </a:r>
            <a:r>
              <a:rPr lang="en-GB" sz="1100" dirty="0">
                <a:sym typeface="Calibri"/>
              </a:rPr>
              <a:t>4. </a:t>
            </a:r>
            <a:r>
              <a:rPr lang="en-GB" sz="1100" dirty="0"/>
              <a:t>Smith MR, et al</a:t>
            </a:r>
            <a:r>
              <a:rPr lang="en-GB" sz="1100" dirty="0">
                <a:solidFill>
                  <a:schemeClr val="tx2"/>
                </a:solidFill>
              </a:rPr>
              <a:t>. </a:t>
            </a:r>
            <a:r>
              <a:rPr lang="nl-NL" sz="1100" dirty="0">
                <a:solidFill>
                  <a:schemeClr val="tx2"/>
                </a:solidFill>
              </a:rPr>
              <a:t>Eur Urol. 2021;79:150-8</a:t>
            </a:r>
            <a:r>
              <a:rPr lang="en-GB" sz="1100" dirty="0">
                <a:sym typeface="Calibri"/>
              </a:rPr>
              <a:t>; 5. Sternberg CN, et al. </a:t>
            </a:r>
            <a:r>
              <a:rPr lang="pt-BR" sz="1100" dirty="0"/>
              <a:t>N Engl J  Med</a:t>
            </a:r>
            <a:r>
              <a:rPr lang="en-GB" sz="1100" dirty="0">
                <a:sym typeface="Calibri"/>
              </a:rPr>
              <a:t>. 2020;382: 2197-206; 6. </a:t>
            </a:r>
            <a:r>
              <a:rPr lang="pt-BR" sz="1100" dirty="0"/>
              <a:t>Fizazi K, et al. N Engl J  Med. 2020; 383: 1040-1049; 7. </a:t>
            </a:r>
            <a:r>
              <a:rPr lang="de-DE" sz="1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Fourquet A, et al. Sci Rep 2020; 10; 2104;  8.</a:t>
            </a:r>
            <a:r>
              <a:rPr lang="pt-BR" sz="1100" dirty="0"/>
              <a:t> Rao A, et al. </a:t>
            </a:r>
            <a:r>
              <a:rPr lang="en-US" sz="1100" dirty="0"/>
              <a:t>American Society of Clinical Oncology Educational Book 2019; 39: 309-320, DOI: 10.1200/EDBK_239041 </a:t>
            </a:r>
            <a:endParaRPr lang="en-GB" sz="1100" dirty="0">
              <a:sym typeface="Calibri"/>
            </a:endParaRP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842F58F-625F-934F-A638-62185A08AA99}"/>
              </a:ext>
            </a:extLst>
          </p:cNvPr>
          <p:cNvSpPr txBox="1">
            <a:spLocks/>
          </p:cNvSpPr>
          <p:nvPr/>
        </p:nvSpPr>
        <p:spPr>
          <a:xfrm>
            <a:off x="620184" y="5648794"/>
            <a:ext cx="11092440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GB" sz="1100" dirty="0"/>
              <a:t>ADT, androgen deprivation therapy; AR-A, androgen receptor antagonist; CT, computed tomography; </a:t>
            </a:r>
            <a:r>
              <a:rPr lang="en-GB" sz="1100" dirty="0" err="1"/>
              <a:t>CTxX</a:t>
            </a:r>
            <a:r>
              <a:rPr lang="en-GB" sz="1100" dirty="0"/>
              <a:t>, chemotherapy; GnRH: gonadotrophin-releasing-hormone; </a:t>
            </a:r>
            <a:r>
              <a:rPr lang="en-GB" altLang="de-DE" sz="1100" dirty="0"/>
              <a:t>LHRH: luteinising hormone releasing hormone;</a:t>
            </a:r>
            <a:r>
              <a:rPr lang="en-GB" sz="1100" dirty="0"/>
              <a:t> mHSPC, metastatic hormone sensitive prostate cancer; (n)(m)CRPC, (non-)(metastatic) castration resistant prostate cancer; PSADT, prostate-specific antigen-doubling time; PSMA-PET, positron emission tomography-prostate-specific membrane antigen; </a:t>
            </a:r>
            <a:r>
              <a:rPr lang="en-GB" sz="1100" dirty="0" err="1"/>
              <a:t>RTx</a:t>
            </a:r>
            <a:r>
              <a:rPr lang="en-GB" sz="1100" dirty="0"/>
              <a:t>, radiotherapy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ADB7905-5571-6D4A-BE22-72BC2B831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BF28A20C-DBEA-6747-BDC1-5BB4503D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53634">
            <a:off x="2823577" y="3496996"/>
            <a:ext cx="2197033" cy="167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5F95697-D315-6540-B101-72D74D12D742}"/>
              </a:ext>
            </a:extLst>
          </p:cNvPr>
          <p:cNvSpPr/>
          <p:nvPr/>
        </p:nvSpPr>
        <p:spPr>
          <a:xfrm>
            <a:off x="6885757" y="5297106"/>
            <a:ext cx="1141751" cy="7097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02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300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5DEE53B9-9103-8246-9AB0-08197AF42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4508" y="4199551"/>
            <a:ext cx="1624536" cy="166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D2FBC625-03FC-B84C-8F14-4F16E834C676}"/>
              </a:ext>
            </a:extLst>
          </p:cNvPr>
          <p:cNvCxnSpPr/>
          <p:nvPr/>
        </p:nvCxnSpPr>
        <p:spPr>
          <a:xfrm flipH="1">
            <a:off x="4497641" y="3532034"/>
            <a:ext cx="4764236" cy="644667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5">
            <a:extLst>
              <a:ext uri="{FF2B5EF4-FFF2-40B4-BE49-F238E27FC236}">
                <a16:creationId xmlns:a16="http://schemas.microsoft.com/office/drawing/2014/main" id="{60A04407-5977-BE47-81CE-10C3C131DF5A}"/>
              </a:ext>
            </a:extLst>
          </p:cNvPr>
          <p:cNvSpPr txBox="1"/>
          <p:nvPr/>
        </p:nvSpPr>
        <p:spPr>
          <a:xfrm>
            <a:off x="3456614" y="2909264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PSMA</a:t>
            </a:r>
          </a:p>
        </p:txBody>
      </p:sp>
      <p:pic>
        <p:nvPicPr>
          <p:cNvPr id="12" name="Bild 26" descr="PSMA-Txoverviewprior.TIF">
            <a:extLst>
              <a:ext uri="{FF2B5EF4-FFF2-40B4-BE49-F238E27FC236}">
                <a16:creationId xmlns:a16="http://schemas.microsoft.com/office/drawing/2014/main" id="{E7130244-44F4-E04D-9C4F-BDBBB9F30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3859" y="2249665"/>
            <a:ext cx="1372157" cy="1859856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13" name="Bild 28" descr="Unbenannt.JPG">
            <a:extLst>
              <a:ext uri="{FF2B5EF4-FFF2-40B4-BE49-F238E27FC236}">
                <a16:creationId xmlns:a16="http://schemas.microsoft.com/office/drawing/2014/main" id="{71CE6C0F-5D4A-2C40-A419-A9F45D9DAB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9792" y="4259412"/>
            <a:ext cx="955259" cy="1725027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1C996473-7244-984D-A9E9-DC987A4DAA77}"/>
              </a:ext>
            </a:extLst>
          </p:cNvPr>
          <p:cNvCxnSpPr/>
          <p:nvPr/>
        </p:nvCxnSpPr>
        <p:spPr>
          <a:xfrm flipH="1" flipV="1">
            <a:off x="4497641" y="4494683"/>
            <a:ext cx="4764236" cy="1017589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8CCDD556-6500-024C-9A43-300A1EBDF692}"/>
              </a:ext>
            </a:extLst>
          </p:cNvPr>
          <p:cNvSpPr txBox="1"/>
          <p:nvPr/>
        </p:nvSpPr>
        <p:spPr>
          <a:xfrm>
            <a:off x="7456632" y="2847804"/>
            <a:ext cx="103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09"/>
            <a:r>
              <a:rPr lang="de-DE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206419-1E12-7D45-9B40-641EBE718A82}"/>
              </a:ext>
            </a:extLst>
          </p:cNvPr>
          <p:cNvSpPr/>
          <p:nvPr/>
        </p:nvSpPr>
        <p:spPr>
          <a:xfrm>
            <a:off x="7482031" y="2812754"/>
            <a:ext cx="698575" cy="465716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2C6730-FEF7-CE42-862C-C5106A9EA863}"/>
              </a:ext>
            </a:extLst>
          </p:cNvPr>
          <p:cNvSpPr/>
          <p:nvPr/>
        </p:nvSpPr>
        <p:spPr>
          <a:xfrm>
            <a:off x="6643709" y="3532034"/>
            <a:ext cx="1141751" cy="709731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02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3000">
              <a:solidFill>
                <a:srgbClr val="FFFFFF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E1B56A1-EFBE-CC44-8FDB-FC44F009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4509" y="2725785"/>
            <a:ext cx="1460697" cy="13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20D7C0F-6C35-584A-A271-456FF4FEA0A1}"/>
              </a:ext>
            </a:extLst>
          </p:cNvPr>
          <p:cNvSpPr txBox="1"/>
          <p:nvPr/>
        </p:nvSpPr>
        <p:spPr>
          <a:xfrm>
            <a:off x="7634432" y="4494682"/>
            <a:ext cx="103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09"/>
            <a:r>
              <a:rPr lang="de-DE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177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Lu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5C1E76-9D14-6B42-B109-7F516FEE7CD0}"/>
              </a:ext>
            </a:extLst>
          </p:cNvPr>
          <p:cNvSpPr/>
          <p:nvPr/>
        </p:nvSpPr>
        <p:spPr>
          <a:xfrm>
            <a:off x="7659831" y="4459632"/>
            <a:ext cx="698575" cy="465716"/>
          </a:xfrm>
          <a:prstGeom prst="ellipse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9430E6AD-95C1-FC4F-A8BD-E1F97C7FB8F0}"/>
              </a:ext>
            </a:extLst>
          </p:cNvPr>
          <p:cNvSpPr txBox="1"/>
          <p:nvPr/>
        </p:nvSpPr>
        <p:spPr>
          <a:xfrm>
            <a:off x="10893930" y="2893579"/>
            <a:ext cx="1014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PET-</a:t>
            </a:r>
          </a:p>
          <a:p>
            <a:pPr defTabSz="914377"/>
            <a:r>
              <a:rPr lang="en-US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Diagnostics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18DAF8CC-D654-D543-828E-2E281DC888E3}"/>
              </a:ext>
            </a:extLst>
          </p:cNvPr>
          <p:cNvSpPr txBox="1"/>
          <p:nvPr/>
        </p:nvSpPr>
        <p:spPr>
          <a:xfrm>
            <a:off x="10732339" y="5054134"/>
            <a:ext cx="750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PSMA-</a:t>
            </a:r>
          </a:p>
          <a:p>
            <a:pPr defTabSz="914377"/>
            <a:r>
              <a:rPr lang="en-US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therapy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5494CC0-6F65-6C4B-965D-BEC197338BFC}"/>
              </a:ext>
            </a:extLst>
          </p:cNvPr>
          <p:cNvSpPr txBox="1"/>
          <p:nvPr/>
        </p:nvSpPr>
        <p:spPr>
          <a:xfrm>
            <a:off x="8303236" y="275662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2FE4D92-D16A-2F4E-AAEE-61CEBDF61920}"/>
              </a:ext>
            </a:extLst>
          </p:cNvPr>
          <p:cNvSpPr/>
          <p:nvPr/>
        </p:nvSpPr>
        <p:spPr>
          <a:xfrm>
            <a:off x="8231227" y="2718903"/>
            <a:ext cx="718592" cy="47906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Bild 8" descr="Logoneu91Ebenewhite.psd">
            <a:extLst>
              <a:ext uri="{FF2B5EF4-FFF2-40B4-BE49-F238E27FC236}">
                <a16:creationId xmlns:a16="http://schemas.microsoft.com/office/drawing/2014/main" id="{11FDE586-0F3F-A743-867E-E4CC1887B12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34942" y="-32494"/>
            <a:ext cx="520945" cy="660823"/>
          </a:xfrm>
          <a:prstGeom prst="rect">
            <a:avLst/>
          </a:prstGeom>
        </p:spPr>
      </p:pic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3263E966-AE04-244D-A72C-400180FB8D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95986"/>
            <a:ext cx="10963200" cy="4528800"/>
          </a:xfrm>
        </p:spPr>
        <p:txBody>
          <a:bodyPr/>
          <a:lstStyle/>
          <a:p>
            <a:pPr lvl="0"/>
            <a:r>
              <a:rPr lang="en-GB" b="1" dirty="0">
                <a:solidFill>
                  <a:schemeClr val="accent1"/>
                </a:solidFill>
              </a:rPr>
              <a:t>PSMA: </a:t>
            </a:r>
            <a:r>
              <a:rPr lang="en-GB" dirty="0"/>
              <a:t>prostate-specific membrane antigen = glutamate-carboxypeptidase II</a:t>
            </a:r>
          </a:p>
          <a:p>
            <a:pPr lvl="0"/>
            <a:r>
              <a:rPr lang="en-GB" dirty="0"/>
              <a:t>Overexpressed on prostate tumour cells (particularly in castration resistance) </a:t>
            </a:r>
          </a:p>
          <a:p>
            <a:pPr lvl="0"/>
            <a:r>
              <a:rPr lang="en-GB" dirty="0"/>
              <a:t>Ideal target for molecular imaging (PSMA-PET, </a:t>
            </a:r>
            <a:br>
              <a:rPr lang="en-GB" dirty="0"/>
            </a:br>
            <a:r>
              <a:rPr lang="en-GB" dirty="0"/>
              <a:t>labelling with </a:t>
            </a:r>
            <a:r>
              <a:rPr lang="en-GB" dirty="0">
                <a:solidFill>
                  <a:schemeClr val="tx2"/>
                </a:solidFill>
              </a:rPr>
              <a:t>short-lived PET radionuclides</a:t>
            </a:r>
            <a:r>
              <a:rPr lang="en-GB" dirty="0"/>
              <a:t>)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05184318-171A-5943-8998-DA1E373B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Improved detection of metastatic disease </a:t>
            </a:r>
            <a:br>
              <a:rPr lang="en-GB" dirty="0"/>
            </a:br>
            <a:r>
              <a:rPr lang="en-GB" dirty="0"/>
              <a:t>with PSMA-PET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3FB7A75-00D9-4B46-A140-37B17D996B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9632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PET, positron emission tomography; PSMA, </a:t>
            </a:r>
            <a:r>
              <a:rPr lang="en-US" dirty="0"/>
              <a:t>prostate-specific membrane antigen </a:t>
            </a:r>
            <a:endParaRPr lang="en-GB" dirty="0"/>
          </a:p>
          <a:p>
            <a:pPr>
              <a:spcBef>
                <a:spcPts val="300"/>
              </a:spcBef>
            </a:pPr>
            <a:r>
              <a:rPr lang="en-GB" dirty="0"/>
              <a:t>1. Davis M, et al. </a:t>
            </a:r>
            <a:r>
              <a:rPr lang="pl-PL" dirty="0"/>
              <a:t>Proc Natl Acad Sci USA</a:t>
            </a:r>
            <a:r>
              <a:rPr lang="en-GB" dirty="0"/>
              <a:t>. 2005;102;5981-6; 2. </a:t>
            </a:r>
            <a:r>
              <a:rPr lang="de-DE" dirty="0"/>
              <a:t>Eder M, et al. </a:t>
            </a:r>
            <a:r>
              <a:rPr lang="pt-BR" dirty="0"/>
              <a:t>Bioconjug Chem. 2012;23:688-97</a:t>
            </a:r>
            <a:r>
              <a:rPr lang="de-DE" dirty="0"/>
              <a:t>; 3. </a:t>
            </a:r>
            <a:r>
              <a:rPr lang="de-DE" dirty="0" err="1"/>
              <a:t>Barinka</a:t>
            </a:r>
            <a:r>
              <a:rPr lang="de-DE" dirty="0"/>
              <a:t> C, et al. J </a:t>
            </a:r>
            <a:r>
              <a:rPr lang="de-DE" dirty="0" err="1"/>
              <a:t>Med</a:t>
            </a:r>
            <a:r>
              <a:rPr lang="de-DE" dirty="0"/>
              <a:t> Chem. 2008;51;7737-43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A40888A5-5EFE-DC4E-A314-776E01A20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93B42-A7B6-48FF-8519-2E6D1161ED0A}"/>
              </a:ext>
            </a:extLst>
          </p:cNvPr>
          <p:cNvSpPr txBox="1"/>
          <p:nvPr/>
        </p:nvSpPr>
        <p:spPr>
          <a:xfrm>
            <a:off x="561359" y="5845939"/>
            <a:ext cx="375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ea typeface="Aileron" charset="0"/>
                <a:cs typeface="Aileron" charset="0"/>
              </a:rPr>
              <a:t>Images courtesy of Drzezga A, et al, University of Cologne</a:t>
            </a:r>
          </a:p>
        </p:txBody>
      </p:sp>
    </p:spTree>
    <p:extLst>
      <p:ext uri="{BB962C8B-B14F-4D97-AF65-F5344CB8AC3E}">
        <p14:creationId xmlns:p14="http://schemas.microsoft.com/office/powerpoint/2010/main" val="42013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Cor2Ed - GU Connect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03C74F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03C74F"/>
      </a:hlink>
      <a:folHlink>
        <a:srgbClr val="03C74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9157</TotalTime>
  <Words>10379</Words>
  <Application>Microsoft Office PowerPoint</Application>
  <PresentationFormat>Widescreen</PresentationFormat>
  <Paragraphs>1988</Paragraphs>
  <Slides>73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4" baseType="lpstr">
      <vt:lpstr>Aileron</vt:lpstr>
      <vt:lpstr>Arial</vt:lpstr>
      <vt:lpstr>BlinkMacSystemFont</vt:lpstr>
      <vt:lpstr>Calibri</vt:lpstr>
      <vt:lpstr>ff-quadraat-web-pro</vt:lpstr>
      <vt:lpstr>Lucida Grande</vt:lpstr>
      <vt:lpstr>PT Sans Narrow</vt:lpstr>
      <vt:lpstr>Times New Roman</vt:lpstr>
      <vt:lpstr>Verdana</vt:lpstr>
      <vt:lpstr>Wingdings</vt:lpstr>
      <vt:lpstr>Thème Office</vt:lpstr>
      <vt:lpstr>PowerPoint Presentation</vt:lpstr>
      <vt:lpstr>Current opinions on managing nmcrpc and the implications of new  imaging modalities  </vt:lpstr>
      <vt:lpstr>you will learn about…</vt:lpstr>
      <vt:lpstr>content</vt:lpstr>
      <vt:lpstr>Introducing the scientific committee</vt:lpstr>
      <vt:lpstr>Imaging controversies in crpc:  Does nmCRPC really exist?  Prof. Alexander Drzezga, MD Department of Nuclear Medicine, University Hospital,  University of Cologne, Germany  FEBRUARY 2021</vt:lpstr>
      <vt:lpstr>Disclaimer and disclosures</vt:lpstr>
      <vt:lpstr>Potential of imaging in metastasised  prostate cancer</vt:lpstr>
      <vt:lpstr>Improved detection of metastatic disease  with PSMA-PET</vt:lpstr>
      <vt:lpstr>5 different PSMA-tracers in use at University  of Cologne</vt:lpstr>
      <vt:lpstr>Value of PSMA-PET in primary diagnosis/  T-staging</vt:lpstr>
      <vt:lpstr>Value of PSMA-PET in N-staging</vt:lpstr>
      <vt:lpstr>18F-DCPyL versus 68Ga-PSMA</vt:lpstr>
      <vt:lpstr>Therapeutic consequences of PSMA-PET imaging: Radiation therapy</vt:lpstr>
      <vt:lpstr>177Lu-PSMA-Therapy</vt:lpstr>
      <vt:lpstr>PSMA-PET to detect metastasis in different diagnostic situations</vt:lpstr>
      <vt:lpstr>Value of PSMA-PET/CT in PSA-recurrence: Detection efficacy</vt:lpstr>
      <vt:lpstr>Cologne data: Metastasis depending on PSA-value in patients with biochemical recurrence </vt:lpstr>
      <vt:lpstr>Value of PSMA-PET/CT in PSA-recurrence </vt:lpstr>
      <vt:lpstr>PSMA-PET imaging in mCRPC</vt:lpstr>
      <vt:lpstr>PSMA-PET imaging in nmCRPC</vt:lpstr>
      <vt:lpstr>PSMA-PET imaging in nmCRPC </vt:lpstr>
      <vt:lpstr>summary</vt:lpstr>
      <vt:lpstr>summary</vt:lpstr>
      <vt:lpstr>With thaNks!</vt:lpstr>
      <vt:lpstr>nmCRPC: Case STUDY 1 </vt:lpstr>
      <vt:lpstr>PATIENT Case 1</vt:lpstr>
      <vt:lpstr>PATIENT Case 1 (cont.)</vt:lpstr>
      <vt:lpstr>PATIENT Case 1 (cont.)</vt:lpstr>
      <vt:lpstr>PATIENT Case 1 (cont.)</vt:lpstr>
      <vt:lpstr>Salvage lymph node dissection  at time of biochemical relapse  Prof. David Pfister, MD Professor and Deputy Director of The Department of Urology,  University Hospital of Cologne, Germany  FEBRUARY 2021</vt:lpstr>
      <vt:lpstr>DISCLAIMER AND DISCLOSURES</vt:lpstr>
      <vt:lpstr>Imaging at time of recurrence </vt:lpstr>
      <vt:lpstr>Detection of recurrent PC before  salvage surgery</vt:lpstr>
      <vt:lpstr>Lesion comparison between PET/CT and histology by Tracer</vt:lpstr>
      <vt:lpstr>Lymph node detection correlated with PSA value at time of PET</vt:lpstr>
      <vt:lpstr>Lymph node detection correlated with PSA value at time of PET</vt:lpstr>
      <vt:lpstr>Effect of MDT in LN recurrent PC patients-a matched control study</vt:lpstr>
      <vt:lpstr>Long-term Outcomes of salvage  lymph node dissection</vt:lpstr>
      <vt:lpstr>Long-term Outcomes of salvage  lymph node dissection</vt:lpstr>
      <vt:lpstr>Guideline recommendation</vt:lpstr>
      <vt:lpstr>Identification of Patients relying on clinical data</vt:lpstr>
      <vt:lpstr>Selecting the templates on 68Ga-PSMA-PET results  </vt:lpstr>
      <vt:lpstr>Multimodal treatment improves TumoUr control </vt:lpstr>
      <vt:lpstr>Radioguided surgery- A Milestone in Salvage LAD</vt:lpstr>
      <vt:lpstr>ConclusionS</vt:lpstr>
      <vt:lpstr>Prolonging Survival and Quality of Life:  Importance of Treating nmCRPC  Assoc. Prof. Alicia K. Morgans, MD, MPH Associate Professor of Medicine Northwestern University Chicago, IL, USA  FEBRUARY 2021</vt:lpstr>
      <vt:lpstr>Disclaimer and disclosures</vt:lpstr>
      <vt:lpstr>Outline</vt:lpstr>
      <vt:lpstr>Why is this a clinical question to debate?</vt:lpstr>
      <vt:lpstr>Why is this a clinical question to debate?</vt:lpstr>
      <vt:lpstr>Is nmCRPC a real entity?</vt:lpstr>
      <vt:lpstr>Imaging Advances Lead to Merging of  Patient Groups</vt:lpstr>
      <vt:lpstr>What are the SYSTEMIC options?</vt:lpstr>
      <vt:lpstr>EAU Guidelines: Strong Recommendation</vt:lpstr>
      <vt:lpstr>NCCN Guidelines: Category 1 Recommendation</vt:lpstr>
      <vt:lpstr>Risk of Metastases Increases as PSADT Falls</vt:lpstr>
      <vt:lpstr>Study Designs: SPARTAN, PROSPER, ARAMIS</vt:lpstr>
      <vt:lpstr>Primary Endpoint: Metastasis-Free Survival</vt:lpstr>
      <vt:lpstr>Secondary Endpoint: Final Overall Survival </vt:lpstr>
      <vt:lpstr>Adverse Events of Interest</vt:lpstr>
      <vt:lpstr>Treatment Is Associated With Maintenance  of HRQoL</vt:lpstr>
      <vt:lpstr>Post-hoc analysis: Time to deterioration of EORTC QLQ-PR25 subscales</vt:lpstr>
      <vt:lpstr>Post-hoc analysis: Time to deterioration of EORTC QLQ-PR25 subscales</vt:lpstr>
      <vt:lpstr>conclusions</vt:lpstr>
      <vt:lpstr>nmCRPC: Case STUDY 2 </vt:lpstr>
      <vt:lpstr>Patient Case 2</vt:lpstr>
      <vt:lpstr>Patient Case 2</vt:lpstr>
      <vt:lpstr>nmCRPC: Case STUDY 3 </vt:lpstr>
      <vt:lpstr>Patient Case 3 Patient *30.12.1941</vt:lpstr>
      <vt:lpstr>Patient Case 3  PSMA-PET at PSA 2.0 ng/ml with one single lymph node A. iliaca interna</vt:lpstr>
      <vt:lpstr>REACH GU CONNECT VIA  TWITTER, LINKEDIN, VIMEO &amp; EMAIL OR VISIT THE GROUP’S WEBSITE http://www.guconnect.info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elaine wills</cp:lastModifiedBy>
  <cp:revision>521</cp:revision>
  <cp:lastPrinted>2021-02-10T14:56:32Z</cp:lastPrinted>
  <dcterms:created xsi:type="dcterms:W3CDTF">2016-10-14T09:38:18Z</dcterms:created>
  <dcterms:modified xsi:type="dcterms:W3CDTF">2021-04-06T12:05:13Z</dcterms:modified>
</cp:coreProperties>
</file>