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7" r:id="rId8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Calibri"/>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Calibri"/>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Calibri"/>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Calibri"/>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Calibri"/>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Calibri"/>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Calibri"/>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Calibri"/>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4297"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60" d="100"/>
          <a:sy n="60" d="100"/>
        </p:scale>
        <p:origin x="800" y="208"/>
      </p:cViewPr>
      <p:guideLst>
        <p:guide orient="horz" pos="4297"/>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1143000" y="685800"/>
            <a:ext cx="4572000" cy="3429000"/>
          </a:xfrm>
          <a:prstGeom prst="rect">
            <a:avLst/>
          </a:prstGeom>
        </p:spPr>
        <p:txBody>
          <a:bodyPr/>
          <a:lstStyle/>
          <a:p>
            <a:endParaRPr/>
          </a:p>
        </p:txBody>
      </p:sp>
      <p:sp>
        <p:nvSpPr>
          <p:cNvPr id="143" name="Shape 14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1098624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spcBef>
                <a:spcPts val="0"/>
              </a:spcBef>
              <a:buSzTx/>
              <a:buNone/>
              <a:defRPr sz="7200" b="1">
                <a:solidFill>
                  <a:srgbClr val="00538A"/>
                </a:solidFill>
              </a:defRPr>
            </a:lvl1pPr>
            <a:lvl2pPr marL="0" indent="0">
              <a:spcBef>
                <a:spcPts val="0"/>
              </a:spcBef>
              <a:buSzTx/>
              <a:buNone/>
              <a:defRPr sz="7200" b="1">
                <a:solidFill>
                  <a:srgbClr val="00538A"/>
                </a:solidFill>
              </a:defRPr>
            </a:lvl2pPr>
            <a:lvl3pPr marL="0" indent="0">
              <a:spcBef>
                <a:spcPts val="0"/>
              </a:spcBef>
              <a:buSzTx/>
              <a:buNone/>
              <a:defRPr sz="7200" b="1">
                <a:solidFill>
                  <a:srgbClr val="00538A"/>
                </a:solidFill>
              </a:defRPr>
            </a:lvl3pPr>
            <a:lvl4pPr marL="0" indent="0">
              <a:spcBef>
                <a:spcPts val="0"/>
              </a:spcBef>
              <a:buSzTx/>
              <a:buNone/>
              <a:defRPr sz="7200" b="1">
                <a:solidFill>
                  <a:srgbClr val="00538A"/>
                </a:solidFill>
              </a:defRPr>
            </a:lvl4pPr>
            <a:lvl5pPr marL="0" indent="0">
              <a:spcBef>
                <a:spcPts val="0"/>
              </a:spcBef>
              <a:buSzTx/>
              <a:buNone/>
              <a:defRPr sz="7200" b="1">
                <a:solidFill>
                  <a:srgbClr val="00538A"/>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solidFill>
                  <a:srgbClr val="000000"/>
                </a:solidFill>
                <a:latin typeface="Helvetica Neue"/>
                <a:ea typeface="Helvetica Neue"/>
                <a:cs typeface="Helvetica Neue"/>
                <a:sym typeface="Helvetica Neue"/>
              </a:defRPr>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solidFill>
                  <a:srgbClr val="000000"/>
                </a:solidFill>
                <a:latin typeface="Helvetica Neue Medium"/>
                <a:ea typeface="Helvetica Neue Medium"/>
                <a:cs typeface="Helvetica Neue Medium"/>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676400" y="730250"/>
            <a:ext cx="21031200" cy="2651126"/>
          </a:xfrm>
          <a:prstGeom prst="rect">
            <a:avLst/>
          </a:prstGeom>
        </p:spPr>
        <p:txBody>
          <a:bodyPr lIns="91439" tIns="91439" rIns="91439" bIns="91439"/>
          <a:lstStyle>
            <a:lvl1pPr algn="l" defTabSz="1828800">
              <a:lnSpc>
                <a:spcPct val="90000"/>
              </a:lnSpc>
              <a:defRPr sz="8800">
                <a:latin typeface="Calibri Light"/>
                <a:ea typeface="Calibri Light"/>
                <a:cs typeface="Calibri Light"/>
                <a:sym typeface="Calibri Light"/>
              </a:defRPr>
            </a:lvl1pPr>
          </a:lstStyle>
          <a:p>
            <a:r>
              <a:t>Title Text</a:t>
            </a:r>
          </a:p>
        </p:txBody>
      </p:sp>
      <p:sp>
        <p:nvSpPr>
          <p:cNvPr id="118" name="Slide Number"/>
          <p:cNvSpPr txBox="1">
            <a:spLocks noGrp="1"/>
          </p:cNvSpPr>
          <p:nvPr>
            <p:ph type="sldNum" sz="quarter" idx="2"/>
          </p:nvPr>
        </p:nvSpPr>
        <p:spPr>
          <a:xfrm>
            <a:off x="22192337" y="12808585"/>
            <a:ext cx="515264" cy="538480"/>
          </a:xfrm>
          <a:prstGeom prst="rect">
            <a:avLst/>
          </a:prstGeom>
        </p:spPr>
        <p:txBody>
          <a:bodyPr lIns="91439" tIns="91439" rIns="91439" bIns="91439" anchor="ctr"/>
          <a:lstStyle>
            <a:lvl1pPr algn="r" defTabSz="1828800">
              <a:defRPr>
                <a:solidFill>
                  <a:srgbClr val="888888"/>
                </a:solidFill>
                <a:latin typeface="+mn-lt"/>
                <a:ea typeface="+mn-ea"/>
                <a:cs typeface="+mn-cs"/>
                <a:sym typeface="Calibri"/>
              </a:defRPr>
            </a:lvl1p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25"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6"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7200" b="1">
                <a:solidFill>
                  <a:srgbClr val="00538A"/>
                </a:solidFill>
              </a:defRPr>
            </a:lvl1pPr>
            <a:lvl2pPr marL="0" indent="0" algn="ctr">
              <a:spcBef>
                <a:spcPts val="0"/>
              </a:spcBef>
              <a:buSzTx/>
              <a:buNone/>
              <a:defRPr sz="7200" b="1">
                <a:solidFill>
                  <a:srgbClr val="00538A"/>
                </a:solidFill>
              </a:defRPr>
            </a:lvl2pPr>
            <a:lvl3pPr marL="0" indent="0" algn="ctr">
              <a:spcBef>
                <a:spcPts val="0"/>
              </a:spcBef>
              <a:buSzTx/>
              <a:buNone/>
              <a:defRPr sz="7200" b="1">
                <a:solidFill>
                  <a:srgbClr val="00538A"/>
                </a:solidFill>
              </a:defRPr>
            </a:lvl3pPr>
            <a:lvl4pPr marL="0" indent="0" algn="ctr">
              <a:spcBef>
                <a:spcPts val="0"/>
              </a:spcBef>
              <a:buSzTx/>
              <a:buNone/>
              <a:defRPr sz="7200" b="1">
                <a:solidFill>
                  <a:srgbClr val="00538A"/>
                </a:solidFill>
              </a:defRPr>
            </a:lvl4pPr>
            <a:lvl5pPr marL="0" indent="0" algn="ctr">
              <a:spcBef>
                <a:spcPts val="0"/>
              </a:spcBef>
              <a:buSzTx/>
              <a:buNone/>
              <a:defRPr sz="7200" b="1">
                <a:solidFill>
                  <a:srgbClr val="00538A"/>
                </a:solidFill>
              </a:defRPr>
            </a:lvl5pPr>
          </a:lstStyle>
          <a:p>
            <a:r>
              <a:t>Body Level One</a:t>
            </a:r>
          </a:p>
          <a:p>
            <a:pPr lvl="1"/>
            <a:r>
              <a:t>Body Level Two</a:t>
            </a:r>
          </a:p>
          <a:p>
            <a:pPr lvl="2"/>
            <a:r>
              <a:t>Body Level Three</a:t>
            </a:r>
          </a:p>
          <a:p>
            <a:pPr lvl="3"/>
            <a:r>
              <a:t>Body Level Four</a:t>
            </a:r>
          </a:p>
          <a:p>
            <a:pPr lvl="4"/>
            <a:r>
              <a:t>Body Level Five</a:t>
            </a: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35" name="Body Level One…"/>
          <p:cNvSpPr txBox="1">
            <a:spLocks noGrp="1"/>
          </p:cNvSpPr>
          <p:nvPr>
            <p:ph type="body" sz="quarter" idx="1"/>
          </p:nvPr>
        </p:nvSpPr>
        <p:spPr>
          <a:xfrm>
            <a:off x="1778000" y="7073900"/>
            <a:ext cx="20828000" cy="1587500"/>
          </a:xfrm>
          <a:prstGeom prst="rect">
            <a:avLst/>
          </a:prstGeom>
        </p:spPr>
        <p:txBody>
          <a:bodyPr anchor="t"/>
          <a:lstStyle>
            <a:lvl1pPr marL="0" indent="0">
              <a:spcBef>
                <a:spcPts val="0"/>
              </a:spcBef>
              <a:buSzTx/>
              <a:buNone/>
              <a:defRPr sz="7200" b="1">
                <a:solidFill>
                  <a:srgbClr val="C21721"/>
                </a:solidFill>
              </a:defRPr>
            </a:lvl1pPr>
            <a:lvl2pPr marL="0" indent="0">
              <a:spcBef>
                <a:spcPts val="0"/>
              </a:spcBef>
              <a:buSzTx/>
              <a:buNone/>
              <a:defRPr sz="7200" b="1">
                <a:solidFill>
                  <a:srgbClr val="C21721"/>
                </a:solidFill>
              </a:defRPr>
            </a:lvl2pPr>
            <a:lvl3pPr marL="0" indent="0">
              <a:spcBef>
                <a:spcPts val="0"/>
              </a:spcBef>
              <a:buSzTx/>
              <a:buNone/>
              <a:defRPr sz="7200" b="1">
                <a:solidFill>
                  <a:srgbClr val="C21721"/>
                </a:solidFill>
              </a:defRPr>
            </a:lvl3pPr>
            <a:lvl4pPr marL="0" indent="0">
              <a:spcBef>
                <a:spcPts val="0"/>
              </a:spcBef>
              <a:buSzTx/>
              <a:buNone/>
              <a:defRPr sz="7200" b="1">
                <a:solidFill>
                  <a:srgbClr val="C21721"/>
                </a:solidFill>
              </a:defRPr>
            </a:lvl4pPr>
            <a:lvl5pPr marL="0" indent="0">
              <a:spcBef>
                <a:spcPts val="0"/>
              </a:spcBef>
              <a:buSzTx/>
              <a:buNone/>
              <a:defRPr sz="7200" b="1">
                <a:solidFill>
                  <a:srgbClr val="C21721"/>
                </a:solidFill>
              </a:defRPr>
            </a:lvl5pPr>
          </a:lstStyle>
          <a:p>
            <a:r>
              <a:t>Body Level One</a:t>
            </a:r>
          </a:p>
          <a:p>
            <a:pPr lvl="1"/>
            <a:r>
              <a:t>Body Level Two</a:t>
            </a:r>
          </a:p>
          <a:p>
            <a:pPr lvl="2"/>
            <a:r>
              <a:t>Body Level Three</a:t>
            </a:r>
          </a:p>
          <a:p>
            <a:pPr lvl="3"/>
            <a:r>
              <a:t>Body Level Four</a:t>
            </a:r>
          </a:p>
          <a:p>
            <a:pPr lvl="4"/>
            <a:r>
              <a:t>Body Level Five</a:t>
            </a:r>
          </a:p>
        </p:txBody>
      </p:sp>
      <p:sp>
        <p:nvSpPr>
          <p:cNvPr id="13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spcBef>
                <a:spcPts val="0"/>
              </a:spcBef>
              <a:buSzTx/>
              <a:buNone/>
              <a:defRPr sz="7200" b="1">
                <a:solidFill>
                  <a:srgbClr val="00538A"/>
                </a:solidFill>
              </a:defRPr>
            </a:lvl1pPr>
            <a:lvl2pPr marL="0" indent="0">
              <a:spcBef>
                <a:spcPts val="0"/>
              </a:spcBef>
              <a:buSzTx/>
              <a:buNone/>
              <a:defRPr sz="7200" b="1">
                <a:solidFill>
                  <a:srgbClr val="00538A"/>
                </a:solidFill>
              </a:defRPr>
            </a:lvl2pPr>
            <a:lvl3pPr marL="0" indent="0">
              <a:spcBef>
                <a:spcPts val="0"/>
              </a:spcBef>
              <a:buSzTx/>
              <a:buNone/>
              <a:defRPr sz="7200" b="1">
                <a:solidFill>
                  <a:srgbClr val="00538A"/>
                </a:solidFill>
              </a:defRPr>
            </a:lvl3pPr>
            <a:lvl4pPr marL="0" indent="0">
              <a:spcBef>
                <a:spcPts val="0"/>
              </a:spcBef>
              <a:buSzTx/>
              <a:buNone/>
              <a:defRPr sz="7200" b="1">
                <a:solidFill>
                  <a:srgbClr val="00538A"/>
                </a:solidFill>
              </a:defRPr>
            </a:lvl4pPr>
            <a:lvl5pPr marL="0" indent="0">
              <a:spcBef>
                <a:spcPts val="0"/>
              </a:spcBef>
              <a:buSzTx/>
              <a:buNone/>
              <a:defRPr sz="7200" b="1">
                <a:solidFill>
                  <a:srgbClr val="00538A"/>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atin typeface="Helvetica Neue Medium"/>
                <a:ea typeface="Helvetica Neue Medium"/>
                <a:cs typeface="Helvetica Neue Medium"/>
                <a:sym typeface="Helvetica Neue Medium"/>
              </a:defRPr>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spcBef>
                <a:spcPts val="0"/>
              </a:spcBef>
              <a:buSzTx/>
              <a:buNone/>
              <a:defRPr sz="7200" b="1">
                <a:solidFill>
                  <a:srgbClr val="00538A"/>
                </a:solidFill>
              </a:defRPr>
            </a:lvl1pPr>
            <a:lvl2pPr marL="0" indent="0">
              <a:spcBef>
                <a:spcPts val="0"/>
              </a:spcBef>
              <a:buSzTx/>
              <a:buNone/>
              <a:defRPr sz="7200" b="1">
                <a:solidFill>
                  <a:srgbClr val="00538A"/>
                </a:solidFill>
              </a:defRPr>
            </a:lvl2pPr>
            <a:lvl3pPr marL="0" indent="0">
              <a:spcBef>
                <a:spcPts val="0"/>
              </a:spcBef>
              <a:buSzTx/>
              <a:buNone/>
              <a:defRPr sz="7200" b="1">
                <a:solidFill>
                  <a:srgbClr val="00538A"/>
                </a:solidFill>
              </a:defRPr>
            </a:lvl3pPr>
            <a:lvl4pPr marL="0" indent="0">
              <a:spcBef>
                <a:spcPts val="0"/>
              </a:spcBef>
              <a:buSzTx/>
              <a:buNone/>
              <a:defRPr sz="7200" b="1">
                <a:solidFill>
                  <a:srgbClr val="00538A"/>
                </a:solidFill>
              </a:defRPr>
            </a:lvl4pPr>
            <a:lvl5pPr marL="0" indent="0">
              <a:spcBef>
                <a:spcPts val="0"/>
              </a:spcBef>
              <a:buSzTx/>
              <a:buNone/>
              <a:defRPr sz="7200" b="1">
                <a:solidFill>
                  <a:srgbClr val="00538A"/>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solidFill>
                  <a:srgbClr val="000000"/>
                </a:solidFill>
                <a:latin typeface="Helvetica Neue"/>
                <a:ea typeface="Helvetica Neue"/>
                <a:cs typeface="Helvetica Neue"/>
                <a:sym typeface="Helvetica Neue"/>
              </a:defRPr>
            </a:lvl1pPr>
            <a:lvl2pPr marL="1117600" indent="-558800">
              <a:spcBef>
                <a:spcPts val="4500"/>
              </a:spcBef>
              <a:defRPr sz="3800">
                <a:solidFill>
                  <a:srgbClr val="000000"/>
                </a:solidFill>
                <a:latin typeface="Helvetica Neue"/>
                <a:ea typeface="Helvetica Neue"/>
                <a:cs typeface="Helvetica Neue"/>
                <a:sym typeface="Helvetica Neue"/>
              </a:defRPr>
            </a:lvl2pPr>
            <a:lvl3pPr marL="1676400" indent="-558800">
              <a:spcBef>
                <a:spcPts val="4500"/>
              </a:spcBef>
              <a:defRPr sz="3800">
                <a:solidFill>
                  <a:srgbClr val="000000"/>
                </a:solidFill>
                <a:latin typeface="Helvetica Neue"/>
                <a:ea typeface="Helvetica Neue"/>
                <a:cs typeface="Helvetica Neue"/>
                <a:sym typeface="Helvetica Neue"/>
              </a:defRPr>
            </a:lvl3pPr>
            <a:lvl4pPr marL="2235200" indent="-558800">
              <a:spcBef>
                <a:spcPts val="4500"/>
              </a:spcBef>
              <a:defRPr sz="3800">
                <a:solidFill>
                  <a:srgbClr val="000000"/>
                </a:solidFill>
                <a:latin typeface="Helvetica Neue"/>
                <a:ea typeface="Helvetica Neue"/>
                <a:cs typeface="Helvetica Neue"/>
                <a:sym typeface="Helvetica Neue"/>
              </a:defRPr>
            </a:lvl4pPr>
            <a:lvl5pPr marL="2794000" indent="-558800">
              <a:spcBef>
                <a:spcPts val="4500"/>
              </a:spcBef>
              <a:defRPr sz="3800">
                <a:solidFill>
                  <a:srgbClr val="00000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Calibri"/>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Calibri"/>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Calibri"/>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Calibri"/>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Calibri"/>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Calibri"/>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Calibri"/>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Calibri"/>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Calibri"/>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n-lt"/>
          <a:ea typeface="+mn-ea"/>
          <a:cs typeface="+mn-cs"/>
          <a:sym typeface="Calibri"/>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n-lt"/>
          <a:ea typeface="+mn-ea"/>
          <a:cs typeface="+mn-cs"/>
          <a:sym typeface="Calibri"/>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n-lt"/>
          <a:ea typeface="+mn-ea"/>
          <a:cs typeface="+mn-cs"/>
          <a:sym typeface="Calibri"/>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n-lt"/>
          <a:ea typeface="+mn-ea"/>
          <a:cs typeface="+mn-cs"/>
          <a:sym typeface="Calibri"/>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n-lt"/>
          <a:ea typeface="+mn-ea"/>
          <a:cs typeface="+mn-cs"/>
          <a:sym typeface="Calibri"/>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n-lt"/>
          <a:ea typeface="+mn-ea"/>
          <a:cs typeface="+mn-cs"/>
          <a:sym typeface="Calibri"/>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n-lt"/>
          <a:ea typeface="+mn-ea"/>
          <a:cs typeface="+mn-cs"/>
          <a:sym typeface="Calibri"/>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n-lt"/>
          <a:ea typeface="+mn-ea"/>
          <a:cs typeface="+mn-cs"/>
          <a:sym typeface="Calibri"/>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3B3735"/>
          </a:solidFill>
          <a:uFillTx/>
          <a:latin typeface="+mn-lt"/>
          <a:ea typeface="+mn-ea"/>
          <a:cs typeface="+mn-cs"/>
          <a:sym typeface="Calibri"/>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accessdata.fda.gov/drugsatfda_docs/label/2020/203085s011lbl.pdf" TargetMode="External"/><Relationship Id="rId13" Type="http://schemas.openxmlformats.org/officeDocument/2006/relationships/hyperlink" Target="https://www.accessdata.fda.gov/drugsatfda_docs/label/2019/125418s045lbl.pdf" TargetMode="External"/><Relationship Id="rId18" Type="http://schemas.openxmlformats.org/officeDocument/2006/relationships/hyperlink" Target="https://www.accessdata.fda.gov/drugsatfda_docs/label/2020/210496s006lbl.pdf" TargetMode="External"/><Relationship Id="rId26" Type="http://schemas.openxmlformats.org/officeDocument/2006/relationships/image" Target="../media/image31.png"/><Relationship Id="rId3" Type="http://schemas.openxmlformats.org/officeDocument/2006/relationships/hyperlink" Target="https://www.accessdata.fda.gov/drugsatfda_docs/label/2019/125084s273lbl.pdf" TargetMode="External"/><Relationship Id="rId21" Type="http://schemas.openxmlformats.org/officeDocument/2006/relationships/image" Target="../media/image26.png"/><Relationship Id="rId7" Type="http://schemas.openxmlformats.org/officeDocument/2006/relationships/hyperlink" Target="https://www.accessdata.fda.gov/drugsatfda_docs/label/2018/021938s035lbl.pdf" TargetMode="External"/><Relationship Id="rId12" Type="http://schemas.openxmlformats.org/officeDocument/2006/relationships/hyperlink" Target="https://www.accessdata.fda.gov/drugsatfda_docs/label/2019/125085s331lbl.pdf" TargetMode="External"/><Relationship Id="rId17" Type="http://schemas.openxmlformats.org/officeDocument/2006/relationships/hyperlink" Target="https://www.accessdata.fda.gov/drugsatfda_docs/label/2018/021986s021lbl.pdf" TargetMode="External"/><Relationship Id="rId25"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hyperlink" Target="https://www.accessdata.fda.gov/drugsatfda_docs/label/2019/022068s031lbl.pdf" TargetMode="External"/><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hyperlink" Target="https://www.accessdata.fda.gov/drugsatfda_docs/label/2018/021923s020lbl.pdf" TargetMode="External"/><Relationship Id="rId11" Type="http://schemas.openxmlformats.org/officeDocument/2006/relationships/hyperlink" Target="https://www.accessdata.fda.gov/drugsatfda_docs/label/2020/212608s000lbl.pdf" TargetMode="External"/><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hyperlink" Target="https://www.accessdata.fda.gov/drugsatfda_docs/label/2017/125147s207lbl.pdf" TargetMode="External"/><Relationship Id="rId15" Type="http://schemas.openxmlformats.org/officeDocument/2006/relationships/hyperlink" Target="https://www.accessdata.fda.gov/drugsatfda_docs/label/2018/021588s053lbl.pdf" TargetMode="External"/><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hyperlink" Target="https://www.accessdata.fda.gov/drugsatfda_docs/label/2019/208692s003lbl.pdf" TargetMode="External"/><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hyperlink" Target="https://www.accessdata.fda.gov/drugsatfda_docs/label/2016/021743s025lbl.pdf" TargetMode="External"/><Relationship Id="rId9" Type="http://schemas.openxmlformats.org/officeDocument/2006/relationships/hyperlink" Target="https://www.accessdata.fda.gov/drugsatfda_docs/label/2019/206947s011lbl.pdf" TargetMode="External"/><Relationship Id="rId14" Type="http://schemas.openxmlformats.org/officeDocument/2006/relationships/hyperlink" Target="https://www.accessdata.fda.gov/drugsatfda_docs/label/2019/125477s033lbl.pdf" TargetMode="External"/><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pubmed.ncbi.nlm.nih.gov/29576427/" TargetMode="External"/><Relationship Id="rId7" Type="http://schemas.openxmlformats.org/officeDocument/2006/relationships/hyperlink" Target="https://www.accessdata.fda.gov/drugsatfda_docs/label/2017/125147s207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6/021743s025lbl.pdf" TargetMode="External"/><Relationship Id="rId5" Type="http://schemas.openxmlformats.org/officeDocument/2006/relationships/hyperlink" Target="https://www.accessdata.fda.gov/drugsatfda_docs/label/2019/125084s273lbl.pdf" TargetMode="External"/><Relationship Id="rId10" Type="http://schemas.openxmlformats.org/officeDocument/2006/relationships/image" Target="../media/image40.png"/><Relationship Id="rId4" Type="http://schemas.openxmlformats.org/officeDocument/2006/relationships/hyperlink" Target="https://pubmed.ncbi.nlm.nih.gov/29727211/" TargetMode="External"/><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7/125147s207lbl.pdf" TargetMode="External"/><Relationship Id="rId5" Type="http://schemas.openxmlformats.org/officeDocument/2006/relationships/hyperlink" Target="https://www.accessdata.fda.gov/drugsatfda_docs/label/2016/021743s025lbl.pdf" TargetMode="External"/><Relationship Id="rId4" Type="http://schemas.openxmlformats.org/officeDocument/2006/relationships/hyperlink" Target="https://www.accessdata.fda.gov/drugsatfda_docs/label/2019/125084s273lbl.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22419954/"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hyperlink" Target="https://ascopubs.org/doi/abs/10.1200/jco.2013.31.15_suppl.3637"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accessdata.fda.gov/drugsatfda_docs/label/2020/212608s000lbl.pdf" TargetMode="External"/><Relationship Id="rId3" Type="http://schemas.openxmlformats.org/officeDocument/2006/relationships/hyperlink" Target="https://www.accessdata.fda.gov/drugsatfda_docs/label/2018/021923s020lbl.pdf" TargetMode="External"/><Relationship Id="rId7" Type="http://schemas.openxmlformats.org/officeDocument/2006/relationships/hyperlink" Target="https://www.accessdata.fda.gov/drugsatfda_docs/label/2019/208692s00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9/206947s011lbl.pdf" TargetMode="External"/><Relationship Id="rId5" Type="http://schemas.openxmlformats.org/officeDocument/2006/relationships/hyperlink" Target="https://www.accessdata.fda.gov/drugsatfda_docs/label/2020/203085s011lbl.pdf" TargetMode="External"/><Relationship Id="rId4" Type="http://schemas.openxmlformats.org/officeDocument/2006/relationships/hyperlink" Target="https://www.accessdata.fda.gov/drugsatfda_docs/label/2018/021938s035lbl.pdf" TargetMode="Externa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pubmed.ncbi.nlm.nih.gov/19832927/"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9/125477s033lbl.pdf" TargetMode="External"/><Relationship Id="rId5" Type="http://schemas.openxmlformats.org/officeDocument/2006/relationships/hyperlink" Target="https://www.accessdata.fda.gov/drugsatfda_docs/label/2019/125418s045lbl.pdf" TargetMode="External"/><Relationship Id="rId4" Type="http://schemas.openxmlformats.org/officeDocument/2006/relationships/hyperlink" Target="https://www.accessdata.fda.gov/drugsatfda_docs/label/2019/125085s331lbl.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ccessdata.fda.gov/drugsatfda_docs/label/2019/125085s331lbl.pdf"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9/125477s033lbl.pdf" TargetMode="External"/><Relationship Id="rId5" Type="http://schemas.openxmlformats.org/officeDocument/2006/relationships/hyperlink" Target="https://www.accessdata.fda.gov/drugsatfda_docs/label/2019/125418s045lbl.pdf" TargetMode="External"/><Relationship Id="rId4" Type="http://schemas.openxmlformats.org/officeDocument/2006/relationships/hyperlink" Target="https://oncologypro.esmo.org/meeting-resources/esmo-asia-congress-2019/imbrave150-efficacy-and-safety-results-from-a-ph-iii-study-evaluating-atezolizumab-atezo-bevacizumab-bev-vs-sorafenib-sor-as-first-treat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ccessdata.fda.gov/drugsatfda_docs/label/2018/021588s053lbl.pdf" TargetMode="External"/><Relationship Id="rId7" Type="http://schemas.openxmlformats.org/officeDocument/2006/relationships/hyperlink" Target="https://pubmed.ncbi.nlm.nih.gov/25736577/"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18521425/" TargetMode="External"/><Relationship Id="rId5" Type="http://schemas.openxmlformats.org/officeDocument/2006/relationships/hyperlink" Target="https://www.accessdata.fda.gov/drugsatfda_docs/label/2018/021986s021lbl.pdf" TargetMode="External"/><Relationship Id="rId4" Type="http://schemas.openxmlformats.org/officeDocument/2006/relationships/hyperlink" Target="https://www.accessdata.fda.gov/drugsatfda_docs/label/2019/022068s031lbl.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ccessdata.fda.gov/drugsatfda_docs/label/2018/021588s05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accessdata.fda.gov/drugsatfda_docs/label/2018/021986s021lbl.pdf" TargetMode="External"/><Relationship Id="rId4" Type="http://schemas.openxmlformats.org/officeDocument/2006/relationships/hyperlink" Target="https://pubmed.ncbi.nlm.nih.gov/2588298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ccessdata.fda.gov/drugsatfda_docs/label/2020/210496s006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ubmed.ncbi.nlm.nih.gov/3156630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ubmed.ncbi.nlm.nih.gov/22419954/"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s://pubmed.ncbi.nlm.nih.gov/22184762/" TargetMode="External"/><Relationship Id="rId4" Type="http://schemas.openxmlformats.org/officeDocument/2006/relationships/hyperlink" Target="https://pubmed.ncbi.nlm.nih.gov/2056407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pubmed.ncbi.nlm.nih.gov/31566309/" TargetMode="External"/><Relationship Id="rId4" Type="http://schemas.openxmlformats.org/officeDocument/2006/relationships/hyperlink" Target="https://www.accessdata.fda.gov/drugsatfda_docs/label/2020/210496s006lbl.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accessdata.fda.gov/drugsatfda_docs/label/2018/021923s020lbl.pdf" TargetMode="External"/><Relationship Id="rId13" Type="http://schemas.openxmlformats.org/officeDocument/2006/relationships/hyperlink" Target="https://www.accessdata.fda.gov/drugsatfda_docs/label/2020/212608s000lbl.pdf" TargetMode="External"/><Relationship Id="rId3" Type="http://schemas.openxmlformats.org/officeDocument/2006/relationships/hyperlink" Target="https://pubmed.ncbi.nlm.nih.gov/18165622/" TargetMode="External"/><Relationship Id="rId7" Type="http://schemas.openxmlformats.org/officeDocument/2006/relationships/hyperlink" Target="https://pubmed.ncbi.nlm.nih.gov/18003960/" TargetMode="External"/><Relationship Id="rId12" Type="http://schemas.openxmlformats.org/officeDocument/2006/relationships/hyperlink" Target="https://www.accessdata.fda.gov/drugsatfda_docs/label/2019/208692s00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9727211/" TargetMode="External"/><Relationship Id="rId11" Type="http://schemas.openxmlformats.org/officeDocument/2006/relationships/hyperlink" Target="https://www.accessdata.fda.gov/drugsatfda_docs/label/2019/206947s011lbl.pdf" TargetMode="External"/><Relationship Id="rId5" Type="http://schemas.openxmlformats.org/officeDocument/2006/relationships/hyperlink" Target="https://pubmed.ncbi.nlm.nih.gov/19775626/" TargetMode="External"/><Relationship Id="rId15" Type="http://schemas.openxmlformats.org/officeDocument/2006/relationships/image" Target="../media/image42.png"/><Relationship Id="rId10" Type="http://schemas.openxmlformats.org/officeDocument/2006/relationships/hyperlink" Target="https://www.accessdata.fda.gov/drugsatfda_docs/label/2020/203085s011lbl.pdf" TargetMode="External"/><Relationship Id="rId4" Type="http://schemas.openxmlformats.org/officeDocument/2006/relationships/hyperlink" Target="https://pubmed.ncbi.nlm.nih.gov/21630130/" TargetMode="External"/><Relationship Id="rId9" Type="http://schemas.openxmlformats.org/officeDocument/2006/relationships/hyperlink" Target="https://www.accessdata.fda.gov/drugsatfda_docs/label/2018/021938s035lbl.pdf" TargetMode="External"/><Relationship Id="rId14" Type="http://schemas.openxmlformats.org/officeDocument/2006/relationships/hyperlink" Target="https://www.accessdata.fda.gov/drugsatfda_docs/label/2020/210496s006lbl.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pubmed.ncbi.nlm.nih.gov/31826981/" TargetMode="External"/><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pubmed.ncbi.nlm.nih.gov/19775626/" TargetMode="External"/><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pubmed.ncbi.nlm.nih.gov/29576427/"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tep.cancer.gov/protocolDevelopment/electronic_applications/docs/CTCAE_v5_Quick_Reference_5x7.pdf"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hyperlink" Target="https://www.accessdata.fda.gov/drugsatfda_docs/label/2020/203085s011lbl.pdf" TargetMode="External"/><Relationship Id="rId13" Type="http://schemas.openxmlformats.org/officeDocument/2006/relationships/hyperlink" Target="https://www.accessdata.fda.gov/drugsatfda_docs/label/2018/021986s021lbl.pdf" TargetMode="External"/><Relationship Id="rId18" Type="http://schemas.openxmlformats.org/officeDocument/2006/relationships/image" Target="../media/image42.png"/><Relationship Id="rId3" Type="http://schemas.openxmlformats.org/officeDocument/2006/relationships/hyperlink" Target="https://ctep.cancer.gov/protocolDevelopment/electronic_applications/docs/CTCAE_v5_Quick_Reference_5x7.pdf" TargetMode="External"/><Relationship Id="rId7" Type="http://schemas.openxmlformats.org/officeDocument/2006/relationships/hyperlink" Target="https://www.accessdata.fda.gov/drugsatfda_docs/label/2018/021923s020lbl.pdf" TargetMode="External"/><Relationship Id="rId12" Type="http://schemas.openxmlformats.org/officeDocument/2006/relationships/hyperlink" Target="https://www.accessdata.fda.gov/drugsatfda_docs/label/2019/022068s031lbl.pdf" TargetMode="External"/><Relationship Id="rId17" Type="http://schemas.openxmlformats.org/officeDocument/2006/relationships/hyperlink" Target="https://pubmed.ncbi.nlm.nih.gov/31020549/" TargetMode="External"/><Relationship Id="rId2" Type="http://schemas.openxmlformats.org/officeDocument/2006/relationships/image" Target="../media/image1.png"/><Relationship Id="rId16" Type="http://schemas.openxmlformats.org/officeDocument/2006/relationships/hyperlink" Target="https://pubmed.ncbi.nlm.nih.gov/20229971/" TargetMode="External"/><Relationship Id="rId1" Type="http://schemas.openxmlformats.org/officeDocument/2006/relationships/slideLayout" Target="../slideLayouts/slideLayout1.xml"/><Relationship Id="rId6" Type="http://schemas.openxmlformats.org/officeDocument/2006/relationships/hyperlink" Target="https://www.accessdata.fda.gov/drugsatfda_docs/label/2017/125147s207lbl.pdf" TargetMode="External"/><Relationship Id="rId11" Type="http://schemas.openxmlformats.org/officeDocument/2006/relationships/hyperlink" Target="https://www.accessdata.fda.gov/drugsatfda_docs/label/2018/021588s053lbl.pdf" TargetMode="External"/><Relationship Id="rId5" Type="http://schemas.openxmlformats.org/officeDocument/2006/relationships/hyperlink" Target="https://www.accessdata.fda.gov/drugsatfda_docs/label/2016/021743s025lbl.pdf" TargetMode="External"/><Relationship Id="rId15" Type="http://schemas.openxmlformats.org/officeDocument/2006/relationships/hyperlink" Target="https://www.accessdata.fda.gov/drugsatfda_docs/label/2020/210496s006lbl.pdf" TargetMode="External"/><Relationship Id="rId10" Type="http://schemas.openxmlformats.org/officeDocument/2006/relationships/hyperlink" Target="https://www.accessdata.fda.gov/drugsatfda_docs/label/2019/208692s003lbl.pdf" TargetMode="External"/><Relationship Id="rId4" Type="http://schemas.openxmlformats.org/officeDocument/2006/relationships/hyperlink" Target="https://www.accessdata.fda.gov/drugsatfda_docs/label/2019/125084s273lbl.pdf" TargetMode="External"/><Relationship Id="rId9" Type="http://schemas.openxmlformats.org/officeDocument/2006/relationships/hyperlink" Target="https://www.accessdata.fda.gov/drugsatfda_docs/label/2019/206947s011lbl.pdf" TargetMode="External"/><Relationship Id="rId14" Type="http://schemas.openxmlformats.org/officeDocument/2006/relationships/hyperlink" Target="https://www.accessdata.fda.gov/drugsatfda_docs/label/2020/212608s000lbl.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ubmed.ncbi.nlm.nih.gov/15985813/"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s://ctep.cancer.gov/protocolDevelopment/electronic_applications/docs/CTCAE_v5_Quick_Reference_5x7.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hyperlink" Target="https://ascopubs.org/doi/abs/10.1200/jco.2013.31.15_suppl.3637" TargetMode="External"/><Relationship Id="rId13" Type="http://schemas.openxmlformats.org/officeDocument/2006/relationships/hyperlink" Target="https://www.accessdata.fda.gov/drugsatfda_docs/label/2019/208692s003lbl.pdf" TargetMode="External"/><Relationship Id="rId3" Type="http://schemas.openxmlformats.org/officeDocument/2006/relationships/hyperlink" Target="https://pubmed.ncbi.nlm.nih.gov/19775626/" TargetMode="External"/><Relationship Id="rId7" Type="http://schemas.openxmlformats.org/officeDocument/2006/relationships/hyperlink" Target="https://pubmed.ncbi.nlm.nih.gov/21910797/" TargetMode="External"/><Relationship Id="rId12" Type="http://schemas.openxmlformats.org/officeDocument/2006/relationships/hyperlink" Target="https://www.accessdata.fda.gov/drugsatfda_docs/label/2019/206947s011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4337717/" TargetMode="External"/><Relationship Id="rId11" Type="http://schemas.openxmlformats.org/officeDocument/2006/relationships/hyperlink" Target="https://www.accessdata.fda.gov/drugsatfda_docs/label/2020/203085s011lbl.pdf" TargetMode="External"/><Relationship Id="rId5" Type="http://schemas.openxmlformats.org/officeDocument/2006/relationships/hyperlink" Target="https://pubmed.ncbi.nlm.nih.gov/18779536/" TargetMode="External"/><Relationship Id="rId10" Type="http://schemas.openxmlformats.org/officeDocument/2006/relationships/hyperlink" Target="https://www.accessdata.fda.gov/drugsatfda_docs/label/2018/021938s035lbl.pdf" TargetMode="External"/><Relationship Id="rId4" Type="http://schemas.openxmlformats.org/officeDocument/2006/relationships/hyperlink" Target="https://pubmed.ncbi.nlm.nih.gov/21465734/" TargetMode="External"/><Relationship Id="rId9" Type="http://schemas.openxmlformats.org/officeDocument/2006/relationships/hyperlink" Target="https://www.accessdata.fda.gov/drugsatfda_docs/label/2018/021923s020lbl.pdf" TargetMode="External"/><Relationship Id="rId14" Type="http://schemas.openxmlformats.org/officeDocument/2006/relationships/hyperlink" Target="https://www.accessdata.fda.gov/drugsatfda_docs/label/2020/212608s000lbl.pdf"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pubmed.ncbi.nlm.nih.gov/19775626/"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7221667/" TargetMode="External"/><Relationship Id="rId5" Type="http://schemas.openxmlformats.org/officeDocument/2006/relationships/hyperlink" Target="https://pubmed.ncbi.nlm.nih.gov/22016478/" TargetMode="External"/><Relationship Id="rId4" Type="http://schemas.openxmlformats.org/officeDocument/2006/relationships/hyperlink" Target="https://pubmed.ncbi.nlm.nih.gov/18779536/"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ctep.cancer.gov/protocolDevelopment/electronic_applications/docs/CTCAE_v5_Quick_Reference_5x7.pdf" TargetMode="External"/><Relationship Id="rId7"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https://pubmed.ncbi.nlm.nih.gov/2603403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pubmed.ncbi.nlm.nih.gov/28847184/" TargetMode="External"/><Relationship Id="rId7" Type="http://schemas.openxmlformats.org/officeDocument/2006/relationships/hyperlink" Target="https://ascopubs.org/doi/abs/10.1200/jco.2011.29.15_suppl.e21113"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31127698/" TargetMode="External"/><Relationship Id="rId5" Type="http://schemas.openxmlformats.org/officeDocument/2006/relationships/hyperlink" Target="https://ascopubs.org/doi/abs/10.1200/JCO.2017.35.15_suppl.3551" TargetMode="External"/><Relationship Id="rId4" Type="http://schemas.openxmlformats.org/officeDocument/2006/relationships/hyperlink" Target="https://ascopubs.org/doi/abs/10.1200/JCO.2018.36.4_suppl.412"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pubmed.ncbi.nlm.nih.gov/22484194/" TargetMode="External"/><Relationship Id="rId13" Type="http://schemas.openxmlformats.org/officeDocument/2006/relationships/hyperlink" Target="https://www.accessdata.fda.gov/drugsatfda_docs/label/2018/021923s020lbl.pdf" TargetMode="External"/><Relationship Id="rId18" Type="http://schemas.openxmlformats.org/officeDocument/2006/relationships/hyperlink" Target="https://www.accessdata.fda.gov/drugsatfda_docs/label/2019/125085s331lbl.pdf" TargetMode="External"/><Relationship Id="rId3" Type="http://schemas.openxmlformats.org/officeDocument/2006/relationships/image" Target="../media/image42.png"/><Relationship Id="rId21" Type="http://schemas.openxmlformats.org/officeDocument/2006/relationships/hyperlink" Target="https://www.accessdata.fda.gov/drugsatfda_docs/label/2018/021588s053lbl.pdf" TargetMode="External"/><Relationship Id="rId7" Type="http://schemas.openxmlformats.org/officeDocument/2006/relationships/hyperlink" Target="https://pubmed.ncbi.nlm.nih.gov/23463215/" TargetMode="External"/><Relationship Id="rId12" Type="http://schemas.openxmlformats.org/officeDocument/2006/relationships/hyperlink" Target="https://www.accessdata.fda.gov/drugsatfda_docs/label/2017/125147s207lbl.pdf" TargetMode="External"/><Relationship Id="rId17" Type="http://schemas.openxmlformats.org/officeDocument/2006/relationships/hyperlink" Target="https://www.accessdata.fda.gov/drugsatfda_docs/label/2019/208692s003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9/206947s011lbl.pdf" TargetMode="External"/><Relationship Id="rId20" Type="http://schemas.openxmlformats.org/officeDocument/2006/relationships/hyperlink" Target="https://www.accessdata.fda.gov/drugsatfda_docs/label/2019/125477s033lbl.pdf" TargetMode="External"/><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hyperlink" Target="https://www.accessdata.fda.gov/drugsatfda_docs/label/2016/021743s025lbl.pdf" TargetMode="External"/><Relationship Id="rId5" Type="http://schemas.openxmlformats.org/officeDocument/2006/relationships/image" Target="../media/image58.png"/><Relationship Id="rId15" Type="http://schemas.openxmlformats.org/officeDocument/2006/relationships/hyperlink" Target="https://www.accessdata.fda.gov/drugsatfda_docs/label/2020/203085s011lbl.pdf" TargetMode="External"/><Relationship Id="rId10" Type="http://schemas.openxmlformats.org/officeDocument/2006/relationships/hyperlink" Target="https://www.accessdata.fda.gov/drugsatfda_docs/label/2019/125084s273lbl.pdf" TargetMode="External"/><Relationship Id="rId19" Type="http://schemas.openxmlformats.org/officeDocument/2006/relationships/hyperlink" Target="https://www.accessdata.fda.gov/drugsatfda_docs/label/2019/125418s045lbl.pdf" TargetMode="External"/><Relationship Id="rId4" Type="http://schemas.openxmlformats.org/officeDocument/2006/relationships/image" Target="../media/image57.png"/><Relationship Id="rId9" Type="http://schemas.openxmlformats.org/officeDocument/2006/relationships/hyperlink" Target="https://pubmed.ncbi.nlm.nih.gov/29576427/" TargetMode="External"/><Relationship Id="rId14" Type="http://schemas.openxmlformats.org/officeDocument/2006/relationships/hyperlink" Target="https://www.accessdata.fda.gov/drugsatfda_docs/label/2018/021938s035lbl.pdf" TargetMode="External"/><Relationship Id="rId22" Type="http://schemas.openxmlformats.org/officeDocument/2006/relationships/hyperlink" Target="https://www.accessdata.fda.gov/drugsatfda_docs/label/2020/210496s006lbl.pdf"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pubmed.ncbi.nlm.nih.gov/29576427/" TargetMode="External"/><Relationship Id="rId13" Type="http://schemas.openxmlformats.org/officeDocument/2006/relationships/hyperlink" Target="https://www.accessdata.fda.gov/drugsatfda_docs/label/2018/021938s035lbl.pdf" TargetMode="External"/><Relationship Id="rId18" Type="http://schemas.openxmlformats.org/officeDocument/2006/relationships/hyperlink" Target="https://www.accessdata.fda.gov/drugsatfda_docs/label/2019/125418s045lbl.pdf" TargetMode="External"/><Relationship Id="rId3" Type="http://schemas.openxmlformats.org/officeDocument/2006/relationships/image" Target="../media/image57.png"/><Relationship Id="rId21" Type="http://schemas.openxmlformats.org/officeDocument/2006/relationships/hyperlink" Target="https://www.accessdata.fda.gov/drugsatfda_docs/label/2020/210496s006lbl.pdf" TargetMode="External"/><Relationship Id="rId7" Type="http://schemas.openxmlformats.org/officeDocument/2006/relationships/hyperlink" Target="https://pubmed.ncbi.nlm.nih.gov/22484194/" TargetMode="External"/><Relationship Id="rId12" Type="http://schemas.openxmlformats.org/officeDocument/2006/relationships/hyperlink" Target="https://www.accessdata.fda.gov/drugsatfda_docs/label/2018/021923s020lbl.pdf" TargetMode="External"/><Relationship Id="rId17" Type="http://schemas.openxmlformats.org/officeDocument/2006/relationships/hyperlink" Target="https://www.accessdata.fda.gov/drugsatfda_docs/label/2019/125085s331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9/208692s003lbl.pdf" TargetMode="External"/><Relationship Id="rId20" Type="http://schemas.openxmlformats.org/officeDocument/2006/relationships/hyperlink" Target="https://www.accessdata.fda.gov/drugsatfda_docs/label/2018/021588s053lbl.pdf" TargetMode="External"/><Relationship Id="rId1" Type="http://schemas.openxmlformats.org/officeDocument/2006/relationships/slideLayout" Target="../slideLayouts/slideLayout1.xml"/><Relationship Id="rId6" Type="http://schemas.openxmlformats.org/officeDocument/2006/relationships/hyperlink" Target="https://pubmed.ncbi.nlm.nih.gov/23463215/" TargetMode="External"/><Relationship Id="rId11" Type="http://schemas.openxmlformats.org/officeDocument/2006/relationships/hyperlink" Target="https://www.accessdata.fda.gov/drugsatfda_docs/label/2017/125147s207lbl.pdf" TargetMode="External"/><Relationship Id="rId5" Type="http://schemas.openxmlformats.org/officeDocument/2006/relationships/image" Target="../media/image59.png"/><Relationship Id="rId15" Type="http://schemas.openxmlformats.org/officeDocument/2006/relationships/hyperlink" Target="https://www.accessdata.fda.gov/drugsatfda_docs/label/2019/206947s011lbl.pdf" TargetMode="External"/><Relationship Id="rId10" Type="http://schemas.openxmlformats.org/officeDocument/2006/relationships/hyperlink" Target="https://www.accessdata.fda.gov/drugsatfda_docs/label/2016/021743s025lbl.pdf" TargetMode="External"/><Relationship Id="rId19" Type="http://schemas.openxmlformats.org/officeDocument/2006/relationships/hyperlink" Target="https://www.accessdata.fda.gov/drugsatfda_docs/label/2019/125477s033lbl.pdf" TargetMode="External"/><Relationship Id="rId4" Type="http://schemas.openxmlformats.org/officeDocument/2006/relationships/image" Target="../media/image58.png"/><Relationship Id="rId9" Type="http://schemas.openxmlformats.org/officeDocument/2006/relationships/hyperlink" Target="https://www.accessdata.fda.gov/drugsatfda_docs/label/2019/125084s273lbl.pdf" TargetMode="External"/><Relationship Id="rId14" Type="http://schemas.openxmlformats.org/officeDocument/2006/relationships/hyperlink" Target="https://www.accessdata.fda.gov/drugsatfda_docs/label/2020/203085s011lbl.pd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pubmed.ncbi.nlm.nih.gov/29576427/" TargetMode="External"/><Relationship Id="rId13" Type="http://schemas.openxmlformats.org/officeDocument/2006/relationships/hyperlink" Target="https://www.accessdata.fda.gov/drugsatfda_docs/label/2018/021938s035lbl.pdf" TargetMode="External"/><Relationship Id="rId18" Type="http://schemas.openxmlformats.org/officeDocument/2006/relationships/hyperlink" Target="https://www.accessdata.fda.gov/drugsatfda_docs/label/2019/125418s045lbl.pdf" TargetMode="External"/><Relationship Id="rId3" Type="http://schemas.openxmlformats.org/officeDocument/2006/relationships/image" Target="../media/image57.png"/><Relationship Id="rId21" Type="http://schemas.openxmlformats.org/officeDocument/2006/relationships/hyperlink" Target="https://www.accessdata.fda.gov/drugsatfda_docs/label/2020/210496s006lbl.pdf" TargetMode="External"/><Relationship Id="rId7" Type="http://schemas.openxmlformats.org/officeDocument/2006/relationships/hyperlink" Target="https://pubmed.ncbi.nlm.nih.gov/22484194/" TargetMode="External"/><Relationship Id="rId12" Type="http://schemas.openxmlformats.org/officeDocument/2006/relationships/hyperlink" Target="https://www.accessdata.fda.gov/drugsatfda_docs/label/2018/021923s020lbl.pdf" TargetMode="External"/><Relationship Id="rId17" Type="http://schemas.openxmlformats.org/officeDocument/2006/relationships/hyperlink" Target="https://www.accessdata.fda.gov/drugsatfda_docs/label/2019/125085s331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9/208692s003lbl.pdf" TargetMode="External"/><Relationship Id="rId20" Type="http://schemas.openxmlformats.org/officeDocument/2006/relationships/hyperlink" Target="https://www.accessdata.fda.gov/drugsatfda_docs/label/2018/021588s053lbl.pdf" TargetMode="External"/><Relationship Id="rId1" Type="http://schemas.openxmlformats.org/officeDocument/2006/relationships/slideLayout" Target="../slideLayouts/slideLayout1.xml"/><Relationship Id="rId6" Type="http://schemas.openxmlformats.org/officeDocument/2006/relationships/hyperlink" Target="https://pubmed.ncbi.nlm.nih.gov/23463215/" TargetMode="External"/><Relationship Id="rId11" Type="http://schemas.openxmlformats.org/officeDocument/2006/relationships/hyperlink" Target="https://www.accessdata.fda.gov/drugsatfda_docs/label/2017/125147s207lbl.pdf" TargetMode="External"/><Relationship Id="rId5" Type="http://schemas.openxmlformats.org/officeDocument/2006/relationships/image" Target="../media/image59.png"/><Relationship Id="rId15" Type="http://schemas.openxmlformats.org/officeDocument/2006/relationships/hyperlink" Target="https://www.accessdata.fda.gov/drugsatfda_docs/label/2019/206947s011lbl.pdf" TargetMode="External"/><Relationship Id="rId10" Type="http://schemas.openxmlformats.org/officeDocument/2006/relationships/hyperlink" Target="https://www.accessdata.fda.gov/drugsatfda_docs/label/2016/021743s025lbl.pdf" TargetMode="External"/><Relationship Id="rId19" Type="http://schemas.openxmlformats.org/officeDocument/2006/relationships/hyperlink" Target="https://www.accessdata.fda.gov/drugsatfda_docs/label/2019/125477s033lbl.pdf" TargetMode="External"/><Relationship Id="rId4" Type="http://schemas.openxmlformats.org/officeDocument/2006/relationships/image" Target="../media/image58.png"/><Relationship Id="rId9" Type="http://schemas.openxmlformats.org/officeDocument/2006/relationships/hyperlink" Target="https://www.accessdata.fda.gov/drugsatfda_docs/label/2019/125084s273lbl.pdf" TargetMode="External"/><Relationship Id="rId14" Type="http://schemas.openxmlformats.org/officeDocument/2006/relationships/hyperlink" Target="https://www.accessdata.fda.gov/drugsatfda_docs/label/2020/203085s011lbl.pdf"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hyperlink" Target="https://pubmed.ncbi.nlm.nih.gov/24337717/" TargetMode="External"/><Relationship Id="rId18" Type="http://schemas.openxmlformats.org/officeDocument/2006/relationships/hyperlink" Target="https://www.accessdata.fda.gov/drugsatfda_docs/label/2017/125147s207lbl.pdf" TargetMode="External"/><Relationship Id="rId26" Type="http://schemas.openxmlformats.org/officeDocument/2006/relationships/hyperlink" Target="https://www.accessdata.fda.gov/drugsatfda_docs/label/2019/125477s033lbl.pdf" TargetMode="External"/><Relationship Id="rId3" Type="http://schemas.openxmlformats.org/officeDocument/2006/relationships/image" Target="../media/image57.png"/><Relationship Id="rId21" Type="http://schemas.openxmlformats.org/officeDocument/2006/relationships/hyperlink" Target="https://www.accessdata.fda.gov/drugsatfda_docs/label/2020/203085s011lbl.pdf" TargetMode="External"/><Relationship Id="rId7" Type="http://schemas.openxmlformats.org/officeDocument/2006/relationships/image" Target="../media/image61.png"/><Relationship Id="rId12" Type="http://schemas.openxmlformats.org/officeDocument/2006/relationships/hyperlink" Target="https://pubmed.ncbi.nlm.nih.gov/12167692/" TargetMode="External"/><Relationship Id="rId17" Type="http://schemas.openxmlformats.org/officeDocument/2006/relationships/hyperlink" Target="https://www.accessdata.fda.gov/drugsatfda_docs/label/2016/021743s025lbl.pdf" TargetMode="External"/><Relationship Id="rId25" Type="http://schemas.openxmlformats.org/officeDocument/2006/relationships/hyperlink" Target="https://www.accessdata.fda.gov/drugsatfda_docs/label/2019/125418s045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9/125084s273lbl.pdf" TargetMode="External"/><Relationship Id="rId20" Type="http://schemas.openxmlformats.org/officeDocument/2006/relationships/hyperlink" Target="https://www.accessdata.fda.gov/drugsatfda_docs/label/2018/021938s035lbl.pdf" TargetMode="External"/><Relationship Id="rId29" Type="http://schemas.openxmlformats.org/officeDocument/2006/relationships/hyperlink" Target="https://ctep.cancer.gov/protocolDevelopment/electronic_applications/docs/CTCAE_v5_Quick_Reference_5x7.pdf" TargetMode="External"/><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hyperlink" Target="https://pubmed.ncbi.nlm.nih.gov/21910797/" TargetMode="External"/><Relationship Id="rId24" Type="http://schemas.openxmlformats.org/officeDocument/2006/relationships/hyperlink" Target="https://www.accessdata.fda.gov/drugsatfda_docs/label/2019/125085s331lbl.pdf" TargetMode="External"/><Relationship Id="rId5" Type="http://schemas.openxmlformats.org/officeDocument/2006/relationships/image" Target="../media/image59.png"/><Relationship Id="rId15" Type="http://schemas.openxmlformats.org/officeDocument/2006/relationships/hyperlink" Target="https://pubmed.ncbi.nlm.nih.gov/22207567/" TargetMode="External"/><Relationship Id="rId23" Type="http://schemas.openxmlformats.org/officeDocument/2006/relationships/hyperlink" Target="https://www.accessdata.fda.gov/drugsatfda_docs/label/2019/208692s003lbl.pdf" TargetMode="External"/><Relationship Id="rId28" Type="http://schemas.openxmlformats.org/officeDocument/2006/relationships/hyperlink" Target="https://www.accessdata.fda.gov/drugsatfda_docs/label/2020/212608s000lbl.pdf" TargetMode="External"/><Relationship Id="rId10" Type="http://schemas.openxmlformats.org/officeDocument/2006/relationships/hyperlink" Target="https://pubmed.ncbi.nlm.nih.gov/19775626/" TargetMode="External"/><Relationship Id="rId19" Type="http://schemas.openxmlformats.org/officeDocument/2006/relationships/hyperlink" Target="https://www.accessdata.fda.gov/drugsatfda_docs/label/2018/021923s020lbl.pdf" TargetMode="External"/><Relationship Id="rId4" Type="http://schemas.openxmlformats.org/officeDocument/2006/relationships/image" Target="../media/image58.png"/><Relationship Id="rId9" Type="http://schemas.openxmlformats.org/officeDocument/2006/relationships/hyperlink" Target="https://pubmed.ncbi.nlm.nih.gov/21630130/" TargetMode="External"/><Relationship Id="rId14" Type="http://schemas.openxmlformats.org/officeDocument/2006/relationships/hyperlink" Target="https://pubmed.ncbi.nlm.nih.gov/24295418/" TargetMode="External"/><Relationship Id="rId22" Type="http://schemas.openxmlformats.org/officeDocument/2006/relationships/hyperlink" Target="https://www.accessdata.fda.gov/drugsatfda_docs/label/2019/206947s011lbl.pdf" TargetMode="External"/><Relationship Id="rId27" Type="http://schemas.openxmlformats.org/officeDocument/2006/relationships/hyperlink" Target="https://www.accessdata.fda.gov/drugsatfda_docs/label/2018/021588s053lbl.pdf" TargetMode="External"/><Relationship Id="rId30" Type="http://schemas.openxmlformats.org/officeDocument/2006/relationships/hyperlink" Target="https://pubmed.ncbi.nlm.nih.gov/29576427/"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pubmed.ncbi.nlm.nih.gov/21630130/" TargetMode="External"/><Relationship Id="rId13" Type="http://schemas.openxmlformats.org/officeDocument/2006/relationships/hyperlink" Target="https://pubmed.ncbi.nlm.nih.gov/24295418/" TargetMode="External"/><Relationship Id="rId18" Type="http://schemas.openxmlformats.org/officeDocument/2006/relationships/hyperlink" Target="https://www.accessdata.fda.gov/drugsatfda_docs/label/2018/021923s020lbl.pdf" TargetMode="External"/><Relationship Id="rId26" Type="http://schemas.openxmlformats.org/officeDocument/2006/relationships/hyperlink" Target="https://www.accessdata.fda.gov/drugsatfda_docs/label/2018/021588s053lbl.pdf" TargetMode="External"/><Relationship Id="rId3" Type="http://schemas.openxmlformats.org/officeDocument/2006/relationships/image" Target="../media/image57.png"/><Relationship Id="rId21" Type="http://schemas.openxmlformats.org/officeDocument/2006/relationships/hyperlink" Target="https://www.accessdata.fda.gov/drugsatfda_docs/label/2019/206947s011lbl.pdf" TargetMode="External"/><Relationship Id="rId7" Type="http://schemas.openxmlformats.org/officeDocument/2006/relationships/image" Target="../media/image64.png"/><Relationship Id="rId12" Type="http://schemas.openxmlformats.org/officeDocument/2006/relationships/hyperlink" Target="https://pubmed.ncbi.nlm.nih.gov/24337717/" TargetMode="External"/><Relationship Id="rId17" Type="http://schemas.openxmlformats.org/officeDocument/2006/relationships/hyperlink" Target="https://www.accessdata.fda.gov/drugsatfda_docs/label/2017/125147s207lbl.pdf" TargetMode="External"/><Relationship Id="rId25" Type="http://schemas.openxmlformats.org/officeDocument/2006/relationships/hyperlink" Target="https://www.accessdata.fda.gov/drugsatfda_docs/label/2019/125477s033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6/021743s025lbl.pdf" TargetMode="External"/><Relationship Id="rId20" Type="http://schemas.openxmlformats.org/officeDocument/2006/relationships/hyperlink" Target="https://www.accessdata.fda.gov/drugsatfda_docs/label/2020/203085s011lbl.pdf" TargetMode="External"/><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hyperlink" Target="https://pubmed.ncbi.nlm.nih.gov/12167692/" TargetMode="External"/><Relationship Id="rId24" Type="http://schemas.openxmlformats.org/officeDocument/2006/relationships/hyperlink" Target="https://www.accessdata.fda.gov/drugsatfda_docs/label/2019/125418s045lbl.pdf" TargetMode="External"/><Relationship Id="rId5" Type="http://schemas.openxmlformats.org/officeDocument/2006/relationships/image" Target="../media/image59.png"/><Relationship Id="rId15" Type="http://schemas.openxmlformats.org/officeDocument/2006/relationships/hyperlink" Target="https://www.accessdata.fda.gov/drugsatfda_docs/label/2019/125084s273lbl.pdf" TargetMode="External"/><Relationship Id="rId23" Type="http://schemas.openxmlformats.org/officeDocument/2006/relationships/hyperlink" Target="https://www.accessdata.fda.gov/drugsatfda_docs/label/2019/125085s331lbl.pdf" TargetMode="External"/><Relationship Id="rId28" Type="http://schemas.openxmlformats.org/officeDocument/2006/relationships/hyperlink" Target="https://ctep.cancer.gov/protocolDevelopment/electronic_applications/docs/CTCAE_v5_Quick_Reference_5x7.pdf" TargetMode="External"/><Relationship Id="rId10" Type="http://schemas.openxmlformats.org/officeDocument/2006/relationships/hyperlink" Target="https://pubmed.ncbi.nlm.nih.gov/21910797/" TargetMode="External"/><Relationship Id="rId19" Type="http://schemas.openxmlformats.org/officeDocument/2006/relationships/hyperlink" Target="https://www.accessdata.fda.gov/drugsatfda_docs/label/2018/021938s035lbl.pdf" TargetMode="External"/><Relationship Id="rId4" Type="http://schemas.openxmlformats.org/officeDocument/2006/relationships/image" Target="../media/image58.png"/><Relationship Id="rId9" Type="http://schemas.openxmlformats.org/officeDocument/2006/relationships/hyperlink" Target="https://pubmed.ncbi.nlm.nih.gov/19775626/" TargetMode="External"/><Relationship Id="rId14" Type="http://schemas.openxmlformats.org/officeDocument/2006/relationships/hyperlink" Target="https://pubmed.ncbi.nlm.nih.gov/22207567/" TargetMode="External"/><Relationship Id="rId22" Type="http://schemas.openxmlformats.org/officeDocument/2006/relationships/hyperlink" Target="https://www.accessdata.fda.gov/drugsatfda_docs/label/2019/208692s003lbl.pdf" TargetMode="External"/><Relationship Id="rId27" Type="http://schemas.openxmlformats.org/officeDocument/2006/relationships/hyperlink" Target="https://www.accessdata.fda.gov/drugsatfda_docs/label/2020/212608s000lbl.pdf"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pubmed.ncbi.nlm.nih.gov/21910797/" TargetMode="External"/><Relationship Id="rId13" Type="http://schemas.openxmlformats.org/officeDocument/2006/relationships/hyperlink" Target="https://www.accessdata.fda.gov/drugsatfda_docs/label/2019/125084s273lbl.pdf" TargetMode="External"/><Relationship Id="rId18" Type="http://schemas.openxmlformats.org/officeDocument/2006/relationships/hyperlink" Target="https://www.accessdata.fda.gov/drugsatfda_docs/label/2020/203085s011lbl.pdf" TargetMode="External"/><Relationship Id="rId26" Type="http://schemas.openxmlformats.org/officeDocument/2006/relationships/hyperlink" Target="https://ctep.cancer.gov/protocolDevelopment/electronic_applications/docs/CTCAE_v5_Quick_Reference_5x7.pdf" TargetMode="External"/><Relationship Id="rId3" Type="http://schemas.openxmlformats.org/officeDocument/2006/relationships/image" Target="../media/image57.png"/><Relationship Id="rId21" Type="http://schemas.openxmlformats.org/officeDocument/2006/relationships/hyperlink" Target="https://www.accessdata.fda.gov/drugsatfda_docs/label/2019/125085s331lbl.pdf" TargetMode="External"/><Relationship Id="rId7" Type="http://schemas.openxmlformats.org/officeDocument/2006/relationships/hyperlink" Target="https://pubmed.ncbi.nlm.nih.gov/19775626/" TargetMode="External"/><Relationship Id="rId12" Type="http://schemas.openxmlformats.org/officeDocument/2006/relationships/hyperlink" Target="https://pubmed.ncbi.nlm.nih.gov/22207567/" TargetMode="External"/><Relationship Id="rId17" Type="http://schemas.openxmlformats.org/officeDocument/2006/relationships/hyperlink" Target="https://www.accessdata.fda.gov/drugsatfda_docs/label/2018/021938s035lbl.pdf" TargetMode="External"/><Relationship Id="rId25" Type="http://schemas.openxmlformats.org/officeDocument/2006/relationships/hyperlink" Target="https://www.accessdata.fda.gov/drugsatfda_docs/label/2020/212608s000lbl.pdf" TargetMode="External"/><Relationship Id="rId2" Type="http://schemas.openxmlformats.org/officeDocument/2006/relationships/image" Target="../media/image1.png"/><Relationship Id="rId16" Type="http://schemas.openxmlformats.org/officeDocument/2006/relationships/hyperlink" Target="https://www.accessdata.fda.gov/drugsatfda_docs/label/2018/021923s020lbl.pdf" TargetMode="External"/><Relationship Id="rId20" Type="http://schemas.openxmlformats.org/officeDocument/2006/relationships/hyperlink" Target="https://www.accessdata.fda.gov/drugsatfda_docs/label/2019/208692s003lbl.pdf" TargetMode="External"/><Relationship Id="rId1" Type="http://schemas.openxmlformats.org/officeDocument/2006/relationships/slideLayout" Target="../slideLayouts/slideLayout1.xml"/><Relationship Id="rId6" Type="http://schemas.openxmlformats.org/officeDocument/2006/relationships/hyperlink" Target="https://pubmed.ncbi.nlm.nih.gov/21630130/" TargetMode="External"/><Relationship Id="rId11" Type="http://schemas.openxmlformats.org/officeDocument/2006/relationships/hyperlink" Target="https://pubmed.ncbi.nlm.nih.gov/24295418/" TargetMode="External"/><Relationship Id="rId24" Type="http://schemas.openxmlformats.org/officeDocument/2006/relationships/hyperlink" Target="https://www.accessdata.fda.gov/drugsatfda_docs/label/2018/021588s053lbl.pdf" TargetMode="External"/><Relationship Id="rId5" Type="http://schemas.openxmlformats.org/officeDocument/2006/relationships/image" Target="../media/image59.png"/><Relationship Id="rId15" Type="http://schemas.openxmlformats.org/officeDocument/2006/relationships/hyperlink" Target="https://www.accessdata.fda.gov/drugsatfda_docs/label/2017/125147s207lbl.pdf" TargetMode="External"/><Relationship Id="rId23" Type="http://schemas.openxmlformats.org/officeDocument/2006/relationships/hyperlink" Target="https://www.accessdata.fda.gov/drugsatfda_docs/label/2019/125477s033lbl.pdf" TargetMode="External"/><Relationship Id="rId10" Type="http://schemas.openxmlformats.org/officeDocument/2006/relationships/hyperlink" Target="https://pubmed.ncbi.nlm.nih.gov/24337717/" TargetMode="External"/><Relationship Id="rId19" Type="http://schemas.openxmlformats.org/officeDocument/2006/relationships/hyperlink" Target="https://www.accessdata.fda.gov/drugsatfda_docs/label/2019/206947s011lbl.pdf" TargetMode="External"/><Relationship Id="rId4" Type="http://schemas.openxmlformats.org/officeDocument/2006/relationships/image" Target="../media/image58.png"/><Relationship Id="rId9" Type="http://schemas.openxmlformats.org/officeDocument/2006/relationships/hyperlink" Target="https://pubmed.ncbi.nlm.nih.gov/12167692/" TargetMode="External"/><Relationship Id="rId14" Type="http://schemas.openxmlformats.org/officeDocument/2006/relationships/hyperlink" Target="https://www.accessdata.fda.gov/drugsatfda_docs/label/2016/021743s025lbl.pdf" TargetMode="External"/><Relationship Id="rId22" Type="http://schemas.openxmlformats.org/officeDocument/2006/relationships/hyperlink" Target="https://www.accessdata.fda.gov/drugsatfda_docs/label/2019/125418s045lbl.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accessdata.fda.gov/drugsatfda_docs/label/2019/125477s033lbl.pdf" TargetMode="External"/><Relationship Id="rId13" Type="http://schemas.openxmlformats.org/officeDocument/2006/relationships/hyperlink" Target="https://www.accessdata.fda.gov/drugsatfda_docs/label/2019/208692s003lbl.pdf" TargetMode="External"/><Relationship Id="rId3" Type="http://schemas.openxmlformats.org/officeDocument/2006/relationships/image" Target="../media/image57.png"/><Relationship Id="rId7" Type="http://schemas.openxmlformats.org/officeDocument/2006/relationships/hyperlink" Target="https://www.accessdata.fda.gov/drugsatfda_docs/label/2019/125418s045lbl.pdf" TargetMode="External"/><Relationship Id="rId12" Type="http://schemas.openxmlformats.org/officeDocument/2006/relationships/hyperlink" Target="https://www.accessdata.fda.gov/drugsatfda_docs/label/2019/206947s011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9/125085s331lbl.pdf" TargetMode="External"/><Relationship Id="rId11" Type="http://schemas.openxmlformats.org/officeDocument/2006/relationships/hyperlink" Target="https://www.accessdata.fda.gov/drugsatfda_docs/label/2020/203085s011lbl.pdf" TargetMode="External"/><Relationship Id="rId5" Type="http://schemas.openxmlformats.org/officeDocument/2006/relationships/hyperlink" Target="https://pubmed.ncbi.nlm.nih.gov/19461291/" TargetMode="External"/><Relationship Id="rId10" Type="http://schemas.openxmlformats.org/officeDocument/2006/relationships/hyperlink" Target="https://www.accessdata.fda.gov/drugsatfda_docs/label/2018/021938s035lbl.pdf" TargetMode="External"/><Relationship Id="rId4" Type="http://schemas.openxmlformats.org/officeDocument/2006/relationships/image" Target="../media/image58.png"/><Relationship Id="rId9" Type="http://schemas.openxmlformats.org/officeDocument/2006/relationships/hyperlink" Target="https://www.accessdata.fda.gov/drugsatfda_docs/label/2018/021923s020lbl.pdf" TargetMode="External"/><Relationship Id="rId14" Type="http://schemas.openxmlformats.org/officeDocument/2006/relationships/hyperlink" Target="https://ctep.cancer.gov/protocolDevelopment/electronic_applications/docs/CTCAE_v5_Quick_Reference_5x7.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ctep.cancer.gov/protocolDevelopment/electronic_applications/docs/CTCAE_v5_Quick_Reference_5x7.pdf" TargetMode="External"/><Relationship Id="rId5" Type="http://schemas.openxmlformats.org/officeDocument/2006/relationships/hyperlink" Target="https://www.accessdata.fda.gov/drugsatfda_docs/label/2020/210496s006lbl.pdf" TargetMode="Externa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pubmed.ncbi.nlm.nih.gov/20142600/" TargetMode="External"/><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1630130/" TargetMode="External"/><Relationship Id="rId11" Type="http://schemas.openxmlformats.org/officeDocument/2006/relationships/image" Target="../media/image72.png"/><Relationship Id="rId5" Type="http://schemas.openxmlformats.org/officeDocument/2006/relationships/hyperlink" Target="https://pubmed.ncbi.nlm.nih.gov/19775626/" TargetMode="External"/><Relationship Id="rId10" Type="http://schemas.openxmlformats.org/officeDocument/2006/relationships/image" Target="../media/image71.png"/><Relationship Id="rId4" Type="http://schemas.openxmlformats.org/officeDocument/2006/relationships/hyperlink" Target="https://pubmed.ncbi.nlm.nih.gov/29727211/" TargetMode="External"/><Relationship Id="rId9"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hyperlink" Target="https://pubmed.ncbi.nlm.nih.gov/29727211/" TargetMode="External"/><Relationship Id="rId7"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hyperlink" Target="https://pubmed.ncbi.nlm.nih.gov/19775626/" TargetMode="External"/><Relationship Id="rId4" Type="http://schemas.openxmlformats.org/officeDocument/2006/relationships/hyperlink" Target="https://pubmed.ncbi.nlm.nih.gov/2163013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pubmed.ncbi.nlm.nih.gov/19178066/"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77.png"/><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pubmed.ncbi.nlm.nih.gov/26730973/" TargetMode="External"/><Relationship Id="rId7"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hyperlink" Target="https://pubmed.ncbi.nlm.nih.gov/31020549/" TargetMode="External"/><Relationship Id="rId4" Type="http://schemas.openxmlformats.org/officeDocument/2006/relationships/hyperlink" Target="https://pubmed.ncbi.nlm.nih.gov/24337717/"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pubmed.ncbi.nlm.nih.gov/26034039/" TargetMode="External"/><Relationship Id="rId3" Type="http://schemas.openxmlformats.org/officeDocument/2006/relationships/image" Target="../media/image76.png"/><Relationship Id="rId7" Type="http://schemas.openxmlformats.org/officeDocument/2006/relationships/hyperlink" Target="https://pubmed.ncbi.nlm.nih.gov/18779536/"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4821824/" TargetMode="External"/><Relationship Id="rId5" Type="http://schemas.openxmlformats.org/officeDocument/2006/relationships/image" Target="../media/image73.png"/><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3" Type="http://schemas.openxmlformats.org/officeDocument/2006/relationships/hyperlink" Target="https://pubmed.ncbi.nlm.nih.gov/21630130/" TargetMode="External"/><Relationship Id="rId7"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6.png"/><Relationship Id="rId4" Type="http://schemas.openxmlformats.org/officeDocument/2006/relationships/hyperlink" Target="https://pubmed.ncbi.nlm.nih.gov/2070981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hyperlink" Target="https://pubmed.ncbi.nlm.nih.gov/29727211/" TargetMode="External"/><Relationship Id="rId7"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76.png"/><Relationship Id="rId4" Type="http://schemas.openxmlformats.org/officeDocument/2006/relationships/hyperlink" Target="https://pubmed.ncbi.nlm.nih.gov/22913467/"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pubmed.ncbi.nlm.nih.gov/22675345/" TargetMode="External"/><Relationship Id="rId3" Type="http://schemas.openxmlformats.org/officeDocument/2006/relationships/image" Target="../media/image76.png"/><Relationship Id="rId7" Type="http://schemas.openxmlformats.org/officeDocument/2006/relationships/hyperlink" Target="https://pubmed.ncbi.nlm.nih.gov/29727211/"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hyperlink" Target="https://www.ncbi.nlm.nih.gov/pmc/articles/PMC6860413/" TargetMode="External"/><Relationship Id="rId5" Type="http://schemas.openxmlformats.org/officeDocument/2006/relationships/image" Target="../media/image73.png"/><Relationship Id="rId10" Type="http://schemas.openxmlformats.org/officeDocument/2006/relationships/hyperlink" Target="https://pubmed.ncbi.nlm.nih.gov/20709812/" TargetMode="External"/><Relationship Id="rId4" Type="http://schemas.openxmlformats.org/officeDocument/2006/relationships/image" Target="../media/image82.png"/><Relationship Id="rId9" Type="http://schemas.openxmlformats.org/officeDocument/2006/relationships/hyperlink" Target="https://pubmed.ncbi.nlm.nih.gov/2163013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pubmed.ncbi.nlm.nih.gov/21630130/" TargetMode="External"/><Relationship Id="rId7"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76.png"/><Relationship Id="rId4" Type="http://schemas.openxmlformats.org/officeDocument/2006/relationships/hyperlink" Target="https://www.ncbi.nlm.nih.gov/pmc/articles/PMC5540831/#S5title"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pubmed.ncbi.nlm.nih.gov/26327919/" TargetMode="External"/><Relationship Id="rId3" Type="http://schemas.openxmlformats.org/officeDocument/2006/relationships/image" Target="../media/image76.png"/><Relationship Id="rId7" Type="http://schemas.openxmlformats.org/officeDocument/2006/relationships/hyperlink" Target="https://pubmed.ncbi.nlm.nih.gov/24337717/"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ubmed.ncbi.nlm.nih.gov/28314691/" TargetMode="External"/><Relationship Id="rId5" Type="http://schemas.openxmlformats.org/officeDocument/2006/relationships/image" Target="../media/image73.png"/><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3" Type="http://schemas.openxmlformats.org/officeDocument/2006/relationships/hyperlink" Target="https://www.accessdata.fda.gov/drugsatfda_docs/label/2020/210496s006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86.png"/><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hyperlink" Target="https://www.accessdata.fda.gov/drugsatfda_docs/label/2019/125084s27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accessdata.fda.gov/drugsatfda_docs/label/2017/125147s207lbl.pdf" TargetMode="External"/><Relationship Id="rId4" Type="http://schemas.openxmlformats.org/officeDocument/2006/relationships/hyperlink" Target="https://www.accessdata.fda.gov/drugsatfda_docs/label/2016/021743s025lbl.pdf"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accessdata.fda.gov/drugsatfda_docs/label/2020/212608s000lbl.pdf" TargetMode="External"/><Relationship Id="rId3" Type="http://schemas.openxmlformats.org/officeDocument/2006/relationships/hyperlink" Target="https://www.accessdata.fda.gov/drugsatfda_docs/label/2018/021923s020lbl.pdf" TargetMode="External"/><Relationship Id="rId7" Type="http://schemas.openxmlformats.org/officeDocument/2006/relationships/hyperlink" Target="https://www.accessdata.fda.gov/drugsatfda_docs/label/2019/208692s00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essdata.fda.gov/drugsatfda_docs/label/2019/206947s011lbl.pdf" TargetMode="External"/><Relationship Id="rId5" Type="http://schemas.openxmlformats.org/officeDocument/2006/relationships/hyperlink" Target="https://www.accessdata.fda.gov/drugsatfda_docs/label/2020/203085s011lbl.pdf" TargetMode="External"/><Relationship Id="rId4" Type="http://schemas.openxmlformats.org/officeDocument/2006/relationships/hyperlink" Target="https://www.accessdata.fda.gov/drugsatfda_docs/label/2018/021938s035lbl.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accessdata.fda.gov/drugsatfda_docs/label/2019/125085s331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accessdata.fda.gov/drugsatfda_docs/label/2019/125477s033lbl.pdf" TargetMode="External"/><Relationship Id="rId4" Type="http://schemas.openxmlformats.org/officeDocument/2006/relationships/hyperlink" Target="https://www.accessdata.fda.gov/drugsatfda_docs/label/2019/125418s045lbl.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accessdata.fda.gov/drugsatfda_docs/label/2018/021588s053lbl.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accessdata.fda.gov/drugsatfda_docs/label/2018/021986s021lbl.pdf" TargetMode="External"/><Relationship Id="rId4" Type="http://schemas.openxmlformats.org/officeDocument/2006/relationships/hyperlink" Target="https://www.accessdata.fda.gov/drugsatfda_docs/label/2019/022068s031lbl.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accessdata.fda.gov/drugsatfda_docs/label/2020/210496s006lbl.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pubmed.ncbi.nlm.nih.gov/31262657/" TargetMode="External"/><Relationship Id="rId7"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nccn.org/professionals/physician_gls/default.aspx" TargetMode="External"/><Relationship Id="rId5" Type="http://schemas.openxmlformats.org/officeDocument/2006/relationships/hyperlink" Target="https://pubmed.ncbi.nlm.nih.gov/26347107/" TargetMode="External"/><Relationship Id="rId4" Type="http://schemas.openxmlformats.org/officeDocument/2006/relationships/hyperlink" Target="https://www.sciencedirect.com/science/article/pii/S0923753419305344"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fightcolorectalcancer.org/resources/skin-toxicity-resourc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oncologypro.esmo.org" TargetMode="External"/><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hyperlink" Target="https://oncologypro.esmo.org/oncology-in-practice/palliative-and-supportive-care/multikinase-inhibitor-related-skin-toxicity"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checkpoint.cor2ed.com/"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fightcolorectalcancer.org/resources/skin-toxicity-resources/" TargetMode="External"/><Relationship Id="rId2" Type="http://schemas.openxmlformats.org/officeDocument/2006/relationships/image" Target="../media/image1.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hyperlink" Target="https://fightcolorectalcancer.org/wp-content/uploads/2019/11/SkinToxicity_MiniMag_2019_WEB.pdf"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94.png"/><Relationship Id="rId5" Type="http://schemas.openxmlformats.org/officeDocument/2006/relationships/hyperlink" Target="http://www.ama-assn.org/education/earn-credit-participation-international-activities" TargetMode="External"/><Relationship Id="rId4" Type="http://schemas.openxmlformats.org/officeDocument/2006/relationships/hyperlink" Target="https://checkpoint.cor2ed.com" TargetMode="External"/><Relationship Id="rId9"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15.xml"/><Relationship Id="rId5" Type="http://schemas.openxmlformats.org/officeDocument/2006/relationships/hyperlink" Target="http://www.ama-assn.org/education/earn-credit-participation-international-activities" TargetMode="External"/><Relationship Id="rId4" Type="http://schemas.openxmlformats.org/officeDocument/2006/relationships/hyperlink" Target="https://checkpoint.cor2ed.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pubmed.ncbi.nlm.nih.gov/20145956/"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pubmed.ncbi.nlm.nih.gov/274495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background.png" descr="background.png"/>
          <p:cNvPicPr>
            <a:picLocks noChangeAspect="1"/>
          </p:cNvPicPr>
          <p:nvPr/>
        </p:nvPicPr>
        <p:blipFill>
          <a:blip r:embed="rId2"/>
          <a:stretch>
            <a:fillRect/>
          </a:stretch>
        </p:blipFill>
        <p:spPr>
          <a:xfrm>
            <a:off x="-1" y="0"/>
            <a:ext cx="24384001" cy="13716001"/>
          </a:xfrm>
          <a:prstGeom prst="rect">
            <a:avLst/>
          </a:prstGeom>
          <a:ln w="25400">
            <a:miter lim="400000"/>
          </a:ln>
          <a:effectLst>
            <a:outerShdw blurRad="254000" dist="127000" dir="5400000" rotWithShape="0">
              <a:srgbClr val="000000">
                <a:alpha val="70000"/>
              </a:srgbClr>
            </a:outerShdw>
          </a:effectLst>
        </p:spPr>
      </p:pic>
      <p:sp>
        <p:nvSpPr>
          <p:cNvPr id="146" name="TOXICIDADES CUTÁNEAS RELACIONADA CON LA TERAPIA DIRIGIDA EN ONCOLOGÍA HEPÁTICA Y GASTROINTESTINAL"/>
          <p:cNvSpPr txBox="1"/>
          <p:nvPr/>
        </p:nvSpPr>
        <p:spPr>
          <a:xfrm>
            <a:off x="888538" y="3331461"/>
            <a:ext cx="18115998" cy="4011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rPr sz="12600" dirty="0"/>
              <a:t>TOXICIDADES CUTÁNEAS</a:t>
            </a:r>
            <a:br>
              <a:rPr dirty="0"/>
            </a:br>
            <a:r>
              <a:rPr sz="6400" dirty="0"/>
              <a:t>RELACIONADA</a:t>
            </a:r>
            <a:r>
              <a:rPr lang="es-ES" sz="6400"/>
              <a:t>S</a:t>
            </a:r>
            <a:r>
              <a:rPr sz="6400"/>
              <a:t> CON LA TERAPIA DIRIGIDA EN ONCOLOGÍA HEPÁTICA Y GASTROINTESTINAL</a:t>
            </a:r>
          </a:p>
        </p:txBody>
      </p:sp>
      <p:sp>
        <p:nvSpPr>
          <p:cNvPr id="147" name="Avalado por"/>
          <p:cNvSpPr txBox="1"/>
          <p:nvPr/>
        </p:nvSpPr>
        <p:spPr>
          <a:xfrm>
            <a:off x="916465" y="7666852"/>
            <a:ext cx="2782864" cy="644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a:solidFill>
                  <a:srgbClr val="00538A"/>
                </a:solidFill>
              </a:defRPr>
            </a:lvl1pPr>
          </a:lstStyle>
          <a:p>
            <a:r>
              <a:t>Avalado por</a:t>
            </a:r>
          </a:p>
        </p:txBody>
      </p:sp>
      <p:sp>
        <p:nvSpPr>
          <p:cNvPr id="148" name="Financiado por una subvención educativa independiente de Bayer"/>
          <p:cNvSpPr txBox="1"/>
          <p:nvPr/>
        </p:nvSpPr>
        <p:spPr>
          <a:xfrm>
            <a:off x="-118331" y="9766407"/>
            <a:ext cx="11241870" cy="51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b="0" i="1">
                <a:solidFill>
                  <a:srgbClr val="525252"/>
                </a:solidFill>
                <a:latin typeface="Helvetica Neue"/>
                <a:ea typeface="Helvetica Neue"/>
                <a:cs typeface="Helvetica Neue"/>
                <a:sym typeface="Helvetica Neue"/>
              </a:defRPr>
            </a:lvl1pPr>
          </a:lstStyle>
          <a:p>
            <a:r>
              <a:t>Financiado por una subvención educativa independiente de Bayer</a:t>
            </a:r>
          </a:p>
        </p:txBody>
      </p:sp>
      <p:pic>
        <p:nvPicPr>
          <p:cNvPr id="149" name="FightCRC_PrimaryLogo_RGB.png" descr="FightCRC_PrimaryLogo_RGB.png"/>
          <p:cNvPicPr>
            <a:picLocks noChangeAspect="1"/>
          </p:cNvPicPr>
          <p:nvPr/>
        </p:nvPicPr>
        <p:blipFill>
          <a:blip r:embed="rId3"/>
          <a:stretch>
            <a:fillRect/>
          </a:stretch>
        </p:blipFill>
        <p:spPr>
          <a:xfrm>
            <a:off x="688467" y="8480035"/>
            <a:ext cx="2293323" cy="831037"/>
          </a:xfrm>
          <a:prstGeom prst="rect">
            <a:avLst/>
          </a:prstGeom>
          <a:ln w="12700">
            <a:miter lim="400000"/>
          </a:ln>
        </p:spPr>
      </p:pic>
      <p:pic>
        <p:nvPicPr>
          <p:cNvPr id="150" name="image005.png" descr="image005.png"/>
          <p:cNvPicPr>
            <a:picLocks noChangeAspect="1"/>
          </p:cNvPicPr>
          <p:nvPr/>
        </p:nvPicPr>
        <p:blipFill>
          <a:blip r:embed="rId4"/>
          <a:srcRect l="5" r="5"/>
          <a:stretch>
            <a:fillRect/>
          </a:stretch>
        </p:blipFill>
        <p:spPr>
          <a:xfrm>
            <a:off x="3456948" y="8480025"/>
            <a:ext cx="4854463" cy="831036"/>
          </a:xfrm>
          <a:prstGeom prst="rect">
            <a:avLst/>
          </a:prstGeom>
          <a:ln w="12700">
            <a:miter lim="400000"/>
          </a:ln>
        </p:spPr>
      </p:pic>
      <p:pic>
        <p:nvPicPr>
          <p:cNvPr id="151" name="connects.png" descr="connects.png"/>
          <p:cNvPicPr>
            <a:picLocks noChangeAspect="1"/>
          </p:cNvPicPr>
          <p:nvPr/>
        </p:nvPicPr>
        <p:blipFill>
          <a:blip r:embed="rId5"/>
          <a:stretch>
            <a:fillRect/>
          </a:stretch>
        </p:blipFill>
        <p:spPr>
          <a:xfrm>
            <a:off x="742950" y="821244"/>
            <a:ext cx="3586974" cy="1756092"/>
          </a:xfrm>
          <a:prstGeom prst="rect">
            <a:avLst/>
          </a:prstGeom>
          <a:ln w="12700">
            <a:miter lim="400000"/>
          </a:ln>
        </p:spPr>
      </p:pic>
      <p:sp>
        <p:nvSpPr>
          <p:cNvPr id="152" name="Crédito de FCM disponible.…"/>
          <p:cNvSpPr txBox="1"/>
          <p:nvPr/>
        </p:nvSpPr>
        <p:spPr>
          <a:xfrm>
            <a:off x="18925548" y="10048447"/>
            <a:ext cx="5322380" cy="13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700" b="0" i="1">
                <a:solidFill>
                  <a:srgbClr val="525252"/>
                </a:solidFill>
                <a:latin typeface="Helvetica Neue"/>
                <a:ea typeface="Helvetica Neue"/>
                <a:cs typeface="Helvetica Neue"/>
                <a:sym typeface="Helvetica Neue"/>
              </a:defRPr>
            </a:pPr>
            <a:r>
              <a:t>Crédito de FCM disponible.</a:t>
            </a:r>
          </a:p>
          <a:p>
            <a:pPr>
              <a:defRPr sz="2700" b="0" i="1">
                <a:solidFill>
                  <a:srgbClr val="525252"/>
                </a:solidFill>
                <a:latin typeface="Helvetica Neue"/>
                <a:ea typeface="Helvetica Neue"/>
                <a:cs typeface="Helvetica Neue"/>
                <a:sym typeface="Helvetica Neue"/>
              </a:defRPr>
            </a:pPr>
            <a:r>
              <a:t>Visite la página de inicio del programa en</a:t>
            </a:r>
          </a:p>
        </p:txBody>
      </p:sp>
      <p:sp>
        <p:nvSpPr>
          <p:cNvPr id="153" name="https://checkpoint.cor2ed.com"/>
          <p:cNvSpPr txBox="1"/>
          <p:nvPr/>
        </p:nvSpPr>
        <p:spPr>
          <a:xfrm>
            <a:off x="18963648" y="12863274"/>
            <a:ext cx="5322380" cy="511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b="0">
                <a:solidFill>
                  <a:srgbClr val="525252"/>
                </a:solidFill>
                <a:latin typeface="Helvetica Neue"/>
                <a:ea typeface="Helvetica Neue"/>
                <a:cs typeface="Helvetica Neue"/>
                <a:sym typeface="Helvetica Neue"/>
              </a:defRPr>
            </a:lvl1pPr>
          </a:lstStyle>
          <a:p>
            <a:r>
              <a:t>https://checkpoint.cor2ed.com</a:t>
            </a:r>
          </a:p>
        </p:txBody>
      </p:sp>
      <p:pic>
        <p:nvPicPr>
          <p:cNvPr id="154" name="Checkpoint-logo_4x.png" descr="Checkpoint-logo_4x.png"/>
          <p:cNvPicPr>
            <a:picLocks noChangeAspect="1"/>
          </p:cNvPicPr>
          <p:nvPr/>
        </p:nvPicPr>
        <p:blipFill>
          <a:blip r:embed="rId6"/>
          <a:stretch>
            <a:fillRect/>
          </a:stretch>
        </p:blipFill>
        <p:spPr>
          <a:xfrm>
            <a:off x="19351163" y="11489806"/>
            <a:ext cx="4547350" cy="887551"/>
          </a:xfrm>
          <a:prstGeom prst="rect">
            <a:avLst/>
          </a:prstGeom>
          <a:ln w="12700">
            <a:miter lim="400000"/>
          </a:ln>
        </p:spPr>
      </p:pic>
      <p:pic>
        <p:nvPicPr>
          <p:cNvPr id="155" name="core2ed_4x.png" descr="core2ed_4x.png"/>
          <p:cNvPicPr>
            <a:picLocks noChangeAspect="1"/>
          </p:cNvPicPr>
          <p:nvPr/>
        </p:nvPicPr>
        <p:blipFill>
          <a:blip r:embed="rId7"/>
          <a:stretch>
            <a:fillRect/>
          </a:stretch>
        </p:blipFill>
        <p:spPr>
          <a:xfrm>
            <a:off x="20672868" y="866279"/>
            <a:ext cx="3229844" cy="94203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67" name="TOXICIDADES CUTÁNEAS POR CLASE DE FÁRMACO Y CUALQUIER GRADO"/>
          <p:cNvSpPr txBox="1"/>
          <p:nvPr/>
        </p:nvSpPr>
        <p:spPr>
          <a:xfrm>
            <a:off x="524524" y="608594"/>
            <a:ext cx="23334952" cy="870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100">
                <a:solidFill>
                  <a:srgbClr val="00538A"/>
                </a:solidFill>
              </a:defRPr>
            </a:pPr>
            <a:r>
              <a:rPr b="0">
                <a:solidFill>
                  <a:srgbClr val="3A3834"/>
                </a:solidFill>
              </a:rPr>
              <a:t>TOXICIDADES CUTÁNEAS POR CLASE DE FÁRMACO Y </a:t>
            </a:r>
            <a:r>
              <a:t>CUALQUIER GRADO</a:t>
            </a:r>
          </a:p>
        </p:txBody>
      </p:sp>
      <p:sp>
        <p:nvSpPr>
          <p:cNvPr id="268" name="++ muy común…"/>
          <p:cNvSpPr txBox="1"/>
          <p:nvPr/>
        </p:nvSpPr>
        <p:spPr>
          <a:xfrm>
            <a:off x="20251794" y="7637233"/>
            <a:ext cx="2511476" cy="1750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800">
                <a:solidFill>
                  <a:srgbClr val="3B3735"/>
                </a:solidFill>
              </a:defRPr>
            </a:pPr>
            <a:r>
              <a:t>++ muy común</a:t>
            </a:r>
          </a:p>
          <a:p>
            <a:pPr algn="l">
              <a:defRPr sz="2800">
                <a:solidFill>
                  <a:srgbClr val="3B3735"/>
                </a:solidFill>
              </a:defRPr>
            </a:pPr>
            <a:r>
              <a:t>+ común</a:t>
            </a:r>
          </a:p>
          <a:p>
            <a:pPr algn="l">
              <a:defRPr sz="2800">
                <a:solidFill>
                  <a:srgbClr val="3B3735"/>
                </a:solidFill>
              </a:defRPr>
            </a:pPr>
            <a:r>
              <a:t>+/− poco común</a:t>
            </a:r>
          </a:p>
          <a:p>
            <a:pPr algn="l">
              <a:defRPr sz="2800">
                <a:solidFill>
                  <a:srgbClr val="3B3735"/>
                </a:solidFill>
              </a:defRPr>
            </a:pPr>
            <a:r>
              <a:t>− raro</a:t>
            </a:r>
          </a:p>
        </p:txBody>
      </p:sp>
      <p:sp>
        <p:nvSpPr>
          <p:cNvPr id="269" name="1. Ficha técnica de Erbitux (cetuximab). 2. Ficha técnica de Tarceva (erlotinib). 3. Ficha técnica de Vectibix (panitumumab). 4. Ficha técnica de Nexavar (sorafenib). 5. Ficha técnica de Sutent (sunitinib). 6. Ficha técnica de Stivarga (regorafenib). 7. "/>
          <p:cNvSpPr txBox="1"/>
          <p:nvPr/>
        </p:nvSpPr>
        <p:spPr>
          <a:xfrm>
            <a:off x="60895" y="12071023"/>
            <a:ext cx="24455413"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200" b="0">
                <a:solidFill>
                  <a:srgbClr val="3B3735"/>
                </a:solidFill>
              </a:defRPr>
            </a:pPr>
            <a:r>
              <a:rPr dirty="0"/>
              <a:t>1. </a:t>
            </a:r>
            <a:r>
              <a:rPr u="sng" dirty="0">
                <a:solidFill>
                  <a:srgbClr val="4F4D50"/>
                </a:solidFill>
                <a:uFill>
                  <a:solidFill>
                    <a:srgbClr val="4F4D50"/>
                  </a:solidFill>
                </a:uFill>
                <a:hlinkClick r:id="rId3"/>
              </a:rPr>
              <a:t>Ficha técnica de Erbitux (cetuximab).</a:t>
            </a:r>
            <a:r>
              <a:rPr dirty="0"/>
              <a:t> 2. </a:t>
            </a:r>
            <a:r>
              <a:rPr u="sng" dirty="0">
                <a:solidFill>
                  <a:srgbClr val="4F4D50"/>
                </a:solidFill>
                <a:uFill>
                  <a:solidFill>
                    <a:srgbClr val="4F4D50"/>
                  </a:solidFill>
                </a:uFill>
                <a:hlinkClick r:id="rId4"/>
              </a:rPr>
              <a:t>Ficha técnica de Tarceva (erlotinib).</a:t>
            </a:r>
            <a:r>
              <a:rPr dirty="0"/>
              <a:t> 3. </a:t>
            </a:r>
            <a:r>
              <a:rPr u="sng" dirty="0">
                <a:solidFill>
                  <a:srgbClr val="4F4D50"/>
                </a:solidFill>
                <a:uFill>
                  <a:solidFill>
                    <a:srgbClr val="4F4D50"/>
                  </a:solidFill>
                </a:uFill>
                <a:hlinkClick r:id="rId5"/>
              </a:rPr>
              <a:t>Ficha técnica de Vectibix (panitumumab)</a:t>
            </a:r>
            <a:r>
              <a:rPr dirty="0"/>
              <a:t>. 4. </a:t>
            </a:r>
            <a:r>
              <a:rPr u="sng" dirty="0">
                <a:solidFill>
                  <a:srgbClr val="4F4D50"/>
                </a:solidFill>
                <a:uFill>
                  <a:solidFill>
                    <a:srgbClr val="4F4D50"/>
                  </a:solidFill>
                </a:uFill>
                <a:hlinkClick r:id="rId6"/>
              </a:rPr>
              <a:t>Ficha técnica de Nexavar (sorafenib)</a:t>
            </a:r>
            <a:r>
              <a:rPr dirty="0"/>
              <a:t>. 5. </a:t>
            </a:r>
            <a:r>
              <a:rPr u="sng" dirty="0">
                <a:solidFill>
                  <a:srgbClr val="4F4D50"/>
                </a:solidFill>
                <a:uFill>
                  <a:solidFill>
                    <a:srgbClr val="4F4D50"/>
                  </a:solidFill>
                </a:uFill>
                <a:hlinkClick r:id="rId7"/>
              </a:rPr>
              <a:t>Ficha técnica de Sutent (sunitinib)</a:t>
            </a:r>
            <a:r>
              <a:rPr dirty="0"/>
              <a:t>. </a:t>
            </a:r>
            <a:br>
              <a:rPr lang="en-GB" dirty="0"/>
            </a:br>
            <a:r>
              <a:rPr dirty="0"/>
              <a:t>6. </a:t>
            </a:r>
            <a:r>
              <a:rPr u="sng" dirty="0">
                <a:solidFill>
                  <a:srgbClr val="4F4D50"/>
                </a:solidFill>
                <a:uFill>
                  <a:solidFill>
                    <a:srgbClr val="4F4D50"/>
                  </a:solidFill>
                </a:uFill>
                <a:hlinkClick r:id="rId8"/>
              </a:rPr>
              <a:t>Ficha técnica de Stivarga (regorafenib)</a:t>
            </a:r>
            <a:r>
              <a:rPr dirty="0"/>
              <a:t>. 7. </a:t>
            </a:r>
            <a:r>
              <a:rPr u="sng" dirty="0">
                <a:solidFill>
                  <a:srgbClr val="4F4D50"/>
                </a:solidFill>
                <a:uFill>
                  <a:solidFill>
                    <a:srgbClr val="4F4D50"/>
                  </a:solidFill>
                </a:uFill>
                <a:hlinkClick r:id="rId9"/>
              </a:rPr>
              <a:t>Ficha técnica de Lenvima (lenvatinib)</a:t>
            </a:r>
            <a:r>
              <a:rPr dirty="0"/>
              <a:t>. 8. </a:t>
            </a:r>
            <a:r>
              <a:rPr u="sng" dirty="0">
                <a:solidFill>
                  <a:srgbClr val="4F4D50"/>
                </a:solidFill>
                <a:uFill>
                  <a:solidFill>
                    <a:srgbClr val="4F4D50"/>
                  </a:solidFill>
                </a:uFill>
                <a:hlinkClick r:id="rId10"/>
              </a:rPr>
              <a:t>Ficha técnica de Cabometyx (cabozantinib)</a:t>
            </a:r>
            <a:r>
              <a:rPr dirty="0"/>
              <a:t>. 9. </a:t>
            </a:r>
            <a:r>
              <a:rPr u="sng" dirty="0">
                <a:solidFill>
                  <a:srgbClr val="4F4D50"/>
                </a:solidFill>
                <a:uFill>
                  <a:solidFill>
                    <a:srgbClr val="4F4D50"/>
                  </a:solidFill>
                </a:uFill>
                <a:hlinkClick r:id="rId11"/>
              </a:rPr>
              <a:t>Ficha técnica de Ayvakit (avapritinib)</a:t>
            </a:r>
            <a:r>
              <a:rPr dirty="0"/>
              <a:t>. 10. </a:t>
            </a:r>
            <a:r>
              <a:rPr u="sng" dirty="0">
                <a:solidFill>
                  <a:srgbClr val="4F4D50"/>
                </a:solidFill>
                <a:uFill>
                  <a:solidFill>
                    <a:srgbClr val="4F4D50"/>
                  </a:solidFill>
                </a:uFill>
                <a:hlinkClick r:id="rId12"/>
              </a:rPr>
              <a:t>Ficha técnica de Avastin (bevacizumab)</a:t>
            </a:r>
            <a:r>
              <a:rPr dirty="0"/>
              <a:t>. </a:t>
            </a:r>
            <a:br>
              <a:rPr lang="en-GB" dirty="0"/>
            </a:br>
            <a:r>
              <a:rPr dirty="0"/>
              <a:t>11. </a:t>
            </a:r>
            <a:r>
              <a:rPr u="sng" dirty="0">
                <a:solidFill>
                  <a:srgbClr val="4F4D50"/>
                </a:solidFill>
                <a:uFill>
                  <a:solidFill>
                    <a:srgbClr val="4F4D50"/>
                  </a:solidFill>
                </a:uFill>
                <a:hlinkClick r:id="rId13"/>
              </a:rPr>
              <a:t>Ficha técnica de Zaltrap (aflibercept)</a:t>
            </a:r>
            <a:r>
              <a:rPr dirty="0"/>
              <a:t>. 12. </a:t>
            </a:r>
            <a:r>
              <a:rPr u="sng" dirty="0">
                <a:solidFill>
                  <a:srgbClr val="4F4D50"/>
                </a:solidFill>
                <a:uFill>
                  <a:solidFill>
                    <a:srgbClr val="4F4D50"/>
                  </a:solidFill>
                </a:uFill>
                <a:hlinkClick r:id="rId14"/>
              </a:rPr>
              <a:t>Ficha técnica de Cyramza (ramucirumab)</a:t>
            </a:r>
            <a:r>
              <a:rPr dirty="0"/>
              <a:t>. 13. </a:t>
            </a:r>
            <a:r>
              <a:rPr u="sng" dirty="0">
                <a:solidFill>
                  <a:srgbClr val="4F4D50"/>
                </a:solidFill>
                <a:uFill>
                  <a:solidFill>
                    <a:srgbClr val="4F4D50"/>
                  </a:solidFill>
                </a:uFill>
                <a:hlinkClick r:id="rId15"/>
              </a:rPr>
              <a:t>Ficha técnica de Gleevec (imatinib)</a:t>
            </a:r>
            <a:r>
              <a:rPr dirty="0"/>
              <a:t>. 14. </a:t>
            </a:r>
            <a:r>
              <a:rPr u="sng" dirty="0">
                <a:solidFill>
                  <a:srgbClr val="4F4D50"/>
                </a:solidFill>
                <a:uFill>
                  <a:solidFill>
                    <a:srgbClr val="4F4D50"/>
                  </a:solidFill>
                </a:uFill>
                <a:hlinkClick r:id="rId16"/>
              </a:rPr>
              <a:t>Ficha técnica de Tasigna (nilotinib)</a:t>
            </a:r>
            <a:r>
              <a:rPr dirty="0"/>
              <a:t>. 15. </a:t>
            </a:r>
            <a:r>
              <a:rPr u="sng" dirty="0">
                <a:solidFill>
                  <a:srgbClr val="4F4D50"/>
                </a:solidFill>
                <a:uFill>
                  <a:solidFill>
                    <a:srgbClr val="4F4D50"/>
                  </a:solidFill>
                </a:uFill>
                <a:hlinkClick r:id="rId17"/>
              </a:rPr>
              <a:t>Ficha técnica de Sprycel (dasatinib).</a:t>
            </a:r>
            <a:br>
              <a:rPr dirty="0"/>
            </a:br>
            <a:r>
              <a:rPr dirty="0"/>
              <a:t>16. </a:t>
            </a:r>
            <a:r>
              <a:rPr u="sng" dirty="0">
                <a:solidFill>
                  <a:srgbClr val="4F4D50"/>
                </a:solidFill>
                <a:uFill>
                  <a:solidFill>
                    <a:srgbClr val="4F4D50"/>
                  </a:solidFill>
                </a:uFill>
                <a:hlinkClick r:id="rId18"/>
              </a:rPr>
              <a:t>Ficha técnica de Braftovi (encorafenib)</a:t>
            </a:r>
            <a:r>
              <a:rPr dirty="0"/>
              <a:t>.</a:t>
            </a:r>
          </a:p>
        </p:txBody>
      </p:sp>
      <p:graphicFrame>
        <p:nvGraphicFramePr>
          <p:cNvPr id="270" name="Table"/>
          <p:cNvGraphicFramePr/>
          <p:nvPr/>
        </p:nvGraphicFramePr>
        <p:xfrm>
          <a:off x="426400" y="1669285"/>
          <a:ext cx="19601919" cy="9980105"/>
        </p:xfrm>
        <a:graphic>
          <a:graphicData uri="http://schemas.openxmlformats.org/drawingml/2006/table">
            <a:tbl>
              <a:tblPr firstRow="1" firstCol="1" bandRow="1">
                <a:tableStyleId>{4C3C2611-4C71-4FC5-86AE-919BDF0F9419}</a:tableStyleId>
              </a:tblPr>
              <a:tblGrid>
                <a:gridCol w="2297981">
                  <a:extLst>
                    <a:ext uri="{9D8B030D-6E8A-4147-A177-3AD203B41FA5}">
                      <a16:colId xmlns:a16="http://schemas.microsoft.com/office/drawing/2014/main" val="20000"/>
                    </a:ext>
                  </a:extLst>
                </a:gridCol>
                <a:gridCol w="2279838">
                  <a:extLst>
                    <a:ext uri="{9D8B030D-6E8A-4147-A177-3AD203B41FA5}">
                      <a16:colId xmlns:a16="http://schemas.microsoft.com/office/drawing/2014/main" val="20001"/>
                    </a:ext>
                  </a:extLst>
                </a:gridCol>
                <a:gridCol w="2146300">
                  <a:extLst>
                    <a:ext uri="{9D8B030D-6E8A-4147-A177-3AD203B41FA5}">
                      <a16:colId xmlns:a16="http://schemas.microsoft.com/office/drawing/2014/main" val="20002"/>
                    </a:ext>
                  </a:extLst>
                </a:gridCol>
                <a:gridCol w="2146300">
                  <a:extLst>
                    <a:ext uri="{9D8B030D-6E8A-4147-A177-3AD203B41FA5}">
                      <a16:colId xmlns:a16="http://schemas.microsoft.com/office/drawing/2014/main" val="20003"/>
                    </a:ext>
                  </a:extLst>
                </a:gridCol>
                <a:gridCol w="2146300">
                  <a:extLst>
                    <a:ext uri="{9D8B030D-6E8A-4147-A177-3AD203B41FA5}">
                      <a16:colId xmlns:a16="http://schemas.microsoft.com/office/drawing/2014/main" val="20004"/>
                    </a:ext>
                  </a:extLst>
                </a:gridCol>
                <a:gridCol w="2146300">
                  <a:extLst>
                    <a:ext uri="{9D8B030D-6E8A-4147-A177-3AD203B41FA5}">
                      <a16:colId xmlns:a16="http://schemas.microsoft.com/office/drawing/2014/main" val="20005"/>
                    </a:ext>
                  </a:extLst>
                </a:gridCol>
                <a:gridCol w="2146300">
                  <a:extLst>
                    <a:ext uri="{9D8B030D-6E8A-4147-A177-3AD203B41FA5}">
                      <a16:colId xmlns:a16="http://schemas.microsoft.com/office/drawing/2014/main" val="20006"/>
                    </a:ext>
                  </a:extLst>
                </a:gridCol>
                <a:gridCol w="2146300">
                  <a:extLst>
                    <a:ext uri="{9D8B030D-6E8A-4147-A177-3AD203B41FA5}">
                      <a16:colId xmlns:a16="http://schemas.microsoft.com/office/drawing/2014/main" val="20007"/>
                    </a:ext>
                  </a:extLst>
                </a:gridCol>
                <a:gridCol w="2146300">
                  <a:extLst>
                    <a:ext uri="{9D8B030D-6E8A-4147-A177-3AD203B41FA5}">
                      <a16:colId xmlns:a16="http://schemas.microsoft.com/office/drawing/2014/main" val="20008"/>
                    </a:ext>
                  </a:extLst>
                </a:gridCol>
              </a:tblGrid>
              <a:tr h="1905000">
                <a:tc>
                  <a:txBody>
                    <a:bodyPr/>
                    <a:lstStyle/>
                    <a:p>
                      <a:pPr defTabSz="457200">
                        <a:defRPr sz="1800" b="0">
                          <a:solidFill>
                            <a:srgbClr val="000000"/>
                          </a:solidFill>
                        </a:defRPr>
                      </a:pPr>
                      <a:r>
                        <a:rPr sz="2400" b="1">
                          <a:solidFill>
                            <a:srgbClr val="FFFFFF"/>
                          </a:solidFill>
                          <a:latin typeface="+mn-lt"/>
                          <a:ea typeface="+mn-ea"/>
                          <a:cs typeface="+mn-cs"/>
                          <a:sym typeface="Calibri"/>
                        </a:rPr>
                        <a:t>Clase de  fármaco</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457200">
                        <a:defRPr sz="1800" b="0">
                          <a:solidFill>
                            <a:srgbClr val="000000"/>
                          </a:solidFill>
                        </a:defRPr>
                      </a:pPr>
                      <a:r>
                        <a:rPr sz="2400" b="1">
                          <a:solidFill>
                            <a:srgbClr val="FFFFFF"/>
                          </a:solidFill>
                          <a:latin typeface="+mn-lt"/>
                          <a:ea typeface="+mn-ea"/>
                          <a:cs typeface="+mn-cs"/>
                          <a:sym typeface="Calibri"/>
                        </a:rPr>
                        <a:t>Ejemplos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n-lt"/>
                          <a:ea typeface="+mn-ea"/>
                          <a:cs typeface="+mn-cs"/>
                          <a:sym typeface="Calibri"/>
                        </a:rPr>
                        <a:t>Papulopustular rash</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200" b="1">
                          <a:solidFill>
                            <a:srgbClr val="FFFFFF"/>
                          </a:solidFill>
                          <a:latin typeface="+mn-lt"/>
                          <a:ea typeface="+mn-ea"/>
                          <a:cs typeface="+mn-cs"/>
                          <a:sym typeface="Calibri"/>
                        </a:rPr>
                        <a:t>Maculopapular rash</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n-lt"/>
                          <a:ea typeface="+mn-ea"/>
                          <a:cs typeface="+mn-cs"/>
                          <a:sym typeface="Calibri"/>
                        </a:rPr>
                        <a:t>HFSR</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n-lt"/>
                          <a:ea typeface="+mn-ea"/>
                          <a:cs typeface="+mn-cs"/>
                          <a:sym typeface="Calibri"/>
                        </a:rPr>
                        <a:t>Dry skin, pruritus, or photosensitivity</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n-lt"/>
                          <a:ea typeface="+mn-ea"/>
                          <a:cs typeface="+mn-cs"/>
                          <a:sym typeface="Calibri"/>
                        </a:rPr>
                        <a:t>Changes in nails, hair, or mucosa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n-lt"/>
                          <a:ea typeface="+mn-ea"/>
                          <a:cs typeface="+mn-cs"/>
                          <a:sym typeface="Calibri"/>
                        </a:rPr>
                        <a:t>Poor wound healing</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200" b="1">
                          <a:solidFill>
                            <a:srgbClr val="FFFFFF"/>
                          </a:solidFill>
                          <a:latin typeface="+mn-lt"/>
                          <a:ea typeface="+mn-ea"/>
                          <a:cs typeface="+mn-cs"/>
                          <a:sym typeface="Calibri"/>
                        </a:rPr>
                        <a:t>Cutaneous malignancies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0"/>
                  </a:ext>
                </a:extLst>
              </a:tr>
              <a:tr h="1557886">
                <a:tc>
                  <a:txBody>
                    <a:bodyPr/>
                    <a:lstStyle/>
                    <a:p>
                      <a:pPr defTabSz="457200">
                        <a:defRPr sz="1800" b="0">
                          <a:solidFill>
                            <a:srgbClr val="000000"/>
                          </a:solidFill>
                        </a:defRPr>
                      </a:pPr>
                      <a:r>
                        <a:rPr sz="2300" b="1">
                          <a:solidFill>
                            <a:srgbClr val="FFFFFF"/>
                          </a:solidFill>
                          <a:latin typeface="+mn-lt"/>
                          <a:ea typeface="+mn-ea"/>
                          <a:cs typeface="+mn-cs"/>
                          <a:sym typeface="Calibri"/>
                        </a:rPr>
                        <a:t>Inhibidores de EGFR</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2200" b="1">
                          <a:solidFill>
                            <a:srgbClr val="00538A"/>
                          </a:solidFill>
                          <a:latin typeface="+mn-lt"/>
                          <a:ea typeface="+mn-ea"/>
                          <a:cs typeface="+mn-cs"/>
                          <a:sym typeface="Calibri"/>
                        </a:defRPr>
                      </a:pPr>
                      <a:r>
                        <a:t>cetuximab</a:t>
                      </a:r>
                      <a:r>
                        <a:rPr baseline="31999"/>
                        <a:t>1</a:t>
                      </a:r>
                    </a:p>
                    <a:p>
                      <a:pPr>
                        <a:defRPr sz="2200" b="1">
                          <a:solidFill>
                            <a:srgbClr val="00538A"/>
                          </a:solidFill>
                          <a:latin typeface="+mn-lt"/>
                          <a:ea typeface="+mn-ea"/>
                          <a:cs typeface="+mn-cs"/>
                          <a:sym typeface="Calibri"/>
                        </a:defRPr>
                      </a:pPr>
                      <a:r>
                        <a:t>erlotinib</a:t>
                      </a:r>
                      <a:r>
                        <a:rPr baseline="31999"/>
                        <a:t>2</a:t>
                      </a:r>
                    </a:p>
                    <a:p>
                      <a:pPr>
                        <a:defRPr sz="2200" b="1">
                          <a:solidFill>
                            <a:srgbClr val="00538A"/>
                          </a:solidFill>
                          <a:latin typeface="+mn-lt"/>
                          <a:ea typeface="+mn-ea"/>
                          <a:cs typeface="+mn-cs"/>
                          <a:sym typeface="Calibri"/>
                        </a:defRPr>
                      </a:pPr>
                      <a:r>
                        <a:t>panitumumab</a:t>
                      </a:r>
                      <a:r>
                        <a:rPr baseline="31999"/>
                        <a:t>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1"/>
                  </a:ext>
                </a:extLst>
              </a:tr>
              <a:tr h="2583743">
                <a:tc>
                  <a:txBody>
                    <a:bodyPr/>
                    <a:lstStyle/>
                    <a:p>
                      <a:pPr>
                        <a:defRPr sz="1800" b="0">
                          <a:solidFill>
                            <a:srgbClr val="000000"/>
                          </a:solidFill>
                        </a:defRPr>
                      </a:pPr>
                      <a:r>
                        <a:rPr sz="2200" b="1">
                          <a:solidFill>
                            <a:srgbClr val="FFFFFF"/>
                          </a:solidFill>
                          <a:latin typeface="+mn-lt"/>
                          <a:ea typeface="+mn-ea"/>
                          <a:cs typeface="+mn-cs"/>
                          <a:sym typeface="Calibri"/>
                        </a:rPr>
                        <a:t>IMQ</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2200" b="1">
                          <a:solidFill>
                            <a:srgbClr val="00538A"/>
                          </a:solidFill>
                          <a:latin typeface="+mn-lt"/>
                          <a:ea typeface="+mn-ea"/>
                          <a:cs typeface="+mn-cs"/>
                          <a:sym typeface="Calibri"/>
                        </a:defRPr>
                      </a:pPr>
                      <a:r>
                        <a:t>sorafenib</a:t>
                      </a:r>
                      <a:r>
                        <a:rPr baseline="31999"/>
                        <a:t>4</a:t>
                      </a:r>
                    </a:p>
                    <a:p>
                      <a:pPr>
                        <a:defRPr sz="2200" b="1">
                          <a:solidFill>
                            <a:srgbClr val="00538A"/>
                          </a:solidFill>
                          <a:latin typeface="+mn-lt"/>
                          <a:ea typeface="+mn-ea"/>
                          <a:cs typeface="+mn-cs"/>
                          <a:sym typeface="Calibri"/>
                        </a:defRPr>
                      </a:pPr>
                      <a:r>
                        <a:t>sunitinib</a:t>
                      </a:r>
                      <a:r>
                        <a:rPr baseline="31999"/>
                        <a:t>5</a:t>
                      </a:r>
                      <a:r>
                        <a:t> regorafenib</a:t>
                      </a:r>
                      <a:r>
                        <a:rPr baseline="31999"/>
                        <a:t>6</a:t>
                      </a:r>
                      <a:r>
                        <a:t> lenvatinib</a:t>
                      </a:r>
                      <a:r>
                        <a:rPr baseline="31999"/>
                        <a:t>7</a:t>
                      </a:r>
                      <a:r>
                        <a:t> cabozantinib</a:t>
                      </a:r>
                      <a:r>
                        <a:rPr baseline="31999"/>
                        <a:t>8</a:t>
                      </a:r>
                    </a:p>
                    <a:p>
                      <a:pPr>
                        <a:defRPr sz="2200" b="1">
                          <a:solidFill>
                            <a:srgbClr val="00538A"/>
                          </a:solidFill>
                          <a:latin typeface="+mn-lt"/>
                          <a:ea typeface="+mn-ea"/>
                          <a:cs typeface="+mn-cs"/>
                          <a:sym typeface="Calibri"/>
                        </a:defRPr>
                      </a:pPr>
                      <a:r>
                        <a:t>avapritinib</a:t>
                      </a:r>
                      <a:r>
                        <a:rPr baseline="31999"/>
                        <a:t>9</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r h="1513268">
                <a:tc>
                  <a:txBody>
                    <a:bodyPr/>
                    <a:lstStyle/>
                    <a:p>
                      <a:pPr defTabSz="457200">
                        <a:defRPr sz="1800" b="0">
                          <a:solidFill>
                            <a:srgbClr val="000000"/>
                          </a:solidFill>
                        </a:defRPr>
                      </a:pPr>
                      <a:r>
                        <a:rPr sz="2200" b="1">
                          <a:solidFill>
                            <a:srgbClr val="FFFFFF"/>
                          </a:solidFill>
                          <a:latin typeface="+mn-lt"/>
                          <a:ea typeface="+mn-ea"/>
                          <a:cs typeface="+mn-cs"/>
                          <a:sym typeface="Calibri"/>
                        </a:rPr>
                        <a:t>Inhibidores de VEGF(R)</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2200" b="1">
                          <a:solidFill>
                            <a:srgbClr val="00538A"/>
                          </a:solidFill>
                          <a:latin typeface="+mn-lt"/>
                          <a:ea typeface="+mn-ea"/>
                          <a:cs typeface="+mn-cs"/>
                          <a:sym typeface="Calibri"/>
                        </a:defRPr>
                      </a:pPr>
                      <a:r>
                        <a:t>bevacizumab</a:t>
                      </a:r>
                      <a:r>
                        <a:rPr baseline="31999"/>
                        <a:t>10</a:t>
                      </a:r>
                      <a:r>
                        <a:t> aflibercept</a:t>
                      </a:r>
                      <a:r>
                        <a:rPr baseline="31999"/>
                        <a:t>11 </a:t>
                      </a:r>
                      <a:r>
                        <a:t>ramucirumab</a:t>
                      </a:r>
                      <a:r>
                        <a:rPr baseline="31999"/>
                        <a:t>12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3"/>
                  </a:ext>
                </a:extLst>
              </a:tr>
              <a:tr h="1486622">
                <a:tc>
                  <a:txBody>
                    <a:bodyPr/>
                    <a:lstStyle/>
                    <a:p>
                      <a:pPr defTabSz="457200">
                        <a:defRPr sz="1800" b="0">
                          <a:solidFill>
                            <a:srgbClr val="000000"/>
                          </a:solidFill>
                        </a:defRPr>
                      </a:pPr>
                      <a:r>
                        <a:rPr sz="2400" b="1">
                          <a:solidFill>
                            <a:srgbClr val="FFFFFF"/>
                          </a:solidFill>
                          <a:latin typeface="+mn-lt"/>
                          <a:ea typeface="+mn-ea"/>
                          <a:cs typeface="+mn-cs"/>
                          <a:sym typeface="Calibri"/>
                        </a:rPr>
                        <a:t>IMQ de BCR-ABL</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2200" b="1">
                          <a:solidFill>
                            <a:srgbClr val="00538A"/>
                          </a:solidFill>
                          <a:latin typeface="+mn-lt"/>
                          <a:ea typeface="+mn-ea"/>
                          <a:cs typeface="+mn-cs"/>
                          <a:sym typeface="Calibri"/>
                        </a:defRPr>
                      </a:pPr>
                      <a:r>
                        <a:t>imatinib</a:t>
                      </a:r>
                      <a:r>
                        <a:rPr baseline="31999"/>
                        <a:t>13</a:t>
                      </a:r>
                    </a:p>
                    <a:p>
                      <a:pPr>
                        <a:defRPr sz="2200" b="1">
                          <a:solidFill>
                            <a:srgbClr val="00538A"/>
                          </a:solidFill>
                          <a:latin typeface="+mn-lt"/>
                          <a:ea typeface="+mn-ea"/>
                          <a:cs typeface="+mn-cs"/>
                          <a:sym typeface="Calibri"/>
                        </a:defRPr>
                      </a:pPr>
                      <a:r>
                        <a:t>nilotinib*</a:t>
                      </a:r>
                      <a:r>
                        <a:rPr baseline="31999"/>
                        <a:t>14 </a:t>
                      </a:r>
                      <a:r>
                        <a:t>dasatinib*</a:t>
                      </a:r>
                      <a:r>
                        <a:rPr baseline="31999"/>
                        <a:t>15</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defTabSz="457200">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4"/>
                  </a:ext>
                </a:extLst>
              </a:tr>
              <a:tr h="933586">
                <a:tc>
                  <a:txBody>
                    <a:bodyPr/>
                    <a:lstStyle/>
                    <a:p>
                      <a:pPr>
                        <a:defRPr sz="1800" b="0">
                          <a:solidFill>
                            <a:srgbClr val="000000"/>
                          </a:solidFill>
                        </a:defRPr>
                      </a:pPr>
                      <a:r>
                        <a:rPr sz="2200" b="1">
                          <a:solidFill>
                            <a:srgbClr val="FFFFFF"/>
                          </a:solidFill>
                          <a:latin typeface="+mn-lt"/>
                          <a:ea typeface="+mn-ea"/>
                          <a:cs typeface="+mn-cs"/>
                          <a:sym typeface="Calibri"/>
                        </a:rPr>
                        <a:t>Inhibidores de BRAF</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2200" b="1">
                          <a:solidFill>
                            <a:srgbClr val="00538A"/>
                          </a:solidFill>
                          <a:latin typeface="+mn-lt"/>
                          <a:ea typeface="+mn-ea"/>
                          <a:cs typeface="+mn-cs"/>
                          <a:sym typeface="Calibri"/>
                        </a:defRPr>
                      </a:pPr>
                      <a:r>
                        <a:t>encorafenib</a:t>
                      </a:r>
                      <a:r>
                        <a:rPr baseline="31999"/>
                        <a:t>16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200" b="1">
                          <a:solidFill>
                            <a:srgbClr val="00538A"/>
                          </a:solidFill>
                          <a:latin typeface="+mn-lt"/>
                          <a:ea typeface="+mn-ea"/>
                          <a:cs typeface="+mn-cs"/>
                          <a:sym typeface="Calibri"/>
                        </a:rPr>
                        <a:t>+</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5"/>
                  </a:ext>
                </a:extLst>
              </a:tr>
            </a:tbl>
          </a:graphicData>
        </a:graphic>
      </p:graphicFrame>
      <p:sp>
        <p:nvSpPr>
          <p:cNvPr id="271" name="Esta tabla se basa en la ficha técnica de los fármacos indicados y la experiencia clínica del Comité Científico.…"/>
          <p:cNvSpPr txBox="1"/>
          <p:nvPr/>
        </p:nvSpPr>
        <p:spPr>
          <a:xfrm>
            <a:off x="20243714" y="1456035"/>
            <a:ext cx="3721704" cy="592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400" b="0">
                <a:solidFill>
                  <a:srgbClr val="3B3735"/>
                </a:solidFill>
              </a:defRPr>
            </a:pPr>
            <a:r>
              <a:t>Esta tabla se basa en la ficha técnica de los fármacos indicados y la experiencia clínica del Comité Científico. </a:t>
            </a:r>
            <a:br/>
            <a:endParaRPr/>
          </a:p>
          <a:p>
            <a:pPr algn="l">
              <a:defRPr sz="2400" b="0">
                <a:solidFill>
                  <a:srgbClr val="3B3735"/>
                </a:solidFill>
              </a:defRPr>
            </a:pPr>
            <a:r>
              <a:t>Al momento de la creación de este curso de aprendizaje online, el inhibidor de PARP olaparib estaba aprobado para uso en cáncer pancreático. Como los inhibidores de PARP no están asociados generalmente con toxicidad cutánea, se consideró que están fuera del ámbito.</a:t>
            </a:r>
          </a:p>
        </p:txBody>
      </p:sp>
      <p:pic>
        <p:nvPicPr>
          <p:cNvPr id="272" name="pap-rash.png" descr="pap-rash.png"/>
          <p:cNvPicPr>
            <a:picLocks noChangeAspect="1"/>
          </p:cNvPicPr>
          <p:nvPr/>
        </p:nvPicPr>
        <p:blipFill>
          <a:blip r:embed="rId19"/>
          <a:stretch>
            <a:fillRect/>
          </a:stretch>
        </p:blipFill>
        <p:spPr>
          <a:xfrm>
            <a:off x="5033625" y="1682552"/>
            <a:ext cx="2118150" cy="1894007"/>
          </a:xfrm>
          <a:prstGeom prst="rect">
            <a:avLst/>
          </a:prstGeom>
          <a:ln w="12700">
            <a:miter lim="400000"/>
          </a:ln>
        </p:spPr>
      </p:pic>
      <p:pic>
        <p:nvPicPr>
          <p:cNvPr id="273" name="2-mac-rash.png" descr="2-mac-rash.png"/>
          <p:cNvPicPr>
            <a:picLocks noChangeAspect="1"/>
          </p:cNvPicPr>
          <p:nvPr/>
        </p:nvPicPr>
        <p:blipFill>
          <a:blip r:embed="rId20"/>
          <a:stretch>
            <a:fillRect/>
          </a:stretch>
        </p:blipFill>
        <p:spPr>
          <a:xfrm>
            <a:off x="7199489" y="1698546"/>
            <a:ext cx="2092750" cy="1871296"/>
          </a:xfrm>
          <a:prstGeom prst="rect">
            <a:avLst/>
          </a:prstGeom>
          <a:ln w="12700">
            <a:miter lim="400000"/>
          </a:ln>
        </p:spPr>
      </p:pic>
      <p:pic>
        <p:nvPicPr>
          <p:cNvPr id="274" name="3-hfsr.png" descr="3-hfsr.png"/>
          <p:cNvPicPr>
            <a:picLocks noChangeAspect="1"/>
          </p:cNvPicPr>
          <p:nvPr/>
        </p:nvPicPr>
        <p:blipFill>
          <a:blip r:embed="rId21"/>
          <a:stretch>
            <a:fillRect/>
          </a:stretch>
        </p:blipFill>
        <p:spPr>
          <a:xfrm>
            <a:off x="9329578" y="1675379"/>
            <a:ext cx="2092750" cy="1871295"/>
          </a:xfrm>
          <a:prstGeom prst="rect">
            <a:avLst/>
          </a:prstGeom>
          <a:ln w="12700">
            <a:miter lim="400000"/>
          </a:ln>
        </p:spPr>
      </p:pic>
      <p:pic>
        <p:nvPicPr>
          <p:cNvPr id="275" name="4-dry.png" descr="4-dry.png"/>
          <p:cNvPicPr>
            <a:picLocks noChangeAspect="1"/>
          </p:cNvPicPr>
          <p:nvPr/>
        </p:nvPicPr>
        <p:blipFill>
          <a:blip r:embed="rId22"/>
          <a:stretch>
            <a:fillRect/>
          </a:stretch>
        </p:blipFill>
        <p:spPr>
          <a:xfrm>
            <a:off x="11455834" y="1674486"/>
            <a:ext cx="2136192" cy="1910139"/>
          </a:xfrm>
          <a:prstGeom prst="rect">
            <a:avLst/>
          </a:prstGeom>
          <a:ln w="12700">
            <a:miter lim="400000"/>
          </a:ln>
        </p:spPr>
      </p:pic>
      <p:pic>
        <p:nvPicPr>
          <p:cNvPr id="276" name="5-changes.png" descr="5-changes.png"/>
          <p:cNvPicPr>
            <a:picLocks noChangeAspect="1"/>
          </p:cNvPicPr>
          <p:nvPr/>
        </p:nvPicPr>
        <p:blipFill>
          <a:blip r:embed="rId23"/>
          <a:stretch>
            <a:fillRect/>
          </a:stretch>
        </p:blipFill>
        <p:spPr>
          <a:xfrm>
            <a:off x="13618291" y="1682552"/>
            <a:ext cx="2118150" cy="1894007"/>
          </a:xfrm>
          <a:prstGeom prst="rect">
            <a:avLst/>
          </a:prstGeom>
          <a:ln w="12700">
            <a:miter lim="400000"/>
          </a:ln>
        </p:spPr>
      </p:pic>
      <p:pic>
        <p:nvPicPr>
          <p:cNvPr id="277" name="6-wound.png" descr="6-wound.png"/>
          <p:cNvPicPr>
            <a:picLocks noChangeAspect="1"/>
          </p:cNvPicPr>
          <p:nvPr/>
        </p:nvPicPr>
        <p:blipFill>
          <a:blip r:embed="rId24"/>
          <a:stretch>
            <a:fillRect/>
          </a:stretch>
        </p:blipFill>
        <p:spPr>
          <a:xfrm>
            <a:off x="15756670" y="1678851"/>
            <a:ext cx="2126428" cy="1901408"/>
          </a:xfrm>
          <a:prstGeom prst="rect">
            <a:avLst/>
          </a:prstGeom>
          <a:ln w="12700">
            <a:miter lim="400000"/>
          </a:ln>
        </p:spPr>
      </p:pic>
      <p:pic>
        <p:nvPicPr>
          <p:cNvPr id="278" name="7-cut.png" descr="7-cut.png"/>
          <p:cNvPicPr>
            <a:picLocks noChangeAspect="1"/>
          </p:cNvPicPr>
          <p:nvPr/>
        </p:nvPicPr>
        <p:blipFill>
          <a:blip r:embed="rId25"/>
          <a:stretch>
            <a:fillRect/>
          </a:stretch>
        </p:blipFill>
        <p:spPr>
          <a:xfrm>
            <a:off x="17910410" y="1672650"/>
            <a:ext cx="2140297" cy="1913811"/>
          </a:xfrm>
          <a:prstGeom prst="rect">
            <a:avLst/>
          </a:prstGeom>
          <a:ln w="12700">
            <a:miter lim="400000"/>
          </a:ln>
        </p:spPr>
      </p:pic>
      <p:sp>
        <p:nvSpPr>
          <p:cNvPr id="279" name="*No aprobado para uso en cánceres GI o hepático, pero a veces se hace un uso no aprobado en pacientes con tumor de estroma gastrointestinal"/>
          <p:cNvSpPr txBox="1"/>
          <p:nvPr/>
        </p:nvSpPr>
        <p:spPr>
          <a:xfrm>
            <a:off x="20243714" y="9598742"/>
            <a:ext cx="3721704" cy="1219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800" b="0">
                <a:solidFill>
                  <a:srgbClr val="3B3735"/>
                </a:solidFill>
              </a:defRPr>
            </a:lvl1pPr>
          </a:lstStyle>
          <a:p>
            <a:r>
              <a:t>*No aprobado para uso en cánceres GI o hepático, pero a veces se hace un uso no aprobado en pacientes con tumor de estroma gastrointestinal</a:t>
            </a:r>
          </a:p>
        </p:txBody>
      </p:sp>
      <p:pic>
        <p:nvPicPr>
          <p:cNvPr id="280" name="Artboard 249 copy 2.png" descr="Artboard 249 copy 2.png"/>
          <p:cNvPicPr>
            <a:picLocks noChangeAspect="1"/>
          </p:cNvPicPr>
          <p:nvPr/>
        </p:nvPicPr>
        <p:blipFill>
          <a:blip r:embed="rId26"/>
          <a:stretch>
            <a:fillRect/>
          </a:stretch>
        </p:blipFill>
        <p:spPr>
          <a:xfrm>
            <a:off x="9305497" y="1696463"/>
            <a:ext cx="2116831" cy="1894007"/>
          </a:xfrm>
          <a:prstGeom prst="rect">
            <a:avLst/>
          </a:prstGeom>
          <a:ln w="12700">
            <a:miter lim="400000"/>
          </a:ln>
        </p:spPr>
      </p:pic>
      <p:pic>
        <p:nvPicPr>
          <p:cNvPr id="281" name="Artboard 249 copy 3.png" descr="Artboard 249 copy 3.png"/>
          <p:cNvPicPr>
            <a:picLocks noChangeAspect="1"/>
          </p:cNvPicPr>
          <p:nvPr/>
        </p:nvPicPr>
        <p:blipFill>
          <a:blip r:embed="rId27"/>
          <a:stretch>
            <a:fillRect/>
          </a:stretch>
        </p:blipFill>
        <p:spPr>
          <a:xfrm>
            <a:off x="11451424" y="1682552"/>
            <a:ext cx="2136191" cy="1911329"/>
          </a:xfrm>
          <a:prstGeom prst="rect">
            <a:avLst/>
          </a:prstGeom>
          <a:ln w="12700">
            <a:miter lim="400000"/>
          </a:ln>
        </p:spPr>
      </p:pic>
      <p:pic>
        <p:nvPicPr>
          <p:cNvPr id="282" name="Artboard 249 copy 4.png" descr="Artboard 249 copy 4.png"/>
          <p:cNvPicPr>
            <a:picLocks noChangeAspect="1"/>
          </p:cNvPicPr>
          <p:nvPr/>
        </p:nvPicPr>
        <p:blipFill>
          <a:blip r:embed="rId28"/>
          <a:stretch>
            <a:fillRect/>
          </a:stretch>
        </p:blipFill>
        <p:spPr>
          <a:xfrm>
            <a:off x="13596602" y="1680762"/>
            <a:ext cx="2140348" cy="1915048"/>
          </a:xfrm>
          <a:prstGeom prst="rect">
            <a:avLst/>
          </a:prstGeom>
          <a:ln w="12700">
            <a:miter lim="400000"/>
          </a:ln>
        </p:spPr>
      </p:pic>
      <p:pic>
        <p:nvPicPr>
          <p:cNvPr id="283" name="Artboard 249 copy 6.png" descr="Artboard 249 copy 6.png"/>
          <p:cNvPicPr>
            <a:picLocks noChangeAspect="1"/>
          </p:cNvPicPr>
          <p:nvPr/>
        </p:nvPicPr>
        <p:blipFill>
          <a:blip r:embed="rId29"/>
          <a:stretch>
            <a:fillRect/>
          </a:stretch>
        </p:blipFill>
        <p:spPr>
          <a:xfrm>
            <a:off x="17950335" y="1719271"/>
            <a:ext cx="2092750" cy="1872461"/>
          </a:xfrm>
          <a:prstGeom prst="rect">
            <a:avLst/>
          </a:prstGeom>
          <a:ln w="12700">
            <a:miter lim="400000"/>
          </a:ln>
        </p:spPr>
      </p:pic>
      <p:pic>
        <p:nvPicPr>
          <p:cNvPr id="284" name="Artboard 249 copy.png" descr="Artboard 249 copy.png"/>
          <p:cNvPicPr>
            <a:picLocks noChangeAspect="1"/>
          </p:cNvPicPr>
          <p:nvPr/>
        </p:nvPicPr>
        <p:blipFill>
          <a:blip r:embed="rId30"/>
          <a:stretch>
            <a:fillRect/>
          </a:stretch>
        </p:blipFill>
        <p:spPr>
          <a:xfrm>
            <a:off x="7166664" y="1680762"/>
            <a:ext cx="2136191" cy="1911329"/>
          </a:xfrm>
          <a:prstGeom prst="rect">
            <a:avLst/>
          </a:prstGeom>
          <a:ln w="12700">
            <a:miter lim="400000"/>
          </a:ln>
        </p:spPr>
      </p:pic>
      <p:pic>
        <p:nvPicPr>
          <p:cNvPr id="285" name="Artboard 249.png" descr="Artboard 249.png"/>
          <p:cNvPicPr>
            <a:picLocks noChangeAspect="1"/>
          </p:cNvPicPr>
          <p:nvPr/>
        </p:nvPicPr>
        <p:blipFill>
          <a:blip r:embed="rId31"/>
          <a:stretch>
            <a:fillRect/>
          </a:stretch>
        </p:blipFill>
        <p:spPr>
          <a:xfrm>
            <a:off x="5009544" y="1696463"/>
            <a:ext cx="2116831" cy="1894007"/>
          </a:xfrm>
          <a:prstGeom prst="rect">
            <a:avLst/>
          </a:prstGeom>
          <a:ln w="12700">
            <a:miter lim="400000"/>
          </a:ln>
        </p:spPr>
      </p:pic>
      <p:pic>
        <p:nvPicPr>
          <p:cNvPr id="286" name="Artboard 249 copy 5.png" descr="Artboard 249 copy 5.png"/>
          <p:cNvPicPr>
            <a:picLocks noChangeAspect="1"/>
          </p:cNvPicPr>
          <p:nvPr/>
        </p:nvPicPr>
        <p:blipFill>
          <a:blip r:embed="rId32"/>
          <a:stretch>
            <a:fillRect/>
          </a:stretch>
        </p:blipFill>
        <p:spPr>
          <a:xfrm>
            <a:off x="15772200" y="1697138"/>
            <a:ext cx="2110897" cy="188869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89" name="ERUPCIÓN PAPULOPUSTULAR, PIEL SECA Y PRURITO"/>
          <p:cNvSpPr txBox="1"/>
          <p:nvPr/>
        </p:nvSpPr>
        <p:spPr>
          <a:xfrm>
            <a:off x="1130300" y="1625599"/>
            <a:ext cx="24384002"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ERUPCIÓN PAPULOPUSTULAR, PIEL SECA Y PRURITO</a:t>
            </a:r>
          </a:p>
        </p:txBody>
      </p:sp>
      <p:sp>
        <p:nvSpPr>
          <p:cNvPr id="290" name="La toxicidad cutánea se produce en alrededor del 90 % de los pacientes tratados con inhibidores del EGFR y entre 10 y 20 % de los pacientes experimentan una toxicidad de nivel 3 o 41…"/>
          <p:cNvSpPr txBox="1"/>
          <p:nvPr/>
        </p:nvSpPr>
        <p:spPr>
          <a:xfrm>
            <a:off x="1130300" y="2862038"/>
            <a:ext cx="10920273" cy="4228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2909" indent="-422909" algn="l">
              <a:spcBef>
                <a:spcPts val="1000"/>
              </a:spcBef>
              <a:buClr>
                <a:srgbClr val="C06C63"/>
              </a:buClr>
              <a:buSzPct val="100000"/>
              <a:buChar char="•"/>
              <a:defRPr sz="3200" b="0">
                <a:solidFill>
                  <a:srgbClr val="3B3735"/>
                </a:solidFill>
              </a:defRPr>
            </a:pPr>
            <a:r>
              <a:t>La toxicidad cutánea se produce en alrededor del 90 % de los pacientes tratados con inhibidores del EGFR y entre 10 y 20 % de los pacientes experimentan una toxicidad de nivel 3 o 4</a:t>
            </a:r>
            <a:r>
              <a:rPr baseline="31999"/>
              <a:t>1</a:t>
            </a:r>
          </a:p>
          <a:p>
            <a:pPr marL="422909" indent="-422909" algn="l">
              <a:spcBef>
                <a:spcPts val="1000"/>
              </a:spcBef>
              <a:buClr>
                <a:srgbClr val="C06C63"/>
              </a:buClr>
              <a:buSzPct val="100000"/>
              <a:buChar char="•"/>
              <a:defRPr sz="3200" b="0">
                <a:solidFill>
                  <a:srgbClr val="3B3735"/>
                </a:solidFill>
              </a:defRPr>
            </a:pPr>
            <a:r>
              <a:t>El EA cutáneo más común y que más temprano aparece es la </a:t>
            </a:r>
            <a:r>
              <a:rPr b="1">
                <a:solidFill>
                  <a:srgbClr val="CD665F"/>
                </a:solidFill>
              </a:rPr>
              <a:t>erupción papulopustular</a:t>
            </a:r>
            <a:r>
              <a:t>, que se desarrolla en un 60 a 80 % de los pacientes, usualmente dentro de las primeras 2 semanas</a:t>
            </a:r>
            <a:r>
              <a:rPr baseline="31999"/>
              <a:t>2</a:t>
            </a:r>
          </a:p>
          <a:p>
            <a:pPr marL="422909" indent="-422909" algn="l">
              <a:spcBef>
                <a:spcPts val="1000"/>
              </a:spcBef>
              <a:buClr>
                <a:srgbClr val="C06C63"/>
              </a:buClr>
              <a:buSzPct val="100000"/>
              <a:buChar char="•"/>
              <a:defRPr sz="3200" b="0">
                <a:solidFill>
                  <a:srgbClr val="3B3735"/>
                </a:solidFill>
              </a:defRPr>
            </a:pPr>
            <a:r>
              <a:t>Algunas de las otras toxicidades cutáneas comunes son piel seca, prurito y anomalías en uñas y cabello</a:t>
            </a:r>
            <a:r>
              <a:rPr baseline="31999"/>
              <a:t>1–5</a:t>
            </a:r>
          </a:p>
        </p:txBody>
      </p:sp>
      <p:sp>
        <p:nvSpPr>
          <p:cNvPr id="291" name="EA, evento adverso; EGFR, receptor del factor de crecimiento epidérmico (por sus siglas en inglés)…"/>
          <p:cNvSpPr txBox="1"/>
          <p:nvPr/>
        </p:nvSpPr>
        <p:spPr>
          <a:xfrm>
            <a:off x="431800" y="12509500"/>
            <a:ext cx="23763455"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EGFR, receptor del factor de crecimiento epidérmico (por sus siglas en inglés)</a:t>
            </a:r>
          </a:p>
          <a:p>
            <a:pPr algn="l">
              <a:defRPr sz="2200" b="0">
                <a:solidFill>
                  <a:srgbClr val="3B3735"/>
                </a:solidFill>
              </a:defRPr>
            </a:pPr>
            <a:r>
              <a:t>1. </a:t>
            </a:r>
            <a:r>
              <a:rPr u="sng">
                <a:solidFill>
                  <a:srgbClr val="4F4D50"/>
                </a:solidFill>
                <a:uFill>
                  <a:solidFill>
                    <a:srgbClr val="4F4D50"/>
                  </a:solidFill>
                </a:uFill>
                <a:hlinkClick r:id="rId3"/>
              </a:rPr>
              <a:t>Lacouture ME, et al. Clin Colorectal Cancer. 2018;17: 85-96</a:t>
            </a:r>
            <a:r>
              <a:t>. 2. </a:t>
            </a:r>
            <a:r>
              <a:rPr u="sng">
                <a:solidFill>
                  <a:srgbClr val="4F4D50"/>
                </a:solidFill>
                <a:uFill>
                  <a:solidFill>
                    <a:srgbClr val="4F4D50"/>
                  </a:solidFill>
                </a:uFill>
                <a:hlinkClick r:id="rId4"/>
              </a:rPr>
              <a:t>Beech J, et al. Future Oncol. 2018;14:2531-41</a:t>
            </a:r>
            <a:r>
              <a:t>. 3. </a:t>
            </a:r>
            <a:r>
              <a:rPr u="sng">
                <a:solidFill>
                  <a:srgbClr val="4F4D50"/>
                </a:solidFill>
                <a:uFill>
                  <a:solidFill>
                    <a:srgbClr val="4F4D50"/>
                  </a:solidFill>
                </a:uFill>
                <a:hlinkClick r:id="rId5"/>
              </a:rPr>
              <a:t>Ficha técnica de Erbitux (cetuximab)</a:t>
            </a:r>
            <a:r>
              <a:t>. 4. </a:t>
            </a:r>
            <a:r>
              <a:rPr u="sng">
                <a:solidFill>
                  <a:srgbClr val="4F4D50"/>
                </a:solidFill>
                <a:uFill>
                  <a:solidFill>
                    <a:srgbClr val="4F4D50"/>
                  </a:solidFill>
                </a:uFill>
                <a:hlinkClick r:id="rId6"/>
              </a:rPr>
              <a:t>Ficha técnica de Tarceva (erlotinib)</a:t>
            </a:r>
            <a:r>
              <a:t>. 5. </a:t>
            </a:r>
            <a:r>
              <a:rPr u="sng">
                <a:solidFill>
                  <a:srgbClr val="4F4D50"/>
                </a:solidFill>
                <a:uFill>
                  <a:solidFill>
                    <a:srgbClr val="4F4D50"/>
                  </a:solidFill>
                </a:uFill>
                <a:hlinkClick r:id="rId7"/>
              </a:rPr>
              <a:t>Ficha técnica de Vectibix (panitumumab)</a:t>
            </a:r>
            <a:r>
              <a:t>. </a:t>
            </a:r>
          </a:p>
        </p:txBody>
      </p:sp>
      <p:grpSp>
        <p:nvGrpSpPr>
          <p:cNvPr id="295" name="Group"/>
          <p:cNvGrpSpPr/>
          <p:nvPr/>
        </p:nvGrpSpPr>
        <p:grpSpPr>
          <a:xfrm>
            <a:off x="13357573" y="2944737"/>
            <a:ext cx="10125091" cy="6470750"/>
            <a:chOff x="0" y="0"/>
            <a:chExt cx="10125089" cy="6470748"/>
          </a:xfrm>
        </p:grpSpPr>
        <p:sp>
          <p:nvSpPr>
            <p:cNvPr id="292" name="Rectangle"/>
            <p:cNvSpPr/>
            <p:nvPr/>
          </p:nvSpPr>
          <p:spPr>
            <a:xfrm>
              <a:off x="0" y="0"/>
              <a:ext cx="10125090" cy="6470749"/>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293" name="egfr-graph.png" descr="egfr-graph.png"/>
            <p:cNvPicPr>
              <a:picLocks noChangeAspect="1"/>
            </p:cNvPicPr>
            <p:nvPr/>
          </p:nvPicPr>
          <p:blipFill>
            <a:blip r:embed="rId8"/>
            <a:stretch>
              <a:fillRect/>
            </a:stretch>
          </p:blipFill>
          <p:spPr>
            <a:xfrm>
              <a:off x="385321" y="1067522"/>
              <a:ext cx="9354447" cy="5021476"/>
            </a:xfrm>
            <a:prstGeom prst="rect">
              <a:avLst/>
            </a:prstGeom>
            <a:ln w="12700" cap="flat">
              <a:noFill/>
              <a:miter lim="400000"/>
            </a:ln>
            <a:effectLst/>
          </p:spPr>
        </p:pic>
        <p:pic>
          <p:nvPicPr>
            <p:cNvPr id="294" name="Artboard 258.png" descr="Artboard 258.png"/>
            <p:cNvPicPr>
              <a:picLocks noChangeAspect="1"/>
            </p:cNvPicPr>
            <p:nvPr/>
          </p:nvPicPr>
          <p:blipFill>
            <a:blip r:embed="rId9"/>
            <a:stretch>
              <a:fillRect/>
            </a:stretch>
          </p:blipFill>
          <p:spPr>
            <a:xfrm>
              <a:off x="75173" y="1087727"/>
              <a:ext cx="9974743" cy="5358981"/>
            </a:xfrm>
            <a:prstGeom prst="rect">
              <a:avLst/>
            </a:prstGeom>
            <a:ln w="12700" cap="flat">
              <a:noFill/>
              <a:miter lim="400000"/>
            </a:ln>
            <a:effectLst/>
          </p:spPr>
        </p:pic>
      </p:grpSp>
      <p:pic>
        <p:nvPicPr>
          <p:cNvPr id="296" name="Screenshot 2021-12-14 at 15.23.27.png" descr="Screenshot 2021-12-14 at 15.23.27.png"/>
          <p:cNvPicPr>
            <a:picLocks noChangeAspect="1"/>
          </p:cNvPicPr>
          <p:nvPr/>
        </p:nvPicPr>
        <p:blipFill>
          <a:blip r:embed="rId10"/>
          <a:stretch>
            <a:fillRect/>
          </a:stretch>
        </p:blipFill>
        <p:spPr>
          <a:xfrm>
            <a:off x="13691527" y="3431675"/>
            <a:ext cx="9708287" cy="604251"/>
          </a:xfrm>
          <a:prstGeom prst="rect">
            <a:avLst/>
          </a:prstGeom>
          <a:ln w="12700">
            <a:miter lim="400000"/>
          </a:ln>
        </p:spPr>
      </p:pic>
      <p:sp>
        <p:nvSpPr>
          <p:cNvPr id="297" name="LOS INHIBIDORES DEL EGFR SUELEN ESTAR ASOCIADOS CON"/>
          <p:cNvSpPr txBox="1"/>
          <p:nvPr/>
        </p:nvSpPr>
        <p:spPr>
          <a:xfrm>
            <a:off x="1130300" y="660399"/>
            <a:ext cx="23309562"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r>
              <a:t>LOS INHIBIDORES DEL EGFR SUELEN ESTAR ASOCIADOS CON</a:t>
            </a:r>
          </a:p>
        </p:txBody>
      </p:sp>
      <p:pic>
        <p:nvPicPr>
          <p:cNvPr id="298" name="Screenshot 2021-12-14 at 15.23.27.png" descr="Screenshot 2021-12-14 at 15.23.27.png"/>
          <p:cNvPicPr>
            <a:picLocks noChangeAspect="1"/>
          </p:cNvPicPr>
          <p:nvPr/>
        </p:nvPicPr>
        <p:blipFill>
          <a:blip r:embed="rId10"/>
          <a:stretch>
            <a:fillRect/>
          </a:stretch>
        </p:blipFill>
        <p:spPr>
          <a:xfrm>
            <a:off x="13691527" y="3014606"/>
            <a:ext cx="9708287" cy="604252"/>
          </a:xfrm>
          <a:prstGeom prst="rect">
            <a:avLst/>
          </a:prstGeom>
          <a:ln w="12700">
            <a:miter lim="400000"/>
          </a:ln>
        </p:spPr>
      </p:pic>
      <p:sp>
        <p:nvSpPr>
          <p:cNvPr id="299" name="MARCO TEMPORAL USUAL DE LAS TOXICIDADES CUTÁNEAS COMUNES ASOCIADAS CON LOS  INHIBIDORES DEL EGFR2"/>
          <p:cNvSpPr txBox="1"/>
          <p:nvPr/>
        </p:nvSpPr>
        <p:spPr>
          <a:xfrm>
            <a:off x="14062329" y="3349780"/>
            <a:ext cx="8966686" cy="1022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300" b="0">
                <a:solidFill>
                  <a:srgbClr val="3B3735"/>
                </a:solidFill>
                <a:latin typeface="Helvetica Neue Medium"/>
                <a:ea typeface="Helvetica Neue Medium"/>
                <a:cs typeface="Helvetica Neue Medium"/>
                <a:sym typeface="Helvetica Neue Medium"/>
              </a:defRPr>
            </a:pPr>
            <a:r>
              <a:t>MARCO TEMPORAL USUAL DE LAS TOXICIDADES CUTÁNEAS COMUNES ASOCIADAS CON LOS  INHIBIDORES DEL EGFR</a:t>
            </a:r>
            <a:r>
              <a:rPr baseline="31999"/>
              <a:t>2</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02" name="CÁNCERES GI Y HEPÁTICO, SEGÚN LO INFORMADO EN LAS FICHAS TÉCNICAS"/>
          <p:cNvSpPr txBox="1"/>
          <p:nvPr/>
        </p:nvSpPr>
        <p:spPr>
          <a:xfrm>
            <a:off x="1130300" y="1625599"/>
            <a:ext cx="23715172"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400">
                <a:solidFill>
                  <a:srgbClr val="00538A"/>
                </a:solidFill>
              </a:defRPr>
            </a:lvl1pPr>
          </a:lstStyle>
          <a:p>
            <a:r>
              <a:t>CÁNCERES GI Y HEPÁTICO, SEGÚN LO INFORMADO EN LAS FICHAS TÉCNICAS</a:t>
            </a:r>
          </a:p>
        </p:txBody>
      </p:sp>
      <p:graphicFrame>
        <p:nvGraphicFramePr>
          <p:cNvPr id="303" name="Table"/>
          <p:cNvGraphicFramePr/>
          <p:nvPr/>
        </p:nvGraphicFramePr>
        <p:xfrm>
          <a:off x="1142582" y="3112784"/>
          <a:ext cx="22098834" cy="9013640"/>
        </p:xfrm>
        <a:graphic>
          <a:graphicData uri="http://schemas.openxmlformats.org/drawingml/2006/table">
            <a:tbl>
              <a:tblPr firstCol="1" bandRow="1">
                <a:tableStyleId>{4C3C2611-4C71-4FC5-86AE-919BDF0F9419}</a:tableStyleId>
              </a:tblPr>
              <a:tblGrid>
                <a:gridCol w="1990651">
                  <a:extLst>
                    <a:ext uri="{9D8B030D-6E8A-4147-A177-3AD203B41FA5}">
                      <a16:colId xmlns:a16="http://schemas.microsoft.com/office/drawing/2014/main" val="20000"/>
                    </a:ext>
                  </a:extLst>
                </a:gridCol>
                <a:gridCol w="2814740">
                  <a:extLst>
                    <a:ext uri="{9D8B030D-6E8A-4147-A177-3AD203B41FA5}">
                      <a16:colId xmlns:a16="http://schemas.microsoft.com/office/drawing/2014/main" val="20001"/>
                    </a:ext>
                  </a:extLst>
                </a:gridCol>
                <a:gridCol w="2448573">
                  <a:extLst>
                    <a:ext uri="{9D8B030D-6E8A-4147-A177-3AD203B41FA5}">
                      <a16:colId xmlns:a16="http://schemas.microsoft.com/office/drawing/2014/main" val="20002"/>
                    </a:ext>
                  </a:extLst>
                </a:gridCol>
                <a:gridCol w="2531281">
                  <a:extLst>
                    <a:ext uri="{9D8B030D-6E8A-4147-A177-3AD203B41FA5}">
                      <a16:colId xmlns:a16="http://schemas.microsoft.com/office/drawing/2014/main" val="20003"/>
                    </a:ext>
                  </a:extLst>
                </a:gridCol>
                <a:gridCol w="2630987">
                  <a:extLst>
                    <a:ext uri="{9D8B030D-6E8A-4147-A177-3AD203B41FA5}">
                      <a16:colId xmlns:a16="http://schemas.microsoft.com/office/drawing/2014/main" val="20004"/>
                    </a:ext>
                  </a:extLst>
                </a:gridCol>
                <a:gridCol w="3394159">
                  <a:extLst>
                    <a:ext uri="{9D8B030D-6E8A-4147-A177-3AD203B41FA5}">
                      <a16:colId xmlns:a16="http://schemas.microsoft.com/office/drawing/2014/main" val="20005"/>
                    </a:ext>
                  </a:extLst>
                </a:gridCol>
                <a:gridCol w="2890328">
                  <a:extLst>
                    <a:ext uri="{9D8B030D-6E8A-4147-A177-3AD203B41FA5}">
                      <a16:colId xmlns:a16="http://schemas.microsoft.com/office/drawing/2014/main" val="20006"/>
                    </a:ext>
                  </a:extLst>
                </a:gridCol>
                <a:gridCol w="3398115">
                  <a:extLst>
                    <a:ext uri="{9D8B030D-6E8A-4147-A177-3AD203B41FA5}">
                      <a16:colId xmlns:a16="http://schemas.microsoft.com/office/drawing/2014/main" val="20007"/>
                    </a:ext>
                  </a:extLst>
                </a:gridCol>
              </a:tblGrid>
              <a:tr h="786304">
                <a:tc rowSpan="2">
                  <a:txBody>
                    <a:bodyPr/>
                    <a:lstStyle/>
                    <a:p>
                      <a:pPr defTabSz="457200">
                        <a:defRPr sz="1800" b="0">
                          <a:solidFill>
                            <a:srgbClr val="000000"/>
                          </a:solidFill>
                        </a:defRPr>
                      </a:pPr>
                      <a:r>
                        <a:rPr sz="2100" b="1">
                          <a:solidFill>
                            <a:srgbClr val="FFFFFF"/>
                          </a:solidFill>
                          <a:latin typeface="+mn-lt"/>
                          <a:ea typeface="+mn-ea"/>
                          <a:cs typeface="+mn-cs"/>
                          <a:sym typeface="Calibri"/>
                        </a:rPr>
                        <a:t>Categoría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rowSpan="2">
                  <a:txBody>
                    <a:bodyPr/>
                    <a:lstStyle/>
                    <a:p>
                      <a:pPr>
                        <a:defRPr sz="1800"/>
                      </a:pPr>
                      <a:r>
                        <a:rPr sz="2400" b="1">
                          <a:solidFill>
                            <a:srgbClr val="FFFFFF"/>
                          </a:solidFill>
                          <a:latin typeface="+mn-lt"/>
                          <a:ea typeface="+mn-ea"/>
                          <a:cs typeface="+mn-cs"/>
                          <a:sym typeface="Calibri"/>
                        </a:rPr>
                        <a:t>EA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gridSpan="3">
                  <a:txBody>
                    <a:bodyPr/>
                    <a:lstStyle/>
                    <a:p>
                      <a:pPr defTabSz="457200">
                        <a:defRPr sz="2100" b="1">
                          <a:solidFill>
                            <a:srgbClr val="FFFFFF"/>
                          </a:solidFill>
                          <a:latin typeface="+mn-lt"/>
                          <a:ea typeface="+mn-ea"/>
                          <a:cs typeface="+mn-cs"/>
                          <a:sym typeface="Calibri"/>
                        </a:defRPr>
                      </a:pPr>
                      <a:r>
                        <a:t>cetuximab en CCR</a:t>
                      </a:r>
                      <a:r>
                        <a:rPr baseline="31999"/>
                        <a:t>1</a:t>
                      </a:r>
                      <a:r>
                        <a:t> </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tc hMerge="1">
                  <a:txBody>
                    <a:bodyPr/>
                    <a:lstStyle/>
                    <a:p>
                      <a:endParaRPr lang="en-US"/>
                    </a:p>
                  </a:txBody>
                  <a:tcPr/>
                </a:tc>
                <a:tc>
                  <a:txBody>
                    <a:bodyPr/>
                    <a:lstStyle/>
                    <a:p>
                      <a:pPr defTabSz="457200">
                        <a:defRPr sz="2100" b="1">
                          <a:solidFill>
                            <a:srgbClr val="FFFFFF"/>
                          </a:solidFill>
                          <a:latin typeface="+mn-lt"/>
                          <a:ea typeface="+mn-ea"/>
                          <a:cs typeface="+mn-cs"/>
                          <a:sym typeface="Calibri"/>
                        </a:defRPr>
                      </a:pPr>
                      <a:r>
                        <a:t>erlotinib en cáncer pancreático</a:t>
                      </a:r>
                      <a:r>
                        <a:rPr baseline="31999"/>
                        <a:t>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gridSpan="2">
                  <a:txBody>
                    <a:bodyPr/>
                    <a:lstStyle/>
                    <a:p>
                      <a:pPr defTabSz="457200">
                        <a:defRPr sz="2100" b="1">
                          <a:solidFill>
                            <a:srgbClr val="FFFFFF"/>
                          </a:solidFill>
                          <a:latin typeface="+mn-lt"/>
                          <a:ea typeface="+mn-ea"/>
                          <a:cs typeface="+mn-cs"/>
                          <a:sym typeface="Calibri"/>
                        </a:defRPr>
                      </a:pPr>
                      <a:r>
                        <a:t>panitumumab en CCR</a:t>
                      </a:r>
                      <a:r>
                        <a:rPr baseline="31999"/>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extLst>
                  <a:ext uri="{0D108BD9-81ED-4DB2-BD59-A6C34878D82A}">
                    <a16:rowId xmlns:a16="http://schemas.microsoft.com/office/drawing/2014/main" val="10000"/>
                  </a:ext>
                </a:extLst>
              </a:tr>
              <a:tr h="808145">
                <a:tc vMerge="1">
                  <a:txBody>
                    <a:bodyPr/>
                    <a:lstStyle/>
                    <a:p>
                      <a:endParaRPr lang="en-US"/>
                    </a:p>
                  </a:txBody>
                  <a:tcPr/>
                </a:tc>
                <a:tc vMerge="1">
                  <a:txBody>
                    <a:bodyPr/>
                    <a:lstStyle/>
                    <a:p>
                      <a:endParaRPr lang="en-US"/>
                    </a:p>
                  </a:txBody>
                  <a:tcPr/>
                </a:tc>
                <a:tc>
                  <a:txBody>
                    <a:bodyPr/>
                    <a:lstStyle/>
                    <a:p>
                      <a:pPr>
                        <a:defRPr sz="1800"/>
                      </a:pPr>
                      <a:r>
                        <a:rPr sz="2400" b="1">
                          <a:solidFill>
                            <a:srgbClr val="FFFFFF"/>
                          </a:solidFill>
                          <a:latin typeface="+mn-lt"/>
                          <a:ea typeface="+mn-ea"/>
                          <a:cs typeface="+mn-cs"/>
                          <a:sym typeface="Calibri"/>
                        </a:rPr>
                        <a:t>cetuximab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a:txBody>
                    <a:bodyPr/>
                    <a:lstStyle/>
                    <a:p>
                      <a:pPr>
                        <a:defRPr sz="1800"/>
                      </a:pPr>
                      <a:r>
                        <a:rPr sz="2400" b="1">
                          <a:solidFill>
                            <a:srgbClr val="FFFFFF"/>
                          </a:solidFill>
                          <a:latin typeface="+mn-lt"/>
                          <a:ea typeface="+mn-ea"/>
                          <a:cs typeface="+mn-cs"/>
                          <a:sym typeface="Calibri"/>
                        </a:rPr>
                        <a:t>cetuximab + FOLFIRI</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a:txBody>
                    <a:bodyPr/>
                    <a:lstStyle/>
                    <a:p>
                      <a:pPr>
                        <a:defRPr sz="1800"/>
                      </a:pPr>
                      <a:r>
                        <a:rPr sz="2400" b="1">
                          <a:solidFill>
                            <a:srgbClr val="FFFFFF"/>
                          </a:solidFill>
                          <a:latin typeface="+mn-lt"/>
                          <a:ea typeface="+mn-ea"/>
                          <a:cs typeface="+mn-cs"/>
                          <a:sym typeface="Calibri"/>
                        </a:rPr>
                        <a:t>cetuximab + irinotecan*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n-lt"/>
                          <a:ea typeface="+mn-ea"/>
                          <a:cs typeface="+mn-cs"/>
                          <a:sym typeface="Calibri"/>
                        </a:rPr>
                        <a:t>erlotinib + gemcitabine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n-lt"/>
                          <a:ea typeface="+mn-ea"/>
                          <a:cs typeface="+mn-cs"/>
                          <a:sym typeface="Calibri"/>
                        </a:rPr>
                        <a:t>panitumumab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a:txBody>
                    <a:bodyPr/>
                    <a:lstStyle/>
                    <a:p>
                      <a:pPr>
                        <a:defRPr sz="1800"/>
                      </a:pPr>
                      <a:r>
                        <a:rPr sz="2400" b="1">
                          <a:solidFill>
                            <a:srgbClr val="FFFFFF"/>
                          </a:solidFill>
                          <a:latin typeface="+mn-lt"/>
                          <a:ea typeface="+mn-ea"/>
                          <a:cs typeface="+mn-cs"/>
                          <a:sym typeface="Calibri"/>
                        </a:rPr>
                        <a:t>panitumumab + FOLFOX</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extLst>
                  <a:ext uri="{0D108BD9-81ED-4DB2-BD59-A6C34878D82A}">
                    <a16:rowId xmlns:a16="http://schemas.microsoft.com/office/drawing/2014/main" val="10001"/>
                  </a:ext>
                </a:extLst>
              </a:tr>
              <a:tr h="732073">
                <a:tc rowSpan="7">
                  <a:txBody>
                    <a:bodyPr/>
                    <a:lstStyle/>
                    <a:p>
                      <a:pPr>
                        <a:defRPr sz="1800" b="0">
                          <a:solidFill>
                            <a:srgbClr val="000000"/>
                          </a:solidFill>
                        </a:defRPr>
                      </a:pPr>
                      <a:r>
                        <a:rPr sz="2400" b="1">
                          <a:solidFill>
                            <a:srgbClr val="FFFFFF"/>
                          </a:solidFill>
                          <a:latin typeface="+mn-lt"/>
                          <a:ea typeface="+mn-ea"/>
                          <a:cs typeface="+mn-cs"/>
                          <a:sym typeface="Calibri"/>
                        </a:rPr>
                        <a:t>Piel</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Erupción</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95 (16)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86 (18)</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88 (14)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70 (5)</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18–57 (1–7)</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32–56 (10–17)</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2"/>
                  </a:ext>
                </a:extLst>
              </a:tr>
              <a:tr h="567927">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Acné</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14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14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14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3"/>
                  </a:ext>
                </a:extLst>
              </a:tr>
              <a:tr h="556666">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 Eritema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66 (6)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16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4"/>
                  </a:ext>
                </a:extLst>
              </a:tr>
              <a:tr h="647330">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Prurito</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47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14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58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23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5"/>
                  </a:ext>
                </a:extLst>
              </a:tr>
              <a:tr h="597436">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Piel seca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57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22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10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21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6"/>
                  </a:ext>
                </a:extLst>
              </a:tr>
              <a:tr h="629469">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SMP</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19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9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7"/>
                  </a:ext>
                </a:extLst>
              </a:tr>
              <a:tr h="612482">
                <a:tc vMerge="1">
                  <a:txBody>
                    <a:bodyPr/>
                    <a:lstStyle/>
                    <a:p>
                      <a:endParaRPr lang="en-US"/>
                    </a:p>
                  </a:txBody>
                  <a:tcPr/>
                </a:tc>
                <a:tc>
                  <a:txBody>
                    <a:bodyPr/>
                    <a:lstStyle/>
                    <a:p>
                      <a:pPr>
                        <a:defRPr sz="1800"/>
                      </a:pPr>
                      <a:r>
                        <a:rPr sz="2200" b="1">
                          <a:solidFill>
                            <a:srgbClr val="00538A"/>
                          </a:solidFill>
                          <a:latin typeface="+mn-lt"/>
                          <a:ea typeface="+mn-ea"/>
                          <a:cs typeface="+mn-cs"/>
                          <a:sym typeface="Calibri"/>
                        </a:rPr>
                        <a:t>Grietas en la epidermis </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19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20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16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8"/>
                  </a:ext>
                </a:extLst>
              </a:tr>
              <a:tr h="795166">
                <a:tc rowSpan="2">
                  <a:txBody>
                    <a:bodyPr/>
                    <a:lstStyle/>
                    <a:p>
                      <a:pPr defTabSz="457200">
                        <a:defRPr sz="1800" b="0">
                          <a:solidFill>
                            <a:srgbClr val="000000"/>
                          </a:solidFill>
                        </a:defRPr>
                      </a:pPr>
                      <a:r>
                        <a:rPr sz="2100" b="1">
                          <a:solidFill>
                            <a:srgbClr val="FFFFFF"/>
                          </a:solidFill>
                          <a:latin typeface="+mn-lt"/>
                          <a:ea typeface="+mn-ea"/>
                          <a:cs typeface="+mn-cs"/>
                          <a:sym typeface="Calibri"/>
                        </a:rPr>
                        <a:t>Uñas</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Trastorno o cambios en uñas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31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10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10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9"/>
                  </a:ext>
                </a:extLst>
              </a:tr>
              <a:tr h="719974">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Paroniquia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20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25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21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10"/>
                  </a:ext>
                </a:extLst>
              </a:tr>
              <a:tr h="628476">
                <a:tc>
                  <a:txBody>
                    <a:bodyPr/>
                    <a:lstStyle/>
                    <a:p>
                      <a:pPr defTabSz="457200">
                        <a:defRPr sz="1800" b="0">
                          <a:solidFill>
                            <a:srgbClr val="000000"/>
                          </a:solidFill>
                        </a:defRPr>
                      </a:pPr>
                      <a:r>
                        <a:rPr sz="2100" b="1">
                          <a:solidFill>
                            <a:srgbClr val="FFFFFF"/>
                          </a:solidFill>
                          <a:latin typeface="+mn-lt"/>
                          <a:ea typeface="+mn-ea"/>
                          <a:cs typeface="+mn-cs"/>
                          <a:sym typeface="Calibri"/>
                        </a:rPr>
                        <a:t>Cabello</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Alopecia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15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11"/>
                  </a:ext>
                </a:extLst>
              </a:tr>
              <a:tr h="869263">
                <a:tc>
                  <a:txBody>
                    <a:bodyPr/>
                    <a:lstStyle/>
                    <a:p>
                      <a:pPr defTabSz="457200">
                        <a:defRPr sz="1800" b="0">
                          <a:solidFill>
                            <a:srgbClr val="000000"/>
                          </a:solidFill>
                        </a:defRPr>
                      </a:pPr>
                      <a:r>
                        <a:rPr sz="2100" b="1">
                          <a:solidFill>
                            <a:srgbClr val="FFFFFF"/>
                          </a:solidFill>
                          <a:latin typeface="+mn-lt"/>
                          <a:ea typeface="+mn-ea"/>
                          <a:cs typeface="+mn-cs"/>
                          <a:sym typeface="Calibri"/>
                        </a:rPr>
                        <a:t>Mucosas</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Estomatitis o mucositis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32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31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22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7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25-27 (4–5)</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12"/>
                  </a:ext>
                </a:extLst>
              </a:tr>
            </a:tbl>
          </a:graphicData>
        </a:graphic>
      </p:graphicFrame>
      <p:sp>
        <p:nvSpPr>
          <p:cNvPr id="304" name="Se informaron EAs cutáneos en ≥10 % de los pacientes en ensayos clínicos: % cualquier grado (% grado ≥3)"/>
          <p:cNvSpPr txBox="1"/>
          <p:nvPr/>
        </p:nvSpPr>
        <p:spPr>
          <a:xfrm>
            <a:off x="1130300" y="2347162"/>
            <a:ext cx="15340010" cy="924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300" b="0">
                <a:solidFill>
                  <a:srgbClr val="3B3735"/>
                </a:solidFill>
                <a:latin typeface="Helvetica Neue Medium"/>
                <a:ea typeface="Helvetica Neue Medium"/>
                <a:cs typeface="Helvetica Neue Medium"/>
                <a:sym typeface="Helvetica Neue Medium"/>
              </a:defRPr>
            </a:lvl1pPr>
          </a:lstStyle>
          <a:p>
            <a:r>
              <a:t>Se informaron EAs cutáneos en ≥10 % de los pacientes en ensayos clínicos: % cualquier grado (% grado ≥3)</a:t>
            </a:r>
          </a:p>
        </p:txBody>
      </p:sp>
      <p:sp>
        <p:nvSpPr>
          <p:cNvPr id="305" name="Esta tabla no fue diseñada para comparar entre fármacos.…"/>
          <p:cNvSpPr txBox="1"/>
          <p:nvPr/>
        </p:nvSpPr>
        <p:spPr>
          <a:xfrm>
            <a:off x="-335422" y="12181833"/>
            <a:ext cx="23590795" cy="635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defRPr sz="1800" b="0">
                <a:solidFill>
                  <a:srgbClr val="4C4745"/>
                </a:solidFill>
              </a:defRPr>
            </a:pPr>
            <a:r>
              <a:t>Esta tabla no fue diseñada para comparar entre fármacos. </a:t>
            </a:r>
          </a:p>
          <a:p>
            <a:pPr algn="r">
              <a:defRPr sz="1800" b="0">
                <a:solidFill>
                  <a:srgbClr val="3B3735"/>
                </a:solidFill>
              </a:defRPr>
            </a:pPr>
            <a:r>
              <a:t>*La ficha técnica solo informa los EAs más comunes</a:t>
            </a:r>
          </a:p>
        </p:txBody>
      </p:sp>
      <p:pic>
        <p:nvPicPr>
          <p:cNvPr id="306" name="microscope.png" descr="microscope.png"/>
          <p:cNvPicPr>
            <a:picLocks noChangeAspect="1"/>
          </p:cNvPicPr>
          <p:nvPr/>
        </p:nvPicPr>
        <p:blipFill>
          <a:blip r:embed="rId3"/>
          <a:stretch>
            <a:fillRect/>
          </a:stretch>
        </p:blipFill>
        <p:spPr>
          <a:xfrm>
            <a:off x="22760962" y="203200"/>
            <a:ext cx="1273789" cy="1308847"/>
          </a:xfrm>
          <a:prstGeom prst="rect">
            <a:avLst/>
          </a:prstGeom>
          <a:ln w="12700">
            <a:miter lim="400000"/>
          </a:ln>
        </p:spPr>
      </p:pic>
      <p:sp>
        <p:nvSpPr>
          <p:cNvPr id="307" name="TOXICIDADES CUTÁNEAS COMUNES CON INHIBIDORES DEL EGFR EN"/>
          <p:cNvSpPr txBox="1"/>
          <p:nvPr/>
        </p:nvSpPr>
        <p:spPr>
          <a:xfrm>
            <a:off x="1130300" y="671523"/>
            <a:ext cx="21127681"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a:solidFill>
                  <a:srgbClr val="3B3735"/>
                </a:solidFill>
              </a:defRPr>
            </a:lvl1pPr>
          </a:lstStyle>
          <a:p>
            <a:r>
              <a:rPr sz="5800" dirty="0"/>
              <a:t>TOXICIDADES CUTÁNEAS COMUNES CON INHIBIDORES DEL EGFR EN</a:t>
            </a:r>
          </a:p>
        </p:txBody>
      </p:sp>
      <p:sp>
        <p:nvSpPr>
          <p:cNvPr id="308" name="EA, evento adverso; CCR, cáncer colorrectal; FOLFIRI, calcio de leucovorina (folinato cálcico), 5-fluorouracilo e irinotecán; FOLFOX,…"/>
          <p:cNvSpPr txBox="1"/>
          <p:nvPr/>
        </p:nvSpPr>
        <p:spPr>
          <a:xfrm>
            <a:off x="431800" y="12509500"/>
            <a:ext cx="23590795"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a:t>
            </a:r>
            <a:r>
              <a:rPr sz="850">
                <a:solidFill>
                  <a:srgbClr val="000000"/>
                </a:solidFill>
                <a:latin typeface="Helvetica"/>
                <a:ea typeface="Helvetica"/>
                <a:cs typeface="Helvetica"/>
                <a:sym typeface="Helvetica"/>
              </a:rPr>
              <a:t>;</a:t>
            </a:r>
            <a:r>
              <a:t> CCR, cáncer colorrectal; FOLFIRI, calcio de leucovorina (folinato cálcico), 5-fluorouracilo e irinotecán; FOLFOX, </a:t>
            </a:r>
          </a:p>
          <a:p>
            <a:pPr algn="l">
              <a:defRPr sz="2200" b="0">
                <a:solidFill>
                  <a:srgbClr val="3B3735"/>
                </a:solidFill>
              </a:defRPr>
            </a:pPr>
            <a:r>
              <a:t>calcio de leucovorina (folinato cálcico), 5-fluorouracilo y oxiliplatino; GI, gastrointestinal; SMP, síndrome de mano-pie</a:t>
            </a:r>
          </a:p>
          <a:p>
            <a:pPr algn="l">
              <a:defRPr sz="2200" b="0">
                <a:solidFill>
                  <a:srgbClr val="3B3735"/>
                </a:solidFill>
              </a:defRPr>
            </a:pPr>
            <a:r>
              <a:t>1. </a:t>
            </a:r>
            <a:r>
              <a:rPr u="sng">
                <a:solidFill>
                  <a:srgbClr val="4F4D50"/>
                </a:solidFill>
                <a:uFill>
                  <a:solidFill>
                    <a:srgbClr val="4F4D50"/>
                  </a:solidFill>
                </a:uFill>
                <a:hlinkClick r:id="rId4"/>
              </a:rPr>
              <a:t>Ficha técnica de Erbitux (cetuximab)</a:t>
            </a:r>
            <a:r>
              <a:t>. 2. </a:t>
            </a:r>
            <a:r>
              <a:rPr u="sng">
                <a:solidFill>
                  <a:srgbClr val="4F4D50"/>
                </a:solidFill>
                <a:uFill>
                  <a:solidFill>
                    <a:srgbClr val="4F4D50"/>
                  </a:solidFill>
                </a:uFill>
                <a:hlinkClick r:id="rId5"/>
              </a:rPr>
              <a:t>Ficha técnica de Tarceva (erlotinib)</a:t>
            </a:r>
            <a:r>
              <a:t>. 3. </a:t>
            </a:r>
            <a:r>
              <a:rPr u="sng">
                <a:solidFill>
                  <a:srgbClr val="4F4D50"/>
                </a:solidFill>
                <a:uFill>
                  <a:solidFill>
                    <a:srgbClr val="4F4D50"/>
                  </a:solidFill>
                </a:uFill>
                <a:hlinkClick r:id="rId6"/>
              </a:rPr>
              <a:t>Ficha técnica de Vectibix (panitumumab)</a:t>
            </a:r>
            <a:r>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11" name="LA TOXICIDAD CUTÁNEA MÁS DESTACADA CON LOS"/>
          <p:cNvSpPr txBox="1"/>
          <p:nvPr/>
        </p:nvSpPr>
        <p:spPr>
          <a:xfrm>
            <a:off x="1130300" y="660399"/>
            <a:ext cx="19680252"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r>
              <a:t>LA TOXICIDAD CUTÁNEA MÁS DESTACADA CON LOS</a:t>
            </a:r>
          </a:p>
        </p:txBody>
      </p:sp>
      <p:sp>
        <p:nvSpPr>
          <p:cNvPr id="312" name="Las toxicidades cutáneas son muy comunes durante el tratamiento con IMQs, aunque la incidencia de las toxicidades cutáneas individuales difiere según el fármaco y la indicación del tumor1…"/>
          <p:cNvSpPr txBox="1"/>
          <p:nvPr/>
        </p:nvSpPr>
        <p:spPr>
          <a:xfrm>
            <a:off x="1155700" y="4635780"/>
            <a:ext cx="8583492" cy="3606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3291" indent="-423291" algn="l">
              <a:spcBef>
                <a:spcPts val="1000"/>
              </a:spcBef>
              <a:buClr>
                <a:srgbClr val="C06C64"/>
              </a:buClr>
              <a:buSzPct val="100000"/>
              <a:buChar char="•"/>
              <a:defRPr sz="3200" b="0">
                <a:solidFill>
                  <a:srgbClr val="3B3735"/>
                </a:solidFill>
              </a:defRPr>
            </a:pPr>
            <a:r>
              <a:t>Las toxicidades cutáneas son muy comunes durante el tratamiento con IMQs, aunque la incidencia de las toxicidades cutáneas individuales difiere según el fármaco y la indicación del tumor</a:t>
            </a:r>
            <a:r>
              <a:rPr baseline="31999"/>
              <a:t>1</a:t>
            </a:r>
          </a:p>
          <a:p>
            <a:pPr marL="423291" indent="-423291" algn="l">
              <a:spcBef>
                <a:spcPts val="1000"/>
              </a:spcBef>
              <a:buClr>
                <a:srgbClr val="C06C64"/>
              </a:buClr>
              <a:buSzPct val="100000"/>
              <a:buChar char="•"/>
              <a:defRPr sz="3200" b="0">
                <a:solidFill>
                  <a:srgbClr val="3B3735"/>
                </a:solidFill>
              </a:defRPr>
            </a:pPr>
            <a:r>
              <a:t>La toxicidad cutánea más destacada con los IMQ es la </a:t>
            </a:r>
            <a:r>
              <a:rPr b="1">
                <a:solidFill>
                  <a:srgbClr val="CD665F"/>
                </a:solidFill>
              </a:rPr>
              <a:t>EPP</a:t>
            </a:r>
            <a:r>
              <a:rPr baseline="31999"/>
              <a:t>1</a:t>
            </a:r>
          </a:p>
        </p:txBody>
      </p:sp>
      <p:sp>
        <p:nvSpPr>
          <p:cNvPr id="313" name="CCR, cáncer colorrectal; HCC, carcinoma hepatocelular; EPP, reacción cutánea de eritrodisestesia palmoplantar; IMQ, inhibidor multicinasa…"/>
          <p:cNvSpPr txBox="1"/>
          <p:nvPr/>
        </p:nvSpPr>
        <p:spPr>
          <a:xfrm>
            <a:off x="431800" y="12852399"/>
            <a:ext cx="19260729" cy="75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CCR, cáncer colorrectal; HCC, carcinoma hepatocelular; EPP, reacción cutánea de eritrodisestesia palmoplantar; IMQ, inhibidor multicinasa</a:t>
            </a:r>
          </a:p>
          <a:p>
            <a:pPr algn="l">
              <a:defRPr sz="2200" b="0">
                <a:solidFill>
                  <a:srgbClr val="3B3735"/>
                </a:solidFill>
              </a:defRPr>
            </a:pPr>
            <a:r>
              <a:t>1. </a:t>
            </a:r>
            <a:r>
              <a:rPr u="sng">
                <a:solidFill>
                  <a:srgbClr val="4F4D50"/>
                </a:solidFill>
                <a:uFill>
                  <a:solidFill>
                    <a:srgbClr val="4F4D50"/>
                  </a:solidFill>
                </a:uFill>
                <a:hlinkClick r:id="rId3"/>
              </a:rPr>
              <a:t>Guztmer R, et al. Dtsch Arztebl Int. 2012;109:133-40</a:t>
            </a:r>
            <a:r>
              <a:t>. 2. </a:t>
            </a:r>
            <a:r>
              <a:rPr u="sng">
                <a:solidFill>
                  <a:srgbClr val="4F4D50"/>
                </a:solidFill>
                <a:uFill>
                  <a:solidFill>
                    <a:srgbClr val="4F4D50"/>
                  </a:solidFill>
                </a:uFill>
                <a:hlinkClick r:id="rId4"/>
              </a:rPr>
              <a:t>Grothey A, et al. Poster presented at ASCO Annual Meeting I, 2013. J Clin Oncol. 2013;31:15 suppl.3637</a:t>
            </a:r>
            <a:r>
              <a:t>.</a:t>
            </a:r>
          </a:p>
        </p:txBody>
      </p:sp>
      <p:grpSp>
        <p:nvGrpSpPr>
          <p:cNvPr id="316" name="Group"/>
          <p:cNvGrpSpPr/>
          <p:nvPr/>
        </p:nvGrpSpPr>
        <p:grpSpPr>
          <a:xfrm>
            <a:off x="11961694" y="3777500"/>
            <a:ext cx="8328476" cy="5322567"/>
            <a:chOff x="0" y="0"/>
            <a:chExt cx="8328474" cy="5322566"/>
          </a:xfrm>
        </p:grpSpPr>
        <p:sp>
          <p:nvSpPr>
            <p:cNvPr id="314" name="Rectangle"/>
            <p:cNvSpPr/>
            <p:nvPr/>
          </p:nvSpPr>
          <p:spPr>
            <a:xfrm>
              <a:off x="0" y="0"/>
              <a:ext cx="8328475" cy="5322567"/>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315" name="INCIDENCIA DE LA EPP EN PACIENTES CON CCR METASTÁSICO TRATADO CON REGORAFENIB EN EL ENSAYO CORRECT2"/>
            <p:cNvSpPr txBox="1"/>
            <p:nvPr/>
          </p:nvSpPr>
          <p:spPr>
            <a:xfrm>
              <a:off x="598005" y="217647"/>
              <a:ext cx="7543230" cy="17121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2300" b="0">
                  <a:solidFill>
                    <a:srgbClr val="3B3735"/>
                  </a:solidFill>
                  <a:latin typeface="Helvetica Neue Medium"/>
                  <a:ea typeface="Helvetica Neue Medium"/>
                  <a:cs typeface="Helvetica Neue Medium"/>
                  <a:sym typeface="Helvetica Neue Medium"/>
                </a:defRPr>
              </a:pPr>
              <a:r>
                <a:t>INCIDENCIA DE LA EPP EN PACIENTES CON CCR METASTÁSICO TRATADO CON REGORAFENIB EN EL ENSAYO CORRECT</a:t>
              </a:r>
              <a:r>
                <a:rPr baseline="31999"/>
                <a:t>2</a:t>
              </a:r>
            </a:p>
          </p:txBody>
        </p:sp>
      </p:grpSp>
      <p:sp>
        <p:nvSpPr>
          <p:cNvPr id="317" name="1 ciclo: 3 semanas de terapia seguidas de 1 semana sin terapia. El tratamiento continuó hasta que no hubo más beneficio clínico o hasta que se produjo una toxicidad inaceptable"/>
          <p:cNvSpPr txBox="1"/>
          <p:nvPr/>
        </p:nvSpPr>
        <p:spPr>
          <a:xfrm>
            <a:off x="11686623" y="9486063"/>
            <a:ext cx="8446502" cy="1705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500"/>
              </a:spcBef>
              <a:buClr>
                <a:srgbClr val="00538A"/>
              </a:buClr>
              <a:defRPr sz="2600" b="0">
                <a:solidFill>
                  <a:srgbClr val="3B3735"/>
                </a:solidFill>
              </a:defRPr>
            </a:lvl1pPr>
          </a:lstStyle>
          <a:p>
            <a:r>
              <a:t>1 ciclo: 3 semanas de terapia seguidas de 1 semana sin terapia. El tratamiento continuó hasta que no hubo más beneficio clínico o hasta que se produjo una toxicidad inaceptable</a:t>
            </a:r>
          </a:p>
        </p:txBody>
      </p:sp>
      <p:sp>
        <p:nvSpPr>
          <p:cNvPr id="318" name="IMQs ES LA REACCIÓN CUTÁNEA DE ERITRODISESTESIA PALMOPLANTAR (EPP)"/>
          <p:cNvSpPr txBox="1"/>
          <p:nvPr/>
        </p:nvSpPr>
        <p:spPr>
          <a:xfrm>
            <a:off x="1130300" y="1854200"/>
            <a:ext cx="22868386" cy="2134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IMQs ES LA REACCIÓN CUTÁNEA DE ERITRODISESTESIA PALMOPLANTAR (EPP)</a:t>
            </a:r>
          </a:p>
        </p:txBody>
      </p:sp>
      <p:pic>
        <p:nvPicPr>
          <p:cNvPr id="319" name="Artboard 258 copy 2.png" descr="Artboard 258 copy 2.png"/>
          <p:cNvPicPr>
            <a:picLocks noChangeAspect="1"/>
          </p:cNvPicPr>
          <p:nvPr/>
        </p:nvPicPr>
        <p:blipFill>
          <a:blip r:embed="rId5"/>
          <a:stretch>
            <a:fillRect/>
          </a:stretch>
        </p:blipFill>
        <p:spPr>
          <a:xfrm>
            <a:off x="11952089" y="4908550"/>
            <a:ext cx="8328475" cy="407442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22" name="TOXICIDADES CUTÁNEAS COMUNES CON INHIBIDORES DEL IMQs"/>
          <p:cNvSpPr txBox="1"/>
          <p:nvPr/>
        </p:nvSpPr>
        <p:spPr>
          <a:xfrm>
            <a:off x="1130300" y="743780"/>
            <a:ext cx="24956995" cy="850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900" b="0">
                <a:solidFill>
                  <a:srgbClr val="393634"/>
                </a:solidFill>
              </a:defRPr>
            </a:lvl1pPr>
          </a:lstStyle>
          <a:p>
            <a:r>
              <a:t>TOXICIDADES CUTÁNEAS COMUNES CON INHIBIDORES DEL IMQs</a:t>
            </a:r>
          </a:p>
        </p:txBody>
      </p:sp>
      <p:sp>
        <p:nvSpPr>
          <p:cNvPr id="323" name="Piel EAs cutáneos en ≥10 % de los pacientes en ensayos clínicos: % cualquier grado (% grado ≥3)"/>
          <p:cNvSpPr txBox="1"/>
          <p:nvPr/>
        </p:nvSpPr>
        <p:spPr>
          <a:xfrm>
            <a:off x="1130300" y="2380211"/>
            <a:ext cx="13799143" cy="924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300" b="0">
                <a:solidFill>
                  <a:srgbClr val="3B3735"/>
                </a:solidFill>
                <a:latin typeface="Helvetica Neue Medium"/>
                <a:ea typeface="Helvetica Neue Medium"/>
                <a:cs typeface="Helvetica Neue Medium"/>
                <a:sym typeface="Helvetica Neue Medium"/>
              </a:defRPr>
            </a:lvl1pPr>
          </a:lstStyle>
          <a:p>
            <a:r>
              <a:t>Piel EAs cutáneos en ≥10 % de los pacientes en ensayos clínicos: % cualquier grado (% grado ≥3)</a:t>
            </a:r>
          </a:p>
        </p:txBody>
      </p:sp>
      <p:sp>
        <p:nvSpPr>
          <p:cNvPr id="324" name="EA, evento adverso; CCR, cáncer colorrectal; GIST, tumor de estroma gastrointestinal; HCC, carcinoma hepatocelular; EPP, reacción cutánea de eritrodisestesia palmoplantar; IMQ, inhibidor multicinasa…"/>
          <p:cNvSpPr txBox="1"/>
          <p:nvPr/>
        </p:nvSpPr>
        <p:spPr>
          <a:xfrm>
            <a:off x="431800" y="12509500"/>
            <a:ext cx="24149477"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CCR, cáncer colorrectal; GIST, tumor de estroma gastrointestinal; HCC, carcinoma hepatocelular; EPP, reacción cutánea de eritrodisestesia palmoplantar; IMQ, inhibidor multicinasa</a:t>
            </a:r>
          </a:p>
          <a:p>
            <a:pPr marL="407458" indent="-407458" algn="l">
              <a:buSzPct val="100000"/>
              <a:buAutoNum type="arabicPeriod"/>
              <a:defRPr sz="2200" b="0">
                <a:solidFill>
                  <a:srgbClr val="3B3735"/>
                </a:solidFill>
              </a:defRPr>
            </a:pPr>
            <a:r>
              <a:rPr u="sng">
                <a:solidFill>
                  <a:srgbClr val="4F4D50"/>
                </a:solidFill>
                <a:uFill>
                  <a:solidFill>
                    <a:srgbClr val="4F4D50"/>
                  </a:solidFill>
                </a:uFill>
                <a:hlinkClick r:id="rId3"/>
              </a:rPr>
              <a:t>Ficha técnica de Nexavar (sorafenib)</a:t>
            </a:r>
            <a:r>
              <a:t>. 2. </a:t>
            </a:r>
            <a:r>
              <a:rPr u="sng">
                <a:solidFill>
                  <a:srgbClr val="4F4D50"/>
                </a:solidFill>
                <a:uFill>
                  <a:solidFill>
                    <a:srgbClr val="4F4D50"/>
                  </a:solidFill>
                </a:uFill>
                <a:hlinkClick r:id="rId4"/>
              </a:rPr>
              <a:t>2. Ficha técnica de Sutent (sunitinib)</a:t>
            </a:r>
            <a:r>
              <a:t>. 3. </a:t>
            </a:r>
            <a:r>
              <a:rPr u="sng">
                <a:solidFill>
                  <a:srgbClr val="4F4D50"/>
                </a:solidFill>
                <a:uFill>
                  <a:solidFill>
                    <a:srgbClr val="4F4D50"/>
                  </a:solidFill>
                </a:uFill>
                <a:hlinkClick r:id="rId5"/>
              </a:rPr>
              <a:t>Ficha técnica de Stivarga (regorafenib)</a:t>
            </a:r>
            <a:r>
              <a:t>. 4. </a:t>
            </a:r>
            <a:r>
              <a:rPr u="sng">
                <a:solidFill>
                  <a:srgbClr val="4F4D50"/>
                </a:solidFill>
                <a:uFill>
                  <a:solidFill>
                    <a:srgbClr val="4F4D50"/>
                  </a:solidFill>
                </a:uFill>
                <a:hlinkClick r:id="rId6"/>
              </a:rPr>
              <a:t>Ficha técnica de Lenvima (lenvatinib)</a:t>
            </a:r>
            <a:r>
              <a:t>. 5. </a:t>
            </a:r>
            <a:r>
              <a:rPr u="sng">
                <a:solidFill>
                  <a:srgbClr val="4F4D50"/>
                </a:solidFill>
                <a:uFill>
                  <a:solidFill>
                    <a:srgbClr val="4F4D50"/>
                  </a:solidFill>
                </a:uFill>
                <a:hlinkClick r:id="rId7"/>
              </a:rPr>
              <a:t>Ficha técnica de Cabometyx (cabozantinib)</a:t>
            </a:r>
            <a:r>
              <a:t>. </a:t>
            </a:r>
            <a:br/>
            <a:r>
              <a:t>6. </a:t>
            </a:r>
            <a:r>
              <a:rPr u="sng">
                <a:solidFill>
                  <a:srgbClr val="4F4D50"/>
                </a:solidFill>
                <a:uFill>
                  <a:solidFill>
                    <a:srgbClr val="4F4D50"/>
                  </a:solidFill>
                </a:uFill>
                <a:hlinkClick r:id="rId8"/>
              </a:rPr>
              <a:t>Ficha técnica de Ayvakit (avapritinib)</a:t>
            </a:r>
            <a:r>
              <a:t>.</a:t>
            </a:r>
          </a:p>
        </p:txBody>
      </p:sp>
      <p:graphicFrame>
        <p:nvGraphicFramePr>
          <p:cNvPr id="325" name="Table"/>
          <p:cNvGraphicFramePr/>
          <p:nvPr/>
        </p:nvGraphicFramePr>
        <p:xfrm>
          <a:off x="771992" y="3263698"/>
          <a:ext cx="22988024" cy="8994845"/>
        </p:xfrm>
        <a:graphic>
          <a:graphicData uri="http://schemas.openxmlformats.org/drawingml/2006/table">
            <a:tbl>
              <a:tblPr firstRow="1" firstCol="1" bandRow="1">
                <a:tableStyleId>{4C3C2611-4C71-4FC5-86AE-919BDF0F9419}</a:tableStyleId>
              </a:tblPr>
              <a:tblGrid>
                <a:gridCol w="1766115">
                  <a:extLst>
                    <a:ext uri="{9D8B030D-6E8A-4147-A177-3AD203B41FA5}">
                      <a16:colId xmlns:a16="http://schemas.microsoft.com/office/drawing/2014/main" val="20000"/>
                    </a:ext>
                  </a:extLst>
                </a:gridCol>
                <a:gridCol w="2255414">
                  <a:extLst>
                    <a:ext uri="{9D8B030D-6E8A-4147-A177-3AD203B41FA5}">
                      <a16:colId xmlns:a16="http://schemas.microsoft.com/office/drawing/2014/main" val="20001"/>
                    </a:ext>
                  </a:extLst>
                </a:gridCol>
                <a:gridCol w="2029218">
                  <a:extLst>
                    <a:ext uri="{9D8B030D-6E8A-4147-A177-3AD203B41FA5}">
                      <a16:colId xmlns:a16="http://schemas.microsoft.com/office/drawing/2014/main" val="20002"/>
                    </a:ext>
                  </a:extLst>
                </a:gridCol>
                <a:gridCol w="1908529">
                  <a:extLst>
                    <a:ext uri="{9D8B030D-6E8A-4147-A177-3AD203B41FA5}">
                      <a16:colId xmlns:a16="http://schemas.microsoft.com/office/drawing/2014/main" val="20003"/>
                    </a:ext>
                  </a:extLst>
                </a:gridCol>
                <a:gridCol w="1981965">
                  <a:extLst>
                    <a:ext uri="{9D8B030D-6E8A-4147-A177-3AD203B41FA5}">
                      <a16:colId xmlns:a16="http://schemas.microsoft.com/office/drawing/2014/main" val="20004"/>
                    </a:ext>
                  </a:extLst>
                </a:gridCol>
                <a:gridCol w="2311963">
                  <a:extLst>
                    <a:ext uri="{9D8B030D-6E8A-4147-A177-3AD203B41FA5}">
                      <a16:colId xmlns:a16="http://schemas.microsoft.com/office/drawing/2014/main" val="20005"/>
                    </a:ext>
                  </a:extLst>
                </a:gridCol>
                <a:gridCol w="2146964">
                  <a:extLst>
                    <a:ext uri="{9D8B030D-6E8A-4147-A177-3AD203B41FA5}">
                      <a16:colId xmlns:a16="http://schemas.microsoft.com/office/drawing/2014/main" val="20006"/>
                    </a:ext>
                  </a:extLst>
                </a:gridCol>
                <a:gridCol w="2146964">
                  <a:extLst>
                    <a:ext uri="{9D8B030D-6E8A-4147-A177-3AD203B41FA5}">
                      <a16:colId xmlns:a16="http://schemas.microsoft.com/office/drawing/2014/main" val="20007"/>
                    </a:ext>
                  </a:extLst>
                </a:gridCol>
                <a:gridCol w="2146964">
                  <a:extLst>
                    <a:ext uri="{9D8B030D-6E8A-4147-A177-3AD203B41FA5}">
                      <a16:colId xmlns:a16="http://schemas.microsoft.com/office/drawing/2014/main" val="20008"/>
                    </a:ext>
                  </a:extLst>
                </a:gridCol>
                <a:gridCol w="2146964">
                  <a:extLst>
                    <a:ext uri="{9D8B030D-6E8A-4147-A177-3AD203B41FA5}">
                      <a16:colId xmlns:a16="http://schemas.microsoft.com/office/drawing/2014/main" val="20009"/>
                    </a:ext>
                  </a:extLst>
                </a:gridCol>
                <a:gridCol w="2146964">
                  <a:extLst>
                    <a:ext uri="{9D8B030D-6E8A-4147-A177-3AD203B41FA5}">
                      <a16:colId xmlns:a16="http://schemas.microsoft.com/office/drawing/2014/main" val="20010"/>
                    </a:ext>
                  </a:extLst>
                </a:gridCol>
              </a:tblGrid>
              <a:tr h="1382341">
                <a:tc>
                  <a:txBody>
                    <a:bodyPr/>
                    <a:lstStyle/>
                    <a:p>
                      <a:pPr defTabSz="457200">
                        <a:defRPr sz="1800" b="0">
                          <a:solidFill>
                            <a:srgbClr val="000000"/>
                          </a:solidFill>
                        </a:defRPr>
                      </a:pPr>
                      <a:r>
                        <a:rPr sz="2100" b="1">
                          <a:solidFill>
                            <a:srgbClr val="FFFFFF"/>
                          </a:solidFill>
                          <a:latin typeface="+mn-lt"/>
                          <a:ea typeface="+mn-ea"/>
                          <a:cs typeface="+mn-cs"/>
                          <a:sym typeface="Calibri"/>
                        </a:rPr>
                        <a:t>Categoría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400" b="1">
                          <a:solidFill>
                            <a:srgbClr val="FFFFFF"/>
                          </a:solidFill>
                          <a:latin typeface="+mn-lt"/>
                          <a:ea typeface="+mn-ea"/>
                          <a:cs typeface="+mn-cs"/>
                          <a:sym typeface="Calibri"/>
                        </a:rPr>
                        <a:t>EA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a:latin typeface="+mn-lt"/>
                          <a:ea typeface="+mn-ea"/>
                          <a:cs typeface="+mn-cs"/>
                          <a:sym typeface="Calibri"/>
                        </a:defRPr>
                      </a:pPr>
                      <a:r>
                        <a:t>sorafenib en HCC</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defTabSz="457200">
                        <a:defRPr sz="1900">
                          <a:latin typeface="+mn-lt"/>
                          <a:ea typeface="+mn-ea"/>
                          <a:cs typeface="+mn-cs"/>
                          <a:sym typeface="Calibri"/>
                        </a:defRPr>
                      </a:pPr>
                      <a:r>
                        <a:t>sunitinib en tumor de estroma gastrointestinal</a:t>
                      </a:r>
                      <a:r>
                        <a:rPr baseline="31999"/>
                        <a:t>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900">
                          <a:latin typeface="+mn-lt"/>
                          <a:ea typeface="+mn-ea"/>
                          <a:cs typeface="+mn-cs"/>
                          <a:sym typeface="Calibri"/>
                        </a:defRPr>
                      </a:pPr>
                      <a:r>
                        <a:t>ssunitinib en tumor neuroendocrino pancreático</a:t>
                      </a:r>
                      <a:r>
                        <a:rPr baseline="31999"/>
                        <a:t>2</a:t>
                      </a:r>
                      <a:r>
                        <a:t>  </a:t>
                      </a:r>
                      <a:endParaRPr b="0">
                        <a:solidFill>
                          <a:srgbClr val="000000"/>
                        </a:solidFill>
                        <a:latin typeface="Helvetica"/>
                        <a:ea typeface="Helvetica"/>
                        <a:cs typeface="Helvetica"/>
                        <a:sym typeface="Helvetica"/>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a:latin typeface="+mn-lt"/>
                          <a:ea typeface="+mn-ea"/>
                          <a:cs typeface="+mn-cs"/>
                          <a:sym typeface="Calibri"/>
                        </a:defRPr>
                      </a:pPr>
                      <a:r>
                        <a:t>regorafenib en CRC</a:t>
                      </a:r>
                      <a:r>
                        <a:rPr baseline="31999"/>
                        <a:t>3</a:t>
                      </a:r>
                      <a:r>
                        <a:t> </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a:latin typeface="+mn-lt"/>
                          <a:ea typeface="+mn-ea"/>
                          <a:cs typeface="+mn-cs"/>
                          <a:sym typeface="Calibri"/>
                        </a:defRPr>
                      </a:pPr>
                      <a:r>
                        <a:t>regorafenib en HCC</a:t>
                      </a:r>
                      <a:r>
                        <a:rPr baseline="31999"/>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900">
                          <a:latin typeface="+mn-lt"/>
                          <a:ea typeface="+mn-ea"/>
                          <a:cs typeface="+mn-cs"/>
                          <a:sym typeface="Calibri"/>
                        </a:defRPr>
                      </a:pPr>
                      <a:r>
                        <a:t>regorafenib en tumor de estroma gastrointestinal</a:t>
                      </a:r>
                      <a:r>
                        <a:rPr baseline="31999"/>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a:latin typeface="+mn-lt"/>
                          <a:ea typeface="+mn-ea"/>
                          <a:cs typeface="+mn-cs"/>
                          <a:sym typeface="Calibri"/>
                        </a:defRPr>
                      </a:pPr>
                      <a:r>
                        <a:t>lenvatinib en HCC</a:t>
                      </a:r>
                      <a:r>
                        <a:rPr baseline="31999"/>
                        <a:t>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a:latin typeface="+mn-lt"/>
                          <a:ea typeface="+mn-ea"/>
                          <a:cs typeface="+mn-cs"/>
                          <a:sym typeface="Calibri"/>
                        </a:defRPr>
                      </a:pPr>
                      <a:r>
                        <a:t>cabozantinib en HCC</a:t>
                      </a:r>
                      <a:r>
                        <a:rPr baseline="31999"/>
                        <a:t>5</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900">
                          <a:latin typeface="+mn-lt"/>
                          <a:ea typeface="+mn-ea"/>
                          <a:cs typeface="+mn-cs"/>
                          <a:sym typeface="Calibri"/>
                        </a:defRPr>
                      </a:pPr>
                      <a:r>
                        <a:t>avapritinib en tumor de estroma gastrointestinal</a:t>
                      </a:r>
                      <a:r>
                        <a:rPr baseline="31999"/>
                        <a:t>6</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635798">
                <a:tc rowSpan="5">
                  <a:txBody>
                    <a:bodyPr/>
                    <a:lstStyle/>
                    <a:p>
                      <a:pPr defTabSz="457200">
                        <a:defRPr sz="1800" b="0">
                          <a:solidFill>
                            <a:srgbClr val="000000"/>
                          </a:solidFill>
                        </a:defRPr>
                      </a:pPr>
                      <a:r>
                        <a:rPr sz="2100" b="1">
                          <a:solidFill>
                            <a:srgbClr val="FFFFFF"/>
                          </a:solidFill>
                          <a:latin typeface="+mn-lt"/>
                          <a:ea typeface="+mn-ea"/>
                          <a:cs typeface="+mn-cs"/>
                          <a:sym typeface="Calibri"/>
                        </a:rPr>
                        <a:t>Piel</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EPP</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21 (8)</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14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23 (6)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45 (17)</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51 (12)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67 (22)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27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46 (17)</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r h="720579">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Erupción</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19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14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18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26 (6)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30 (7)</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14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21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23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r h="653883">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Prurito</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14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3"/>
                  </a:ext>
                </a:extLst>
              </a:tr>
              <a:tr h="580675">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Piel seca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10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15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4"/>
                  </a:ext>
                </a:extLst>
              </a:tr>
              <a:tr h="1096888">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Decoloración de la piel</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30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5"/>
                  </a:ext>
                </a:extLst>
              </a:tr>
              <a:tr h="702048">
                <a:tc rowSpan="2">
                  <a:txBody>
                    <a:bodyPr/>
                    <a:lstStyle/>
                    <a:p>
                      <a:pPr defTabSz="457200">
                        <a:defRPr sz="1800" b="0">
                          <a:solidFill>
                            <a:srgbClr val="000000"/>
                          </a:solidFill>
                        </a:defRPr>
                      </a:pPr>
                      <a:r>
                        <a:rPr sz="2100" b="1">
                          <a:solidFill>
                            <a:srgbClr val="FFFFFF"/>
                          </a:solidFill>
                          <a:latin typeface="+mn-lt"/>
                          <a:ea typeface="+mn-ea"/>
                          <a:cs typeface="+mn-cs"/>
                          <a:sym typeface="Calibri"/>
                        </a:rPr>
                        <a:t>Cabello</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Cabello</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14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24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6"/>
                  </a:ext>
                </a:extLst>
              </a:tr>
              <a:tr h="1041464">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Cambios en el color del cabello</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164F86"/>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29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21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7"/>
                  </a:ext>
                </a:extLst>
              </a:tr>
              <a:tr h="1028009">
                <a:tc>
                  <a:txBody>
                    <a:bodyPr/>
                    <a:lstStyle/>
                    <a:p>
                      <a:pPr>
                        <a:defRPr sz="1800" b="0">
                          <a:solidFill>
                            <a:srgbClr val="000000"/>
                          </a:solidFill>
                        </a:defRPr>
                      </a:pPr>
                      <a:r>
                        <a:rPr sz="2400" b="1">
                          <a:solidFill>
                            <a:srgbClr val="FFFFFF"/>
                          </a:solidFill>
                          <a:latin typeface="+mn-lt"/>
                          <a:ea typeface="+mn-ea"/>
                          <a:cs typeface="+mn-cs"/>
                          <a:sym typeface="Calibri"/>
                        </a:rPr>
                        <a:t>Mucosas</a:t>
                      </a:r>
                    </a:p>
                  </a:txBody>
                  <a:tcPr marL="50800" marR="50800" marT="50800" marB="50800" anchor="ctr" horzOverflow="overflow">
                    <a:lnL w="38100">
                      <a:solidFill>
                        <a:srgbClr val="FFFFFF"/>
                      </a:solidFill>
                      <a:miter lim="400000"/>
                    </a:lnL>
                    <a:lnR w="38100">
                      <a:solidFill>
                        <a:srgbClr val="164F86"/>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Mucositis o estomatitis</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164F86"/>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29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48 (6)</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33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13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40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11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13–14 (2)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8"/>
                  </a:ext>
                </a:extLst>
              </a:tr>
              <a:tr h="1059773">
                <a:tc>
                  <a:txBody>
                    <a:bodyPr/>
                    <a:lstStyle/>
                    <a:p>
                      <a:pPr defTabSz="457200">
                        <a:defRPr sz="1800" b="0">
                          <a:solidFill>
                            <a:srgbClr val="000000"/>
                          </a:solidFill>
                        </a:defRPr>
                      </a:pPr>
                      <a:r>
                        <a:rPr sz="1900" b="1">
                          <a:solidFill>
                            <a:srgbClr val="FFFFFF"/>
                          </a:solidFill>
                          <a:latin typeface="+mn-lt"/>
                          <a:ea typeface="+mn-ea"/>
                          <a:cs typeface="+mn-cs"/>
                          <a:sym typeface="Calibri"/>
                        </a:rPr>
                        <a:t>Cicatrización de heridas</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300" b="1">
                          <a:solidFill>
                            <a:srgbClr val="00538A"/>
                          </a:solidFill>
                          <a:latin typeface="+mn-lt"/>
                          <a:ea typeface="+mn-ea"/>
                          <a:cs typeface="+mn-cs"/>
                          <a:sym typeface="Calibri"/>
                        </a:rPr>
                        <a:t>Mala cicatrización de heridas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164F86"/>
                      </a:solidFill>
                      <a:miter lim="400000"/>
                    </a:lnT>
                    <a:lnB w="38100">
                      <a:solidFill>
                        <a:srgbClr val="00538A"/>
                      </a:solidFill>
                      <a:miter lim="400000"/>
                    </a:lnB>
                  </a:tcPr>
                </a:tc>
                <a:tc gridSpan="8">
                  <a:txBody>
                    <a:bodyPr/>
                    <a:lstStyle/>
                    <a:p>
                      <a:pPr>
                        <a:defRPr sz="1800"/>
                      </a:pPr>
                      <a:r>
                        <a:rPr sz="2400" b="1">
                          <a:solidFill>
                            <a:srgbClr val="00538A"/>
                          </a:solidFill>
                          <a:latin typeface="+mn-lt"/>
                          <a:ea typeface="+mn-ea"/>
                          <a:cs typeface="+mn-cs"/>
                          <a:sym typeface="Calibri"/>
                        </a:rPr>
                        <a:t>No se informó en ≥10 % de los pacientes en ensayos clínicos, pero se identificó en la experiencia de posmarketing o en las advertencias incluidas en la ficha técnica.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9"/>
                  </a:ext>
                </a:extLst>
              </a:tr>
            </a:tbl>
          </a:graphicData>
        </a:graphic>
      </p:graphicFrame>
      <p:sp>
        <p:nvSpPr>
          <p:cNvPr id="326" name="Text"/>
          <p:cNvSpPr txBox="1"/>
          <p:nvPr/>
        </p:nvSpPr>
        <p:spPr>
          <a:xfrm>
            <a:off x="16222681" y="12876916"/>
            <a:ext cx="127001" cy="635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r">
              <a:defRPr sz="1800" b="0">
                <a:solidFill>
                  <a:srgbClr val="3B3735"/>
                </a:solidFill>
              </a:defRPr>
            </a:pPr>
            <a:endParaRPr/>
          </a:p>
        </p:txBody>
      </p:sp>
      <p:sp>
        <p:nvSpPr>
          <p:cNvPr id="327" name="Esta tabla no fue diseñada para comparar entre fármacos."/>
          <p:cNvSpPr txBox="1"/>
          <p:nvPr/>
        </p:nvSpPr>
        <p:spPr>
          <a:xfrm>
            <a:off x="18375613" y="12256833"/>
            <a:ext cx="5467648"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1800" b="0">
                <a:solidFill>
                  <a:srgbClr val="3B3735"/>
                </a:solidFill>
              </a:defRPr>
            </a:lvl1pPr>
          </a:lstStyle>
          <a:p>
            <a:r>
              <a:t>Esta tabla no fue diseñada para comparar entre fármacos.</a:t>
            </a:r>
          </a:p>
        </p:txBody>
      </p:sp>
      <p:pic>
        <p:nvPicPr>
          <p:cNvPr id="328" name="microscope.png" descr="microscope.png"/>
          <p:cNvPicPr>
            <a:picLocks noChangeAspect="1"/>
          </p:cNvPicPr>
          <p:nvPr/>
        </p:nvPicPr>
        <p:blipFill>
          <a:blip r:embed="rId9"/>
          <a:stretch>
            <a:fillRect/>
          </a:stretch>
        </p:blipFill>
        <p:spPr>
          <a:xfrm>
            <a:off x="22760962" y="203200"/>
            <a:ext cx="1273789" cy="1308847"/>
          </a:xfrm>
          <a:prstGeom prst="rect">
            <a:avLst/>
          </a:prstGeom>
          <a:ln w="12700">
            <a:miter lim="400000"/>
          </a:ln>
        </p:spPr>
      </p:pic>
      <p:sp>
        <p:nvSpPr>
          <p:cNvPr id="329" name="EN CÁNCERES GI Y HEPÁTICO, SEGÚN LO INFORMADO EN LAS FICHAS TÉCNICAS"/>
          <p:cNvSpPr txBox="1"/>
          <p:nvPr/>
        </p:nvSpPr>
        <p:spPr>
          <a:xfrm>
            <a:off x="1130300" y="1625599"/>
            <a:ext cx="23739696"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400">
                <a:solidFill>
                  <a:srgbClr val="00538A"/>
                </a:solidFill>
              </a:defRPr>
            </a:lvl1pPr>
          </a:lstStyle>
          <a:p>
            <a:r>
              <a:t> EN CÁNCERES GI Y HEPÁTICO, SEGÚN LO INFORMADO EN LAS FICHAS TÉCNICAS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34" name="LOS INHIBIDORES DE VEGF(R) SON LOS QUE SE ASOCIAN CON MAYOR FRECUENCIA"/>
          <p:cNvSpPr txBox="1"/>
          <p:nvPr/>
        </p:nvSpPr>
        <p:spPr>
          <a:xfrm>
            <a:off x="1130300" y="689520"/>
            <a:ext cx="22461746" cy="755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200" b="0">
                <a:solidFill>
                  <a:srgbClr val="393634"/>
                </a:solidFill>
              </a:defRPr>
            </a:lvl1pPr>
          </a:lstStyle>
          <a:p>
            <a:r>
              <a:t>LOS INHIBIDORES DE VEGF(R) SON LOS QUE SE ASOCIAN CON MAYOR FRECUENCIA</a:t>
            </a:r>
          </a:p>
        </p:txBody>
      </p:sp>
      <p:sp>
        <p:nvSpPr>
          <p:cNvPr id="335" name="Los efectos secundarios cutáneos no dominan el perfil de seguridad de los inhibidores de VEGF(R)1…"/>
          <p:cNvSpPr txBox="1"/>
          <p:nvPr/>
        </p:nvSpPr>
        <p:spPr>
          <a:xfrm>
            <a:off x="1130300" y="3006444"/>
            <a:ext cx="9089009" cy="55912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2909" indent="-422909" algn="l">
              <a:spcBef>
                <a:spcPts val="1000"/>
              </a:spcBef>
              <a:buClr>
                <a:srgbClr val="C06C64"/>
              </a:buClr>
              <a:buSzPct val="100000"/>
              <a:buChar char="•"/>
              <a:defRPr sz="3200" b="0">
                <a:solidFill>
                  <a:srgbClr val="3B3735"/>
                </a:solidFill>
              </a:defRPr>
            </a:pPr>
            <a:r>
              <a:rPr dirty="0"/>
              <a:t>Los </a:t>
            </a:r>
            <a:r>
              <a:rPr dirty="0" err="1"/>
              <a:t>efectos</a:t>
            </a:r>
            <a:r>
              <a:rPr dirty="0"/>
              <a:t> </a:t>
            </a:r>
            <a:r>
              <a:rPr dirty="0" err="1"/>
              <a:t>secundarios</a:t>
            </a:r>
            <a:r>
              <a:rPr dirty="0"/>
              <a:t> </a:t>
            </a:r>
            <a:r>
              <a:rPr dirty="0" err="1"/>
              <a:t>cutáneos</a:t>
            </a:r>
            <a:r>
              <a:rPr dirty="0"/>
              <a:t> no </a:t>
            </a:r>
            <a:r>
              <a:rPr dirty="0" err="1"/>
              <a:t>dominan</a:t>
            </a:r>
            <a:r>
              <a:rPr dirty="0"/>
              <a:t> el </a:t>
            </a:r>
            <a:r>
              <a:rPr dirty="0" err="1"/>
              <a:t>perfil</a:t>
            </a:r>
            <a:r>
              <a:rPr dirty="0"/>
              <a:t> de </a:t>
            </a:r>
            <a:r>
              <a:rPr dirty="0" err="1"/>
              <a:t>seguridad</a:t>
            </a:r>
            <a:r>
              <a:rPr dirty="0"/>
              <a:t> de los </a:t>
            </a:r>
            <a:r>
              <a:rPr dirty="0" err="1"/>
              <a:t>inhibidores</a:t>
            </a:r>
            <a:r>
              <a:rPr dirty="0"/>
              <a:t> de VEGF(R)</a:t>
            </a:r>
            <a:r>
              <a:rPr baseline="31999" dirty="0"/>
              <a:t>1</a:t>
            </a:r>
            <a:endParaRPr sz="850" dirty="0">
              <a:solidFill>
                <a:srgbClr val="000000"/>
              </a:solidFill>
              <a:latin typeface="Helvetica"/>
              <a:ea typeface="Helvetica"/>
              <a:cs typeface="Helvetica"/>
              <a:sym typeface="Helvetica"/>
            </a:endParaRPr>
          </a:p>
          <a:p>
            <a:pPr marL="422909" indent="-422909" algn="l">
              <a:spcBef>
                <a:spcPts val="1000"/>
              </a:spcBef>
              <a:buClr>
                <a:srgbClr val="C06C64"/>
              </a:buClr>
              <a:buSzPct val="100000"/>
              <a:buChar char="•"/>
              <a:defRPr sz="3200" b="0">
                <a:solidFill>
                  <a:srgbClr val="3B3735"/>
                </a:solidFill>
              </a:defRPr>
            </a:pPr>
            <a:endParaRPr sz="850" dirty="0">
              <a:solidFill>
                <a:srgbClr val="000000"/>
              </a:solidFill>
              <a:latin typeface="Helvetica"/>
              <a:ea typeface="Helvetica"/>
              <a:cs typeface="Helvetica"/>
              <a:sym typeface="Helvetica"/>
            </a:endParaRPr>
          </a:p>
          <a:p>
            <a:pPr algn="l">
              <a:spcBef>
                <a:spcPts val="1000"/>
              </a:spcBef>
              <a:defRPr sz="3200" b="0">
                <a:solidFill>
                  <a:srgbClr val="3B3735"/>
                </a:solidFill>
              </a:defRPr>
            </a:pPr>
            <a:endParaRPr sz="850" dirty="0">
              <a:solidFill>
                <a:srgbClr val="000000"/>
              </a:solidFill>
              <a:latin typeface="Helvetica"/>
              <a:ea typeface="Helvetica"/>
              <a:cs typeface="Helvetica"/>
              <a:sym typeface="Helvetica"/>
            </a:endParaRPr>
          </a:p>
          <a:p>
            <a:pPr algn="l">
              <a:spcBef>
                <a:spcPts val="1000"/>
              </a:spcBef>
              <a:defRPr sz="3200" b="0">
                <a:solidFill>
                  <a:srgbClr val="3B3735"/>
                </a:solidFill>
              </a:defRPr>
            </a:pPr>
            <a:endParaRPr sz="850" dirty="0">
              <a:solidFill>
                <a:srgbClr val="000000"/>
              </a:solidFill>
              <a:latin typeface="Helvetica"/>
              <a:ea typeface="Helvetica"/>
              <a:cs typeface="Helvetica"/>
              <a:sym typeface="Helvetica"/>
            </a:endParaRPr>
          </a:p>
          <a:p>
            <a:pPr algn="l">
              <a:spcBef>
                <a:spcPts val="1000"/>
              </a:spcBef>
              <a:defRPr sz="3200" b="0">
                <a:solidFill>
                  <a:srgbClr val="3B3735"/>
                </a:solidFill>
              </a:defRPr>
            </a:pPr>
            <a:endParaRPr sz="850" dirty="0">
              <a:solidFill>
                <a:srgbClr val="000000"/>
              </a:solidFill>
              <a:latin typeface="Helvetica"/>
              <a:ea typeface="Helvetica"/>
              <a:cs typeface="Helvetica"/>
              <a:sym typeface="Helvetica"/>
            </a:endParaRPr>
          </a:p>
          <a:p>
            <a:pPr marL="422909" indent="-422909" algn="l">
              <a:spcBef>
                <a:spcPts val="1000"/>
              </a:spcBef>
              <a:buClr>
                <a:srgbClr val="C06C64"/>
              </a:buClr>
              <a:buSzPct val="100000"/>
              <a:buChar char="•"/>
              <a:defRPr sz="3200" b="0">
                <a:solidFill>
                  <a:srgbClr val="3B3735"/>
                </a:solidFill>
              </a:defRPr>
            </a:pPr>
            <a:endParaRPr lang="en-GB" dirty="0"/>
          </a:p>
          <a:p>
            <a:pPr marL="422909" indent="-422909" algn="l">
              <a:spcBef>
                <a:spcPts val="1000"/>
              </a:spcBef>
              <a:buClr>
                <a:srgbClr val="C06C64"/>
              </a:buClr>
              <a:buSzPct val="100000"/>
              <a:buChar char="•"/>
              <a:defRPr sz="3200" b="0">
                <a:solidFill>
                  <a:srgbClr val="3B3735"/>
                </a:solidFill>
              </a:defRPr>
            </a:pPr>
            <a:endParaRPr lang="en-GB" dirty="0"/>
          </a:p>
          <a:p>
            <a:pPr marL="422909" indent="-422909" algn="l">
              <a:spcBef>
                <a:spcPts val="1000"/>
              </a:spcBef>
              <a:buClr>
                <a:srgbClr val="C06C64"/>
              </a:buClr>
              <a:buSzPct val="100000"/>
              <a:buChar char="•"/>
              <a:defRPr sz="3200" b="0">
                <a:solidFill>
                  <a:srgbClr val="3B3735"/>
                </a:solidFill>
              </a:defRPr>
            </a:pPr>
            <a:endParaRPr lang="en-GB" dirty="0"/>
          </a:p>
          <a:p>
            <a:pPr marL="422909" indent="-422909" algn="l">
              <a:spcBef>
                <a:spcPts val="1000"/>
              </a:spcBef>
              <a:buClr>
                <a:srgbClr val="C06C64"/>
              </a:buClr>
              <a:buSzPct val="100000"/>
              <a:buChar char="•"/>
              <a:defRPr sz="3200" b="0">
                <a:solidFill>
                  <a:srgbClr val="3B3735"/>
                </a:solidFill>
              </a:defRPr>
            </a:pPr>
            <a:r>
              <a:rPr dirty="0"/>
              <a:t>La mala </a:t>
            </a:r>
            <a:r>
              <a:rPr dirty="0" err="1"/>
              <a:t>cicatrización</a:t>
            </a:r>
            <a:r>
              <a:rPr dirty="0"/>
              <a:t> de </a:t>
            </a:r>
            <a:r>
              <a:rPr dirty="0" err="1"/>
              <a:t>heridas</a:t>
            </a:r>
            <a:r>
              <a:rPr dirty="0"/>
              <a:t> es el principal EA </a:t>
            </a:r>
            <a:r>
              <a:rPr dirty="0" err="1"/>
              <a:t>relacionado</a:t>
            </a:r>
            <a:r>
              <a:rPr dirty="0"/>
              <a:t> con la </a:t>
            </a:r>
            <a:r>
              <a:rPr dirty="0" err="1"/>
              <a:t>piel</a:t>
            </a:r>
            <a:r>
              <a:rPr dirty="0"/>
              <a:t> que se </a:t>
            </a:r>
            <a:r>
              <a:rPr dirty="0" err="1"/>
              <a:t>ve</a:t>
            </a:r>
            <a:r>
              <a:rPr dirty="0"/>
              <a:t> con la </a:t>
            </a:r>
            <a:r>
              <a:rPr dirty="0" err="1"/>
              <a:t>inhibición</a:t>
            </a:r>
            <a:r>
              <a:rPr dirty="0"/>
              <a:t> de VEGF(R)</a:t>
            </a:r>
            <a:r>
              <a:rPr baseline="31999" dirty="0"/>
              <a:t>1–4</a:t>
            </a:r>
          </a:p>
        </p:txBody>
      </p:sp>
      <p:sp>
        <p:nvSpPr>
          <p:cNvPr id="336" name="EA, evento adverso; VEGFR, receptor del factor de crecimiento del endotelio vascular…"/>
          <p:cNvSpPr txBox="1"/>
          <p:nvPr/>
        </p:nvSpPr>
        <p:spPr>
          <a:xfrm>
            <a:off x="431800" y="12852399"/>
            <a:ext cx="23186883" cy="75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VEGFR, receptor del factor de crecimiento del endotelio vascular</a:t>
            </a:r>
          </a:p>
          <a:p>
            <a:pPr algn="l">
              <a:defRPr sz="2200" b="0">
                <a:solidFill>
                  <a:srgbClr val="3B3735"/>
                </a:solidFill>
              </a:defRPr>
            </a:pPr>
            <a:r>
              <a:t>1. </a:t>
            </a:r>
            <a:r>
              <a:rPr u="sng">
                <a:solidFill>
                  <a:srgbClr val="4F4D50"/>
                </a:solidFill>
                <a:uFill>
                  <a:solidFill>
                    <a:srgbClr val="4F4D50"/>
                  </a:solidFill>
                </a:uFill>
                <a:hlinkClick r:id="rId3"/>
              </a:rPr>
              <a:t>Wozel G, et al. J Dtsch Dermatol Ges. 2010;8:243-9</a:t>
            </a:r>
            <a:r>
              <a:t>. 2. </a:t>
            </a:r>
            <a:r>
              <a:rPr u="sng">
                <a:solidFill>
                  <a:srgbClr val="4F4D50"/>
                </a:solidFill>
                <a:uFill>
                  <a:solidFill>
                    <a:srgbClr val="4F4D50"/>
                  </a:solidFill>
                </a:uFill>
                <a:hlinkClick r:id="rId4"/>
              </a:rPr>
              <a:t>Ficha técnica de Avastin (bevacizumab)</a:t>
            </a:r>
            <a:r>
              <a:t>. 3. </a:t>
            </a:r>
            <a:r>
              <a:rPr u="sng">
                <a:solidFill>
                  <a:srgbClr val="4F4D50"/>
                </a:solidFill>
                <a:uFill>
                  <a:solidFill>
                    <a:srgbClr val="4F4D50"/>
                  </a:solidFill>
                </a:uFill>
                <a:hlinkClick r:id="rId5"/>
              </a:rPr>
              <a:t>Ficha técnica de Zaltrap (aflibercept)</a:t>
            </a:r>
            <a:r>
              <a:t>. 4. </a:t>
            </a:r>
            <a:r>
              <a:rPr u="sng">
                <a:solidFill>
                  <a:srgbClr val="4F4D50"/>
                </a:solidFill>
                <a:uFill>
                  <a:solidFill>
                    <a:srgbClr val="4F4D50"/>
                  </a:solidFill>
                </a:uFill>
                <a:hlinkClick r:id="rId6"/>
              </a:rPr>
              <a:t>Ficha técnica de Cyramza (ramucirumab)</a:t>
            </a:r>
            <a:r>
              <a:t>.</a:t>
            </a:r>
          </a:p>
        </p:txBody>
      </p:sp>
      <p:sp>
        <p:nvSpPr>
          <p:cNvPr id="337" name="Rectangle"/>
          <p:cNvSpPr/>
          <p:nvPr/>
        </p:nvSpPr>
        <p:spPr>
          <a:xfrm>
            <a:off x="11321125" y="3006444"/>
            <a:ext cx="9351593" cy="8120733"/>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338" name="LA FICHA TÉCNICA DE CADA INHIBIDOR DE VEGF(R) CONTIENE ADVERTENCIAS SOBRE LA MALA CICATRIZACIÓN DE HERIDAS2–4"/>
          <p:cNvSpPr txBox="1"/>
          <p:nvPr/>
        </p:nvSpPr>
        <p:spPr>
          <a:xfrm>
            <a:off x="12072940" y="3145178"/>
            <a:ext cx="7847962" cy="172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200">
                <a:solidFill>
                  <a:srgbClr val="00538A"/>
                </a:solidFill>
              </a:defRPr>
            </a:pPr>
            <a:r>
              <a:t>LA FICHA TÉCNICA DE CADA INHIBIDOR DE VEGF(R) CONTIENE ADVERTENCIAS SOBRE LA MALA CICATRIZACIÓN DE HERIDAS</a:t>
            </a:r>
            <a:r>
              <a:rPr baseline="31999"/>
              <a:t>2–4</a:t>
            </a:r>
            <a:endParaRPr sz="850" b="0">
              <a:solidFill>
                <a:srgbClr val="000000"/>
              </a:solidFill>
              <a:latin typeface="Helvetica"/>
              <a:ea typeface="Helvetica"/>
              <a:cs typeface="Helvetica"/>
              <a:sym typeface="Helvetica"/>
            </a:endParaRPr>
          </a:p>
        </p:txBody>
      </p:sp>
      <p:sp>
        <p:nvSpPr>
          <p:cNvPr id="339" name="Discontinuar el inhibidor de VEGF(R) en pacientes con complicaciones de cicatrización de heridas…"/>
          <p:cNvSpPr txBox="1"/>
          <p:nvPr/>
        </p:nvSpPr>
        <p:spPr>
          <a:xfrm>
            <a:off x="11447921" y="4860415"/>
            <a:ext cx="8845578" cy="58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17500" indent="-317500" algn="l">
              <a:spcBef>
                <a:spcPts val="1000"/>
              </a:spcBef>
              <a:buClr>
                <a:srgbClr val="00538A"/>
              </a:buClr>
              <a:buSzPct val="100000"/>
              <a:buChar char="•"/>
              <a:defRPr sz="3200" b="0">
                <a:solidFill>
                  <a:srgbClr val="3B3735"/>
                </a:solidFill>
              </a:defRPr>
            </a:pPr>
            <a:r>
              <a:t>Discontinuar el inhibidor de VEGF(R) en pacientes con complicaciones de cicatrización de heridas</a:t>
            </a:r>
          </a:p>
          <a:p>
            <a:pPr algn="l">
              <a:spcBef>
                <a:spcPts val="1000"/>
              </a:spcBef>
              <a:defRPr sz="3200" b="0">
                <a:solidFill>
                  <a:srgbClr val="3B3735"/>
                </a:solidFill>
              </a:defRPr>
            </a:pPr>
            <a:endParaRPr/>
          </a:p>
          <a:p>
            <a:pPr marL="317500" indent="-317500" algn="l">
              <a:spcBef>
                <a:spcPts val="1000"/>
              </a:spcBef>
              <a:buClr>
                <a:srgbClr val="00538A"/>
              </a:buClr>
              <a:buSzPct val="100000"/>
              <a:buChar char="•"/>
              <a:defRPr sz="3200" b="0">
                <a:solidFill>
                  <a:srgbClr val="3B3735"/>
                </a:solidFill>
              </a:defRPr>
            </a:pPr>
            <a:endParaRPr/>
          </a:p>
          <a:p>
            <a:pPr marL="317500" indent="-317500" algn="l">
              <a:spcBef>
                <a:spcPts val="2000"/>
              </a:spcBef>
              <a:buClr>
                <a:srgbClr val="00538A"/>
              </a:buClr>
              <a:buSzPct val="100000"/>
              <a:buChar char="•"/>
              <a:defRPr sz="3200" b="0">
                <a:solidFill>
                  <a:srgbClr val="3B3735"/>
                </a:solidFill>
              </a:defRPr>
            </a:pPr>
            <a:endParaRPr/>
          </a:p>
          <a:p>
            <a:pPr marL="317500" indent="-317500" algn="l">
              <a:spcBef>
                <a:spcPts val="2000"/>
              </a:spcBef>
              <a:buClr>
                <a:srgbClr val="00538A"/>
              </a:buClr>
              <a:buSzPct val="100000"/>
              <a:buChar char="•"/>
              <a:defRPr sz="3200" b="0">
                <a:solidFill>
                  <a:srgbClr val="3B3735"/>
                </a:solidFill>
              </a:defRPr>
            </a:pPr>
            <a:r>
              <a:t>No administrar el inhibidor de VEGF(R) durante al menos 28 días después de la cirugía, hasta que la herida esté totalmente cicatrizada</a:t>
            </a:r>
          </a:p>
          <a:p>
            <a:pPr marL="317500" indent="-317500" algn="l">
              <a:spcBef>
                <a:spcPts val="1000"/>
              </a:spcBef>
              <a:buClr>
                <a:srgbClr val="00538A"/>
              </a:buClr>
              <a:buSzPct val="100000"/>
              <a:buChar char="•"/>
              <a:defRPr sz="3200" b="0">
                <a:solidFill>
                  <a:srgbClr val="3B3735"/>
                </a:solidFill>
              </a:defRPr>
            </a:pPr>
            <a:r>
              <a:t>Suspender el inhibidor de VEGF(R) durante 28 días antes de la cirugía electiva</a:t>
            </a:r>
          </a:p>
        </p:txBody>
      </p:sp>
      <p:sp>
        <p:nvSpPr>
          <p:cNvPr id="340" name="Los inhibidores de VEGF(R) se combinan a menudo con agentes quimioterapéuticos, así que las declaraciones sobre frecuencias de EA deben verse con precaución porque el evento podría estar relacionado con el agente quimioterapéutico, no el inhibidor de VEG"/>
          <p:cNvSpPr txBox="1"/>
          <p:nvPr/>
        </p:nvSpPr>
        <p:spPr>
          <a:xfrm>
            <a:off x="1570633" y="3577906"/>
            <a:ext cx="9706704" cy="327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500"/>
              </a:spcBef>
              <a:defRPr sz="2800" b="0">
                <a:solidFill>
                  <a:srgbClr val="3B3735"/>
                </a:solidFill>
              </a:defRPr>
            </a:pPr>
            <a:endParaRPr baseline="31999" dirty="0"/>
          </a:p>
          <a:p>
            <a:pPr marL="422909" lvl="8" indent="-422909" algn="l">
              <a:spcBef>
                <a:spcPts val="500"/>
              </a:spcBef>
              <a:buClr>
                <a:srgbClr val="C06C64"/>
              </a:buClr>
              <a:buSzPct val="50000"/>
              <a:buChar char="✦"/>
              <a:defRPr sz="3200" b="0">
                <a:solidFill>
                  <a:srgbClr val="3B3735"/>
                </a:solidFill>
              </a:defRPr>
            </a:pPr>
            <a:r>
              <a:rPr dirty="0"/>
              <a:t>Los </a:t>
            </a:r>
            <a:r>
              <a:rPr dirty="0" err="1"/>
              <a:t>inhibidores</a:t>
            </a:r>
            <a:r>
              <a:rPr dirty="0"/>
              <a:t> de VEGF(R) se </a:t>
            </a:r>
            <a:r>
              <a:rPr dirty="0" err="1"/>
              <a:t>combinan</a:t>
            </a:r>
            <a:r>
              <a:rPr dirty="0"/>
              <a:t> a menudo con </a:t>
            </a:r>
            <a:r>
              <a:rPr dirty="0" err="1"/>
              <a:t>agentes</a:t>
            </a:r>
            <a:r>
              <a:rPr dirty="0"/>
              <a:t> </a:t>
            </a:r>
            <a:r>
              <a:rPr dirty="0" err="1"/>
              <a:t>quimioterapéuticos</a:t>
            </a:r>
            <a:r>
              <a:rPr dirty="0"/>
              <a:t>, </a:t>
            </a:r>
            <a:r>
              <a:rPr dirty="0" err="1"/>
              <a:t>así</a:t>
            </a:r>
            <a:r>
              <a:rPr dirty="0"/>
              <a:t> que las </a:t>
            </a:r>
            <a:r>
              <a:rPr dirty="0" err="1"/>
              <a:t>declaraciones</a:t>
            </a:r>
            <a:r>
              <a:rPr dirty="0"/>
              <a:t> </a:t>
            </a:r>
            <a:r>
              <a:rPr dirty="0" err="1"/>
              <a:t>sobre</a:t>
            </a:r>
            <a:r>
              <a:rPr dirty="0"/>
              <a:t> </a:t>
            </a:r>
            <a:r>
              <a:rPr dirty="0" err="1"/>
              <a:t>frecuencias</a:t>
            </a:r>
            <a:r>
              <a:rPr dirty="0"/>
              <a:t> de EA </a:t>
            </a:r>
            <a:r>
              <a:rPr dirty="0" err="1"/>
              <a:t>deben</a:t>
            </a:r>
            <a:r>
              <a:rPr dirty="0"/>
              <a:t> verse con </a:t>
            </a:r>
            <a:r>
              <a:rPr dirty="0" err="1"/>
              <a:t>precaución</a:t>
            </a:r>
            <a:r>
              <a:rPr dirty="0"/>
              <a:t> </a:t>
            </a:r>
            <a:r>
              <a:rPr dirty="0" err="1"/>
              <a:t>porque</a:t>
            </a:r>
            <a:r>
              <a:rPr dirty="0"/>
              <a:t> el </a:t>
            </a:r>
            <a:r>
              <a:rPr dirty="0" err="1"/>
              <a:t>evento</a:t>
            </a:r>
            <a:r>
              <a:rPr dirty="0"/>
              <a:t> </a:t>
            </a:r>
            <a:r>
              <a:rPr dirty="0" err="1"/>
              <a:t>podría</a:t>
            </a:r>
            <a:r>
              <a:rPr dirty="0"/>
              <a:t> </a:t>
            </a:r>
            <a:r>
              <a:rPr dirty="0" err="1"/>
              <a:t>estar</a:t>
            </a:r>
            <a:r>
              <a:rPr dirty="0"/>
              <a:t> </a:t>
            </a:r>
            <a:r>
              <a:rPr dirty="0" err="1"/>
              <a:t>relacionado</a:t>
            </a:r>
            <a:r>
              <a:rPr dirty="0"/>
              <a:t> con el </a:t>
            </a:r>
            <a:r>
              <a:rPr dirty="0" err="1"/>
              <a:t>agente</a:t>
            </a:r>
            <a:r>
              <a:rPr dirty="0"/>
              <a:t> </a:t>
            </a:r>
            <a:r>
              <a:rPr dirty="0" err="1"/>
              <a:t>quimioterapéutico</a:t>
            </a:r>
            <a:r>
              <a:rPr dirty="0"/>
              <a:t>, no el </a:t>
            </a:r>
            <a:r>
              <a:rPr dirty="0" err="1"/>
              <a:t>inhibidor</a:t>
            </a:r>
            <a:r>
              <a:rPr dirty="0"/>
              <a:t> de VEGF(R).</a:t>
            </a:r>
            <a:endParaRPr sz="850" dirty="0">
              <a:solidFill>
                <a:srgbClr val="000000"/>
              </a:solidFill>
              <a:latin typeface="Helvetica"/>
              <a:ea typeface="Helvetica"/>
              <a:cs typeface="Helvetica"/>
              <a:sym typeface="Helvetica"/>
            </a:endParaRPr>
          </a:p>
        </p:txBody>
      </p:sp>
      <p:sp>
        <p:nvSpPr>
          <p:cNvPr id="341" name="…que requieran intervención médica (ramucirumab y bevacizumab)…"/>
          <p:cNvSpPr txBox="1"/>
          <p:nvPr/>
        </p:nvSpPr>
        <p:spPr>
          <a:xfrm>
            <a:off x="11700343" y="5998235"/>
            <a:ext cx="8845579" cy="18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lvl="3" indent="-228600" algn="l">
              <a:spcBef>
                <a:spcPts val="500"/>
              </a:spcBef>
              <a:buClr>
                <a:srgbClr val="00538A"/>
              </a:buClr>
              <a:buSzPct val="50000"/>
              <a:buChar char="✦"/>
              <a:defRPr sz="3200" b="0">
                <a:solidFill>
                  <a:srgbClr val="3B3735"/>
                </a:solidFill>
              </a:defRPr>
            </a:pPr>
            <a:r>
              <a:t>…que requieran intervención médica (ramucirumab y bevacizumab)</a:t>
            </a:r>
          </a:p>
          <a:p>
            <a:pPr marL="228600" lvl="3" indent="-228600" algn="l">
              <a:spcBef>
                <a:spcPts val="500"/>
              </a:spcBef>
              <a:buClr>
                <a:srgbClr val="00538A"/>
              </a:buClr>
              <a:buSzPct val="50000"/>
              <a:buChar char="✦"/>
              <a:defRPr sz="3200" b="0">
                <a:solidFill>
                  <a:srgbClr val="3B3735"/>
                </a:solidFill>
              </a:defRPr>
            </a:pPr>
            <a:r>
              <a:t>…o fascitis necrotizante (bevacizumab)</a:t>
            </a:r>
            <a:endParaRPr sz="850">
              <a:solidFill>
                <a:srgbClr val="000000"/>
              </a:solidFill>
              <a:latin typeface="Helvetica"/>
              <a:ea typeface="Helvetica"/>
              <a:cs typeface="Helvetica"/>
              <a:sym typeface="Helvetica"/>
            </a:endParaRPr>
          </a:p>
        </p:txBody>
      </p:sp>
      <p:sp>
        <p:nvSpPr>
          <p:cNvPr id="342" name="CON MALA CICATRIZACIÓN DE HERIDAS"/>
          <p:cNvSpPr txBox="1"/>
          <p:nvPr/>
        </p:nvSpPr>
        <p:spPr>
          <a:xfrm>
            <a:off x="1130300" y="1454844"/>
            <a:ext cx="19001670"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CON MALA CICATRIZACIÓN DE HERIDAS</a:t>
            </a:r>
            <a:endParaRPr sz="850" b="0">
              <a:solidFill>
                <a:srgbClr val="000000"/>
              </a:solidFill>
              <a:latin typeface="Helvetica"/>
              <a:ea typeface="Helvetica"/>
              <a:cs typeface="Helvetica"/>
              <a:sym typeface="Helvetica"/>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45" name="CÁNCERES GI Y HEPÁTICO, SEGÚN LO INFORMADO EN LAS FICHAS TÉCNICAS"/>
          <p:cNvSpPr txBox="1"/>
          <p:nvPr/>
        </p:nvSpPr>
        <p:spPr>
          <a:xfrm>
            <a:off x="1130300" y="1398419"/>
            <a:ext cx="22232670"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400">
                <a:solidFill>
                  <a:srgbClr val="00538A"/>
                </a:solidFill>
              </a:defRPr>
            </a:lvl1pPr>
          </a:lstStyle>
          <a:p>
            <a:r>
              <a:t>CÁNCERES GI Y HEPÁTICO, SEGÚN LO INFORMADO EN LAS FICHAS TÉCNICAS</a:t>
            </a:r>
          </a:p>
        </p:txBody>
      </p:sp>
      <p:sp>
        <p:nvSpPr>
          <p:cNvPr id="346" name="Piel EA s cutáneos en ensayos clínicos: % cualquier grado (% grado ≥3)"/>
          <p:cNvSpPr txBox="1"/>
          <p:nvPr/>
        </p:nvSpPr>
        <p:spPr>
          <a:xfrm>
            <a:off x="1130300" y="2036048"/>
            <a:ext cx="11432081" cy="924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300" b="0">
                <a:solidFill>
                  <a:srgbClr val="3B3735"/>
                </a:solidFill>
                <a:latin typeface="Helvetica Neue Medium"/>
                <a:ea typeface="Helvetica Neue Medium"/>
                <a:cs typeface="Helvetica Neue Medium"/>
                <a:sym typeface="Helvetica Neue Medium"/>
              </a:defRPr>
            </a:lvl1pPr>
          </a:lstStyle>
          <a:p>
            <a:r>
              <a:t>Piel EA s cutáneos en ensayos clínicos: % cualquier grado (% grado ≥3)</a:t>
            </a:r>
          </a:p>
        </p:txBody>
      </p:sp>
      <p:sp>
        <p:nvSpPr>
          <p:cNvPr id="347" name="AE, adverse event; CRC, colorectal cancer; FOLFIRI, leucovorin calcium (calcium folinate), 5-fluorouracil, and irinotecan; GI, gastrointestinal; HCC, hepatocellular carcinoma; HFS, hand–foot syndrome.…"/>
          <p:cNvSpPr txBox="1"/>
          <p:nvPr/>
        </p:nvSpPr>
        <p:spPr>
          <a:xfrm>
            <a:off x="431800" y="12890499"/>
            <a:ext cx="23824582" cy="635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t>AE, adverse event; CRC, colorectal cancer; FOLFIRI, leucovorin calcium (calcium folinate), 5-fluorouracil, and irinotecan; GI, gastrointestinal; HCC, hepatocellular carcinoma; HFS, hand–foot syndrome.</a:t>
            </a:r>
          </a:p>
          <a:p>
            <a:pPr algn="l">
              <a:defRPr sz="1800" b="0">
                <a:solidFill>
                  <a:srgbClr val="3B3735"/>
                </a:solidFill>
              </a:defRPr>
            </a:pPr>
            <a:r>
              <a:t>1. </a:t>
            </a:r>
            <a:r>
              <a:rPr u="sng">
                <a:solidFill>
                  <a:srgbClr val="4F4D50"/>
                </a:solidFill>
                <a:uFill>
                  <a:solidFill>
                    <a:srgbClr val="4F4D50"/>
                  </a:solidFill>
                </a:uFill>
                <a:hlinkClick r:id="rId3"/>
              </a:rPr>
              <a:t>Ficha técnica de Avastin (bevacizumab)</a:t>
            </a:r>
            <a:r>
              <a:t>. 2. </a:t>
            </a:r>
            <a:r>
              <a:rPr u="sng">
                <a:solidFill>
                  <a:srgbClr val="4F4D50"/>
                </a:solidFill>
                <a:uFill>
                  <a:solidFill>
                    <a:srgbClr val="4F4D50"/>
                  </a:solidFill>
                </a:uFill>
                <a:hlinkClick r:id="rId4"/>
              </a:rPr>
              <a:t>Cheng A-L, et al. Oral presentation at ESMO Asia 2019. Ann Oncol. 2019;30 suppl 9:ix183-202</a:t>
            </a:r>
            <a:r>
              <a:t>. 3. </a:t>
            </a:r>
            <a:r>
              <a:rPr u="sng">
                <a:solidFill>
                  <a:srgbClr val="4F4D50"/>
                </a:solidFill>
                <a:uFill>
                  <a:solidFill>
                    <a:srgbClr val="4F4D50"/>
                  </a:solidFill>
                </a:uFill>
                <a:hlinkClick r:id="rId5"/>
              </a:rPr>
              <a:t>Ficha técnica de Zaltrap (aflibercept). </a:t>
            </a:r>
            <a:r>
              <a:t> 4. </a:t>
            </a:r>
            <a:r>
              <a:rPr u="sng">
                <a:solidFill>
                  <a:srgbClr val="4F4D50"/>
                </a:solidFill>
                <a:uFill>
                  <a:solidFill>
                    <a:srgbClr val="4F4D50"/>
                  </a:solidFill>
                </a:uFill>
                <a:hlinkClick r:id="rId6"/>
              </a:rPr>
              <a:t>Ficha técnica de Cyramza (ramucirumab)</a:t>
            </a:r>
            <a:r>
              <a:t>.</a:t>
            </a:r>
          </a:p>
        </p:txBody>
      </p:sp>
      <p:graphicFrame>
        <p:nvGraphicFramePr>
          <p:cNvPr id="348" name="Table"/>
          <p:cNvGraphicFramePr/>
          <p:nvPr/>
        </p:nvGraphicFramePr>
        <p:xfrm>
          <a:off x="842048" y="2768415"/>
          <a:ext cx="18790372" cy="10035849"/>
        </p:xfrm>
        <a:graphic>
          <a:graphicData uri="http://schemas.openxmlformats.org/drawingml/2006/table">
            <a:tbl>
              <a:tblPr firstCol="1" bandRow="1">
                <a:tableStyleId>{4C3C2611-4C71-4FC5-86AE-919BDF0F9419}</a:tableStyleId>
              </a:tblPr>
              <a:tblGrid>
                <a:gridCol w="1586973">
                  <a:extLst>
                    <a:ext uri="{9D8B030D-6E8A-4147-A177-3AD203B41FA5}">
                      <a16:colId xmlns:a16="http://schemas.microsoft.com/office/drawing/2014/main" val="20000"/>
                    </a:ext>
                  </a:extLst>
                </a:gridCol>
                <a:gridCol w="2654964">
                  <a:extLst>
                    <a:ext uri="{9D8B030D-6E8A-4147-A177-3AD203B41FA5}">
                      <a16:colId xmlns:a16="http://schemas.microsoft.com/office/drawing/2014/main" val="20001"/>
                    </a:ext>
                  </a:extLst>
                </a:gridCol>
                <a:gridCol w="1298933">
                  <a:extLst>
                    <a:ext uri="{9D8B030D-6E8A-4147-A177-3AD203B41FA5}">
                      <a16:colId xmlns:a16="http://schemas.microsoft.com/office/drawing/2014/main" val="20002"/>
                    </a:ext>
                  </a:extLst>
                </a:gridCol>
                <a:gridCol w="2102722">
                  <a:extLst>
                    <a:ext uri="{9D8B030D-6E8A-4147-A177-3AD203B41FA5}">
                      <a16:colId xmlns:a16="http://schemas.microsoft.com/office/drawing/2014/main" val="20003"/>
                    </a:ext>
                  </a:extLst>
                </a:gridCol>
                <a:gridCol w="2015744">
                  <a:extLst>
                    <a:ext uri="{9D8B030D-6E8A-4147-A177-3AD203B41FA5}">
                      <a16:colId xmlns:a16="http://schemas.microsoft.com/office/drawing/2014/main" val="20004"/>
                    </a:ext>
                  </a:extLst>
                </a:gridCol>
                <a:gridCol w="2013384">
                  <a:extLst>
                    <a:ext uri="{9D8B030D-6E8A-4147-A177-3AD203B41FA5}">
                      <a16:colId xmlns:a16="http://schemas.microsoft.com/office/drawing/2014/main" val="20005"/>
                    </a:ext>
                  </a:extLst>
                </a:gridCol>
                <a:gridCol w="2192712">
                  <a:extLst>
                    <a:ext uri="{9D8B030D-6E8A-4147-A177-3AD203B41FA5}">
                      <a16:colId xmlns:a16="http://schemas.microsoft.com/office/drawing/2014/main" val="20006"/>
                    </a:ext>
                  </a:extLst>
                </a:gridCol>
                <a:gridCol w="2282913">
                  <a:extLst>
                    <a:ext uri="{9D8B030D-6E8A-4147-A177-3AD203B41FA5}">
                      <a16:colId xmlns:a16="http://schemas.microsoft.com/office/drawing/2014/main" val="20007"/>
                    </a:ext>
                  </a:extLst>
                </a:gridCol>
                <a:gridCol w="2642027">
                  <a:extLst>
                    <a:ext uri="{9D8B030D-6E8A-4147-A177-3AD203B41FA5}">
                      <a16:colId xmlns:a16="http://schemas.microsoft.com/office/drawing/2014/main" val="20008"/>
                    </a:ext>
                  </a:extLst>
                </a:gridCol>
              </a:tblGrid>
              <a:tr h="1276668">
                <a:tc rowSpan="2">
                  <a:txBody>
                    <a:bodyPr/>
                    <a:lstStyle/>
                    <a:p>
                      <a:pPr>
                        <a:defRPr sz="1800" b="0">
                          <a:solidFill>
                            <a:srgbClr val="000000"/>
                          </a:solidFill>
                        </a:defRPr>
                      </a:pPr>
                      <a:r>
                        <a:rPr sz="2400" b="1">
                          <a:solidFill>
                            <a:srgbClr val="FFFFFF"/>
                          </a:solidFill>
                          <a:latin typeface="+mn-lt"/>
                          <a:ea typeface="+mn-ea"/>
                          <a:cs typeface="+mn-cs"/>
                          <a:sym typeface="Calibri"/>
                        </a:rPr>
                        <a:t>Categoría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rowSpan="2">
                  <a:txBody>
                    <a:bodyPr/>
                    <a:lstStyle/>
                    <a:p>
                      <a:pPr>
                        <a:defRPr sz="1800"/>
                      </a:pPr>
                      <a:r>
                        <a:rPr sz="2400" b="1">
                          <a:solidFill>
                            <a:srgbClr val="FFFFFF"/>
                          </a:solidFill>
                          <a:latin typeface="+mn-lt"/>
                          <a:ea typeface="+mn-ea"/>
                          <a:cs typeface="+mn-cs"/>
                          <a:sym typeface="Calibri"/>
                        </a:rPr>
                        <a:t>EA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rowSpan="2">
                  <a:txBody>
                    <a:bodyPr/>
                    <a:lstStyle/>
                    <a:p>
                      <a:pPr>
                        <a:defRPr b="1">
                          <a:solidFill>
                            <a:srgbClr val="FFFFFF"/>
                          </a:solidFill>
                          <a:latin typeface="+mn-lt"/>
                          <a:ea typeface="+mn-ea"/>
                          <a:cs typeface="+mn-cs"/>
                          <a:sym typeface="Calibri"/>
                        </a:defRPr>
                      </a:pPr>
                      <a:r>
                        <a:t>bevacizumab en CRC</a:t>
                      </a:r>
                      <a:r>
                        <a:rPr baseline="31999"/>
                        <a:t>1</a:t>
                      </a:r>
                      <a:r>
                        <a: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b="1">
                          <a:solidFill>
                            <a:srgbClr val="FFFFFF"/>
                          </a:solidFill>
                          <a:latin typeface="+mn-lt"/>
                          <a:ea typeface="+mn-ea"/>
                          <a:cs typeface="+mn-cs"/>
                          <a:sym typeface="Calibri"/>
                        </a:defRPr>
                      </a:pPr>
                      <a:r>
                        <a:t>bevacizumab en HCC</a:t>
                      </a:r>
                      <a:r>
                        <a:rPr baseline="31999"/>
                        <a:t>2</a:t>
                      </a:r>
                      <a:r>
                        <a: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a:txBody>
                    <a:bodyPr/>
                    <a:lstStyle/>
                    <a:p>
                      <a:pPr>
                        <a:defRPr b="1">
                          <a:solidFill>
                            <a:srgbClr val="FFFFFF"/>
                          </a:solidFill>
                          <a:latin typeface="+mn-lt"/>
                          <a:ea typeface="+mn-ea"/>
                          <a:cs typeface="+mn-cs"/>
                          <a:sym typeface="Calibri"/>
                        </a:defRPr>
                      </a:pPr>
                      <a:r>
                        <a:t>aflibercept en CRC</a:t>
                      </a:r>
                      <a:r>
                        <a:rPr baseline="31999"/>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gridSpan="2">
                  <a:txBody>
                    <a:bodyPr/>
                    <a:lstStyle/>
                    <a:p>
                      <a:pPr>
                        <a:defRPr b="1">
                          <a:solidFill>
                            <a:srgbClr val="FFFFFF"/>
                          </a:solidFill>
                          <a:latin typeface="+mn-lt"/>
                          <a:ea typeface="+mn-ea"/>
                          <a:cs typeface="+mn-cs"/>
                          <a:sym typeface="Calibri"/>
                        </a:defRPr>
                      </a:pPr>
                      <a:r>
                        <a:t>ramucirumab en gastric cancer</a:t>
                      </a:r>
                      <a:r>
                        <a:rPr baseline="31999"/>
                        <a:t>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tc>
                  <a:txBody>
                    <a:bodyPr/>
                    <a:lstStyle/>
                    <a:p>
                      <a:pPr>
                        <a:defRPr b="1">
                          <a:solidFill>
                            <a:srgbClr val="FFFFFF"/>
                          </a:solidFill>
                          <a:latin typeface="+mn-lt"/>
                          <a:ea typeface="+mn-ea"/>
                          <a:cs typeface="+mn-cs"/>
                          <a:sym typeface="Calibri"/>
                        </a:defRPr>
                      </a:pPr>
                      <a:r>
                        <a:t>ramucirumab en CRC</a:t>
                      </a:r>
                      <a:r>
                        <a:rPr baseline="31999"/>
                        <a:t>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rowSpan="2">
                  <a:txBody>
                    <a:bodyPr/>
                    <a:lstStyle/>
                    <a:p>
                      <a:pPr>
                        <a:defRPr b="1">
                          <a:solidFill>
                            <a:srgbClr val="FFFFFF"/>
                          </a:solidFill>
                          <a:latin typeface="+mn-lt"/>
                          <a:ea typeface="+mn-ea"/>
                          <a:cs typeface="+mn-cs"/>
                          <a:sym typeface="Calibri"/>
                        </a:defRPr>
                      </a:pPr>
                      <a:r>
                        <a:t>ramucirumab en HCC</a:t>
                      </a:r>
                      <a:r>
                        <a:rPr baseline="31999"/>
                        <a:t>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extLst>
                  <a:ext uri="{0D108BD9-81ED-4DB2-BD59-A6C34878D82A}">
                    <a16:rowId xmlns:a16="http://schemas.microsoft.com/office/drawing/2014/main" val="10000"/>
                  </a:ext>
                </a:extLst>
              </a:tr>
              <a:tr h="13187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defRPr sz="1800"/>
                      </a:pPr>
                      <a:r>
                        <a:rPr sz="2400" b="1">
                          <a:solidFill>
                            <a:srgbClr val="FFFFFF"/>
                          </a:solidFill>
                          <a:latin typeface="+mn-lt"/>
                          <a:ea typeface="+mn-ea"/>
                          <a:cs typeface="+mn-cs"/>
                          <a:sym typeface="Calibri"/>
                        </a:rPr>
                        <a:t>bevacizumab + atezolizumab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n-lt"/>
                          <a:ea typeface="+mn-ea"/>
                          <a:cs typeface="+mn-cs"/>
                          <a:sym typeface="Calibri"/>
                        </a:rPr>
                        <a:t>aflibercept + FOLFIRI</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n-lt"/>
                          <a:ea typeface="+mn-ea"/>
                          <a:cs typeface="+mn-cs"/>
                          <a:sym typeface="Calibri"/>
                        </a:rPr>
                        <a:t>ramucirumab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n-lt"/>
                          <a:ea typeface="+mn-ea"/>
                          <a:cs typeface="+mn-cs"/>
                          <a:sym typeface="Calibri"/>
                        </a:rPr>
                        <a:t>ramucirumab + paclitaxel</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n-lt"/>
                          <a:ea typeface="+mn-ea"/>
                          <a:cs typeface="+mn-cs"/>
                          <a:sym typeface="Calibri"/>
                        </a:rPr>
                        <a:t>ramucirumab + FOLFIRI</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vMerge="1">
                  <a:txBody>
                    <a:bodyPr/>
                    <a:lstStyle/>
                    <a:p>
                      <a:endParaRPr lang="en-US"/>
                    </a:p>
                  </a:txBody>
                  <a:tcPr/>
                </a:tc>
                <a:extLst>
                  <a:ext uri="{0D108BD9-81ED-4DB2-BD59-A6C34878D82A}">
                    <a16:rowId xmlns:a16="http://schemas.microsoft.com/office/drawing/2014/main" val="10001"/>
                  </a:ext>
                </a:extLst>
              </a:tr>
              <a:tr h="995364">
                <a:tc rowSpan="4">
                  <a:txBody>
                    <a:bodyPr/>
                    <a:lstStyle/>
                    <a:p>
                      <a:pPr>
                        <a:defRPr sz="1800" b="0">
                          <a:solidFill>
                            <a:srgbClr val="000000"/>
                          </a:solidFill>
                        </a:defRPr>
                      </a:pPr>
                      <a:r>
                        <a:rPr sz="2400" b="1">
                          <a:solidFill>
                            <a:srgbClr val="FFFFFF"/>
                          </a:solidFill>
                          <a:latin typeface="+mn-lt"/>
                          <a:ea typeface="+mn-ea"/>
                          <a:cs typeface="+mn-cs"/>
                          <a:sym typeface="Calibri"/>
                        </a:rPr>
                        <a:t>Piel</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Dermatitis exfoliativa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&gt; 10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rowSpan="6">
                  <a:txBody>
                    <a:bodyPr/>
                    <a:lstStyle/>
                    <a:p>
                      <a:pPr>
                        <a:defRPr sz="1800"/>
                      </a:pPr>
                      <a:r>
                        <a:rPr sz="2400" b="1">
                          <a:solidFill>
                            <a:srgbClr val="00538A"/>
                          </a:solidFill>
                          <a:latin typeface="+mn-lt"/>
                          <a:ea typeface="+mn-ea"/>
                          <a:cs typeface="+mn-cs"/>
                          <a:sym typeface="Calibri"/>
                        </a:rPr>
                        <a:t>Solo EAs que ocurren en ≥10 % de los pacientes informados; sin EAs cutáneos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r h="736930">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Piel seca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&gt; 10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3"/>
                  </a:ext>
                </a:extLst>
              </a:tr>
              <a:tr h="723497">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SMP</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11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13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4"/>
                  </a:ext>
                </a:extLst>
              </a:tr>
              <a:tr h="1092427">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Hiperpigmentación de la piel</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8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5"/>
                  </a:ext>
                </a:extLst>
              </a:tr>
              <a:tr h="818615">
                <a:tc>
                  <a:txBody>
                    <a:bodyPr/>
                    <a:lstStyle/>
                    <a:p>
                      <a:pPr>
                        <a:defRPr sz="1800" b="0">
                          <a:solidFill>
                            <a:srgbClr val="000000"/>
                          </a:solidFill>
                        </a:defRPr>
                      </a:pPr>
                      <a:r>
                        <a:rPr sz="2400" b="1">
                          <a:solidFill>
                            <a:srgbClr val="FFFFFF"/>
                          </a:solidFill>
                          <a:latin typeface="+mn-lt"/>
                          <a:ea typeface="+mn-ea"/>
                          <a:cs typeface="+mn-cs"/>
                          <a:sym typeface="Calibri"/>
                        </a:rPr>
                        <a:t>Mucosa</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Mucosas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164F86"/>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50 (13)†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20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31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6"/>
                  </a:ext>
                </a:extLst>
              </a:tr>
              <a:tr h="842678">
                <a:tc>
                  <a:txBody>
                    <a:bodyPr/>
                    <a:lstStyle/>
                    <a:p>
                      <a:pPr>
                        <a:defRPr sz="1800" b="0">
                          <a:solidFill>
                            <a:srgbClr val="000000"/>
                          </a:solidFill>
                        </a:defRPr>
                      </a:pPr>
                      <a:r>
                        <a:rPr sz="2400" b="1">
                          <a:solidFill>
                            <a:srgbClr val="FFFFFF"/>
                          </a:solidFill>
                          <a:latin typeface="+mn-lt"/>
                          <a:ea typeface="+mn-ea"/>
                          <a:cs typeface="+mn-cs"/>
                          <a:sym typeface="Calibri"/>
                        </a:rPr>
                        <a:t>Cabello</a:t>
                      </a:r>
                    </a:p>
                  </a:txBody>
                  <a:tcPr marL="50800" marR="50800" marT="50800" marB="50800" anchor="ctr" horzOverflow="overflow">
                    <a:lnL w="38100">
                      <a:solidFill>
                        <a:srgbClr val="FFFFFF"/>
                      </a:solidFill>
                      <a:miter lim="400000"/>
                    </a:lnL>
                    <a:lnR w="38100">
                      <a:solidFill>
                        <a:srgbClr val="164F86"/>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Alopecia</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164F86"/>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7"/>
                  </a:ext>
                </a:extLst>
              </a:tr>
              <a:tr h="2230941">
                <a:tc>
                  <a:txBody>
                    <a:bodyPr/>
                    <a:lstStyle/>
                    <a:p>
                      <a:pPr>
                        <a:defRPr sz="1800" b="0">
                          <a:solidFill>
                            <a:srgbClr val="000000"/>
                          </a:solidFill>
                        </a:defRPr>
                      </a:pPr>
                      <a:r>
                        <a:rPr sz="2100" b="1">
                          <a:solidFill>
                            <a:srgbClr val="FFFFFF"/>
                          </a:solidFill>
                          <a:latin typeface="+mn-lt"/>
                          <a:ea typeface="+mn-ea"/>
                          <a:cs typeface="+mn-cs"/>
                          <a:sym typeface="Calibri"/>
                        </a:rPr>
                        <a:t>Cicatrización de heridas</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Mala cicatrización de heridas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164F86"/>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15</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0.3 (y evidencia de estudios animales)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gridSpan="4">
                  <a:txBody>
                    <a:bodyPr/>
                    <a:lstStyle/>
                    <a:p>
                      <a:pPr>
                        <a:defRPr sz="1800"/>
                      </a:pPr>
                      <a:r>
                        <a:rPr sz="2400" b="1">
                          <a:solidFill>
                            <a:srgbClr val="00538A"/>
                          </a:solidFill>
                          <a:latin typeface="+mn-lt"/>
                          <a:ea typeface="+mn-ea"/>
                          <a:cs typeface="+mn-cs"/>
                          <a:sym typeface="Calibri"/>
                        </a:rPr>
                        <a:t>“puede producirse”</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349" name="microscope.png" descr="microscope.png"/>
          <p:cNvPicPr>
            <a:picLocks noChangeAspect="1"/>
          </p:cNvPicPr>
          <p:nvPr/>
        </p:nvPicPr>
        <p:blipFill>
          <a:blip r:embed="rId7"/>
          <a:stretch>
            <a:fillRect/>
          </a:stretch>
        </p:blipFill>
        <p:spPr>
          <a:xfrm>
            <a:off x="22760962" y="203200"/>
            <a:ext cx="1273789" cy="1308847"/>
          </a:xfrm>
          <a:prstGeom prst="rect">
            <a:avLst/>
          </a:prstGeom>
          <a:ln w="12700">
            <a:miter lim="400000"/>
          </a:ln>
        </p:spPr>
      </p:pic>
      <p:sp>
        <p:nvSpPr>
          <p:cNvPr id="350" name="Esta tabla no fue diseñada para comparar entre fármacos.…"/>
          <p:cNvSpPr txBox="1"/>
          <p:nvPr/>
        </p:nvSpPr>
        <p:spPr>
          <a:xfrm>
            <a:off x="20037871" y="9227246"/>
            <a:ext cx="4041473" cy="4007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000" b="0">
                <a:solidFill>
                  <a:srgbClr val="3B3735"/>
                </a:solidFill>
              </a:defRPr>
            </a:pPr>
            <a:r>
              <a:t>Esta tabla no fue diseñada para comparar entre fármacos.</a:t>
            </a:r>
          </a:p>
          <a:p>
            <a:pPr algn="l">
              <a:defRPr sz="2000" b="0">
                <a:solidFill>
                  <a:srgbClr val="3B3735"/>
                </a:solidFill>
              </a:defRPr>
            </a:pPr>
            <a:endParaRPr/>
          </a:p>
          <a:p>
            <a:pPr algn="l">
              <a:defRPr sz="2000" b="0">
                <a:solidFill>
                  <a:srgbClr val="3B3735"/>
                </a:solidFill>
              </a:defRPr>
            </a:pPr>
            <a:r>
              <a:t>*Solo se informan los EAs más comunes de cualquier grado (sin datos específicos de CCR).</a:t>
            </a:r>
          </a:p>
          <a:p>
            <a:pPr algn="l">
              <a:defRPr sz="2000" b="0">
                <a:solidFill>
                  <a:srgbClr val="3B3735"/>
                </a:solidFill>
              </a:defRPr>
            </a:pPr>
            <a:r>
              <a:t>**Bevacizumab + atezolizumab todavía no está aprobado para uso en CHC.</a:t>
            </a:r>
          </a:p>
          <a:p>
            <a:pPr algn="l">
              <a:defRPr sz="2000" b="0">
                <a:solidFill>
                  <a:srgbClr val="3B3735"/>
                </a:solidFill>
              </a:defRPr>
            </a:pPr>
            <a:r>
              <a:t>† Estos EAs con mayor probabilidad estaban relacionados con el agente quimioterapéutico.</a:t>
            </a:r>
          </a:p>
        </p:txBody>
      </p:sp>
      <p:sp>
        <p:nvSpPr>
          <p:cNvPr id="351" name="TOXICIDADES CUTÁNEAS COMUNES CON INHIBIDORES DEL VEGF(R) EN"/>
          <p:cNvSpPr txBox="1"/>
          <p:nvPr/>
        </p:nvSpPr>
        <p:spPr>
          <a:xfrm>
            <a:off x="1130300" y="663947"/>
            <a:ext cx="23543886" cy="85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800" b="0">
                <a:solidFill>
                  <a:srgbClr val="3B3735"/>
                </a:solidFill>
              </a:defRPr>
            </a:lvl1pPr>
          </a:lstStyle>
          <a:p>
            <a:pPr>
              <a:defRPr b="1">
                <a:solidFill>
                  <a:srgbClr val="00538A"/>
                </a:solidFill>
              </a:defRPr>
            </a:pPr>
            <a:r>
              <a:rPr b="0">
                <a:solidFill>
                  <a:srgbClr val="3B3735"/>
                </a:solidFill>
              </a:rPr>
              <a:t>TOXICIDADES CUTÁNEAS COMUNES CON INHIBIDORES DEL VEGF(R) EN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54" name="LOS IMQ de BCR-ABL ESTÁN ASOCIADOS CON"/>
          <p:cNvSpPr txBox="1"/>
          <p:nvPr/>
        </p:nvSpPr>
        <p:spPr>
          <a:xfrm>
            <a:off x="1130300" y="489644"/>
            <a:ext cx="23612469"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634"/>
                </a:solidFill>
              </a:defRPr>
            </a:lvl1pPr>
          </a:lstStyle>
          <a:p>
            <a:r>
              <a:t>LOS IMQ de BCR-ABL ESTÁN ASOCIADOS CON</a:t>
            </a:r>
            <a:endParaRPr sz="850">
              <a:latin typeface="Helvetica"/>
              <a:ea typeface="Helvetica"/>
              <a:cs typeface="Helvetica"/>
              <a:sym typeface="Helvetica"/>
            </a:endParaRPr>
          </a:p>
        </p:txBody>
      </p:sp>
      <p:sp>
        <p:nvSpPr>
          <p:cNvPr id="355" name="Erupción es el efecto secundario más común de los IMQs de BCR-ABL1–3…"/>
          <p:cNvSpPr txBox="1"/>
          <p:nvPr/>
        </p:nvSpPr>
        <p:spPr>
          <a:xfrm>
            <a:off x="1130300" y="3361612"/>
            <a:ext cx="14486575" cy="6771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3291" indent="-423291" algn="l">
              <a:spcBef>
                <a:spcPts val="1000"/>
              </a:spcBef>
              <a:buClr>
                <a:srgbClr val="BF6C63"/>
              </a:buClr>
              <a:buSzPct val="100000"/>
              <a:buChar char="•"/>
              <a:defRPr sz="3500" b="0">
                <a:solidFill>
                  <a:srgbClr val="3B3735"/>
                </a:solidFill>
              </a:defRPr>
            </a:pPr>
            <a:r>
              <a:rPr b="1" dirty="0" err="1">
                <a:solidFill>
                  <a:srgbClr val="D46D50"/>
                </a:solidFill>
              </a:rPr>
              <a:t>Erupción</a:t>
            </a:r>
            <a:r>
              <a:rPr b="1" dirty="0">
                <a:solidFill>
                  <a:srgbClr val="D46D50"/>
                </a:solidFill>
              </a:rPr>
              <a:t> </a:t>
            </a:r>
            <a:r>
              <a:rPr dirty="0"/>
              <a:t>es el </a:t>
            </a:r>
            <a:r>
              <a:rPr dirty="0" err="1"/>
              <a:t>efecto</a:t>
            </a:r>
            <a:r>
              <a:rPr dirty="0"/>
              <a:t> </a:t>
            </a:r>
            <a:r>
              <a:rPr dirty="0" err="1"/>
              <a:t>secundario</a:t>
            </a:r>
            <a:r>
              <a:rPr dirty="0"/>
              <a:t> </a:t>
            </a:r>
            <a:r>
              <a:rPr dirty="0" err="1"/>
              <a:t>más</a:t>
            </a:r>
            <a:r>
              <a:rPr dirty="0"/>
              <a:t> </a:t>
            </a:r>
            <a:r>
              <a:rPr dirty="0" err="1"/>
              <a:t>común</a:t>
            </a:r>
            <a:r>
              <a:rPr dirty="0"/>
              <a:t> de los IMQs de BCR-ABL</a:t>
            </a:r>
            <a:r>
              <a:rPr baseline="31999" dirty="0"/>
              <a:t>1–3</a:t>
            </a:r>
          </a:p>
          <a:p>
            <a:pPr algn="l">
              <a:spcBef>
                <a:spcPts val="1000"/>
              </a:spcBef>
              <a:defRPr sz="3500" b="0">
                <a:solidFill>
                  <a:srgbClr val="3B3735"/>
                </a:solidFill>
              </a:defRPr>
            </a:pPr>
            <a:endParaRPr baseline="31999" dirty="0"/>
          </a:p>
          <a:p>
            <a:pPr algn="l">
              <a:spcBef>
                <a:spcPts val="1000"/>
              </a:spcBef>
              <a:defRPr sz="3500" b="0">
                <a:solidFill>
                  <a:srgbClr val="3B3735"/>
                </a:solidFill>
              </a:defRPr>
            </a:pPr>
            <a:endParaRPr baseline="31999" dirty="0"/>
          </a:p>
          <a:p>
            <a:pPr algn="l">
              <a:spcBef>
                <a:spcPts val="1000"/>
              </a:spcBef>
              <a:defRPr sz="3500" b="0">
                <a:solidFill>
                  <a:srgbClr val="3B3735"/>
                </a:solidFill>
              </a:defRPr>
            </a:pPr>
            <a:endParaRPr baseline="31999" dirty="0"/>
          </a:p>
          <a:p>
            <a:pPr algn="l">
              <a:spcBef>
                <a:spcPts val="1000"/>
              </a:spcBef>
              <a:defRPr sz="3500" b="0">
                <a:solidFill>
                  <a:srgbClr val="3B3735"/>
                </a:solidFill>
              </a:defRPr>
            </a:pPr>
            <a:endParaRPr baseline="31999" dirty="0"/>
          </a:p>
          <a:p>
            <a:pPr algn="l">
              <a:spcBef>
                <a:spcPts val="1000"/>
              </a:spcBef>
              <a:defRPr sz="3500" b="0">
                <a:solidFill>
                  <a:srgbClr val="3B3735"/>
                </a:solidFill>
              </a:defRPr>
            </a:pPr>
            <a:endParaRPr baseline="31999" dirty="0"/>
          </a:p>
          <a:p>
            <a:pPr algn="l">
              <a:spcBef>
                <a:spcPts val="1000"/>
              </a:spcBef>
              <a:defRPr sz="3500" b="0">
                <a:solidFill>
                  <a:srgbClr val="3B3735"/>
                </a:solidFill>
              </a:defRPr>
            </a:pPr>
            <a:endParaRPr baseline="31999" dirty="0"/>
          </a:p>
          <a:p>
            <a:pPr marL="423291" indent="-423291" algn="l">
              <a:spcBef>
                <a:spcPts val="1000"/>
              </a:spcBef>
              <a:buClr>
                <a:srgbClr val="BF6C63"/>
              </a:buClr>
              <a:buSzPct val="100000"/>
              <a:buChar char="•"/>
              <a:defRPr sz="3500" b="0">
                <a:solidFill>
                  <a:srgbClr val="3B3735"/>
                </a:solidFill>
              </a:defRPr>
            </a:pPr>
            <a:endParaRPr lang="en-GB" dirty="0"/>
          </a:p>
          <a:p>
            <a:pPr marL="423291" indent="-423291" algn="l">
              <a:spcBef>
                <a:spcPts val="1000"/>
              </a:spcBef>
              <a:buClr>
                <a:srgbClr val="BF6C63"/>
              </a:buClr>
              <a:buSzPct val="100000"/>
              <a:buChar char="•"/>
              <a:defRPr sz="3500" b="0">
                <a:solidFill>
                  <a:srgbClr val="3B3735"/>
                </a:solidFill>
              </a:defRPr>
            </a:pPr>
            <a:endParaRPr lang="en-GB" dirty="0"/>
          </a:p>
          <a:p>
            <a:pPr marL="423291" indent="-423291" algn="l">
              <a:spcBef>
                <a:spcPts val="1000"/>
              </a:spcBef>
              <a:buClr>
                <a:srgbClr val="BF6C63"/>
              </a:buClr>
              <a:buSzPct val="100000"/>
              <a:buChar char="•"/>
              <a:defRPr sz="3500" b="0">
                <a:solidFill>
                  <a:srgbClr val="3B3735"/>
                </a:solidFill>
              </a:defRPr>
            </a:pPr>
            <a:endParaRPr lang="en-GB" dirty="0"/>
          </a:p>
          <a:p>
            <a:pPr marL="423291" indent="-423291" algn="l">
              <a:spcBef>
                <a:spcPts val="1000"/>
              </a:spcBef>
              <a:buClr>
                <a:srgbClr val="BF6C63"/>
              </a:buClr>
              <a:buSzPct val="100000"/>
              <a:buChar char="•"/>
              <a:defRPr sz="3500" b="0">
                <a:solidFill>
                  <a:srgbClr val="3B3735"/>
                </a:solidFill>
              </a:defRPr>
            </a:pPr>
            <a:r>
              <a:rPr dirty="0"/>
              <a:t>Los </a:t>
            </a:r>
            <a:r>
              <a:rPr i="1" u="sng" dirty="0"/>
              <a:t>IMQs </a:t>
            </a:r>
            <a:r>
              <a:rPr dirty="0"/>
              <a:t>de </a:t>
            </a:r>
            <a:r>
              <a:rPr i="1" u="sng" dirty="0"/>
              <a:t>BCR-ABL</a:t>
            </a:r>
            <a:r>
              <a:rPr dirty="0"/>
              <a:t> </a:t>
            </a:r>
            <a:r>
              <a:rPr dirty="0" err="1"/>
              <a:t>también</a:t>
            </a:r>
            <a:r>
              <a:rPr dirty="0"/>
              <a:t> </a:t>
            </a:r>
            <a:r>
              <a:rPr dirty="0" err="1"/>
              <a:t>están</a:t>
            </a:r>
            <a:r>
              <a:rPr dirty="0"/>
              <a:t> </a:t>
            </a:r>
            <a:r>
              <a:rPr dirty="0" err="1"/>
              <a:t>asociados</a:t>
            </a:r>
            <a:r>
              <a:rPr dirty="0"/>
              <a:t> con </a:t>
            </a:r>
            <a:r>
              <a:rPr b="1" dirty="0" err="1">
                <a:solidFill>
                  <a:srgbClr val="D46D50"/>
                </a:solidFill>
              </a:rPr>
              <a:t>cambios</a:t>
            </a:r>
            <a:r>
              <a:rPr b="1" dirty="0">
                <a:solidFill>
                  <a:srgbClr val="D46D50"/>
                </a:solidFill>
              </a:rPr>
              <a:t> </a:t>
            </a:r>
            <a:r>
              <a:rPr b="1" dirty="0" err="1">
                <a:solidFill>
                  <a:srgbClr val="D46D50"/>
                </a:solidFill>
              </a:rPr>
              <a:t>en</a:t>
            </a:r>
            <a:r>
              <a:rPr b="1" dirty="0">
                <a:solidFill>
                  <a:srgbClr val="D46D50"/>
                </a:solidFill>
              </a:rPr>
              <a:t> la </a:t>
            </a:r>
            <a:r>
              <a:rPr b="1" dirty="0" err="1">
                <a:solidFill>
                  <a:srgbClr val="D46D50"/>
                </a:solidFill>
              </a:rPr>
              <a:t>pigmentación</a:t>
            </a:r>
            <a:r>
              <a:rPr dirty="0"/>
              <a:t>, </a:t>
            </a:r>
            <a:r>
              <a:rPr dirty="0" err="1"/>
              <a:t>incluida</a:t>
            </a:r>
            <a:r>
              <a:rPr dirty="0"/>
              <a:t> la </a:t>
            </a:r>
            <a:r>
              <a:rPr dirty="0" err="1"/>
              <a:t>hipopigmentación</a:t>
            </a:r>
            <a:r>
              <a:rPr dirty="0"/>
              <a:t> e </a:t>
            </a:r>
            <a:r>
              <a:rPr dirty="0" err="1"/>
              <a:t>hiperpigmentación</a:t>
            </a:r>
            <a:r>
              <a:rPr dirty="0"/>
              <a:t> de la </a:t>
            </a:r>
            <a:r>
              <a:rPr dirty="0" err="1"/>
              <a:t>piel</a:t>
            </a:r>
            <a:endParaRPr dirty="0"/>
          </a:p>
        </p:txBody>
      </p:sp>
      <p:sp>
        <p:nvSpPr>
          <p:cNvPr id="356" name="BCR–ABL, Philadelphia translocation; TKI, tyrosine kinase inhibitor.…"/>
          <p:cNvSpPr txBox="1"/>
          <p:nvPr/>
        </p:nvSpPr>
        <p:spPr>
          <a:xfrm>
            <a:off x="431800" y="12509500"/>
            <a:ext cx="22750271"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BCR–ABL, Philadelphia translocation; TKI, tyrosine kinase inhibitor.</a:t>
            </a:r>
          </a:p>
          <a:p>
            <a:pPr algn="l">
              <a:defRPr sz="2200" b="0">
                <a:solidFill>
                  <a:srgbClr val="3B3735"/>
                </a:solidFill>
              </a:defRPr>
            </a:pPr>
            <a:r>
              <a:t>1. </a:t>
            </a:r>
            <a:r>
              <a:rPr u="sng">
                <a:solidFill>
                  <a:srgbClr val="4F4D50"/>
                </a:solidFill>
                <a:uFill>
                  <a:solidFill>
                    <a:srgbClr val="4F4D50"/>
                  </a:solidFill>
                </a:uFill>
                <a:hlinkClick r:id="rId3"/>
              </a:rPr>
              <a:t>Ficha técnica de Gleevec (imatinib)</a:t>
            </a:r>
            <a:r>
              <a:t>. 2. Tasigna (nilotinib). </a:t>
            </a:r>
            <a:r>
              <a:rPr u="sng">
                <a:solidFill>
                  <a:srgbClr val="4F4D50"/>
                </a:solidFill>
                <a:uFill>
                  <a:solidFill>
                    <a:srgbClr val="4F4D50"/>
                  </a:solidFill>
                </a:uFill>
                <a:hlinkClick r:id="rId4"/>
              </a:rPr>
              <a:t>Ficha técnica</a:t>
            </a:r>
            <a:r>
              <a:t>. 3.) </a:t>
            </a:r>
            <a:r>
              <a:rPr u="sng">
                <a:solidFill>
                  <a:srgbClr val="4F4D50"/>
                </a:solidFill>
                <a:uFill>
                  <a:solidFill>
                    <a:srgbClr val="4F4D50"/>
                  </a:solidFill>
                </a:uFill>
                <a:hlinkClick r:id="rId5"/>
              </a:rPr>
              <a:t>Ficha técnica de Sprycel (dasatinib)</a:t>
            </a:r>
            <a:r>
              <a:t> 4. </a:t>
            </a:r>
            <a:r>
              <a:rPr u="sng">
                <a:solidFill>
                  <a:srgbClr val="4F4D50"/>
                </a:solidFill>
                <a:uFill>
                  <a:solidFill>
                    <a:srgbClr val="4F4D50"/>
                  </a:solidFill>
                </a:uFill>
                <a:hlinkClick r:id="rId6"/>
              </a:rPr>
              <a:t>Scott LC, et al. Sarcoma. 2005;9:157-60</a:t>
            </a:r>
            <a:r>
              <a:t>. 5. </a:t>
            </a:r>
            <a:r>
              <a:rPr u="sng">
                <a:solidFill>
                  <a:srgbClr val="4F4D50"/>
                </a:solidFill>
                <a:uFill>
                  <a:solidFill>
                    <a:srgbClr val="4F4D50"/>
                  </a:solidFill>
                </a:uFill>
                <a:hlinkClick r:id="rId7"/>
              </a:rPr>
              <a:t>Alloo A, et al. Br J Dermatol. 2015;173:574-7</a:t>
            </a:r>
            <a:r>
              <a:t>.</a:t>
            </a:r>
          </a:p>
        </p:txBody>
      </p:sp>
      <p:sp>
        <p:nvSpPr>
          <p:cNvPr id="357" name="Usualmente es leve y autolimitante y responde bien al tratamiento tópico4…"/>
          <p:cNvSpPr txBox="1"/>
          <p:nvPr/>
        </p:nvSpPr>
        <p:spPr>
          <a:xfrm>
            <a:off x="1571148" y="4106972"/>
            <a:ext cx="9880966" cy="419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3291" lvl="1" indent="-423291" algn="l">
              <a:spcBef>
                <a:spcPts val="500"/>
              </a:spcBef>
              <a:buClr>
                <a:srgbClr val="BF6C63"/>
              </a:buClr>
              <a:buSzPct val="50000"/>
              <a:buChar char="✦"/>
              <a:defRPr sz="3500" b="0">
                <a:solidFill>
                  <a:srgbClr val="3B3735"/>
                </a:solidFill>
              </a:defRPr>
            </a:pPr>
            <a:r>
              <a:rPr dirty="0" err="1"/>
              <a:t>Usualmente</a:t>
            </a:r>
            <a:r>
              <a:rPr dirty="0"/>
              <a:t> es </a:t>
            </a:r>
            <a:r>
              <a:rPr dirty="0" err="1"/>
              <a:t>leve</a:t>
            </a:r>
            <a:r>
              <a:rPr dirty="0"/>
              <a:t> y </a:t>
            </a:r>
            <a:r>
              <a:rPr dirty="0" err="1"/>
              <a:t>autolimitante</a:t>
            </a:r>
            <a:r>
              <a:rPr dirty="0"/>
              <a:t> y </a:t>
            </a:r>
            <a:r>
              <a:rPr dirty="0" err="1"/>
              <a:t>responde</a:t>
            </a:r>
            <a:r>
              <a:rPr dirty="0"/>
              <a:t> bien al </a:t>
            </a:r>
            <a:r>
              <a:rPr dirty="0" err="1"/>
              <a:t>tratamiento</a:t>
            </a:r>
            <a:r>
              <a:rPr dirty="0"/>
              <a:t> tópico</a:t>
            </a:r>
            <a:r>
              <a:rPr baseline="31999" dirty="0"/>
              <a:t>4</a:t>
            </a:r>
          </a:p>
          <a:p>
            <a:pPr marL="423291" lvl="1" indent="-423291" algn="l">
              <a:spcBef>
                <a:spcPts val="500"/>
              </a:spcBef>
              <a:buClr>
                <a:srgbClr val="BF6C63"/>
              </a:buClr>
              <a:buSzPct val="50000"/>
              <a:buChar char="✦"/>
              <a:defRPr sz="3500" b="0">
                <a:solidFill>
                  <a:srgbClr val="3B3735"/>
                </a:solidFill>
              </a:defRPr>
            </a:pPr>
            <a:r>
              <a:rPr dirty="0"/>
              <a:t>No obstante, los  </a:t>
            </a:r>
            <a:r>
              <a:rPr i="1" u="sng" dirty="0"/>
              <a:t>IMQs</a:t>
            </a:r>
            <a:r>
              <a:rPr dirty="0"/>
              <a:t> de </a:t>
            </a:r>
            <a:r>
              <a:rPr i="1" u="sng" dirty="0"/>
              <a:t>BCR-ABL</a:t>
            </a:r>
            <a:r>
              <a:rPr dirty="0"/>
              <a:t> de </a:t>
            </a:r>
            <a:r>
              <a:rPr dirty="0" err="1"/>
              <a:t>generaciones</a:t>
            </a:r>
            <a:r>
              <a:rPr dirty="0"/>
              <a:t> </a:t>
            </a:r>
            <a:r>
              <a:rPr dirty="0" err="1"/>
              <a:t>posteriores</a:t>
            </a:r>
            <a:r>
              <a:rPr dirty="0"/>
              <a:t>, </a:t>
            </a:r>
            <a:r>
              <a:rPr dirty="0" err="1"/>
              <a:t>como</a:t>
            </a:r>
            <a:r>
              <a:rPr dirty="0"/>
              <a:t> ponatinib, </a:t>
            </a:r>
            <a:r>
              <a:rPr dirty="0" err="1"/>
              <a:t>pueden</a:t>
            </a:r>
            <a:r>
              <a:rPr dirty="0"/>
              <a:t> </a:t>
            </a:r>
            <a:r>
              <a:rPr dirty="0" err="1"/>
              <a:t>causar</a:t>
            </a:r>
            <a:r>
              <a:rPr dirty="0"/>
              <a:t> </a:t>
            </a:r>
            <a:r>
              <a:rPr dirty="0" err="1"/>
              <a:t>reacciones</a:t>
            </a:r>
            <a:r>
              <a:rPr dirty="0"/>
              <a:t> </a:t>
            </a:r>
            <a:r>
              <a:rPr dirty="0" err="1"/>
              <a:t>cutáneas</a:t>
            </a:r>
            <a:r>
              <a:rPr dirty="0"/>
              <a:t> </a:t>
            </a:r>
            <a:r>
              <a:rPr dirty="0" err="1"/>
              <a:t>más</a:t>
            </a:r>
            <a:r>
              <a:rPr dirty="0"/>
              <a:t> </a:t>
            </a:r>
            <a:r>
              <a:rPr dirty="0" err="1"/>
              <a:t>significativas</a:t>
            </a:r>
            <a:r>
              <a:rPr dirty="0"/>
              <a:t>, </a:t>
            </a:r>
            <a:r>
              <a:rPr dirty="0" err="1"/>
              <a:t>incluidas</a:t>
            </a:r>
            <a:r>
              <a:rPr dirty="0"/>
              <a:t> las del </a:t>
            </a:r>
            <a:r>
              <a:rPr dirty="0" err="1"/>
              <a:t>estilo</a:t>
            </a:r>
            <a:r>
              <a:rPr dirty="0"/>
              <a:t> </a:t>
            </a:r>
            <a:r>
              <a:rPr dirty="0" err="1"/>
              <a:t>pitiriasis</a:t>
            </a:r>
            <a:r>
              <a:rPr dirty="0"/>
              <a:t> rubra pilaris, </a:t>
            </a:r>
            <a:r>
              <a:rPr dirty="0" err="1"/>
              <a:t>erupción</a:t>
            </a:r>
            <a:r>
              <a:rPr dirty="0"/>
              <a:t> </a:t>
            </a:r>
            <a:r>
              <a:rPr dirty="0" err="1"/>
              <a:t>hiperqueratósica</a:t>
            </a:r>
            <a:r>
              <a:rPr dirty="0"/>
              <a:t>, </a:t>
            </a:r>
            <a:r>
              <a:rPr dirty="0" err="1"/>
              <a:t>foliculocéntrica</a:t>
            </a:r>
            <a:r>
              <a:rPr dirty="0"/>
              <a:t> y con comezón</a:t>
            </a:r>
            <a:r>
              <a:rPr baseline="31999" dirty="0"/>
              <a:t>5</a:t>
            </a:r>
            <a:endParaRPr sz="850" dirty="0">
              <a:solidFill>
                <a:srgbClr val="000000"/>
              </a:solidFill>
              <a:latin typeface="Helvetica"/>
              <a:ea typeface="Helvetica"/>
              <a:cs typeface="Helvetica"/>
              <a:sym typeface="Helvetica"/>
            </a:endParaRPr>
          </a:p>
        </p:txBody>
      </p:sp>
      <p:sp>
        <p:nvSpPr>
          <p:cNvPr id="358" name="ERUPCIÓN Y CAMBIOS EN LA PIGMENTACIÓN"/>
          <p:cNvSpPr txBox="1"/>
          <p:nvPr/>
        </p:nvSpPr>
        <p:spPr>
          <a:xfrm>
            <a:off x="1130300" y="1625599"/>
            <a:ext cx="22855450"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ERUPCIÓN Y CAMBIOS EN LA PIGMENTACIÓN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61" name="TOXICIDADES CUTÁNEAS COMUNES CON LOS IMQs DE BCR-ABL"/>
          <p:cNvSpPr txBox="1"/>
          <p:nvPr/>
        </p:nvSpPr>
        <p:spPr>
          <a:xfrm>
            <a:off x="1130300" y="686544"/>
            <a:ext cx="23554834" cy="965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800" b="0">
                <a:solidFill>
                  <a:srgbClr val="393634"/>
                </a:solidFill>
              </a:defRPr>
            </a:lvl1pPr>
          </a:lstStyle>
          <a:p>
            <a:r>
              <a:t>TOXICIDADES CUTÁNEAS COMUNES CON LOS IMQs DE BCR-ABL</a:t>
            </a:r>
          </a:p>
        </p:txBody>
      </p:sp>
      <p:sp>
        <p:nvSpPr>
          <p:cNvPr id="362" name="Piel EAs cutáneos en ≥5 % de los pacientes en ensayos clínicos: % cualquier grado (% grado ≥3)"/>
          <p:cNvSpPr txBox="1"/>
          <p:nvPr/>
        </p:nvSpPr>
        <p:spPr>
          <a:xfrm>
            <a:off x="1130300" y="2238768"/>
            <a:ext cx="15476932" cy="924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a:defRPr sz="2300" b="0">
                <a:solidFill>
                  <a:srgbClr val="3B3735"/>
                </a:solidFill>
                <a:latin typeface="Helvetica Neue Medium"/>
                <a:ea typeface="Helvetica Neue Medium"/>
                <a:cs typeface="Helvetica Neue Medium"/>
                <a:sym typeface="Helvetica Neue Medium"/>
              </a:defRPr>
            </a:pPr>
            <a:r>
              <a:t>Piel </a:t>
            </a:r>
            <a:r>
              <a:rPr i="1" u="sng">
                <a:latin typeface="Helvetica Neue"/>
                <a:ea typeface="Helvetica Neue"/>
                <a:cs typeface="Helvetica Neue"/>
                <a:sym typeface="Helvetica Neue"/>
              </a:rPr>
              <a:t>EA</a:t>
            </a:r>
            <a:r>
              <a:t>s cutáneos en ≥5 % de los pacientes en ensayos clínicos: % cualquier grado (% grado ≥3)</a:t>
            </a:r>
            <a:endParaRPr sz="850">
              <a:solidFill>
                <a:srgbClr val="000000"/>
              </a:solidFill>
              <a:latin typeface="Helvetica"/>
              <a:ea typeface="Helvetica"/>
              <a:cs typeface="Helvetica"/>
              <a:sym typeface="Helvetica"/>
            </a:endParaRPr>
          </a:p>
          <a:p>
            <a:pPr algn="l">
              <a:defRPr sz="2300" b="0">
                <a:solidFill>
                  <a:srgbClr val="3B3735"/>
                </a:solidFill>
                <a:latin typeface="Helvetica Neue Medium"/>
                <a:ea typeface="Helvetica Neue Medium"/>
                <a:cs typeface="Helvetica Neue Medium"/>
                <a:sym typeface="Helvetica Neue Medium"/>
              </a:defRPr>
            </a:pPr>
            <a:endParaRPr sz="850">
              <a:solidFill>
                <a:srgbClr val="000000"/>
              </a:solidFill>
              <a:latin typeface="Helvetica"/>
              <a:ea typeface="Helvetica"/>
              <a:cs typeface="Helvetica"/>
              <a:sym typeface="Helvetica"/>
            </a:endParaRPr>
          </a:p>
        </p:txBody>
      </p:sp>
      <p:sp>
        <p:nvSpPr>
          <p:cNvPr id="363" name="EA, evento adverso; BCR–ABL, translocación Filadelfia; GI, gastrointestinal; GIST, tumor de estroma gastrointestinal; IMQ, inhibidor tirosina cinasa…"/>
          <p:cNvSpPr txBox="1"/>
          <p:nvPr/>
        </p:nvSpPr>
        <p:spPr>
          <a:xfrm>
            <a:off x="431800" y="12852399"/>
            <a:ext cx="23874993" cy="635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t>EA, evento adverso; BCR–ABL, translocación Filadelfia; GI, gastrointestinal; GIST, tumor de estroma gastrointestinal; IMQ, inhibidor tirosina cinasa</a:t>
            </a:r>
          </a:p>
          <a:p>
            <a:pPr algn="l">
              <a:defRPr sz="1800" b="0">
                <a:solidFill>
                  <a:srgbClr val="3B3735"/>
                </a:solidFill>
              </a:defRPr>
            </a:pPr>
            <a:r>
              <a:t>1. </a:t>
            </a:r>
            <a:r>
              <a:rPr u="sng">
                <a:solidFill>
                  <a:srgbClr val="4F4D50"/>
                </a:solidFill>
                <a:uFill>
                  <a:solidFill>
                    <a:srgbClr val="4F4D50"/>
                  </a:solidFill>
                </a:uFill>
                <a:hlinkClick r:id="rId3"/>
              </a:rPr>
              <a:t>Ficha técnica de Gleevec (imatinib)</a:t>
            </a:r>
            <a:r>
              <a:t>. 2. </a:t>
            </a:r>
            <a:r>
              <a:rPr u="sng">
                <a:solidFill>
                  <a:srgbClr val="4F4D50"/>
                </a:solidFill>
                <a:uFill>
                  <a:solidFill>
                    <a:srgbClr val="4F4D50"/>
                  </a:solidFill>
                </a:uFill>
                <a:hlinkClick r:id="rId4"/>
              </a:rPr>
              <a:t>Blay J-Y, et al. Lancet Oncol. 2015;16:550-60</a:t>
            </a:r>
            <a:r>
              <a:t>. 3. </a:t>
            </a:r>
            <a:r>
              <a:rPr u="sng">
                <a:solidFill>
                  <a:srgbClr val="4F4D50"/>
                </a:solidFill>
                <a:uFill>
                  <a:solidFill>
                    <a:srgbClr val="4F4D50"/>
                  </a:solidFill>
                </a:uFill>
                <a:hlinkClick r:id="rId5"/>
              </a:rPr>
              <a:t>Ficha técnica de Sprycel (dasatinib)</a:t>
            </a:r>
            <a:r>
              <a:t>.</a:t>
            </a:r>
          </a:p>
        </p:txBody>
      </p:sp>
      <p:graphicFrame>
        <p:nvGraphicFramePr>
          <p:cNvPr id="364" name="Table"/>
          <p:cNvGraphicFramePr/>
          <p:nvPr/>
        </p:nvGraphicFramePr>
        <p:xfrm>
          <a:off x="1139994" y="2811652"/>
          <a:ext cx="16717331" cy="9997690"/>
        </p:xfrm>
        <a:graphic>
          <a:graphicData uri="http://schemas.openxmlformats.org/drawingml/2006/table">
            <a:tbl>
              <a:tblPr firstCol="1" bandRow="1">
                <a:tableStyleId>{4C3C2611-4C71-4FC5-86AE-919BDF0F9419}</a:tableStyleId>
              </a:tblPr>
              <a:tblGrid>
                <a:gridCol w="1535005">
                  <a:extLst>
                    <a:ext uri="{9D8B030D-6E8A-4147-A177-3AD203B41FA5}">
                      <a16:colId xmlns:a16="http://schemas.microsoft.com/office/drawing/2014/main" val="20000"/>
                    </a:ext>
                  </a:extLst>
                </a:gridCol>
                <a:gridCol w="2349017">
                  <a:extLst>
                    <a:ext uri="{9D8B030D-6E8A-4147-A177-3AD203B41FA5}">
                      <a16:colId xmlns:a16="http://schemas.microsoft.com/office/drawing/2014/main" val="20001"/>
                    </a:ext>
                  </a:extLst>
                </a:gridCol>
                <a:gridCol w="2380386">
                  <a:extLst>
                    <a:ext uri="{9D8B030D-6E8A-4147-A177-3AD203B41FA5}">
                      <a16:colId xmlns:a16="http://schemas.microsoft.com/office/drawing/2014/main" val="20002"/>
                    </a:ext>
                  </a:extLst>
                </a:gridCol>
                <a:gridCol w="2472769">
                  <a:extLst>
                    <a:ext uri="{9D8B030D-6E8A-4147-A177-3AD203B41FA5}">
                      <a16:colId xmlns:a16="http://schemas.microsoft.com/office/drawing/2014/main" val="20003"/>
                    </a:ext>
                  </a:extLst>
                </a:gridCol>
                <a:gridCol w="2619055">
                  <a:extLst>
                    <a:ext uri="{9D8B030D-6E8A-4147-A177-3AD203B41FA5}">
                      <a16:colId xmlns:a16="http://schemas.microsoft.com/office/drawing/2014/main" val="20004"/>
                    </a:ext>
                  </a:extLst>
                </a:gridCol>
                <a:gridCol w="2316089">
                  <a:extLst>
                    <a:ext uri="{9D8B030D-6E8A-4147-A177-3AD203B41FA5}">
                      <a16:colId xmlns:a16="http://schemas.microsoft.com/office/drawing/2014/main" val="20005"/>
                    </a:ext>
                  </a:extLst>
                </a:gridCol>
                <a:gridCol w="3045010">
                  <a:extLst>
                    <a:ext uri="{9D8B030D-6E8A-4147-A177-3AD203B41FA5}">
                      <a16:colId xmlns:a16="http://schemas.microsoft.com/office/drawing/2014/main" val="20006"/>
                    </a:ext>
                  </a:extLst>
                </a:gridCol>
              </a:tblGrid>
              <a:tr h="886612">
                <a:tc rowSpan="2">
                  <a:txBody>
                    <a:bodyPr/>
                    <a:lstStyle/>
                    <a:p>
                      <a:pPr>
                        <a:defRPr sz="1800" b="0">
                          <a:solidFill>
                            <a:srgbClr val="000000"/>
                          </a:solidFill>
                        </a:defRPr>
                      </a:pPr>
                      <a:r>
                        <a:rPr sz="2400" b="1">
                          <a:solidFill>
                            <a:srgbClr val="FFFFFF"/>
                          </a:solidFill>
                          <a:latin typeface="+mn-lt"/>
                          <a:ea typeface="+mn-ea"/>
                          <a:cs typeface="+mn-cs"/>
                          <a:sym typeface="Calibri"/>
                        </a:rPr>
                        <a:t>Categoría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rowSpan="2">
                  <a:txBody>
                    <a:bodyPr/>
                    <a:lstStyle/>
                    <a:p>
                      <a:pPr>
                        <a:defRPr sz="1800"/>
                      </a:pPr>
                      <a:r>
                        <a:rPr sz="2400" b="1">
                          <a:solidFill>
                            <a:srgbClr val="FFFFFF"/>
                          </a:solidFill>
                          <a:latin typeface="+mn-lt"/>
                          <a:ea typeface="+mn-ea"/>
                          <a:cs typeface="+mn-cs"/>
                          <a:sym typeface="Calibri"/>
                        </a:rPr>
                        <a:t>EA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gridSpan="3">
                  <a:txBody>
                    <a:bodyPr/>
                    <a:lstStyle/>
                    <a:p>
                      <a:pPr>
                        <a:defRPr b="1">
                          <a:solidFill>
                            <a:srgbClr val="FFFFFF"/>
                          </a:solidFill>
                          <a:latin typeface="+mn-lt"/>
                          <a:ea typeface="+mn-ea"/>
                          <a:cs typeface="+mn-cs"/>
                          <a:sym typeface="Calibri"/>
                        </a:defRPr>
                      </a:pPr>
                      <a:r>
                        <a:t>imatinib en tumores de estroma gastrointestinal</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tc hMerge="1">
                  <a:txBody>
                    <a:bodyPr/>
                    <a:lstStyle/>
                    <a:p>
                      <a:endParaRPr lang="en-US"/>
                    </a:p>
                  </a:txBody>
                  <a:tcPr/>
                </a:tc>
                <a:tc rowSpan="2">
                  <a:txBody>
                    <a:bodyPr/>
                    <a:lstStyle/>
                    <a:p>
                      <a:pPr>
                        <a:defRPr sz="2200" b="1">
                          <a:solidFill>
                            <a:srgbClr val="FFFFFF"/>
                          </a:solidFill>
                          <a:latin typeface="+mn-lt"/>
                          <a:ea typeface="+mn-ea"/>
                          <a:cs typeface="+mn-cs"/>
                          <a:sym typeface="Calibri"/>
                        </a:defRPr>
                      </a:pPr>
                      <a:r>
                        <a:t>nilotinib en tumores de estroma gastrointestinal</a:t>
                      </a:r>
                      <a:r>
                        <a:rPr baseline="31999"/>
                        <a:t>2</a:t>
                      </a:r>
                      <a:r>
                        <a: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rowSpan="2">
                  <a:txBody>
                    <a:bodyPr/>
                    <a:lstStyle/>
                    <a:p>
                      <a:pPr>
                        <a:defRPr b="1">
                          <a:solidFill>
                            <a:srgbClr val="FFFFFF"/>
                          </a:solidFill>
                          <a:latin typeface="+mn-lt"/>
                          <a:ea typeface="+mn-ea"/>
                          <a:cs typeface="+mn-cs"/>
                          <a:sym typeface="Calibri"/>
                        </a:defRPr>
                      </a:pPr>
                      <a:r>
                        <a:t>dasatinib en tumores de estroma gastrointestinal</a:t>
                      </a:r>
                      <a:r>
                        <a:rPr baseline="31999"/>
                        <a:t>3</a:t>
                      </a:r>
                      <a:r>
                        <a: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extLst>
                  <a:ext uri="{0D108BD9-81ED-4DB2-BD59-A6C34878D82A}">
                    <a16:rowId xmlns:a16="http://schemas.microsoft.com/office/drawing/2014/main" val="10000"/>
                  </a:ext>
                </a:extLst>
              </a:tr>
              <a:tr h="1243142">
                <a:tc vMerge="1">
                  <a:txBody>
                    <a:bodyPr/>
                    <a:lstStyle/>
                    <a:p>
                      <a:endParaRPr lang="en-US"/>
                    </a:p>
                  </a:txBody>
                  <a:tcPr/>
                </a:tc>
                <a:tc vMerge="1">
                  <a:txBody>
                    <a:bodyPr/>
                    <a:lstStyle/>
                    <a:p>
                      <a:endParaRPr lang="en-US"/>
                    </a:p>
                  </a:txBody>
                  <a:tcPr/>
                </a:tc>
                <a:tc>
                  <a:txBody>
                    <a:bodyPr/>
                    <a:lstStyle/>
                    <a:p>
                      <a:pPr>
                        <a:defRPr sz="1800"/>
                      </a:pPr>
                      <a:r>
                        <a:rPr sz="2400" b="1">
                          <a:solidFill>
                            <a:srgbClr val="FFFFFF"/>
                          </a:solidFill>
                          <a:latin typeface="+mn-lt"/>
                          <a:ea typeface="+mn-ea"/>
                          <a:cs typeface="+mn-cs"/>
                          <a:sym typeface="Calibri"/>
                        </a:rPr>
                        <a:t>imatinib 400 mg</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n-lt"/>
                          <a:ea typeface="+mn-ea"/>
                          <a:cs typeface="+mn-cs"/>
                          <a:sym typeface="Calibri"/>
                        </a:rPr>
                        <a:t>imatinib 800 mg</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400" b="1">
                          <a:solidFill>
                            <a:srgbClr val="FFFFFF"/>
                          </a:solidFill>
                          <a:latin typeface="+mn-lt"/>
                          <a:ea typeface="+mn-ea"/>
                          <a:cs typeface="+mn-cs"/>
                          <a:sym typeface="Calibri"/>
                        </a:rPr>
                        <a:t>imatinib como tratamiento adyuvante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53442">
                <a:tc rowSpan="4">
                  <a:txBody>
                    <a:bodyPr/>
                    <a:lstStyle/>
                    <a:p>
                      <a:pPr>
                        <a:defRPr sz="1800" b="0">
                          <a:solidFill>
                            <a:srgbClr val="000000"/>
                          </a:solidFill>
                        </a:defRPr>
                      </a:pPr>
                      <a:r>
                        <a:rPr sz="2400" b="1">
                          <a:solidFill>
                            <a:srgbClr val="FFFFFF"/>
                          </a:solidFill>
                          <a:latin typeface="+mn-lt"/>
                          <a:ea typeface="+mn-ea"/>
                          <a:cs typeface="+mn-cs"/>
                          <a:sym typeface="Calibri"/>
                        </a:rPr>
                        <a:t>Piel</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Erupción o dermatitis</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38 (8)</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50 (9)</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9–39 (&lt; 1–3)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27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11–21 (0–2)</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r h="1274815">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Prurito</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15 (5)</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19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11–13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13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12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3"/>
                  </a:ext>
                </a:extLst>
              </a:tr>
              <a:tr h="1248970">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Piel seca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7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4"/>
                  </a:ext>
                </a:extLst>
              </a:tr>
              <a:tr h="1266565">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Reacción de fotosensibilidad</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164F86"/>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7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5"/>
                  </a:ext>
                </a:extLst>
              </a:tr>
              <a:tr h="1454071">
                <a:tc>
                  <a:txBody>
                    <a:bodyPr/>
                    <a:lstStyle/>
                    <a:p>
                      <a:pPr>
                        <a:defRPr sz="1800" b="0">
                          <a:solidFill>
                            <a:srgbClr val="000000"/>
                          </a:solidFill>
                        </a:defRPr>
                      </a:pPr>
                      <a:r>
                        <a:rPr sz="2400" b="1">
                          <a:solidFill>
                            <a:srgbClr val="FFFFFF"/>
                          </a:solidFill>
                          <a:latin typeface="+mn-lt"/>
                          <a:ea typeface="+mn-ea"/>
                          <a:cs typeface="+mn-cs"/>
                          <a:sym typeface="Calibri"/>
                        </a:rPr>
                        <a:t>Mucosas</a:t>
                      </a:r>
                    </a:p>
                  </a:txBody>
                  <a:tcPr marL="50800" marR="50800" marT="50800" marB="50800" anchor="ctr" horzOverflow="overflow">
                    <a:lnL w="38100">
                      <a:solidFill>
                        <a:srgbClr val="FFFFFF"/>
                      </a:solidFill>
                      <a:miter lim="400000"/>
                    </a:lnL>
                    <a:lnR w="38100">
                      <a:solidFill>
                        <a:srgbClr val="164F86"/>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Estomatitis o faringitis</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9 (5)</a:t>
                      </a:r>
                    </a:p>
                  </a:txBody>
                  <a:tcPr marL="50800" marR="50800" marT="50800" marB="50800" anchor="ctr" horzOverflow="overflow">
                    <a:lnL w="38100">
                      <a:solidFill>
                        <a:srgbClr val="164F86"/>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10 (4)</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5 (&lt; 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6"/>
                  </a:ext>
                </a:extLst>
              </a:tr>
              <a:tr h="1370073">
                <a:tc>
                  <a:txBody>
                    <a:bodyPr/>
                    <a:lstStyle/>
                    <a:p>
                      <a:pPr>
                        <a:defRPr sz="1800" b="0">
                          <a:solidFill>
                            <a:srgbClr val="000000"/>
                          </a:solidFill>
                        </a:defRPr>
                      </a:pPr>
                      <a:r>
                        <a:rPr sz="2400" b="1">
                          <a:solidFill>
                            <a:srgbClr val="FFFFFF"/>
                          </a:solidFill>
                          <a:latin typeface="+mn-lt"/>
                          <a:ea typeface="+mn-ea"/>
                          <a:cs typeface="+mn-cs"/>
                          <a:sym typeface="Calibri"/>
                        </a:rPr>
                        <a:t>Cabello</a:t>
                      </a:r>
                    </a:p>
                  </a:txBody>
                  <a:tcPr marL="50800" marR="50800" marT="50800" marB="50800" anchor="ctr" horzOverflow="overflow">
                    <a:lnL w="38100">
                      <a:solidFill>
                        <a:srgbClr val="FFFFFF"/>
                      </a:solidFill>
                      <a:miter lim="400000"/>
                    </a:lnL>
                    <a:lnR w="38100">
                      <a:solidFill>
                        <a:srgbClr val="164F86"/>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Alopecia</a:t>
                      </a:r>
                    </a:p>
                  </a:txBody>
                  <a:tcPr marL="50800" marR="50800" marT="50800" marB="50800" anchor="ctr" horzOverflow="overflow">
                    <a:lnL w="38100">
                      <a:solidFill>
                        <a:srgbClr val="164F86"/>
                      </a:solidFill>
                      <a:miter lim="400000"/>
                    </a:lnL>
                    <a:lnR w="38100">
                      <a:solidFill>
                        <a:srgbClr val="164F86"/>
                      </a:solidFill>
                      <a:miter lim="400000"/>
                    </a:lnR>
                    <a:lnT w="38100">
                      <a:solidFill>
                        <a:srgbClr val="00538A"/>
                      </a:solidFill>
                      <a:miter lim="400000"/>
                    </a:lnT>
                    <a:lnB w="38100">
                      <a:solidFill>
                        <a:srgbClr val="164F86"/>
                      </a:solidFill>
                      <a:miter lim="400000"/>
                    </a:lnB>
                  </a:tcPr>
                </a:tc>
                <a:tc>
                  <a:txBody>
                    <a:bodyPr/>
                    <a:lstStyle/>
                    <a:p>
                      <a:pPr>
                        <a:defRPr sz="1800"/>
                      </a:pPr>
                      <a:r>
                        <a:rPr sz="2400" b="1">
                          <a:solidFill>
                            <a:srgbClr val="00538A"/>
                          </a:solidFill>
                          <a:latin typeface="+mn-lt"/>
                          <a:ea typeface="+mn-ea"/>
                          <a:cs typeface="+mn-cs"/>
                          <a:sym typeface="Calibri"/>
                        </a:rPr>
                        <a:t>12 (4)</a:t>
                      </a:r>
                    </a:p>
                  </a:txBody>
                  <a:tcPr marL="50800" marR="50800" marT="50800" marB="50800" anchor="ctr" horzOverflow="overflow">
                    <a:lnL w="38100">
                      <a:solidFill>
                        <a:srgbClr val="164F86"/>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15 (3)</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10–11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10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7"/>
                  </a:ext>
                </a:extLst>
              </a:tr>
            </a:tbl>
          </a:graphicData>
        </a:graphic>
      </p:graphicFrame>
      <p:sp>
        <p:nvSpPr>
          <p:cNvPr id="365" name="Esta tabla no fue diseñada para comparar entre fármacos.…"/>
          <p:cNvSpPr txBox="1"/>
          <p:nvPr/>
        </p:nvSpPr>
        <p:spPr>
          <a:xfrm>
            <a:off x="18017900" y="11036126"/>
            <a:ext cx="6009111" cy="1803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t>Esta tabla no fue diseñada para comparar entre fármacos.</a:t>
            </a:r>
          </a:p>
          <a:p>
            <a:pPr algn="l">
              <a:defRPr sz="1800" b="0">
                <a:solidFill>
                  <a:srgbClr val="3B3735"/>
                </a:solidFill>
              </a:defRPr>
            </a:pPr>
            <a:endParaRPr/>
          </a:p>
          <a:p>
            <a:pPr algn="l">
              <a:defRPr sz="1800" b="0">
                <a:solidFill>
                  <a:srgbClr val="3B3735"/>
                </a:solidFill>
              </a:defRPr>
            </a:pPr>
            <a:r>
              <a:t>*No aprobado por FDA.</a:t>
            </a:r>
          </a:p>
          <a:p>
            <a:pPr algn="l">
              <a:defRPr sz="1800" b="0">
                <a:solidFill>
                  <a:srgbClr val="3B3735"/>
                </a:solidFill>
              </a:defRPr>
            </a:pPr>
            <a:r>
              <a:t>**No aprobado por la FDA. Datos insuficientes de ensayo clínico disponibles. Datos sobre otras indicaciones (adultos) mostradas, como se indican en la ficha técnica.</a:t>
            </a:r>
          </a:p>
        </p:txBody>
      </p:sp>
      <p:sp>
        <p:nvSpPr>
          <p:cNvPr id="366" name="EN CÁNCERES GI, SEGÚN LO INFORMADO EN LAS FICHAS TÉCNICAS"/>
          <p:cNvSpPr txBox="1"/>
          <p:nvPr/>
        </p:nvSpPr>
        <p:spPr>
          <a:xfrm>
            <a:off x="1130300" y="1549873"/>
            <a:ext cx="23554834"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400">
                <a:solidFill>
                  <a:srgbClr val="00538A"/>
                </a:solidFill>
              </a:defRPr>
            </a:lvl1pPr>
          </a:lstStyle>
          <a:p>
            <a:r>
              <a:t>EN CÁNCERES GI, SEGÚN LO INFORMADO EN LAS FICHAS TÉCNICAS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69" name="LOS INHIBIDORES DEL BRAF ESTÁN ASOCIADOS CON"/>
          <p:cNvSpPr txBox="1"/>
          <p:nvPr/>
        </p:nvSpPr>
        <p:spPr>
          <a:xfrm>
            <a:off x="1130300" y="660399"/>
            <a:ext cx="2185035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LOS INHIBIDORES DEL BRAF ESTÁN ASOCIADOS CON</a:t>
            </a:r>
          </a:p>
        </p:txBody>
      </p:sp>
      <p:sp>
        <p:nvSpPr>
          <p:cNvPr id="370" name="El inhibidor del BRAF encorafenib ya se usaba en melanoma, pero en abril de 2020 fue aprobado por la FDA para uso en combinación con cetuximab en pacientes con CCR metastásico y una mutación del BRAF V600E1…"/>
          <p:cNvSpPr txBox="1"/>
          <p:nvPr/>
        </p:nvSpPr>
        <p:spPr>
          <a:xfrm>
            <a:off x="1130300" y="2722378"/>
            <a:ext cx="10436169" cy="6518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3291" indent="-423291" algn="l">
              <a:spcBef>
                <a:spcPts val="1000"/>
              </a:spcBef>
              <a:buClr>
                <a:srgbClr val="C06C63"/>
              </a:buClr>
              <a:buSzPct val="100000"/>
              <a:buChar char="•"/>
              <a:defRPr sz="3500" b="0">
                <a:solidFill>
                  <a:srgbClr val="3B3735"/>
                </a:solidFill>
              </a:defRPr>
            </a:pPr>
            <a:r>
              <a:t>El inhibidor del BRAF encorafenib ya se usaba en melanoma, pero en abril de 2020 fue aprobado por la FDA para uso en combinación con cetuximab en pacientes con CCR metastásico y una mutación del BRAF V600E</a:t>
            </a:r>
            <a:r>
              <a:rPr baseline="31999"/>
              <a:t>1</a:t>
            </a:r>
          </a:p>
          <a:p>
            <a:pPr marL="423291" indent="-423291" algn="l">
              <a:spcBef>
                <a:spcPts val="1000"/>
              </a:spcBef>
              <a:buClr>
                <a:srgbClr val="C06C63"/>
              </a:buClr>
              <a:buSzPct val="100000"/>
              <a:buChar char="•"/>
              <a:defRPr sz="3500" b="0">
                <a:solidFill>
                  <a:srgbClr val="3B3735"/>
                </a:solidFill>
              </a:defRPr>
            </a:pPr>
            <a:r>
              <a:rPr b="1">
                <a:solidFill>
                  <a:srgbClr val="D46D50"/>
                </a:solidFill>
              </a:rPr>
              <a:t>Erupción</a:t>
            </a:r>
            <a:r>
              <a:rPr>
                <a:solidFill>
                  <a:srgbClr val="D46D50"/>
                </a:solidFill>
              </a:rPr>
              <a:t> </a:t>
            </a:r>
            <a:r>
              <a:t>es el efecto secundario más común de los inhibidores del BRAF</a:t>
            </a:r>
            <a:r>
              <a:rPr baseline="31999"/>
              <a:t>1</a:t>
            </a:r>
          </a:p>
          <a:p>
            <a:pPr marL="423291" indent="-423291" algn="l">
              <a:spcBef>
                <a:spcPts val="1000"/>
              </a:spcBef>
              <a:buClr>
                <a:srgbClr val="C06C63"/>
              </a:buClr>
              <a:buSzPct val="100000"/>
              <a:buChar char="•"/>
              <a:defRPr sz="3500" b="0">
                <a:solidFill>
                  <a:srgbClr val="3B3735"/>
                </a:solidFill>
              </a:defRPr>
            </a:pPr>
            <a:r>
              <a:t>Se han informado </a:t>
            </a:r>
            <a:r>
              <a:rPr b="1">
                <a:solidFill>
                  <a:srgbClr val="CD665F"/>
                </a:solidFill>
              </a:rPr>
              <a:t>neoplasias cutáneas</a:t>
            </a:r>
            <a:r>
              <a:t> durante el uso de los inhibidores del BRAF</a:t>
            </a:r>
            <a:r>
              <a:rPr baseline="31999"/>
              <a:t>1,2</a:t>
            </a:r>
            <a:endParaRPr sz="850">
              <a:solidFill>
                <a:srgbClr val="000000"/>
              </a:solidFill>
              <a:latin typeface="Helvetica"/>
              <a:ea typeface="Helvetica"/>
              <a:cs typeface="Helvetica"/>
              <a:sym typeface="Helvetica"/>
            </a:endParaRPr>
          </a:p>
          <a:p>
            <a:pPr marL="423291" indent="-423291" algn="l">
              <a:spcBef>
                <a:spcPts val="1000"/>
              </a:spcBef>
              <a:buClr>
                <a:srgbClr val="C06C63"/>
              </a:buClr>
              <a:buSzPct val="100000"/>
              <a:buChar char="•"/>
              <a:defRPr sz="3500" b="0">
                <a:solidFill>
                  <a:srgbClr val="3B3735"/>
                </a:solidFill>
              </a:defRPr>
            </a:pPr>
            <a:endParaRPr baseline="31999"/>
          </a:p>
        </p:txBody>
      </p:sp>
      <p:sp>
        <p:nvSpPr>
          <p:cNvPr id="371" name="CCR, cáncer colorrectal; BRAF, V-RAF homólogo B1 del oncogén viral del sarcoma murino; FDA, Administración de Alimentos y Medicamentos de los EE. UU.…"/>
          <p:cNvSpPr txBox="1"/>
          <p:nvPr/>
        </p:nvSpPr>
        <p:spPr>
          <a:xfrm>
            <a:off x="431800" y="12852399"/>
            <a:ext cx="23362835" cy="75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CCR, cáncer colorrectal; BRAF, V-RAF homólogo B1 del oncogén viral del sarcoma murino; FDA, Administración de Alimentos y Medicamentos de los EE. UU.</a:t>
            </a:r>
          </a:p>
          <a:p>
            <a:pPr algn="l">
              <a:defRPr sz="2200" b="0">
                <a:solidFill>
                  <a:srgbClr val="3B3735"/>
                </a:solidFill>
              </a:defRPr>
            </a:pPr>
            <a:r>
              <a:t>1. </a:t>
            </a:r>
            <a:r>
              <a:rPr u="sng">
                <a:solidFill>
                  <a:srgbClr val="4F4D50"/>
                </a:solidFill>
                <a:uFill>
                  <a:solidFill>
                    <a:srgbClr val="4F4D50"/>
                  </a:solidFill>
                </a:uFill>
                <a:hlinkClick r:id="rId3"/>
              </a:rPr>
              <a:t>Ficha técnica de Braftovi (encorafenib)</a:t>
            </a:r>
            <a:r>
              <a:t>. 2. </a:t>
            </a:r>
            <a:r>
              <a:rPr u="sng">
                <a:solidFill>
                  <a:srgbClr val="4F4D50"/>
                </a:solidFill>
                <a:uFill>
                  <a:solidFill>
                    <a:srgbClr val="4F4D50"/>
                  </a:solidFill>
                </a:uFill>
                <a:hlinkClick r:id="rId4"/>
              </a:rPr>
              <a:t>Kopetz S, et al. N Engl J Med. 2019;381:1632-1643</a:t>
            </a:r>
            <a:r>
              <a:t>. </a:t>
            </a:r>
          </a:p>
        </p:txBody>
      </p:sp>
      <p:sp>
        <p:nvSpPr>
          <p:cNvPr id="372" name="En el estudio BEACON de CCR en el que los pacientes con CCR recibieron encorafenib + cetuximab, se produjeron carcinomas cutáneos de células escamosas, incluido queratoacantoma, en 1,4 % y un nuevo melanoma principal se produjo en 1,4 % de los pacientes2"/>
          <p:cNvSpPr txBox="1"/>
          <p:nvPr/>
        </p:nvSpPr>
        <p:spPr>
          <a:xfrm>
            <a:off x="1577303" y="7690732"/>
            <a:ext cx="10436170" cy="38896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500"/>
              </a:spcBef>
              <a:defRPr sz="3500" b="0">
                <a:solidFill>
                  <a:srgbClr val="3B3735"/>
                </a:solidFill>
              </a:defRPr>
            </a:pPr>
            <a:endParaRPr baseline="31999" dirty="0"/>
          </a:p>
          <a:p>
            <a:pPr marL="423291" indent="-423291" algn="l">
              <a:spcBef>
                <a:spcPts val="500"/>
              </a:spcBef>
              <a:buClr>
                <a:srgbClr val="C06C63"/>
              </a:buClr>
              <a:buSzPct val="50000"/>
              <a:buChar char="✦"/>
              <a:defRPr sz="3500" b="0">
                <a:solidFill>
                  <a:srgbClr val="3B3735"/>
                </a:solidFill>
              </a:defRPr>
            </a:pPr>
            <a:r>
              <a:rPr dirty="0" err="1"/>
              <a:t>En</a:t>
            </a:r>
            <a:r>
              <a:rPr dirty="0"/>
              <a:t> el </a:t>
            </a:r>
            <a:r>
              <a:rPr dirty="0" err="1"/>
              <a:t>estudio</a:t>
            </a:r>
            <a:r>
              <a:rPr dirty="0"/>
              <a:t> BEACON de CCR </a:t>
            </a:r>
            <a:r>
              <a:rPr dirty="0" err="1"/>
              <a:t>en</a:t>
            </a:r>
            <a:r>
              <a:rPr dirty="0"/>
              <a:t> el que los </a:t>
            </a:r>
            <a:r>
              <a:rPr dirty="0" err="1"/>
              <a:t>pacientes</a:t>
            </a:r>
            <a:r>
              <a:rPr dirty="0"/>
              <a:t> con CCR </a:t>
            </a:r>
            <a:r>
              <a:rPr dirty="0" err="1"/>
              <a:t>recibieron</a:t>
            </a:r>
            <a:r>
              <a:rPr dirty="0"/>
              <a:t> </a:t>
            </a:r>
            <a:r>
              <a:rPr dirty="0" err="1"/>
              <a:t>encorafenib</a:t>
            </a:r>
            <a:r>
              <a:rPr dirty="0"/>
              <a:t> + cetuximab, se </a:t>
            </a:r>
            <a:r>
              <a:rPr dirty="0" err="1"/>
              <a:t>produjeron</a:t>
            </a:r>
            <a:r>
              <a:rPr dirty="0"/>
              <a:t> carcinomas </a:t>
            </a:r>
            <a:r>
              <a:rPr dirty="0" err="1"/>
              <a:t>cutáneos</a:t>
            </a:r>
            <a:r>
              <a:rPr dirty="0"/>
              <a:t> de </a:t>
            </a:r>
            <a:r>
              <a:rPr dirty="0" err="1"/>
              <a:t>células</a:t>
            </a:r>
            <a:r>
              <a:rPr dirty="0"/>
              <a:t> </a:t>
            </a:r>
            <a:r>
              <a:rPr dirty="0" err="1"/>
              <a:t>escamosas</a:t>
            </a:r>
            <a:r>
              <a:rPr dirty="0"/>
              <a:t>, </a:t>
            </a:r>
            <a:r>
              <a:rPr dirty="0" err="1"/>
              <a:t>incluido</a:t>
            </a:r>
            <a:r>
              <a:rPr dirty="0"/>
              <a:t> </a:t>
            </a:r>
            <a:r>
              <a:rPr dirty="0" err="1"/>
              <a:t>queratoacantoma</a:t>
            </a:r>
            <a:r>
              <a:rPr dirty="0"/>
              <a:t>, </a:t>
            </a:r>
            <a:r>
              <a:rPr dirty="0" err="1"/>
              <a:t>en</a:t>
            </a:r>
            <a:r>
              <a:rPr dirty="0"/>
              <a:t> 1,4 % y un nuevo melanoma principal se </a:t>
            </a:r>
            <a:r>
              <a:rPr dirty="0" err="1"/>
              <a:t>produjo</a:t>
            </a:r>
            <a:r>
              <a:rPr dirty="0"/>
              <a:t> </a:t>
            </a:r>
            <a:r>
              <a:rPr dirty="0" err="1"/>
              <a:t>en</a:t>
            </a:r>
            <a:r>
              <a:rPr dirty="0"/>
              <a:t> 1,4 % de los pacientes</a:t>
            </a:r>
            <a:r>
              <a:rPr baseline="31999" dirty="0"/>
              <a:t>2</a:t>
            </a:r>
          </a:p>
        </p:txBody>
      </p:sp>
      <p:sp>
        <p:nvSpPr>
          <p:cNvPr id="373" name="ERUPCIÓN Y NEOPLASIAS CUTÁNEAS"/>
          <p:cNvSpPr txBox="1"/>
          <p:nvPr/>
        </p:nvSpPr>
        <p:spPr>
          <a:xfrm>
            <a:off x="1130300" y="1625599"/>
            <a:ext cx="24384002"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ERUPCIÓN Y NEOPLASIAS CUTÁNEAS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158" name="Bienvenido a este programa educativo sobre toxicidades cutáneas relacionadas con la terapia dirigida en oncología gastrointestinal (GI) y hepática…"/>
          <p:cNvSpPr txBox="1"/>
          <p:nvPr/>
        </p:nvSpPr>
        <p:spPr>
          <a:xfrm>
            <a:off x="1130300" y="1566322"/>
            <a:ext cx="17696037" cy="13423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3291" indent="-423291" algn="l" defTabSz="457200">
              <a:spcBef>
                <a:spcPts val="1000"/>
              </a:spcBef>
              <a:buClr>
                <a:srgbClr val="BB5E47"/>
              </a:buClr>
              <a:buSzPct val="125000"/>
              <a:buChar char="•"/>
              <a:defRPr b="0">
                <a:solidFill>
                  <a:srgbClr val="3B3735"/>
                </a:solidFill>
              </a:defRPr>
            </a:pPr>
            <a:r>
              <a:t>Bienvenido a este programa educativo sobre toxicidades cutáneas relacionadas con la terapia dirigida en oncología gastrointestinal (GI) y hepática</a:t>
            </a:r>
          </a:p>
          <a:p>
            <a:pPr marL="423291" indent="-423291" algn="l" defTabSz="457200">
              <a:spcBef>
                <a:spcPts val="1000"/>
              </a:spcBef>
              <a:buClr>
                <a:srgbClr val="BB5E47"/>
              </a:buClr>
              <a:buSzPct val="125000"/>
              <a:buChar char="•"/>
              <a:defRPr b="0">
                <a:solidFill>
                  <a:srgbClr val="3B3735"/>
                </a:solidFill>
              </a:defRPr>
            </a:pPr>
            <a:r>
              <a:t>Este programa ha sido desarrollado por un panel de expertos: </a:t>
            </a:r>
          </a:p>
          <a:p>
            <a:pPr marL="1058291" lvl="1" indent="-423291" algn="l" defTabSz="457200">
              <a:spcBef>
                <a:spcPts val="1000"/>
              </a:spcBef>
              <a:buClr>
                <a:srgbClr val="BB5E47"/>
              </a:buClr>
              <a:buSzPct val="50000"/>
              <a:buChar char="✦"/>
              <a:defRPr>
                <a:solidFill>
                  <a:srgbClr val="3B3735"/>
                </a:solidFill>
              </a:defRPr>
            </a:pPr>
            <a:r>
              <a:t>Dra. Catherine Frenette, </a:t>
            </a:r>
            <a:r>
              <a:rPr b="0"/>
              <a:t>hepatóloga de San Diego, EE. UU.</a:t>
            </a:r>
          </a:p>
          <a:p>
            <a:pPr marL="1058291" lvl="1" indent="-423291" algn="l" defTabSz="457200">
              <a:spcBef>
                <a:spcPts val="1000"/>
              </a:spcBef>
              <a:buClr>
                <a:srgbClr val="BB5E47"/>
              </a:buClr>
              <a:buSzPct val="50000"/>
              <a:buChar char="✦"/>
              <a:defRPr>
                <a:solidFill>
                  <a:srgbClr val="3B3735"/>
                </a:solidFill>
              </a:defRPr>
            </a:pPr>
            <a:r>
              <a:t>Dr. Víctor Hugo Fonseca de Jesús, </a:t>
            </a:r>
            <a:r>
              <a:rPr b="0"/>
              <a:t>médico oncólogo de San Pablo, Brasil</a:t>
            </a:r>
          </a:p>
          <a:p>
            <a:pPr marL="1058291" lvl="1" indent="-423291" algn="l" defTabSz="457200">
              <a:spcBef>
                <a:spcPts val="1000"/>
              </a:spcBef>
              <a:buClr>
                <a:srgbClr val="BB5E47"/>
              </a:buClr>
              <a:buSzPct val="50000"/>
              <a:buChar char="✦"/>
              <a:defRPr>
                <a:solidFill>
                  <a:srgbClr val="3B3735"/>
                </a:solidFill>
              </a:defRPr>
            </a:pPr>
            <a:r>
              <a:t>Natasha Pinheiro,</a:t>
            </a:r>
            <a:r>
              <a:rPr b="0"/>
              <a:t> profesional de enfermería de Nueva York, EE. UU.</a:t>
            </a:r>
          </a:p>
          <a:p>
            <a:pPr marL="1058291" lvl="1" indent="-423291" algn="l" defTabSz="457200">
              <a:spcBef>
                <a:spcPts val="1000"/>
              </a:spcBef>
              <a:buClr>
                <a:srgbClr val="BB5E47"/>
              </a:buClr>
              <a:buSzPct val="50000"/>
              <a:buChar char="✦"/>
              <a:defRPr>
                <a:solidFill>
                  <a:srgbClr val="3B3735"/>
                </a:solidFill>
              </a:defRPr>
            </a:pPr>
            <a:r>
              <a:t>Dra. Nicole LeBoeuf, </a:t>
            </a:r>
            <a:r>
              <a:rPr b="0"/>
              <a:t>dermatóloga de Boston, EE. UU.</a:t>
            </a:r>
          </a:p>
          <a:p>
            <a:pPr marL="423291" indent="-423291" algn="l" defTabSz="457200">
              <a:spcBef>
                <a:spcPts val="1000"/>
              </a:spcBef>
              <a:buClr>
                <a:srgbClr val="BB5E47"/>
              </a:buClr>
              <a:buSzPct val="125000"/>
              <a:buChar char="•"/>
              <a:defRPr b="0">
                <a:solidFill>
                  <a:srgbClr val="3B3735"/>
                </a:solidFill>
              </a:defRPr>
            </a:pPr>
            <a:r>
              <a:t>Las terapias dirigidas producen más eventos adversos (EAs) dermatológicos que las terapias no dirigidas</a:t>
            </a:r>
            <a:r>
              <a:rPr baseline="31999"/>
              <a:t>1</a:t>
            </a:r>
            <a:r>
              <a:t> </a:t>
            </a:r>
          </a:p>
          <a:p>
            <a:pPr marL="423291" indent="-423291" algn="l" defTabSz="457200">
              <a:spcBef>
                <a:spcPts val="1000"/>
              </a:spcBef>
              <a:buClr>
                <a:srgbClr val="BB5E47"/>
              </a:buClr>
              <a:buSzPct val="125000"/>
              <a:buChar char="•"/>
              <a:defRPr b="0">
                <a:solidFill>
                  <a:srgbClr val="3B3735"/>
                </a:solidFill>
              </a:defRPr>
            </a:pPr>
            <a:r>
              <a:t>Los EAs dermatológicos podrían dar lugar a cambios en las dosis y a incomodidad o dolor físicos y psicológicos</a:t>
            </a:r>
            <a:r>
              <a:rPr baseline="31999"/>
              <a:t>2</a:t>
            </a:r>
            <a:r>
              <a:t>. Estos eventos tienen una carga económica considerable y aumentan el riesgo de interrupción total del tratamiento, lo cual podría dar lugar a la exacerbación del cáncer</a:t>
            </a:r>
            <a:r>
              <a:rPr baseline="31999"/>
              <a:t>2,3</a:t>
            </a:r>
          </a:p>
          <a:p>
            <a:pPr marL="423291" indent="-423291" algn="l" defTabSz="457200">
              <a:spcBef>
                <a:spcPts val="1000"/>
              </a:spcBef>
              <a:buClr>
                <a:srgbClr val="BB5E47"/>
              </a:buClr>
              <a:buSzPct val="125000"/>
              <a:buChar char="•"/>
              <a:defRPr b="0">
                <a:solidFill>
                  <a:srgbClr val="3B3735"/>
                </a:solidFill>
              </a:defRPr>
            </a:pPr>
            <a:r>
              <a:t>Abordar y tratar preventivamente las potenciales toxicidades cutáneas podría mejorar la calidad de vida de los pacientes y permitirles mantener más tiempo la terapia</a:t>
            </a:r>
            <a:r>
              <a:rPr baseline="31999"/>
              <a:t>2</a:t>
            </a:r>
          </a:p>
          <a:p>
            <a:pPr marL="423291" indent="-423291" algn="l" defTabSz="457200">
              <a:spcBef>
                <a:spcPts val="1000"/>
              </a:spcBef>
              <a:buClr>
                <a:srgbClr val="BB5E47"/>
              </a:buClr>
              <a:buSzPct val="125000"/>
              <a:buChar char="•"/>
              <a:defRPr b="0">
                <a:solidFill>
                  <a:srgbClr val="3B3735"/>
                </a:solidFill>
              </a:defRPr>
            </a:pPr>
            <a:r>
              <a:t>Al finalizar este programa educativo, usted:</a:t>
            </a:r>
          </a:p>
          <a:p>
            <a:pPr marL="1058333" lvl="1" indent="-423333" algn="l" defTabSz="457200">
              <a:spcBef>
                <a:spcPts val="1000"/>
              </a:spcBef>
              <a:buClr>
                <a:srgbClr val="BB5E47"/>
              </a:buClr>
              <a:buSzPct val="50000"/>
              <a:buChar char="✦"/>
              <a:defRPr b="0">
                <a:solidFill>
                  <a:srgbClr val="3B3735"/>
                </a:solidFill>
              </a:defRPr>
            </a:pPr>
            <a:r>
              <a:t>entenderá las reacciones adversas cutáneas a la terapia dirigida en cánceres gastrointestinal y hepático</a:t>
            </a:r>
          </a:p>
          <a:p>
            <a:pPr marL="1058333" lvl="1" indent="-423333" algn="l" defTabSz="457200">
              <a:spcBef>
                <a:spcPts val="1000"/>
              </a:spcBef>
              <a:buClr>
                <a:srgbClr val="BB5E47"/>
              </a:buClr>
              <a:buSzPct val="50000"/>
              <a:buChar char="✦"/>
              <a:defRPr b="0">
                <a:solidFill>
                  <a:srgbClr val="3B3735"/>
                </a:solidFill>
              </a:defRPr>
            </a:pPr>
            <a:r>
              <a:t>sabrá cómo prevenir y manejar las toxicidades cutáneas asociadas con las terapias dirigidas en cánceres gastrointestinal y hepático</a:t>
            </a:r>
          </a:p>
          <a:p>
            <a:pPr marL="1058333" lvl="1" indent="-423333" algn="l" defTabSz="457200">
              <a:spcBef>
                <a:spcPts val="1000"/>
              </a:spcBef>
              <a:buClr>
                <a:srgbClr val="BB5E47"/>
              </a:buClr>
              <a:buSzPct val="50000"/>
              <a:buChar char="✦"/>
              <a:defRPr b="0">
                <a:solidFill>
                  <a:srgbClr val="3B3735"/>
                </a:solidFill>
              </a:defRPr>
            </a:pPr>
            <a:r>
              <a:t>será capaz de involucrar a un equipo multidisciplinario en la prevención, el diagnóstico y el manejo de las toxicidades cutáneas asociadas con la terapia dirigida en cánceres gastrointestinal y hepático</a:t>
            </a:r>
          </a:p>
          <a:p>
            <a:pPr lvl="1" indent="0" algn="l" defTabSz="457200">
              <a:spcBef>
                <a:spcPts val="1000"/>
              </a:spcBef>
              <a:defRPr b="0">
                <a:solidFill>
                  <a:srgbClr val="3B3735"/>
                </a:solidFill>
              </a:defRPr>
            </a:pPr>
            <a:endParaRPr/>
          </a:p>
          <a:p>
            <a:pPr marL="423291" indent="-423291" algn="l" defTabSz="457200">
              <a:buClr>
                <a:srgbClr val="BB5E47"/>
              </a:buClr>
              <a:buSzPct val="125000"/>
              <a:buChar char="•"/>
              <a:defRPr sz="3200" b="0">
                <a:solidFill>
                  <a:srgbClr val="3B3735"/>
                </a:solidFill>
              </a:defRPr>
            </a:pPr>
            <a:endParaRPr>
              <a:solidFill>
                <a:srgbClr val="000000"/>
              </a:solidFill>
            </a:endParaRPr>
          </a:p>
          <a:p>
            <a:pPr marL="423291" indent="-423291" algn="l">
              <a:buClr>
                <a:srgbClr val="BB5E47"/>
              </a:buClr>
              <a:buSzPct val="125000"/>
              <a:buChar char="•"/>
              <a:defRPr sz="3200" b="0">
                <a:solidFill>
                  <a:srgbClr val="3B3735"/>
                </a:solidFill>
              </a:defRPr>
            </a:pPr>
            <a:endParaRPr>
              <a:solidFill>
                <a:srgbClr val="000000"/>
              </a:solidFill>
            </a:endParaRPr>
          </a:p>
          <a:p>
            <a:pPr marL="423291" indent="-423291" algn="l">
              <a:buClr>
                <a:srgbClr val="BB5E47"/>
              </a:buClr>
              <a:buSzPct val="125000"/>
              <a:buChar char="•"/>
              <a:defRPr sz="3200" b="0">
                <a:solidFill>
                  <a:srgbClr val="3B3735"/>
                </a:solidFill>
              </a:defRPr>
            </a:pPr>
            <a:endParaRPr>
              <a:solidFill>
                <a:srgbClr val="000000"/>
              </a:solidFill>
            </a:endParaRPr>
          </a:p>
        </p:txBody>
      </p:sp>
      <p:sp>
        <p:nvSpPr>
          <p:cNvPr id="159" name="INTRODUCCIÓN"/>
          <p:cNvSpPr txBox="1"/>
          <p:nvPr/>
        </p:nvSpPr>
        <p:spPr>
          <a:xfrm>
            <a:off x="1135046" y="659615"/>
            <a:ext cx="6143179" cy="101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a:solidFill>
                  <a:srgbClr val="2C5182"/>
                </a:solidFill>
              </a:defRPr>
            </a:lvl1pPr>
          </a:lstStyle>
          <a:p>
            <a:r>
              <a:t>INTRODUCCIÓN</a:t>
            </a:r>
          </a:p>
        </p:txBody>
      </p:sp>
      <p:sp>
        <p:nvSpPr>
          <p:cNvPr id="160" name="EA, evento adverso…"/>
          <p:cNvSpPr txBox="1"/>
          <p:nvPr/>
        </p:nvSpPr>
        <p:spPr>
          <a:xfrm>
            <a:off x="431800" y="12623893"/>
            <a:ext cx="17696037" cy="1106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200" b="0">
                <a:solidFill>
                  <a:srgbClr val="3B3735"/>
                </a:solidFill>
              </a:defRPr>
            </a:pPr>
            <a:r>
              <a:rPr dirty="0"/>
              <a:t>EA, </a:t>
            </a:r>
            <a:r>
              <a:rPr dirty="0" err="1"/>
              <a:t>evento</a:t>
            </a:r>
            <a:r>
              <a:rPr dirty="0"/>
              <a:t> </a:t>
            </a:r>
            <a:r>
              <a:rPr dirty="0" err="1"/>
              <a:t>adverso</a:t>
            </a:r>
            <a:endParaRPr dirty="0"/>
          </a:p>
          <a:p>
            <a:pPr algn="l">
              <a:defRPr sz="2200" b="0">
                <a:solidFill>
                  <a:srgbClr val="3B3735"/>
                </a:solidFill>
              </a:defRPr>
            </a:pPr>
            <a:r>
              <a:rPr dirty="0"/>
              <a:t>1. </a:t>
            </a:r>
            <a:r>
              <a:rPr u="sng" dirty="0">
                <a:solidFill>
                  <a:srgbClr val="4F4D50"/>
                </a:solidFill>
                <a:uFill>
                  <a:solidFill>
                    <a:srgbClr val="4F4D50"/>
                  </a:solidFill>
                </a:uFill>
                <a:hlinkClick r:id="rId3"/>
              </a:rPr>
              <a:t>Guztmer R, et al. Dtsch Arztebl Int. 2012;109:133-40</a:t>
            </a:r>
            <a:r>
              <a:rPr dirty="0"/>
              <a:t>. 2. </a:t>
            </a:r>
            <a:r>
              <a:rPr u="sng" dirty="0">
                <a:solidFill>
                  <a:srgbClr val="4F4D50"/>
                </a:solidFill>
                <a:uFill>
                  <a:solidFill>
                    <a:srgbClr val="4F4D50"/>
                  </a:solidFill>
                </a:uFill>
                <a:hlinkClick r:id="rId4"/>
              </a:rPr>
              <a:t>Joshi SS, et al. Cancer. 2010;116:3916-23</a:t>
            </a:r>
            <a:r>
              <a:rPr dirty="0"/>
              <a:t>. 3. </a:t>
            </a:r>
            <a:r>
              <a:rPr u="sng" dirty="0">
                <a:solidFill>
                  <a:srgbClr val="4F4D50"/>
                </a:solidFill>
                <a:uFill>
                  <a:solidFill>
                    <a:srgbClr val="4F4D50"/>
                  </a:solidFill>
                </a:uFill>
                <a:hlinkClick r:id="rId5"/>
              </a:rPr>
              <a:t>Borovicka JH, et al. Arch Dermatol. 2011;147:1403-9</a:t>
            </a:r>
            <a:r>
              <a:rPr dirty="0"/>
              <a:t>.</a:t>
            </a:r>
          </a:p>
        </p:txBody>
      </p:sp>
      <p:pic>
        <p:nvPicPr>
          <p:cNvPr id="161" name="connects.png" descr="connects.png"/>
          <p:cNvPicPr>
            <a:picLocks noChangeAspect="1"/>
          </p:cNvPicPr>
          <p:nvPr/>
        </p:nvPicPr>
        <p:blipFill>
          <a:blip r:embed="rId6"/>
          <a:stretch>
            <a:fillRect/>
          </a:stretch>
        </p:blipFill>
        <p:spPr>
          <a:xfrm>
            <a:off x="19927048" y="11549194"/>
            <a:ext cx="3586975" cy="1756092"/>
          </a:xfrm>
          <a:prstGeom prst="rect">
            <a:avLst/>
          </a:prstGeom>
          <a:ln w="12700">
            <a:miter lim="400000"/>
          </a:ln>
        </p:spPr>
      </p:pic>
      <p:sp>
        <p:nvSpPr>
          <p:cNvPr id="162" name="Rectangle"/>
          <p:cNvSpPr/>
          <p:nvPr/>
        </p:nvSpPr>
        <p:spPr>
          <a:xfrm>
            <a:off x="18860454" y="1981445"/>
            <a:ext cx="4383580" cy="4200425"/>
          </a:xfrm>
          <a:prstGeom prst="rect">
            <a:avLst/>
          </a:prstGeom>
          <a:solidFill>
            <a:srgbClr val="FFFFFF"/>
          </a:solidFill>
          <a:ln w="76200">
            <a:solidFill>
              <a:srgbClr val="00538A"/>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163" name="El símbolo de lupa aparece en una serie de diapositivas dentro de este conjunto de diapositivas para indicar que hay información más detallada sobre un tema o área en particular."/>
          <p:cNvSpPr txBox="1"/>
          <p:nvPr/>
        </p:nvSpPr>
        <p:spPr>
          <a:xfrm>
            <a:off x="19349750" y="2444736"/>
            <a:ext cx="3713711" cy="33815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3" indent="736600" algn="l">
              <a:spcBef>
                <a:spcPts val="1000"/>
              </a:spcBef>
              <a:defRPr sz="2600" b="0">
                <a:solidFill>
                  <a:srgbClr val="3B3735"/>
                </a:solidFill>
              </a:defRPr>
            </a:pPr>
            <a:r>
              <a:t>El símbolo de lupa aparece en una serie de diapositivas dentro de este conjunto de diapositivas para indicar que hay información más detallada sobre un tema o área en particular.</a:t>
            </a:r>
          </a:p>
        </p:txBody>
      </p:sp>
      <p:pic>
        <p:nvPicPr>
          <p:cNvPr id="164" name="microscope.png" descr="microscope.png"/>
          <p:cNvPicPr>
            <a:picLocks noChangeAspect="1"/>
          </p:cNvPicPr>
          <p:nvPr/>
        </p:nvPicPr>
        <p:blipFill>
          <a:blip r:embed="rId7"/>
          <a:stretch>
            <a:fillRect/>
          </a:stretch>
        </p:blipFill>
        <p:spPr>
          <a:xfrm>
            <a:off x="19398775" y="2262098"/>
            <a:ext cx="723429" cy="74334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76" name="TOXICIDADES CUTÁNEAS COMUNES CON INHIBIDORES DEL"/>
          <p:cNvSpPr txBox="1"/>
          <p:nvPr/>
        </p:nvSpPr>
        <p:spPr>
          <a:xfrm>
            <a:off x="1130300" y="660399"/>
            <a:ext cx="21218843" cy="860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a:solidFill>
                  <a:srgbClr val="393634"/>
                </a:solidFill>
              </a:defRPr>
            </a:lvl1pPr>
          </a:lstStyle>
          <a:p>
            <a:r>
              <a:t>TOXICIDADES CUTÁNEAS COMUNES CON INHIBIDORES DEL</a:t>
            </a:r>
          </a:p>
        </p:txBody>
      </p:sp>
      <p:sp>
        <p:nvSpPr>
          <p:cNvPr id="377" name="Piel EAs cutáneos en ensayos clínicos: % cualquier grado (% grado ≥3)"/>
          <p:cNvSpPr txBox="1"/>
          <p:nvPr/>
        </p:nvSpPr>
        <p:spPr>
          <a:xfrm>
            <a:off x="1130300" y="2344443"/>
            <a:ext cx="11432081" cy="924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a:defRPr sz="2300" b="0">
                <a:solidFill>
                  <a:srgbClr val="3B3735"/>
                </a:solidFill>
                <a:latin typeface="Helvetica Neue Medium"/>
                <a:ea typeface="Helvetica Neue Medium"/>
                <a:cs typeface="Helvetica Neue Medium"/>
                <a:sym typeface="Helvetica Neue Medium"/>
              </a:defRPr>
            </a:pPr>
            <a:r>
              <a:t>Piel </a:t>
            </a:r>
            <a:r>
              <a:rPr i="1" u="sng">
                <a:latin typeface="Helvetica Neue"/>
                <a:ea typeface="Helvetica Neue"/>
                <a:cs typeface="Helvetica Neue"/>
                <a:sym typeface="Helvetica Neue"/>
              </a:rPr>
              <a:t>EAs </a:t>
            </a:r>
            <a:r>
              <a:t>cutáneos en ensayos clínicos: % cualquier grado (% grado ≥3)</a:t>
            </a:r>
          </a:p>
        </p:txBody>
      </p:sp>
      <p:sp>
        <p:nvSpPr>
          <p:cNvPr id="378" name="Las tasas de toxicidad cutánea con encorafenib en CCR se pueden confundir por la coadministración de cetuximab.…"/>
          <p:cNvSpPr txBox="1"/>
          <p:nvPr/>
        </p:nvSpPr>
        <p:spPr>
          <a:xfrm>
            <a:off x="1242912" y="10928906"/>
            <a:ext cx="17499062" cy="1875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400" b="0">
                <a:solidFill>
                  <a:srgbClr val="3B3735"/>
                </a:solidFill>
              </a:defRPr>
            </a:pPr>
            <a:r>
              <a:t>Las tasas de toxicidad cutánea con encorafenib en </a:t>
            </a:r>
            <a:r>
              <a:rPr i="1" u="sng"/>
              <a:t>CCR </a:t>
            </a:r>
            <a:r>
              <a:t>se pueden confundir por la coadministración de cetuximab.</a:t>
            </a:r>
          </a:p>
          <a:p>
            <a:pPr algn="l">
              <a:defRPr sz="2400" b="0">
                <a:solidFill>
                  <a:srgbClr val="3B3735"/>
                </a:solidFill>
              </a:defRPr>
            </a:pPr>
            <a:endParaRPr/>
          </a:p>
          <a:p>
            <a:pPr algn="l">
              <a:defRPr sz="2400" b="0">
                <a:solidFill>
                  <a:srgbClr val="3B3735"/>
                </a:solidFill>
              </a:defRPr>
            </a:pPr>
            <a:r>
              <a:t>* No incluido en la ficha técnica.</a:t>
            </a:r>
            <a:br/>
            <a:r>
              <a:t>Se muestran los datos de ensayo clínico.</a:t>
            </a:r>
          </a:p>
        </p:txBody>
      </p:sp>
      <p:graphicFrame>
        <p:nvGraphicFramePr>
          <p:cNvPr id="379" name="Table"/>
          <p:cNvGraphicFramePr/>
          <p:nvPr/>
        </p:nvGraphicFramePr>
        <p:xfrm>
          <a:off x="1244737" y="3185799"/>
          <a:ext cx="9362627" cy="7683394"/>
        </p:xfrm>
        <a:graphic>
          <a:graphicData uri="http://schemas.openxmlformats.org/drawingml/2006/table">
            <a:tbl>
              <a:tblPr firstRow="1" firstCol="1" bandRow="1">
                <a:tableStyleId>{4C3C2611-4C71-4FC5-86AE-919BDF0F9419}</a:tableStyleId>
              </a:tblPr>
              <a:tblGrid>
                <a:gridCol w="1903229">
                  <a:extLst>
                    <a:ext uri="{9D8B030D-6E8A-4147-A177-3AD203B41FA5}">
                      <a16:colId xmlns:a16="http://schemas.microsoft.com/office/drawing/2014/main" val="20000"/>
                    </a:ext>
                  </a:extLst>
                </a:gridCol>
                <a:gridCol w="3021934">
                  <a:extLst>
                    <a:ext uri="{9D8B030D-6E8A-4147-A177-3AD203B41FA5}">
                      <a16:colId xmlns:a16="http://schemas.microsoft.com/office/drawing/2014/main" val="20001"/>
                    </a:ext>
                  </a:extLst>
                </a:gridCol>
                <a:gridCol w="4437464">
                  <a:extLst>
                    <a:ext uri="{9D8B030D-6E8A-4147-A177-3AD203B41FA5}">
                      <a16:colId xmlns:a16="http://schemas.microsoft.com/office/drawing/2014/main" val="20002"/>
                    </a:ext>
                  </a:extLst>
                </a:gridCol>
              </a:tblGrid>
              <a:tr h="897457">
                <a:tc>
                  <a:txBody>
                    <a:bodyPr/>
                    <a:lstStyle/>
                    <a:p>
                      <a:pPr defTabSz="457200">
                        <a:defRPr sz="1800" b="0">
                          <a:solidFill>
                            <a:srgbClr val="000000"/>
                          </a:solidFill>
                        </a:defRPr>
                      </a:pPr>
                      <a:r>
                        <a:rPr sz="2100" b="1">
                          <a:solidFill>
                            <a:srgbClr val="FFFFFF"/>
                          </a:solidFill>
                          <a:latin typeface="+mn-lt"/>
                          <a:ea typeface="+mn-ea"/>
                          <a:cs typeface="+mn-cs"/>
                          <a:sym typeface="Calibri"/>
                        </a:rPr>
                        <a:t>Categoría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400" b="1">
                          <a:solidFill>
                            <a:srgbClr val="FFFFFF"/>
                          </a:solidFill>
                          <a:latin typeface="+mn-lt"/>
                          <a:ea typeface="+mn-ea"/>
                          <a:cs typeface="+mn-cs"/>
                          <a:sym typeface="Calibri"/>
                        </a:rPr>
                        <a:t>EA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a:latin typeface="+mn-lt"/>
                          <a:ea typeface="+mn-ea"/>
                          <a:cs typeface="+mn-cs"/>
                          <a:sym typeface="Calibri"/>
                        </a:defRPr>
                      </a:pPr>
                      <a:r>
                        <a:t>encorafenib + cetuximab en CCR</a:t>
                      </a:r>
                      <a:r>
                        <a:rPr baseline="31999"/>
                        <a:t>1,2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0"/>
                  </a:ext>
                </a:extLst>
              </a:tr>
              <a:tr h="1157269">
                <a:tc rowSpan="5">
                  <a:txBody>
                    <a:bodyPr/>
                    <a:lstStyle/>
                    <a:p>
                      <a:pPr defTabSz="457200">
                        <a:defRPr sz="1800" b="0">
                          <a:solidFill>
                            <a:srgbClr val="000000"/>
                          </a:solidFill>
                        </a:defRPr>
                      </a:pPr>
                      <a:r>
                        <a:rPr sz="2100" b="1">
                          <a:solidFill>
                            <a:srgbClr val="FFFFFF"/>
                          </a:solidFill>
                          <a:latin typeface="+mn-lt"/>
                          <a:ea typeface="+mn-ea"/>
                          <a:cs typeface="+mn-cs"/>
                          <a:sym typeface="Calibri"/>
                        </a:rPr>
                        <a:t>Piel</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Erupción o dermatitis acneiforme</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26–32 (0–1)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1"/>
                  </a:ext>
                </a:extLst>
              </a:tr>
              <a:tr h="1064509">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Prurito</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14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r h="1109377">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Piel seca</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13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3"/>
                  </a:ext>
                </a:extLst>
              </a:tr>
              <a:tr h="1131630">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Nevus melanocítico</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defRPr sz="1800"/>
                      </a:pPr>
                      <a:r>
                        <a:rPr sz="2400" b="1">
                          <a:solidFill>
                            <a:srgbClr val="00538A"/>
                          </a:solidFill>
                          <a:latin typeface="+mn-lt"/>
                          <a:ea typeface="+mn-ea"/>
                          <a:cs typeface="+mn-cs"/>
                          <a:sym typeface="Calibri"/>
                        </a:rPr>
                        <a:t>14 (0)</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4"/>
                  </a:ext>
                </a:extLst>
              </a:tr>
              <a:tr h="1159446">
                <a:tc vMerge="1">
                  <a:txBody>
                    <a:bodyPr/>
                    <a:lstStyle/>
                    <a:p>
                      <a:endParaRPr lang="en-US"/>
                    </a:p>
                  </a:txBody>
                  <a:tcPr/>
                </a:tc>
                <a:tc>
                  <a:txBody>
                    <a:bodyPr/>
                    <a:lstStyle/>
                    <a:p>
                      <a:pPr>
                        <a:defRPr sz="1800"/>
                      </a:pPr>
                      <a:r>
                        <a:rPr sz="2400" b="1">
                          <a:solidFill>
                            <a:srgbClr val="00538A"/>
                          </a:solidFill>
                          <a:latin typeface="+mn-lt"/>
                          <a:ea typeface="+mn-ea"/>
                          <a:cs typeface="+mn-cs"/>
                          <a:sym typeface="Calibri"/>
                        </a:rPr>
                        <a:t>EPP*</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164F86"/>
                      </a:solidFill>
                      <a:miter lim="400000"/>
                    </a:lnB>
                  </a:tcPr>
                </a:tc>
                <a:tc>
                  <a:txBody>
                    <a:bodyPr/>
                    <a:lstStyle/>
                    <a:p>
                      <a:pPr>
                        <a:defRPr sz="1800"/>
                      </a:pPr>
                      <a:r>
                        <a:rPr sz="2400" b="1">
                          <a:solidFill>
                            <a:srgbClr val="00538A"/>
                          </a:solidFill>
                          <a:latin typeface="+mn-lt"/>
                          <a:ea typeface="+mn-ea"/>
                          <a:cs typeface="+mn-cs"/>
                          <a:sym typeface="Calibri"/>
                        </a:rPr>
                        <a:t>4 (&lt;1)</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5"/>
                  </a:ext>
                </a:extLst>
              </a:tr>
              <a:tr h="1163706">
                <a:tc>
                  <a:txBody>
                    <a:bodyPr/>
                    <a:lstStyle/>
                    <a:p>
                      <a:pPr defTabSz="457200">
                        <a:defRPr sz="1800" b="0">
                          <a:solidFill>
                            <a:srgbClr val="000000"/>
                          </a:solidFill>
                        </a:defRPr>
                      </a:pPr>
                      <a:r>
                        <a:rPr sz="2100" b="1">
                          <a:solidFill>
                            <a:srgbClr val="FFFFFF"/>
                          </a:solidFill>
                          <a:latin typeface="+mn-lt"/>
                          <a:ea typeface="+mn-ea"/>
                          <a:cs typeface="+mn-cs"/>
                          <a:sym typeface="Calibri"/>
                        </a:rPr>
                        <a:t>Mucosas</a:t>
                      </a:r>
                    </a:p>
                  </a:txBody>
                  <a:tcPr marL="50800" marR="50800" marT="50800" marB="50800" anchor="ctr" horzOverflow="overflow">
                    <a:lnL w="38100">
                      <a:solidFill>
                        <a:srgbClr val="FFFFFF"/>
                      </a:solidFill>
                      <a:miter lim="400000"/>
                    </a:lnL>
                    <a:lnR w="38100">
                      <a:solidFill>
                        <a:srgbClr val="164F86"/>
                      </a:solidFill>
                      <a:miter lim="400000"/>
                    </a:lnR>
                    <a:lnT w="38100">
                      <a:solidFill>
                        <a:srgbClr val="FFFFFF"/>
                      </a:solidFill>
                      <a:miter lim="400000"/>
                    </a:lnT>
                    <a:lnB w="38100">
                      <a:solidFill>
                        <a:srgbClr val="FFFFFF"/>
                      </a:solidFill>
                      <a:miter lim="400000"/>
                    </a:lnB>
                  </a:tcPr>
                </a:tc>
                <a:tc>
                  <a:txBody>
                    <a:bodyPr/>
                    <a:lstStyle/>
                    <a:p>
                      <a:pPr>
                        <a:defRPr sz="1800"/>
                      </a:pPr>
                      <a:r>
                        <a:rPr sz="2400" b="1">
                          <a:solidFill>
                            <a:srgbClr val="00538A"/>
                          </a:solidFill>
                          <a:latin typeface="+mn-lt"/>
                          <a:ea typeface="+mn-ea"/>
                          <a:cs typeface="+mn-cs"/>
                          <a:sym typeface="Calibri"/>
                        </a:rPr>
                        <a:t>Estomatitis o faringitis*</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a:defRPr sz="1800"/>
                      </a:pPr>
                      <a:r>
                        <a:rPr sz="2400" b="1">
                          <a:solidFill>
                            <a:srgbClr val="00538A"/>
                          </a:solidFill>
                          <a:latin typeface="+mn-lt"/>
                          <a:ea typeface="+mn-ea"/>
                          <a:cs typeface="+mn-cs"/>
                          <a:sym typeface="Calibri"/>
                        </a:rPr>
                        <a:t>6 (0)</a:t>
                      </a:r>
                    </a:p>
                  </a:txBody>
                  <a:tcPr marL="50800" marR="50800" marT="50800" marB="50800" anchor="ctr" horzOverflow="overflow">
                    <a:lnL w="38100">
                      <a:solidFill>
                        <a:srgbClr val="164F86"/>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6"/>
                  </a:ext>
                </a:extLst>
              </a:tr>
            </a:tbl>
          </a:graphicData>
        </a:graphic>
      </p:graphicFrame>
      <p:pic>
        <p:nvPicPr>
          <p:cNvPr id="380" name="microscope.png" descr="microscope.png"/>
          <p:cNvPicPr>
            <a:picLocks noChangeAspect="1"/>
          </p:cNvPicPr>
          <p:nvPr/>
        </p:nvPicPr>
        <p:blipFill>
          <a:blip r:embed="rId3"/>
          <a:stretch>
            <a:fillRect/>
          </a:stretch>
        </p:blipFill>
        <p:spPr>
          <a:xfrm>
            <a:off x="22760962" y="203200"/>
            <a:ext cx="1273789" cy="1308847"/>
          </a:xfrm>
          <a:prstGeom prst="rect">
            <a:avLst/>
          </a:prstGeom>
          <a:ln w="12700">
            <a:miter lim="400000"/>
          </a:ln>
        </p:spPr>
      </p:pic>
      <p:sp>
        <p:nvSpPr>
          <p:cNvPr id="381" name="BRAF EN CÁNCERES GI, SEGÚN LO INFORMADO EN LAS FICHAS TÉCNICAS"/>
          <p:cNvSpPr txBox="1"/>
          <p:nvPr/>
        </p:nvSpPr>
        <p:spPr>
          <a:xfrm>
            <a:off x="1130300" y="1532112"/>
            <a:ext cx="21805223"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400">
                <a:solidFill>
                  <a:srgbClr val="00538A"/>
                </a:solidFill>
              </a:defRPr>
            </a:lvl1pPr>
          </a:lstStyle>
          <a:p>
            <a:r>
              <a:t>BRAF EN CÁNCERES GI, SEGÚN LO INFORMADO EN LAS FICHAS TÉCNICAS</a:t>
            </a:r>
          </a:p>
        </p:txBody>
      </p:sp>
      <p:sp>
        <p:nvSpPr>
          <p:cNvPr id="382" name="EA, evento adverso; BRAF, V-RAF homólogo B1 del oncogén viral del sarcoma murino; CCR, cáncer colorrectal; GI, gastrointestinal; EPP, reacción cutánea de eritrodisestesia palmoplantar…"/>
          <p:cNvSpPr txBox="1"/>
          <p:nvPr/>
        </p:nvSpPr>
        <p:spPr>
          <a:xfrm>
            <a:off x="990600" y="12725399"/>
            <a:ext cx="22988239" cy="75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BRAF, V-RAF homólogo B1 del oncogén viral del sarcoma murino; CCR, cáncer colorrectal; GI, gastrointestinal; EPP, reacción cutánea de eritrodisestesia palmoplantar</a:t>
            </a:r>
          </a:p>
          <a:p>
            <a:pPr algn="l">
              <a:defRPr sz="2200" b="0">
                <a:solidFill>
                  <a:srgbClr val="3B3735"/>
                </a:solidFill>
              </a:defRPr>
            </a:pPr>
            <a:r>
              <a:t>1. </a:t>
            </a:r>
            <a:r>
              <a:rPr u="sng">
                <a:solidFill>
                  <a:srgbClr val="4F4D50"/>
                </a:solidFill>
                <a:uFill>
                  <a:solidFill>
                    <a:srgbClr val="4F4D50"/>
                  </a:solidFill>
                </a:uFill>
                <a:hlinkClick r:id="rId4"/>
              </a:rPr>
              <a:t>Ficha técnica de Braftovi (encorafenib)</a:t>
            </a:r>
            <a:r>
              <a:t>. 2. </a:t>
            </a:r>
            <a:r>
              <a:rPr u="sng">
                <a:solidFill>
                  <a:srgbClr val="4F4D50"/>
                </a:solidFill>
                <a:uFill>
                  <a:solidFill>
                    <a:srgbClr val="4F4D50"/>
                  </a:solidFill>
                </a:uFill>
                <a:hlinkClick r:id="rId5"/>
              </a:rPr>
              <a:t>Kopetz S, et al. N Engl J Med. 2019;381:1632-1643</a:t>
            </a:r>
            <a:r>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85" name="PAPULOPUSTULAR RASH"/>
          <p:cNvSpPr txBox="1"/>
          <p:nvPr/>
        </p:nvSpPr>
        <p:spPr>
          <a:xfrm>
            <a:off x="1130300" y="660399"/>
            <a:ext cx="12957775"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rPr>
                <a:solidFill>
                  <a:srgbClr val="1D4C7C"/>
                </a:solidFill>
              </a:rPr>
              <a:t>PAPULOPUSTULAR</a:t>
            </a:r>
            <a:r>
              <a:rPr b="0">
                <a:solidFill>
                  <a:srgbClr val="3B3735"/>
                </a:solidFill>
              </a:rPr>
              <a:t> RASH</a:t>
            </a:r>
          </a:p>
        </p:txBody>
      </p:sp>
      <p:sp>
        <p:nvSpPr>
          <p:cNvPr id="386" name="BRAF, V-RAF homólogo B1 del oncogén viral del sarcoma murino; EGFR, receptor del factor de crecimiento epidérmico (por sus siglas en inglés) 1. Widakowich C, et al. Oncologist. 2007;12;1443-55. 2. Lacouture ME, et al. Support Care Cancer. 2011;19:1079-95"/>
          <p:cNvSpPr txBox="1"/>
          <p:nvPr/>
        </p:nvSpPr>
        <p:spPr>
          <a:xfrm>
            <a:off x="431800" y="11998759"/>
            <a:ext cx="23816793" cy="1817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BRAF, V-RAF homólogo B1 del oncogén viral del sarcoma murino; EGFR, receptor del factor de crecimiento epidérmico (por sus siglas en inglés)</a:t>
            </a:r>
            <a:br/>
            <a:r>
              <a:rPr u="sng">
                <a:solidFill>
                  <a:srgbClr val="4F4D50"/>
                </a:solidFill>
                <a:uFill>
                  <a:solidFill>
                    <a:srgbClr val="4F4D50"/>
                  </a:solidFill>
                </a:uFill>
                <a:hlinkClick r:id="rId3"/>
              </a:rPr>
              <a:t>1. Widakowich C, et al. Oncologist. 2007;12;1443-55</a:t>
            </a:r>
            <a:r>
              <a:t>. 2. </a:t>
            </a:r>
            <a:r>
              <a:rPr u="sng">
                <a:solidFill>
                  <a:srgbClr val="4F4D50"/>
                </a:solidFill>
                <a:uFill>
                  <a:solidFill>
                    <a:srgbClr val="4F4D50"/>
                  </a:solidFill>
                </a:uFill>
                <a:hlinkClick r:id="rId4"/>
              </a:rPr>
              <a:t>Lacouture ME, et al. Support Care Cancer. 2011;19:1079-95</a:t>
            </a:r>
            <a:r>
              <a:t>. 3. </a:t>
            </a:r>
            <a:r>
              <a:rPr u="sng">
                <a:solidFill>
                  <a:srgbClr val="4F4D50"/>
                </a:solidFill>
                <a:uFill>
                  <a:solidFill>
                    <a:srgbClr val="4F4D50"/>
                  </a:solidFill>
                </a:uFill>
                <a:hlinkClick r:id="rId5"/>
              </a:rPr>
              <a:t>Segaert S, et al. Eur J Cancer. 2009;45 suppl 1:295-308</a:t>
            </a:r>
            <a:r>
              <a:t>. </a:t>
            </a:r>
            <a:br/>
            <a:r>
              <a:t>4. </a:t>
            </a:r>
            <a:r>
              <a:rPr u="sng">
                <a:solidFill>
                  <a:srgbClr val="4F4D50"/>
                </a:solidFill>
                <a:uFill>
                  <a:solidFill>
                    <a:srgbClr val="4F4D50"/>
                  </a:solidFill>
                </a:uFill>
                <a:hlinkClick r:id="rId6"/>
              </a:rPr>
              <a:t>Beech J, et al. Future Oncol. 2018;14:2531-41</a:t>
            </a:r>
            <a:r>
              <a:t>. 5. </a:t>
            </a:r>
            <a:r>
              <a:rPr u="sng">
                <a:solidFill>
                  <a:srgbClr val="4F4D50"/>
                </a:solidFill>
                <a:uFill>
                  <a:solidFill>
                    <a:srgbClr val="4F4D50"/>
                  </a:solidFill>
                </a:uFill>
                <a:hlinkClick r:id="rId7"/>
              </a:rPr>
              <a:t>Jonker DJ, et al. N Engl J Med. 2007;357:2040-8. </a:t>
            </a:r>
            <a:r>
              <a:t> 6. </a:t>
            </a:r>
            <a:r>
              <a:rPr u="sng">
                <a:solidFill>
                  <a:srgbClr val="4F4D50"/>
                </a:solidFill>
                <a:uFill>
                  <a:solidFill>
                    <a:srgbClr val="4F4D50"/>
                  </a:solidFill>
                </a:uFill>
                <a:hlinkClick r:id="rId8"/>
              </a:rPr>
              <a:t>Ficha técnica de Nexavar (sorafenib)</a:t>
            </a:r>
            <a:r>
              <a:t>. 7. </a:t>
            </a:r>
            <a:r>
              <a:rPr u="sng">
                <a:solidFill>
                  <a:srgbClr val="4F4D50"/>
                </a:solidFill>
                <a:uFill>
                  <a:solidFill>
                    <a:srgbClr val="4F4D50"/>
                  </a:solidFill>
                </a:uFill>
                <a:hlinkClick r:id="rId9"/>
              </a:rPr>
              <a:t>Ficha técnica de Sutent (sunitinib)</a:t>
            </a:r>
            <a:r>
              <a:t>. 8. </a:t>
            </a:r>
            <a:r>
              <a:rPr u="sng">
                <a:solidFill>
                  <a:srgbClr val="4F4D50"/>
                </a:solidFill>
                <a:uFill>
                  <a:solidFill>
                    <a:srgbClr val="4F4D50"/>
                  </a:solidFill>
                </a:uFill>
                <a:hlinkClick r:id="rId10"/>
              </a:rPr>
              <a:t>Ficha técnica de Stivarga (regorafenib)</a:t>
            </a:r>
            <a:r>
              <a:t>. 9. </a:t>
            </a:r>
            <a:r>
              <a:rPr u="sng">
                <a:solidFill>
                  <a:srgbClr val="4F4D50"/>
                </a:solidFill>
                <a:uFill>
                  <a:solidFill>
                    <a:srgbClr val="4F4D50"/>
                  </a:solidFill>
                </a:uFill>
                <a:hlinkClick r:id="rId11"/>
              </a:rPr>
              <a:t>Ficha técnica de Lenvima (lenvatinib)</a:t>
            </a:r>
            <a:r>
              <a:t>. 10. </a:t>
            </a:r>
            <a:r>
              <a:rPr u="sng">
                <a:solidFill>
                  <a:srgbClr val="4F4D50"/>
                </a:solidFill>
                <a:uFill>
                  <a:solidFill>
                    <a:srgbClr val="4F4D50"/>
                  </a:solidFill>
                </a:uFill>
                <a:hlinkClick r:id="rId12"/>
              </a:rPr>
              <a:t>Ficha técnica de Cabometyx (cabozantinib)</a:t>
            </a:r>
            <a:r>
              <a:t>. 11. </a:t>
            </a:r>
            <a:r>
              <a:rPr u="sng">
                <a:solidFill>
                  <a:srgbClr val="4F4D50"/>
                </a:solidFill>
                <a:uFill>
                  <a:solidFill>
                    <a:srgbClr val="4F4D50"/>
                  </a:solidFill>
                </a:uFill>
                <a:hlinkClick r:id="rId13"/>
              </a:rPr>
              <a:t>Ficha técnica de Ayvakit (avapritinib)</a:t>
            </a:r>
            <a:r>
              <a:t>. 12. </a:t>
            </a:r>
            <a:r>
              <a:rPr u="sng">
                <a:solidFill>
                  <a:srgbClr val="4F4D50"/>
                </a:solidFill>
                <a:uFill>
                  <a:solidFill>
                    <a:srgbClr val="4F4D50"/>
                  </a:solidFill>
                </a:uFill>
                <a:hlinkClick r:id="rId14"/>
              </a:rPr>
              <a:t>Ficha técnica de Braftovi (encorafenib)</a:t>
            </a:r>
            <a:r>
              <a:t>.</a:t>
            </a:r>
          </a:p>
        </p:txBody>
      </p:sp>
      <p:graphicFrame>
        <p:nvGraphicFramePr>
          <p:cNvPr id="387" name="Table"/>
          <p:cNvGraphicFramePr/>
          <p:nvPr/>
        </p:nvGraphicFramePr>
        <p:xfrm>
          <a:off x="519639" y="2135122"/>
          <a:ext cx="19829919" cy="8157772"/>
        </p:xfrm>
        <a:graphic>
          <a:graphicData uri="http://schemas.openxmlformats.org/drawingml/2006/table">
            <a:tbl>
              <a:tblPr firstRow="1" bandRow="1">
                <a:tableStyleId>{4C3C2611-4C71-4FC5-86AE-919BDF0F9419}</a:tableStyleId>
              </a:tblPr>
              <a:tblGrid>
                <a:gridCol w="3423137">
                  <a:extLst>
                    <a:ext uri="{9D8B030D-6E8A-4147-A177-3AD203B41FA5}">
                      <a16:colId xmlns:a16="http://schemas.microsoft.com/office/drawing/2014/main" val="20000"/>
                    </a:ext>
                  </a:extLst>
                </a:gridCol>
                <a:gridCol w="3533129">
                  <a:extLst>
                    <a:ext uri="{9D8B030D-6E8A-4147-A177-3AD203B41FA5}">
                      <a16:colId xmlns:a16="http://schemas.microsoft.com/office/drawing/2014/main" val="20001"/>
                    </a:ext>
                  </a:extLst>
                </a:gridCol>
                <a:gridCol w="3284386">
                  <a:extLst>
                    <a:ext uri="{9D8B030D-6E8A-4147-A177-3AD203B41FA5}">
                      <a16:colId xmlns:a16="http://schemas.microsoft.com/office/drawing/2014/main" val="20002"/>
                    </a:ext>
                  </a:extLst>
                </a:gridCol>
                <a:gridCol w="3760230">
                  <a:extLst>
                    <a:ext uri="{9D8B030D-6E8A-4147-A177-3AD203B41FA5}">
                      <a16:colId xmlns:a16="http://schemas.microsoft.com/office/drawing/2014/main" val="20003"/>
                    </a:ext>
                  </a:extLst>
                </a:gridCol>
                <a:gridCol w="5829037">
                  <a:extLst>
                    <a:ext uri="{9D8B030D-6E8A-4147-A177-3AD203B41FA5}">
                      <a16:colId xmlns:a16="http://schemas.microsoft.com/office/drawing/2014/main" val="20004"/>
                    </a:ext>
                  </a:extLst>
                </a:gridCol>
              </a:tblGrid>
              <a:tr h="1081751">
                <a:tc>
                  <a:txBody>
                    <a:bodyPr/>
                    <a:lstStyle/>
                    <a:p>
                      <a:pPr defTabSz="914400">
                        <a:defRPr sz="2800">
                          <a:latin typeface="+mn-lt"/>
                          <a:ea typeface="+mn-ea"/>
                          <a:cs typeface="+mn-cs"/>
                          <a:sym typeface="Calibri"/>
                        </a:defRPr>
                      </a:pPr>
                      <a:r>
                        <a:t>SÍNTOMAS</a:t>
                      </a:r>
                      <a:r>
                        <a:rPr baseline="31999"/>
                        <a:t>1–3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800">
                          <a:latin typeface="+mn-lt"/>
                          <a:ea typeface="+mn-ea"/>
                          <a:cs typeface="+mn-cs"/>
                          <a:sym typeface="Calibri"/>
                        </a:defRPr>
                      </a:pPr>
                      <a:r>
                        <a:t>UBICACIÓN</a:t>
                      </a:r>
                      <a:r>
                        <a:rPr baseline="31999"/>
                        <a:t>1–3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APARICIÓN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INCIDENCIA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800">
                          <a:latin typeface="+mn-lt"/>
                          <a:ea typeface="+mn-ea"/>
                          <a:cs typeface="+mn-cs"/>
                          <a:sym typeface="Calibri"/>
                        </a:defRPr>
                      </a:pPr>
                      <a:r>
                        <a:t>DIAGNÓSTICO DIFERENCIAL</a:t>
                      </a:r>
                      <a:r>
                        <a:rPr baseline="31999"/>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7076021">
                <a:tc>
                  <a:txBody>
                    <a:bodyPr/>
                    <a:lstStyle/>
                    <a:p>
                      <a:pPr marL="228599" indent="-228599" algn="l">
                        <a:spcBef>
                          <a:spcPts val="1000"/>
                        </a:spcBef>
                        <a:buClr>
                          <a:srgbClr val="BC5E47"/>
                        </a:buClr>
                        <a:buSzPct val="100000"/>
                        <a:buChar char="•"/>
                        <a:defRPr sz="2800" b="1">
                          <a:solidFill>
                            <a:srgbClr val="00538A"/>
                          </a:solidFill>
                          <a:latin typeface="+mn-lt"/>
                          <a:ea typeface="+mn-ea"/>
                          <a:cs typeface="+mn-cs"/>
                          <a:sym typeface="Calibri"/>
                        </a:defRPr>
                      </a:pPr>
                      <a:r>
                        <a:t>Pápulas foliculares eritematosas que generan sensación de quemazón y comezón que podrían convertirse en pústulas</a:t>
                      </a:r>
                    </a:p>
                    <a:p>
                      <a:pPr marL="482600" indent="-228600" algn="l">
                        <a:spcBef>
                          <a:spcPts val="1000"/>
                        </a:spcBef>
                        <a:buClr>
                          <a:srgbClr val="BC5E47"/>
                        </a:buClr>
                        <a:buSzPct val="50000"/>
                        <a:buChar char="✦"/>
                        <a:defRPr sz="2800">
                          <a:solidFill>
                            <a:srgbClr val="00538A"/>
                          </a:solidFill>
                          <a:latin typeface="+mn-lt"/>
                          <a:ea typeface="+mn-ea"/>
                          <a:cs typeface="+mn-cs"/>
                          <a:sym typeface="Calibri"/>
                        </a:defRPr>
                      </a:pPr>
                      <a:r>
                        <a:t>Pueden estar acompañadas por telangiectasia, eritema difuso y dolor</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a:solidFill>
                            <a:srgbClr val="00538A"/>
                          </a:solidFill>
                          <a:latin typeface="+mn-lt"/>
                          <a:ea typeface="+mn-ea"/>
                          <a:cs typeface="+mn-cs"/>
                          <a:sym typeface="Calibri"/>
                        </a:defRPr>
                      </a:pPr>
                      <a:r>
                        <a:t>Usualmente se limita a las </a:t>
                      </a:r>
                      <a:r>
                        <a:rPr b="1"/>
                        <a:t>áreas seborreicas</a:t>
                      </a:r>
                      <a:r>
                        <a:t> (rostro, cuero cabelludo, cuello, área retroauricular, tronco superior)</a:t>
                      </a:r>
                    </a:p>
                    <a:p>
                      <a:pPr marL="228600" indent="-228600" algn="l">
                        <a:spcBef>
                          <a:spcPts val="1000"/>
                        </a:spcBef>
                        <a:buClr>
                          <a:srgbClr val="BB5E47"/>
                        </a:buClr>
                        <a:buSzPct val="100000"/>
                        <a:buChar char="•"/>
                        <a:defRPr sz="2800">
                          <a:solidFill>
                            <a:srgbClr val="00538A"/>
                          </a:solidFill>
                          <a:latin typeface="+mn-lt"/>
                          <a:ea typeface="+mn-ea"/>
                          <a:cs typeface="+mn-cs"/>
                          <a:sym typeface="Calibri"/>
                        </a:defRPr>
                      </a:pPr>
                      <a:r>
                        <a:t>A veces en la espalda baja, abdomen, nalgas, brazos, piernas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a:solidFill>
                            <a:srgbClr val="00538A"/>
                          </a:solidFill>
                          <a:latin typeface="+mn-lt"/>
                          <a:ea typeface="+mn-ea"/>
                          <a:cs typeface="+mn-cs"/>
                          <a:sym typeface="Calibri"/>
                        </a:defRPr>
                      </a:pPr>
                      <a:r>
                        <a:t>Usualmente aparece a principios del ciclo de tratamiento</a:t>
                      </a:r>
                      <a:r>
                        <a:rPr sz="3600" baseline="31999"/>
                        <a:t>4</a:t>
                      </a:r>
                      <a:endParaRPr baseline="31999"/>
                    </a:p>
                    <a:p>
                      <a:pPr marL="482600" indent="-228600" algn="l">
                        <a:spcBef>
                          <a:spcPts val="1000"/>
                        </a:spcBef>
                        <a:buClr>
                          <a:srgbClr val="BB5E47"/>
                        </a:buClr>
                        <a:buSzPct val="50000"/>
                        <a:buChar char="✦"/>
                        <a:defRPr sz="2800" b="1">
                          <a:solidFill>
                            <a:srgbClr val="00538A"/>
                          </a:solidFill>
                          <a:latin typeface="+mn-lt"/>
                          <a:ea typeface="+mn-ea"/>
                          <a:cs typeface="+mn-cs"/>
                          <a:sym typeface="Calibri"/>
                        </a:defRPr>
                      </a:pPr>
                      <a:r>
                        <a:rPr b="0"/>
                        <a:t>En un ensayo de cetuximab, el tiempo medio hasta la aparición de la erupción fue de 10 dias</a:t>
                      </a:r>
                      <a:r>
                        <a:rPr baseline="31999"/>
                        <a:t>5</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a:solidFill>
                            <a:srgbClr val="00538A"/>
                          </a:solidFill>
                          <a:latin typeface="+mn-lt"/>
                          <a:ea typeface="+mn-ea"/>
                          <a:cs typeface="+mn-cs"/>
                          <a:sym typeface="Calibri"/>
                        </a:defRPr>
                      </a:pPr>
                      <a:r>
                        <a:t>Más común con inhibidores de EGFR la erupción se produce en un </a:t>
                      </a:r>
                      <a:r>
                        <a:rPr b="1"/>
                        <a:t>60-80%</a:t>
                      </a:r>
                      <a:r>
                        <a:t> de los pacientes</a:t>
                      </a:r>
                      <a:r>
                        <a:rPr baseline="31999"/>
                        <a:t>4</a:t>
                      </a:r>
                      <a:endParaRPr baseline="31999">
                        <a:latin typeface="Times Roman"/>
                        <a:ea typeface="Times Roman"/>
                        <a:cs typeface="Times Roman"/>
                        <a:sym typeface="Times Roman"/>
                      </a:endParaRPr>
                    </a:p>
                    <a:p>
                      <a:pPr marL="228600" indent="-228600" algn="l">
                        <a:spcBef>
                          <a:spcPts val="1000"/>
                        </a:spcBef>
                        <a:buClr>
                          <a:srgbClr val="BB5E47"/>
                        </a:buClr>
                        <a:buSzPct val="100000"/>
                        <a:buChar char="•"/>
                        <a:defRPr sz="2800">
                          <a:solidFill>
                            <a:srgbClr val="00538A"/>
                          </a:solidFill>
                          <a:latin typeface="+mn-lt"/>
                          <a:ea typeface="+mn-ea"/>
                          <a:cs typeface="+mn-cs"/>
                          <a:sym typeface="Calibri"/>
                        </a:defRPr>
                      </a:pPr>
                      <a:r>
                        <a:t>Común con </a:t>
                      </a:r>
                      <a:r>
                        <a:rPr b="1"/>
                        <a:t>IMQ e inhibidores de BRAF </a:t>
                      </a:r>
                      <a:r>
                        <a:t>también; la erupción se produce en un </a:t>
                      </a:r>
                      <a:r>
                        <a:rPr b="1"/>
                        <a:t>14-30%</a:t>
                      </a:r>
                      <a:r>
                        <a:t> de los pacientes tratados por cánceres GI o hepático</a:t>
                      </a:r>
                      <a:r>
                        <a:rPr baseline="31999"/>
                        <a:t>6–12</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a:solidFill>
                            <a:srgbClr val="00538A"/>
                          </a:solidFill>
                          <a:latin typeface="+mn-lt"/>
                          <a:ea typeface="+mn-ea"/>
                          <a:cs typeface="+mn-cs"/>
                          <a:sym typeface="Calibri"/>
                        </a:defRPr>
                      </a:pPr>
                      <a:r>
                        <a:t>Acné común</a:t>
                      </a:r>
                      <a:endParaRPr>
                        <a:latin typeface="Times Roman"/>
                        <a:ea typeface="Times Roman"/>
                        <a:cs typeface="Times Roman"/>
                        <a:sym typeface="Times Roman"/>
                      </a:endParaRPr>
                    </a:p>
                    <a:p>
                      <a:pPr marL="482600" indent="-228600" algn="l">
                        <a:spcBef>
                          <a:spcPts val="1000"/>
                        </a:spcBef>
                        <a:buClr>
                          <a:srgbClr val="BB5E47"/>
                        </a:buClr>
                        <a:buSzPct val="50000"/>
                        <a:buChar char="✦"/>
                        <a:defRPr sz="2800">
                          <a:solidFill>
                            <a:srgbClr val="00538A"/>
                          </a:solidFill>
                          <a:latin typeface="+mn-lt"/>
                          <a:ea typeface="+mn-ea"/>
                          <a:cs typeface="+mn-cs"/>
                          <a:sym typeface="Calibri"/>
                        </a:defRPr>
                      </a:pPr>
                      <a:r>
                        <a:t>Comedones y nódulos</a:t>
                      </a:r>
                    </a:p>
                    <a:p>
                      <a:pPr marL="482600" indent="-228600" algn="l">
                        <a:spcBef>
                          <a:spcPts val="1000"/>
                        </a:spcBef>
                        <a:buClr>
                          <a:srgbClr val="BB5E47"/>
                        </a:buClr>
                        <a:buSzPct val="50000"/>
                        <a:buChar char="✦"/>
                        <a:defRPr sz="2800">
                          <a:solidFill>
                            <a:srgbClr val="00538A"/>
                          </a:solidFill>
                          <a:latin typeface="+mn-lt"/>
                          <a:ea typeface="+mn-ea"/>
                          <a:cs typeface="+mn-cs"/>
                          <a:sym typeface="Calibri"/>
                        </a:defRPr>
                      </a:pPr>
                      <a:r>
                        <a:t>La comezón es poco frecuente</a:t>
                      </a:r>
                    </a:p>
                    <a:p>
                      <a:pPr marL="482600" indent="-228600" algn="l">
                        <a:spcBef>
                          <a:spcPts val="1000"/>
                        </a:spcBef>
                        <a:buClr>
                          <a:srgbClr val="BB5E47"/>
                        </a:buClr>
                        <a:buSzPct val="50000"/>
                        <a:buChar char="✦"/>
                        <a:defRPr sz="2800">
                          <a:solidFill>
                            <a:srgbClr val="00538A"/>
                          </a:solidFill>
                          <a:latin typeface="+mn-lt"/>
                          <a:ea typeface="+mn-ea"/>
                          <a:cs typeface="+mn-cs"/>
                          <a:sym typeface="Calibri"/>
                        </a:defRPr>
                      </a:pPr>
                      <a:r>
                        <a:t>La afectación del cuero cabelludo es poco frecuente</a:t>
                      </a:r>
                      <a:endParaRPr>
                        <a:latin typeface="Times Roman"/>
                        <a:ea typeface="Times Roman"/>
                        <a:cs typeface="Times Roman"/>
                        <a:sym typeface="Times Roman"/>
                      </a:endParaRPr>
                    </a:p>
                    <a:p>
                      <a:pPr marL="228600" indent="-228600" algn="l">
                        <a:spcBef>
                          <a:spcPts val="1000"/>
                        </a:spcBef>
                        <a:buClr>
                          <a:srgbClr val="BB5E47"/>
                        </a:buClr>
                        <a:buSzPct val="100000"/>
                        <a:buChar char="•"/>
                        <a:defRPr sz="2800">
                          <a:solidFill>
                            <a:srgbClr val="00538A"/>
                          </a:solidFill>
                          <a:latin typeface="+mn-lt"/>
                          <a:ea typeface="+mn-ea"/>
                          <a:cs typeface="+mn-cs"/>
                          <a:sym typeface="Calibri"/>
                        </a:defRPr>
                      </a:pPr>
                      <a:r>
                        <a:t>Acné por esteroides</a:t>
                      </a:r>
                      <a:endParaRPr>
                        <a:latin typeface="Times Roman"/>
                        <a:ea typeface="Times Roman"/>
                        <a:cs typeface="Times Roman"/>
                        <a:sym typeface="Times Roman"/>
                      </a:endParaRPr>
                    </a:p>
                    <a:p>
                      <a:pPr marL="482600" indent="-228600" algn="l">
                        <a:spcBef>
                          <a:spcPts val="1000"/>
                        </a:spcBef>
                        <a:buClr>
                          <a:srgbClr val="BB5E47"/>
                        </a:buClr>
                        <a:buSzPct val="50000"/>
                        <a:buChar char="✦"/>
                        <a:defRPr sz="2800">
                          <a:solidFill>
                            <a:srgbClr val="00538A"/>
                          </a:solidFill>
                          <a:latin typeface="+mn-lt"/>
                          <a:ea typeface="+mn-ea"/>
                          <a:cs typeface="+mn-cs"/>
                          <a:sym typeface="Calibri"/>
                        </a:defRPr>
                      </a:pPr>
                      <a:r>
                        <a:t>Pápulas monomórficas que parecen acné comedonal o foliculitis por malassezia</a:t>
                      </a:r>
                      <a:endParaRPr>
                        <a:latin typeface="Times Roman"/>
                        <a:ea typeface="Times Roman"/>
                        <a:cs typeface="Times Roman"/>
                        <a:sym typeface="Times Roman"/>
                      </a:endParaRPr>
                    </a:p>
                    <a:p>
                      <a:pPr marL="228600" indent="-228600" algn="l">
                        <a:spcBef>
                          <a:spcPts val="1000"/>
                        </a:spcBef>
                        <a:buClr>
                          <a:srgbClr val="BB5E47"/>
                        </a:buClr>
                        <a:buSzPct val="100000"/>
                        <a:buChar char="•"/>
                        <a:defRPr sz="2800">
                          <a:solidFill>
                            <a:srgbClr val="00538A"/>
                          </a:solidFill>
                          <a:latin typeface="+mn-lt"/>
                          <a:ea typeface="+mn-ea"/>
                          <a:cs typeface="+mn-cs"/>
                          <a:sym typeface="Calibri"/>
                        </a:defRPr>
                      </a:pPr>
                      <a:r>
                        <a:t>Foliculitis resistente a los antibióticos</a:t>
                      </a:r>
                      <a:endParaRPr>
                        <a:latin typeface="Times Roman"/>
                        <a:ea typeface="Times Roman"/>
                        <a:cs typeface="Times Roman"/>
                        <a:sym typeface="Times Roman"/>
                      </a:endParaRPr>
                    </a:p>
                    <a:p>
                      <a:pPr marL="228600" indent="-228600" algn="l">
                        <a:spcBef>
                          <a:spcPts val="1000"/>
                        </a:spcBef>
                        <a:buClr>
                          <a:srgbClr val="BB5E47"/>
                        </a:buClr>
                        <a:buSzPct val="100000"/>
                        <a:buChar char="•"/>
                        <a:defRPr sz="2800">
                          <a:solidFill>
                            <a:srgbClr val="00538A"/>
                          </a:solidFill>
                          <a:latin typeface="+mn-lt"/>
                          <a:ea typeface="+mn-ea"/>
                          <a:cs typeface="+mn-cs"/>
                          <a:sym typeface="Calibri"/>
                        </a:defRPr>
                      </a:pPr>
                      <a:r>
                        <a:t>Rosácea o dermatitis perioral</a:t>
                      </a:r>
                      <a:endParaRPr>
                        <a:latin typeface="Times Roman"/>
                        <a:ea typeface="Times Roman"/>
                        <a:cs typeface="Times Roman"/>
                        <a:sym typeface="Times Roman"/>
                      </a:endParaRPr>
                    </a:p>
                    <a:p>
                      <a:pPr marL="482600" indent="-228600" algn="l">
                        <a:spcBef>
                          <a:spcPts val="1000"/>
                        </a:spcBef>
                        <a:buClr>
                          <a:srgbClr val="BB5E47"/>
                        </a:buClr>
                        <a:buSzPct val="50000"/>
                        <a:buChar char="✦"/>
                        <a:defRPr sz="2800">
                          <a:solidFill>
                            <a:srgbClr val="00538A"/>
                          </a:solidFill>
                          <a:latin typeface="+mn-lt"/>
                          <a:ea typeface="+mn-ea"/>
                          <a:cs typeface="+mn-cs"/>
                          <a:sym typeface="Calibri"/>
                        </a:defRPr>
                      </a:pPr>
                      <a:r>
                        <a:t>La comezón es poco frecuente</a:t>
                      </a:r>
                    </a:p>
                    <a:p>
                      <a:pPr marL="482600" indent="-228600" algn="l">
                        <a:spcBef>
                          <a:spcPts val="1000"/>
                        </a:spcBef>
                        <a:buClr>
                          <a:srgbClr val="BB5E47"/>
                        </a:buClr>
                        <a:buSzPct val="50000"/>
                        <a:buChar char="✦"/>
                        <a:defRPr sz="2800">
                          <a:solidFill>
                            <a:srgbClr val="00538A"/>
                          </a:solidFill>
                          <a:latin typeface="+mn-lt"/>
                          <a:ea typeface="+mn-ea"/>
                          <a:cs typeface="+mn-cs"/>
                          <a:sym typeface="Calibri"/>
                        </a:defRPr>
                      </a:pPr>
                      <a:r>
                        <a:t>Aparece solo en el rostro</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388" name="Callout"/>
          <p:cNvSpPr/>
          <p:nvPr/>
        </p:nvSpPr>
        <p:spPr>
          <a:xfrm>
            <a:off x="20813407" y="2121846"/>
            <a:ext cx="3146029" cy="2317354"/>
          </a:xfrm>
          <a:custGeom>
            <a:avLst/>
            <a:gdLst/>
            <a:ahLst/>
            <a:cxnLst>
              <a:cxn ang="0">
                <a:pos x="wd2" y="hd2"/>
              </a:cxn>
              <a:cxn ang="5400000">
                <a:pos x="wd2" y="hd2"/>
              </a:cxn>
              <a:cxn ang="10800000">
                <a:pos x="wd2" y="hd2"/>
              </a:cxn>
              <a:cxn ang="16200000">
                <a:pos x="wd2" y="hd2"/>
              </a:cxn>
            </a:cxnLst>
            <a:rect l="0" t="0" r="r" b="b"/>
            <a:pathLst>
              <a:path w="21600" h="21600" extrusionOk="0">
                <a:moveTo>
                  <a:pt x="436" y="0"/>
                </a:moveTo>
                <a:cubicBezTo>
                  <a:pt x="195" y="0"/>
                  <a:pt x="0" y="265"/>
                  <a:pt x="0" y="592"/>
                </a:cubicBezTo>
                <a:lnTo>
                  <a:pt x="0" y="14401"/>
                </a:lnTo>
                <a:cubicBezTo>
                  <a:pt x="0" y="14728"/>
                  <a:pt x="195" y="14993"/>
                  <a:pt x="436" y="14993"/>
                </a:cubicBezTo>
                <a:lnTo>
                  <a:pt x="9393" y="14993"/>
                </a:lnTo>
                <a:lnTo>
                  <a:pt x="10262" y="21600"/>
                </a:lnTo>
                <a:lnTo>
                  <a:pt x="11134" y="14993"/>
                </a:lnTo>
                <a:lnTo>
                  <a:pt x="21164" y="14993"/>
                </a:lnTo>
                <a:cubicBezTo>
                  <a:pt x="21405" y="14993"/>
                  <a:pt x="21600" y="14728"/>
                  <a:pt x="21600" y="14401"/>
                </a:cubicBezTo>
                <a:lnTo>
                  <a:pt x="21600" y="592"/>
                </a:lnTo>
                <a:cubicBezTo>
                  <a:pt x="21600" y="265"/>
                  <a:pt x="21405" y="0"/>
                  <a:pt x="21164" y="0"/>
                </a:cubicBezTo>
                <a:lnTo>
                  <a:pt x="436" y="0"/>
                </a:lnTo>
                <a:close/>
              </a:path>
            </a:pathLst>
          </a:custGeom>
          <a:solidFill>
            <a:srgbClr val="1D4C7C"/>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389" name="La erupción papulopustular se conoce también como erupción acneiforme, erupción similar al acné o foliculitis"/>
          <p:cNvSpPr txBox="1"/>
          <p:nvPr/>
        </p:nvSpPr>
        <p:spPr>
          <a:xfrm>
            <a:off x="20938407" y="2201578"/>
            <a:ext cx="2896028" cy="1511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5900"/>
              </a:spcBef>
              <a:defRPr sz="1800">
                <a:solidFill>
                  <a:srgbClr val="FFFFFF"/>
                </a:solidFill>
              </a:defRPr>
            </a:lvl1pPr>
          </a:lstStyle>
          <a:p>
            <a:r>
              <a:t>La erupción papulopustular se conoce también como erupción acneiforme, erupción similar al acné o foliculitis</a:t>
            </a:r>
          </a:p>
        </p:txBody>
      </p:sp>
      <p:pic>
        <p:nvPicPr>
          <p:cNvPr id="390" name="Nurse.png" descr="Nurse.png"/>
          <p:cNvPicPr>
            <a:picLocks noChangeAspect="1"/>
          </p:cNvPicPr>
          <p:nvPr/>
        </p:nvPicPr>
        <p:blipFill>
          <a:blip r:embed="rId15"/>
          <a:stretch>
            <a:fillRect/>
          </a:stretch>
        </p:blipFill>
        <p:spPr>
          <a:xfrm>
            <a:off x="21309145" y="4573518"/>
            <a:ext cx="2043137" cy="577267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393" name="La señalización a través del EGFR / ERK es necesaria durante la erupción de cabello de nuevo en células madre de folículos capilares para garantizar la integridad de la barrera y prevenir la invasión de la microbiota comensal1…"/>
          <p:cNvSpPr txBox="1"/>
          <p:nvPr/>
        </p:nvSpPr>
        <p:spPr>
          <a:xfrm>
            <a:off x="1130300" y="3022600"/>
            <a:ext cx="9382877" cy="970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3291" indent="-423291" algn="l">
              <a:spcBef>
                <a:spcPts val="1900"/>
              </a:spcBef>
              <a:buClr>
                <a:srgbClr val="BB5E47"/>
              </a:buClr>
              <a:buSzPct val="125000"/>
              <a:buChar char="•"/>
              <a:defRPr sz="3500" b="0">
                <a:solidFill>
                  <a:srgbClr val="3B3735"/>
                </a:solidFill>
              </a:defRPr>
            </a:pPr>
            <a:r>
              <a:t>La señalización a través del </a:t>
            </a:r>
            <a:r>
              <a:rPr i="1" u="sng"/>
              <a:t>EGFR</a:t>
            </a:r>
            <a:r>
              <a:t> / </a:t>
            </a:r>
            <a:r>
              <a:rPr i="1" u="sng"/>
              <a:t>ERK</a:t>
            </a:r>
            <a:r>
              <a:t> es necesaria durante la erupción de cabello de nuevo en células madre de folículos capilares para garantizar la integridad de la barrera y prevenir la invasión de la microbiota comensal</a:t>
            </a:r>
            <a:r>
              <a:rPr baseline="31999"/>
              <a:t>1</a:t>
            </a:r>
          </a:p>
          <a:p>
            <a:pPr marL="423291" indent="-423291" algn="l">
              <a:spcBef>
                <a:spcPts val="1900"/>
              </a:spcBef>
              <a:buClr>
                <a:srgbClr val="BB5E47"/>
              </a:buClr>
              <a:buSzPct val="125000"/>
              <a:buChar char="•"/>
              <a:defRPr sz="3500" b="0">
                <a:solidFill>
                  <a:srgbClr val="3B3735"/>
                </a:solidFill>
              </a:defRPr>
            </a:pPr>
            <a:r>
              <a:t>Cuando se inhibe la señalización a través del </a:t>
            </a:r>
            <a:r>
              <a:rPr i="1" u="sng"/>
              <a:t>EGFR </a:t>
            </a:r>
            <a:r>
              <a:t>/ </a:t>
            </a:r>
            <a:r>
              <a:rPr i="1" u="sng"/>
              <a:t>ERK</a:t>
            </a:r>
            <a:r>
              <a:t> los microbios comensales de la piel pueden invadir el orificio folicular del cabello en erupción y provocar una enfermedad cutánea inflamatoria de tipo atópica (con dominio de </a:t>
            </a:r>
            <a:r>
              <a:rPr i="1"/>
              <a:t>Th</a:t>
            </a:r>
            <a:r>
              <a:t>2)</a:t>
            </a:r>
            <a:r>
              <a:rPr baseline="31999"/>
              <a:t>1</a:t>
            </a:r>
          </a:p>
          <a:p>
            <a:pPr marL="423291" indent="-423291" algn="l">
              <a:spcBef>
                <a:spcPts val="1900"/>
              </a:spcBef>
              <a:buClr>
                <a:srgbClr val="BB5E47"/>
              </a:buClr>
              <a:buSzPct val="125000"/>
              <a:buChar char="•"/>
              <a:defRPr sz="3500" b="0">
                <a:solidFill>
                  <a:srgbClr val="3B3735"/>
                </a:solidFill>
              </a:defRPr>
            </a:pPr>
            <a:r>
              <a:t>Histológicamente, se observa la infiltración temprana de linfocitos T, seguida por una apariencia hiperqueratolítica del infundíbulo folicular y un infiltrado supurativo florido de neutrófilos</a:t>
            </a:r>
            <a:r>
              <a:rPr baseline="31999"/>
              <a:t>2</a:t>
            </a:r>
            <a:endParaRPr sz="850">
              <a:solidFill>
                <a:srgbClr val="000000"/>
              </a:solidFill>
              <a:latin typeface="Helvetica"/>
              <a:ea typeface="Helvetica"/>
              <a:cs typeface="Helvetica"/>
              <a:sym typeface="Helvetica"/>
            </a:endParaRPr>
          </a:p>
        </p:txBody>
      </p:sp>
      <p:sp>
        <p:nvSpPr>
          <p:cNvPr id="394" name="PATOLOGÍA"/>
          <p:cNvSpPr txBox="1"/>
          <p:nvPr/>
        </p:nvSpPr>
        <p:spPr>
          <a:xfrm>
            <a:off x="1130300" y="1625599"/>
            <a:ext cx="530683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PATOLOGÍA</a:t>
            </a:r>
          </a:p>
        </p:txBody>
      </p:sp>
      <p:sp>
        <p:nvSpPr>
          <p:cNvPr id="395" name="ERK, quinasa regulada por señales extracelulares; EGFR, receptor del factor de crecimiento epidérmico (por sus siglas en inglés); Th, célula T auxiliar 1. Klufa J, et al. Sci Transl Med. 2019;11:eaax2693. 2. Segaert S, et al. Eur J Cancer. 2009;45 suppl "/>
          <p:cNvSpPr txBox="1"/>
          <p:nvPr/>
        </p:nvSpPr>
        <p:spPr>
          <a:xfrm>
            <a:off x="431800" y="12852399"/>
            <a:ext cx="18312943" cy="75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ERK, quinasa regulada por señales extracelulares; EGFR, receptor del factor de crecimiento epidérmico (por sus siglas en inglés); Th, célula T auxiliar</a:t>
            </a:r>
            <a:br/>
            <a:r>
              <a:t>1. </a:t>
            </a:r>
            <a:r>
              <a:rPr u="sng">
                <a:solidFill>
                  <a:srgbClr val="4F4D50"/>
                </a:solidFill>
                <a:uFill>
                  <a:solidFill>
                    <a:srgbClr val="4F4D50"/>
                  </a:solidFill>
                </a:uFill>
                <a:hlinkClick r:id="rId3"/>
              </a:rPr>
              <a:t>Klufa J, et al. Sci Transl Med. 2019;11:eaax2693</a:t>
            </a:r>
            <a:r>
              <a:t>. 2. </a:t>
            </a:r>
            <a:r>
              <a:rPr u="sng">
                <a:solidFill>
                  <a:srgbClr val="4F4D50"/>
                </a:solidFill>
                <a:uFill>
                  <a:solidFill>
                    <a:srgbClr val="4F4D50"/>
                  </a:solidFill>
                </a:uFill>
                <a:hlinkClick r:id="rId4"/>
              </a:rPr>
              <a:t>Segaert S, et al. Eur J Cancer. 2009;45 suppl 1:295-308</a:t>
            </a:r>
            <a:r>
              <a:t>.</a:t>
            </a:r>
          </a:p>
        </p:txBody>
      </p:sp>
      <p:sp>
        <p:nvSpPr>
          <p:cNvPr id="396" name="ERUPCIÓN PAPULOPUSTULAR"/>
          <p:cNvSpPr txBox="1"/>
          <p:nvPr/>
        </p:nvSpPr>
        <p:spPr>
          <a:xfrm>
            <a:off x="1130300" y="660399"/>
            <a:ext cx="1597550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634"/>
                </a:solidFill>
              </a:defRPr>
            </a:lvl1pPr>
          </a:lstStyle>
          <a:p>
            <a:r>
              <a:t>ERUPCIÓN PAPULOPUSTULAR</a:t>
            </a:r>
          </a:p>
        </p:txBody>
      </p:sp>
      <p:graphicFrame>
        <p:nvGraphicFramePr>
          <p:cNvPr id="397" name="Table"/>
          <p:cNvGraphicFramePr/>
          <p:nvPr/>
        </p:nvGraphicFramePr>
        <p:xfrm>
          <a:off x="10860058" y="2713040"/>
          <a:ext cx="12618567" cy="8185871"/>
        </p:xfrm>
        <a:graphic>
          <a:graphicData uri="http://schemas.openxmlformats.org/drawingml/2006/table">
            <a:tbl>
              <a:tblPr firstRow="1" firstCol="1" bandRow="1">
                <a:tableStyleId>{4C3C2611-4C71-4FC5-86AE-919BDF0F9419}</a:tableStyleId>
              </a:tblPr>
              <a:tblGrid>
                <a:gridCol w="2565094">
                  <a:extLst>
                    <a:ext uri="{9D8B030D-6E8A-4147-A177-3AD203B41FA5}">
                      <a16:colId xmlns:a16="http://schemas.microsoft.com/office/drawing/2014/main" val="20000"/>
                    </a:ext>
                  </a:extLst>
                </a:gridCol>
                <a:gridCol w="5042572">
                  <a:extLst>
                    <a:ext uri="{9D8B030D-6E8A-4147-A177-3AD203B41FA5}">
                      <a16:colId xmlns:a16="http://schemas.microsoft.com/office/drawing/2014/main" val="20001"/>
                    </a:ext>
                  </a:extLst>
                </a:gridCol>
                <a:gridCol w="5010901">
                  <a:extLst>
                    <a:ext uri="{9D8B030D-6E8A-4147-A177-3AD203B41FA5}">
                      <a16:colId xmlns:a16="http://schemas.microsoft.com/office/drawing/2014/main" val="20002"/>
                    </a:ext>
                  </a:extLst>
                </a:gridCol>
              </a:tblGrid>
              <a:tr h="2355215">
                <a:tc>
                  <a:txBody>
                    <a:bodyPr/>
                    <a:lstStyle/>
                    <a:p>
                      <a:pPr>
                        <a:defRPr sz="1900">
                          <a:latin typeface="+mn-lt"/>
                          <a:ea typeface="+mn-ea"/>
                          <a:cs typeface="+mn-cs"/>
                          <a:sym typeface="Calibri"/>
                        </a:defRPr>
                      </a:pPr>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800" b="1">
                          <a:solidFill>
                            <a:srgbClr val="FFFFFF"/>
                          </a:solidFill>
                          <a:latin typeface="+mn-lt"/>
                          <a:ea typeface="+mn-ea"/>
                          <a:cs typeface="+mn-cs"/>
                          <a:sym typeface="Calibri"/>
                        </a:rPr>
                        <a:t>Paciente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tc>
                  <a:txBody>
                    <a:bodyPr/>
                    <a:lstStyle/>
                    <a:p>
                      <a:pPr>
                        <a:defRPr sz="1800" b="0">
                          <a:solidFill>
                            <a:srgbClr val="000000"/>
                          </a:solidFill>
                        </a:defRPr>
                      </a:pPr>
                      <a:r>
                        <a:rPr sz="2800" b="1">
                          <a:solidFill>
                            <a:srgbClr val="FFFFFF"/>
                          </a:solidFill>
                          <a:latin typeface="+mn-lt"/>
                          <a:ea typeface="+mn-ea"/>
                          <a:cs typeface="+mn-cs"/>
                          <a:sym typeface="Calibri"/>
                        </a:rPr>
                        <a:t>Paciente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0"/>
                  </a:ext>
                </a:extLst>
              </a:tr>
              <a:tr h="2802159">
                <a:tc>
                  <a:txBody>
                    <a:bodyPr/>
                    <a:lstStyle/>
                    <a:p>
                      <a:pPr>
                        <a:defRPr sz="2800">
                          <a:latin typeface="+mn-lt"/>
                          <a:ea typeface="+mn-ea"/>
                          <a:cs typeface="+mn-cs"/>
                          <a:sym typeface="Calibri"/>
                        </a:defRPr>
                      </a:pPr>
                      <a:r>
                        <a:t>Basal</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900" b="1">
                          <a:solidFill>
                            <a:srgbClr val="00538A"/>
                          </a:solidFill>
                          <a:latin typeface="+mn-lt"/>
                          <a:ea typeface="+mn-ea"/>
                          <a:cs typeface="+mn-cs"/>
                          <a:sym typeface="Calibri"/>
                        </a:defRPr>
                      </a:pPr>
                      <a:endParaRPr/>
                    </a:p>
                  </a:txBody>
                  <a:tcPr marL="50800" marR="50800" marT="50800" marB="50800" anchor="ctr" horzOverflow="overflow">
                    <a:lnL w="38100">
                      <a:solidFill>
                        <a:srgbClr val="FFFFFF"/>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5"/>
                      <a:srcRect/>
                      <a:stretch>
                        <a:fillRect/>
                      </a:stretch>
                    </a:blipFill>
                  </a:tcPr>
                </a:tc>
                <a:tc>
                  <a:txBody>
                    <a:bodyPr/>
                    <a:lstStyle/>
                    <a:p>
                      <a:pPr>
                        <a:defRPr sz="1900"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6"/>
                      <a:srcRect/>
                      <a:stretch>
                        <a:fillRect/>
                      </a:stretch>
                    </a:blipFill>
                  </a:tcPr>
                </a:tc>
                <a:extLst>
                  <a:ext uri="{0D108BD9-81ED-4DB2-BD59-A6C34878D82A}">
                    <a16:rowId xmlns:a16="http://schemas.microsoft.com/office/drawing/2014/main" val="10001"/>
                  </a:ext>
                </a:extLst>
              </a:tr>
              <a:tr h="3028497">
                <a:tc>
                  <a:txBody>
                    <a:bodyPr/>
                    <a:lstStyle/>
                    <a:p>
                      <a:pPr defTabSz="457200">
                        <a:defRPr sz="1800" b="0">
                          <a:solidFill>
                            <a:srgbClr val="000000"/>
                          </a:solidFill>
                        </a:defRPr>
                      </a:pPr>
                      <a:r>
                        <a:rPr sz="2100" b="1">
                          <a:solidFill>
                            <a:srgbClr val="FFFFFF"/>
                          </a:solidFill>
                          <a:latin typeface="+mn-lt"/>
                          <a:ea typeface="+mn-ea"/>
                          <a:cs typeface="+mn-cs"/>
                          <a:sym typeface="Calibri"/>
                        </a:rPr>
                        <a:t>Se desarrolló una erupción durante el tratamiento con cetuximab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900" b="1">
                          <a:solidFill>
                            <a:srgbClr val="00538A"/>
                          </a:solidFill>
                          <a:latin typeface="+mn-lt"/>
                          <a:ea typeface="+mn-ea"/>
                          <a:cs typeface="+mn-cs"/>
                          <a:sym typeface="Calibri"/>
                        </a:defRPr>
                      </a:pPr>
                      <a:endParaRPr/>
                    </a:p>
                  </a:txBody>
                  <a:tcPr marL="50800" marR="50800" marT="50800" marB="50800" anchor="ctr" horzOverflow="overflow">
                    <a:lnL w="38100">
                      <a:solidFill>
                        <a:srgbClr val="FFFFFF"/>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7"/>
                      <a:srcRect/>
                      <a:stretch>
                        <a:fillRect/>
                      </a:stretch>
                    </a:blipFill>
                  </a:tcPr>
                </a:tc>
                <a:tc>
                  <a:txBody>
                    <a:bodyPr/>
                    <a:lstStyle/>
                    <a:p>
                      <a:pPr>
                        <a:defRPr sz="1900" b="1">
                          <a:solidFill>
                            <a:srgbClr val="00538A"/>
                          </a:solidFill>
                          <a:latin typeface="+mn-lt"/>
                          <a:ea typeface="+mn-ea"/>
                          <a:cs typeface="+mn-cs"/>
                          <a:sym typeface="Calibri"/>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8"/>
                      <a:srcRect/>
                      <a:stretch>
                        <a:fillRect/>
                      </a:stretch>
                    </a:blipFill>
                  </a:tcPr>
                </a:tc>
                <a:extLst>
                  <a:ext uri="{0D108BD9-81ED-4DB2-BD59-A6C34878D82A}">
                    <a16:rowId xmlns:a16="http://schemas.microsoft.com/office/drawing/2014/main" val="10002"/>
                  </a:ext>
                </a:extLst>
              </a:tr>
            </a:tbl>
          </a:graphicData>
        </a:graphic>
      </p:graphicFrame>
      <p:pic>
        <p:nvPicPr>
          <p:cNvPr id="398" name="microscope.png" descr="microscope.png"/>
          <p:cNvPicPr>
            <a:picLocks noChangeAspect="1"/>
          </p:cNvPicPr>
          <p:nvPr/>
        </p:nvPicPr>
        <p:blipFill>
          <a:blip r:embed="rId9"/>
          <a:stretch>
            <a:fillRect/>
          </a:stretch>
        </p:blipFill>
        <p:spPr>
          <a:xfrm>
            <a:off x="22760962" y="203200"/>
            <a:ext cx="1273789" cy="1308847"/>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01" name="ERUPCIÓN PAPULOPUSTULAR CLASIFICACIÓN"/>
          <p:cNvSpPr txBox="1"/>
          <p:nvPr/>
        </p:nvSpPr>
        <p:spPr>
          <a:xfrm>
            <a:off x="1130300" y="660399"/>
            <a:ext cx="17619010"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rPr b="0">
                <a:solidFill>
                  <a:srgbClr val="3B3735"/>
                </a:solidFill>
              </a:rPr>
              <a:t>ERUPCIÓN PAPULOPUSTULAR </a:t>
            </a:r>
            <a:r>
              <a:t>CLASIFICACIÓN</a:t>
            </a:r>
          </a:p>
        </p:txBody>
      </p:sp>
      <p:sp>
        <p:nvSpPr>
          <p:cNvPr id="402" name="*Las actividades fundamentales de la vida diaria son preparar la comida, comprar alimentos o vestimenta, usar el teléfono, administrar dinero, etc.…"/>
          <p:cNvSpPr txBox="1"/>
          <p:nvPr/>
        </p:nvSpPr>
        <p:spPr>
          <a:xfrm>
            <a:off x="439009" y="12151075"/>
            <a:ext cx="23824188" cy="635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t>*Las actividades fundamentales de la vida diaria son preparar la comida, comprar alimentos o vestimenta, usar el teléfono, administrar dinero, etc.</a:t>
            </a:r>
          </a:p>
          <a:p>
            <a:pPr algn="l">
              <a:defRPr sz="1800" b="0">
                <a:solidFill>
                  <a:srgbClr val="3B3735"/>
                </a:solidFill>
              </a:defRPr>
            </a:pPr>
            <a:r>
              <a:t>** Las actividades de cuidado personal de la vida diaria incluyen bañarse, vestirse y desvestirse, alimentarse, usar el baño, tomar medicamentos y no estar postrado.</a:t>
            </a:r>
          </a:p>
        </p:txBody>
      </p:sp>
      <p:graphicFrame>
        <p:nvGraphicFramePr>
          <p:cNvPr id="403" name="Table"/>
          <p:cNvGraphicFramePr/>
          <p:nvPr/>
        </p:nvGraphicFramePr>
        <p:xfrm>
          <a:off x="445777" y="2317201"/>
          <a:ext cx="23149488" cy="9802996"/>
        </p:xfrm>
        <a:graphic>
          <a:graphicData uri="http://schemas.openxmlformats.org/drawingml/2006/table">
            <a:tbl>
              <a:tblPr firstRow="1" bandRow="1">
                <a:tableStyleId>{4C3C2611-4C71-4FC5-86AE-919BDF0F9419}</a:tableStyleId>
              </a:tblPr>
              <a:tblGrid>
                <a:gridCol w="5659920">
                  <a:extLst>
                    <a:ext uri="{9D8B030D-6E8A-4147-A177-3AD203B41FA5}">
                      <a16:colId xmlns:a16="http://schemas.microsoft.com/office/drawing/2014/main" val="20000"/>
                    </a:ext>
                  </a:extLst>
                </a:gridCol>
                <a:gridCol w="5841784">
                  <a:extLst>
                    <a:ext uri="{9D8B030D-6E8A-4147-A177-3AD203B41FA5}">
                      <a16:colId xmlns:a16="http://schemas.microsoft.com/office/drawing/2014/main" val="20001"/>
                    </a:ext>
                  </a:extLst>
                </a:gridCol>
                <a:gridCol w="5430505">
                  <a:extLst>
                    <a:ext uri="{9D8B030D-6E8A-4147-A177-3AD203B41FA5}">
                      <a16:colId xmlns:a16="http://schemas.microsoft.com/office/drawing/2014/main" val="20002"/>
                    </a:ext>
                  </a:extLst>
                </a:gridCol>
                <a:gridCol w="6217279">
                  <a:extLst>
                    <a:ext uri="{9D8B030D-6E8A-4147-A177-3AD203B41FA5}">
                      <a16:colId xmlns:a16="http://schemas.microsoft.com/office/drawing/2014/main" val="20003"/>
                    </a:ext>
                  </a:extLst>
                </a:gridCol>
              </a:tblGrid>
              <a:tr h="1396931">
                <a:tc>
                  <a:txBody>
                    <a:bodyPr/>
                    <a:lstStyle/>
                    <a:p>
                      <a:pPr defTabSz="914400">
                        <a:defRPr sz="1800" b="0">
                          <a:solidFill>
                            <a:srgbClr val="000000"/>
                          </a:solidFill>
                        </a:defRPr>
                      </a:pPr>
                      <a:r>
                        <a:rPr sz="3000" b="1">
                          <a:solidFill>
                            <a:srgbClr val="FFFFFF"/>
                          </a:solidFill>
                          <a:latin typeface="+mn-lt"/>
                          <a:ea typeface="+mn-ea"/>
                          <a:cs typeface="+mn-cs"/>
                          <a:sym typeface="Calibri"/>
                        </a:rPr>
                        <a:t>Grado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8406065">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rPr b="0"/>
                        <a:t>Pápulas o pústulas (o ambas) que cubren </a:t>
                      </a:r>
                      <a:r>
                        <a:t>&lt; 10 % de la superficie corporal (SC)</a:t>
                      </a:r>
                      <a:r>
                        <a:rPr b="0"/>
                        <a:t> que podrían o no estar asociadas con síntomas de prurito o sensibilidad</a:t>
                      </a:r>
                      <a:endParaRPr sz="850" b="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500" b="1">
                          <a:solidFill>
                            <a:srgbClr val="00538A"/>
                          </a:solidFill>
                          <a:latin typeface="+mn-lt"/>
                          <a:ea typeface="+mn-ea"/>
                          <a:cs typeface="+mn-cs"/>
                          <a:sym typeface="Calibri"/>
                        </a:defRPr>
                      </a:pPr>
                      <a:r>
                        <a:rPr b="0"/>
                        <a:t>Pápulas o pústulas (o ambas) que cubren </a:t>
                      </a:r>
                      <a:r>
                        <a:t>10 a 30 % de la superficie corporal (SC) </a:t>
                      </a:r>
                      <a:r>
                        <a:rPr b="0"/>
                        <a:t>que podrían o no estar asociadas con síntomas de prurito o sensibilidad que podrían o no estar asociadas con síntomas de prurito o sensibilidad</a:t>
                      </a:r>
                    </a:p>
                    <a:p>
                      <a:pPr marL="228600" indent="-228600" algn="l">
                        <a:spcBef>
                          <a:spcPts val="1000"/>
                        </a:spcBef>
                        <a:buClr>
                          <a:srgbClr val="BB5E47"/>
                        </a:buClr>
                        <a:buSzPct val="100000"/>
                        <a:buChar char="•"/>
                        <a:defRPr sz="2500" b="1">
                          <a:solidFill>
                            <a:srgbClr val="00538A"/>
                          </a:solidFill>
                          <a:latin typeface="+mn-lt"/>
                          <a:ea typeface="+mn-ea"/>
                          <a:cs typeface="+mn-cs"/>
                          <a:sym typeface="Calibri"/>
                        </a:defRPr>
                      </a:pPr>
                      <a:r>
                        <a:rPr b="0"/>
                        <a:t>Asociadas</a:t>
                      </a:r>
                      <a:r>
                        <a:t> con impacto psicosocial</a:t>
                      </a:r>
                    </a:p>
                    <a:p>
                      <a:pPr marL="228600" indent="-228600" algn="l">
                        <a:spcBef>
                          <a:spcPts val="1000"/>
                        </a:spcBef>
                        <a:buClr>
                          <a:srgbClr val="BB5E47"/>
                        </a:buClr>
                        <a:buSzPct val="100000"/>
                        <a:buChar char="•"/>
                        <a:defRPr sz="2500" b="1">
                          <a:solidFill>
                            <a:srgbClr val="00538A"/>
                          </a:solidFill>
                          <a:latin typeface="+mn-lt"/>
                          <a:ea typeface="+mn-ea"/>
                          <a:cs typeface="+mn-cs"/>
                          <a:sym typeface="Calibri"/>
                        </a:defRPr>
                      </a:pPr>
                      <a:r>
                        <a:t>Limitan las actividades fundamentales de la vida diaria</a:t>
                      </a:r>
                      <a:endParaRPr b="0"/>
                    </a:p>
                    <a:p>
                      <a:pPr marL="228600" indent="-228600" algn="l">
                        <a:spcBef>
                          <a:spcPts val="1000"/>
                        </a:spcBef>
                        <a:buClr>
                          <a:srgbClr val="BB5E47"/>
                        </a:buClr>
                        <a:buSzPct val="100000"/>
                        <a:buChar char="•"/>
                        <a:defRPr sz="2500" b="1">
                          <a:solidFill>
                            <a:srgbClr val="00538A"/>
                          </a:solidFill>
                          <a:latin typeface="+mn-lt"/>
                          <a:ea typeface="+mn-ea"/>
                          <a:cs typeface="+mn-cs"/>
                          <a:sym typeface="Calibri"/>
                        </a:defRPr>
                      </a:pPr>
                      <a:r>
                        <a:rPr b="0"/>
                        <a:t>Pápulas o pústulas (o ambas) que cubren </a:t>
                      </a:r>
                      <a:r>
                        <a:t>&gt;30 % de la SC con o sin síntomas leves </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b="1">
                          <a:solidFill>
                            <a:srgbClr val="00538A"/>
                          </a:solidFill>
                          <a:latin typeface="+mn-lt"/>
                          <a:ea typeface="+mn-ea"/>
                          <a:cs typeface="+mn-cs"/>
                          <a:sym typeface="Calibri"/>
                        </a:defRPr>
                      </a:pPr>
                      <a:r>
                        <a:rPr b="0"/>
                        <a:t>Pápulas o pústulas (o ambas) que cubren </a:t>
                      </a:r>
                      <a:r>
                        <a:t>&gt;30 % de la </a:t>
                      </a:r>
                      <a:r>
                        <a:rPr i="1" u="sng"/>
                        <a:t>SC </a:t>
                      </a:r>
                      <a:r>
                        <a:t>con síntomas moderados o graves</a:t>
                      </a:r>
                    </a:p>
                    <a:p>
                      <a:pPr marL="228600" indent="-228600" algn="l">
                        <a:spcBef>
                          <a:spcPts val="1000"/>
                        </a:spcBef>
                        <a:buClr>
                          <a:srgbClr val="BB5E47"/>
                        </a:buClr>
                        <a:buSzPct val="100000"/>
                        <a:buChar char="•"/>
                        <a:defRPr sz="2800" b="1">
                          <a:solidFill>
                            <a:srgbClr val="00538A"/>
                          </a:solidFill>
                          <a:latin typeface="+mn-lt"/>
                          <a:ea typeface="+mn-ea"/>
                          <a:cs typeface="+mn-cs"/>
                          <a:sym typeface="Calibri"/>
                        </a:defRPr>
                      </a:pPr>
                      <a:r>
                        <a:t>Limita las actividades de cuidado personal de la vida diaria</a:t>
                      </a:r>
                      <a:r>
                        <a:rPr b="0"/>
                        <a:t>**</a:t>
                      </a:r>
                    </a:p>
                    <a:p>
                      <a:pPr marL="228600" indent="-228600" algn="l">
                        <a:spcBef>
                          <a:spcPts val="1000"/>
                        </a:spcBef>
                        <a:buClr>
                          <a:srgbClr val="BB5E47"/>
                        </a:buClr>
                        <a:buSzPct val="100000"/>
                        <a:buChar char="•"/>
                        <a:defRPr sz="2800">
                          <a:solidFill>
                            <a:srgbClr val="00538A"/>
                          </a:solidFill>
                          <a:latin typeface="+mn-lt"/>
                          <a:ea typeface="+mn-ea"/>
                          <a:cs typeface="+mn-cs"/>
                          <a:sym typeface="Calibri"/>
                        </a:defRPr>
                      </a:pPr>
                      <a:r>
                        <a:t>Asociadas con superinfección local y se indican antibióticos orales</a:t>
                      </a:r>
                    </a:p>
                    <a:p>
                      <a:pPr algn="l">
                        <a:defRPr sz="2200" b="1">
                          <a:solidFill>
                            <a:srgbClr val="00538A"/>
                          </a:solidFill>
                          <a:latin typeface="+mn-lt"/>
                          <a:ea typeface="+mn-ea"/>
                          <a:cs typeface="+mn-cs"/>
                          <a:sym typeface="Calibri"/>
                        </a:defRPr>
                      </a:pP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spcBef>
                          <a:spcPts val="1000"/>
                        </a:spcBef>
                        <a:buClr>
                          <a:srgbClr val="BB5E47"/>
                        </a:buClr>
                        <a:buSzPct val="100000"/>
                        <a:buChar char="•"/>
                        <a:defRPr sz="2800" b="1">
                          <a:solidFill>
                            <a:srgbClr val="00538A"/>
                          </a:solidFill>
                          <a:latin typeface="+mn-lt"/>
                          <a:ea typeface="+mn-ea"/>
                          <a:cs typeface="+mn-cs"/>
                          <a:sym typeface="Calibri"/>
                        </a:defRPr>
                      </a:pPr>
                      <a:r>
                        <a:t>Consecuencias que ponen en riesgo la vida</a:t>
                      </a:r>
                    </a:p>
                    <a:p>
                      <a:pPr marL="228600" indent="-228600" algn="l">
                        <a:spcBef>
                          <a:spcPts val="1000"/>
                        </a:spcBef>
                        <a:buClr>
                          <a:srgbClr val="BB5E47"/>
                        </a:buClr>
                        <a:buSzPct val="100000"/>
                        <a:buChar char="•"/>
                        <a:defRPr sz="2800">
                          <a:solidFill>
                            <a:srgbClr val="00538A"/>
                          </a:solidFill>
                          <a:latin typeface="+mn-lt"/>
                          <a:ea typeface="+mn-ea"/>
                          <a:cs typeface="+mn-cs"/>
                          <a:sym typeface="Calibri"/>
                        </a:defRPr>
                      </a:pPr>
                      <a:r>
                        <a:t>Pápulas o pústulas (o ambas) que cubren cualquier % de la SC y que podrían o no estar asociadas con síntomas de prurito o sensibilidad y están asociadas con superinfección amplia con indicación de antibióticos intravenosos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404" name="GRADE1.png" descr="GRADE1.png"/>
          <p:cNvPicPr>
            <a:picLocks noChangeAspect="1"/>
          </p:cNvPicPr>
          <p:nvPr/>
        </p:nvPicPr>
        <p:blipFill>
          <a:blip r:embed="rId3"/>
          <a:stretch>
            <a:fillRect/>
          </a:stretch>
        </p:blipFill>
        <p:spPr>
          <a:xfrm>
            <a:off x="957145" y="8738546"/>
            <a:ext cx="4241801" cy="3111501"/>
          </a:xfrm>
          <a:prstGeom prst="rect">
            <a:avLst/>
          </a:prstGeom>
          <a:ln w="12700">
            <a:miter lim="400000"/>
          </a:ln>
        </p:spPr>
      </p:pic>
      <p:pic>
        <p:nvPicPr>
          <p:cNvPr id="405" name="GRADE2.png" descr="GRADE2.png"/>
          <p:cNvPicPr>
            <a:picLocks noChangeAspect="1"/>
          </p:cNvPicPr>
          <p:nvPr/>
        </p:nvPicPr>
        <p:blipFill>
          <a:blip r:embed="rId4"/>
          <a:stretch>
            <a:fillRect/>
          </a:stretch>
        </p:blipFill>
        <p:spPr>
          <a:xfrm>
            <a:off x="6688482" y="8744896"/>
            <a:ext cx="4483101" cy="3098801"/>
          </a:xfrm>
          <a:prstGeom prst="rect">
            <a:avLst/>
          </a:prstGeom>
          <a:ln w="12700">
            <a:miter lim="400000"/>
          </a:ln>
        </p:spPr>
      </p:pic>
      <p:pic>
        <p:nvPicPr>
          <p:cNvPr id="406" name="GRADE3.png" descr="GRADE3.png"/>
          <p:cNvPicPr>
            <a:picLocks noChangeAspect="1"/>
          </p:cNvPicPr>
          <p:nvPr/>
        </p:nvPicPr>
        <p:blipFill>
          <a:blip r:embed="rId5"/>
          <a:stretch>
            <a:fillRect/>
          </a:stretch>
        </p:blipFill>
        <p:spPr>
          <a:xfrm>
            <a:off x="12487709" y="8738546"/>
            <a:ext cx="4381501" cy="3111501"/>
          </a:xfrm>
          <a:prstGeom prst="rect">
            <a:avLst/>
          </a:prstGeom>
          <a:ln w="12700">
            <a:miter lim="400000"/>
          </a:ln>
        </p:spPr>
      </p:pic>
      <p:sp>
        <p:nvSpPr>
          <p:cNvPr id="407" name="AVD, actividades de la vida diaria;  SC, superficie corporal…"/>
          <p:cNvSpPr txBox="1"/>
          <p:nvPr/>
        </p:nvSpPr>
        <p:spPr>
          <a:xfrm>
            <a:off x="431800" y="12852399"/>
            <a:ext cx="23824188" cy="635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t>AVD, actividades de la vida diaria;  SC, superficie corporal</a:t>
            </a:r>
          </a:p>
          <a:p>
            <a:pPr algn="l">
              <a:defRPr sz="1800" b="0">
                <a:solidFill>
                  <a:srgbClr val="3B3735"/>
                </a:solidFill>
              </a:defRPr>
            </a:pPr>
            <a:r>
              <a:t>1. National Cancer Institute. Cancer Therapy Evaluation Program. </a:t>
            </a:r>
            <a:r>
              <a:rPr u="sng">
                <a:solidFill>
                  <a:srgbClr val="4F4D50"/>
                </a:solidFill>
                <a:uFill>
                  <a:solidFill>
                    <a:srgbClr val="4F4D50"/>
                  </a:solidFill>
                </a:uFill>
                <a:hlinkClick r:id="rId6"/>
              </a:rPr>
              <a:t>Common Terminology Criteria for Adverse Events v5.0</a:t>
            </a:r>
            <a:r>
              <a:t>. 27 November 2017. (Accessed 31 January 2020.) Images from </a:t>
            </a:r>
            <a:r>
              <a:rPr u="sng">
                <a:solidFill>
                  <a:srgbClr val="4F4D50"/>
                </a:solidFill>
                <a:uFill>
                  <a:solidFill>
                    <a:srgbClr val="4F4D50"/>
                  </a:solidFill>
                </a:uFill>
                <a:hlinkClick r:id="rId7"/>
              </a:rPr>
              <a:t>Lacouture ME, et al. Clin Colorectal Cancer. 2018;17:85-96</a:t>
            </a:r>
            <a:r>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10" name="ERUPCIÓN MACULOPAPULAR"/>
          <p:cNvSpPr txBox="1"/>
          <p:nvPr/>
        </p:nvSpPr>
        <p:spPr>
          <a:xfrm>
            <a:off x="1130300" y="489644"/>
            <a:ext cx="16343192"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b="0">
                <a:solidFill>
                  <a:srgbClr val="393634"/>
                </a:solidFill>
              </a:defRPr>
            </a:pPr>
            <a:r>
              <a:t>ERUPCIÓN </a:t>
            </a:r>
            <a:r>
              <a:rPr b="1">
                <a:solidFill>
                  <a:srgbClr val="00538A"/>
                </a:solidFill>
              </a:rPr>
              <a:t>MACULOPAPULAR</a:t>
            </a:r>
            <a:endParaRPr sz="850" b="1">
              <a:solidFill>
                <a:srgbClr val="00538A"/>
              </a:solidFill>
              <a:latin typeface="Helvetica"/>
              <a:ea typeface="Helvetica"/>
              <a:cs typeface="Helvetica"/>
              <a:sym typeface="Helvetica"/>
            </a:endParaRPr>
          </a:p>
        </p:txBody>
      </p:sp>
      <p:sp>
        <p:nvSpPr>
          <p:cNvPr id="411" name="1. Common Instituto Nacional del Cáncer. Programa de Evaluación de Tratamientos para el Cáncer. Criterios Comunes de Terminología para Eventos Adversos, versión 5.0. 27 de noviembre de 2017. (Consultado el 31 de enero de 2020) Criteria for Adverse Events"/>
          <p:cNvSpPr txBox="1"/>
          <p:nvPr/>
        </p:nvSpPr>
        <p:spPr>
          <a:xfrm>
            <a:off x="431800" y="11942396"/>
            <a:ext cx="23493673" cy="1803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rPr dirty="0"/>
              <a:t>1. </a:t>
            </a:r>
            <a:r>
              <a:rPr u="sng" dirty="0">
                <a:solidFill>
                  <a:srgbClr val="4F4D50"/>
                </a:solidFill>
                <a:uFill>
                  <a:solidFill>
                    <a:srgbClr val="4F4D50"/>
                  </a:solidFill>
                </a:uFill>
                <a:hlinkClick r:id="rId3"/>
              </a:rPr>
              <a:t>Common Instituto Nacional del Cáncer. Programa de Evaluación de Tratamientos para el Cáncer. Criterios Comunes de Terminología para Eventos Adversos, versión 5.0. 27 de noviembre de 2017. (Consultado el 31 de enero de 2020) Criteria for Adverse Events v5.0</a:t>
            </a:r>
            <a:r>
              <a:rPr dirty="0"/>
              <a:t>. 2. </a:t>
            </a:r>
            <a:r>
              <a:rPr u="sng" dirty="0">
                <a:solidFill>
                  <a:srgbClr val="4F4D50"/>
                </a:solidFill>
                <a:uFill>
                  <a:solidFill>
                    <a:srgbClr val="4F4D50"/>
                  </a:solidFill>
                </a:uFill>
                <a:hlinkClick r:id="rId4"/>
              </a:rPr>
              <a:t>Ficha técnica de Erbitux (cetuximab)</a:t>
            </a:r>
            <a:r>
              <a:rPr dirty="0"/>
              <a:t>. 3. </a:t>
            </a:r>
            <a:r>
              <a:rPr u="sng" dirty="0">
                <a:solidFill>
                  <a:srgbClr val="4F4D50"/>
                </a:solidFill>
                <a:uFill>
                  <a:solidFill>
                    <a:srgbClr val="4F4D50"/>
                  </a:solidFill>
                </a:uFill>
                <a:hlinkClick r:id="rId5"/>
              </a:rPr>
              <a:t>Ficha técnica de Tarceva (erlotinib)</a:t>
            </a:r>
            <a:r>
              <a:rPr dirty="0"/>
              <a:t>. 4. </a:t>
            </a:r>
            <a:r>
              <a:rPr u="sng" dirty="0">
                <a:solidFill>
                  <a:srgbClr val="4F4D50"/>
                </a:solidFill>
                <a:uFill>
                  <a:solidFill>
                    <a:srgbClr val="4F4D50"/>
                  </a:solidFill>
                </a:uFill>
                <a:hlinkClick r:id="rId6"/>
              </a:rPr>
              <a:t>Ficha técnica de Vectibix (panitumumab)</a:t>
            </a:r>
            <a:r>
              <a:rPr dirty="0"/>
              <a:t>. 5. </a:t>
            </a:r>
            <a:r>
              <a:rPr u="sng" dirty="0">
                <a:solidFill>
                  <a:srgbClr val="4F4D50"/>
                </a:solidFill>
                <a:uFill>
                  <a:solidFill>
                    <a:srgbClr val="4F4D50"/>
                  </a:solidFill>
                </a:uFill>
                <a:hlinkClick r:id="rId7"/>
              </a:rPr>
              <a:t>Ficha técnica de Nexavar (sorafenib)</a:t>
            </a:r>
            <a:r>
              <a:rPr dirty="0"/>
              <a:t>. 6. </a:t>
            </a:r>
            <a:r>
              <a:rPr dirty="0" err="1"/>
              <a:t>Ficha</a:t>
            </a:r>
            <a:r>
              <a:rPr dirty="0"/>
              <a:t> </a:t>
            </a:r>
            <a:r>
              <a:rPr dirty="0" err="1"/>
              <a:t>técnica</a:t>
            </a:r>
            <a:r>
              <a:rPr dirty="0"/>
              <a:t> de </a:t>
            </a:r>
            <a:r>
              <a:rPr dirty="0" err="1"/>
              <a:t>Sutent</a:t>
            </a:r>
            <a:r>
              <a:rPr dirty="0"/>
              <a:t> (sunitinib).</a:t>
            </a:r>
            <a:br>
              <a:rPr dirty="0"/>
            </a:br>
            <a:r>
              <a:rPr dirty="0"/>
              <a:t>7. </a:t>
            </a:r>
            <a:r>
              <a:rPr u="sng" dirty="0">
                <a:solidFill>
                  <a:srgbClr val="4F4D50"/>
                </a:solidFill>
                <a:uFill>
                  <a:solidFill>
                    <a:srgbClr val="4F4D50"/>
                  </a:solidFill>
                </a:uFill>
                <a:hlinkClick r:id="rId8"/>
              </a:rPr>
              <a:t>Ficha técnica de Stivarga (regorafenib)</a:t>
            </a:r>
            <a:r>
              <a:rPr dirty="0"/>
              <a:t>. 8. </a:t>
            </a:r>
            <a:r>
              <a:rPr u="sng" dirty="0">
                <a:solidFill>
                  <a:srgbClr val="4F4D50"/>
                </a:solidFill>
                <a:uFill>
                  <a:solidFill>
                    <a:srgbClr val="4F4D50"/>
                  </a:solidFill>
                </a:uFill>
                <a:hlinkClick r:id="rId9"/>
              </a:rPr>
              <a:t>Ficha técnica de Lenvima (lenvatinib)</a:t>
            </a:r>
            <a:r>
              <a:rPr dirty="0"/>
              <a:t>. 9. </a:t>
            </a:r>
            <a:r>
              <a:rPr u="sng" dirty="0">
                <a:solidFill>
                  <a:srgbClr val="4F4D50"/>
                </a:solidFill>
                <a:uFill>
                  <a:solidFill>
                    <a:srgbClr val="4F4D50"/>
                  </a:solidFill>
                </a:uFill>
                <a:hlinkClick r:id="rId10"/>
              </a:rPr>
              <a:t>Ficha técnica de Cabometyx (cabozantinib)</a:t>
            </a:r>
            <a:r>
              <a:rPr dirty="0"/>
              <a:t>. 10. </a:t>
            </a:r>
            <a:r>
              <a:rPr u="sng" dirty="0">
                <a:solidFill>
                  <a:srgbClr val="4F4D50"/>
                </a:solidFill>
                <a:uFill>
                  <a:solidFill>
                    <a:srgbClr val="4F4D50"/>
                  </a:solidFill>
                </a:uFill>
                <a:hlinkClick r:id="rId11"/>
              </a:rPr>
              <a:t>Ficha técnica de Gleevec (imatinib)</a:t>
            </a:r>
            <a:r>
              <a:rPr dirty="0"/>
              <a:t>. </a:t>
            </a:r>
            <a:br>
              <a:rPr dirty="0"/>
            </a:br>
            <a:r>
              <a:rPr dirty="0"/>
              <a:t>11. </a:t>
            </a:r>
            <a:r>
              <a:rPr u="sng" dirty="0">
                <a:solidFill>
                  <a:srgbClr val="4F4D50"/>
                </a:solidFill>
                <a:uFill>
                  <a:solidFill>
                    <a:srgbClr val="4F4D50"/>
                  </a:solidFill>
                </a:uFill>
                <a:hlinkClick r:id="rId12"/>
              </a:rPr>
              <a:t>Tasigna (nilotinib). Ficha técnica</a:t>
            </a:r>
            <a:r>
              <a:rPr dirty="0"/>
              <a:t>. 12. </a:t>
            </a:r>
            <a:r>
              <a:rPr u="sng" dirty="0">
                <a:solidFill>
                  <a:srgbClr val="4F4D50"/>
                </a:solidFill>
                <a:uFill>
                  <a:solidFill>
                    <a:srgbClr val="4F4D50"/>
                  </a:solidFill>
                </a:uFill>
                <a:hlinkClick r:id="rId13"/>
              </a:rPr>
              <a:t>Ficha técnica de Sprycel (dasatinib)</a:t>
            </a:r>
            <a:r>
              <a:rPr dirty="0"/>
              <a:t>. 13. </a:t>
            </a:r>
            <a:r>
              <a:rPr u="sng" dirty="0">
                <a:solidFill>
                  <a:srgbClr val="4F4D50"/>
                </a:solidFill>
                <a:uFill>
                  <a:solidFill>
                    <a:srgbClr val="4F4D50"/>
                  </a:solidFill>
                </a:uFill>
                <a:hlinkClick r:id="rId14"/>
              </a:rPr>
              <a:t>Ficha técnica de Ayvakit (avapritinib)</a:t>
            </a:r>
            <a:r>
              <a:rPr dirty="0"/>
              <a:t> 14. </a:t>
            </a:r>
            <a:r>
              <a:rPr u="sng" dirty="0">
                <a:solidFill>
                  <a:srgbClr val="4F4D50"/>
                </a:solidFill>
                <a:uFill>
                  <a:solidFill>
                    <a:srgbClr val="4F4D50"/>
                  </a:solidFill>
                </a:uFill>
                <a:hlinkClick r:id="rId15"/>
              </a:rPr>
              <a:t>Ficha técnica de Braftovi (encorafenib)</a:t>
            </a:r>
            <a:br>
              <a:rPr dirty="0"/>
            </a:br>
            <a:r>
              <a:rPr dirty="0"/>
              <a:t>15. </a:t>
            </a:r>
            <a:r>
              <a:rPr u="sng" dirty="0">
                <a:solidFill>
                  <a:srgbClr val="4F4D50"/>
                </a:solidFill>
                <a:uFill>
                  <a:solidFill>
                    <a:srgbClr val="4F4D50"/>
                  </a:solidFill>
                </a:uFill>
                <a:hlinkClick r:id="rId16"/>
              </a:rPr>
              <a:t>Ely JW, Stone MS. Am Fam Physician. 2010;81:726-34</a:t>
            </a:r>
            <a:r>
              <a:rPr dirty="0"/>
              <a:t>. 16. </a:t>
            </a:r>
            <a:r>
              <a:rPr u="sng" dirty="0">
                <a:solidFill>
                  <a:srgbClr val="4F4D50"/>
                </a:solidFill>
                <a:uFill>
                  <a:solidFill>
                    <a:srgbClr val="4F4D50"/>
                  </a:solidFill>
                </a:uFill>
                <a:hlinkClick r:id="rId17"/>
              </a:rPr>
              <a:t>Bellón T. Drug Saf. 2019;42:973-92</a:t>
            </a:r>
            <a:r>
              <a:rPr dirty="0"/>
              <a:t>.</a:t>
            </a:r>
          </a:p>
        </p:txBody>
      </p:sp>
      <p:sp>
        <p:nvSpPr>
          <p:cNvPr id="412" name="Callout"/>
          <p:cNvSpPr/>
          <p:nvPr/>
        </p:nvSpPr>
        <p:spPr>
          <a:xfrm>
            <a:off x="20813407" y="2121846"/>
            <a:ext cx="3146029" cy="3440907"/>
          </a:xfrm>
          <a:custGeom>
            <a:avLst/>
            <a:gdLst/>
            <a:ahLst/>
            <a:cxnLst>
              <a:cxn ang="0">
                <a:pos x="wd2" y="hd2"/>
              </a:cxn>
              <a:cxn ang="5400000">
                <a:pos x="wd2" y="hd2"/>
              </a:cxn>
              <a:cxn ang="10800000">
                <a:pos x="wd2" y="hd2"/>
              </a:cxn>
              <a:cxn ang="16200000">
                <a:pos x="wd2" y="hd2"/>
              </a:cxn>
            </a:cxnLst>
            <a:rect l="0" t="0" r="r" b="b"/>
            <a:pathLst>
              <a:path w="21600" h="21600" extrusionOk="0">
                <a:moveTo>
                  <a:pt x="436" y="0"/>
                </a:moveTo>
                <a:cubicBezTo>
                  <a:pt x="195" y="0"/>
                  <a:pt x="0" y="178"/>
                  <a:pt x="0" y="399"/>
                </a:cubicBezTo>
                <a:lnTo>
                  <a:pt x="0" y="16752"/>
                </a:lnTo>
                <a:cubicBezTo>
                  <a:pt x="0" y="16972"/>
                  <a:pt x="195" y="17150"/>
                  <a:pt x="436" y="17150"/>
                </a:cubicBezTo>
                <a:lnTo>
                  <a:pt x="9393" y="17150"/>
                </a:lnTo>
                <a:lnTo>
                  <a:pt x="10262" y="21600"/>
                </a:lnTo>
                <a:lnTo>
                  <a:pt x="11134" y="17150"/>
                </a:lnTo>
                <a:lnTo>
                  <a:pt x="21164" y="17150"/>
                </a:lnTo>
                <a:cubicBezTo>
                  <a:pt x="21405" y="17150"/>
                  <a:pt x="21600" y="16972"/>
                  <a:pt x="21600" y="16752"/>
                </a:cubicBezTo>
                <a:lnTo>
                  <a:pt x="21600" y="399"/>
                </a:lnTo>
                <a:cubicBezTo>
                  <a:pt x="21600" y="178"/>
                  <a:pt x="21405" y="0"/>
                  <a:pt x="21164" y="0"/>
                </a:cubicBezTo>
                <a:lnTo>
                  <a:pt x="436" y="0"/>
                </a:lnTo>
                <a:close/>
              </a:path>
            </a:pathLst>
          </a:custGeom>
          <a:solidFill>
            <a:srgbClr val="1D4C7C"/>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413" name="La erupción maculopapular también se conoce como erupción morbiloforme, exantema morbiloforme y exantema maculopapular"/>
          <p:cNvSpPr txBox="1"/>
          <p:nvPr/>
        </p:nvSpPr>
        <p:spPr>
          <a:xfrm>
            <a:off x="20938407" y="2205054"/>
            <a:ext cx="2896028" cy="2354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5900"/>
              </a:spcBef>
              <a:defRPr sz="2100">
                <a:solidFill>
                  <a:srgbClr val="FFFFFF"/>
                </a:solidFill>
              </a:defRPr>
            </a:lvl1pPr>
          </a:lstStyle>
          <a:p>
            <a:r>
              <a:t>La erupción maculopapular también se conoce como erupción morbiloforme, exantema morbiloforme y exantema maculopapular</a:t>
            </a:r>
          </a:p>
        </p:txBody>
      </p:sp>
      <p:pic>
        <p:nvPicPr>
          <p:cNvPr id="414" name="Nurse.png" descr="Nurse.png"/>
          <p:cNvPicPr>
            <a:picLocks noChangeAspect="1"/>
          </p:cNvPicPr>
          <p:nvPr/>
        </p:nvPicPr>
        <p:blipFill>
          <a:blip r:embed="rId18"/>
          <a:stretch>
            <a:fillRect/>
          </a:stretch>
        </p:blipFill>
        <p:spPr>
          <a:xfrm>
            <a:off x="21338613" y="5764247"/>
            <a:ext cx="1998358" cy="5646152"/>
          </a:xfrm>
          <a:prstGeom prst="rect">
            <a:avLst/>
          </a:prstGeom>
          <a:ln w="12700">
            <a:miter lim="400000"/>
          </a:ln>
        </p:spPr>
      </p:pic>
      <p:sp>
        <p:nvSpPr>
          <p:cNvPr id="415" name="RACG, reacción adversa cutánea grave"/>
          <p:cNvSpPr txBox="1"/>
          <p:nvPr/>
        </p:nvSpPr>
        <p:spPr>
          <a:xfrm>
            <a:off x="431800" y="11841302"/>
            <a:ext cx="23493673" cy="343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800" b="0">
                <a:solidFill>
                  <a:srgbClr val="3B3735"/>
                </a:solidFill>
              </a:defRPr>
            </a:lvl1pPr>
          </a:lstStyle>
          <a:p>
            <a:r>
              <a:t>RACG, reacción adversa cutánea grave</a:t>
            </a:r>
          </a:p>
        </p:txBody>
      </p:sp>
      <p:graphicFrame>
        <p:nvGraphicFramePr>
          <p:cNvPr id="416" name="Table"/>
          <p:cNvGraphicFramePr/>
          <p:nvPr/>
        </p:nvGraphicFramePr>
        <p:xfrm>
          <a:off x="595794" y="2123320"/>
          <a:ext cx="19674784" cy="5858136"/>
        </p:xfrm>
        <a:graphic>
          <a:graphicData uri="http://schemas.openxmlformats.org/drawingml/2006/table">
            <a:tbl>
              <a:tblPr firstRow="1" bandRow="1">
                <a:tableStyleId>{4C3C2611-4C71-4FC5-86AE-919BDF0F9419}</a:tableStyleId>
              </a:tblPr>
              <a:tblGrid>
                <a:gridCol w="5150101">
                  <a:extLst>
                    <a:ext uri="{9D8B030D-6E8A-4147-A177-3AD203B41FA5}">
                      <a16:colId xmlns:a16="http://schemas.microsoft.com/office/drawing/2014/main" val="20000"/>
                    </a:ext>
                  </a:extLst>
                </a:gridCol>
                <a:gridCol w="3648285">
                  <a:extLst>
                    <a:ext uri="{9D8B030D-6E8A-4147-A177-3AD203B41FA5}">
                      <a16:colId xmlns:a16="http://schemas.microsoft.com/office/drawing/2014/main" val="20001"/>
                    </a:ext>
                  </a:extLst>
                </a:gridCol>
                <a:gridCol w="2761268">
                  <a:extLst>
                    <a:ext uri="{9D8B030D-6E8A-4147-A177-3AD203B41FA5}">
                      <a16:colId xmlns:a16="http://schemas.microsoft.com/office/drawing/2014/main" val="20002"/>
                    </a:ext>
                  </a:extLst>
                </a:gridCol>
                <a:gridCol w="4000642">
                  <a:extLst>
                    <a:ext uri="{9D8B030D-6E8A-4147-A177-3AD203B41FA5}">
                      <a16:colId xmlns:a16="http://schemas.microsoft.com/office/drawing/2014/main" val="20003"/>
                    </a:ext>
                  </a:extLst>
                </a:gridCol>
                <a:gridCol w="4114488">
                  <a:extLst>
                    <a:ext uri="{9D8B030D-6E8A-4147-A177-3AD203B41FA5}">
                      <a16:colId xmlns:a16="http://schemas.microsoft.com/office/drawing/2014/main" val="20004"/>
                    </a:ext>
                  </a:extLst>
                </a:gridCol>
              </a:tblGrid>
              <a:tr h="690424">
                <a:tc>
                  <a:txBody>
                    <a:bodyPr/>
                    <a:lstStyle/>
                    <a:p>
                      <a:pPr defTabSz="914400">
                        <a:defRPr sz="2600">
                          <a:latin typeface="+mn-lt"/>
                          <a:ea typeface="+mn-ea"/>
                          <a:cs typeface="+mn-cs"/>
                          <a:sym typeface="Calibri"/>
                        </a:defRPr>
                      </a:pPr>
                      <a:r>
                        <a:t>SÍNTOMAS</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n-lt"/>
                          <a:ea typeface="+mn-ea"/>
                          <a:cs typeface="+mn-cs"/>
                          <a:sym typeface="Calibri"/>
                        </a:rPr>
                        <a:t>INCIDENCIA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n-lt"/>
                          <a:ea typeface="+mn-ea"/>
                          <a:cs typeface="+mn-cs"/>
                          <a:sym typeface="Calibri"/>
                        </a:rPr>
                        <a:t>APARICIÓN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n-lt"/>
                          <a:ea typeface="+mn-ea"/>
                          <a:cs typeface="+mn-cs"/>
                          <a:sym typeface="Calibri"/>
                        </a:rPr>
                        <a:t>FISIOPATOLOGÍA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n-lt"/>
                          <a:ea typeface="+mn-ea"/>
                          <a:cs typeface="+mn-cs"/>
                          <a:sym typeface="Calibri"/>
                        </a:rPr>
                        <a:t>DIAGNÓSTICO DIFERENCIAL</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167712">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Área rola y plana en la piel que está cubierta con protuberancias confluentes y pequeñas </a:t>
                      </a:r>
                      <a:r>
                        <a:rPr b="0"/>
                        <a:t>(pápulas)</a:t>
                      </a:r>
                    </a:p>
                    <a:p>
                      <a:pPr marL="228600" indent="-228600" algn="l">
                        <a:buClr>
                          <a:srgbClr val="BB5E47"/>
                        </a:buClr>
                        <a:buSzPct val="100000"/>
                        <a:buChar char="•"/>
                        <a:defRPr sz="2800">
                          <a:solidFill>
                            <a:srgbClr val="00538A"/>
                          </a:solidFill>
                          <a:latin typeface="+mn-lt"/>
                          <a:ea typeface="+mn-ea"/>
                          <a:cs typeface="+mn-cs"/>
                          <a:sym typeface="Calibri"/>
                        </a:defRPr>
                      </a:pPr>
                      <a:r>
                        <a:t>Sensibilidad de la piel</a:t>
                      </a:r>
                    </a:p>
                    <a:p>
                      <a:pPr marL="228600" indent="-228600" algn="l">
                        <a:buClr>
                          <a:srgbClr val="BB5E47"/>
                        </a:buClr>
                        <a:buSzPct val="100000"/>
                        <a:buChar char="•"/>
                        <a:defRPr sz="2800">
                          <a:solidFill>
                            <a:srgbClr val="00538A"/>
                          </a:solidFill>
                          <a:latin typeface="+mn-lt"/>
                          <a:ea typeface="+mn-ea"/>
                          <a:cs typeface="+mn-cs"/>
                          <a:sym typeface="Calibri"/>
                        </a:defRPr>
                      </a:pPr>
                      <a:r>
                        <a:t>Afectación de las mucosas</a:t>
                      </a:r>
                    </a:p>
                    <a:p>
                      <a:pPr marL="228600" indent="-228600" algn="l">
                        <a:buClr>
                          <a:srgbClr val="BB5E47"/>
                        </a:buClr>
                        <a:buSzPct val="100000"/>
                        <a:buChar char="•"/>
                        <a:defRPr sz="2800">
                          <a:solidFill>
                            <a:srgbClr val="00538A"/>
                          </a:solidFill>
                          <a:latin typeface="+mn-lt"/>
                          <a:ea typeface="+mn-ea"/>
                          <a:cs typeface="+mn-cs"/>
                          <a:sym typeface="Calibri"/>
                        </a:defRPr>
                      </a:pPr>
                      <a:r>
                        <a:t>Afectación sistémica</a:t>
                      </a:r>
                    </a:p>
                    <a:p>
                      <a:pPr marL="228600" indent="-228600" algn="l">
                        <a:buClr>
                          <a:srgbClr val="BB5E47"/>
                        </a:buClr>
                        <a:buSzPct val="100000"/>
                        <a:buChar char="•"/>
                        <a:defRPr sz="2800">
                          <a:solidFill>
                            <a:srgbClr val="00538A"/>
                          </a:solidFill>
                          <a:latin typeface="+mn-lt"/>
                          <a:ea typeface="+mn-ea"/>
                          <a:cs typeface="+mn-cs"/>
                          <a:sym typeface="Calibri"/>
                        </a:defRPr>
                      </a:pPr>
                      <a:r>
                        <a:t>Asociado con prurito </a:t>
                      </a:r>
                    </a:p>
                    <a:p>
                      <a:pPr marL="228600" indent="-228600" algn="l">
                        <a:buClr>
                          <a:srgbClr val="BB5E47"/>
                        </a:buClr>
                        <a:buSzPct val="100000"/>
                        <a:buChar char="•"/>
                        <a:defRPr sz="2800">
                          <a:solidFill>
                            <a:srgbClr val="00538A"/>
                          </a:solidFill>
                          <a:latin typeface="+mn-lt"/>
                          <a:ea typeface="+mn-ea"/>
                          <a:cs typeface="+mn-cs"/>
                          <a:sym typeface="Calibri"/>
                        </a:defRPr>
                      </a:pPr>
                      <a:r>
                        <a:t>Ubicación</a:t>
                      </a:r>
                      <a:br/>
                      <a:r>
                        <a:t>(Afecta frecuentemente el tronco superior)</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a:solidFill>
                            <a:srgbClr val="00538A"/>
                          </a:solidFill>
                          <a:latin typeface="+mn-lt"/>
                          <a:ea typeface="+mn-ea"/>
                          <a:cs typeface="+mn-cs"/>
                          <a:sym typeface="Calibri"/>
                        </a:defRPr>
                      </a:pPr>
                      <a:r>
                        <a:t>Se informa la erupción, incluso la erupción maculopapular, como una toxicidad cutánea muy común con las terapias dirigidas</a:t>
                      </a:r>
                      <a:r>
                        <a:rPr baseline="31999"/>
                        <a:t>2–14</a:t>
                      </a: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F6048"/>
                        </a:buClr>
                        <a:buSzPct val="100000"/>
                        <a:buChar char="•"/>
                        <a:defRPr sz="2800" b="1">
                          <a:solidFill>
                            <a:srgbClr val="00538A"/>
                          </a:solidFill>
                          <a:latin typeface="+mn-lt"/>
                          <a:ea typeface="+mn-ea"/>
                          <a:cs typeface="+mn-cs"/>
                          <a:sym typeface="Calibri"/>
                        </a:defRPr>
                      </a:pPr>
                      <a:r>
                        <a:rPr b="0"/>
                        <a:t>Usualmente dentro de un plazo de </a:t>
                      </a:r>
                      <a:r>
                        <a:t>1 a 4 semanas</a:t>
                      </a:r>
                      <a:r>
                        <a:rPr b="0"/>
                        <a:t> del inicio del tratamiento</a:t>
                      </a:r>
                      <a:r>
                        <a:rPr baseline="31999"/>
                        <a:t>15</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rPr b="0"/>
                        <a:t>A diferencia de la erupción papulopustular, que es específica de determinadas terapias dirigidas, la erupción papulopustular es una </a:t>
                      </a:r>
                      <a:r>
                        <a:t>reacción alérgica </a:t>
                      </a:r>
                      <a:r>
                        <a:rPr b="0"/>
                        <a:t>no específica al tratamiento</a:t>
                      </a:r>
                      <a:endParaRPr b="0">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a:solidFill>
                            <a:srgbClr val="00538A"/>
                          </a:solidFill>
                          <a:latin typeface="+mn-lt"/>
                          <a:ea typeface="+mn-ea"/>
                          <a:cs typeface="+mn-cs"/>
                          <a:sym typeface="Calibri"/>
                        </a:defRPr>
                      </a:pPr>
                      <a:r>
                        <a:t>Reacción a otro fármac</a:t>
                      </a:r>
                    </a:p>
                    <a:p>
                      <a:pPr marL="228600" indent="-228600" algn="l">
                        <a:buClr>
                          <a:srgbClr val="BC5F47"/>
                        </a:buClr>
                        <a:buSzPct val="100000"/>
                        <a:buChar char="•"/>
                        <a:defRPr sz="2800">
                          <a:solidFill>
                            <a:srgbClr val="00538A"/>
                          </a:solidFill>
                          <a:latin typeface="+mn-lt"/>
                          <a:ea typeface="+mn-ea"/>
                          <a:cs typeface="+mn-cs"/>
                          <a:sym typeface="Calibri"/>
                        </a:defRPr>
                      </a:pPr>
                      <a:r>
                        <a:t>Exantema viral</a:t>
                      </a:r>
                    </a:p>
                    <a:p>
                      <a:pPr marL="228600" indent="-228600" algn="l">
                        <a:buClr>
                          <a:srgbClr val="BC5F47"/>
                        </a:buClr>
                        <a:buSzPct val="100000"/>
                        <a:buChar char="•"/>
                        <a:defRPr sz="2800">
                          <a:solidFill>
                            <a:srgbClr val="00538A"/>
                          </a:solidFill>
                          <a:latin typeface="+mn-lt"/>
                          <a:ea typeface="+mn-ea"/>
                          <a:cs typeface="+mn-cs"/>
                          <a:sym typeface="Calibri"/>
                        </a:defRPr>
                      </a:pPr>
                      <a:r>
                        <a:t>Urticaria </a:t>
                      </a:r>
                      <a:endParaRPr>
                        <a:latin typeface="Times Roman"/>
                        <a:ea typeface="Times Roman"/>
                        <a:cs typeface="Times Roman"/>
                        <a:sym typeface="Times Roman"/>
                      </a:endParaRPr>
                    </a:p>
                    <a:p>
                      <a:pPr marL="228600" indent="-228600" algn="l">
                        <a:buClr>
                          <a:srgbClr val="BC5F47"/>
                        </a:buClr>
                        <a:buSzPct val="100000"/>
                        <a:buChar char="•"/>
                        <a:defRPr sz="2800">
                          <a:solidFill>
                            <a:srgbClr val="00538A"/>
                          </a:solidFill>
                          <a:latin typeface="+mn-lt"/>
                          <a:ea typeface="+mn-ea"/>
                          <a:cs typeface="+mn-cs"/>
                          <a:sym typeface="Calibri"/>
                        </a:defRPr>
                      </a:pPr>
                      <a:r>
                        <a:t>Enfermedad de injerto contra huésped después de un trasplante</a:t>
                      </a:r>
                    </a:p>
                    <a:p>
                      <a:pPr marL="228600" indent="-228600" algn="l">
                        <a:buClr>
                          <a:srgbClr val="BC5F47"/>
                        </a:buClr>
                        <a:buSzPct val="100000"/>
                        <a:buChar char="•"/>
                        <a:defRPr sz="2800">
                          <a:solidFill>
                            <a:srgbClr val="00538A"/>
                          </a:solidFill>
                          <a:latin typeface="+mn-lt"/>
                          <a:ea typeface="+mn-ea"/>
                          <a:cs typeface="+mn-cs"/>
                          <a:sym typeface="Calibri"/>
                        </a:defRPr>
                      </a:pPr>
                      <a:r>
                        <a:t>Si es grave:</a:t>
                      </a:r>
                      <a:r>
                        <a:rPr i="1" u="sng"/>
                        <a:t>RACG</a:t>
                      </a:r>
                      <a:r>
                        <a:t>!</a:t>
                      </a:r>
                      <a:endParaRPr baseline="31999"/>
                    </a:p>
                    <a:p>
                      <a:pPr algn="l">
                        <a:buClr>
                          <a:srgbClr val="3B3735"/>
                        </a:buClr>
                        <a:defRPr sz="2800">
                          <a:solidFill>
                            <a:srgbClr val="3B3735"/>
                          </a:solidFill>
                          <a:latin typeface="+mn-lt"/>
                          <a:ea typeface="+mn-ea"/>
                          <a:cs typeface="+mn-cs"/>
                          <a:sym typeface="Calibri"/>
                        </a:defRPr>
                      </a:pPr>
                      <a:endParaRPr baseline="31999"/>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417" name="Rectangle"/>
          <p:cNvSpPr/>
          <p:nvPr/>
        </p:nvSpPr>
        <p:spPr>
          <a:xfrm>
            <a:off x="7771453" y="8200451"/>
            <a:ext cx="12530306" cy="3440907"/>
          </a:xfrm>
          <a:prstGeom prst="rect">
            <a:avLst/>
          </a:prstGeom>
          <a:solidFill>
            <a:srgbClr val="BB5E47"/>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418" name="Prestar atención a los posibles RACG, reacciones tardías de hipersensibilidad de tipo IV a fármacos16…"/>
          <p:cNvSpPr txBox="1"/>
          <p:nvPr/>
        </p:nvSpPr>
        <p:spPr>
          <a:xfrm>
            <a:off x="7944094" y="8447704"/>
            <a:ext cx="12166422" cy="294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defRPr sz="2300">
                <a:solidFill>
                  <a:srgbClr val="FFFFFF"/>
                </a:solidFill>
              </a:defRPr>
            </a:pPr>
            <a:r>
              <a:t>Prestar atención a los posibles </a:t>
            </a:r>
            <a:r>
              <a:rPr i="1" u="sng"/>
              <a:t>RACG</a:t>
            </a:r>
            <a:r>
              <a:t>, reacciones tardías de hipersensibilidad de tipo IV a fármacos</a:t>
            </a:r>
            <a:r>
              <a:rPr baseline="31999"/>
              <a:t>16</a:t>
            </a:r>
          </a:p>
          <a:p>
            <a:pPr algn="l" defTabSz="457200">
              <a:defRPr sz="2300">
                <a:solidFill>
                  <a:srgbClr val="FFFFFF"/>
                </a:solidFill>
              </a:defRPr>
            </a:pPr>
            <a:r>
              <a:t>Consultar urgentemente a un dermatólogo en caso de:</a:t>
            </a:r>
          </a:p>
          <a:p>
            <a:pPr marL="304270" indent="-304270" algn="l" defTabSz="457200">
              <a:buSzPct val="125000"/>
              <a:buChar char="•"/>
              <a:defRPr sz="2300">
                <a:solidFill>
                  <a:srgbClr val="FFFFFF"/>
                </a:solidFill>
              </a:defRPr>
            </a:pPr>
            <a:r>
              <a:t>ampollas</a:t>
            </a:r>
          </a:p>
          <a:p>
            <a:pPr marL="304270" indent="-304270" algn="l" defTabSz="457200">
              <a:buSzPct val="125000"/>
              <a:buChar char="•"/>
              <a:defRPr sz="2300">
                <a:solidFill>
                  <a:srgbClr val="FFFFFF"/>
                </a:solidFill>
              </a:defRPr>
            </a:pPr>
            <a:r>
              <a:t>sensibilidad de la piel</a:t>
            </a:r>
          </a:p>
          <a:p>
            <a:pPr marL="304270" indent="-304270" algn="l" defTabSz="457200">
              <a:buSzPct val="125000"/>
              <a:buChar char="•"/>
              <a:defRPr sz="2300">
                <a:solidFill>
                  <a:srgbClr val="FFFFFF"/>
                </a:solidFill>
              </a:defRPr>
            </a:pPr>
            <a:r>
              <a:t>afectación de las membranas mucosas</a:t>
            </a:r>
          </a:p>
          <a:p>
            <a:pPr marL="304270" indent="-304270" algn="l" defTabSz="457200">
              <a:buSzPct val="125000"/>
              <a:buChar char="•"/>
              <a:defRPr sz="2300">
                <a:solidFill>
                  <a:srgbClr val="FFFFFF"/>
                </a:solidFill>
              </a:defRPr>
            </a:pPr>
            <a:r>
              <a:t>progresión rápida, que se torne oscura (tintes grisáceos o violáceos)</a:t>
            </a:r>
          </a:p>
          <a:p>
            <a:pPr marL="304270" indent="-304270" algn="l" defTabSz="457200">
              <a:buSzPct val="125000"/>
              <a:buChar char="•"/>
              <a:defRPr sz="2300">
                <a:solidFill>
                  <a:srgbClr val="FFFFFF"/>
                </a:solidFill>
              </a:defRPr>
            </a:pPr>
            <a:r>
              <a:t>descamación de la piel</a:t>
            </a:r>
            <a:endParaRPr b="0">
              <a:solidFill>
                <a:srgbClr val="000000"/>
              </a:solidFill>
              <a:latin typeface="Helvetica"/>
              <a:ea typeface="Helvetica"/>
              <a:cs typeface="Helvetica"/>
              <a:sym typeface="Helvetica"/>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background.png" descr="background.png"/>
          <p:cNvPicPr>
            <a:picLocks noChangeAspect="1"/>
          </p:cNvPicPr>
          <p:nvPr/>
        </p:nvPicPr>
        <p:blipFill>
          <a:blip r:embed="rId2"/>
          <a:stretch>
            <a:fillRect/>
          </a:stretch>
        </p:blipFill>
        <p:spPr>
          <a:xfrm>
            <a:off x="0" y="76200"/>
            <a:ext cx="24384000" cy="13716000"/>
          </a:xfrm>
          <a:prstGeom prst="rect">
            <a:avLst/>
          </a:prstGeom>
          <a:ln w="25400">
            <a:miter lim="400000"/>
          </a:ln>
          <a:effectLst>
            <a:outerShdw blurRad="254000" dist="127000" dir="5400000" rotWithShape="0">
              <a:srgbClr val="000000">
                <a:alpha val="70000"/>
              </a:srgbClr>
            </a:outerShdw>
          </a:effectLst>
        </p:spPr>
      </p:pic>
      <p:sp>
        <p:nvSpPr>
          <p:cNvPr id="421" name="Caracterizada por ortoqueratosis, espongiosis basal focal, exocitosis leve de linfocitos, cuerpos de Civatte (queratinocitos apoptóticos, disqueratósicos, de flecha) en todas las capas epidérmicas, degeneración hidrópica de queratinocitos basales (cabeza"/>
          <p:cNvSpPr txBox="1"/>
          <p:nvPr/>
        </p:nvSpPr>
        <p:spPr>
          <a:xfrm>
            <a:off x="1130300" y="2632791"/>
            <a:ext cx="8472447" cy="4918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1900"/>
              </a:spcBef>
              <a:defRPr sz="3500" b="0">
                <a:solidFill>
                  <a:srgbClr val="3B3735"/>
                </a:solidFill>
              </a:defRPr>
            </a:lvl1pPr>
          </a:lstStyle>
          <a:p>
            <a:r>
              <a:rPr dirty="0" err="1"/>
              <a:t>Caracterizada</a:t>
            </a:r>
            <a:r>
              <a:rPr dirty="0"/>
              <a:t> por </a:t>
            </a:r>
            <a:r>
              <a:rPr dirty="0" err="1"/>
              <a:t>ortoqueratosis</a:t>
            </a:r>
            <a:r>
              <a:rPr dirty="0"/>
              <a:t>, </a:t>
            </a:r>
            <a:r>
              <a:rPr dirty="0" err="1"/>
              <a:t>espongiosis</a:t>
            </a:r>
            <a:r>
              <a:rPr dirty="0"/>
              <a:t> basal focal, </a:t>
            </a:r>
            <a:r>
              <a:rPr dirty="0" err="1"/>
              <a:t>exocitosis</a:t>
            </a:r>
            <a:r>
              <a:rPr dirty="0"/>
              <a:t> </a:t>
            </a:r>
            <a:r>
              <a:rPr dirty="0" err="1"/>
              <a:t>leve</a:t>
            </a:r>
            <a:r>
              <a:rPr dirty="0"/>
              <a:t> de </a:t>
            </a:r>
            <a:r>
              <a:rPr dirty="0" err="1"/>
              <a:t>linfocitos</a:t>
            </a:r>
            <a:r>
              <a:rPr dirty="0"/>
              <a:t>, </a:t>
            </a:r>
            <a:r>
              <a:rPr dirty="0" err="1"/>
              <a:t>cuerpos</a:t>
            </a:r>
            <a:r>
              <a:rPr dirty="0"/>
              <a:t> de </a:t>
            </a:r>
            <a:r>
              <a:rPr dirty="0" err="1"/>
              <a:t>Civatte</a:t>
            </a:r>
            <a:r>
              <a:rPr dirty="0"/>
              <a:t> (</a:t>
            </a:r>
            <a:r>
              <a:rPr dirty="0" err="1"/>
              <a:t>queratinocitos</a:t>
            </a:r>
            <a:r>
              <a:rPr dirty="0"/>
              <a:t> </a:t>
            </a:r>
            <a:r>
              <a:rPr dirty="0" err="1"/>
              <a:t>apoptóticos</a:t>
            </a:r>
            <a:r>
              <a:rPr dirty="0"/>
              <a:t>, </a:t>
            </a:r>
            <a:r>
              <a:rPr dirty="0" err="1"/>
              <a:t>disqueratósicos</a:t>
            </a:r>
            <a:r>
              <a:rPr dirty="0"/>
              <a:t>, de </a:t>
            </a:r>
            <a:r>
              <a:rPr dirty="0" err="1"/>
              <a:t>flecha</a:t>
            </a:r>
            <a:r>
              <a:rPr dirty="0"/>
              <a:t>) </a:t>
            </a:r>
            <a:r>
              <a:rPr dirty="0" err="1"/>
              <a:t>en</a:t>
            </a:r>
            <a:r>
              <a:rPr dirty="0"/>
              <a:t> </a:t>
            </a:r>
            <a:r>
              <a:rPr dirty="0" err="1"/>
              <a:t>todas</a:t>
            </a:r>
            <a:r>
              <a:rPr dirty="0"/>
              <a:t> las </a:t>
            </a:r>
            <a:r>
              <a:rPr dirty="0" err="1"/>
              <a:t>capas</a:t>
            </a:r>
            <a:r>
              <a:rPr dirty="0"/>
              <a:t> </a:t>
            </a:r>
            <a:r>
              <a:rPr dirty="0" err="1"/>
              <a:t>epidérmicas</a:t>
            </a:r>
            <a:r>
              <a:rPr dirty="0"/>
              <a:t>, </a:t>
            </a:r>
            <a:r>
              <a:rPr dirty="0" err="1"/>
              <a:t>degeneración</a:t>
            </a:r>
            <a:r>
              <a:rPr dirty="0"/>
              <a:t> </a:t>
            </a:r>
            <a:r>
              <a:rPr dirty="0" err="1"/>
              <a:t>hidrópica</a:t>
            </a:r>
            <a:r>
              <a:rPr dirty="0"/>
              <a:t> de </a:t>
            </a:r>
            <a:r>
              <a:rPr dirty="0" err="1"/>
              <a:t>queratinocitos</a:t>
            </a:r>
            <a:r>
              <a:rPr dirty="0"/>
              <a:t> basales (cabeza de </a:t>
            </a:r>
            <a:r>
              <a:rPr dirty="0" err="1"/>
              <a:t>flecha</a:t>
            </a:r>
            <a:r>
              <a:rPr dirty="0"/>
              <a:t>) y un </a:t>
            </a:r>
            <a:r>
              <a:rPr dirty="0" err="1"/>
              <a:t>infiltrado</a:t>
            </a:r>
            <a:r>
              <a:rPr dirty="0"/>
              <a:t> perivascular superficial de </a:t>
            </a:r>
            <a:r>
              <a:rPr dirty="0" err="1"/>
              <a:t>linfocitos</a:t>
            </a:r>
            <a:r>
              <a:rPr dirty="0"/>
              <a:t> con </a:t>
            </a:r>
            <a:r>
              <a:rPr dirty="0" err="1"/>
              <a:t>pocos</a:t>
            </a:r>
            <a:r>
              <a:rPr dirty="0"/>
              <a:t> </a:t>
            </a:r>
            <a:r>
              <a:rPr dirty="0" err="1"/>
              <a:t>eosinófilos</a:t>
            </a:r>
            <a:r>
              <a:rPr dirty="0"/>
              <a:t> (</a:t>
            </a:r>
            <a:r>
              <a:rPr dirty="0" err="1"/>
              <a:t>recuadro</a:t>
            </a:r>
            <a:r>
              <a:rPr dirty="0"/>
              <a:t>)</a:t>
            </a:r>
          </a:p>
        </p:txBody>
      </p:sp>
      <p:sp>
        <p:nvSpPr>
          <p:cNvPr id="422" name="PATOLOGÍA"/>
          <p:cNvSpPr txBox="1"/>
          <p:nvPr/>
        </p:nvSpPr>
        <p:spPr>
          <a:xfrm>
            <a:off x="1130300" y="1625599"/>
            <a:ext cx="530683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PATOLOGÍA</a:t>
            </a:r>
          </a:p>
        </p:txBody>
      </p:sp>
      <p:sp>
        <p:nvSpPr>
          <p:cNvPr id="423" name="1. Brönnimann M, Yawalkar N. Curr Opin Allergy Clin Immunol. 2005;5:317-21."/>
          <p:cNvSpPr txBox="1"/>
          <p:nvPr/>
        </p:nvSpPr>
        <p:spPr>
          <a:xfrm>
            <a:off x="431800" y="13119099"/>
            <a:ext cx="11499543"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1. </a:t>
            </a:r>
            <a:r>
              <a:rPr u="sng">
                <a:solidFill>
                  <a:srgbClr val="4F4D50"/>
                </a:solidFill>
                <a:uFill>
                  <a:solidFill>
                    <a:srgbClr val="4F4D50"/>
                  </a:solidFill>
                </a:uFill>
                <a:hlinkClick r:id="rId3"/>
              </a:rPr>
              <a:t>Brönnimann M, Yawalkar N. Curr Opin Allergy Clin Immunol. 2005;5:317-21.</a:t>
            </a:r>
          </a:p>
        </p:txBody>
      </p:sp>
      <p:sp>
        <p:nvSpPr>
          <p:cNvPr id="424" name="ERUPCIÓN MACULOPAPULAR"/>
          <p:cNvSpPr txBox="1"/>
          <p:nvPr/>
        </p:nvSpPr>
        <p:spPr>
          <a:xfrm>
            <a:off x="1130300" y="660399"/>
            <a:ext cx="14322236"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634"/>
                </a:solidFill>
              </a:defRPr>
            </a:lvl1pPr>
          </a:lstStyle>
          <a:p>
            <a:r>
              <a:t>ERUPCIÓN MACULOPAPULAR</a:t>
            </a:r>
          </a:p>
        </p:txBody>
      </p:sp>
      <p:pic>
        <p:nvPicPr>
          <p:cNvPr id="425" name="microscope.png" descr="microscope.png"/>
          <p:cNvPicPr>
            <a:picLocks noChangeAspect="1"/>
          </p:cNvPicPr>
          <p:nvPr/>
        </p:nvPicPr>
        <p:blipFill>
          <a:blip r:embed="rId4"/>
          <a:stretch>
            <a:fillRect/>
          </a:stretch>
        </p:blipFill>
        <p:spPr>
          <a:xfrm>
            <a:off x="22760962" y="203200"/>
            <a:ext cx="1273789" cy="1308847"/>
          </a:xfrm>
          <a:prstGeom prst="rect">
            <a:avLst/>
          </a:prstGeom>
          <a:ln w="12700">
            <a:miter lim="400000"/>
          </a:ln>
        </p:spPr>
      </p:pic>
      <p:pic>
        <p:nvPicPr>
          <p:cNvPr id="426" name="MAC-RASH-PATHOLOGY.png" descr="MAC-RASH-PATHOLOGY.png"/>
          <p:cNvPicPr>
            <a:picLocks noChangeAspect="1"/>
          </p:cNvPicPr>
          <p:nvPr/>
        </p:nvPicPr>
        <p:blipFill>
          <a:blip r:embed="rId5"/>
          <a:stretch>
            <a:fillRect/>
          </a:stretch>
        </p:blipFill>
        <p:spPr>
          <a:xfrm>
            <a:off x="12031336" y="2624679"/>
            <a:ext cx="8077201" cy="5880101"/>
          </a:xfrm>
          <a:prstGeom prst="rect">
            <a:avLst/>
          </a:prstGeom>
          <a:ln w="12700">
            <a:miter lim="400000"/>
          </a:ln>
        </p:spPr>
      </p:pic>
      <p:sp>
        <p:nvSpPr>
          <p:cNvPr id="427" name="Tinción hematoxilina y eosina de erupción maculopapular inducida por un fármaco"/>
          <p:cNvSpPr txBox="1"/>
          <p:nvPr/>
        </p:nvSpPr>
        <p:spPr>
          <a:xfrm>
            <a:off x="11899020" y="8683710"/>
            <a:ext cx="8204382" cy="1095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spcBef>
                <a:spcPts val="1900"/>
              </a:spcBef>
              <a:defRPr sz="3500">
                <a:solidFill>
                  <a:srgbClr val="BB5E47"/>
                </a:solidFill>
              </a:defRPr>
            </a:lvl1pPr>
          </a:lstStyle>
          <a:p>
            <a:r>
              <a:t>Tinción hematoxilina y eosina de erupción maculopapular inducida por un fármaco</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30" name="*Las actividades fundamentales de la vida diaria son preparar la comida, comprar alimentos o vestimenta, usar el teléfono, administrar dinero, etc. **Las actividades de cuidado personal de la vida diaria incluyen bañarse, vestirse y desvestirse, alimenta"/>
          <p:cNvSpPr txBox="1"/>
          <p:nvPr/>
        </p:nvSpPr>
        <p:spPr>
          <a:xfrm>
            <a:off x="431800" y="12103154"/>
            <a:ext cx="23824188" cy="1511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t>*Las actividades fundamentales de la vida diaria son preparar la comida, comprar alimentos o vestimenta, usar el teléfono, administrar dinero, etc.</a:t>
            </a:r>
            <a:br/>
            <a:r>
              <a:t>**Las actividades de cuidado personal de la vida diaria incluyen bañarse, vestirse y desvestirse, alimentarse, usar el baño, tomar medicamentos y no estar postrado</a:t>
            </a:r>
          </a:p>
          <a:p>
            <a:pPr algn="l">
              <a:defRPr sz="1800" b="0">
                <a:solidFill>
                  <a:srgbClr val="3B3735"/>
                </a:solidFill>
              </a:defRPr>
            </a:pPr>
            <a:r>
              <a:t>ADL, actividades de la vida diaria;  SC, superficie corporal; RACG, reacción adversa cutánea grave</a:t>
            </a:r>
          </a:p>
          <a:p>
            <a:pPr algn="l">
              <a:defRPr sz="1800" b="0">
                <a:solidFill>
                  <a:srgbClr val="3B3735"/>
                </a:solidFill>
              </a:defRPr>
            </a:pPr>
            <a:r>
              <a:t> </a:t>
            </a:r>
            <a:r>
              <a:rPr u="sng">
                <a:solidFill>
                  <a:srgbClr val="4F4D50"/>
                </a:solidFill>
                <a:uFill>
                  <a:solidFill>
                    <a:srgbClr val="4F4D50"/>
                  </a:solidFill>
                </a:uFill>
                <a:hlinkClick r:id="rId3"/>
              </a:rPr>
              <a:t>Instituto Nacional del Cáncer. Programa de Evaluación de Tratamientos para el Cáncer. Criterios Comunes de Terminología para Eventos Adversos, versión 5.0. 27 de noviembre de 2017. (Consultado el 31 de enero de 2020).</a:t>
            </a:r>
            <a:r>
              <a:t>.</a:t>
            </a:r>
          </a:p>
          <a:p>
            <a:pPr algn="l">
              <a:defRPr sz="1800" b="0">
                <a:solidFill>
                  <a:srgbClr val="3B3735"/>
                </a:solidFill>
              </a:defRPr>
            </a:pPr>
            <a:r>
              <a:t> Images courtesy of Siegfried Segaert, MD, PhD.</a:t>
            </a:r>
          </a:p>
        </p:txBody>
      </p:sp>
      <p:sp>
        <p:nvSpPr>
          <p:cNvPr id="431" name="CLASIFICACIÓN"/>
          <p:cNvSpPr txBox="1"/>
          <p:nvPr/>
        </p:nvSpPr>
        <p:spPr>
          <a:xfrm>
            <a:off x="1130300" y="1625599"/>
            <a:ext cx="8816017"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CLASIFICACIÓN</a:t>
            </a:r>
          </a:p>
        </p:txBody>
      </p:sp>
      <p:sp>
        <p:nvSpPr>
          <p:cNvPr id="432" name="ERUPCIÓN MACULOPAPULAR"/>
          <p:cNvSpPr txBox="1"/>
          <p:nvPr/>
        </p:nvSpPr>
        <p:spPr>
          <a:xfrm>
            <a:off x="1130300" y="660399"/>
            <a:ext cx="12544532"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735"/>
                </a:solidFill>
              </a:defRPr>
            </a:lvl1pPr>
          </a:lstStyle>
          <a:p>
            <a:pPr>
              <a:defRPr b="1">
                <a:solidFill>
                  <a:srgbClr val="00538A"/>
                </a:solidFill>
              </a:defRPr>
            </a:pPr>
            <a:r>
              <a:rPr b="0">
                <a:solidFill>
                  <a:srgbClr val="393735"/>
                </a:solidFill>
              </a:rPr>
              <a:t>ERUPCIÓN MACULOPAPULAR</a:t>
            </a:r>
          </a:p>
        </p:txBody>
      </p:sp>
      <p:graphicFrame>
        <p:nvGraphicFramePr>
          <p:cNvPr id="433" name="Table"/>
          <p:cNvGraphicFramePr/>
          <p:nvPr/>
        </p:nvGraphicFramePr>
        <p:xfrm>
          <a:off x="559968" y="2731485"/>
          <a:ext cx="19961063" cy="8178849"/>
        </p:xfrm>
        <a:graphic>
          <a:graphicData uri="http://schemas.openxmlformats.org/drawingml/2006/table">
            <a:tbl>
              <a:tblPr firstRow="1" bandRow="1">
                <a:tableStyleId>{4C3C2611-4C71-4FC5-86AE-919BDF0F9419}</a:tableStyleId>
              </a:tblPr>
              <a:tblGrid>
                <a:gridCol w="6155379">
                  <a:extLst>
                    <a:ext uri="{9D8B030D-6E8A-4147-A177-3AD203B41FA5}">
                      <a16:colId xmlns:a16="http://schemas.microsoft.com/office/drawing/2014/main" val="20000"/>
                    </a:ext>
                  </a:extLst>
                </a:gridCol>
                <a:gridCol w="7197553">
                  <a:extLst>
                    <a:ext uri="{9D8B030D-6E8A-4147-A177-3AD203B41FA5}">
                      <a16:colId xmlns:a16="http://schemas.microsoft.com/office/drawing/2014/main" val="20001"/>
                    </a:ext>
                  </a:extLst>
                </a:gridCol>
                <a:gridCol w="6608131">
                  <a:extLst>
                    <a:ext uri="{9D8B030D-6E8A-4147-A177-3AD203B41FA5}">
                      <a16:colId xmlns:a16="http://schemas.microsoft.com/office/drawing/2014/main" val="20002"/>
                    </a:ext>
                  </a:extLst>
                </a:gridCol>
              </a:tblGrid>
              <a:tr h="880271">
                <a:tc>
                  <a:txBody>
                    <a:bodyPr/>
                    <a:lstStyle/>
                    <a:p>
                      <a:pPr defTabSz="914400">
                        <a:defRPr sz="1800" b="0">
                          <a:solidFill>
                            <a:srgbClr val="000000"/>
                          </a:solidFill>
                        </a:defRPr>
                      </a:pPr>
                      <a:r>
                        <a:rPr sz="3000" b="1">
                          <a:solidFill>
                            <a:srgbClr val="FFFFFF"/>
                          </a:solidFill>
                          <a:latin typeface="+mn-lt"/>
                          <a:ea typeface="+mn-ea"/>
                          <a:cs typeface="+mn-cs"/>
                          <a:sym typeface="Calibri"/>
                        </a:rPr>
                        <a:t>Grado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724891">
                <a:tc>
                  <a:txBody>
                    <a:bodyPr/>
                    <a:lstStyle/>
                    <a:p>
                      <a:pPr marL="228600" indent="-228600" algn="l">
                        <a:buClr>
                          <a:srgbClr val="AF634C"/>
                        </a:buClr>
                        <a:buSzPct val="100000"/>
                        <a:buChar char="•"/>
                        <a:defRPr sz="2800">
                          <a:solidFill>
                            <a:srgbClr val="00538A"/>
                          </a:solidFill>
                          <a:latin typeface="+mn-lt"/>
                          <a:ea typeface="+mn-ea"/>
                          <a:cs typeface="+mn-cs"/>
                          <a:sym typeface="Calibri"/>
                        </a:defRPr>
                      </a:pPr>
                      <a:r>
                        <a:t>Máculas o pápulas que cubren </a:t>
                      </a:r>
                      <a:r>
                        <a:rPr b="1"/>
                        <a:t>&lt;10 % de la SC con o sin síntomas</a:t>
                      </a:r>
                      <a:r>
                        <a:t> (p. ej., prurito, quemazón, tensión)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AE634D"/>
                        </a:buClr>
                        <a:buSzPct val="100000"/>
                        <a:buChar char="•"/>
                        <a:defRPr sz="2800">
                          <a:solidFill>
                            <a:srgbClr val="00538A"/>
                          </a:solidFill>
                          <a:latin typeface="+mn-lt"/>
                          <a:ea typeface="+mn-ea"/>
                          <a:cs typeface="+mn-cs"/>
                          <a:sym typeface="Calibri"/>
                        </a:defRPr>
                      </a:pPr>
                      <a:r>
                        <a:t>Máculas o pápulas que cubren 10 a 30 % de la SC con o sin síntomas</a:t>
                      </a:r>
                    </a:p>
                    <a:p>
                      <a:pPr marL="228600" indent="-228600" algn="l">
                        <a:buClr>
                          <a:srgbClr val="AE634D"/>
                        </a:buClr>
                        <a:buSzPct val="100000"/>
                        <a:buChar char="•"/>
                        <a:defRPr sz="2800" b="1">
                          <a:solidFill>
                            <a:srgbClr val="00538A"/>
                          </a:solidFill>
                          <a:latin typeface="+mn-lt"/>
                          <a:ea typeface="+mn-ea"/>
                          <a:cs typeface="+mn-cs"/>
                          <a:sym typeface="Calibri"/>
                        </a:defRPr>
                      </a:pPr>
                      <a:r>
                        <a:t>Limitan AVD*</a:t>
                      </a:r>
                    </a:p>
                    <a:p>
                      <a:pPr marL="228600" indent="-228600" algn="l">
                        <a:buClr>
                          <a:srgbClr val="AE634D"/>
                        </a:buClr>
                        <a:buSzPct val="100000"/>
                        <a:buChar char="•"/>
                        <a:defRPr sz="2800">
                          <a:solidFill>
                            <a:srgbClr val="00538A"/>
                          </a:solidFill>
                          <a:latin typeface="+mn-lt"/>
                          <a:ea typeface="+mn-ea"/>
                          <a:cs typeface="+mn-cs"/>
                          <a:sym typeface="Calibri"/>
                        </a:defRPr>
                      </a:pPr>
                      <a:r>
                        <a:t>Erupción que cubre &gt;30 % de la SC con o sin síntomas leves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AF634C"/>
                        </a:buClr>
                        <a:buSzPct val="100000"/>
                        <a:buChar char="•"/>
                        <a:defRPr sz="2800" b="1">
                          <a:solidFill>
                            <a:srgbClr val="00538A"/>
                          </a:solidFill>
                          <a:latin typeface="+mn-lt"/>
                          <a:ea typeface="+mn-ea"/>
                          <a:cs typeface="+mn-cs"/>
                          <a:sym typeface="Calibri"/>
                        </a:defRPr>
                      </a:pPr>
                      <a:r>
                        <a:rPr b="0"/>
                        <a:t>Máculas o pápulas que cubren</a:t>
                      </a:r>
                      <a:r>
                        <a:t> &gt;30 % de la SC con síntomas moderados o graves</a:t>
                      </a:r>
                    </a:p>
                    <a:p>
                      <a:pPr marL="228600" indent="-228600" algn="l">
                        <a:buClr>
                          <a:srgbClr val="AF634C"/>
                        </a:buClr>
                        <a:buSzPct val="100000"/>
                        <a:buChar char="•"/>
                        <a:defRPr sz="2800" b="1">
                          <a:solidFill>
                            <a:srgbClr val="00538A"/>
                          </a:solidFill>
                          <a:latin typeface="+mn-lt"/>
                          <a:ea typeface="+mn-ea"/>
                          <a:cs typeface="+mn-cs"/>
                          <a:sym typeface="Calibri"/>
                        </a:defRPr>
                      </a:pPr>
                      <a:r>
                        <a:t>Limita las actividades de cuidado personal de la vida diaria*</a:t>
                      </a:r>
                      <a:endParaRPr sz="850" b="0">
                        <a:solidFill>
                          <a:srgbClr val="000000"/>
                        </a:solidFill>
                        <a:latin typeface="Helvetica"/>
                        <a:ea typeface="Helvetica"/>
                        <a:cs typeface="Helvetica"/>
                        <a:sym typeface="Helvetica"/>
                      </a:endParaRPr>
                    </a:p>
                    <a:p>
                      <a:pPr algn="l">
                        <a:defRPr sz="2800" b="1">
                          <a:solidFill>
                            <a:srgbClr val="00538A"/>
                          </a:solidFill>
                          <a:latin typeface="+mn-lt"/>
                          <a:ea typeface="+mn-ea"/>
                          <a:cs typeface="+mn-cs"/>
                          <a:sym typeface="Calibri"/>
                        </a:defRPr>
                      </a:pPr>
                      <a:endParaRPr sz="850" b="0">
                        <a:solidFill>
                          <a:srgbClr val="000000"/>
                        </a:solidFill>
                        <a:latin typeface="Helvetica"/>
                        <a:ea typeface="Helvetica"/>
                        <a:cs typeface="Helvetica"/>
                        <a:sym typeface="Helvetica"/>
                      </a:endParaRPr>
                    </a:p>
                    <a:p>
                      <a:pPr algn="l">
                        <a:defRPr sz="2200" b="1">
                          <a:solidFill>
                            <a:srgbClr val="00538A"/>
                          </a:solidFill>
                          <a:latin typeface="+mn-lt"/>
                          <a:ea typeface="+mn-ea"/>
                          <a:cs typeface="+mn-cs"/>
                          <a:sym typeface="Calibri"/>
                        </a:defRPr>
                      </a:pP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r h="4573687">
                <a:tc>
                  <a:txBody>
                    <a:bodyPr/>
                    <a:lstStyle/>
                    <a:p>
                      <a:pPr algn="l" defTabSz="914400">
                        <a:defRPr sz="2200">
                          <a:sym typeface="Helvetica Neue"/>
                        </a:defRPr>
                      </a:pPr>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gridSpan="2">
                  <a:txBody>
                    <a:bodyPr/>
                    <a:lstStyle/>
                    <a:p>
                      <a:pPr algn="l" defTabSz="914400">
                        <a:defRPr sz="2200">
                          <a:sym typeface="Helvetica Neue"/>
                        </a:defRPr>
                      </a:pPr>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434" name="mac-rash-grade1.png" descr="mac-rash-grade1.png"/>
          <p:cNvPicPr>
            <a:picLocks noChangeAspect="1"/>
          </p:cNvPicPr>
          <p:nvPr/>
        </p:nvPicPr>
        <p:blipFill>
          <a:blip r:embed="rId4"/>
          <a:stretch>
            <a:fillRect/>
          </a:stretch>
        </p:blipFill>
        <p:spPr>
          <a:xfrm>
            <a:off x="2272159" y="6804766"/>
            <a:ext cx="2978482" cy="3800898"/>
          </a:xfrm>
          <a:prstGeom prst="rect">
            <a:avLst/>
          </a:prstGeom>
          <a:ln w="12700">
            <a:miter lim="400000"/>
          </a:ln>
        </p:spPr>
      </p:pic>
      <p:pic>
        <p:nvPicPr>
          <p:cNvPr id="435" name="mac-rash-grade2.png" descr="mac-rash-grade2.png"/>
          <p:cNvPicPr>
            <a:picLocks noChangeAspect="1"/>
          </p:cNvPicPr>
          <p:nvPr/>
        </p:nvPicPr>
        <p:blipFill>
          <a:blip r:embed="rId5"/>
          <a:stretch>
            <a:fillRect/>
          </a:stretch>
        </p:blipFill>
        <p:spPr>
          <a:xfrm>
            <a:off x="11179328" y="6746616"/>
            <a:ext cx="5306834" cy="3681414"/>
          </a:xfrm>
          <a:prstGeom prst="rect">
            <a:avLst/>
          </a:prstGeom>
          <a:ln w="12700">
            <a:miter lim="400000"/>
          </a:ln>
        </p:spPr>
      </p:pic>
      <p:sp>
        <p:nvSpPr>
          <p:cNvPr id="436" name="Callout"/>
          <p:cNvSpPr/>
          <p:nvPr/>
        </p:nvSpPr>
        <p:spPr>
          <a:xfrm>
            <a:off x="20813407" y="2743633"/>
            <a:ext cx="3146029" cy="2389586"/>
          </a:xfrm>
          <a:custGeom>
            <a:avLst/>
            <a:gdLst/>
            <a:ahLst/>
            <a:cxnLst>
              <a:cxn ang="0">
                <a:pos x="wd2" y="hd2"/>
              </a:cxn>
              <a:cxn ang="5400000">
                <a:pos x="wd2" y="hd2"/>
              </a:cxn>
              <a:cxn ang="10800000">
                <a:pos x="wd2" y="hd2"/>
              </a:cxn>
              <a:cxn ang="16200000">
                <a:pos x="wd2" y="hd2"/>
              </a:cxn>
            </a:cxnLst>
            <a:rect l="0" t="0" r="r" b="b"/>
            <a:pathLst>
              <a:path w="21600" h="21600" extrusionOk="0">
                <a:moveTo>
                  <a:pt x="436" y="0"/>
                </a:moveTo>
                <a:cubicBezTo>
                  <a:pt x="195" y="0"/>
                  <a:pt x="0" y="257"/>
                  <a:pt x="0" y="574"/>
                </a:cubicBezTo>
                <a:lnTo>
                  <a:pt x="0" y="14619"/>
                </a:lnTo>
                <a:cubicBezTo>
                  <a:pt x="0" y="14936"/>
                  <a:pt x="195" y="15193"/>
                  <a:pt x="436" y="15193"/>
                </a:cubicBezTo>
                <a:lnTo>
                  <a:pt x="9393" y="15193"/>
                </a:lnTo>
                <a:lnTo>
                  <a:pt x="10262" y="21600"/>
                </a:lnTo>
                <a:lnTo>
                  <a:pt x="11134" y="15193"/>
                </a:lnTo>
                <a:lnTo>
                  <a:pt x="21164" y="15193"/>
                </a:lnTo>
                <a:cubicBezTo>
                  <a:pt x="21405" y="15193"/>
                  <a:pt x="21600" y="14936"/>
                  <a:pt x="21600" y="14619"/>
                </a:cubicBezTo>
                <a:lnTo>
                  <a:pt x="21600" y="574"/>
                </a:lnTo>
                <a:cubicBezTo>
                  <a:pt x="21600" y="257"/>
                  <a:pt x="21405" y="0"/>
                  <a:pt x="21164" y="0"/>
                </a:cubicBezTo>
                <a:lnTo>
                  <a:pt x="436" y="0"/>
                </a:lnTo>
                <a:close/>
              </a:path>
            </a:pathLst>
          </a:custGeom>
          <a:solidFill>
            <a:srgbClr val="1D4C7C"/>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437" name="Para ver la clasificación de RACG, consulte los CTCAE v5.0."/>
          <p:cNvSpPr txBox="1"/>
          <p:nvPr/>
        </p:nvSpPr>
        <p:spPr>
          <a:xfrm>
            <a:off x="20938407" y="3022723"/>
            <a:ext cx="2896028" cy="1033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5900"/>
              </a:spcBef>
              <a:defRPr sz="2100">
                <a:solidFill>
                  <a:srgbClr val="FFFFFF"/>
                </a:solidFill>
              </a:defRPr>
            </a:lvl1pPr>
          </a:lstStyle>
          <a:p>
            <a:r>
              <a:t>Para ver la clasificación de RACG, consulte los CTCAE v5.0.</a:t>
            </a:r>
          </a:p>
        </p:txBody>
      </p:sp>
      <p:pic>
        <p:nvPicPr>
          <p:cNvPr id="438" name="Nurse.png" descr="Nurse.png"/>
          <p:cNvPicPr>
            <a:picLocks noChangeAspect="1"/>
          </p:cNvPicPr>
          <p:nvPr/>
        </p:nvPicPr>
        <p:blipFill>
          <a:blip r:embed="rId6"/>
          <a:stretch>
            <a:fillRect/>
          </a:stretch>
        </p:blipFill>
        <p:spPr>
          <a:xfrm>
            <a:off x="21338613" y="5411382"/>
            <a:ext cx="2002244" cy="5657132"/>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41" name="EPP ERUPCIÓN"/>
          <p:cNvSpPr txBox="1"/>
          <p:nvPr/>
        </p:nvSpPr>
        <p:spPr>
          <a:xfrm>
            <a:off x="1130300" y="660399"/>
            <a:ext cx="21175700"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rPr>
                <a:solidFill>
                  <a:srgbClr val="1D4C7C"/>
                </a:solidFill>
              </a:rPr>
              <a:t>EPP </a:t>
            </a:r>
            <a:r>
              <a:rPr b="0">
                <a:solidFill>
                  <a:srgbClr val="3B3735"/>
                </a:solidFill>
              </a:rPr>
              <a:t>ERUPCIÓN</a:t>
            </a:r>
          </a:p>
        </p:txBody>
      </p:sp>
      <p:sp>
        <p:nvSpPr>
          <p:cNvPr id="442" name="CCR, cáncer colorrectal; SMP, síndrome de mano-pie; EPP, reacción cutánea de eritrodisestesia palmoplantar ; IMQ, inhibidor multicinasa 1. Segaert S, et al. Eur J Cancer. 2009;45 suppl 1:295-308. 2. Manchen E, et al. J Support Oncol. 2011;9:13-23. 3. Lac"/>
          <p:cNvSpPr txBox="1"/>
          <p:nvPr/>
        </p:nvSpPr>
        <p:spPr>
          <a:xfrm>
            <a:off x="431800" y="12382500"/>
            <a:ext cx="23494067" cy="1511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t>CCR, cáncer colorrectal; SMP, síndrome de mano-pie; EPP, reacción cutánea de eritrodisestesia palmoplantar ; IMQ, inhibidor multicinasa</a:t>
            </a:r>
            <a:br/>
            <a:r>
              <a:t>1. </a:t>
            </a:r>
            <a:r>
              <a:rPr u="sng">
                <a:solidFill>
                  <a:srgbClr val="4F4D50"/>
                </a:solidFill>
                <a:uFill>
                  <a:solidFill>
                    <a:srgbClr val="4F4D50"/>
                  </a:solidFill>
                </a:uFill>
                <a:hlinkClick r:id="rId3"/>
              </a:rPr>
              <a:t>Segaert S, et al. Eur J Cancer. 2009;45 suppl 1:295-308</a:t>
            </a:r>
            <a:r>
              <a:t>. 2. </a:t>
            </a:r>
            <a:r>
              <a:rPr u="sng">
                <a:solidFill>
                  <a:srgbClr val="4F4D50"/>
                </a:solidFill>
                <a:uFill>
                  <a:solidFill>
                    <a:srgbClr val="4F4D50"/>
                  </a:solidFill>
                </a:uFill>
                <a:hlinkClick r:id="rId4"/>
              </a:rPr>
              <a:t>Manchen E, et al. J Support Oncol. 2011;9:13-23</a:t>
            </a:r>
            <a:r>
              <a:t>. 3. </a:t>
            </a:r>
            <a:r>
              <a:rPr u="sng">
                <a:solidFill>
                  <a:srgbClr val="4F4D50"/>
                </a:solidFill>
                <a:uFill>
                  <a:solidFill>
                    <a:srgbClr val="4F4D50"/>
                  </a:solidFill>
                </a:uFill>
                <a:hlinkClick r:id="rId5"/>
              </a:rPr>
              <a:t>Lacouture ME, et al. Oncologist. 2008;13:1001-11</a:t>
            </a:r>
            <a:r>
              <a:t>. 4. </a:t>
            </a:r>
            <a:r>
              <a:rPr u="sng">
                <a:solidFill>
                  <a:srgbClr val="4F4D50"/>
                </a:solidFill>
                <a:uFill>
                  <a:solidFill>
                    <a:srgbClr val="4F4D50"/>
                  </a:solidFill>
                </a:uFill>
                <a:hlinkClick r:id="rId6"/>
              </a:rPr>
              <a:t>De Wit M, et al. Support Care Cancer. 2014;22:837-46</a:t>
            </a:r>
            <a:r>
              <a:t>. 5</a:t>
            </a:r>
            <a:r>
              <a:rPr u="sng">
                <a:solidFill>
                  <a:srgbClr val="4F4D50"/>
                </a:solidFill>
                <a:uFill>
                  <a:solidFill>
                    <a:srgbClr val="4F4D50"/>
                  </a:solidFill>
                </a:uFill>
                <a:hlinkClick r:id="rId7"/>
              </a:rPr>
              <a:t>. McLellan B, Kerr H. Dermatol Ther. 2011;24:396-400</a:t>
            </a:r>
            <a:r>
              <a:t>. 6. </a:t>
            </a:r>
            <a:r>
              <a:rPr u="sng">
                <a:solidFill>
                  <a:srgbClr val="4F4D50"/>
                </a:solidFill>
                <a:uFill>
                  <a:solidFill>
                    <a:srgbClr val="4F4D50"/>
                  </a:solidFill>
                </a:uFill>
                <a:hlinkClick r:id="rId8"/>
              </a:rPr>
              <a:t>Grothey A, et al. J Clin Oncol. 2013;31:suppl 3637</a:t>
            </a:r>
            <a:r>
              <a:t>. 7. </a:t>
            </a:r>
            <a:r>
              <a:rPr u="sng">
                <a:solidFill>
                  <a:srgbClr val="4F4D50"/>
                </a:solidFill>
                <a:uFill>
                  <a:solidFill>
                    <a:srgbClr val="4F4D50"/>
                  </a:solidFill>
                </a:uFill>
                <a:hlinkClick r:id="rId9"/>
              </a:rPr>
              <a:t>Ficha técnica de Nexavar (sorafenib)</a:t>
            </a:r>
            <a:r>
              <a:t>. 8. </a:t>
            </a:r>
            <a:r>
              <a:rPr u="sng">
                <a:solidFill>
                  <a:srgbClr val="4F4D50"/>
                </a:solidFill>
                <a:uFill>
                  <a:solidFill>
                    <a:srgbClr val="4F4D50"/>
                  </a:solidFill>
                </a:uFill>
                <a:hlinkClick r:id="rId10"/>
              </a:rPr>
              <a:t>Ficha técnica de Sutent (sunitinib)</a:t>
            </a:r>
            <a:r>
              <a:t>. 9. </a:t>
            </a:r>
            <a:r>
              <a:rPr u="sng">
                <a:solidFill>
                  <a:srgbClr val="4F4D50"/>
                </a:solidFill>
                <a:uFill>
                  <a:solidFill>
                    <a:srgbClr val="4F4D50"/>
                  </a:solidFill>
                </a:uFill>
                <a:hlinkClick r:id="rId11"/>
              </a:rPr>
              <a:t>Ficha técnica de Stivarga (regorafenib)</a:t>
            </a:r>
            <a:r>
              <a:t>. 10. </a:t>
            </a:r>
            <a:r>
              <a:rPr u="sng">
                <a:solidFill>
                  <a:srgbClr val="4F4D50"/>
                </a:solidFill>
                <a:uFill>
                  <a:solidFill>
                    <a:srgbClr val="4F4D50"/>
                  </a:solidFill>
                </a:uFill>
                <a:hlinkClick r:id="rId12"/>
              </a:rPr>
              <a:t>Ficha técnica de Lenvima (lenvatinib)</a:t>
            </a:r>
            <a:r>
              <a:t>. 11. </a:t>
            </a:r>
            <a:r>
              <a:rPr u="sng">
                <a:solidFill>
                  <a:srgbClr val="4F4D50"/>
                </a:solidFill>
                <a:uFill>
                  <a:solidFill>
                    <a:srgbClr val="4F4D50"/>
                  </a:solidFill>
                </a:uFill>
                <a:hlinkClick r:id="rId13"/>
              </a:rPr>
              <a:t>Ficha técnica de Cabometyx (cabozantinib)</a:t>
            </a:r>
            <a:r>
              <a:t>. 12. </a:t>
            </a:r>
            <a:r>
              <a:rPr u="sng">
                <a:solidFill>
                  <a:srgbClr val="4F4D50"/>
                </a:solidFill>
                <a:uFill>
                  <a:solidFill>
                    <a:srgbClr val="4F4D50"/>
                  </a:solidFill>
                </a:uFill>
                <a:hlinkClick r:id="rId14"/>
              </a:rPr>
              <a:t>Ficha técnica de Ayvakit (avapritinib)</a:t>
            </a:r>
            <a:r>
              <a:t>.</a:t>
            </a:r>
          </a:p>
        </p:txBody>
      </p:sp>
      <p:graphicFrame>
        <p:nvGraphicFramePr>
          <p:cNvPr id="443" name="Table"/>
          <p:cNvGraphicFramePr/>
          <p:nvPr/>
        </p:nvGraphicFramePr>
        <p:xfrm>
          <a:off x="539443" y="2180517"/>
          <a:ext cx="15463028" cy="9634307"/>
        </p:xfrm>
        <a:graphic>
          <a:graphicData uri="http://schemas.openxmlformats.org/drawingml/2006/table">
            <a:tbl>
              <a:tblPr firstRow="1" bandRow="1">
                <a:tableStyleId>{4C3C2611-4C71-4FC5-86AE-919BDF0F9419}</a:tableStyleId>
              </a:tblPr>
              <a:tblGrid>
                <a:gridCol w="4058173">
                  <a:extLst>
                    <a:ext uri="{9D8B030D-6E8A-4147-A177-3AD203B41FA5}">
                      <a16:colId xmlns:a16="http://schemas.microsoft.com/office/drawing/2014/main" val="20000"/>
                    </a:ext>
                  </a:extLst>
                </a:gridCol>
                <a:gridCol w="4197264">
                  <a:extLst>
                    <a:ext uri="{9D8B030D-6E8A-4147-A177-3AD203B41FA5}">
                      <a16:colId xmlns:a16="http://schemas.microsoft.com/office/drawing/2014/main" val="20001"/>
                    </a:ext>
                  </a:extLst>
                </a:gridCol>
                <a:gridCol w="3638911">
                  <a:extLst>
                    <a:ext uri="{9D8B030D-6E8A-4147-A177-3AD203B41FA5}">
                      <a16:colId xmlns:a16="http://schemas.microsoft.com/office/drawing/2014/main" val="20002"/>
                    </a:ext>
                  </a:extLst>
                </a:gridCol>
                <a:gridCol w="3568680">
                  <a:extLst>
                    <a:ext uri="{9D8B030D-6E8A-4147-A177-3AD203B41FA5}">
                      <a16:colId xmlns:a16="http://schemas.microsoft.com/office/drawing/2014/main" val="20003"/>
                    </a:ext>
                  </a:extLst>
                </a:gridCol>
              </a:tblGrid>
              <a:tr h="1267508">
                <a:tc>
                  <a:txBody>
                    <a:bodyPr/>
                    <a:lstStyle/>
                    <a:p>
                      <a:pPr defTabSz="914400">
                        <a:defRPr sz="2600">
                          <a:latin typeface="+mn-lt"/>
                          <a:ea typeface="+mn-ea"/>
                          <a:cs typeface="+mn-cs"/>
                          <a:sym typeface="Calibri"/>
                        </a:defRPr>
                      </a:pPr>
                      <a:r>
                        <a:t>SÍNTOMAS</a:t>
                      </a:r>
                      <a:r>
                        <a:rPr baseline="31999"/>
                        <a:t>1–5</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n-lt"/>
                          <a:ea typeface="+mn-ea"/>
                          <a:cs typeface="+mn-cs"/>
                          <a:sym typeface="Calibri"/>
                        </a:rPr>
                        <a:t>APARICIÓN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600" b="1">
                          <a:solidFill>
                            <a:srgbClr val="FFFFFF"/>
                          </a:solidFill>
                          <a:latin typeface="+mn-lt"/>
                          <a:ea typeface="+mn-ea"/>
                          <a:cs typeface="+mn-cs"/>
                          <a:sym typeface="Calibri"/>
                        </a:rPr>
                        <a:t>INCIDENCIA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600">
                          <a:latin typeface="+mn-lt"/>
                          <a:ea typeface="+mn-ea"/>
                          <a:cs typeface="+mn-cs"/>
                          <a:sym typeface="Calibri"/>
                        </a:defRPr>
                      </a:pPr>
                      <a:r>
                        <a:t>DIAGNÓSTICO DIFERENCIAL</a:t>
                      </a:r>
                      <a:r>
                        <a:rPr baseline="31999"/>
                        <a:t>5</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8366799">
                <a:tc>
                  <a:txBody>
                    <a:bodyPr/>
                    <a:lstStyle/>
                    <a:p>
                      <a:pPr marL="228600" indent="-228600" algn="l">
                        <a:buClr>
                          <a:srgbClr val="CB593F"/>
                        </a:buClr>
                        <a:buSzPct val="100000"/>
                        <a:buChar char="•"/>
                        <a:defRPr sz="2700" b="1">
                          <a:solidFill>
                            <a:srgbClr val="00538A"/>
                          </a:solidFill>
                          <a:latin typeface="+mn-lt"/>
                          <a:ea typeface="+mn-ea"/>
                          <a:cs typeface="+mn-cs"/>
                          <a:sym typeface="Calibri"/>
                        </a:defRPr>
                      </a:pPr>
                      <a:r>
                        <a:t>Sensibilidad en las palmas de las manos y plantas de los pies</a:t>
                      </a:r>
                      <a:endParaRPr b="0">
                        <a:latin typeface="Times Roman"/>
                        <a:ea typeface="Times Roman"/>
                        <a:cs typeface="Times Roman"/>
                        <a:sym typeface="Times Roman"/>
                      </a:endParaRPr>
                    </a:p>
                    <a:p>
                      <a:pPr marL="457200" indent="-228600" algn="l">
                        <a:buClr>
                          <a:srgbClr val="CB593F"/>
                        </a:buClr>
                        <a:buSzPct val="50000"/>
                        <a:buChar char="✦"/>
                        <a:defRPr sz="2700">
                          <a:solidFill>
                            <a:srgbClr val="00538A"/>
                          </a:solidFill>
                          <a:latin typeface="+mn-lt"/>
                          <a:ea typeface="+mn-ea"/>
                          <a:cs typeface="+mn-cs"/>
                          <a:sym typeface="Calibri"/>
                        </a:defRPr>
                      </a:pPr>
                      <a:r>
                        <a:t>Las lesiones están claramente demarcadas, son eritematosas, edematosas y muy sensibles</a:t>
                      </a:r>
                      <a:endParaRPr>
                        <a:latin typeface="Times Roman"/>
                        <a:ea typeface="Times Roman"/>
                        <a:cs typeface="Times Roman"/>
                        <a:sym typeface="Times Roman"/>
                      </a:endParaRPr>
                    </a:p>
                    <a:p>
                      <a:pPr marL="228600" indent="-228600" algn="l">
                        <a:buClr>
                          <a:srgbClr val="CB593F"/>
                        </a:buClr>
                        <a:buSzPct val="100000"/>
                        <a:buChar char="•"/>
                        <a:defRPr sz="2700">
                          <a:solidFill>
                            <a:srgbClr val="00538A"/>
                          </a:solidFill>
                          <a:latin typeface="+mn-lt"/>
                          <a:ea typeface="+mn-ea"/>
                          <a:cs typeface="+mn-cs"/>
                          <a:sym typeface="Calibri"/>
                        </a:defRPr>
                      </a:pPr>
                      <a:r>
                        <a:t>Seguida de piel engrosada o hiperqueratósica con o sin formación de ampollas</a:t>
                      </a:r>
                      <a:endParaRPr>
                        <a:latin typeface="Times Roman"/>
                        <a:ea typeface="Times Roman"/>
                        <a:cs typeface="Times Roman"/>
                        <a:sym typeface="Times Roman"/>
                      </a:endParaRPr>
                    </a:p>
                    <a:p>
                      <a:pPr marL="228600" indent="-228600" algn="l">
                        <a:buClr>
                          <a:srgbClr val="CB593F"/>
                        </a:buClr>
                        <a:buSzPct val="100000"/>
                        <a:buChar char="•"/>
                        <a:defRPr sz="2700">
                          <a:solidFill>
                            <a:srgbClr val="00538A"/>
                          </a:solidFill>
                          <a:latin typeface="+mn-lt"/>
                          <a:ea typeface="+mn-ea"/>
                          <a:cs typeface="+mn-cs"/>
                          <a:sym typeface="Calibri"/>
                        </a:defRPr>
                      </a:pPr>
                      <a:r>
                        <a:t>Callos inflamados y dolorosos</a:t>
                      </a:r>
                      <a:endParaRPr>
                        <a:latin typeface="Times Roman"/>
                        <a:ea typeface="Times Roman"/>
                        <a:cs typeface="Times Roman"/>
                        <a:sym typeface="Times Roman"/>
                      </a:endParaRPr>
                    </a:p>
                    <a:p>
                      <a:pPr marL="228600" indent="-228600" algn="l">
                        <a:buClr>
                          <a:srgbClr val="CB593F"/>
                        </a:buClr>
                        <a:buSzPct val="100000"/>
                        <a:buChar char="•"/>
                        <a:defRPr sz="2700">
                          <a:solidFill>
                            <a:srgbClr val="00538A"/>
                          </a:solidFill>
                          <a:latin typeface="+mn-lt"/>
                          <a:ea typeface="+mn-ea"/>
                          <a:cs typeface="+mn-cs"/>
                          <a:sym typeface="Calibri"/>
                        </a:defRPr>
                      </a:pPr>
                      <a:r>
                        <a:t>Ubicación:</a:t>
                      </a:r>
                      <a:endParaRPr>
                        <a:latin typeface="Times Roman"/>
                        <a:ea typeface="Times Roman"/>
                        <a:cs typeface="Times Roman"/>
                        <a:sym typeface="Times Roman"/>
                      </a:endParaRPr>
                    </a:p>
                    <a:p>
                      <a:pPr marL="457200" indent="-228600" algn="l">
                        <a:buClr>
                          <a:srgbClr val="CB593F"/>
                        </a:buClr>
                        <a:buSzPct val="50000"/>
                        <a:buChar char="✦"/>
                        <a:defRPr sz="2700">
                          <a:solidFill>
                            <a:srgbClr val="00538A"/>
                          </a:solidFill>
                          <a:latin typeface="+mn-lt"/>
                          <a:ea typeface="+mn-ea"/>
                          <a:cs typeface="+mn-cs"/>
                          <a:sym typeface="Calibri"/>
                        </a:defRPr>
                      </a:pPr>
                      <a:r>
                        <a:t>Áreas de presión o fricción, como talones y cabezas de los metatarsos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B593F"/>
                        </a:buClr>
                        <a:buSzPct val="100000"/>
                        <a:buChar char="•"/>
                        <a:defRPr sz="2800">
                          <a:solidFill>
                            <a:srgbClr val="00538A"/>
                          </a:solidFill>
                          <a:latin typeface="+mn-lt"/>
                          <a:ea typeface="+mn-ea"/>
                          <a:cs typeface="+mn-cs"/>
                          <a:sym typeface="Calibri"/>
                        </a:defRPr>
                      </a:pPr>
                      <a:r>
                        <a:t>De días a semanas desde el inicio del tratamiento</a:t>
                      </a:r>
                      <a:r>
                        <a:rPr baseline="31999"/>
                        <a:t>5,6</a:t>
                      </a:r>
                      <a:endParaRPr baseline="31999">
                        <a:latin typeface="Times Roman"/>
                        <a:ea typeface="Times Roman"/>
                        <a:cs typeface="Times Roman"/>
                        <a:sym typeface="Times Roman"/>
                      </a:endParaRPr>
                    </a:p>
                    <a:p>
                      <a:pPr marL="228600" indent="-228600" algn="l">
                        <a:buClr>
                          <a:srgbClr val="CB593F"/>
                        </a:buClr>
                        <a:buSzPct val="100000"/>
                        <a:buChar char="•"/>
                        <a:defRPr sz="2800" b="1">
                          <a:solidFill>
                            <a:srgbClr val="00538A"/>
                          </a:solidFill>
                          <a:latin typeface="+mn-lt"/>
                          <a:ea typeface="+mn-ea"/>
                          <a:cs typeface="+mn-cs"/>
                          <a:sym typeface="Calibri"/>
                        </a:defRPr>
                      </a:pPr>
                      <a:r>
                        <a:rPr b="0"/>
                        <a:t>En el estudio CORRECT de fase 3 de regorafenib en CCR, el tiempo medio hasta la primera aparición fue de</a:t>
                      </a:r>
                      <a:r>
                        <a:t> 15 días</a:t>
                      </a:r>
                      <a:r>
                        <a:rPr baseline="31999"/>
                        <a:t>6</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B593F"/>
                        </a:buClr>
                        <a:buSzPct val="100000"/>
                        <a:buChar char="•"/>
                        <a:defRPr sz="2800">
                          <a:solidFill>
                            <a:srgbClr val="00538A"/>
                          </a:solidFill>
                          <a:latin typeface="+mn-lt"/>
                          <a:ea typeface="+mn-ea"/>
                          <a:cs typeface="+mn-cs"/>
                          <a:sym typeface="Calibri"/>
                        </a:defRPr>
                      </a:pPr>
                      <a:r>
                        <a:t>Se informó EPP en</a:t>
                      </a:r>
                      <a:br/>
                      <a:r>
                        <a:rPr b="1"/>
                        <a:t>14–67%</a:t>
                      </a:r>
                      <a:r>
                        <a:t> de los pacientes con cánceres GI o hepático tratados con IMQs</a:t>
                      </a:r>
                      <a:r>
                        <a:rPr baseline="31999"/>
                        <a:t>7-11</a:t>
                      </a:r>
                    </a:p>
                    <a:p>
                      <a:pPr marL="228600" indent="-228600" algn="l">
                        <a:buClr>
                          <a:srgbClr val="CB593F"/>
                        </a:buClr>
                        <a:buSzPct val="100000"/>
                        <a:buChar char="•"/>
                        <a:defRPr sz="2800">
                          <a:solidFill>
                            <a:srgbClr val="00538A"/>
                          </a:solidFill>
                          <a:latin typeface="+mn-lt"/>
                          <a:ea typeface="+mn-ea"/>
                          <a:cs typeface="+mn-cs"/>
                          <a:sym typeface="Calibri"/>
                        </a:defRPr>
                      </a:pPr>
                      <a:r>
                        <a:t>3 a 22% de los pacientes tienen grado ≥3 EPP</a:t>
                      </a:r>
                    </a:p>
                    <a:p>
                      <a:pPr marL="228600" indent="-228600" algn="l">
                        <a:buClr>
                          <a:srgbClr val="CB593F"/>
                        </a:buClr>
                        <a:buSzPct val="100000"/>
                        <a:buChar char="•"/>
                        <a:defRPr sz="2800">
                          <a:solidFill>
                            <a:srgbClr val="00538A"/>
                          </a:solidFill>
                          <a:latin typeface="+mn-lt"/>
                          <a:ea typeface="+mn-ea"/>
                          <a:cs typeface="+mn-cs"/>
                          <a:sym typeface="Calibri"/>
                        </a:defRPr>
                      </a:pPr>
                      <a:r>
                        <a:t>La EPP depende </a:t>
                      </a:r>
                      <a:r>
                        <a:rPr b="1"/>
                        <a:t>de la dosis </a:t>
                      </a:r>
                    </a:p>
                    <a:p>
                      <a:pPr marL="228600" indent="-228600" algn="l">
                        <a:buClr>
                          <a:srgbClr val="CB593F"/>
                        </a:buClr>
                        <a:buSzPct val="100000"/>
                        <a:buChar char="•"/>
                        <a:defRPr sz="2800">
                          <a:solidFill>
                            <a:srgbClr val="00538A"/>
                          </a:solidFill>
                          <a:latin typeface="+mn-lt"/>
                          <a:ea typeface="+mn-ea"/>
                          <a:cs typeface="+mn-cs"/>
                          <a:sym typeface="Calibri"/>
                        </a:defRPr>
                      </a:pPr>
                      <a:r>
                        <a:t>El avapritinib rara vez está asociado con EPP</a:t>
                      </a:r>
                      <a:r>
                        <a:rPr baseline="31999"/>
                        <a:t>12</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B593F"/>
                        </a:buClr>
                        <a:buSzPct val="100000"/>
                        <a:buChar char="•"/>
                        <a:defRPr sz="2800">
                          <a:solidFill>
                            <a:srgbClr val="00538A"/>
                          </a:solidFill>
                          <a:latin typeface="+mn-lt"/>
                          <a:ea typeface="+mn-ea"/>
                          <a:cs typeface="+mn-cs"/>
                          <a:sym typeface="Calibri"/>
                        </a:defRPr>
                      </a:pPr>
                      <a:r>
                        <a:rPr b="1"/>
                        <a:t>EPP es distinta del SMP</a:t>
                      </a:r>
                      <a:r>
                        <a:t> que está asociado con la quimioterapia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graphicFrame>
        <p:nvGraphicFramePr>
          <p:cNvPr id="444" name="Table"/>
          <p:cNvGraphicFramePr/>
          <p:nvPr/>
        </p:nvGraphicFramePr>
        <p:xfrm>
          <a:off x="16291890" y="2186761"/>
          <a:ext cx="7594638" cy="10011034"/>
        </p:xfrm>
        <a:graphic>
          <a:graphicData uri="http://schemas.openxmlformats.org/drawingml/2006/table">
            <a:tbl>
              <a:tblPr firstRow="1" bandRow="1">
                <a:tableStyleId>{4C3C2611-4C71-4FC5-86AE-919BDF0F9419}</a:tableStyleId>
              </a:tblPr>
              <a:tblGrid>
                <a:gridCol w="1999969">
                  <a:extLst>
                    <a:ext uri="{9D8B030D-6E8A-4147-A177-3AD203B41FA5}">
                      <a16:colId xmlns:a16="http://schemas.microsoft.com/office/drawing/2014/main" val="20000"/>
                    </a:ext>
                  </a:extLst>
                </a:gridCol>
                <a:gridCol w="2735197">
                  <a:extLst>
                    <a:ext uri="{9D8B030D-6E8A-4147-A177-3AD203B41FA5}">
                      <a16:colId xmlns:a16="http://schemas.microsoft.com/office/drawing/2014/main" val="20001"/>
                    </a:ext>
                  </a:extLst>
                </a:gridCol>
                <a:gridCol w="2859472">
                  <a:extLst>
                    <a:ext uri="{9D8B030D-6E8A-4147-A177-3AD203B41FA5}">
                      <a16:colId xmlns:a16="http://schemas.microsoft.com/office/drawing/2014/main" val="20002"/>
                    </a:ext>
                  </a:extLst>
                </a:gridCol>
              </a:tblGrid>
              <a:tr h="1791016">
                <a:tc>
                  <a:txBody>
                    <a:bodyPr/>
                    <a:lstStyle/>
                    <a:p>
                      <a:pPr defTabSz="914400">
                        <a:defRPr sz="2600">
                          <a:latin typeface="+mn-lt"/>
                          <a:ea typeface="+mn-ea"/>
                          <a:cs typeface="+mn-cs"/>
                          <a:sym typeface="Calibri"/>
                        </a:defRPr>
                      </a:pPr>
                      <a:r>
                        <a:t>EPP versus SMP</a:t>
                      </a:r>
                      <a:r>
                        <a:rPr baseline="31999"/>
                        <a:t>5</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2600" b="1">
                          <a:solidFill>
                            <a:srgbClr val="FFFFFF"/>
                          </a:solidFill>
                          <a:latin typeface="+mn-lt"/>
                          <a:ea typeface="+mn-ea"/>
                          <a:cs typeface="+mn-cs"/>
                          <a:sym typeface="Calibri"/>
                        </a:rPr>
                        <a:t>HFSR</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2600" b="1">
                          <a:solidFill>
                            <a:srgbClr val="FFFFFF"/>
                          </a:solidFill>
                          <a:latin typeface="+mn-lt"/>
                          <a:ea typeface="+mn-ea"/>
                          <a:cs typeface="+mn-cs"/>
                          <a:sym typeface="Calibri"/>
                        </a:rPr>
                        <a:t>HFS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1053086">
                <a:tc>
                  <a:txBody>
                    <a:bodyPr/>
                    <a:lstStyle/>
                    <a:p>
                      <a:pPr algn="l">
                        <a:defRPr sz="1800"/>
                      </a:pPr>
                      <a:r>
                        <a:rPr sz="2100" b="1">
                          <a:solidFill>
                            <a:srgbClr val="00538A"/>
                          </a:solidFill>
                          <a:latin typeface="+mn-lt"/>
                          <a:ea typeface="+mn-ea"/>
                          <a:cs typeface="+mn-cs"/>
                          <a:sym typeface="Calibri"/>
                        </a:rPr>
                        <a:t>Asociación de tratamiento</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n-lt"/>
                          <a:ea typeface="+mn-ea"/>
                          <a:cs typeface="+mn-cs"/>
                          <a:sym typeface="Calibri"/>
                        </a:rPr>
                        <a:t>IMQs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n-lt"/>
                          <a:ea typeface="+mn-ea"/>
                          <a:cs typeface="+mn-cs"/>
                          <a:sym typeface="Calibri"/>
                        </a:rPr>
                        <a:t>Quimioterapia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1"/>
                  </a:ext>
                </a:extLst>
              </a:tr>
              <a:tr h="681139">
                <a:tc>
                  <a:txBody>
                    <a:bodyPr/>
                    <a:lstStyle/>
                    <a:p>
                      <a:pPr algn="l">
                        <a:defRPr sz="1800"/>
                      </a:pPr>
                      <a:r>
                        <a:rPr sz="2100" b="1">
                          <a:solidFill>
                            <a:srgbClr val="00538A"/>
                          </a:solidFill>
                          <a:latin typeface="+mn-lt"/>
                          <a:ea typeface="+mn-ea"/>
                          <a:cs typeface="+mn-cs"/>
                          <a:sym typeface="Calibri"/>
                        </a:rPr>
                        <a:t>Aparición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n-lt"/>
                          <a:ea typeface="+mn-ea"/>
                          <a:cs typeface="+mn-cs"/>
                          <a:sym typeface="Calibri"/>
                        </a:rPr>
                        <a:t>Días a semanas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n-lt"/>
                          <a:ea typeface="+mn-ea"/>
                          <a:cs typeface="+mn-cs"/>
                          <a:sym typeface="Calibri"/>
                        </a:rPr>
                        <a:t>Compromiso impreciso de palmas y plantas (o ambas)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2"/>
                  </a:ext>
                </a:extLst>
              </a:tr>
              <a:tr h="1053086">
                <a:tc>
                  <a:txBody>
                    <a:bodyPr/>
                    <a:lstStyle/>
                    <a:p>
                      <a:pPr algn="l">
                        <a:defRPr sz="1800"/>
                      </a:pPr>
                      <a:r>
                        <a:rPr sz="2100" b="1">
                          <a:solidFill>
                            <a:srgbClr val="00538A"/>
                          </a:solidFill>
                          <a:latin typeface="+mn-lt"/>
                          <a:ea typeface="+mn-ea"/>
                          <a:cs typeface="+mn-cs"/>
                          <a:sym typeface="Calibri"/>
                        </a:rPr>
                        <a:t>Distribución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n-lt"/>
                          <a:ea typeface="+mn-ea"/>
                          <a:cs typeface="+mn-cs"/>
                          <a:sym typeface="Calibri"/>
                        </a:rPr>
                        <a:t>Puntos de presión o fricción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1800"/>
                      </a:pPr>
                      <a:r>
                        <a:rPr sz="2100">
                          <a:solidFill>
                            <a:srgbClr val="00538A"/>
                          </a:solidFill>
                          <a:latin typeface="+mn-lt"/>
                          <a:ea typeface="+mn-ea"/>
                          <a:cs typeface="+mn-cs"/>
                          <a:sym typeface="Calibri"/>
                        </a:rPr>
                        <a:t>Compromiso impreciso de palmas y plantas (o ambas)</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3"/>
                  </a:ext>
                </a:extLst>
              </a:tr>
              <a:tr h="5043492">
                <a:tc>
                  <a:txBody>
                    <a:bodyPr/>
                    <a:lstStyle/>
                    <a:p>
                      <a:pPr algn="l">
                        <a:defRPr sz="2100" b="1">
                          <a:solidFill>
                            <a:srgbClr val="00538A"/>
                          </a:solidFill>
                          <a:latin typeface="+mn-lt"/>
                          <a:ea typeface="+mn-ea"/>
                          <a:cs typeface="+mn-cs"/>
                          <a:sym typeface="Calibri"/>
                        </a:defRPr>
                      </a:pPr>
                      <a:r>
                        <a:t>Presentación</a:t>
                      </a:r>
                      <a:endParaRPr sz="850" b="0">
                        <a:latin typeface="Helvetica"/>
                        <a:ea typeface="Helvetica"/>
                        <a:cs typeface="Helvetica"/>
                        <a:sym typeface="Helvetica"/>
                      </a:endParaRP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2100">
                          <a:solidFill>
                            <a:srgbClr val="00538A"/>
                          </a:solidFill>
                          <a:latin typeface="+mn-lt"/>
                          <a:ea typeface="+mn-ea"/>
                          <a:cs typeface="+mn-cs"/>
                          <a:sym typeface="Calibri"/>
                        </a:defRPr>
                      </a:pPr>
                      <a:r>
                        <a:t>•Disestesia</a:t>
                      </a:r>
                    </a:p>
                    <a:p>
                      <a:pPr marL="277812" indent="-277812" algn="l">
                        <a:buSzPct val="125000"/>
                        <a:buChar char="•"/>
                        <a:defRPr sz="2100">
                          <a:solidFill>
                            <a:srgbClr val="00538A"/>
                          </a:solidFill>
                          <a:latin typeface="+mn-lt"/>
                          <a:ea typeface="+mn-ea"/>
                          <a:cs typeface="+mn-cs"/>
                          <a:sym typeface="Calibri"/>
                        </a:defRPr>
                      </a:pPr>
                      <a:r>
                        <a:t>Eritema</a:t>
                      </a:r>
                    </a:p>
                    <a:p>
                      <a:pPr marL="277812" indent="-277812" algn="l">
                        <a:buSzPct val="125000"/>
                        <a:buChar char="•"/>
                        <a:defRPr sz="2100">
                          <a:solidFill>
                            <a:srgbClr val="00538A"/>
                          </a:solidFill>
                          <a:latin typeface="+mn-lt"/>
                          <a:ea typeface="+mn-ea"/>
                          <a:cs typeface="+mn-cs"/>
                          <a:sym typeface="Calibri"/>
                        </a:defRPr>
                      </a:pPr>
                      <a:r>
                        <a:t>Dolor</a:t>
                      </a:r>
                    </a:p>
                    <a:p>
                      <a:pPr marL="277812" indent="-277812" algn="l">
                        <a:buSzPct val="125000"/>
                        <a:buChar char="•"/>
                        <a:defRPr sz="2100">
                          <a:solidFill>
                            <a:srgbClr val="00538A"/>
                          </a:solidFill>
                          <a:latin typeface="+mn-lt"/>
                          <a:ea typeface="+mn-ea"/>
                          <a:cs typeface="+mn-cs"/>
                          <a:sym typeface="Calibri"/>
                        </a:defRPr>
                      </a:pPr>
                      <a:r>
                        <a:t>Ampollas epidérmicas</a:t>
                      </a:r>
                    </a:p>
                    <a:p>
                      <a:pPr marL="277812" indent="-277812" algn="l">
                        <a:buSzPct val="125000"/>
                        <a:buChar char="•"/>
                        <a:defRPr sz="2100">
                          <a:solidFill>
                            <a:srgbClr val="00538A"/>
                          </a:solidFill>
                          <a:latin typeface="+mn-lt"/>
                          <a:ea typeface="+mn-ea"/>
                          <a:cs typeface="+mn-cs"/>
                          <a:sym typeface="Calibri"/>
                        </a:defRPr>
                      </a:pPr>
                      <a:r>
                        <a:t>Callos</a:t>
                      </a:r>
                      <a:endParaRPr sz="850">
                        <a:latin typeface="Helvetica"/>
                        <a:ea typeface="Helvetica"/>
                        <a:cs typeface="Helvetica"/>
                        <a:sym typeface="Helvetica"/>
                      </a:endParaRP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a:defRPr sz="2100">
                          <a:solidFill>
                            <a:srgbClr val="00538A"/>
                          </a:solidFill>
                          <a:latin typeface="+mn-lt"/>
                          <a:ea typeface="+mn-ea"/>
                          <a:cs typeface="+mn-cs"/>
                          <a:sym typeface="Calibri"/>
                        </a:defRPr>
                      </a:pPr>
                      <a:r>
                        <a:t>•Disestesia</a:t>
                      </a:r>
                    </a:p>
                    <a:p>
                      <a:pPr algn="l">
                        <a:defRPr sz="2100">
                          <a:solidFill>
                            <a:srgbClr val="00538A"/>
                          </a:solidFill>
                          <a:latin typeface="+mn-lt"/>
                          <a:ea typeface="+mn-ea"/>
                          <a:cs typeface="+mn-cs"/>
                          <a:sym typeface="Calibri"/>
                        </a:defRPr>
                      </a:pPr>
                      <a:r>
                        <a:t>•Eritema</a:t>
                      </a:r>
                    </a:p>
                    <a:p>
                      <a:pPr algn="l">
                        <a:defRPr sz="2100">
                          <a:solidFill>
                            <a:srgbClr val="00538A"/>
                          </a:solidFill>
                          <a:latin typeface="+mn-lt"/>
                          <a:ea typeface="+mn-ea"/>
                          <a:cs typeface="+mn-cs"/>
                          <a:sym typeface="Calibri"/>
                        </a:defRPr>
                      </a:pPr>
                      <a:r>
                        <a:t>• Dolor</a:t>
                      </a:r>
                    </a:p>
                    <a:p>
                      <a:pPr algn="l">
                        <a:defRPr sz="2100">
                          <a:solidFill>
                            <a:srgbClr val="00538A"/>
                          </a:solidFill>
                          <a:latin typeface="+mn-lt"/>
                          <a:ea typeface="+mn-ea"/>
                          <a:cs typeface="+mn-cs"/>
                          <a:sym typeface="Calibri"/>
                        </a:defRPr>
                      </a:pPr>
                      <a:r>
                        <a:t>• Edema</a:t>
                      </a:r>
                    </a:p>
                    <a:p>
                      <a:pPr algn="l">
                        <a:defRPr sz="2100">
                          <a:solidFill>
                            <a:srgbClr val="00538A"/>
                          </a:solidFill>
                          <a:latin typeface="+mn-lt"/>
                          <a:ea typeface="+mn-ea"/>
                          <a:cs typeface="+mn-cs"/>
                          <a:sym typeface="Calibri"/>
                        </a:defRPr>
                      </a:pPr>
                      <a:r>
                        <a:t>• Piel escamosa</a:t>
                      </a:r>
                    </a:p>
                    <a:p>
                      <a:pPr algn="l">
                        <a:defRPr sz="2100">
                          <a:solidFill>
                            <a:srgbClr val="00538A"/>
                          </a:solidFill>
                          <a:latin typeface="+mn-lt"/>
                          <a:ea typeface="+mn-ea"/>
                          <a:cs typeface="+mn-cs"/>
                          <a:sym typeface="Calibri"/>
                        </a:defRPr>
                      </a:pPr>
                      <a:r>
                        <a:t>Disestesia</a:t>
                      </a:r>
                    </a:p>
                    <a:p>
                      <a:pPr marL="93344" indent="-93344" algn="l" defTabSz="457200">
                        <a:defRPr sz="2800">
                          <a:latin typeface="+mn-lt"/>
                          <a:ea typeface="+mn-ea"/>
                          <a:cs typeface="+mn-cs"/>
                          <a:sym typeface="Calibri"/>
                        </a:defRPr>
                      </a:pPr>
                      <a:endParaRPr sz="850">
                        <a:latin typeface="Helvetica"/>
                        <a:ea typeface="Helvetica"/>
                        <a:cs typeface="Helvetica"/>
                        <a:sym typeface="Helvetica"/>
                      </a:endParaRP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47" name="PATOLOGÍA"/>
          <p:cNvSpPr txBox="1"/>
          <p:nvPr/>
        </p:nvSpPr>
        <p:spPr>
          <a:xfrm>
            <a:off x="2729559" y="660399"/>
            <a:ext cx="530683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PATOLOGÍA</a:t>
            </a:r>
          </a:p>
        </p:txBody>
      </p:sp>
      <p:sp>
        <p:nvSpPr>
          <p:cNvPr id="448" name="EPP, reacción cutánea de eritrodisestesia palmoplantar; PDGF(R), (receptor) del factor de crecimiento derivado de las plaquetas ; VEGFR, receptor del factor de crecimiento del endotelio vascular…"/>
          <p:cNvSpPr txBox="1"/>
          <p:nvPr/>
        </p:nvSpPr>
        <p:spPr>
          <a:xfrm>
            <a:off x="431800" y="13008649"/>
            <a:ext cx="22874325" cy="635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t>EPP, reacción cutánea de eritrodisestesia palmoplantar; PDGF(R), (receptor) del factor de crecimiento derivado de las plaquetas ; VEGFR, receptor del factor de crecimiento del endotelio vascular</a:t>
            </a:r>
          </a:p>
          <a:p>
            <a:pPr algn="l">
              <a:defRPr sz="1800" b="0">
                <a:solidFill>
                  <a:srgbClr val="3B3735"/>
                </a:solidFill>
              </a:defRPr>
            </a:pPr>
            <a:r>
              <a:t>1. </a:t>
            </a:r>
            <a:r>
              <a:rPr u="sng">
                <a:solidFill>
                  <a:srgbClr val="4F4D50"/>
                </a:solidFill>
                <a:uFill>
                  <a:solidFill>
                    <a:srgbClr val="4F4D50"/>
                  </a:solidFill>
                </a:uFill>
                <a:hlinkClick r:id="rId3"/>
              </a:rPr>
              <a:t>Segaert S, et al. Eur J Cancer. 2009;45 suppl 1:295-308</a:t>
            </a:r>
            <a:r>
              <a:t>. 2. </a:t>
            </a:r>
            <a:r>
              <a:rPr u="sng">
                <a:solidFill>
                  <a:srgbClr val="4F4D50"/>
                </a:solidFill>
                <a:uFill>
                  <a:solidFill>
                    <a:srgbClr val="4F4D50"/>
                  </a:solidFill>
                </a:uFill>
                <a:hlinkClick r:id="rId4"/>
              </a:rPr>
              <a:t>Lacouture ME, et al. Oncologist. 2008;13:1001-11</a:t>
            </a:r>
            <a:r>
              <a:t>. 3. </a:t>
            </a:r>
            <a:r>
              <a:rPr u="sng">
                <a:solidFill>
                  <a:srgbClr val="4F4D50"/>
                </a:solidFill>
                <a:uFill>
                  <a:solidFill>
                    <a:srgbClr val="4F4D50"/>
                  </a:solidFill>
                </a:uFill>
                <a:hlinkClick r:id="rId5"/>
              </a:rPr>
              <a:t>Gomez P, Lacouture ME. Oncologist. 2011;16:1508-19</a:t>
            </a:r>
            <a:r>
              <a:t>. 4. </a:t>
            </a:r>
            <a:r>
              <a:rPr u="sng">
                <a:solidFill>
                  <a:srgbClr val="4F4D50"/>
                </a:solidFill>
                <a:uFill>
                  <a:solidFill>
                    <a:srgbClr val="4F4D50"/>
                  </a:solidFill>
                </a:uFill>
                <a:hlinkClick r:id="rId6"/>
              </a:rPr>
              <a:t>Chanprapaph K, et al. Am J Clin Dermatol. 2016;17:387-402</a:t>
            </a:r>
            <a:r>
              <a:t>.</a:t>
            </a:r>
          </a:p>
        </p:txBody>
      </p:sp>
      <p:sp>
        <p:nvSpPr>
          <p:cNvPr id="449" name="EPP"/>
          <p:cNvSpPr txBox="1"/>
          <p:nvPr/>
        </p:nvSpPr>
        <p:spPr>
          <a:xfrm>
            <a:off x="1130300" y="660399"/>
            <a:ext cx="7123269"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735"/>
                </a:solidFill>
              </a:defRPr>
            </a:lvl1pPr>
          </a:lstStyle>
          <a:p>
            <a:pPr>
              <a:defRPr b="1">
                <a:solidFill>
                  <a:srgbClr val="00538A"/>
                </a:solidFill>
              </a:defRPr>
            </a:pPr>
            <a:r>
              <a:rPr b="0">
                <a:solidFill>
                  <a:srgbClr val="393735"/>
                </a:solidFill>
              </a:rPr>
              <a:t>EPP</a:t>
            </a:r>
          </a:p>
        </p:txBody>
      </p:sp>
      <p:pic>
        <p:nvPicPr>
          <p:cNvPr id="450" name="microscope.png" descr="microscope.png"/>
          <p:cNvPicPr>
            <a:picLocks noChangeAspect="1"/>
          </p:cNvPicPr>
          <p:nvPr/>
        </p:nvPicPr>
        <p:blipFill>
          <a:blip r:embed="rId7"/>
          <a:stretch>
            <a:fillRect/>
          </a:stretch>
        </p:blipFill>
        <p:spPr>
          <a:xfrm>
            <a:off x="22760962" y="203200"/>
            <a:ext cx="1273789" cy="1308847"/>
          </a:xfrm>
          <a:prstGeom prst="rect">
            <a:avLst/>
          </a:prstGeom>
          <a:ln w="12700">
            <a:miter lim="400000"/>
          </a:ln>
        </p:spPr>
      </p:pic>
      <p:sp>
        <p:nvSpPr>
          <p:cNvPr id="451" name="Algunas de las características patológicas de la EPP son:1…"/>
          <p:cNvSpPr txBox="1"/>
          <p:nvPr/>
        </p:nvSpPr>
        <p:spPr>
          <a:xfrm>
            <a:off x="810448" y="2195710"/>
            <a:ext cx="13408195" cy="10129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600"/>
              </a:spcBef>
              <a:defRPr sz="2900" b="0">
                <a:solidFill>
                  <a:srgbClr val="3B3735"/>
                </a:solidFill>
              </a:defRPr>
            </a:pPr>
            <a:r>
              <a:rPr b="1"/>
              <a:t>Algunas de las características patológicas de la EPP son</a:t>
            </a:r>
            <a:r>
              <a:t>:</a:t>
            </a:r>
            <a:r>
              <a:rPr baseline="31999"/>
              <a:t>1</a:t>
            </a:r>
          </a:p>
          <a:p>
            <a:pPr marL="423291" indent="-423291" algn="l">
              <a:spcBef>
                <a:spcPts val="600"/>
              </a:spcBef>
              <a:buClr>
                <a:srgbClr val="BB5E47"/>
              </a:buClr>
              <a:buSzPct val="100000"/>
              <a:buChar char="•"/>
              <a:defRPr sz="2900" b="0">
                <a:solidFill>
                  <a:srgbClr val="3B3735"/>
                </a:solidFill>
              </a:defRPr>
            </a:pPr>
            <a:r>
              <a:t>apoptosis de queratinocitos epidérmicos, disqueratosis y degeneración vacuolar con formación de ampollas intraepidérmicas, seguida de</a:t>
            </a:r>
          </a:p>
          <a:p>
            <a:pPr marL="423291" indent="-423291" algn="l">
              <a:spcBef>
                <a:spcPts val="600"/>
              </a:spcBef>
              <a:buClr>
                <a:srgbClr val="BB5E47"/>
              </a:buClr>
              <a:buSzPct val="100000"/>
              <a:buChar char="•"/>
              <a:defRPr sz="2900" b="0">
                <a:solidFill>
                  <a:srgbClr val="3B3735"/>
                </a:solidFill>
              </a:defRPr>
            </a:pPr>
            <a:r>
              <a:t>acantosis masiva, papilomatosis e hiperqueratosis paraqueratósica</a:t>
            </a:r>
          </a:p>
          <a:p>
            <a:pPr marL="423291" indent="-423291" algn="l">
              <a:spcBef>
                <a:spcPts val="600"/>
              </a:spcBef>
              <a:buClr>
                <a:srgbClr val="BB5E47"/>
              </a:buClr>
              <a:buSzPct val="100000"/>
              <a:buChar char="•"/>
              <a:defRPr sz="2900" b="0">
                <a:solidFill>
                  <a:srgbClr val="3B3735"/>
                </a:solidFill>
              </a:defRPr>
            </a:pPr>
            <a:endParaRPr/>
          </a:p>
          <a:p>
            <a:pPr algn="l">
              <a:spcBef>
                <a:spcPts val="600"/>
              </a:spcBef>
              <a:defRPr sz="2900" b="0">
                <a:solidFill>
                  <a:srgbClr val="3B3735"/>
                </a:solidFill>
              </a:defRPr>
            </a:pPr>
            <a:r>
              <a:t>La fisiopatología de la EPP con la terapia dirigida se ha estudiado ampliamente para sorafenib y sunitinib</a:t>
            </a:r>
          </a:p>
          <a:p>
            <a:pPr marL="423291" indent="-423291" algn="l">
              <a:spcBef>
                <a:spcPts val="600"/>
              </a:spcBef>
              <a:buClr>
                <a:srgbClr val="BB5E47"/>
              </a:buClr>
              <a:buSzPct val="100000"/>
              <a:buChar char="•"/>
              <a:defRPr sz="2900" b="0">
                <a:solidFill>
                  <a:srgbClr val="3B3735"/>
                </a:solidFill>
              </a:defRPr>
            </a:pPr>
            <a:r>
              <a:t>Estos fármacos apuntan directamente al RAF (solo sorafenib), c-KIT, el receptor tirosina quinasa relacionado con FMS 3 (FLT3), la quinasa del VEGFR y PDGFR para inhibir la angiogénesis relacionada con el tumor y el crecimiento de este</a:t>
            </a:r>
            <a:r>
              <a:rPr baseline="31999"/>
              <a:t>2</a:t>
            </a:r>
            <a:r>
              <a:t> </a:t>
            </a:r>
          </a:p>
          <a:p>
            <a:pPr marL="423291" indent="-423291" algn="l">
              <a:spcBef>
                <a:spcPts val="600"/>
              </a:spcBef>
              <a:buClr>
                <a:srgbClr val="BB5E47"/>
              </a:buClr>
              <a:buSzPct val="100000"/>
              <a:buChar char="•"/>
              <a:defRPr sz="2900" b="0">
                <a:solidFill>
                  <a:srgbClr val="3B3735"/>
                </a:solidFill>
              </a:defRPr>
            </a:pPr>
            <a:r>
              <a:t>La EPP podría producirse con estos agentes porque los queratinocitos en la epidermis sintetizan PDGF-</a:t>
            </a:r>
            <a:r>
              <a:rPr>
                <a:latin typeface="Helvetica"/>
                <a:ea typeface="Helvetica"/>
                <a:cs typeface="Helvetica"/>
                <a:sym typeface="Helvetica"/>
              </a:rPr>
              <a:t>α y PDGF-β, que se unen a</a:t>
            </a:r>
            <a:r>
              <a:t> PDGFR en fibroblastos dérmicos, capilares y glándulas ecrinas</a:t>
            </a:r>
            <a:r>
              <a:rPr baseline="31999"/>
              <a:t>2,3</a:t>
            </a:r>
            <a:r>
              <a:t> </a:t>
            </a:r>
          </a:p>
          <a:p>
            <a:pPr marL="423291" indent="-423291" algn="l">
              <a:spcBef>
                <a:spcPts val="600"/>
              </a:spcBef>
              <a:buClr>
                <a:srgbClr val="BB5E47"/>
              </a:buClr>
              <a:buSzPct val="100000"/>
              <a:buChar char="•"/>
              <a:defRPr sz="2900" b="0">
                <a:solidFill>
                  <a:srgbClr val="3B3735"/>
                </a:solidFill>
              </a:defRPr>
            </a:pPr>
            <a:r>
              <a:t>Las glándulas ecrinas dérmicas también expresan c-KIT y PDGFR, tanto en tinción hematoxilina como eosina de una EPP</a:t>
            </a:r>
            <a:r>
              <a:rPr baseline="31999"/>
              <a:t>4 </a:t>
            </a:r>
          </a:p>
          <a:p>
            <a:pPr marL="423291" indent="-423291" algn="l">
              <a:spcBef>
                <a:spcPts val="600"/>
              </a:spcBef>
              <a:buClr>
                <a:srgbClr val="BB5E47"/>
              </a:buClr>
              <a:buSzPct val="100000"/>
              <a:buChar char="•"/>
              <a:defRPr sz="2900" b="0">
                <a:solidFill>
                  <a:srgbClr val="3B3735"/>
                </a:solidFill>
              </a:defRPr>
            </a:pPr>
            <a:r>
              <a:t>Infiltrado perivascular leve de linfocitos y telangiectasia en la dermis superior de los cuales son objetivo del sorafenib</a:t>
            </a:r>
            <a:r>
              <a:rPr baseline="31999"/>
              <a:t>2,3</a:t>
            </a:r>
          </a:p>
          <a:p>
            <a:pPr marL="423291" indent="-423291" algn="l">
              <a:spcBef>
                <a:spcPts val="600"/>
              </a:spcBef>
              <a:buClr>
                <a:srgbClr val="BB5E47"/>
              </a:buClr>
              <a:buSzPct val="100000"/>
              <a:buChar char="•"/>
              <a:defRPr sz="2900" b="0">
                <a:solidFill>
                  <a:srgbClr val="3B3735"/>
                </a:solidFill>
              </a:defRPr>
            </a:pPr>
            <a:r>
              <a:t>Por lo tanto, la coinhibición de VEGFR y PDGFR podría reducir potencialmente la habilidad de los vasos de repararse a sí mismos en áreas de alta presión de las manos y los pies, lo cual causaría EPP en áreas como las palmas y las plantas, las cuales podrían estar expuestas de forma repetida a traumatismo subclínico</a:t>
            </a:r>
            <a:r>
              <a:rPr baseline="31999"/>
              <a:t>3</a:t>
            </a:r>
          </a:p>
        </p:txBody>
      </p:sp>
      <p:grpSp>
        <p:nvGrpSpPr>
          <p:cNvPr id="455" name="Group"/>
          <p:cNvGrpSpPr/>
          <p:nvPr/>
        </p:nvGrpSpPr>
        <p:grpSpPr>
          <a:xfrm>
            <a:off x="14848295" y="3010171"/>
            <a:ext cx="8549091" cy="8500353"/>
            <a:chOff x="0" y="0"/>
            <a:chExt cx="8549089" cy="8500352"/>
          </a:xfrm>
        </p:grpSpPr>
        <p:sp>
          <p:nvSpPr>
            <p:cNvPr id="452" name="Rectangle"/>
            <p:cNvSpPr/>
            <p:nvPr/>
          </p:nvSpPr>
          <p:spPr>
            <a:xfrm>
              <a:off x="0" y="0"/>
              <a:ext cx="8549090" cy="8092632"/>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453" name="Tanto en tinción hematoxilina como eosina de una EPP4 Banda lineal bien definida de queratinocitos necróticos, que dan lugar a una ampolla subcórnea con acantosis y paraqueratosis epidérmica."/>
            <p:cNvSpPr txBox="1"/>
            <p:nvPr/>
          </p:nvSpPr>
          <p:spPr>
            <a:xfrm>
              <a:off x="220609" y="4711227"/>
              <a:ext cx="8107872" cy="37891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a:spcBef>
                  <a:spcPts val="5900"/>
                </a:spcBef>
                <a:defRPr sz="2800" b="0">
                  <a:solidFill>
                    <a:srgbClr val="3B3735"/>
                  </a:solidFill>
                </a:defRPr>
              </a:pPr>
              <a:r>
                <a:rPr b="1"/>
                <a:t>Tanto en tinción hematoxilina como eosina de una EPP</a:t>
              </a:r>
              <a:r>
                <a:rPr b="1" baseline="31999"/>
                <a:t>4 </a:t>
              </a:r>
              <a:r>
                <a:t>Banda lineal bien definida de queratinocitos necróticos, que dan lugar a una ampolla subcórnea con acantosis y paraqueratosis epidérmica. </a:t>
              </a:r>
            </a:p>
          </p:txBody>
        </p:sp>
        <p:pic>
          <p:nvPicPr>
            <p:cNvPr id="454" name="HFSR-PATH.png" descr="HFSR-PATH.png"/>
            <p:cNvPicPr>
              <a:picLocks noChangeAspect="1"/>
            </p:cNvPicPr>
            <p:nvPr/>
          </p:nvPicPr>
          <p:blipFill>
            <a:blip r:embed="rId8"/>
            <a:stretch>
              <a:fillRect/>
            </a:stretch>
          </p:blipFill>
          <p:spPr>
            <a:xfrm>
              <a:off x="537211" y="215895"/>
              <a:ext cx="7474668" cy="5035566"/>
            </a:xfrm>
            <a:prstGeom prst="rect">
              <a:avLst/>
            </a:prstGeom>
            <a:ln w="12700" cap="flat">
              <a:noFill/>
              <a:miter lim="400000"/>
            </a:ln>
            <a:effectLst/>
          </p:spPr>
        </p:pic>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58" name="de la vida diaria, actividades de la vida diaria;  CTCAE, Criterios terminológicos comunes para eventos adversos, por sus siglas en inglés.;  SMP, síndrome de mano-pie; EPP, reacción cutánea de eritrodisestesia palmoplantar…"/>
          <p:cNvSpPr txBox="1"/>
          <p:nvPr/>
        </p:nvSpPr>
        <p:spPr>
          <a:xfrm>
            <a:off x="431800" y="12280900"/>
            <a:ext cx="23824188" cy="1462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de la vida diaria, actividades de la vida diaria;  CTCAE, Criterios terminológicos comunes para eventos adversos, por sus siglas en inglés.;  SMP, síndrome de mano-pie; EPP, reacción cutánea de eritrodisestesia palmoplantar</a:t>
            </a:r>
          </a:p>
          <a:p>
            <a:pPr algn="l">
              <a:defRPr sz="2200" b="0">
                <a:solidFill>
                  <a:srgbClr val="3B3735"/>
                </a:solidFill>
              </a:defRPr>
            </a:pPr>
            <a:r>
              <a:t>1. </a:t>
            </a:r>
            <a:r>
              <a:rPr u="sng">
                <a:solidFill>
                  <a:srgbClr val="4F4D50"/>
                </a:solidFill>
                <a:uFill>
                  <a:solidFill>
                    <a:srgbClr val="4F4D50"/>
                  </a:solidFill>
                </a:uFill>
                <a:hlinkClick r:id="rId3"/>
              </a:rPr>
              <a:t>Instituto Nacional del Cáncer. Programa de Evaluación de Tratamientos para el Cáncer. Criterios Comunes de Terminología para Eventos Adversos, versión 5.0. 27 de noviembre de 2017. (Consultado el 31 de enero de 2020). </a:t>
            </a:r>
            <a:r>
              <a:t>. 2. </a:t>
            </a:r>
            <a:r>
              <a:rPr u="sng">
                <a:solidFill>
                  <a:srgbClr val="4F4D50"/>
                </a:solidFill>
                <a:uFill>
                  <a:solidFill>
                    <a:srgbClr val="4F4D50"/>
                  </a:solidFill>
                </a:uFill>
                <a:hlinkClick r:id="rId4"/>
              </a:rPr>
              <a:t>Imágenes de McLellan B, et al. Annals of Oncology. 2015:26:2017-26.</a:t>
            </a:r>
            <a:r>
              <a:t>.</a:t>
            </a:r>
          </a:p>
        </p:txBody>
      </p:sp>
      <p:sp>
        <p:nvSpPr>
          <p:cNvPr id="459" name="CLASIFICACIÓN"/>
          <p:cNvSpPr txBox="1"/>
          <p:nvPr/>
        </p:nvSpPr>
        <p:spPr>
          <a:xfrm>
            <a:off x="1130300" y="1454844"/>
            <a:ext cx="6453509"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CLASIFICACIÓN</a:t>
            </a:r>
            <a:endParaRPr sz="850" b="0">
              <a:solidFill>
                <a:srgbClr val="000000"/>
              </a:solidFill>
              <a:latin typeface="Helvetica"/>
              <a:ea typeface="Helvetica"/>
              <a:cs typeface="Helvetica"/>
              <a:sym typeface="Helvetica"/>
            </a:endParaRPr>
          </a:p>
        </p:txBody>
      </p:sp>
      <p:sp>
        <p:nvSpPr>
          <p:cNvPr id="460" name="EPP"/>
          <p:cNvSpPr txBox="1"/>
          <p:nvPr/>
        </p:nvSpPr>
        <p:spPr>
          <a:xfrm>
            <a:off x="1130300" y="660399"/>
            <a:ext cx="7123269"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735"/>
                </a:solidFill>
              </a:defRPr>
            </a:lvl1pPr>
          </a:lstStyle>
          <a:p>
            <a:pPr>
              <a:defRPr b="1">
                <a:solidFill>
                  <a:srgbClr val="00538A"/>
                </a:solidFill>
              </a:defRPr>
            </a:pPr>
            <a:r>
              <a:rPr b="0">
                <a:solidFill>
                  <a:srgbClr val="393735"/>
                </a:solidFill>
              </a:rPr>
              <a:t>EPP</a:t>
            </a:r>
          </a:p>
        </p:txBody>
      </p:sp>
      <p:graphicFrame>
        <p:nvGraphicFramePr>
          <p:cNvPr id="461" name="Table"/>
          <p:cNvGraphicFramePr/>
          <p:nvPr/>
        </p:nvGraphicFramePr>
        <p:xfrm>
          <a:off x="559968" y="2768574"/>
          <a:ext cx="18119364" cy="7213189"/>
        </p:xfrm>
        <a:graphic>
          <a:graphicData uri="http://schemas.openxmlformats.org/drawingml/2006/table">
            <a:tbl>
              <a:tblPr firstRow="1" bandRow="1">
                <a:tableStyleId>{4C3C2611-4C71-4FC5-86AE-919BDF0F9419}</a:tableStyleId>
              </a:tblPr>
              <a:tblGrid>
                <a:gridCol w="5587456">
                  <a:extLst>
                    <a:ext uri="{9D8B030D-6E8A-4147-A177-3AD203B41FA5}">
                      <a16:colId xmlns:a16="http://schemas.microsoft.com/office/drawing/2014/main" val="20000"/>
                    </a:ext>
                  </a:extLst>
                </a:gridCol>
                <a:gridCol w="6533474">
                  <a:extLst>
                    <a:ext uri="{9D8B030D-6E8A-4147-A177-3AD203B41FA5}">
                      <a16:colId xmlns:a16="http://schemas.microsoft.com/office/drawing/2014/main" val="20001"/>
                    </a:ext>
                  </a:extLst>
                </a:gridCol>
                <a:gridCol w="5998434">
                  <a:extLst>
                    <a:ext uri="{9D8B030D-6E8A-4147-A177-3AD203B41FA5}">
                      <a16:colId xmlns:a16="http://schemas.microsoft.com/office/drawing/2014/main" val="20002"/>
                    </a:ext>
                  </a:extLst>
                </a:gridCol>
              </a:tblGrid>
              <a:tr h="749335">
                <a:tc>
                  <a:txBody>
                    <a:bodyPr/>
                    <a:lstStyle/>
                    <a:p>
                      <a:pPr defTabSz="914400">
                        <a:defRPr sz="1800" b="0">
                          <a:solidFill>
                            <a:srgbClr val="000000"/>
                          </a:solidFill>
                        </a:defRPr>
                      </a:pPr>
                      <a:r>
                        <a:rPr sz="3000" b="1">
                          <a:solidFill>
                            <a:srgbClr val="FFFFFF"/>
                          </a:solidFill>
                          <a:latin typeface="+mn-lt"/>
                          <a:ea typeface="+mn-ea"/>
                          <a:cs typeface="+mn-cs"/>
                          <a:sym typeface="Calibri"/>
                        </a:rPr>
                        <a:t>Grado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319577">
                <a:tc>
                  <a:txBody>
                    <a:bodyPr/>
                    <a:lstStyle/>
                    <a:p>
                      <a:pPr marL="228600" indent="-228600" algn="l">
                        <a:buClr>
                          <a:srgbClr val="AF634C"/>
                        </a:buClr>
                        <a:buSzPct val="100000"/>
                        <a:buChar char="•"/>
                        <a:defRPr sz="2800" b="1">
                          <a:solidFill>
                            <a:srgbClr val="00538A"/>
                          </a:solidFill>
                          <a:latin typeface="+mn-lt"/>
                          <a:ea typeface="+mn-ea"/>
                          <a:cs typeface="+mn-cs"/>
                          <a:sym typeface="Calibri"/>
                        </a:defRPr>
                      </a:pPr>
                      <a:r>
                        <a:t>Cambios mínimos en la piel o dermatitis </a:t>
                      </a:r>
                      <a:r>
                        <a:rPr b="0"/>
                        <a:t>(p. ej. eritema, edema o hiperqueratosis)</a:t>
                      </a:r>
                      <a:r>
                        <a:t> sin dolor</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AE634D"/>
                        </a:buClr>
                        <a:buSzPct val="100000"/>
                        <a:buChar char="•"/>
                        <a:defRPr sz="2800" b="1">
                          <a:solidFill>
                            <a:srgbClr val="00538A"/>
                          </a:solidFill>
                          <a:latin typeface="+mn-lt"/>
                          <a:ea typeface="+mn-ea"/>
                          <a:cs typeface="+mn-cs"/>
                          <a:sym typeface="Calibri"/>
                        </a:defRPr>
                      </a:pPr>
                      <a:r>
                        <a:t>Cambios en la piel </a:t>
                      </a:r>
                      <a:r>
                        <a:rPr b="0"/>
                        <a:t>(p. ej., descamación, sangrado, grietas, edema o hiperqueratosis)</a:t>
                      </a:r>
                      <a:r>
                        <a:t> con dolor</a:t>
                      </a:r>
                    </a:p>
                    <a:p>
                      <a:pPr marL="228600" indent="-228600" algn="l">
                        <a:buClr>
                          <a:srgbClr val="AE634D"/>
                        </a:buClr>
                        <a:buSzPct val="100000"/>
                        <a:buChar char="•"/>
                        <a:defRPr sz="2800" b="1">
                          <a:solidFill>
                            <a:srgbClr val="00538A"/>
                          </a:solidFill>
                          <a:latin typeface="+mn-lt"/>
                          <a:ea typeface="+mn-ea"/>
                          <a:cs typeface="+mn-cs"/>
                          <a:sym typeface="Calibri"/>
                        </a:defRPr>
                      </a:pPr>
                      <a:r>
                        <a:t>Limitan las actividades fundamentales de la vida diaria*</a:t>
                      </a:r>
                      <a:endParaRPr sz="850" b="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AF634C"/>
                        </a:buClr>
                        <a:buSzPct val="100000"/>
                        <a:buChar char="•"/>
                        <a:defRPr sz="2800" b="1">
                          <a:solidFill>
                            <a:srgbClr val="00538A"/>
                          </a:solidFill>
                          <a:latin typeface="+mn-lt"/>
                          <a:ea typeface="+mn-ea"/>
                          <a:cs typeface="+mn-cs"/>
                          <a:sym typeface="Calibri"/>
                        </a:defRPr>
                      </a:pPr>
                      <a:r>
                        <a:t>Cambios graves en la piel</a:t>
                      </a:r>
                      <a:r>
                        <a:rPr b="0"/>
                        <a:t> (p. ej., descamación, sangrado, grietas, edema o hiperqueratosis) </a:t>
                      </a:r>
                      <a:r>
                        <a:t>con dolor</a:t>
                      </a:r>
                    </a:p>
                    <a:p>
                      <a:pPr marL="228600" indent="-228600" algn="l">
                        <a:buClr>
                          <a:srgbClr val="AF634C"/>
                        </a:buClr>
                        <a:buSzPct val="100000"/>
                        <a:buChar char="•"/>
                        <a:defRPr sz="2800" b="1">
                          <a:solidFill>
                            <a:srgbClr val="00538A"/>
                          </a:solidFill>
                          <a:latin typeface="+mn-lt"/>
                          <a:ea typeface="+mn-ea"/>
                          <a:cs typeface="+mn-cs"/>
                          <a:sym typeface="Calibri"/>
                        </a:defRPr>
                      </a:pPr>
                      <a:r>
                        <a:t>Limita las actividades de cuidado personal de la vida diaria**</a:t>
                      </a:r>
                    </a:p>
                    <a:p>
                      <a:pPr algn="l">
                        <a:defRPr sz="2200" b="1">
                          <a:solidFill>
                            <a:srgbClr val="00538A"/>
                          </a:solidFill>
                          <a:latin typeface="+mn-lt"/>
                          <a:ea typeface="+mn-ea"/>
                          <a:cs typeface="+mn-cs"/>
                          <a:sym typeface="Calibri"/>
                        </a:defRPr>
                      </a:pP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r h="3893374">
                <a:tc>
                  <a:txBody>
                    <a:bodyPr/>
                    <a:lstStyle/>
                    <a:p>
                      <a:pPr algn="l" defTabSz="914400">
                        <a:defRPr sz="2200">
                          <a:sym typeface="Helvetica Neue"/>
                        </a:defRPr>
                      </a:pPr>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5"/>
                      <a:srcRect/>
                      <a:stretch>
                        <a:fillRect/>
                      </a:stretch>
                    </a:blipFill>
                  </a:tcPr>
                </a:tc>
                <a:tc>
                  <a:txBody>
                    <a:bodyPr/>
                    <a:lstStyle/>
                    <a:p>
                      <a:pPr algn="l" defTabSz="914400">
                        <a:defRPr sz="2200">
                          <a:sym typeface="Helvetica Neue"/>
                        </a:defRPr>
                      </a:pPr>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6"/>
                      <a:srcRect/>
                      <a:stretch>
                        <a:fillRect/>
                      </a:stretch>
                    </a:blipFill>
                  </a:tcPr>
                </a:tc>
                <a:tc>
                  <a:txBody>
                    <a:bodyPr/>
                    <a:lstStyle/>
                    <a:p>
                      <a:pPr defTabSz="914400">
                        <a:defRPr sz="3200">
                          <a:sym typeface="Helvetica Neue"/>
                        </a:defRPr>
                      </a:pPr>
                      <a:endParaRP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7"/>
                      <a:srcRect/>
                      <a:stretch>
                        <a:fillRect/>
                      </a:stretch>
                    </a:blipFill>
                  </a:tcPr>
                </a:tc>
                <a:extLst>
                  <a:ext uri="{0D108BD9-81ED-4DB2-BD59-A6C34878D82A}">
                    <a16:rowId xmlns:a16="http://schemas.microsoft.com/office/drawing/2014/main" val="10002"/>
                  </a:ext>
                </a:extLst>
              </a:tr>
            </a:tbl>
          </a:graphicData>
        </a:graphic>
      </p:graphicFrame>
      <p:sp>
        <p:nvSpPr>
          <p:cNvPr id="462" name="Callout"/>
          <p:cNvSpPr/>
          <p:nvPr/>
        </p:nvSpPr>
        <p:spPr>
          <a:xfrm>
            <a:off x="19074551" y="2702417"/>
            <a:ext cx="4783933" cy="4658520"/>
          </a:xfrm>
          <a:custGeom>
            <a:avLst/>
            <a:gdLst/>
            <a:ahLst/>
            <a:cxnLst>
              <a:cxn ang="0">
                <a:pos x="wd2" y="hd2"/>
              </a:cxn>
              <a:cxn ang="5400000">
                <a:pos x="wd2" y="hd2"/>
              </a:cxn>
              <a:cxn ang="10800000">
                <a:pos x="wd2" y="hd2"/>
              </a:cxn>
              <a:cxn ang="16200000">
                <a:pos x="wd2" y="hd2"/>
              </a:cxn>
            </a:cxnLst>
            <a:rect l="0" t="0" r="r" b="b"/>
            <a:pathLst>
              <a:path w="21600" h="21600" extrusionOk="0">
                <a:moveTo>
                  <a:pt x="287" y="0"/>
                </a:moveTo>
                <a:cubicBezTo>
                  <a:pt x="128" y="0"/>
                  <a:pt x="0" y="132"/>
                  <a:pt x="0" y="294"/>
                </a:cubicBezTo>
                <a:lnTo>
                  <a:pt x="0" y="18021"/>
                </a:lnTo>
                <a:cubicBezTo>
                  <a:pt x="0" y="18183"/>
                  <a:pt x="128" y="18315"/>
                  <a:pt x="287" y="18315"/>
                </a:cubicBezTo>
                <a:lnTo>
                  <a:pt x="6177" y="18315"/>
                </a:lnTo>
                <a:lnTo>
                  <a:pt x="6748" y="21600"/>
                </a:lnTo>
                <a:lnTo>
                  <a:pt x="7322" y="18315"/>
                </a:lnTo>
                <a:lnTo>
                  <a:pt x="21313" y="18315"/>
                </a:lnTo>
                <a:cubicBezTo>
                  <a:pt x="21472" y="18315"/>
                  <a:pt x="21600" y="18183"/>
                  <a:pt x="21600" y="18021"/>
                </a:cubicBezTo>
                <a:lnTo>
                  <a:pt x="21600" y="294"/>
                </a:lnTo>
                <a:cubicBezTo>
                  <a:pt x="21600" y="132"/>
                  <a:pt x="21472" y="0"/>
                  <a:pt x="21313" y="0"/>
                </a:cubicBezTo>
                <a:lnTo>
                  <a:pt x="287" y="0"/>
                </a:lnTo>
                <a:close/>
              </a:path>
            </a:pathLst>
          </a:custGeom>
          <a:solidFill>
            <a:srgbClr val="CB614A"/>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463" name="Tenga en cuenta que el dolor puede estar fuera de proporción para el cuadro clínico. Por lo tanto, la EPP debería clasificarse principalmente con base en los síntomas y secundariamente con base en el cuadro clínico."/>
          <p:cNvSpPr txBox="1"/>
          <p:nvPr/>
        </p:nvSpPr>
        <p:spPr>
          <a:xfrm>
            <a:off x="19317963" y="2050571"/>
            <a:ext cx="4421902" cy="5090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5900"/>
              </a:spcBef>
              <a:defRPr sz="2800">
                <a:solidFill>
                  <a:srgbClr val="FFFFFF"/>
                </a:solidFill>
              </a:defRPr>
            </a:lvl1pPr>
          </a:lstStyle>
          <a:p>
            <a:r>
              <a:rPr dirty="0" err="1"/>
              <a:t>Tenga</a:t>
            </a:r>
            <a:r>
              <a:rPr dirty="0"/>
              <a:t> </a:t>
            </a:r>
            <a:r>
              <a:rPr dirty="0" err="1"/>
              <a:t>en</a:t>
            </a:r>
            <a:r>
              <a:rPr dirty="0"/>
              <a:t> </a:t>
            </a:r>
            <a:r>
              <a:rPr dirty="0" err="1"/>
              <a:t>cuenta</a:t>
            </a:r>
            <a:r>
              <a:rPr dirty="0"/>
              <a:t> que el dolor </a:t>
            </a:r>
            <a:r>
              <a:rPr dirty="0" err="1"/>
              <a:t>puede</a:t>
            </a:r>
            <a:r>
              <a:rPr dirty="0"/>
              <a:t> </a:t>
            </a:r>
            <a:r>
              <a:rPr dirty="0" err="1"/>
              <a:t>estar</a:t>
            </a:r>
            <a:r>
              <a:rPr dirty="0"/>
              <a:t> </a:t>
            </a:r>
            <a:r>
              <a:rPr dirty="0" err="1"/>
              <a:t>fuera</a:t>
            </a:r>
            <a:r>
              <a:rPr dirty="0"/>
              <a:t> de </a:t>
            </a:r>
            <a:r>
              <a:rPr dirty="0" err="1"/>
              <a:t>proporción</a:t>
            </a:r>
            <a:r>
              <a:rPr dirty="0"/>
              <a:t> para el </a:t>
            </a:r>
            <a:r>
              <a:rPr dirty="0" err="1"/>
              <a:t>cuadro</a:t>
            </a:r>
            <a:r>
              <a:rPr dirty="0"/>
              <a:t> </a:t>
            </a:r>
            <a:r>
              <a:rPr dirty="0" err="1"/>
              <a:t>clínico</a:t>
            </a:r>
            <a:r>
              <a:rPr dirty="0"/>
              <a:t>. Por lo tanto, la EPP </a:t>
            </a:r>
            <a:r>
              <a:rPr dirty="0" err="1"/>
              <a:t>debería</a:t>
            </a:r>
            <a:r>
              <a:rPr dirty="0"/>
              <a:t> </a:t>
            </a:r>
            <a:r>
              <a:rPr dirty="0" err="1"/>
              <a:t>clasificarse</a:t>
            </a:r>
            <a:r>
              <a:rPr dirty="0"/>
              <a:t> </a:t>
            </a:r>
            <a:r>
              <a:rPr dirty="0" err="1"/>
              <a:t>principalmente</a:t>
            </a:r>
            <a:r>
              <a:rPr dirty="0"/>
              <a:t> con base </a:t>
            </a:r>
            <a:r>
              <a:rPr dirty="0" err="1"/>
              <a:t>en</a:t>
            </a:r>
            <a:r>
              <a:rPr dirty="0"/>
              <a:t> los </a:t>
            </a:r>
            <a:r>
              <a:rPr dirty="0" err="1"/>
              <a:t>síntomas</a:t>
            </a:r>
            <a:r>
              <a:rPr dirty="0"/>
              <a:t> y </a:t>
            </a:r>
            <a:r>
              <a:rPr dirty="0" err="1"/>
              <a:t>secundariamente</a:t>
            </a:r>
            <a:r>
              <a:rPr dirty="0"/>
              <a:t> con base </a:t>
            </a:r>
            <a:r>
              <a:rPr dirty="0" err="1"/>
              <a:t>en</a:t>
            </a:r>
            <a:r>
              <a:rPr dirty="0"/>
              <a:t> el </a:t>
            </a:r>
            <a:r>
              <a:rPr dirty="0" err="1"/>
              <a:t>cuadro</a:t>
            </a:r>
            <a:r>
              <a:rPr dirty="0"/>
              <a:t> </a:t>
            </a:r>
            <a:r>
              <a:rPr dirty="0" err="1"/>
              <a:t>clínico</a:t>
            </a:r>
            <a:r>
              <a:rPr dirty="0"/>
              <a:t>.</a:t>
            </a:r>
          </a:p>
        </p:txBody>
      </p:sp>
      <p:pic>
        <p:nvPicPr>
          <p:cNvPr id="464" name="Nurse.png" descr="Nurse.png"/>
          <p:cNvPicPr>
            <a:picLocks noChangeAspect="1"/>
          </p:cNvPicPr>
          <p:nvPr/>
        </p:nvPicPr>
        <p:blipFill>
          <a:blip r:embed="rId8"/>
          <a:stretch>
            <a:fillRect/>
          </a:stretch>
        </p:blipFill>
        <p:spPr>
          <a:xfrm>
            <a:off x="20404650" y="6975874"/>
            <a:ext cx="1686240" cy="4764297"/>
          </a:xfrm>
          <a:prstGeom prst="rect">
            <a:avLst/>
          </a:prstGeom>
          <a:ln w="12700">
            <a:miter lim="400000"/>
          </a:ln>
        </p:spPr>
      </p:pic>
      <p:sp>
        <p:nvSpPr>
          <p:cNvPr id="465" name="Los CTCAE versión 5.0 no tiene una clasificación específica para la EPP. La clasificación usada para el SMP también puede usarse para la EPP1 ."/>
          <p:cNvSpPr txBox="1"/>
          <p:nvPr/>
        </p:nvSpPr>
        <p:spPr>
          <a:xfrm>
            <a:off x="492096" y="9905726"/>
            <a:ext cx="16257100" cy="1002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3200">
                <a:solidFill>
                  <a:srgbClr val="CB593F"/>
                </a:solidFill>
              </a:defRPr>
            </a:pPr>
            <a:r>
              <a:rPr dirty="0"/>
              <a:t>Los CTCAE </a:t>
            </a:r>
            <a:r>
              <a:rPr dirty="0" err="1"/>
              <a:t>versión</a:t>
            </a:r>
            <a:r>
              <a:rPr dirty="0"/>
              <a:t> 5.0 no </a:t>
            </a:r>
            <a:r>
              <a:rPr dirty="0" err="1"/>
              <a:t>tiene</a:t>
            </a:r>
            <a:r>
              <a:rPr dirty="0"/>
              <a:t> una </a:t>
            </a:r>
            <a:r>
              <a:rPr dirty="0" err="1"/>
              <a:t>clasificación</a:t>
            </a:r>
            <a:r>
              <a:rPr dirty="0"/>
              <a:t> </a:t>
            </a:r>
            <a:r>
              <a:rPr dirty="0" err="1"/>
              <a:t>específica</a:t>
            </a:r>
            <a:r>
              <a:rPr dirty="0"/>
              <a:t> para la EPP. La </a:t>
            </a:r>
            <a:r>
              <a:rPr dirty="0" err="1"/>
              <a:t>clasificación</a:t>
            </a:r>
            <a:r>
              <a:rPr dirty="0"/>
              <a:t> </a:t>
            </a:r>
            <a:r>
              <a:rPr dirty="0" err="1"/>
              <a:t>usada</a:t>
            </a:r>
            <a:r>
              <a:rPr dirty="0"/>
              <a:t> para el SMP </a:t>
            </a:r>
            <a:r>
              <a:rPr dirty="0" err="1"/>
              <a:t>también</a:t>
            </a:r>
            <a:r>
              <a:rPr dirty="0"/>
              <a:t> </a:t>
            </a:r>
            <a:r>
              <a:rPr dirty="0" err="1"/>
              <a:t>puede</a:t>
            </a:r>
            <a:r>
              <a:rPr dirty="0"/>
              <a:t> </a:t>
            </a:r>
            <a:r>
              <a:rPr dirty="0" err="1"/>
              <a:t>usarse</a:t>
            </a:r>
            <a:r>
              <a:rPr dirty="0"/>
              <a:t> para la EPP</a:t>
            </a:r>
            <a:r>
              <a:rPr baseline="31999" dirty="0"/>
              <a:t>1</a:t>
            </a:r>
            <a:r>
              <a:rPr sz="850" b="0" baseline="31999" dirty="0">
                <a:solidFill>
                  <a:srgbClr val="000000"/>
                </a:solidFill>
                <a:latin typeface="Helvetica"/>
                <a:ea typeface="Helvetica"/>
                <a:cs typeface="Helvetica"/>
                <a:sym typeface="Helvetica"/>
              </a:rPr>
              <a:t> </a:t>
            </a:r>
            <a:r>
              <a:rPr dirty="0"/>
              <a:t>.</a:t>
            </a:r>
          </a:p>
        </p:txBody>
      </p:sp>
      <p:sp>
        <p:nvSpPr>
          <p:cNvPr id="466" name="* Las actividades fundamentales de la vida diaria son preparar la comida, comprar alimentos o vestimenta, usar el teléfono, administrar dinero, etc..     ** Las actividades de cuidado personal de la vida diaria incluyen bañarse, vestirse y desvestirse, a"/>
          <p:cNvSpPr txBox="1"/>
          <p:nvPr/>
        </p:nvSpPr>
        <p:spPr>
          <a:xfrm>
            <a:off x="477109" y="10797347"/>
            <a:ext cx="23824188" cy="635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t>* Las actividades fundamentales de la vida diaria son preparar la comida, comprar alimentos o vestimenta, usar el teléfono, administrar dinero, etc..    </a:t>
            </a:r>
            <a:br/>
            <a:r>
              <a:t>** Las actividades de cuidado personal de la vida diaria incluyen bañarse, vestirse y desvestirse, alimentarse, usar el baño, tomar medicamentos y no estar postrado.</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167" name="CONTENIDO"/>
          <p:cNvSpPr txBox="1"/>
          <p:nvPr/>
        </p:nvSpPr>
        <p:spPr>
          <a:xfrm>
            <a:off x="861739" y="660399"/>
            <a:ext cx="4670228"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200" b="0">
                <a:solidFill>
                  <a:srgbClr val="3B3735"/>
                </a:solidFill>
              </a:defRPr>
            </a:lvl1pPr>
          </a:lstStyle>
          <a:p>
            <a:r>
              <a:t>CONTENIDO</a:t>
            </a:r>
          </a:p>
        </p:txBody>
      </p:sp>
      <p:sp>
        <p:nvSpPr>
          <p:cNvPr id="168" name="Rectangle"/>
          <p:cNvSpPr/>
          <p:nvPr/>
        </p:nvSpPr>
        <p:spPr>
          <a:xfrm>
            <a:off x="1289006" y="2175414"/>
            <a:ext cx="17848254" cy="1270001"/>
          </a:xfrm>
          <a:prstGeom prst="rect">
            <a:avLst/>
          </a:prstGeom>
          <a:solidFill>
            <a:srgbClr val="00538A"/>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169" name="1. INTRODUCCIÓN"/>
          <p:cNvSpPr txBox="1"/>
          <p:nvPr/>
        </p:nvSpPr>
        <p:spPr>
          <a:xfrm>
            <a:off x="1148612" y="2435988"/>
            <a:ext cx="5825023" cy="748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a:solidFill>
                  <a:srgbClr val="FFFFFF"/>
                </a:solidFill>
              </a:defRPr>
            </a:lvl1pPr>
          </a:lstStyle>
          <a:p>
            <a:r>
              <a:rPr dirty="0"/>
              <a:t>1. INTRODUCCIÓN</a:t>
            </a:r>
          </a:p>
        </p:txBody>
      </p:sp>
      <p:sp>
        <p:nvSpPr>
          <p:cNvPr id="170" name="2. toxicidad cutánea asociada con terapia dirigida"/>
          <p:cNvSpPr/>
          <p:nvPr/>
        </p:nvSpPr>
        <p:spPr>
          <a:xfrm>
            <a:off x="1289006" y="3787086"/>
            <a:ext cx="17848254" cy="1270001"/>
          </a:xfrm>
          <a:prstGeom prst="rect">
            <a:avLst/>
          </a:prstGeom>
          <a:solidFill>
            <a:srgbClr val="00538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0" tIns="0" rIns="0" bIns="0" anchor="ctr"/>
          <a:lstStyle>
            <a:lvl1pPr algn="l">
              <a:defRPr sz="5000" cap="all">
                <a:solidFill>
                  <a:srgbClr val="FFFFFF"/>
                </a:solidFill>
              </a:defRPr>
            </a:lvl1pPr>
          </a:lstStyle>
          <a:p>
            <a:r>
              <a:rPr dirty="0"/>
              <a:t>2. </a:t>
            </a:r>
            <a:r>
              <a:rPr dirty="0" err="1"/>
              <a:t>toxicidad</a:t>
            </a:r>
            <a:r>
              <a:rPr dirty="0"/>
              <a:t> </a:t>
            </a:r>
            <a:r>
              <a:rPr dirty="0" err="1"/>
              <a:t>cutánea</a:t>
            </a:r>
            <a:r>
              <a:rPr dirty="0"/>
              <a:t> </a:t>
            </a:r>
            <a:r>
              <a:rPr dirty="0" err="1"/>
              <a:t>asociada</a:t>
            </a:r>
            <a:r>
              <a:rPr dirty="0"/>
              <a:t> con </a:t>
            </a:r>
            <a:r>
              <a:rPr dirty="0" err="1"/>
              <a:t>terapia</a:t>
            </a:r>
            <a:r>
              <a:rPr dirty="0"/>
              <a:t> </a:t>
            </a:r>
            <a:r>
              <a:rPr dirty="0" err="1"/>
              <a:t>dirigida</a:t>
            </a:r>
            <a:endParaRPr dirty="0"/>
          </a:p>
        </p:txBody>
      </p:sp>
      <p:sp>
        <p:nvSpPr>
          <p:cNvPr id="171" name="3. Prevención y manejo de la toxicidad cutánea"/>
          <p:cNvSpPr/>
          <p:nvPr/>
        </p:nvSpPr>
        <p:spPr>
          <a:xfrm>
            <a:off x="1289006" y="5398758"/>
            <a:ext cx="17848254" cy="1270001"/>
          </a:xfrm>
          <a:prstGeom prst="rect">
            <a:avLst/>
          </a:prstGeom>
          <a:solidFill>
            <a:srgbClr val="00538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0" tIns="0" rIns="0" bIns="0" anchor="ctr"/>
          <a:lstStyle>
            <a:lvl1pPr algn="l">
              <a:defRPr sz="5000" cap="all">
                <a:solidFill>
                  <a:srgbClr val="FFFFFF"/>
                </a:solidFill>
              </a:defRPr>
            </a:lvl1pPr>
          </a:lstStyle>
          <a:p>
            <a:r>
              <a:rPr dirty="0"/>
              <a:t>3. </a:t>
            </a:r>
            <a:r>
              <a:rPr dirty="0" err="1"/>
              <a:t>Prevención</a:t>
            </a:r>
            <a:r>
              <a:rPr dirty="0"/>
              <a:t> y </a:t>
            </a:r>
            <a:r>
              <a:rPr dirty="0" err="1"/>
              <a:t>manejo</a:t>
            </a:r>
            <a:r>
              <a:rPr dirty="0"/>
              <a:t> de la </a:t>
            </a:r>
            <a:r>
              <a:rPr dirty="0" err="1"/>
              <a:t>toxicidad</a:t>
            </a:r>
            <a:r>
              <a:rPr dirty="0"/>
              <a:t> </a:t>
            </a:r>
            <a:r>
              <a:rPr dirty="0" err="1"/>
              <a:t>cutánea</a:t>
            </a:r>
            <a:endParaRPr dirty="0"/>
          </a:p>
        </p:txBody>
      </p:sp>
      <p:sp>
        <p:nvSpPr>
          <p:cNvPr id="172" name="4. Enfoque multidisciplinario para prevenir y"/>
          <p:cNvSpPr/>
          <p:nvPr/>
        </p:nvSpPr>
        <p:spPr>
          <a:xfrm>
            <a:off x="1289006" y="7010429"/>
            <a:ext cx="17848254" cy="2063948"/>
          </a:xfrm>
          <a:prstGeom prst="rect">
            <a:avLst/>
          </a:prstGeom>
          <a:solidFill>
            <a:srgbClr val="00538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0" tIns="0" rIns="0" bIns="720000" anchor="ctr"/>
          <a:lstStyle>
            <a:lvl1pPr algn="l">
              <a:defRPr sz="5000" cap="all">
                <a:solidFill>
                  <a:srgbClr val="FFFFFF"/>
                </a:solidFill>
              </a:defRPr>
            </a:lvl1pPr>
          </a:lstStyle>
          <a:p>
            <a:r>
              <a:rPr dirty="0"/>
              <a:t>4. </a:t>
            </a:r>
            <a:r>
              <a:rPr dirty="0" err="1"/>
              <a:t>Enfoque</a:t>
            </a:r>
            <a:r>
              <a:rPr dirty="0"/>
              <a:t> </a:t>
            </a:r>
            <a:r>
              <a:rPr dirty="0" err="1"/>
              <a:t>multidisciplinario</a:t>
            </a:r>
            <a:r>
              <a:rPr dirty="0"/>
              <a:t> para </a:t>
            </a:r>
            <a:r>
              <a:rPr dirty="0" err="1"/>
              <a:t>prevenir</a:t>
            </a:r>
            <a:r>
              <a:rPr dirty="0"/>
              <a:t> y</a:t>
            </a:r>
          </a:p>
        </p:txBody>
      </p:sp>
      <p:sp>
        <p:nvSpPr>
          <p:cNvPr id="173" name="5. RESUMEN Y CIERRE"/>
          <p:cNvSpPr/>
          <p:nvPr/>
        </p:nvSpPr>
        <p:spPr>
          <a:xfrm>
            <a:off x="1289006" y="9416048"/>
            <a:ext cx="17848254" cy="1270001"/>
          </a:xfrm>
          <a:prstGeom prst="rect">
            <a:avLst/>
          </a:prstGeom>
          <a:solidFill>
            <a:srgbClr val="00538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0" tIns="0" rIns="0" bIns="0" anchor="ctr"/>
          <a:lstStyle>
            <a:lvl1pPr algn="l">
              <a:defRPr sz="5000" cap="all">
                <a:solidFill>
                  <a:srgbClr val="FFFFFF"/>
                </a:solidFill>
              </a:defRPr>
            </a:lvl1pPr>
          </a:lstStyle>
          <a:p>
            <a:r>
              <a:rPr dirty="0"/>
              <a:t>5. RESUMEN Y CIERRE</a:t>
            </a:r>
          </a:p>
        </p:txBody>
      </p:sp>
      <p:sp>
        <p:nvSpPr>
          <p:cNvPr id="174" name="6. RECURSOS ADICIONALES"/>
          <p:cNvSpPr/>
          <p:nvPr/>
        </p:nvSpPr>
        <p:spPr>
          <a:xfrm>
            <a:off x="1289006" y="11027719"/>
            <a:ext cx="17848254" cy="1270001"/>
          </a:xfrm>
          <a:prstGeom prst="rect">
            <a:avLst/>
          </a:prstGeom>
          <a:solidFill>
            <a:srgbClr val="00538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0" tIns="0" rIns="0" bIns="0" anchor="ctr"/>
          <a:lstStyle>
            <a:lvl1pPr algn="l">
              <a:defRPr sz="5000" cap="all">
                <a:solidFill>
                  <a:srgbClr val="FFFFFF"/>
                </a:solidFill>
              </a:defRPr>
            </a:lvl1pPr>
          </a:lstStyle>
          <a:p>
            <a:r>
              <a:rPr dirty="0"/>
              <a:t>6. RECURSOS ADICIONALES</a:t>
            </a:r>
          </a:p>
        </p:txBody>
      </p:sp>
      <p:sp>
        <p:nvSpPr>
          <p:cNvPr id="175" name="manejar la toxicidad cutánea"/>
          <p:cNvSpPr txBox="1"/>
          <p:nvPr/>
        </p:nvSpPr>
        <p:spPr>
          <a:xfrm>
            <a:off x="2168753" y="8075994"/>
            <a:ext cx="9717560" cy="748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000" cap="all">
                <a:solidFill>
                  <a:srgbClr val="FFFFFF"/>
                </a:solidFill>
              </a:defRPr>
            </a:lvl1pPr>
          </a:lstStyle>
          <a:p>
            <a:r>
              <a:rPr dirty="0" err="1"/>
              <a:t>manejar</a:t>
            </a:r>
            <a:r>
              <a:rPr dirty="0"/>
              <a:t> la </a:t>
            </a:r>
            <a:r>
              <a:rPr dirty="0" err="1"/>
              <a:t>toxicidad</a:t>
            </a:r>
            <a:r>
              <a:rPr dirty="0"/>
              <a:t> </a:t>
            </a:r>
            <a:r>
              <a:rPr dirty="0" err="1"/>
              <a:t>cutánea</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69" name="EPP COMO FACTOR DE PRONÓSTICO DE LA RESPUESTA"/>
          <p:cNvSpPr txBox="1"/>
          <p:nvPr/>
        </p:nvSpPr>
        <p:spPr>
          <a:xfrm>
            <a:off x="1130300" y="489644"/>
            <a:ext cx="22123400"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rPr>
                <a:solidFill>
                  <a:srgbClr val="1D4C7C"/>
                </a:solidFill>
              </a:rPr>
              <a:t>EPP </a:t>
            </a:r>
            <a:r>
              <a:rPr b="0">
                <a:solidFill>
                  <a:srgbClr val="393634"/>
                </a:solidFill>
              </a:rPr>
              <a:t>COMO FACTOR DE PRONÓSTICO DE LA RESPUESTA</a:t>
            </a:r>
            <a:endParaRPr sz="850" b="0">
              <a:solidFill>
                <a:srgbClr val="393634"/>
              </a:solidFill>
              <a:latin typeface="Helvetica"/>
              <a:ea typeface="Helvetica"/>
              <a:cs typeface="Helvetica"/>
              <a:sym typeface="Helvetica"/>
            </a:endParaRPr>
          </a:p>
        </p:txBody>
      </p:sp>
      <p:sp>
        <p:nvSpPr>
          <p:cNvPr id="470" name="CHC, carcinoma hepatocelular; HR, cociente de riesgo; EPP, reacción cutánea de eritrodisestesia palmoplantar; ORR, tasa de respuesta objetiva; SG, supervivencia global;  SLP, supervivencia libre de progresión; THP, tiempo hasta la progresión 1. Wang P, e"/>
          <p:cNvSpPr txBox="1"/>
          <p:nvPr/>
        </p:nvSpPr>
        <p:spPr>
          <a:xfrm>
            <a:off x="431800" y="12103099"/>
            <a:ext cx="23431454" cy="1817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rPr dirty="0"/>
              <a:t>CHC, carcinoma </a:t>
            </a:r>
            <a:r>
              <a:rPr dirty="0" err="1"/>
              <a:t>hepatocelular</a:t>
            </a:r>
            <a:r>
              <a:rPr dirty="0"/>
              <a:t>; HR, </a:t>
            </a:r>
            <a:r>
              <a:rPr dirty="0" err="1"/>
              <a:t>cociente</a:t>
            </a:r>
            <a:r>
              <a:rPr dirty="0"/>
              <a:t> de </a:t>
            </a:r>
            <a:r>
              <a:rPr dirty="0" err="1"/>
              <a:t>riesgo</a:t>
            </a:r>
            <a:r>
              <a:rPr dirty="0"/>
              <a:t>; EPP, </a:t>
            </a:r>
            <a:r>
              <a:rPr dirty="0" err="1"/>
              <a:t>reacción</a:t>
            </a:r>
            <a:r>
              <a:rPr dirty="0"/>
              <a:t> </a:t>
            </a:r>
            <a:r>
              <a:rPr dirty="0" err="1"/>
              <a:t>cutánea</a:t>
            </a:r>
            <a:r>
              <a:rPr dirty="0"/>
              <a:t> de </a:t>
            </a:r>
            <a:r>
              <a:rPr dirty="0" err="1"/>
              <a:t>eritrodisestesia</a:t>
            </a:r>
            <a:r>
              <a:rPr dirty="0"/>
              <a:t> palmoplantar; ORR, </a:t>
            </a:r>
            <a:r>
              <a:rPr dirty="0" err="1"/>
              <a:t>tasa</a:t>
            </a:r>
            <a:r>
              <a:rPr dirty="0"/>
              <a:t> de </a:t>
            </a:r>
            <a:r>
              <a:rPr dirty="0" err="1"/>
              <a:t>respuesta</a:t>
            </a:r>
            <a:r>
              <a:rPr dirty="0"/>
              <a:t> </a:t>
            </a:r>
            <a:r>
              <a:rPr dirty="0" err="1"/>
              <a:t>objetiva</a:t>
            </a:r>
            <a:r>
              <a:rPr dirty="0"/>
              <a:t>; SG, </a:t>
            </a:r>
            <a:r>
              <a:rPr dirty="0" err="1"/>
              <a:t>supervivencia</a:t>
            </a:r>
            <a:r>
              <a:rPr dirty="0"/>
              <a:t> global;  SLP, </a:t>
            </a:r>
            <a:r>
              <a:rPr dirty="0" err="1"/>
              <a:t>supervivencia</a:t>
            </a:r>
            <a:r>
              <a:rPr dirty="0"/>
              <a:t> libre de </a:t>
            </a:r>
            <a:r>
              <a:rPr dirty="0" err="1"/>
              <a:t>progresión</a:t>
            </a:r>
            <a:r>
              <a:rPr dirty="0"/>
              <a:t>; THP, </a:t>
            </a:r>
            <a:r>
              <a:rPr dirty="0" err="1"/>
              <a:t>tiempo</a:t>
            </a:r>
            <a:r>
              <a:rPr dirty="0"/>
              <a:t> hasta la </a:t>
            </a:r>
            <a:r>
              <a:rPr dirty="0" err="1"/>
              <a:t>progresión</a:t>
            </a:r>
            <a:br>
              <a:rPr dirty="0"/>
            </a:br>
            <a:r>
              <a:rPr dirty="0"/>
              <a:t>1. </a:t>
            </a:r>
            <a:r>
              <a:rPr u="sng" dirty="0">
                <a:solidFill>
                  <a:srgbClr val="4F4D50"/>
                </a:solidFill>
                <a:uFill>
                  <a:solidFill>
                    <a:srgbClr val="4F4D50"/>
                  </a:solidFill>
                </a:uFill>
                <a:hlinkClick r:id="rId3"/>
              </a:rPr>
              <a:t>Wang P, et al. Expert Rev Gastroenterol Hepatol. 2018;12:1-8</a:t>
            </a:r>
            <a:r>
              <a:rPr dirty="0"/>
              <a:t>. 2. </a:t>
            </a:r>
            <a:r>
              <a:rPr u="sng" dirty="0">
                <a:solidFill>
                  <a:srgbClr val="4F4D50"/>
                </a:solidFill>
                <a:uFill>
                  <a:solidFill>
                    <a:srgbClr val="4F4D50"/>
                  </a:solidFill>
                </a:uFill>
                <a:hlinkClick r:id="rId4"/>
              </a:rPr>
              <a:t>Bruix J, et al. J Clin Oncol. 2018;36 suppl 4:412</a:t>
            </a:r>
            <a:r>
              <a:rPr dirty="0"/>
              <a:t>. 3. </a:t>
            </a:r>
            <a:r>
              <a:rPr u="sng" dirty="0">
                <a:solidFill>
                  <a:srgbClr val="4F4D50"/>
                </a:solidFill>
                <a:uFill>
                  <a:solidFill>
                    <a:srgbClr val="4F4D50"/>
                  </a:solidFill>
                </a:uFill>
                <a:hlinkClick r:id="rId5"/>
              </a:rPr>
              <a:t>Grothey A, et al. J Clin Oncol. 2017:35 suppl:3551 </a:t>
            </a:r>
            <a:r>
              <a:rPr dirty="0"/>
              <a:t>. 4. </a:t>
            </a:r>
            <a:r>
              <a:rPr u="sng" dirty="0">
                <a:solidFill>
                  <a:srgbClr val="4F4D50"/>
                </a:solidFill>
                <a:uFill>
                  <a:solidFill>
                    <a:srgbClr val="4F4D50"/>
                  </a:solidFill>
                </a:uFill>
                <a:hlinkClick r:id="rId6"/>
              </a:rPr>
              <a:t>Hiraoka A, et al. Cancer Med. 2019;8:3719-28</a:t>
            </a:r>
            <a:r>
              <a:rPr dirty="0"/>
              <a:t>.  5. </a:t>
            </a:r>
            <a:r>
              <a:rPr u="sng" dirty="0">
                <a:solidFill>
                  <a:srgbClr val="4F4D50"/>
                </a:solidFill>
                <a:uFill>
                  <a:solidFill>
                    <a:srgbClr val="4F4D50"/>
                  </a:solidFill>
                </a:uFill>
                <a:hlinkClick r:id="rId7"/>
              </a:rPr>
              <a:t>Puzanov I, et al. J Clin Oncol. 2011;29 suppl 15:e21113</a:t>
            </a:r>
          </a:p>
        </p:txBody>
      </p:sp>
      <p:graphicFrame>
        <p:nvGraphicFramePr>
          <p:cNvPr id="471" name="Table"/>
          <p:cNvGraphicFramePr/>
          <p:nvPr/>
        </p:nvGraphicFramePr>
        <p:xfrm>
          <a:off x="539443" y="2523107"/>
          <a:ext cx="23305112" cy="9747252"/>
        </p:xfrm>
        <a:graphic>
          <a:graphicData uri="http://schemas.openxmlformats.org/drawingml/2006/table">
            <a:tbl>
              <a:tblPr firstRow="1" bandRow="1">
                <a:tableStyleId>{4C3C2611-4C71-4FC5-86AE-919BDF0F9419}</a:tableStyleId>
              </a:tblPr>
              <a:tblGrid>
                <a:gridCol w="4969401">
                  <a:extLst>
                    <a:ext uri="{9D8B030D-6E8A-4147-A177-3AD203B41FA5}">
                      <a16:colId xmlns:a16="http://schemas.microsoft.com/office/drawing/2014/main" val="20000"/>
                    </a:ext>
                  </a:extLst>
                </a:gridCol>
                <a:gridCol w="5139723">
                  <a:extLst>
                    <a:ext uri="{9D8B030D-6E8A-4147-A177-3AD203B41FA5}">
                      <a16:colId xmlns:a16="http://schemas.microsoft.com/office/drawing/2014/main" val="20001"/>
                    </a:ext>
                  </a:extLst>
                </a:gridCol>
                <a:gridCol w="4455996">
                  <a:extLst>
                    <a:ext uri="{9D8B030D-6E8A-4147-A177-3AD203B41FA5}">
                      <a16:colId xmlns:a16="http://schemas.microsoft.com/office/drawing/2014/main" val="20002"/>
                    </a:ext>
                  </a:extLst>
                </a:gridCol>
                <a:gridCol w="4369996">
                  <a:extLst>
                    <a:ext uri="{9D8B030D-6E8A-4147-A177-3AD203B41FA5}">
                      <a16:colId xmlns:a16="http://schemas.microsoft.com/office/drawing/2014/main" val="20003"/>
                    </a:ext>
                  </a:extLst>
                </a:gridCol>
                <a:gridCol w="4369996">
                  <a:extLst>
                    <a:ext uri="{9D8B030D-6E8A-4147-A177-3AD203B41FA5}">
                      <a16:colId xmlns:a16="http://schemas.microsoft.com/office/drawing/2014/main" val="20004"/>
                    </a:ext>
                  </a:extLst>
                </a:gridCol>
              </a:tblGrid>
              <a:tr h="665208">
                <a:tc>
                  <a:txBody>
                    <a:bodyPr/>
                    <a:lstStyle/>
                    <a:p>
                      <a:pPr defTabSz="914400">
                        <a:defRPr sz="2800">
                          <a:latin typeface="+mn-lt"/>
                          <a:ea typeface="+mn-ea"/>
                          <a:cs typeface="+mn-cs"/>
                          <a:sym typeface="Calibri"/>
                        </a:defRPr>
                      </a:pPr>
                      <a:r>
                        <a:t>Sorafenib en el CHC</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800">
                          <a:latin typeface="+mn-lt"/>
                          <a:ea typeface="+mn-ea"/>
                          <a:cs typeface="+mn-cs"/>
                          <a:sym typeface="Calibri"/>
                        </a:defRPr>
                      </a:pPr>
                      <a:r>
                        <a:t>Regorafenib en el CHC</a:t>
                      </a:r>
                      <a:r>
                        <a:rPr baseline="31071"/>
                        <a:t>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800">
                          <a:latin typeface="+mn-lt"/>
                          <a:ea typeface="+mn-ea"/>
                          <a:cs typeface="+mn-cs"/>
                          <a:sym typeface="Calibri"/>
                        </a:defRPr>
                      </a:pPr>
                      <a:r>
                        <a:t>Regorafenib en el CCR</a:t>
                      </a:r>
                      <a:r>
                        <a:rPr baseline="31071"/>
                        <a:t>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2800">
                          <a:latin typeface="+mn-lt"/>
                          <a:ea typeface="+mn-ea"/>
                          <a:cs typeface="+mn-cs"/>
                          <a:sym typeface="Calibri"/>
                        </a:defRPr>
                      </a:pPr>
                      <a:r>
                        <a:t>Lenvatinib en el CHC</a:t>
                      </a:r>
                      <a:r>
                        <a:rPr baseline="31071"/>
                        <a:t>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900">
                          <a:latin typeface="+mn-lt"/>
                          <a:ea typeface="+mn-ea"/>
                          <a:cs typeface="+mn-cs"/>
                          <a:sym typeface="Calibri"/>
                        </a:defRPr>
                      </a:pPr>
                      <a:r>
                        <a:t>SUNITINIB EN TUMORES DE ESTROMA GASTROINTESTINAL</a:t>
                      </a:r>
                      <a:r>
                        <a:rPr baseline="31999"/>
                        <a:t>5</a:t>
                      </a:r>
                      <a:endParaRPr sz="850" b="0">
                        <a:solidFill>
                          <a:srgbClr val="000000"/>
                        </a:solidFill>
                        <a:latin typeface="Helvetica"/>
                        <a:ea typeface="Helvetica"/>
                        <a:cs typeface="Helvetica"/>
                        <a:sym typeface="Helvetica"/>
                      </a:endParaRPr>
                    </a:p>
                    <a:p>
                      <a:pPr defTabSz="914400">
                        <a:defRPr sz="2800">
                          <a:latin typeface="+mn-lt"/>
                          <a:ea typeface="+mn-ea"/>
                          <a:cs typeface="+mn-cs"/>
                          <a:sym typeface="Calibri"/>
                        </a:defRPr>
                      </a:pPr>
                      <a:r>
                        <a:rPr baseline="31071"/>
                        <a:t>5</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0"/>
                  </a:ext>
                </a:extLst>
              </a:tr>
              <a:tr h="4391026">
                <a:tc>
                  <a:txBody>
                    <a:bodyPr/>
                    <a:lstStyle/>
                    <a:p>
                      <a:pPr algn="l">
                        <a:buClr>
                          <a:srgbClr val="CB593F"/>
                        </a:buClr>
                        <a:defRPr sz="2800" b="1">
                          <a:solidFill>
                            <a:srgbClr val="00538A"/>
                          </a:solidFill>
                          <a:latin typeface="+mn-lt"/>
                          <a:ea typeface="+mn-ea"/>
                          <a:cs typeface="+mn-cs"/>
                          <a:sym typeface="Calibri"/>
                        </a:defRPr>
                      </a:pPr>
                      <a:r>
                        <a:t>Un </a:t>
                      </a:r>
                      <a:r>
                        <a:rPr>
                          <a:solidFill>
                            <a:srgbClr val="C0504D"/>
                          </a:solidFill>
                        </a:rPr>
                        <a:t>meta-análisis</a:t>
                      </a:r>
                      <a:r>
                        <a:t> de 12 estudios de cohortes con 1017 pacientes permite concluir que la EPP está asociada con una supervivencia global (SG) y un tiempo hasta la progresión (THP) mayores en pacientes con CHC tratados con sorafenib</a:t>
                      </a:r>
                      <a:endParaRPr sz="850">
                        <a:solidFill>
                          <a:srgbClr val="000000"/>
                        </a:solidFill>
                        <a:latin typeface="Helvetica"/>
                        <a:ea typeface="Helvetica"/>
                        <a:cs typeface="Helvetica"/>
                        <a:sym typeface="Helvetica"/>
                      </a:endParaRPr>
                    </a:p>
                    <a:p>
                      <a:pPr algn="l">
                        <a:buClr>
                          <a:srgbClr val="CB593F"/>
                        </a:buClr>
                        <a:defRPr sz="2800" b="1">
                          <a:solidFill>
                            <a:srgbClr val="00538A"/>
                          </a:solidFill>
                          <a:latin typeface="+mn-lt"/>
                          <a:ea typeface="+mn-ea"/>
                          <a:cs typeface="+mn-cs"/>
                          <a:sym typeface="Calibri"/>
                        </a:defRPr>
                      </a:pP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CB593F"/>
                        </a:buClr>
                        <a:defRPr sz="2800" b="1">
                          <a:solidFill>
                            <a:srgbClr val="00538A"/>
                          </a:solidFill>
                          <a:latin typeface="+mn-lt"/>
                          <a:ea typeface="+mn-ea"/>
                          <a:cs typeface="+mn-cs"/>
                          <a:sym typeface="Calibri"/>
                        </a:defRPr>
                      </a:pPr>
                      <a:r>
                        <a:rPr>
                          <a:solidFill>
                            <a:srgbClr val="C0504D"/>
                          </a:solidFill>
                        </a:rPr>
                        <a:t>En un análisis retrospectivo del ensayo RESORCE</a:t>
                      </a:r>
                      <a:r>
                        <a:rPr>
                          <a:solidFill>
                            <a:srgbClr val="D46D50"/>
                          </a:solidFill>
                        </a:rPr>
                        <a:t> </a:t>
                      </a:r>
                      <a:r>
                        <a:t>en el que los pacientes con CHC recibieron regorafenib en segunda línea o placebo tras progresión a sorafenib, se concluyó que la EPP durante el tratamiento con regorafenib estaba asociada a una SG más extensa.</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CB593F"/>
                        </a:buClr>
                        <a:defRPr sz="2800" b="1">
                          <a:solidFill>
                            <a:srgbClr val="00538A"/>
                          </a:solidFill>
                          <a:latin typeface="+mn-lt"/>
                          <a:ea typeface="+mn-ea"/>
                          <a:cs typeface="+mn-cs"/>
                          <a:sym typeface="Calibri"/>
                        </a:defRPr>
                      </a:pPr>
                      <a:r>
                        <a:rPr>
                          <a:solidFill>
                            <a:srgbClr val="C0504D"/>
                          </a:solidFill>
                        </a:rPr>
                        <a:t>Un análisis a posteriori del ensayo CORRECT</a:t>
                      </a:r>
                      <a:r>
                        <a:rPr>
                          <a:solidFill>
                            <a:srgbClr val="D46D50"/>
                          </a:solidFill>
                        </a:rPr>
                        <a:t> </a:t>
                      </a:r>
                      <a:r>
                        <a:t>en el que los pacientes con CCR metastásico previamente tratado recibieron regorafenib o placebo permitió concluir que los pacientes con EPP mejoraron más con regorafenib.</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CB593F"/>
                        </a:buClr>
                        <a:defRPr sz="2800" b="1">
                          <a:solidFill>
                            <a:srgbClr val="00538A"/>
                          </a:solidFill>
                          <a:latin typeface="+mn-lt"/>
                          <a:ea typeface="+mn-ea"/>
                          <a:cs typeface="+mn-cs"/>
                          <a:sym typeface="Calibri"/>
                        </a:defRPr>
                      </a:pPr>
                      <a:r>
                        <a:t>En un </a:t>
                      </a:r>
                      <a:r>
                        <a:rPr>
                          <a:solidFill>
                            <a:srgbClr val="C0504D"/>
                          </a:solidFill>
                        </a:rPr>
                        <a:t>estudio retrospectivo</a:t>
                      </a:r>
                      <a:r>
                        <a:rPr>
                          <a:solidFill>
                            <a:srgbClr val="D46D50"/>
                          </a:solidFill>
                        </a:rPr>
                        <a:t> </a:t>
                      </a:r>
                      <a:r>
                        <a:t>con 152 pacientes con CHC de Japón tratados con lenvatinib, se demostró que la EPP en cualquier grado estaba asociada con un THP más largo.</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CB593F"/>
                        </a:buClr>
                        <a:defRPr sz="2800" b="1">
                          <a:solidFill>
                            <a:srgbClr val="00538A"/>
                          </a:solidFill>
                          <a:latin typeface="+mn-lt"/>
                          <a:ea typeface="+mn-ea"/>
                          <a:cs typeface="+mn-cs"/>
                          <a:sym typeface="Calibri"/>
                        </a:defRPr>
                      </a:pPr>
                      <a:r>
                        <a:t>En un </a:t>
                      </a:r>
                      <a:r>
                        <a:rPr>
                          <a:solidFill>
                            <a:srgbClr val="C0504D"/>
                          </a:solidFill>
                        </a:rPr>
                        <a:t>estudio retrospectivo</a:t>
                      </a:r>
                      <a:r>
                        <a:rPr>
                          <a:solidFill>
                            <a:srgbClr val="D46D50"/>
                          </a:solidFill>
                        </a:rPr>
                        <a:t> </a:t>
                      </a:r>
                      <a:r>
                        <a:t>con 416 pacientes con tumores de estroma gastrointestinal (GIST), se concluyó que la EPP está asociada con una ORR , una SLP y una SG más favorables.</a:t>
                      </a: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1"/>
                  </a:ext>
                </a:extLst>
              </a:tr>
              <a:tr h="4391026">
                <a:tc>
                  <a:txBody>
                    <a:bodyPr/>
                    <a:lstStyle/>
                    <a:p>
                      <a:pPr marL="370416" indent="-370416" algn="l">
                        <a:buSzPct val="125000"/>
                        <a:buChar char="•"/>
                        <a:defRPr sz="2800" b="1">
                          <a:solidFill>
                            <a:srgbClr val="C0504D"/>
                          </a:solidFill>
                          <a:latin typeface="+mn-lt"/>
                          <a:ea typeface="+mn-ea"/>
                          <a:cs typeface="+mn-cs"/>
                          <a:sym typeface="Calibri"/>
                        </a:defRPr>
                      </a:pPr>
                      <a:r>
                        <a:t>HR combinado para SG :  0,45 (IC (95 %): 0,36-0,55) </a:t>
                      </a:r>
                    </a:p>
                    <a:p>
                      <a:pPr marL="370416" indent="-370416" algn="l">
                        <a:buSzPct val="125000"/>
                        <a:buChar char="•"/>
                        <a:defRPr sz="2800" b="1">
                          <a:solidFill>
                            <a:srgbClr val="C0504D"/>
                          </a:solidFill>
                          <a:latin typeface="+mn-lt"/>
                          <a:ea typeface="+mn-ea"/>
                          <a:cs typeface="+mn-cs"/>
                          <a:sym typeface="Calibri"/>
                        </a:defRPr>
                      </a:pPr>
                      <a:r>
                        <a:t>HR combinado para THP: 0,41 (IC (95 %): 0,28-0,60)</a:t>
                      </a: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lgn="l">
                        <a:defRPr sz="2800" b="1">
                          <a:solidFill>
                            <a:srgbClr val="C0504D"/>
                          </a:solidFill>
                          <a:latin typeface="+mn-lt"/>
                          <a:ea typeface="+mn-ea"/>
                          <a:cs typeface="+mn-cs"/>
                          <a:sym typeface="Calibri"/>
                        </a:defRPr>
                      </a:pPr>
                      <a:r>
                        <a:t>Mediana de SG en pacientes con y sin EPP:</a:t>
                      </a:r>
                    </a:p>
                    <a:p>
                      <a:pPr marL="370416" indent="-370416" algn="l">
                        <a:buSzPct val="125000"/>
                        <a:buChar char="•"/>
                        <a:defRPr sz="2800" b="1">
                          <a:solidFill>
                            <a:srgbClr val="C0504D"/>
                          </a:solidFill>
                          <a:latin typeface="+mn-lt"/>
                          <a:ea typeface="+mn-ea"/>
                          <a:cs typeface="+mn-cs"/>
                          <a:sym typeface="Calibri"/>
                        </a:defRPr>
                      </a:pPr>
                      <a:r>
                        <a:t>14,1 meses (IC (95 %): 11,7-16,5) vs. 6,6 meses (IC (95 %) 5,0-8,5) </a:t>
                      </a:r>
                    </a:p>
                    <a:p>
                      <a:pPr marL="370416" indent="-370416" algn="l">
                        <a:buSzPct val="125000"/>
                        <a:buChar char="•"/>
                        <a:defRPr sz="2800" b="1">
                          <a:solidFill>
                            <a:srgbClr val="C0504D"/>
                          </a:solidFill>
                          <a:latin typeface="+mn-lt"/>
                          <a:ea typeface="+mn-ea"/>
                          <a:cs typeface="+mn-cs"/>
                          <a:sym typeface="Calibri"/>
                        </a:defRPr>
                      </a:pPr>
                      <a:r>
                        <a:t>HR : 0,52 (IC (95 %): 0,40-0,67)</a:t>
                      </a: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lgn="l">
                        <a:defRPr sz="2800" b="1">
                          <a:solidFill>
                            <a:srgbClr val="C0504D"/>
                          </a:solidFill>
                          <a:latin typeface="+mn-lt"/>
                          <a:ea typeface="+mn-ea"/>
                          <a:cs typeface="+mn-cs"/>
                          <a:sym typeface="Calibri"/>
                        </a:defRPr>
                      </a:pPr>
                      <a:r>
                        <a:t>Eficacia en pacientes con y sin EPP: </a:t>
                      </a:r>
                    </a:p>
                    <a:p>
                      <a:pPr marL="370416" indent="-370416" algn="l">
                        <a:buSzPct val="125000"/>
                        <a:buChar char="•"/>
                        <a:defRPr sz="2800" b="1">
                          <a:solidFill>
                            <a:srgbClr val="C0504D"/>
                          </a:solidFill>
                          <a:latin typeface="+mn-lt"/>
                          <a:ea typeface="+mn-ea"/>
                          <a:cs typeface="+mn-cs"/>
                          <a:sym typeface="Calibri"/>
                        </a:defRPr>
                      </a:pPr>
                      <a:r>
                        <a:t>SLP : 3,4 vs. 1,8 meses (HR 0,54 (IC (95 %): 0,45-0,66)</a:t>
                      </a:r>
                    </a:p>
                    <a:p>
                      <a:pPr marL="370416" indent="-370416" algn="l">
                        <a:buSzPct val="125000"/>
                        <a:buChar char="•"/>
                        <a:defRPr sz="2800" b="1">
                          <a:solidFill>
                            <a:srgbClr val="C0504D"/>
                          </a:solidFill>
                          <a:latin typeface="+mn-lt"/>
                          <a:ea typeface="+mn-ea"/>
                          <a:cs typeface="+mn-cs"/>
                          <a:sym typeface="Calibri"/>
                        </a:defRPr>
                      </a:pPr>
                      <a:r>
                        <a:t>SG : 9,5 vs. 4,7 meses (HR 0,41 (IC (95 %): 0,41-0,53)</a:t>
                      </a: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lgn="l">
                        <a:defRPr sz="2800" b="1">
                          <a:solidFill>
                            <a:srgbClr val="C0504D"/>
                          </a:solidFill>
                          <a:latin typeface="+mn-lt"/>
                          <a:ea typeface="+mn-ea"/>
                          <a:cs typeface="+mn-cs"/>
                          <a:sym typeface="Calibri"/>
                        </a:defRPr>
                      </a:pPr>
                      <a:r>
                        <a:t>THP: en pacientes con y sin EPP:</a:t>
                      </a:r>
                    </a:p>
                    <a:p>
                      <a:pPr marL="370416" indent="-370416" algn="l">
                        <a:buSzPct val="125000"/>
                        <a:buChar char="•"/>
                        <a:defRPr sz="2800" b="1">
                          <a:solidFill>
                            <a:srgbClr val="C0504D"/>
                          </a:solidFill>
                          <a:latin typeface="+mn-lt"/>
                          <a:ea typeface="+mn-ea"/>
                          <a:cs typeface="+mn-cs"/>
                          <a:sym typeface="Calibri"/>
                        </a:defRPr>
                      </a:pPr>
                      <a:r>
                        <a:t>No se alcanzó vs. 8,9 meses (p = 0,007)</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algn="l">
                        <a:defRPr sz="2800" b="1">
                          <a:solidFill>
                            <a:srgbClr val="C0504D"/>
                          </a:solidFill>
                          <a:latin typeface="+mn-lt"/>
                          <a:ea typeface="+mn-ea"/>
                          <a:cs typeface="+mn-cs"/>
                          <a:sym typeface="Calibri"/>
                        </a:defRPr>
                      </a:pPr>
                      <a:r>
                        <a:t>Eficacia en pacientes con y sin EPP</a:t>
                      </a:r>
                      <a:r>
                        <a:rPr b="0"/>
                        <a:t>:</a:t>
                      </a:r>
                    </a:p>
                    <a:p>
                      <a:pPr marL="370416" indent="-370416" algn="l">
                        <a:buSzPct val="125000"/>
                        <a:buChar char="•"/>
                        <a:defRPr sz="2800" b="1">
                          <a:solidFill>
                            <a:srgbClr val="C0504D"/>
                          </a:solidFill>
                          <a:latin typeface="+mn-lt"/>
                          <a:ea typeface="+mn-ea"/>
                          <a:cs typeface="+mn-cs"/>
                          <a:sym typeface="Calibri"/>
                        </a:defRPr>
                      </a:pPr>
                      <a:r>
                        <a:t>ORR : 22,2 % vs. 10,7 % </a:t>
                      </a:r>
                    </a:p>
                    <a:p>
                      <a:pPr marL="370416" indent="-370416" algn="l">
                        <a:buSzPct val="125000"/>
                        <a:buChar char="•"/>
                        <a:defRPr sz="2800" b="1">
                          <a:solidFill>
                            <a:srgbClr val="C0504D"/>
                          </a:solidFill>
                          <a:latin typeface="+mn-lt"/>
                          <a:ea typeface="+mn-ea"/>
                          <a:cs typeface="+mn-cs"/>
                          <a:sym typeface="Calibri"/>
                        </a:defRPr>
                      </a:pPr>
                      <a:r>
                        <a:t>SLP : 11 vs. 5,5 meses </a:t>
                      </a:r>
                    </a:p>
                    <a:p>
                      <a:pPr marL="370416" indent="-370416" algn="l">
                        <a:buSzPct val="125000"/>
                        <a:buChar char="•"/>
                        <a:defRPr sz="2800" b="1">
                          <a:solidFill>
                            <a:srgbClr val="C0504D"/>
                          </a:solidFill>
                          <a:latin typeface="+mn-lt"/>
                          <a:ea typeface="+mn-ea"/>
                          <a:cs typeface="+mn-cs"/>
                          <a:sym typeface="Calibri"/>
                        </a:defRPr>
                      </a:pPr>
                      <a:r>
                        <a:t>SG : 35,7 vs. 16,6 meses p &lt; 0,01 en todos los casos</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bl>
          </a:graphicData>
        </a:graphic>
      </p:graphicFrame>
      <p:sp>
        <p:nvSpPr>
          <p:cNvPr id="472" name="ALGUNOS ESTUDIOS HAN INDICADO QUE LA EPP SE CORRELACIONA POSITIVAMENTE CON LA RESPUESTA A LOS IMQs"/>
          <p:cNvSpPr txBox="1"/>
          <p:nvPr/>
        </p:nvSpPr>
        <p:spPr>
          <a:xfrm>
            <a:off x="1130300" y="1837320"/>
            <a:ext cx="19831646" cy="507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spcBef>
                <a:spcPts val="1200"/>
              </a:spcBef>
              <a:buClr>
                <a:srgbClr val="4F4D50"/>
              </a:buClr>
              <a:buFont typeface="Arial"/>
              <a:defRPr sz="3200">
                <a:solidFill>
                  <a:srgbClr val="3B3735"/>
                </a:solidFill>
              </a:defRPr>
            </a:lvl1pPr>
          </a:lstStyle>
          <a:p>
            <a:r>
              <a:t>ALGUNOS ESTUDIOS HAN INDICADO QUE LA EPP SE CORRELACIONA POSITIVAMENTE CON LA RESPUESTA A LOS IMQs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75" name="TOXICIDADES CUTÁNEAS ADICIONALES PIEL SECA, PRURITO Y FOTOSENSIBILIDAD"/>
          <p:cNvSpPr txBox="1"/>
          <p:nvPr/>
        </p:nvSpPr>
        <p:spPr>
          <a:xfrm>
            <a:off x="946412" y="-39328"/>
            <a:ext cx="22794965" cy="2416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5300">
                <a:solidFill>
                  <a:srgbClr val="00538A"/>
                </a:solidFill>
              </a:defRPr>
            </a:pPr>
            <a:endParaRPr b="0">
              <a:solidFill>
                <a:srgbClr val="000000"/>
              </a:solidFill>
              <a:latin typeface="Helvetica"/>
              <a:ea typeface="Helvetica"/>
              <a:cs typeface="Helvetica"/>
              <a:sym typeface="Helvetica"/>
            </a:endParaRPr>
          </a:p>
          <a:p>
            <a:pPr algn="l">
              <a:defRPr sz="5300">
                <a:solidFill>
                  <a:srgbClr val="00538A"/>
                </a:solidFill>
              </a:defRPr>
            </a:pPr>
            <a:r>
              <a:t> </a:t>
            </a:r>
            <a:r>
              <a:rPr b="0">
                <a:solidFill>
                  <a:srgbClr val="393634"/>
                </a:solidFill>
              </a:rPr>
              <a:t>TOXICIDADES CUTÁNEAS ADICIONALES</a:t>
            </a:r>
            <a:r>
              <a:t> PIEL SECA, PRURITO Y FOTOSENSIBILIDAD</a:t>
            </a:r>
          </a:p>
        </p:txBody>
      </p:sp>
      <p:sp>
        <p:nvSpPr>
          <p:cNvPr id="476" name="Callout"/>
          <p:cNvSpPr/>
          <p:nvPr/>
        </p:nvSpPr>
        <p:spPr>
          <a:xfrm>
            <a:off x="19881299" y="1844182"/>
            <a:ext cx="3146029" cy="2859485"/>
          </a:xfrm>
          <a:custGeom>
            <a:avLst/>
            <a:gdLst/>
            <a:ahLst/>
            <a:cxnLst>
              <a:cxn ang="0">
                <a:pos x="wd2" y="hd2"/>
              </a:cxn>
              <a:cxn ang="5400000">
                <a:pos x="wd2" y="hd2"/>
              </a:cxn>
              <a:cxn ang="10800000">
                <a:pos x="wd2" y="hd2"/>
              </a:cxn>
              <a:cxn ang="16200000">
                <a:pos x="wd2" y="hd2"/>
              </a:cxn>
            </a:cxnLst>
            <a:rect l="0" t="0" r="r" b="b"/>
            <a:pathLst>
              <a:path w="21600" h="21600" extrusionOk="0">
                <a:moveTo>
                  <a:pt x="436" y="0"/>
                </a:moveTo>
                <a:cubicBezTo>
                  <a:pt x="195" y="0"/>
                  <a:pt x="0" y="215"/>
                  <a:pt x="0" y="480"/>
                </a:cubicBezTo>
                <a:lnTo>
                  <a:pt x="0" y="16785"/>
                </a:lnTo>
                <a:cubicBezTo>
                  <a:pt x="0" y="17050"/>
                  <a:pt x="195" y="17265"/>
                  <a:pt x="436" y="17265"/>
                </a:cubicBezTo>
                <a:lnTo>
                  <a:pt x="9578" y="17265"/>
                </a:lnTo>
                <a:lnTo>
                  <a:pt x="10450" y="21600"/>
                </a:lnTo>
                <a:lnTo>
                  <a:pt x="11322" y="17265"/>
                </a:lnTo>
                <a:lnTo>
                  <a:pt x="21164" y="17265"/>
                </a:lnTo>
                <a:cubicBezTo>
                  <a:pt x="21405" y="17265"/>
                  <a:pt x="21600" y="17050"/>
                  <a:pt x="21600" y="16785"/>
                </a:cubicBezTo>
                <a:lnTo>
                  <a:pt x="21600" y="480"/>
                </a:lnTo>
                <a:cubicBezTo>
                  <a:pt x="21600" y="215"/>
                  <a:pt x="21405" y="0"/>
                  <a:pt x="21164" y="0"/>
                </a:cubicBezTo>
                <a:lnTo>
                  <a:pt x="436" y="0"/>
                </a:lnTo>
                <a:close/>
              </a:path>
            </a:pathLst>
          </a:custGeom>
          <a:solidFill>
            <a:srgbClr val="1D4C7C"/>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477" name="La piel seca también se conoce como xerosis (cutis)"/>
          <p:cNvSpPr txBox="1"/>
          <p:nvPr/>
        </p:nvSpPr>
        <p:spPr>
          <a:xfrm>
            <a:off x="20006299" y="2070945"/>
            <a:ext cx="2896029" cy="1750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5900"/>
              </a:spcBef>
              <a:defRPr sz="2800">
                <a:solidFill>
                  <a:srgbClr val="FFFFFF"/>
                </a:solidFill>
              </a:defRPr>
            </a:lvl1pPr>
          </a:lstStyle>
          <a:p>
            <a:r>
              <a:t>La piel seca también se conoce como xerosis (cutis)</a:t>
            </a:r>
          </a:p>
        </p:txBody>
      </p:sp>
      <p:pic>
        <p:nvPicPr>
          <p:cNvPr id="478" name="Nurse.png" descr="Nurse.png"/>
          <p:cNvPicPr>
            <a:picLocks noChangeAspect="1"/>
          </p:cNvPicPr>
          <p:nvPr/>
        </p:nvPicPr>
        <p:blipFill>
          <a:blip r:embed="rId3"/>
          <a:stretch>
            <a:fillRect/>
          </a:stretch>
        </p:blipFill>
        <p:spPr>
          <a:xfrm>
            <a:off x="20391635" y="5065923"/>
            <a:ext cx="2199316" cy="6213938"/>
          </a:xfrm>
          <a:prstGeom prst="rect">
            <a:avLst/>
          </a:prstGeom>
          <a:ln w="12700">
            <a:miter lim="400000"/>
          </a:ln>
        </p:spPr>
      </p:pic>
      <p:graphicFrame>
        <p:nvGraphicFramePr>
          <p:cNvPr id="479" name="Table"/>
          <p:cNvGraphicFramePr/>
          <p:nvPr/>
        </p:nvGraphicFramePr>
        <p:xfrm>
          <a:off x="1187400" y="1844945"/>
          <a:ext cx="18097500" cy="4733119"/>
        </p:xfrm>
        <a:graphic>
          <a:graphicData uri="http://schemas.openxmlformats.org/drawingml/2006/table">
            <a:tbl>
              <a:tblPr firstRow="1" bandRow="1">
                <a:tableStyleId>{4C3C2611-4C71-4FC5-86AE-919BDF0F9419}</a:tableStyleId>
              </a:tblPr>
              <a:tblGrid>
                <a:gridCol w="6032500">
                  <a:extLst>
                    <a:ext uri="{9D8B030D-6E8A-4147-A177-3AD203B41FA5}">
                      <a16:colId xmlns:a16="http://schemas.microsoft.com/office/drawing/2014/main" val="20000"/>
                    </a:ext>
                  </a:extLst>
                </a:gridCol>
                <a:gridCol w="6032500">
                  <a:extLst>
                    <a:ext uri="{9D8B030D-6E8A-4147-A177-3AD203B41FA5}">
                      <a16:colId xmlns:a16="http://schemas.microsoft.com/office/drawing/2014/main" val="20001"/>
                    </a:ext>
                  </a:extLst>
                </a:gridCol>
                <a:gridCol w="6032500">
                  <a:extLst>
                    <a:ext uri="{9D8B030D-6E8A-4147-A177-3AD203B41FA5}">
                      <a16:colId xmlns:a16="http://schemas.microsoft.com/office/drawing/2014/main" val="20002"/>
                    </a:ext>
                  </a:extLst>
                </a:gridCol>
              </a:tblGrid>
              <a:tr h="1644479">
                <a:tc>
                  <a:txBody>
                    <a:bodyPr/>
                    <a:lstStyle/>
                    <a:p>
                      <a:pPr algn="l" defTabSz="914400">
                        <a:defRPr sz="3000">
                          <a:latin typeface="+mn-lt"/>
                          <a:ea typeface="+mn-ea"/>
                          <a:cs typeface="+mn-cs"/>
                          <a:sym typeface="Calibri"/>
                        </a:defRPr>
                      </a:pPr>
                      <a:r>
                        <a:t>Síntomas</a:t>
                      </a:r>
                      <a:r>
                        <a:rPr baseline="31999"/>
                        <a:t>1-3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n-lt"/>
                          <a:ea typeface="+mn-ea"/>
                          <a:cs typeface="+mn-cs"/>
                          <a:sym typeface="Calibri"/>
                        </a:defRPr>
                      </a:pPr>
                      <a:r>
                        <a:t>Incidencia</a:t>
                      </a:r>
                      <a:r>
                        <a:rPr baseline="31999"/>
                        <a:t>4-16</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a:solidFill>
                            <a:srgbClr val="FFFFFF"/>
                          </a:solidFill>
                          <a:latin typeface="+mn-lt"/>
                          <a:ea typeface="+mn-ea"/>
                          <a:cs typeface="+mn-cs"/>
                          <a:sym typeface="Calibri"/>
                        </a:rPr>
                        <a:t>Diagnóstico diferencial</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547570">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Piel con excoriación, apagada, con descamación y comezón</a:t>
                      </a:r>
                    </a:p>
                    <a:p>
                      <a:pPr marL="228600" indent="-228600" algn="l">
                        <a:buClr>
                          <a:srgbClr val="BB5E47"/>
                        </a:buClr>
                        <a:buSzPct val="100000"/>
                        <a:buChar char="•"/>
                        <a:defRPr sz="2800" b="1">
                          <a:solidFill>
                            <a:srgbClr val="00538A"/>
                          </a:solidFill>
                          <a:latin typeface="+mn-lt"/>
                          <a:ea typeface="+mn-ea"/>
                          <a:cs typeface="+mn-cs"/>
                          <a:sym typeface="Calibri"/>
                        </a:defRPr>
                      </a:pPr>
                      <a:r>
                        <a:t>Aparición entre 1 y 3 meses después del inicio del tratamiento</a:t>
                      </a:r>
                    </a:p>
                    <a:p>
                      <a:pPr marL="228600" indent="-228600" algn="l">
                        <a:buClr>
                          <a:srgbClr val="BB5E47"/>
                        </a:buClr>
                        <a:buSzPct val="100000"/>
                        <a:buChar char="•"/>
                        <a:defRPr sz="2800" b="1">
                          <a:solidFill>
                            <a:srgbClr val="00538A"/>
                          </a:solidFill>
                          <a:latin typeface="+mn-lt"/>
                          <a:ea typeface="+mn-ea"/>
                          <a:cs typeface="+mn-cs"/>
                          <a:sym typeface="Calibri"/>
                        </a:defRPr>
                      </a:pPr>
                      <a:r>
                        <a:t>A menudo persistente, dura varios meses</a:t>
                      </a:r>
                      <a:endParaRPr sz="850">
                        <a:latin typeface="Helvetica"/>
                        <a:ea typeface="Helvetica"/>
                        <a:cs typeface="Helvetica"/>
                        <a:sym typeface="Helvetica"/>
                      </a:endParaRPr>
                    </a:p>
                    <a:p>
                      <a:pPr algn="l">
                        <a:defRPr sz="2800" b="1">
                          <a:solidFill>
                            <a:srgbClr val="00538A"/>
                          </a:solidFill>
                          <a:latin typeface="+mn-lt"/>
                          <a:ea typeface="+mn-ea"/>
                          <a:cs typeface="+mn-cs"/>
                          <a:sym typeface="Calibri"/>
                        </a:defRPr>
                      </a:pP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Inhibidores del EGFR: hasta 57%</a:t>
                      </a:r>
                    </a:p>
                    <a:p>
                      <a:pPr marL="228600" indent="-228600" algn="l">
                        <a:buClr>
                          <a:srgbClr val="BB5E47"/>
                        </a:buClr>
                        <a:buSzPct val="100000"/>
                        <a:buChar char="•"/>
                        <a:defRPr sz="2800" b="1">
                          <a:solidFill>
                            <a:srgbClr val="00538A"/>
                          </a:solidFill>
                          <a:latin typeface="+mn-lt"/>
                          <a:ea typeface="+mn-ea"/>
                          <a:cs typeface="+mn-cs"/>
                          <a:sym typeface="Calibri"/>
                        </a:defRPr>
                      </a:pPr>
                      <a:r>
                        <a:t>IMQ: hasta el 15%</a:t>
                      </a:r>
                    </a:p>
                    <a:p>
                      <a:pPr marL="228600" indent="-228600" algn="l">
                        <a:buClr>
                          <a:srgbClr val="BB5E47"/>
                        </a:buClr>
                        <a:buSzPct val="100000"/>
                        <a:buChar char="•"/>
                        <a:defRPr sz="2800" b="1">
                          <a:solidFill>
                            <a:srgbClr val="00538A"/>
                          </a:solidFill>
                          <a:latin typeface="+mn-lt"/>
                          <a:ea typeface="+mn-ea"/>
                          <a:cs typeface="+mn-cs"/>
                          <a:sym typeface="Calibri"/>
                        </a:defRPr>
                      </a:pPr>
                      <a:r>
                        <a:t>Inhibidor del BRAF: 13%</a:t>
                      </a:r>
                    </a:p>
                    <a:p>
                      <a:pPr marL="228600" indent="-228600" algn="l">
                        <a:buClr>
                          <a:srgbClr val="BB5E47"/>
                        </a:buClr>
                        <a:buSzPct val="100000"/>
                        <a:buChar char="•"/>
                        <a:defRPr sz="2800" b="1">
                          <a:solidFill>
                            <a:srgbClr val="00538A"/>
                          </a:solidFill>
                          <a:latin typeface="+mn-lt"/>
                          <a:ea typeface="+mn-ea"/>
                          <a:cs typeface="+mn-cs"/>
                          <a:sym typeface="Calibri"/>
                        </a:defRPr>
                      </a:pPr>
                      <a:r>
                        <a:t>Inhibidores de VEGF(R): hasta &gt;10 %</a:t>
                      </a:r>
                    </a:p>
                    <a:p>
                      <a:pPr marL="228600" indent="-228600" algn="l">
                        <a:buClr>
                          <a:srgbClr val="BB5E47"/>
                        </a:buClr>
                        <a:buSzPct val="100000"/>
                        <a:buChar char="•"/>
                        <a:defRPr sz="2800" b="1">
                          <a:solidFill>
                            <a:srgbClr val="00538A"/>
                          </a:solidFill>
                          <a:latin typeface="+mn-lt"/>
                          <a:ea typeface="+mn-ea"/>
                          <a:cs typeface="+mn-cs"/>
                          <a:sym typeface="Calibri"/>
                        </a:defRPr>
                      </a:pPr>
                      <a:r>
                        <a:t>IMQs de BCR-ABL: hasta 7 %</a:t>
                      </a: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b="1">
                          <a:solidFill>
                            <a:srgbClr val="00538A"/>
                          </a:solidFill>
                          <a:latin typeface="+mn-lt"/>
                          <a:ea typeface="+mn-ea"/>
                          <a:cs typeface="+mn-cs"/>
                          <a:sym typeface="Calibri"/>
                        </a:defRPr>
                      </a:pPr>
                      <a:r>
                        <a:t>Dermatitis atópica</a:t>
                      </a:r>
                    </a:p>
                    <a:p>
                      <a:pPr marL="228600" indent="-228600" algn="l">
                        <a:buClr>
                          <a:srgbClr val="BC5F47"/>
                        </a:buClr>
                        <a:buSzPct val="100000"/>
                        <a:buChar char="•"/>
                        <a:defRPr sz="2800" b="1">
                          <a:solidFill>
                            <a:srgbClr val="00538A"/>
                          </a:solidFill>
                          <a:latin typeface="+mn-lt"/>
                          <a:ea typeface="+mn-ea"/>
                          <a:cs typeface="+mn-cs"/>
                          <a:sym typeface="Calibri"/>
                        </a:defRPr>
                      </a:pPr>
                      <a:r>
                        <a:t>Ictiosis vulgar</a:t>
                      </a:r>
                    </a:p>
                    <a:p>
                      <a:pPr marL="228600" indent="-228600" algn="l">
                        <a:buClr>
                          <a:srgbClr val="BC5F47"/>
                        </a:buClr>
                        <a:buSzPct val="100000"/>
                        <a:buChar char="•"/>
                        <a:defRPr sz="2800" b="1">
                          <a:solidFill>
                            <a:srgbClr val="00538A"/>
                          </a:solidFill>
                          <a:latin typeface="+mn-lt"/>
                          <a:ea typeface="+mn-ea"/>
                          <a:cs typeface="+mn-cs"/>
                          <a:sym typeface="Calibri"/>
                        </a:defRPr>
                      </a:pPr>
                      <a:r>
                        <a:t>Deficiencia nutricional</a:t>
                      </a:r>
                    </a:p>
                    <a:p>
                      <a:pPr marL="228600" indent="-228600" algn="l">
                        <a:buClr>
                          <a:srgbClr val="BC5F47"/>
                        </a:buClr>
                        <a:buSzPct val="100000"/>
                        <a:buChar char="•"/>
                        <a:defRPr sz="2800" b="1">
                          <a:solidFill>
                            <a:srgbClr val="00538A"/>
                          </a:solidFill>
                          <a:latin typeface="+mn-lt"/>
                          <a:ea typeface="+mn-ea"/>
                          <a:cs typeface="+mn-cs"/>
                          <a:sym typeface="Calibri"/>
                        </a:defRPr>
                      </a:pPr>
                      <a:r>
                        <a:t>Paraneoplásico</a:t>
                      </a:r>
                    </a:p>
                    <a:p>
                      <a:pPr marL="228600" indent="-228600" algn="l">
                        <a:buClr>
                          <a:srgbClr val="BC5F47"/>
                        </a:buClr>
                        <a:buSzPct val="100000"/>
                        <a:buChar char="•"/>
                        <a:defRPr sz="2800" b="1">
                          <a:solidFill>
                            <a:srgbClr val="00538A"/>
                          </a:solidFill>
                          <a:latin typeface="+mn-lt"/>
                          <a:ea typeface="+mn-ea"/>
                          <a:cs typeface="+mn-cs"/>
                          <a:sym typeface="Calibri"/>
                        </a:defRPr>
                      </a:pPr>
                      <a:r>
                        <a:t>Nota: la piel seca se puede ver exacerbada por la cirrosis</a:t>
                      </a:r>
                      <a:endParaRPr baseline="31999"/>
                    </a:p>
                    <a:p>
                      <a:pPr algn="l">
                        <a:buClr>
                          <a:srgbClr val="3B3735"/>
                        </a:buClr>
                        <a:defRPr sz="2800">
                          <a:solidFill>
                            <a:srgbClr val="3B3735"/>
                          </a:solidFill>
                          <a:latin typeface="+mn-lt"/>
                          <a:ea typeface="+mn-ea"/>
                          <a:cs typeface="+mn-cs"/>
                          <a:sym typeface="Calibri"/>
                        </a:defRPr>
                      </a:pPr>
                      <a:endParaRPr baseline="31999"/>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480" name="symptoms.png" descr="symptoms.png"/>
          <p:cNvPicPr>
            <a:picLocks noChangeAspect="1"/>
          </p:cNvPicPr>
          <p:nvPr/>
        </p:nvPicPr>
        <p:blipFill>
          <a:blip r:embed="rId4"/>
          <a:srcRect t="11594"/>
          <a:stretch>
            <a:fillRect/>
          </a:stretch>
        </p:blipFill>
        <p:spPr>
          <a:xfrm>
            <a:off x="3787248" y="2032195"/>
            <a:ext cx="1270001" cy="1347305"/>
          </a:xfrm>
          <a:prstGeom prst="rect">
            <a:avLst/>
          </a:prstGeom>
          <a:ln w="12700">
            <a:miter lim="400000"/>
          </a:ln>
        </p:spPr>
      </p:pic>
      <p:pic>
        <p:nvPicPr>
          <p:cNvPr id="481" name="incidence.png" descr="incidence.png"/>
          <p:cNvPicPr>
            <a:picLocks noChangeAspect="1"/>
          </p:cNvPicPr>
          <p:nvPr/>
        </p:nvPicPr>
        <p:blipFill>
          <a:blip r:embed="rId5"/>
          <a:stretch>
            <a:fillRect/>
          </a:stretch>
        </p:blipFill>
        <p:spPr>
          <a:xfrm>
            <a:off x="9537649" y="2140740"/>
            <a:ext cx="1397001" cy="1130301"/>
          </a:xfrm>
          <a:prstGeom prst="rect">
            <a:avLst/>
          </a:prstGeom>
          <a:ln w="12700">
            <a:miter lim="400000"/>
          </a:ln>
        </p:spPr>
      </p:pic>
      <p:pic>
        <p:nvPicPr>
          <p:cNvPr id="482" name="diagnosis.png" descr="diagnosis.png"/>
          <p:cNvPicPr>
            <a:picLocks noChangeAspect="1"/>
          </p:cNvPicPr>
          <p:nvPr/>
        </p:nvPicPr>
        <p:blipFill>
          <a:blip r:embed="rId6"/>
          <a:stretch>
            <a:fillRect/>
          </a:stretch>
        </p:blipFill>
        <p:spPr>
          <a:xfrm>
            <a:off x="17001373" y="1916335"/>
            <a:ext cx="1231901" cy="1524001"/>
          </a:xfrm>
          <a:prstGeom prst="rect">
            <a:avLst/>
          </a:prstGeom>
          <a:ln w="12700">
            <a:miter lim="400000"/>
          </a:ln>
        </p:spPr>
      </p:pic>
      <p:graphicFrame>
        <p:nvGraphicFramePr>
          <p:cNvPr id="483" name="Table"/>
          <p:cNvGraphicFramePr/>
          <p:nvPr/>
        </p:nvGraphicFramePr>
        <p:xfrm>
          <a:off x="1128767" y="7799407"/>
          <a:ext cx="18214765" cy="3440905"/>
        </p:xfrm>
        <a:graphic>
          <a:graphicData uri="http://schemas.openxmlformats.org/drawingml/2006/table">
            <a:tbl>
              <a:tblPr firstRow="1" bandRow="1">
                <a:tableStyleId>{4C3C2611-4C71-4FC5-86AE-919BDF0F9419}</a:tableStyleId>
              </a:tblPr>
              <a:tblGrid>
                <a:gridCol w="6054398">
                  <a:extLst>
                    <a:ext uri="{9D8B030D-6E8A-4147-A177-3AD203B41FA5}">
                      <a16:colId xmlns:a16="http://schemas.microsoft.com/office/drawing/2014/main" val="20000"/>
                    </a:ext>
                  </a:extLst>
                </a:gridCol>
                <a:gridCol w="6058765">
                  <a:extLst>
                    <a:ext uri="{9D8B030D-6E8A-4147-A177-3AD203B41FA5}">
                      <a16:colId xmlns:a16="http://schemas.microsoft.com/office/drawing/2014/main" val="20001"/>
                    </a:ext>
                  </a:extLst>
                </a:gridCol>
                <a:gridCol w="6101602">
                  <a:extLst>
                    <a:ext uri="{9D8B030D-6E8A-4147-A177-3AD203B41FA5}">
                      <a16:colId xmlns:a16="http://schemas.microsoft.com/office/drawing/2014/main" val="20002"/>
                    </a:ext>
                  </a:extLst>
                </a:gridCol>
              </a:tblGrid>
              <a:tr h="840165">
                <a:tc>
                  <a:txBody>
                    <a:bodyPr/>
                    <a:lstStyle/>
                    <a:p>
                      <a:pPr defTabSz="914400">
                        <a:defRPr sz="1800" b="0">
                          <a:solidFill>
                            <a:srgbClr val="000000"/>
                          </a:solidFill>
                        </a:defRPr>
                      </a:pPr>
                      <a:r>
                        <a:rPr sz="3000" b="1">
                          <a:solidFill>
                            <a:srgbClr val="FFFFFF"/>
                          </a:solidFill>
                          <a:latin typeface="+mn-lt"/>
                          <a:ea typeface="+mn-ea"/>
                          <a:cs typeface="+mn-cs"/>
                          <a:sym typeface="Calibri"/>
                        </a:rPr>
                        <a:t>Grado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2600740">
                <a:tc>
                  <a:txBody>
                    <a:bodyPr/>
                    <a:lstStyle/>
                    <a:p>
                      <a:pPr algn="l">
                        <a:buClr>
                          <a:srgbClr val="AF634C"/>
                        </a:buClr>
                        <a:defRPr sz="2800" b="1">
                          <a:solidFill>
                            <a:srgbClr val="00538A"/>
                          </a:solidFill>
                          <a:latin typeface="+mn-lt"/>
                          <a:ea typeface="+mn-ea"/>
                          <a:cs typeface="+mn-cs"/>
                          <a:sym typeface="Calibri"/>
                        </a:defRPr>
                      </a:pPr>
                      <a:r>
                        <a:rPr b="0"/>
                        <a:t>Que cubre</a:t>
                      </a:r>
                      <a:r>
                        <a:t> &lt; 10 % de la SC</a:t>
                      </a:r>
                      <a:br>
                        <a:rPr b="0"/>
                      </a:br>
                      <a:r>
                        <a:rPr b="0"/>
                        <a:t>No asociadas con eritema o prurito</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800" b="1">
                          <a:solidFill>
                            <a:srgbClr val="00538A"/>
                          </a:solidFill>
                          <a:latin typeface="+mn-lt"/>
                          <a:ea typeface="+mn-ea"/>
                          <a:cs typeface="+mn-cs"/>
                          <a:sym typeface="Calibri"/>
                        </a:defRPr>
                      </a:pPr>
                      <a:r>
                        <a:t>Que cubre 10 a 30 % de la SC</a:t>
                      </a:r>
                    </a:p>
                    <a:p>
                      <a:pPr algn="l">
                        <a:defRPr sz="2800" b="1">
                          <a:solidFill>
                            <a:srgbClr val="00538A"/>
                          </a:solidFill>
                          <a:latin typeface="+mn-lt"/>
                          <a:ea typeface="+mn-ea"/>
                          <a:cs typeface="+mn-cs"/>
                          <a:sym typeface="Calibri"/>
                        </a:defRPr>
                      </a:pPr>
                      <a:r>
                        <a:rPr b="0"/>
                        <a:t>Asociadas con </a:t>
                      </a:r>
                      <a:r>
                        <a:t>eritema o prurito</a:t>
                      </a:r>
                      <a:endParaRPr b="0"/>
                    </a:p>
                    <a:p>
                      <a:pPr algn="l">
                        <a:defRPr sz="2800">
                          <a:solidFill>
                            <a:srgbClr val="00538A"/>
                          </a:solidFill>
                          <a:latin typeface="+mn-lt"/>
                          <a:ea typeface="+mn-ea"/>
                          <a:cs typeface="+mn-cs"/>
                          <a:sym typeface="Calibri"/>
                        </a:defRPr>
                      </a:pPr>
                      <a:r>
                        <a:t>Limitan las actividades fundamentales de la vida diaria*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AF634C"/>
                        </a:buClr>
                        <a:defRPr sz="2800" b="1">
                          <a:solidFill>
                            <a:srgbClr val="00538A"/>
                          </a:solidFill>
                          <a:latin typeface="+mn-lt"/>
                          <a:ea typeface="+mn-ea"/>
                          <a:cs typeface="+mn-cs"/>
                          <a:sym typeface="Calibri"/>
                        </a:defRPr>
                      </a:pPr>
                      <a:r>
                        <a:rPr b="0"/>
                        <a:t>Que cubre </a:t>
                      </a:r>
                      <a:r>
                        <a:t>&gt; 30 % de la </a:t>
                      </a:r>
                      <a:r>
                        <a:rPr i="1" u="sng"/>
                        <a:t>SC</a:t>
                      </a:r>
                    </a:p>
                    <a:p>
                      <a:pPr algn="l">
                        <a:buClr>
                          <a:srgbClr val="AF634C"/>
                        </a:buClr>
                        <a:defRPr sz="2800">
                          <a:solidFill>
                            <a:srgbClr val="00538A"/>
                          </a:solidFill>
                          <a:latin typeface="+mn-lt"/>
                          <a:ea typeface="+mn-ea"/>
                          <a:cs typeface="+mn-cs"/>
                          <a:sym typeface="Calibri"/>
                        </a:defRPr>
                      </a:pPr>
                      <a:r>
                        <a:t>Asociadas con prurito</a:t>
                      </a:r>
                    </a:p>
                    <a:p>
                      <a:pPr algn="l">
                        <a:buClr>
                          <a:srgbClr val="AF634C"/>
                        </a:buClr>
                        <a:defRPr sz="2800">
                          <a:solidFill>
                            <a:srgbClr val="00538A"/>
                          </a:solidFill>
                          <a:latin typeface="+mn-lt"/>
                          <a:ea typeface="+mn-ea"/>
                          <a:cs typeface="+mn-cs"/>
                          <a:sym typeface="Calibri"/>
                        </a:defRPr>
                      </a:pPr>
                      <a:endParaRPr b="1"/>
                    </a:p>
                    <a:p>
                      <a:pPr algn="l">
                        <a:buClr>
                          <a:srgbClr val="AF634C"/>
                        </a:buClr>
                        <a:defRPr sz="2800" b="1">
                          <a:solidFill>
                            <a:srgbClr val="00538A"/>
                          </a:solidFill>
                          <a:latin typeface="+mn-lt"/>
                          <a:ea typeface="+mn-ea"/>
                          <a:cs typeface="+mn-cs"/>
                          <a:sym typeface="Calibri"/>
                        </a:defRPr>
                      </a:pPr>
                      <a:r>
                        <a:t>Limita las actividades de cuidado personal de la vida diaria**</a:t>
                      </a:r>
                    </a:p>
                    <a:p>
                      <a:pPr algn="l">
                        <a:defRPr sz="2200" b="1">
                          <a:solidFill>
                            <a:srgbClr val="00538A"/>
                          </a:solidFill>
                          <a:latin typeface="+mn-lt"/>
                          <a:ea typeface="+mn-ea"/>
                          <a:cs typeface="+mn-cs"/>
                          <a:sym typeface="Calibri"/>
                        </a:defRPr>
                      </a:pP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484" name="*Las actividades fundamentales de la vida diaria son preparar la comida, comprar alimentos o vestimenta, usar el teléfono, administrar dinero, etc.…"/>
          <p:cNvSpPr txBox="1"/>
          <p:nvPr/>
        </p:nvSpPr>
        <p:spPr>
          <a:xfrm>
            <a:off x="431800" y="11373974"/>
            <a:ext cx="23824188" cy="2341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640" b="0">
                <a:solidFill>
                  <a:srgbClr val="3B3735"/>
                </a:solidFill>
              </a:defRPr>
            </a:pPr>
            <a:r>
              <a:t>*Las actividades fundamentales de la vida diaria son preparar la comida, comprar alimentos o vestimenta, usar el teléfono, administrar dinero, etc. </a:t>
            </a:r>
          </a:p>
          <a:p>
            <a:pPr algn="l">
              <a:defRPr sz="1640" b="0">
                <a:solidFill>
                  <a:srgbClr val="3B3735"/>
                </a:solidFill>
              </a:defRPr>
            </a:pPr>
            <a:r>
              <a:t>**Las actividades de cuidado personal de la vida diaria incluyen bañarse, vestirse y desvestirse, alimentarse, usar el baño, tomar medicamentos y no estar postrado. </a:t>
            </a:r>
          </a:p>
          <a:p>
            <a:pPr algn="l">
              <a:defRPr sz="1640" b="0">
                <a:solidFill>
                  <a:srgbClr val="3B3735"/>
                </a:solidFill>
              </a:defRPr>
            </a:pPr>
            <a:r>
              <a:t>De la vida diaria, actividades de la vida diaria;  BCR–ABL, translocación Filadelfia; BRAF, V-RAF homólogo B1 del oncogén viral del sarcoma murino; SC</a:t>
            </a:r>
            <a:r>
              <a:rPr b="1"/>
              <a:t>, </a:t>
            </a:r>
            <a:r>
              <a:t>superficie corporal;  EGFR, receptor del factor de crecimiento epidérmico (por sus siglas en inglés); IMQ, inhibidor multicinasa; VEGFR, receptor del factor de crecimiento del endotelio vascular</a:t>
            </a:r>
          </a:p>
          <a:p>
            <a:pPr algn="l">
              <a:defRPr sz="1640" b="0">
                <a:solidFill>
                  <a:srgbClr val="3B3735"/>
                </a:solidFill>
              </a:defRPr>
            </a:pPr>
            <a:r>
              <a:t>1. </a:t>
            </a:r>
            <a:r>
              <a:rPr u="sng">
                <a:solidFill>
                  <a:srgbClr val="4F4D50"/>
                </a:solidFill>
                <a:uFill>
                  <a:solidFill>
                    <a:srgbClr val="4F4D50"/>
                  </a:solidFill>
                </a:uFill>
                <a:hlinkClick r:id="rId7"/>
              </a:rPr>
              <a:t>Belum VR, et al. Curr Oncol Rep. 2013;15:249-59</a:t>
            </a:r>
            <a:r>
              <a:t>. 2. </a:t>
            </a:r>
            <a:r>
              <a:rPr u="sng">
                <a:solidFill>
                  <a:srgbClr val="4F4D50"/>
                </a:solidFill>
                <a:uFill>
                  <a:solidFill>
                    <a:srgbClr val="4F4D50"/>
                  </a:solidFill>
                </a:uFill>
                <a:hlinkClick r:id="rId8"/>
              </a:rPr>
              <a:t>Robert C, et al. Semin Oncol. 2012;39:227-40</a:t>
            </a:r>
            <a:r>
              <a:t>. 3. </a:t>
            </a:r>
            <a:r>
              <a:rPr u="sng">
                <a:solidFill>
                  <a:srgbClr val="4F4D50"/>
                </a:solidFill>
                <a:uFill>
                  <a:solidFill>
                    <a:srgbClr val="4F4D50"/>
                  </a:solidFill>
                </a:uFill>
                <a:hlinkClick r:id="rId9"/>
              </a:rPr>
              <a:t>Lacouture ME, et al. Clin Colorectal Cancer. 2018:17:85-96</a:t>
            </a:r>
            <a:r>
              <a:t>. 4. </a:t>
            </a:r>
            <a:r>
              <a:rPr u="sng">
                <a:solidFill>
                  <a:srgbClr val="4F4D50"/>
                </a:solidFill>
                <a:uFill>
                  <a:solidFill>
                    <a:srgbClr val="4F4D50"/>
                  </a:solidFill>
                </a:uFill>
                <a:hlinkClick r:id="rId10"/>
              </a:rPr>
              <a:t>Ficha técnica de Erbitux (cetuximab)</a:t>
            </a:r>
            <a:r>
              <a:t>. 5. </a:t>
            </a:r>
            <a:r>
              <a:rPr u="sng">
                <a:solidFill>
                  <a:srgbClr val="4F4D50"/>
                </a:solidFill>
                <a:uFill>
                  <a:solidFill>
                    <a:srgbClr val="4F4D50"/>
                  </a:solidFill>
                </a:uFill>
                <a:hlinkClick r:id="rId11"/>
              </a:rPr>
              <a:t>Ficha técnica de Tarceva (erlotinib)</a:t>
            </a:r>
            <a:r>
              <a:t>. 6. </a:t>
            </a:r>
            <a:r>
              <a:rPr u="sng">
                <a:solidFill>
                  <a:srgbClr val="4F4D50"/>
                </a:solidFill>
                <a:uFill>
                  <a:solidFill>
                    <a:srgbClr val="4F4D50"/>
                  </a:solidFill>
                </a:uFill>
                <a:hlinkClick r:id="rId12"/>
              </a:rPr>
              <a:t>Ficha técnica de Vectibix (panitumumab)</a:t>
            </a:r>
            <a:r>
              <a:t>. 7. </a:t>
            </a:r>
            <a:r>
              <a:rPr u="sng">
                <a:solidFill>
                  <a:srgbClr val="4F4D50"/>
                </a:solidFill>
                <a:uFill>
                  <a:solidFill>
                    <a:srgbClr val="4F4D50"/>
                  </a:solidFill>
                </a:uFill>
                <a:hlinkClick r:id="rId13"/>
              </a:rPr>
              <a:t>. Ficha técnica de Nexavar (sorafenib)</a:t>
            </a:r>
            <a:r>
              <a:t>. 8. </a:t>
            </a:r>
            <a:r>
              <a:rPr u="sng">
                <a:solidFill>
                  <a:srgbClr val="4F4D50"/>
                </a:solidFill>
                <a:uFill>
                  <a:solidFill>
                    <a:srgbClr val="4F4D50"/>
                  </a:solidFill>
                </a:uFill>
                <a:hlinkClick r:id="rId14"/>
              </a:rPr>
              <a:t>Ficha técnica de Sutent (sunitinib)</a:t>
            </a:r>
            <a:r>
              <a:t>. </a:t>
            </a:r>
            <a:br/>
            <a:r>
              <a:t>9. </a:t>
            </a:r>
            <a:r>
              <a:rPr u="sng">
                <a:solidFill>
                  <a:srgbClr val="4F4D50"/>
                </a:solidFill>
                <a:uFill>
                  <a:solidFill>
                    <a:srgbClr val="4F4D50"/>
                  </a:solidFill>
                </a:uFill>
                <a:hlinkClick r:id="rId15"/>
              </a:rPr>
              <a:t>Ficha técnica de Stivarga (regorafenib)</a:t>
            </a:r>
            <a:r>
              <a:t>. 10. </a:t>
            </a:r>
            <a:r>
              <a:rPr u="sng">
                <a:solidFill>
                  <a:srgbClr val="4F4D50"/>
                </a:solidFill>
                <a:uFill>
                  <a:solidFill>
                    <a:srgbClr val="4F4D50"/>
                  </a:solidFill>
                </a:uFill>
                <a:hlinkClick r:id="rId16"/>
              </a:rPr>
              <a:t>Ficha técnica de Lenvima (lenvatinib)</a:t>
            </a:r>
            <a:r>
              <a:t>. 11. </a:t>
            </a:r>
            <a:r>
              <a:rPr u="sng">
                <a:solidFill>
                  <a:srgbClr val="4F4D50"/>
                </a:solidFill>
                <a:uFill>
                  <a:solidFill>
                    <a:srgbClr val="4F4D50"/>
                  </a:solidFill>
                </a:uFill>
                <a:hlinkClick r:id="rId17"/>
              </a:rPr>
              <a:t>Ficha técnica de Cabometyx (cabozantinib)</a:t>
            </a:r>
            <a:r>
              <a:t>. 12. </a:t>
            </a:r>
            <a:r>
              <a:rPr u="sng">
                <a:solidFill>
                  <a:srgbClr val="4F4D50"/>
                </a:solidFill>
                <a:uFill>
                  <a:solidFill>
                    <a:srgbClr val="4F4D50"/>
                  </a:solidFill>
                </a:uFill>
                <a:hlinkClick r:id="rId18"/>
              </a:rPr>
              <a:t>Ficha técnica de Avastin (bevacizumab)</a:t>
            </a:r>
            <a:r>
              <a:t>. 13. </a:t>
            </a:r>
            <a:r>
              <a:rPr u="sng">
                <a:solidFill>
                  <a:srgbClr val="4F4D50"/>
                </a:solidFill>
                <a:uFill>
                  <a:solidFill>
                    <a:srgbClr val="4F4D50"/>
                  </a:solidFill>
                </a:uFill>
                <a:hlinkClick r:id="rId19"/>
              </a:rPr>
              <a:t>Ficha técnica de Zaltrap (aflibercept)</a:t>
            </a:r>
            <a:r>
              <a:t>. 14. </a:t>
            </a:r>
            <a:r>
              <a:rPr u="sng">
                <a:solidFill>
                  <a:srgbClr val="4F4D50"/>
                </a:solidFill>
                <a:uFill>
                  <a:solidFill>
                    <a:srgbClr val="4F4D50"/>
                  </a:solidFill>
                </a:uFill>
                <a:hlinkClick r:id="rId20"/>
              </a:rPr>
              <a:t>Ficha técnica de Cyramza (ramucirumab)</a:t>
            </a:r>
            <a:r>
              <a:t>. 15. </a:t>
            </a:r>
            <a:r>
              <a:rPr u="sng">
                <a:solidFill>
                  <a:srgbClr val="4F4D50"/>
                </a:solidFill>
                <a:uFill>
                  <a:solidFill>
                    <a:srgbClr val="4F4D50"/>
                  </a:solidFill>
                </a:uFill>
                <a:hlinkClick r:id="rId21"/>
              </a:rPr>
              <a:t>Ficha técnica de Gleevec (imatinib)</a:t>
            </a:r>
            <a:r>
              <a:t>. 16. </a:t>
            </a:r>
            <a:r>
              <a:rPr u="sng">
                <a:solidFill>
                  <a:srgbClr val="4F4D50"/>
                </a:solidFill>
                <a:uFill>
                  <a:solidFill>
                    <a:srgbClr val="4F4D50"/>
                  </a:solidFill>
                </a:uFill>
                <a:hlinkClick r:id="rId22"/>
              </a:rPr>
              <a:t>Ficha técnica de Braftovi (encorafenib)</a:t>
            </a:r>
            <a:r>
              <a:t>. 17. Instituto Nacional del Cáncer. Programa de Evaluación de Tratamientos para el Cáncer. Criterios Comunes de Terminología para Eventos Adversos, versión 5.0 . 27 de noviembre de 2017. (Consultado el 31 de enero de 2020).</a:t>
            </a:r>
          </a:p>
        </p:txBody>
      </p:sp>
      <p:sp>
        <p:nvSpPr>
          <p:cNvPr id="485" name="clasificación17"/>
          <p:cNvSpPr txBox="1"/>
          <p:nvPr/>
        </p:nvSpPr>
        <p:spPr>
          <a:xfrm>
            <a:off x="1106848" y="7172199"/>
            <a:ext cx="21816913" cy="611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4000">
                <a:solidFill>
                  <a:srgbClr val="CB593F"/>
                </a:solidFill>
              </a:defRPr>
            </a:pPr>
            <a:r>
              <a:rPr cap="all"/>
              <a:t>clasificación</a:t>
            </a:r>
            <a:r>
              <a:rPr sz="3000" cap="all" baseline="51999"/>
              <a:t>17</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88" name="TOXICIDADES CUTÁNEAS ADICIONALE PRURITO"/>
          <p:cNvSpPr txBox="1"/>
          <p:nvPr/>
        </p:nvSpPr>
        <p:spPr>
          <a:xfrm>
            <a:off x="1130300" y="489644"/>
            <a:ext cx="18468273"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rPr b="0">
                <a:solidFill>
                  <a:srgbClr val="393634"/>
                </a:solidFill>
              </a:rPr>
              <a:t>TOXICIDADES CUTÁNEAS ADICIONALE</a:t>
            </a:r>
            <a:r>
              <a:rPr cap="all">
                <a:solidFill>
                  <a:srgbClr val="1D4C7C"/>
                </a:solidFill>
              </a:rPr>
              <a:t> </a:t>
            </a:r>
            <a:r>
              <a:t>PRURITO</a:t>
            </a:r>
            <a:endParaRPr sz="850" b="0">
              <a:solidFill>
                <a:srgbClr val="000000"/>
              </a:solidFill>
              <a:latin typeface="Helvetica"/>
              <a:ea typeface="Helvetica"/>
              <a:cs typeface="Helvetica"/>
              <a:sym typeface="Helvetica"/>
            </a:endParaRPr>
          </a:p>
        </p:txBody>
      </p:sp>
      <p:graphicFrame>
        <p:nvGraphicFramePr>
          <p:cNvPr id="489" name="Table"/>
          <p:cNvGraphicFramePr/>
          <p:nvPr/>
        </p:nvGraphicFramePr>
        <p:xfrm>
          <a:off x="1203816" y="1826851"/>
          <a:ext cx="18097500" cy="5467613"/>
        </p:xfrm>
        <a:graphic>
          <a:graphicData uri="http://schemas.openxmlformats.org/drawingml/2006/table">
            <a:tbl>
              <a:tblPr firstRow="1" bandRow="1">
                <a:tableStyleId>{4C3C2611-4C71-4FC5-86AE-919BDF0F9419}</a:tableStyleId>
              </a:tblPr>
              <a:tblGrid>
                <a:gridCol w="6032500">
                  <a:extLst>
                    <a:ext uri="{9D8B030D-6E8A-4147-A177-3AD203B41FA5}">
                      <a16:colId xmlns:a16="http://schemas.microsoft.com/office/drawing/2014/main" val="20000"/>
                    </a:ext>
                  </a:extLst>
                </a:gridCol>
                <a:gridCol w="6032500">
                  <a:extLst>
                    <a:ext uri="{9D8B030D-6E8A-4147-A177-3AD203B41FA5}">
                      <a16:colId xmlns:a16="http://schemas.microsoft.com/office/drawing/2014/main" val="20001"/>
                    </a:ext>
                  </a:extLst>
                </a:gridCol>
                <a:gridCol w="6032500">
                  <a:extLst>
                    <a:ext uri="{9D8B030D-6E8A-4147-A177-3AD203B41FA5}">
                      <a16:colId xmlns:a16="http://schemas.microsoft.com/office/drawing/2014/main" val="20002"/>
                    </a:ext>
                  </a:extLst>
                </a:gridCol>
              </a:tblGrid>
              <a:tr h="1951995">
                <a:tc>
                  <a:txBody>
                    <a:bodyPr/>
                    <a:lstStyle/>
                    <a:p>
                      <a:pPr algn="l" defTabSz="914400">
                        <a:defRPr sz="3000">
                          <a:latin typeface="+mn-lt"/>
                          <a:ea typeface="+mn-ea"/>
                          <a:cs typeface="+mn-cs"/>
                          <a:sym typeface="Calibri"/>
                        </a:defRPr>
                      </a:pPr>
                      <a:r>
                        <a:rPr dirty="0"/>
                        <a:t>Síntomas</a:t>
                      </a:r>
                      <a:r>
                        <a:rPr baseline="31999" dirty="0"/>
                        <a:t>1-3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n-lt"/>
                          <a:ea typeface="+mn-ea"/>
                          <a:cs typeface="+mn-cs"/>
                          <a:sym typeface="Calibri"/>
                        </a:defRPr>
                      </a:pPr>
                      <a:r>
                        <a:t>Incidencia</a:t>
                      </a:r>
                      <a:r>
                        <a:rPr baseline="31999"/>
                        <a:t>4-16</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a:solidFill>
                            <a:srgbClr val="FFFFFF"/>
                          </a:solidFill>
                          <a:latin typeface="+mn-lt"/>
                          <a:ea typeface="+mn-ea"/>
                          <a:cs typeface="+mn-cs"/>
                          <a:sym typeface="Calibri"/>
                        </a:rPr>
                        <a:t>Diagnóstico diferencial</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3515618">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Puede existir de forma aislada o tener relación con la piel seca o la erupción</a:t>
                      </a:r>
                    </a:p>
                    <a:p>
                      <a:pPr marL="228600" indent="-228600" algn="l">
                        <a:buClr>
                          <a:srgbClr val="BB5E47"/>
                        </a:buClr>
                        <a:buSzPct val="100000"/>
                        <a:buChar char="•"/>
                        <a:defRPr sz="2800" b="1">
                          <a:solidFill>
                            <a:srgbClr val="00538A"/>
                          </a:solidFill>
                          <a:latin typeface="+mn-lt"/>
                          <a:ea typeface="+mn-ea"/>
                          <a:cs typeface="+mn-cs"/>
                          <a:sym typeface="Calibri"/>
                        </a:defRPr>
                      </a:pPr>
                      <a:r>
                        <a:t>Aparición entre 2 y 3 semanas después del inicio del tratamiento</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Inhibidores del EGFR: hasta 58 %</a:t>
                      </a:r>
                    </a:p>
                    <a:p>
                      <a:pPr marL="228600" indent="-228600" algn="l">
                        <a:buClr>
                          <a:srgbClr val="BB5E47"/>
                        </a:buClr>
                        <a:buSzPct val="100000"/>
                        <a:buChar char="•"/>
                        <a:defRPr sz="2800" b="1">
                          <a:solidFill>
                            <a:srgbClr val="00538A"/>
                          </a:solidFill>
                          <a:latin typeface="+mn-lt"/>
                          <a:ea typeface="+mn-ea"/>
                          <a:cs typeface="+mn-cs"/>
                          <a:sym typeface="Calibri"/>
                        </a:defRPr>
                      </a:pPr>
                      <a:r>
                        <a:t>IMQ de BCR-ABL: hasta 19 %</a:t>
                      </a:r>
                    </a:p>
                    <a:p>
                      <a:pPr marL="228600" indent="-228600" algn="l">
                        <a:buClr>
                          <a:srgbClr val="BB5E47"/>
                        </a:buClr>
                        <a:buSzPct val="100000"/>
                        <a:buChar char="•"/>
                        <a:defRPr sz="2800" b="1">
                          <a:solidFill>
                            <a:srgbClr val="00538A"/>
                          </a:solidFill>
                          <a:latin typeface="+mn-lt"/>
                          <a:ea typeface="+mn-ea"/>
                          <a:cs typeface="+mn-cs"/>
                          <a:sym typeface="Calibri"/>
                        </a:defRPr>
                      </a:pPr>
                      <a:r>
                        <a:t>IMQ: hasta el 14 %</a:t>
                      </a:r>
                    </a:p>
                    <a:p>
                      <a:pPr marL="228600" indent="-228600" algn="l">
                        <a:buClr>
                          <a:srgbClr val="BB5E47"/>
                        </a:buClr>
                        <a:buSzPct val="100000"/>
                        <a:buChar char="•"/>
                        <a:defRPr sz="2800" b="1">
                          <a:solidFill>
                            <a:srgbClr val="00538A"/>
                          </a:solidFill>
                          <a:latin typeface="+mn-lt"/>
                          <a:ea typeface="+mn-ea"/>
                          <a:cs typeface="+mn-cs"/>
                          <a:sym typeface="Calibri"/>
                        </a:defRPr>
                      </a:pPr>
                      <a:r>
                        <a:t>Inhibidor del BRAF: 14 %</a:t>
                      </a: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b="1">
                          <a:solidFill>
                            <a:srgbClr val="00538A"/>
                          </a:solidFill>
                          <a:latin typeface="+mn-lt"/>
                          <a:ea typeface="+mn-ea"/>
                          <a:cs typeface="+mn-cs"/>
                          <a:sym typeface="Calibri"/>
                        </a:defRPr>
                      </a:pPr>
                      <a:r>
                        <a:rPr dirty="0" err="1"/>
                        <a:t>Relacionado</a:t>
                      </a:r>
                      <a:r>
                        <a:rPr dirty="0"/>
                        <a:t> con </a:t>
                      </a:r>
                      <a:r>
                        <a:rPr dirty="0" err="1"/>
                        <a:t>colestasis</a:t>
                      </a:r>
                      <a:r>
                        <a:rPr dirty="0"/>
                        <a:t> (nota: no </a:t>
                      </a:r>
                      <a:r>
                        <a:rPr dirty="0" err="1"/>
                        <a:t>siempre</a:t>
                      </a:r>
                      <a:r>
                        <a:rPr dirty="0"/>
                        <a:t> </a:t>
                      </a:r>
                      <a:r>
                        <a:rPr dirty="0" err="1"/>
                        <a:t>va</a:t>
                      </a:r>
                      <a:r>
                        <a:rPr dirty="0"/>
                        <a:t> </a:t>
                      </a:r>
                      <a:r>
                        <a:rPr dirty="0" err="1"/>
                        <a:t>acompañado</a:t>
                      </a:r>
                      <a:r>
                        <a:rPr dirty="0"/>
                        <a:t> por </a:t>
                      </a:r>
                      <a:r>
                        <a:rPr dirty="0" err="1"/>
                        <a:t>cambios</a:t>
                      </a:r>
                      <a:r>
                        <a:rPr dirty="0"/>
                        <a:t> </a:t>
                      </a:r>
                      <a:r>
                        <a:rPr dirty="0" err="1"/>
                        <a:t>en</a:t>
                      </a:r>
                      <a:r>
                        <a:rPr dirty="0"/>
                        <a:t> </a:t>
                      </a:r>
                      <a:r>
                        <a:rPr dirty="0" err="1"/>
                        <a:t>estudios</a:t>
                      </a:r>
                      <a:r>
                        <a:rPr dirty="0"/>
                        <a:t> de </a:t>
                      </a:r>
                      <a:r>
                        <a:rPr dirty="0" err="1"/>
                        <a:t>laboratorio</a:t>
                      </a:r>
                      <a:r>
                        <a:rPr dirty="0"/>
                        <a:t>)</a:t>
                      </a:r>
                    </a:p>
                    <a:p>
                      <a:pPr marL="228600" indent="-228600" algn="l">
                        <a:buClr>
                          <a:srgbClr val="BC5F47"/>
                        </a:buClr>
                        <a:buSzPct val="100000"/>
                        <a:buChar char="•"/>
                        <a:defRPr sz="2800" b="1">
                          <a:solidFill>
                            <a:srgbClr val="00538A"/>
                          </a:solidFill>
                          <a:latin typeface="+mn-lt"/>
                          <a:ea typeface="+mn-ea"/>
                          <a:cs typeface="+mn-cs"/>
                          <a:sym typeface="Calibri"/>
                        </a:defRPr>
                      </a:pPr>
                      <a:r>
                        <a:rPr dirty="0" err="1"/>
                        <a:t>Insuficiencia</a:t>
                      </a:r>
                      <a:r>
                        <a:rPr dirty="0"/>
                        <a:t> renal</a:t>
                      </a:r>
                    </a:p>
                    <a:p>
                      <a:pPr marL="228600" indent="-228600" algn="l">
                        <a:buClr>
                          <a:srgbClr val="BC5F47"/>
                        </a:buClr>
                        <a:buSzPct val="100000"/>
                        <a:buChar char="•"/>
                        <a:defRPr sz="2800" b="1">
                          <a:solidFill>
                            <a:srgbClr val="00538A"/>
                          </a:solidFill>
                          <a:latin typeface="+mn-lt"/>
                          <a:ea typeface="+mn-ea"/>
                          <a:cs typeface="+mn-cs"/>
                          <a:sym typeface="Calibri"/>
                        </a:defRPr>
                      </a:pPr>
                      <a:r>
                        <a:rPr dirty="0" err="1"/>
                        <a:t>Enfermedad</a:t>
                      </a:r>
                      <a:r>
                        <a:rPr dirty="0"/>
                        <a:t> </a:t>
                      </a:r>
                      <a:r>
                        <a:rPr dirty="0" err="1"/>
                        <a:t>tiroidea</a:t>
                      </a:r>
                      <a:endParaRPr dirty="0"/>
                    </a:p>
                    <a:p>
                      <a:pPr marL="228600" indent="-228600" algn="l">
                        <a:buClr>
                          <a:srgbClr val="BC5F47"/>
                        </a:buClr>
                        <a:buSzPct val="100000"/>
                        <a:buChar char="•"/>
                        <a:defRPr sz="2800" b="1">
                          <a:solidFill>
                            <a:srgbClr val="00538A"/>
                          </a:solidFill>
                          <a:latin typeface="+mn-lt"/>
                          <a:ea typeface="+mn-ea"/>
                          <a:cs typeface="+mn-cs"/>
                          <a:sym typeface="Calibri"/>
                        </a:defRPr>
                      </a:pPr>
                      <a:r>
                        <a:rPr dirty="0" err="1"/>
                        <a:t>Paraneoplásico</a:t>
                      </a:r>
                      <a:endParaRPr dirty="0"/>
                    </a:p>
                    <a:p>
                      <a:pPr marL="228600" indent="-228600" algn="l">
                        <a:buClr>
                          <a:srgbClr val="BC5F47"/>
                        </a:buClr>
                        <a:buSzPct val="100000"/>
                        <a:buChar char="•"/>
                        <a:defRPr sz="2800" b="1">
                          <a:solidFill>
                            <a:srgbClr val="00538A"/>
                          </a:solidFill>
                          <a:latin typeface="+mn-lt"/>
                          <a:ea typeface="+mn-ea"/>
                          <a:cs typeface="+mn-cs"/>
                          <a:sym typeface="Calibri"/>
                        </a:defRPr>
                      </a:pPr>
                      <a:r>
                        <a:rPr dirty="0" err="1"/>
                        <a:t>Otra</a:t>
                      </a:r>
                      <a:r>
                        <a:rPr dirty="0"/>
                        <a:t> </a:t>
                      </a:r>
                      <a:r>
                        <a:rPr dirty="0" err="1"/>
                        <a:t>afección</a:t>
                      </a:r>
                      <a:r>
                        <a:rPr dirty="0"/>
                        <a:t> </a:t>
                      </a:r>
                      <a:r>
                        <a:rPr dirty="0" err="1"/>
                        <a:t>cutánea</a:t>
                      </a:r>
                      <a:r>
                        <a:rPr dirty="0"/>
                        <a:t> </a:t>
                      </a:r>
                      <a:r>
                        <a:rPr dirty="0" err="1"/>
                        <a:t>infecciosa</a:t>
                      </a:r>
                      <a:endParaRPr baseline="31999" dirty="0"/>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490" name="symptoms.png" descr="symptoms.png"/>
          <p:cNvPicPr>
            <a:picLocks noChangeAspect="1"/>
          </p:cNvPicPr>
          <p:nvPr/>
        </p:nvPicPr>
        <p:blipFill>
          <a:blip r:embed="rId3"/>
          <a:srcRect t="11594"/>
          <a:stretch>
            <a:fillRect/>
          </a:stretch>
        </p:blipFill>
        <p:spPr>
          <a:xfrm>
            <a:off x="3711988" y="2257973"/>
            <a:ext cx="1270001" cy="1347305"/>
          </a:xfrm>
          <a:prstGeom prst="rect">
            <a:avLst/>
          </a:prstGeom>
          <a:ln w="12700">
            <a:miter lim="400000"/>
          </a:ln>
        </p:spPr>
      </p:pic>
      <p:pic>
        <p:nvPicPr>
          <p:cNvPr id="491" name="incidence.png" descr="incidence.png"/>
          <p:cNvPicPr>
            <a:picLocks noChangeAspect="1"/>
          </p:cNvPicPr>
          <p:nvPr/>
        </p:nvPicPr>
        <p:blipFill>
          <a:blip r:embed="rId4"/>
          <a:stretch>
            <a:fillRect/>
          </a:stretch>
        </p:blipFill>
        <p:spPr>
          <a:xfrm>
            <a:off x="9621334" y="2302423"/>
            <a:ext cx="1397001" cy="1130301"/>
          </a:xfrm>
          <a:prstGeom prst="rect">
            <a:avLst/>
          </a:prstGeom>
          <a:ln w="12700">
            <a:miter lim="400000"/>
          </a:ln>
        </p:spPr>
      </p:pic>
      <p:pic>
        <p:nvPicPr>
          <p:cNvPr id="492" name="diagnosis.png" descr="diagnosis.png"/>
          <p:cNvPicPr>
            <a:picLocks noChangeAspect="1"/>
          </p:cNvPicPr>
          <p:nvPr/>
        </p:nvPicPr>
        <p:blipFill>
          <a:blip r:embed="rId5"/>
          <a:stretch>
            <a:fillRect/>
          </a:stretch>
        </p:blipFill>
        <p:spPr>
          <a:xfrm>
            <a:off x="17001373" y="2106835"/>
            <a:ext cx="1231901" cy="1524001"/>
          </a:xfrm>
          <a:prstGeom prst="rect">
            <a:avLst/>
          </a:prstGeom>
          <a:ln w="12700">
            <a:miter lim="400000"/>
          </a:ln>
        </p:spPr>
      </p:pic>
      <p:graphicFrame>
        <p:nvGraphicFramePr>
          <p:cNvPr id="493" name="Table"/>
          <p:cNvGraphicFramePr/>
          <p:nvPr/>
        </p:nvGraphicFramePr>
        <p:xfrm>
          <a:off x="1145183" y="7917675"/>
          <a:ext cx="18214765" cy="3540185"/>
        </p:xfrm>
        <a:graphic>
          <a:graphicData uri="http://schemas.openxmlformats.org/drawingml/2006/table">
            <a:tbl>
              <a:tblPr firstRow="1" bandRow="1">
                <a:tableStyleId>{4C3C2611-4C71-4FC5-86AE-919BDF0F9419}</a:tableStyleId>
              </a:tblPr>
              <a:tblGrid>
                <a:gridCol w="6054398">
                  <a:extLst>
                    <a:ext uri="{9D8B030D-6E8A-4147-A177-3AD203B41FA5}">
                      <a16:colId xmlns:a16="http://schemas.microsoft.com/office/drawing/2014/main" val="20000"/>
                    </a:ext>
                  </a:extLst>
                </a:gridCol>
                <a:gridCol w="6058765">
                  <a:extLst>
                    <a:ext uri="{9D8B030D-6E8A-4147-A177-3AD203B41FA5}">
                      <a16:colId xmlns:a16="http://schemas.microsoft.com/office/drawing/2014/main" val="20001"/>
                    </a:ext>
                  </a:extLst>
                </a:gridCol>
                <a:gridCol w="6101602">
                  <a:extLst>
                    <a:ext uri="{9D8B030D-6E8A-4147-A177-3AD203B41FA5}">
                      <a16:colId xmlns:a16="http://schemas.microsoft.com/office/drawing/2014/main" val="20002"/>
                    </a:ext>
                  </a:extLst>
                </a:gridCol>
              </a:tblGrid>
              <a:tr h="840165">
                <a:tc>
                  <a:txBody>
                    <a:bodyPr/>
                    <a:lstStyle/>
                    <a:p>
                      <a:pPr defTabSz="914400">
                        <a:defRPr sz="1800" b="0">
                          <a:solidFill>
                            <a:srgbClr val="000000"/>
                          </a:solidFill>
                        </a:defRPr>
                      </a:pPr>
                      <a:r>
                        <a:rPr sz="3000" b="1">
                          <a:solidFill>
                            <a:srgbClr val="FFFFFF"/>
                          </a:solidFill>
                          <a:latin typeface="+mn-lt"/>
                          <a:ea typeface="+mn-ea"/>
                          <a:cs typeface="+mn-cs"/>
                          <a:sym typeface="Calibri"/>
                        </a:rPr>
                        <a:t>Grado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2600740">
                <a:tc>
                  <a:txBody>
                    <a:bodyPr/>
                    <a:lstStyle/>
                    <a:p>
                      <a:pPr algn="l">
                        <a:buClr>
                          <a:srgbClr val="AF634C"/>
                        </a:buClr>
                        <a:defRPr sz="2800" b="1">
                          <a:solidFill>
                            <a:srgbClr val="00538A"/>
                          </a:solidFill>
                          <a:latin typeface="+mn-lt"/>
                          <a:ea typeface="+mn-ea"/>
                          <a:cs typeface="+mn-cs"/>
                          <a:sym typeface="Calibri"/>
                        </a:defRPr>
                      </a:pPr>
                      <a:r>
                        <a:t>Leve o localizado</a:t>
                      </a:r>
                    </a:p>
                    <a:p>
                      <a:pPr algn="l">
                        <a:buClr>
                          <a:srgbClr val="AF634C"/>
                        </a:buClr>
                        <a:defRPr sz="2800" b="1">
                          <a:solidFill>
                            <a:srgbClr val="00538A"/>
                          </a:solidFill>
                          <a:latin typeface="+mn-lt"/>
                          <a:ea typeface="+mn-ea"/>
                          <a:cs typeface="+mn-cs"/>
                          <a:sym typeface="Calibri"/>
                        </a:defRPr>
                      </a:pPr>
                      <a:r>
                        <a:t>Intervención tópica </a:t>
                      </a:r>
                      <a:r>
                        <a:rPr b="0"/>
                        <a:t>indicada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800" b="1">
                          <a:solidFill>
                            <a:srgbClr val="00538A"/>
                          </a:solidFill>
                          <a:latin typeface="+mn-lt"/>
                          <a:ea typeface="+mn-ea"/>
                          <a:cs typeface="+mn-cs"/>
                          <a:sym typeface="Calibri"/>
                        </a:defRPr>
                      </a:pPr>
                      <a:r>
                        <a:t>Generalizado e intermitente</a:t>
                      </a:r>
                    </a:p>
                    <a:p>
                      <a:pPr algn="l">
                        <a:defRPr sz="2800" b="1">
                          <a:solidFill>
                            <a:srgbClr val="00538A"/>
                          </a:solidFill>
                          <a:latin typeface="+mn-lt"/>
                          <a:ea typeface="+mn-ea"/>
                          <a:cs typeface="+mn-cs"/>
                          <a:sym typeface="Calibri"/>
                        </a:defRPr>
                      </a:pPr>
                      <a:r>
                        <a:t>Cambios en la piel </a:t>
                      </a:r>
                      <a:r>
                        <a:rPr b="0"/>
                        <a:t>debido al rascado</a:t>
                      </a:r>
                    </a:p>
                    <a:p>
                      <a:pPr algn="l">
                        <a:defRPr sz="2800" b="1">
                          <a:solidFill>
                            <a:srgbClr val="00538A"/>
                          </a:solidFill>
                          <a:latin typeface="+mn-lt"/>
                          <a:ea typeface="+mn-ea"/>
                          <a:cs typeface="+mn-cs"/>
                          <a:sym typeface="Calibri"/>
                        </a:defRPr>
                      </a:pPr>
                      <a:r>
                        <a:t>Intervención oral </a:t>
                      </a:r>
                      <a:r>
                        <a:rPr b="0"/>
                        <a:t>indicada</a:t>
                      </a:r>
                    </a:p>
                    <a:p>
                      <a:pPr algn="l">
                        <a:defRPr sz="2800" b="1">
                          <a:solidFill>
                            <a:srgbClr val="00538A"/>
                          </a:solidFill>
                          <a:latin typeface="+mn-lt"/>
                          <a:ea typeface="+mn-ea"/>
                          <a:cs typeface="+mn-cs"/>
                          <a:sym typeface="Calibri"/>
                        </a:defRPr>
                      </a:pPr>
                      <a:r>
                        <a:t>Limitan las actividades fundamentales de la vida diaria*</a:t>
                      </a:r>
                      <a:endParaRPr sz="850" b="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AF634C"/>
                        </a:buClr>
                        <a:defRPr sz="2800" b="1">
                          <a:solidFill>
                            <a:srgbClr val="00538A"/>
                          </a:solidFill>
                          <a:latin typeface="+mn-lt"/>
                          <a:ea typeface="+mn-ea"/>
                          <a:cs typeface="+mn-cs"/>
                          <a:sym typeface="Calibri"/>
                        </a:defRPr>
                      </a:pPr>
                      <a:r>
                        <a:t>Generalizada y constante</a:t>
                      </a:r>
                    </a:p>
                    <a:p>
                      <a:pPr algn="l">
                        <a:buClr>
                          <a:srgbClr val="AF634C"/>
                        </a:buClr>
                        <a:defRPr sz="2800" b="1">
                          <a:solidFill>
                            <a:srgbClr val="00538A"/>
                          </a:solidFill>
                          <a:latin typeface="+mn-lt"/>
                          <a:ea typeface="+mn-ea"/>
                          <a:cs typeface="+mn-cs"/>
                          <a:sym typeface="Calibri"/>
                        </a:defRPr>
                      </a:pPr>
                      <a:r>
                        <a:t>Terapia </a:t>
                      </a:r>
                      <a:r>
                        <a:rPr b="0"/>
                        <a:t>inmunosupresora o con corticosteroides </a:t>
                      </a:r>
                      <a:r>
                        <a:t>sistémica </a:t>
                      </a:r>
                      <a:r>
                        <a:rPr b="0"/>
                        <a:t>indicada</a:t>
                      </a:r>
                      <a:br>
                        <a:rPr b="0"/>
                      </a:br>
                      <a:r>
                        <a:t>Limita las actividades de cuidado personal de la vida diaria** o el sueño</a:t>
                      </a:r>
                      <a:endParaRPr sz="850" b="0">
                        <a:solidFill>
                          <a:srgbClr val="000000"/>
                        </a:solidFill>
                        <a:latin typeface="Helvetica"/>
                        <a:ea typeface="Helvetica"/>
                        <a:cs typeface="Helvetica"/>
                        <a:sym typeface="Helvetica"/>
                      </a:endParaRPr>
                    </a:p>
                    <a:p>
                      <a:pPr algn="l">
                        <a:buClr>
                          <a:srgbClr val="AF634C"/>
                        </a:buClr>
                        <a:defRPr sz="2800" b="1">
                          <a:solidFill>
                            <a:srgbClr val="00538A"/>
                          </a:solidFill>
                          <a:latin typeface="+mn-lt"/>
                          <a:ea typeface="+mn-ea"/>
                          <a:cs typeface="+mn-cs"/>
                          <a:sym typeface="Calibri"/>
                        </a:defRPr>
                      </a:pPr>
                      <a:endParaRPr sz="850" b="0">
                        <a:solidFill>
                          <a:srgbClr val="000000"/>
                        </a:solidFill>
                        <a:latin typeface="Helvetica"/>
                        <a:ea typeface="Helvetica"/>
                        <a:cs typeface="Helvetica"/>
                        <a:sym typeface="Helvetica"/>
                      </a:endParaRPr>
                    </a:p>
                    <a:p>
                      <a:pPr algn="l">
                        <a:defRPr sz="2200" b="1">
                          <a:solidFill>
                            <a:srgbClr val="00538A"/>
                          </a:solidFill>
                          <a:latin typeface="+mn-lt"/>
                          <a:ea typeface="+mn-ea"/>
                          <a:cs typeface="+mn-cs"/>
                          <a:sym typeface="Calibri"/>
                        </a:defRPr>
                      </a:pP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494" name="*Las actividades fundamentales de la vida diaria son preparar la comida, comprar alimentos o vestimenta, usar el teléfono, administrar dinero, etc.…"/>
          <p:cNvSpPr txBox="1"/>
          <p:nvPr/>
        </p:nvSpPr>
        <p:spPr>
          <a:xfrm>
            <a:off x="431800" y="11373974"/>
            <a:ext cx="23824188" cy="2341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640" b="0">
                <a:solidFill>
                  <a:srgbClr val="3B3735"/>
                </a:solidFill>
              </a:defRPr>
            </a:pPr>
            <a:r>
              <a:t>*Las actividades fundamentales de la vida diaria son preparar la comida, comprar alimentos o vestimenta, usar el teléfono, administrar dinero, etc. </a:t>
            </a:r>
          </a:p>
          <a:p>
            <a:pPr algn="l">
              <a:defRPr sz="1640" b="0">
                <a:solidFill>
                  <a:srgbClr val="3B3735"/>
                </a:solidFill>
              </a:defRPr>
            </a:pPr>
            <a:r>
              <a:t>**Las actividades de cuidado personal de la vida diaria incluyen bañarse, vestirse y desvestirse, alimentarse, usar el baño, tomar medicamentos y no estar postrado. </a:t>
            </a:r>
          </a:p>
          <a:p>
            <a:pPr algn="l">
              <a:defRPr sz="1640" b="0">
                <a:solidFill>
                  <a:srgbClr val="3B3735"/>
                </a:solidFill>
              </a:defRPr>
            </a:pPr>
            <a:r>
              <a:t>De la vida diaria, actividades de la vida diaria;  BCR–ABL, translocación Filadelfia; BRAF, V-RAF homólogo B1 del oncogén viral del sarcoma murino; SC</a:t>
            </a:r>
            <a:r>
              <a:rPr b="1"/>
              <a:t>, </a:t>
            </a:r>
            <a:r>
              <a:t>superficie corporal;  EGFR, receptor del factor de crecimiento epidérmico (por sus siglas en inglés); IMQ, inhibidor multicinasa; VEGFR, receptor del factor de crecimiento del endotelio vascular </a:t>
            </a:r>
          </a:p>
          <a:p>
            <a:pPr algn="l">
              <a:defRPr sz="1640" b="0">
                <a:solidFill>
                  <a:srgbClr val="3B3735"/>
                </a:solidFill>
              </a:defRPr>
            </a:pPr>
            <a:r>
              <a:t>1. </a:t>
            </a:r>
            <a:r>
              <a:rPr u="sng">
                <a:solidFill>
                  <a:srgbClr val="4F4D50"/>
                </a:solidFill>
                <a:uFill>
                  <a:solidFill>
                    <a:srgbClr val="4F4D50"/>
                  </a:solidFill>
                </a:uFill>
                <a:hlinkClick r:id="rId6"/>
              </a:rPr>
              <a:t>Belum VR, et al. Curr Oncol Rep. 2013;15:249-59</a:t>
            </a:r>
            <a:r>
              <a:t>. 2. </a:t>
            </a:r>
            <a:r>
              <a:rPr u="sng">
                <a:solidFill>
                  <a:srgbClr val="4F4D50"/>
                </a:solidFill>
                <a:uFill>
                  <a:solidFill>
                    <a:srgbClr val="4F4D50"/>
                  </a:solidFill>
                </a:uFill>
                <a:hlinkClick r:id="rId7"/>
              </a:rPr>
              <a:t>Robert C, et al. Semin Oncol. 2012;39:227-40</a:t>
            </a:r>
            <a:r>
              <a:t>. 3. </a:t>
            </a:r>
            <a:r>
              <a:rPr u="sng">
                <a:solidFill>
                  <a:srgbClr val="4F4D50"/>
                </a:solidFill>
                <a:uFill>
                  <a:solidFill>
                    <a:srgbClr val="4F4D50"/>
                  </a:solidFill>
                </a:uFill>
                <a:hlinkClick r:id="rId8"/>
              </a:rPr>
              <a:t>Lacouture ME, et al. Clin Colorectal Cancer. 2018:17:85-96</a:t>
            </a:r>
            <a:r>
              <a:t>. 4. </a:t>
            </a:r>
            <a:r>
              <a:rPr u="sng">
                <a:solidFill>
                  <a:srgbClr val="4F4D50"/>
                </a:solidFill>
                <a:uFill>
                  <a:solidFill>
                    <a:srgbClr val="4F4D50"/>
                  </a:solidFill>
                </a:uFill>
                <a:hlinkClick r:id="rId9"/>
              </a:rPr>
              <a:t>Ficha técnica de Erbitux (cetuximab)</a:t>
            </a:r>
            <a:r>
              <a:t>. 5. </a:t>
            </a:r>
            <a:r>
              <a:rPr u="sng">
                <a:solidFill>
                  <a:srgbClr val="4F4D50"/>
                </a:solidFill>
                <a:uFill>
                  <a:solidFill>
                    <a:srgbClr val="4F4D50"/>
                  </a:solidFill>
                </a:uFill>
                <a:hlinkClick r:id="rId10"/>
              </a:rPr>
              <a:t>Ficha técnica de Tarceva (erlotinib)</a:t>
            </a:r>
            <a:r>
              <a:t>. 6. </a:t>
            </a:r>
            <a:r>
              <a:rPr u="sng">
                <a:solidFill>
                  <a:srgbClr val="4F4D50"/>
                </a:solidFill>
                <a:uFill>
                  <a:solidFill>
                    <a:srgbClr val="4F4D50"/>
                  </a:solidFill>
                </a:uFill>
                <a:hlinkClick r:id="rId11"/>
              </a:rPr>
              <a:t>Ficha técnica de Vectibix (panitumumab)</a:t>
            </a:r>
            <a:r>
              <a:t>. 7. </a:t>
            </a:r>
            <a:r>
              <a:rPr u="sng">
                <a:solidFill>
                  <a:srgbClr val="4F4D50"/>
                </a:solidFill>
                <a:uFill>
                  <a:solidFill>
                    <a:srgbClr val="4F4D50"/>
                  </a:solidFill>
                </a:uFill>
                <a:hlinkClick r:id="rId12"/>
              </a:rPr>
              <a:t>. Ficha técnica de Nexavar (sorafenib)</a:t>
            </a:r>
            <a:r>
              <a:t>. 8. </a:t>
            </a:r>
            <a:r>
              <a:rPr u="sng">
                <a:solidFill>
                  <a:srgbClr val="4F4D50"/>
                </a:solidFill>
                <a:uFill>
                  <a:solidFill>
                    <a:srgbClr val="4F4D50"/>
                  </a:solidFill>
                </a:uFill>
                <a:hlinkClick r:id="rId13"/>
              </a:rPr>
              <a:t>Ficha técnica de Sutent (sunitinib)</a:t>
            </a:r>
            <a:r>
              <a:t>. </a:t>
            </a:r>
            <a:br/>
            <a:r>
              <a:t>9. </a:t>
            </a:r>
            <a:r>
              <a:rPr u="sng">
                <a:solidFill>
                  <a:srgbClr val="4F4D50"/>
                </a:solidFill>
                <a:uFill>
                  <a:solidFill>
                    <a:srgbClr val="4F4D50"/>
                  </a:solidFill>
                </a:uFill>
                <a:hlinkClick r:id="rId14"/>
              </a:rPr>
              <a:t>Ficha técnica de Stivarga (regorafenib)</a:t>
            </a:r>
            <a:r>
              <a:t>. 10. </a:t>
            </a:r>
            <a:r>
              <a:rPr u="sng">
                <a:solidFill>
                  <a:srgbClr val="4F4D50"/>
                </a:solidFill>
                <a:uFill>
                  <a:solidFill>
                    <a:srgbClr val="4F4D50"/>
                  </a:solidFill>
                </a:uFill>
                <a:hlinkClick r:id="rId15"/>
              </a:rPr>
              <a:t>Ficha técnica de Lenvima (lenvatinib)</a:t>
            </a:r>
            <a:r>
              <a:t>. 11. </a:t>
            </a:r>
            <a:r>
              <a:rPr u="sng">
                <a:solidFill>
                  <a:srgbClr val="4F4D50"/>
                </a:solidFill>
                <a:uFill>
                  <a:solidFill>
                    <a:srgbClr val="4F4D50"/>
                  </a:solidFill>
                </a:uFill>
                <a:hlinkClick r:id="rId16"/>
              </a:rPr>
              <a:t>Ficha técnica de Cabometyx (cabozantinib)</a:t>
            </a:r>
            <a:r>
              <a:t>. 12. </a:t>
            </a:r>
            <a:r>
              <a:rPr u="sng">
                <a:solidFill>
                  <a:srgbClr val="4F4D50"/>
                </a:solidFill>
                <a:uFill>
                  <a:solidFill>
                    <a:srgbClr val="4F4D50"/>
                  </a:solidFill>
                </a:uFill>
                <a:hlinkClick r:id="rId17"/>
              </a:rPr>
              <a:t>Ficha técnica de Avastin (bevacizumab)</a:t>
            </a:r>
            <a:r>
              <a:t>. 13. </a:t>
            </a:r>
            <a:r>
              <a:rPr u="sng">
                <a:solidFill>
                  <a:srgbClr val="4F4D50"/>
                </a:solidFill>
                <a:uFill>
                  <a:solidFill>
                    <a:srgbClr val="4F4D50"/>
                  </a:solidFill>
                </a:uFill>
                <a:hlinkClick r:id="rId18"/>
              </a:rPr>
              <a:t>Ficha técnica de Zaltrap (aflibercept)</a:t>
            </a:r>
            <a:r>
              <a:t>. 14. </a:t>
            </a:r>
            <a:r>
              <a:rPr u="sng">
                <a:solidFill>
                  <a:srgbClr val="4F4D50"/>
                </a:solidFill>
                <a:uFill>
                  <a:solidFill>
                    <a:srgbClr val="4F4D50"/>
                  </a:solidFill>
                </a:uFill>
                <a:hlinkClick r:id="rId19"/>
              </a:rPr>
              <a:t>Ficha técnica de Cyramza (ramucirumab)</a:t>
            </a:r>
            <a:r>
              <a:t>. 15. </a:t>
            </a:r>
            <a:r>
              <a:rPr u="sng">
                <a:solidFill>
                  <a:srgbClr val="4F4D50"/>
                </a:solidFill>
                <a:uFill>
                  <a:solidFill>
                    <a:srgbClr val="4F4D50"/>
                  </a:solidFill>
                </a:uFill>
                <a:hlinkClick r:id="rId20"/>
              </a:rPr>
              <a:t>Ficha técnica de Gleevec (imatinib)</a:t>
            </a:r>
            <a:r>
              <a:t>. 16. </a:t>
            </a:r>
            <a:r>
              <a:rPr u="sng">
                <a:solidFill>
                  <a:srgbClr val="4F4D50"/>
                </a:solidFill>
                <a:uFill>
                  <a:solidFill>
                    <a:srgbClr val="4F4D50"/>
                  </a:solidFill>
                </a:uFill>
                <a:hlinkClick r:id="rId21"/>
              </a:rPr>
              <a:t>Ficha técnica de Braftovi (encorafenib)</a:t>
            </a:r>
            <a:r>
              <a:t>. 17. Instituto Nacional del Cáncer. Programa de Evaluación de Tratamientos para el Cáncer. Criterios Comunes de Terminología para Eventos Adversos, versión 5.0 . 27 de noviembre de 2017. (Consultado el 31 de enero de 2020).</a:t>
            </a:r>
          </a:p>
        </p:txBody>
      </p:sp>
      <p:sp>
        <p:nvSpPr>
          <p:cNvPr id="495" name="clasificación17"/>
          <p:cNvSpPr txBox="1"/>
          <p:nvPr/>
        </p:nvSpPr>
        <p:spPr>
          <a:xfrm>
            <a:off x="1106848" y="7362699"/>
            <a:ext cx="21816913" cy="611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a:solidFill>
                  <a:srgbClr val="CB593F"/>
                </a:solidFill>
              </a:defRPr>
            </a:pPr>
            <a:r>
              <a:rPr cap="all"/>
              <a:t>clasificación</a:t>
            </a:r>
            <a:r>
              <a:rPr sz="3000" cap="all" baseline="51999"/>
              <a:t>17</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498" name="TOXICIDADES CUTÁNEAS ADICIONALE FOTOSENSIBILIDAD"/>
          <p:cNvSpPr txBox="1"/>
          <p:nvPr/>
        </p:nvSpPr>
        <p:spPr>
          <a:xfrm>
            <a:off x="1130300" y="691492"/>
            <a:ext cx="20124895" cy="955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6700">
                <a:solidFill>
                  <a:srgbClr val="00538A"/>
                </a:solidFill>
              </a:defRPr>
            </a:pPr>
            <a:r>
              <a:rPr b="0">
                <a:solidFill>
                  <a:srgbClr val="393634"/>
                </a:solidFill>
              </a:rPr>
              <a:t>TOXICIDADES CUTÁNEAS ADICIONALE</a:t>
            </a:r>
            <a:r>
              <a:rPr b="0" cap="all">
                <a:solidFill>
                  <a:srgbClr val="1D4C7C"/>
                </a:solidFill>
              </a:rPr>
              <a:t> </a:t>
            </a:r>
            <a:r>
              <a:t>FOTOSENSIBILIDAD</a:t>
            </a:r>
          </a:p>
        </p:txBody>
      </p:sp>
      <p:graphicFrame>
        <p:nvGraphicFramePr>
          <p:cNvPr id="499" name="Table"/>
          <p:cNvGraphicFramePr/>
          <p:nvPr>
            <p:extLst>
              <p:ext uri="{D42A27DB-BD31-4B8C-83A1-F6EECF244321}">
                <p14:modId xmlns:p14="http://schemas.microsoft.com/office/powerpoint/2010/main" val="1263390082"/>
              </p:ext>
            </p:extLst>
          </p:nvPr>
        </p:nvGraphicFramePr>
        <p:xfrm>
          <a:off x="1153016" y="2110620"/>
          <a:ext cx="18097500" cy="3848913"/>
        </p:xfrm>
        <a:graphic>
          <a:graphicData uri="http://schemas.openxmlformats.org/drawingml/2006/table">
            <a:tbl>
              <a:tblPr firstRow="1" bandRow="1">
                <a:tableStyleId>{4C3C2611-4C71-4FC5-86AE-919BDF0F9419}</a:tableStyleId>
              </a:tblPr>
              <a:tblGrid>
                <a:gridCol w="6032500">
                  <a:extLst>
                    <a:ext uri="{9D8B030D-6E8A-4147-A177-3AD203B41FA5}">
                      <a16:colId xmlns:a16="http://schemas.microsoft.com/office/drawing/2014/main" val="20000"/>
                    </a:ext>
                  </a:extLst>
                </a:gridCol>
                <a:gridCol w="6032500">
                  <a:extLst>
                    <a:ext uri="{9D8B030D-6E8A-4147-A177-3AD203B41FA5}">
                      <a16:colId xmlns:a16="http://schemas.microsoft.com/office/drawing/2014/main" val="20001"/>
                    </a:ext>
                  </a:extLst>
                </a:gridCol>
                <a:gridCol w="6032500">
                  <a:extLst>
                    <a:ext uri="{9D8B030D-6E8A-4147-A177-3AD203B41FA5}">
                      <a16:colId xmlns:a16="http://schemas.microsoft.com/office/drawing/2014/main" val="20002"/>
                    </a:ext>
                  </a:extLst>
                </a:gridCol>
              </a:tblGrid>
              <a:tr h="1882733">
                <a:tc>
                  <a:txBody>
                    <a:bodyPr/>
                    <a:lstStyle/>
                    <a:p>
                      <a:pPr algn="l" defTabSz="914400">
                        <a:defRPr sz="3000">
                          <a:latin typeface="+mn-lt"/>
                          <a:ea typeface="+mn-ea"/>
                          <a:cs typeface="+mn-cs"/>
                          <a:sym typeface="Calibri"/>
                        </a:defRPr>
                      </a:pPr>
                      <a:r>
                        <a:t>Síntomas</a:t>
                      </a:r>
                      <a:r>
                        <a:rPr baseline="31999"/>
                        <a:t>1-3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n-lt"/>
                          <a:ea typeface="+mn-ea"/>
                          <a:cs typeface="+mn-cs"/>
                          <a:sym typeface="Calibri"/>
                        </a:defRPr>
                      </a:pPr>
                      <a:r>
                        <a:t>Incidencia</a:t>
                      </a:r>
                      <a:r>
                        <a:rPr baseline="31999"/>
                        <a:t>4-16</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a:solidFill>
                            <a:srgbClr val="FFFFFF"/>
                          </a:solidFill>
                          <a:latin typeface="+mn-lt"/>
                          <a:ea typeface="+mn-ea"/>
                          <a:cs typeface="+mn-cs"/>
                          <a:sym typeface="Calibri"/>
                        </a:rPr>
                        <a:t>Diagnóstico diferencial</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1966180">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Reacción cutánea debido a la mayor sensibilidad de la piel a la luz</a:t>
                      </a:r>
                    </a:p>
                    <a:p>
                      <a:pPr marL="228600" indent="-228600" algn="l">
                        <a:buClr>
                          <a:srgbClr val="BB5E47"/>
                        </a:buClr>
                        <a:buSzPct val="100000"/>
                        <a:buChar char="•"/>
                        <a:defRPr sz="2800" b="1">
                          <a:solidFill>
                            <a:srgbClr val="00538A"/>
                          </a:solidFill>
                          <a:latin typeface="+mn-lt"/>
                          <a:ea typeface="+mn-ea"/>
                          <a:cs typeface="+mn-cs"/>
                          <a:sym typeface="Calibri"/>
                        </a:defRPr>
                      </a:pPr>
                      <a:r>
                        <a:t>Aparición &lt;24 horas después de la exposición al sol</a:t>
                      </a: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IMQs de BCR-ABL: hasta 7 %</a:t>
                      </a:r>
                      <a:endParaRPr sz="850">
                        <a:solidFill>
                          <a:srgbClr val="000000"/>
                        </a:solidFill>
                        <a:latin typeface="Helvetica"/>
                        <a:ea typeface="Helvetica"/>
                        <a:cs typeface="Helvetica"/>
                        <a:sym typeface="Helvetica"/>
                      </a:endParaRPr>
                    </a:p>
                    <a:p>
                      <a:pPr algn="l">
                        <a:defRPr sz="2800" b="1">
                          <a:solidFill>
                            <a:srgbClr val="00538A"/>
                          </a:solidFill>
                          <a:latin typeface="+mn-lt"/>
                          <a:ea typeface="+mn-ea"/>
                          <a:cs typeface="+mn-cs"/>
                          <a:sym typeface="Calibri"/>
                        </a:defRPr>
                      </a:pP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b="1">
                          <a:solidFill>
                            <a:srgbClr val="00538A"/>
                          </a:solidFill>
                          <a:latin typeface="+mn-lt"/>
                          <a:ea typeface="+mn-ea"/>
                          <a:cs typeface="+mn-cs"/>
                          <a:sym typeface="Calibri"/>
                        </a:defRPr>
                      </a:pPr>
                      <a:r>
                        <a:rPr dirty="0" err="1"/>
                        <a:t>Relacionada</a:t>
                      </a:r>
                      <a:r>
                        <a:rPr dirty="0"/>
                        <a:t> con </a:t>
                      </a:r>
                      <a:r>
                        <a:rPr dirty="0" err="1"/>
                        <a:t>otros</a:t>
                      </a:r>
                      <a:r>
                        <a:rPr dirty="0"/>
                        <a:t> </a:t>
                      </a:r>
                      <a:r>
                        <a:rPr dirty="0" err="1"/>
                        <a:t>medicamentos</a:t>
                      </a:r>
                      <a:endParaRPr dirty="0"/>
                    </a:p>
                    <a:p>
                      <a:pPr marL="228600" indent="-228600" algn="l">
                        <a:buClr>
                          <a:srgbClr val="BC5F47"/>
                        </a:buClr>
                        <a:buSzPct val="100000"/>
                        <a:buChar char="•"/>
                        <a:defRPr sz="2800" b="1">
                          <a:solidFill>
                            <a:srgbClr val="00538A"/>
                          </a:solidFill>
                          <a:latin typeface="+mn-lt"/>
                          <a:ea typeface="+mn-ea"/>
                          <a:cs typeface="+mn-cs"/>
                          <a:sym typeface="Calibri"/>
                        </a:defRPr>
                      </a:pPr>
                      <a:r>
                        <a:rPr dirty="0"/>
                        <a:t>Lupus</a:t>
                      </a:r>
                      <a:endParaRPr sz="850" dirty="0">
                        <a:solidFill>
                          <a:srgbClr val="000000"/>
                        </a:solidFill>
                        <a:latin typeface="Helvetica"/>
                        <a:ea typeface="Helvetica"/>
                        <a:cs typeface="Helvetica"/>
                        <a:sym typeface="Helvetica"/>
                      </a:endParaRPr>
                    </a:p>
                    <a:p>
                      <a:pPr algn="l">
                        <a:defRPr sz="2800" b="1">
                          <a:solidFill>
                            <a:srgbClr val="00538A"/>
                          </a:solidFill>
                          <a:latin typeface="+mn-lt"/>
                          <a:ea typeface="+mn-ea"/>
                          <a:cs typeface="+mn-cs"/>
                          <a:sym typeface="Calibri"/>
                        </a:defRPr>
                      </a:pPr>
                      <a:endParaRPr baseline="31999" dirty="0"/>
                    </a:p>
                    <a:p>
                      <a:pPr algn="l">
                        <a:buClr>
                          <a:srgbClr val="3B3735"/>
                        </a:buClr>
                        <a:defRPr sz="2800">
                          <a:solidFill>
                            <a:srgbClr val="3B3735"/>
                          </a:solidFill>
                          <a:latin typeface="+mn-lt"/>
                          <a:ea typeface="+mn-ea"/>
                          <a:cs typeface="+mn-cs"/>
                          <a:sym typeface="Calibri"/>
                        </a:defRPr>
                      </a:pPr>
                      <a:endParaRPr baseline="31999" dirty="0"/>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500" name="symptoms.png" descr="symptoms.png"/>
          <p:cNvPicPr>
            <a:picLocks noChangeAspect="1"/>
          </p:cNvPicPr>
          <p:nvPr/>
        </p:nvPicPr>
        <p:blipFill>
          <a:blip r:embed="rId3"/>
          <a:srcRect t="11594"/>
          <a:stretch>
            <a:fillRect/>
          </a:stretch>
        </p:blipFill>
        <p:spPr>
          <a:xfrm>
            <a:off x="3711988" y="2334173"/>
            <a:ext cx="1270001" cy="1347305"/>
          </a:xfrm>
          <a:prstGeom prst="rect">
            <a:avLst/>
          </a:prstGeom>
          <a:ln w="12700">
            <a:miter lim="400000"/>
          </a:ln>
        </p:spPr>
      </p:pic>
      <p:pic>
        <p:nvPicPr>
          <p:cNvPr id="501" name="incidence.png" descr="incidence.png"/>
          <p:cNvPicPr>
            <a:picLocks noChangeAspect="1"/>
          </p:cNvPicPr>
          <p:nvPr/>
        </p:nvPicPr>
        <p:blipFill>
          <a:blip r:embed="rId4"/>
          <a:stretch>
            <a:fillRect/>
          </a:stretch>
        </p:blipFill>
        <p:spPr>
          <a:xfrm>
            <a:off x="9621334" y="2378623"/>
            <a:ext cx="1397001" cy="1130301"/>
          </a:xfrm>
          <a:prstGeom prst="rect">
            <a:avLst/>
          </a:prstGeom>
          <a:ln w="12700">
            <a:miter lim="400000"/>
          </a:ln>
        </p:spPr>
      </p:pic>
      <p:pic>
        <p:nvPicPr>
          <p:cNvPr id="502" name="diagnosis.png" descr="diagnosis.png"/>
          <p:cNvPicPr>
            <a:picLocks noChangeAspect="1"/>
          </p:cNvPicPr>
          <p:nvPr/>
        </p:nvPicPr>
        <p:blipFill>
          <a:blip r:embed="rId5"/>
          <a:stretch>
            <a:fillRect/>
          </a:stretch>
        </p:blipFill>
        <p:spPr>
          <a:xfrm>
            <a:off x="17001373" y="2183035"/>
            <a:ext cx="1231901" cy="1524001"/>
          </a:xfrm>
          <a:prstGeom prst="rect">
            <a:avLst/>
          </a:prstGeom>
          <a:ln w="12700">
            <a:miter lim="400000"/>
          </a:ln>
        </p:spPr>
      </p:pic>
      <p:graphicFrame>
        <p:nvGraphicFramePr>
          <p:cNvPr id="503" name="Table"/>
          <p:cNvGraphicFramePr/>
          <p:nvPr/>
        </p:nvGraphicFramePr>
        <p:xfrm>
          <a:off x="1094383" y="6763467"/>
          <a:ext cx="18214764" cy="4670638"/>
        </p:xfrm>
        <a:graphic>
          <a:graphicData uri="http://schemas.openxmlformats.org/drawingml/2006/table">
            <a:tbl>
              <a:tblPr firstRow="1" bandRow="1">
                <a:tableStyleId>{4C3C2611-4C71-4FC5-86AE-919BDF0F9419}</a:tableStyleId>
              </a:tblPr>
              <a:tblGrid>
                <a:gridCol w="4535193">
                  <a:extLst>
                    <a:ext uri="{9D8B030D-6E8A-4147-A177-3AD203B41FA5}">
                      <a16:colId xmlns:a16="http://schemas.microsoft.com/office/drawing/2014/main" val="20000"/>
                    </a:ext>
                  </a:extLst>
                </a:gridCol>
                <a:gridCol w="4538465">
                  <a:extLst>
                    <a:ext uri="{9D8B030D-6E8A-4147-A177-3AD203B41FA5}">
                      <a16:colId xmlns:a16="http://schemas.microsoft.com/office/drawing/2014/main" val="20001"/>
                    </a:ext>
                  </a:extLst>
                </a:gridCol>
                <a:gridCol w="4570553">
                  <a:extLst>
                    <a:ext uri="{9D8B030D-6E8A-4147-A177-3AD203B41FA5}">
                      <a16:colId xmlns:a16="http://schemas.microsoft.com/office/drawing/2014/main" val="20002"/>
                    </a:ext>
                  </a:extLst>
                </a:gridCol>
                <a:gridCol w="4570553">
                  <a:extLst>
                    <a:ext uri="{9D8B030D-6E8A-4147-A177-3AD203B41FA5}">
                      <a16:colId xmlns:a16="http://schemas.microsoft.com/office/drawing/2014/main" val="20003"/>
                    </a:ext>
                  </a:extLst>
                </a:gridCol>
              </a:tblGrid>
              <a:tr h="1117178">
                <a:tc>
                  <a:txBody>
                    <a:bodyPr/>
                    <a:lstStyle/>
                    <a:p>
                      <a:pPr defTabSz="914400">
                        <a:defRPr sz="1800" b="0">
                          <a:solidFill>
                            <a:srgbClr val="000000"/>
                          </a:solidFill>
                        </a:defRPr>
                      </a:pPr>
                      <a:r>
                        <a:rPr sz="3000" b="1">
                          <a:solidFill>
                            <a:srgbClr val="FFFFFF"/>
                          </a:solidFill>
                          <a:latin typeface="+mn-lt"/>
                          <a:ea typeface="+mn-ea"/>
                          <a:cs typeface="+mn-cs"/>
                          <a:sym typeface="Calibri"/>
                        </a:rPr>
                        <a:t>Grado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rgbClr val="CB593F"/>
                    </a:solidFill>
                  </a:tcPr>
                </a:tc>
                <a:extLst>
                  <a:ext uri="{0D108BD9-81ED-4DB2-BD59-A6C34878D82A}">
                    <a16:rowId xmlns:a16="http://schemas.microsoft.com/office/drawing/2014/main" val="10000"/>
                  </a:ext>
                </a:extLst>
              </a:tr>
              <a:tr h="3458238">
                <a:tc>
                  <a:txBody>
                    <a:bodyPr/>
                    <a:lstStyle/>
                    <a:p>
                      <a:pPr algn="l">
                        <a:buClr>
                          <a:srgbClr val="AF634C"/>
                        </a:buClr>
                        <a:defRPr sz="2800" b="1">
                          <a:solidFill>
                            <a:srgbClr val="00538A"/>
                          </a:solidFill>
                          <a:latin typeface="+mn-lt"/>
                          <a:ea typeface="+mn-ea"/>
                          <a:cs typeface="+mn-cs"/>
                          <a:sym typeface="Calibri"/>
                        </a:defRPr>
                      </a:pPr>
                      <a:r>
                        <a:rPr b="0"/>
                        <a:t>Eritema indoloro que cubre </a:t>
                      </a:r>
                      <a:r>
                        <a:t> </a:t>
                      </a:r>
                      <a:r>
                        <a:rPr b="0"/>
                        <a:t>&lt;10 % de la</a:t>
                      </a:r>
                      <a:r>
                        <a:t> SC</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800" b="1">
                          <a:solidFill>
                            <a:srgbClr val="00538A"/>
                          </a:solidFill>
                          <a:latin typeface="+mn-lt"/>
                          <a:ea typeface="+mn-ea"/>
                          <a:cs typeface="+mn-cs"/>
                          <a:sym typeface="Calibri"/>
                        </a:defRPr>
                      </a:pPr>
                      <a:r>
                        <a:rPr b="0"/>
                        <a:t>Eritema sensible que cubre 10–30% de </a:t>
                      </a:r>
                      <a:r>
                        <a:t>SC</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AF634C"/>
                        </a:buClr>
                        <a:defRPr sz="2800" b="1">
                          <a:solidFill>
                            <a:srgbClr val="00538A"/>
                          </a:solidFill>
                          <a:latin typeface="+mn-lt"/>
                          <a:ea typeface="+mn-ea"/>
                          <a:cs typeface="+mn-cs"/>
                          <a:sym typeface="Calibri"/>
                        </a:defRPr>
                      </a:pPr>
                      <a:r>
                        <a:t>Eritema que cubre &gt;30% de la SC </a:t>
                      </a:r>
                    </a:p>
                    <a:p>
                      <a:pPr algn="l">
                        <a:buClr>
                          <a:srgbClr val="AF634C"/>
                        </a:buClr>
                        <a:defRPr sz="2800" b="1">
                          <a:solidFill>
                            <a:srgbClr val="00538A"/>
                          </a:solidFill>
                          <a:latin typeface="+mn-lt"/>
                          <a:ea typeface="+mn-ea"/>
                          <a:cs typeface="+mn-cs"/>
                          <a:sym typeface="Calibri"/>
                        </a:defRPr>
                      </a:pPr>
                      <a:r>
                        <a:rPr b="0"/>
                        <a:t>Eritema con </a:t>
                      </a:r>
                      <a:r>
                        <a:t>formación de ampollas</a:t>
                      </a:r>
                    </a:p>
                    <a:p>
                      <a:pPr algn="l">
                        <a:buClr>
                          <a:srgbClr val="AF634C"/>
                        </a:buClr>
                        <a:defRPr sz="2800" b="1">
                          <a:solidFill>
                            <a:srgbClr val="00538A"/>
                          </a:solidFill>
                          <a:latin typeface="+mn-lt"/>
                          <a:ea typeface="+mn-ea"/>
                          <a:cs typeface="+mn-cs"/>
                          <a:sym typeface="Calibri"/>
                        </a:defRPr>
                      </a:pPr>
                      <a:r>
                        <a:t>Terapia con corticosteroides orales </a:t>
                      </a:r>
                      <a:r>
                        <a:rPr b="0"/>
                        <a:t>indicada</a:t>
                      </a:r>
                    </a:p>
                    <a:p>
                      <a:pPr algn="l">
                        <a:buClr>
                          <a:srgbClr val="AF634C"/>
                        </a:buClr>
                        <a:defRPr sz="2800" b="1">
                          <a:solidFill>
                            <a:srgbClr val="00538A"/>
                          </a:solidFill>
                          <a:latin typeface="+mn-lt"/>
                          <a:ea typeface="+mn-ea"/>
                          <a:cs typeface="+mn-cs"/>
                          <a:sym typeface="Calibri"/>
                        </a:defRPr>
                      </a:pPr>
                      <a:r>
                        <a:t>Control del dolor </a:t>
                      </a:r>
                      <a:r>
                        <a:rPr b="0"/>
                        <a:t>indicada</a:t>
                      </a:r>
                      <a:endParaRPr sz="850" b="0">
                        <a:solidFill>
                          <a:srgbClr val="000000"/>
                        </a:solidFill>
                        <a:latin typeface="Helvetica"/>
                        <a:ea typeface="Helvetica"/>
                        <a:cs typeface="Helvetica"/>
                        <a:sym typeface="Helvetica"/>
                      </a:endParaRPr>
                    </a:p>
                    <a:p>
                      <a:pPr algn="l">
                        <a:buClr>
                          <a:srgbClr val="AF634C"/>
                        </a:buClr>
                        <a:defRPr sz="2800" b="1">
                          <a:solidFill>
                            <a:srgbClr val="00538A"/>
                          </a:solidFill>
                          <a:latin typeface="+mn-lt"/>
                          <a:ea typeface="+mn-ea"/>
                          <a:cs typeface="+mn-cs"/>
                          <a:sym typeface="Calibri"/>
                        </a:defRPr>
                      </a:pPr>
                      <a:endParaRPr sz="850" b="0">
                        <a:solidFill>
                          <a:srgbClr val="000000"/>
                        </a:solidFill>
                        <a:latin typeface="Helvetica"/>
                        <a:ea typeface="Helvetica"/>
                        <a:cs typeface="Helvetica"/>
                        <a:sym typeface="Helvetica"/>
                      </a:endParaRPr>
                    </a:p>
                    <a:p>
                      <a:pPr algn="l">
                        <a:defRPr sz="2200" b="1">
                          <a:solidFill>
                            <a:srgbClr val="00538A"/>
                          </a:solidFill>
                          <a:latin typeface="+mn-lt"/>
                          <a:ea typeface="+mn-ea"/>
                          <a:cs typeface="+mn-cs"/>
                          <a:sym typeface="Calibri"/>
                        </a:defRPr>
                      </a:pP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buClr>
                          <a:srgbClr val="AF634C"/>
                        </a:buClr>
                        <a:defRPr sz="2800" b="1">
                          <a:solidFill>
                            <a:srgbClr val="00538A"/>
                          </a:solidFill>
                          <a:latin typeface="+mn-lt"/>
                          <a:ea typeface="+mn-ea"/>
                          <a:cs typeface="+mn-cs"/>
                          <a:sym typeface="Calibri"/>
                        </a:defRPr>
                      </a:pPr>
                      <a:r>
                        <a:t>Consecuencias que ponen en riesgo la vida</a:t>
                      </a:r>
                      <a:endParaRPr b="0"/>
                    </a:p>
                    <a:p>
                      <a:pPr algn="l">
                        <a:buClr>
                          <a:srgbClr val="AF634C"/>
                        </a:buClr>
                        <a:defRPr sz="2800">
                          <a:solidFill>
                            <a:srgbClr val="00538A"/>
                          </a:solidFill>
                          <a:latin typeface="+mn-lt"/>
                          <a:ea typeface="+mn-ea"/>
                          <a:cs typeface="+mn-cs"/>
                          <a:sym typeface="Calibri"/>
                        </a:defRPr>
                      </a:pPr>
                      <a:r>
                        <a:t>Se indica una intervención de urgencia</a:t>
                      </a: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504" name="*Las actividades fundamentales de la vida diaria son preparar la comida, comprar alimentos o vestimenta, usar el teléfono, administrar dinero, etc.…"/>
          <p:cNvSpPr txBox="1"/>
          <p:nvPr/>
        </p:nvSpPr>
        <p:spPr>
          <a:xfrm>
            <a:off x="431800" y="11373974"/>
            <a:ext cx="23824188" cy="2341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640" b="0">
                <a:solidFill>
                  <a:srgbClr val="3B3735"/>
                </a:solidFill>
              </a:defRPr>
            </a:pPr>
            <a:r>
              <a:t>*Las actividades fundamentales de la vida diaria son preparar la comida, comprar alimentos o vestimenta, usar el teléfono, administrar dinero, etc. </a:t>
            </a:r>
          </a:p>
          <a:p>
            <a:pPr algn="l">
              <a:defRPr sz="1640" b="0">
                <a:solidFill>
                  <a:srgbClr val="3B3735"/>
                </a:solidFill>
              </a:defRPr>
            </a:pPr>
            <a:r>
              <a:t>**Las actividades de cuidado personal de la vida diaria incluyen bañarse, vestirse y desvestirse, alimentarse, usar el baño, tomar medicamentos y no estar postrado.</a:t>
            </a:r>
          </a:p>
          <a:p>
            <a:pPr algn="l">
              <a:defRPr sz="1640" b="0">
                <a:solidFill>
                  <a:srgbClr val="3B3735"/>
                </a:solidFill>
              </a:defRPr>
            </a:pPr>
            <a:r>
              <a:t>De la vida diaria, actividades de la vida diaria;  BCR–ABL, translocación Filadelfia; BRAF, V-RAF homólogo B1 del oncogén viral del sarcoma murino; SC</a:t>
            </a:r>
            <a:r>
              <a:rPr b="1"/>
              <a:t>, </a:t>
            </a:r>
            <a:r>
              <a:t>superficie corporal;  EGFR, receptor del factor de crecimiento epidérmico (por sus siglas en inglés); IMQ, inhibidor multicinasa; VEGFR, receptor del factor de crecimiento del endotelio vascular</a:t>
            </a:r>
          </a:p>
          <a:p>
            <a:pPr algn="l">
              <a:defRPr sz="1640" b="0">
                <a:solidFill>
                  <a:srgbClr val="3B3735"/>
                </a:solidFill>
              </a:defRPr>
            </a:pPr>
            <a:r>
              <a:t>1. </a:t>
            </a:r>
            <a:r>
              <a:rPr u="sng">
                <a:solidFill>
                  <a:srgbClr val="4F4D50"/>
                </a:solidFill>
                <a:uFill>
                  <a:solidFill>
                    <a:srgbClr val="4F4D50"/>
                  </a:solidFill>
                </a:uFill>
                <a:hlinkClick r:id="rId6"/>
              </a:rPr>
              <a:t>Belum VR, et al. Curr Oncol Rep. 2013;15:249-59</a:t>
            </a:r>
            <a:r>
              <a:t>. 2. </a:t>
            </a:r>
            <a:r>
              <a:rPr u="sng">
                <a:solidFill>
                  <a:srgbClr val="4F4D50"/>
                </a:solidFill>
                <a:uFill>
                  <a:solidFill>
                    <a:srgbClr val="4F4D50"/>
                  </a:solidFill>
                </a:uFill>
                <a:hlinkClick r:id="rId7"/>
              </a:rPr>
              <a:t>Robert C, et al. Semin Oncol. 2012;39:227-40</a:t>
            </a:r>
            <a:r>
              <a:t>. 3. </a:t>
            </a:r>
            <a:r>
              <a:rPr u="sng">
                <a:solidFill>
                  <a:srgbClr val="4F4D50"/>
                </a:solidFill>
                <a:uFill>
                  <a:solidFill>
                    <a:srgbClr val="4F4D50"/>
                  </a:solidFill>
                </a:uFill>
                <a:hlinkClick r:id="rId8"/>
              </a:rPr>
              <a:t>Lacouture ME, et al. Clin Colorectal Cancer. 2018:17:85-96</a:t>
            </a:r>
            <a:r>
              <a:t>. 4. </a:t>
            </a:r>
            <a:r>
              <a:rPr u="sng">
                <a:solidFill>
                  <a:srgbClr val="4F4D50"/>
                </a:solidFill>
                <a:uFill>
                  <a:solidFill>
                    <a:srgbClr val="4F4D50"/>
                  </a:solidFill>
                </a:uFill>
                <a:hlinkClick r:id="rId9"/>
              </a:rPr>
              <a:t>Ficha técnica de Erbitux (cetuximab)</a:t>
            </a:r>
            <a:r>
              <a:t>. 5. </a:t>
            </a:r>
            <a:r>
              <a:rPr u="sng">
                <a:solidFill>
                  <a:srgbClr val="4F4D50"/>
                </a:solidFill>
                <a:uFill>
                  <a:solidFill>
                    <a:srgbClr val="4F4D50"/>
                  </a:solidFill>
                </a:uFill>
                <a:hlinkClick r:id="rId10"/>
              </a:rPr>
              <a:t>Ficha técnica de Tarceva (erlotinib)</a:t>
            </a:r>
            <a:r>
              <a:t>. 6. </a:t>
            </a:r>
            <a:r>
              <a:rPr u="sng">
                <a:solidFill>
                  <a:srgbClr val="4F4D50"/>
                </a:solidFill>
                <a:uFill>
                  <a:solidFill>
                    <a:srgbClr val="4F4D50"/>
                  </a:solidFill>
                </a:uFill>
                <a:hlinkClick r:id="rId11"/>
              </a:rPr>
              <a:t>Ficha técnica de Vectibix (panitumumab)</a:t>
            </a:r>
            <a:r>
              <a:t>. 7. </a:t>
            </a:r>
            <a:r>
              <a:rPr u="sng">
                <a:solidFill>
                  <a:srgbClr val="4F4D50"/>
                </a:solidFill>
                <a:uFill>
                  <a:solidFill>
                    <a:srgbClr val="4F4D50"/>
                  </a:solidFill>
                </a:uFill>
                <a:hlinkClick r:id="rId12"/>
              </a:rPr>
              <a:t>. Ficha técnica de Nexavar (sorafenib)</a:t>
            </a:r>
            <a:r>
              <a:t>. 8. </a:t>
            </a:r>
            <a:r>
              <a:rPr u="sng">
                <a:solidFill>
                  <a:srgbClr val="4F4D50"/>
                </a:solidFill>
                <a:uFill>
                  <a:solidFill>
                    <a:srgbClr val="4F4D50"/>
                  </a:solidFill>
                </a:uFill>
                <a:hlinkClick r:id="rId13"/>
              </a:rPr>
              <a:t>Ficha técnica de Sutent (sunitinib)</a:t>
            </a:r>
            <a:r>
              <a:t>. </a:t>
            </a:r>
            <a:br/>
            <a:r>
              <a:t>9. </a:t>
            </a:r>
            <a:r>
              <a:rPr u="sng">
                <a:solidFill>
                  <a:srgbClr val="4F4D50"/>
                </a:solidFill>
                <a:uFill>
                  <a:solidFill>
                    <a:srgbClr val="4F4D50"/>
                  </a:solidFill>
                </a:uFill>
                <a:hlinkClick r:id="rId14"/>
              </a:rPr>
              <a:t>Ficha técnica de Stivarga (regorafenib)</a:t>
            </a:r>
            <a:r>
              <a:t>. 10. </a:t>
            </a:r>
            <a:r>
              <a:rPr u="sng">
                <a:solidFill>
                  <a:srgbClr val="4F4D50"/>
                </a:solidFill>
                <a:uFill>
                  <a:solidFill>
                    <a:srgbClr val="4F4D50"/>
                  </a:solidFill>
                </a:uFill>
                <a:hlinkClick r:id="rId15"/>
              </a:rPr>
              <a:t>Ficha técnica de Lenvima (lenvatinib)</a:t>
            </a:r>
            <a:r>
              <a:t>. 11. </a:t>
            </a:r>
            <a:r>
              <a:rPr u="sng">
                <a:solidFill>
                  <a:srgbClr val="4F4D50"/>
                </a:solidFill>
                <a:uFill>
                  <a:solidFill>
                    <a:srgbClr val="4F4D50"/>
                  </a:solidFill>
                </a:uFill>
                <a:hlinkClick r:id="rId16"/>
              </a:rPr>
              <a:t>Ficha técnica de Cabometyx (cabozantinib)</a:t>
            </a:r>
            <a:r>
              <a:t>. 12. </a:t>
            </a:r>
            <a:r>
              <a:rPr u="sng">
                <a:solidFill>
                  <a:srgbClr val="4F4D50"/>
                </a:solidFill>
                <a:uFill>
                  <a:solidFill>
                    <a:srgbClr val="4F4D50"/>
                  </a:solidFill>
                </a:uFill>
                <a:hlinkClick r:id="rId17"/>
              </a:rPr>
              <a:t>Ficha técnica de Avastin (bevacizumab)</a:t>
            </a:r>
            <a:r>
              <a:t>. 13. </a:t>
            </a:r>
            <a:r>
              <a:rPr u="sng">
                <a:solidFill>
                  <a:srgbClr val="4F4D50"/>
                </a:solidFill>
                <a:uFill>
                  <a:solidFill>
                    <a:srgbClr val="4F4D50"/>
                  </a:solidFill>
                </a:uFill>
                <a:hlinkClick r:id="rId18"/>
              </a:rPr>
              <a:t>Ficha técnica de Zaltrap (aflibercept)</a:t>
            </a:r>
            <a:r>
              <a:t>. 14. </a:t>
            </a:r>
            <a:r>
              <a:rPr u="sng">
                <a:solidFill>
                  <a:srgbClr val="4F4D50"/>
                </a:solidFill>
                <a:uFill>
                  <a:solidFill>
                    <a:srgbClr val="4F4D50"/>
                  </a:solidFill>
                </a:uFill>
                <a:hlinkClick r:id="rId19"/>
              </a:rPr>
              <a:t>Ficha técnica de Cyramza (ramucirumab)</a:t>
            </a:r>
            <a:r>
              <a:t>. 15. </a:t>
            </a:r>
            <a:r>
              <a:rPr u="sng">
                <a:solidFill>
                  <a:srgbClr val="4F4D50"/>
                </a:solidFill>
                <a:uFill>
                  <a:solidFill>
                    <a:srgbClr val="4F4D50"/>
                  </a:solidFill>
                </a:uFill>
                <a:hlinkClick r:id="rId20"/>
              </a:rPr>
              <a:t>Ficha técnica de Gleevec (imatinib)</a:t>
            </a:r>
            <a:r>
              <a:t>. 16. </a:t>
            </a:r>
            <a:r>
              <a:rPr u="sng">
                <a:solidFill>
                  <a:srgbClr val="4F4D50"/>
                </a:solidFill>
                <a:uFill>
                  <a:solidFill>
                    <a:srgbClr val="4F4D50"/>
                  </a:solidFill>
                </a:uFill>
                <a:hlinkClick r:id="rId21"/>
              </a:rPr>
              <a:t>Ficha técnica de Braftovi (encorafenib)</a:t>
            </a:r>
            <a:r>
              <a:t>. 17. Instituto Nacional del Cáncer. Programa de Evaluación de Tratamientos para el Cáncer. Criterios Comunes de Terminología para Eventos Adversos, versión 5.0 . 27 de noviembre de 2017. (Consultado el 31 de enero de 2020).</a:t>
            </a:r>
          </a:p>
        </p:txBody>
      </p:sp>
      <p:sp>
        <p:nvSpPr>
          <p:cNvPr id="505" name="clasificación17"/>
          <p:cNvSpPr txBox="1"/>
          <p:nvPr/>
        </p:nvSpPr>
        <p:spPr>
          <a:xfrm>
            <a:off x="1081606" y="6208411"/>
            <a:ext cx="21816912" cy="611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a:solidFill>
                  <a:srgbClr val="CB593F"/>
                </a:solidFill>
              </a:defRPr>
            </a:pPr>
            <a:r>
              <a:rPr cap="all"/>
              <a:t>clasificación</a:t>
            </a:r>
            <a:r>
              <a:rPr sz="3000" cap="all" baseline="51999"/>
              <a:t>17</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08" name="TOXICIDADES CUTÁNEAS ADICIONALE ParonIQUIA1,2"/>
          <p:cNvSpPr txBox="1"/>
          <p:nvPr/>
        </p:nvSpPr>
        <p:spPr>
          <a:xfrm>
            <a:off x="1130300" y="660399"/>
            <a:ext cx="2022083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rPr b="0">
                <a:solidFill>
                  <a:srgbClr val="393634"/>
                </a:solidFill>
              </a:rPr>
              <a:t>TOXICIDADES CUTÁNEAS ADICIONALE</a:t>
            </a:r>
            <a:r>
              <a:rPr cap="all">
                <a:solidFill>
                  <a:srgbClr val="1D4C7C"/>
                </a:solidFill>
              </a:rPr>
              <a:t> </a:t>
            </a:r>
            <a:r>
              <a:rPr cap="all"/>
              <a:t>ParonIQUIA</a:t>
            </a:r>
            <a:r>
              <a:rPr cap="all" baseline="31611"/>
              <a:t>1,2</a:t>
            </a:r>
          </a:p>
        </p:txBody>
      </p:sp>
      <p:graphicFrame>
        <p:nvGraphicFramePr>
          <p:cNvPr id="509" name="Table"/>
          <p:cNvGraphicFramePr/>
          <p:nvPr/>
        </p:nvGraphicFramePr>
        <p:xfrm>
          <a:off x="848216" y="1653420"/>
          <a:ext cx="23024313" cy="3301461"/>
        </p:xfrm>
        <a:graphic>
          <a:graphicData uri="http://schemas.openxmlformats.org/drawingml/2006/table">
            <a:tbl>
              <a:tblPr firstRow="1" bandRow="1">
                <a:tableStyleId>{4C3C2611-4C71-4FC5-86AE-919BDF0F9419}</a:tableStyleId>
              </a:tblPr>
              <a:tblGrid>
                <a:gridCol w="9022897">
                  <a:extLst>
                    <a:ext uri="{9D8B030D-6E8A-4147-A177-3AD203B41FA5}">
                      <a16:colId xmlns:a16="http://schemas.microsoft.com/office/drawing/2014/main" val="20000"/>
                    </a:ext>
                  </a:extLst>
                </a:gridCol>
                <a:gridCol w="6326645">
                  <a:extLst>
                    <a:ext uri="{9D8B030D-6E8A-4147-A177-3AD203B41FA5}">
                      <a16:colId xmlns:a16="http://schemas.microsoft.com/office/drawing/2014/main" val="20001"/>
                    </a:ext>
                  </a:extLst>
                </a:gridCol>
                <a:gridCol w="7674771">
                  <a:extLst>
                    <a:ext uri="{9D8B030D-6E8A-4147-A177-3AD203B41FA5}">
                      <a16:colId xmlns:a16="http://schemas.microsoft.com/office/drawing/2014/main" val="20002"/>
                    </a:ext>
                  </a:extLst>
                </a:gridCol>
              </a:tblGrid>
              <a:tr h="1081243">
                <a:tc>
                  <a:txBody>
                    <a:bodyPr/>
                    <a:lstStyle/>
                    <a:p>
                      <a:pPr algn="l" defTabSz="914400">
                        <a:defRPr sz="3000">
                          <a:latin typeface="+mn-lt"/>
                          <a:ea typeface="+mn-ea"/>
                          <a:cs typeface="+mn-cs"/>
                          <a:sym typeface="Calibri"/>
                        </a:defRPr>
                      </a:pPr>
                      <a:r>
                        <a:t>Síntomas</a:t>
                      </a:r>
                      <a:r>
                        <a:rPr baseline="31999"/>
                        <a:t>1,2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n-lt"/>
                          <a:ea typeface="+mn-ea"/>
                          <a:cs typeface="+mn-cs"/>
                          <a:sym typeface="Calibri"/>
                        </a:defRPr>
                      </a:pPr>
                      <a:r>
                        <a:t>Incidencia</a:t>
                      </a:r>
                      <a:r>
                        <a:rPr baseline="31999"/>
                        <a:t>8-20</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a:solidFill>
                            <a:srgbClr val="FFFFFF"/>
                          </a:solidFill>
                          <a:latin typeface="+mn-lt"/>
                          <a:ea typeface="+mn-ea"/>
                          <a:cs typeface="+mn-cs"/>
                          <a:sym typeface="Calibri"/>
                        </a:rPr>
                        <a:t>Diagnóstico diferencial</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220218">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Inflamación en el pliegue de las uñas; puede ser muy doloroso</a:t>
                      </a:r>
                    </a:p>
                    <a:p>
                      <a:pPr marL="228600" indent="-228600" algn="l">
                        <a:buClr>
                          <a:srgbClr val="BB5E47"/>
                        </a:buClr>
                        <a:buSzPct val="100000"/>
                        <a:buChar char="•"/>
                        <a:defRPr sz="2800" b="1">
                          <a:solidFill>
                            <a:srgbClr val="00538A"/>
                          </a:solidFill>
                          <a:latin typeface="+mn-lt"/>
                          <a:ea typeface="+mn-ea"/>
                          <a:cs typeface="+mn-cs"/>
                          <a:sym typeface="Calibri"/>
                        </a:defRPr>
                      </a:pPr>
                      <a:r>
                        <a:t>Superinfección secundaria con </a:t>
                      </a:r>
                      <a:r>
                        <a:rPr i="1"/>
                        <a:t>S. aureus</a:t>
                      </a:r>
                      <a:r>
                        <a:t> podría producirse</a:t>
                      </a:r>
                    </a:p>
                    <a:p>
                      <a:pPr marL="228600" indent="-228600" algn="l">
                        <a:buClr>
                          <a:srgbClr val="BB5E47"/>
                        </a:buClr>
                        <a:buSzPct val="100000"/>
                        <a:buChar char="•"/>
                        <a:defRPr sz="2800" b="1">
                          <a:solidFill>
                            <a:srgbClr val="00538A"/>
                          </a:solidFill>
                          <a:latin typeface="+mn-lt"/>
                          <a:ea typeface="+mn-ea"/>
                          <a:cs typeface="+mn-cs"/>
                          <a:sym typeface="Calibri"/>
                        </a:defRPr>
                      </a:pPr>
                      <a:r>
                        <a:t>Aparición &gt;2 meses después del inicio del tratamiento</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Inhibidores del EGFR: hasta 25 %</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b="1">
                          <a:solidFill>
                            <a:srgbClr val="00538A"/>
                          </a:solidFill>
                          <a:latin typeface="+mn-lt"/>
                          <a:ea typeface="+mn-ea"/>
                          <a:cs typeface="+mn-cs"/>
                          <a:sym typeface="Calibri"/>
                        </a:defRPr>
                      </a:pPr>
                      <a:r>
                        <a:t>Uña encarnada</a:t>
                      </a:r>
                    </a:p>
                    <a:p>
                      <a:pPr marL="228600" indent="-228600" algn="l">
                        <a:buClr>
                          <a:srgbClr val="BC5F47"/>
                        </a:buClr>
                        <a:buSzPct val="100000"/>
                        <a:buChar char="•"/>
                        <a:defRPr sz="2800" b="1">
                          <a:solidFill>
                            <a:srgbClr val="00538A"/>
                          </a:solidFill>
                          <a:latin typeface="+mn-lt"/>
                          <a:ea typeface="+mn-ea"/>
                          <a:cs typeface="+mn-cs"/>
                          <a:sym typeface="Calibri"/>
                        </a:defRPr>
                      </a:pPr>
                      <a:r>
                        <a:t>Infección bacteriana</a:t>
                      </a:r>
                    </a:p>
                    <a:p>
                      <a:pPr marL="228600" indent="-228600" algn="l">
                        <a:buClr>
                          <a:srgbClr val="BC5F47"/>
                        </a:buClr>
                        <a:buSzPct val="100000"/>
                        <a:buChar char="•"/>
                        <a:defRPr sz="2800" b="1">
                          <a:solidFill>
                            <a:srgbClr val="00538A"/>
                          </a:solidFill>
                          <a:latin typeface="+mn-lt"/>
                          <a:ea typeface="+mn-ea"/>
                          <a:cs typeface="+mn-cs"/>
                          <a:sym typeface="Calibri"/>
                        </a:defRPr>
                      </a:pPr>
                      <a:r>
                        <a:t>Candida</a:t>
                      </a:r>
                    </a:p>
                    <a:p>
                      <a:pPr marL="228600" indent="-228600" algn="l">
                        <a:buClr>
                          <a:srgbClr val="BC5F47"/>
                        </a:buClr>
                        <a:buSzPct val="100000"/>
                        <a:buChar char="•"/>
                        <a:defRPr sz="2800" b="1">
                          <a:solidFill>
                            <a:srgbClr val="00538A"/>
                          </a:solidFill>
                          <a:latin typeface="+mn-lt"/>
                          <a:ea typeface="+mn-ea"/>
                          <a:cs typeface="+mn-cs"/>
                          <a:sym typeface="Calibri"/>
                        </a:defRPr>
                      </a:pPr>
                      <a:r>
                        <a:t>Granuloma piógeno</a:t>
                      </a:r>
                      <a:endParaRPr baseline="31999"/>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510" name="symptoms.png" descr="symptoms.png"/>
          <p:cNvPicPr>
            <a:picLocks noChangeAspect="1"/>
          </p:cNvPicPr>
          <p:nvPr/>
        </p:nvPicPr>
        <p:blipFill>
          <a:blip r:embed="rId3"/>
          <a:srcRect t="11594"/>
          <a:stretch>
            <a:fillRect/>
          </a:stretch>
        </p:blipFill>
        <p:spPr>
          <a:xfrm>
            <a:off x="4082168" y="1788073"/>
            <a:ext cx="712338" cy="755697"/>
          </a:xfrm>
          <a:prstGeom prst="rect">
            <a:avLst/>
          </a:prstGeom>
          <a:ln w="12700">
            <a:miter lim="400000"/>
          </a:ln>
        </p:spPr>
      </p:pic>
      <p:pic>
        <p:nvPicPr>
          <p:cNvPr id="511" name="incidence.png" descr="incidence.png"/>
          <p:cNvPicPr>
            <a:picLocks noChangeAspect="1"/>
          </p:cNvPicPr>
          <p:nvPr/>
        </p:nvPicPr>
        <p:blipFill>
          <a:blip r:embed="rId4"/>
          <a:stretch>
            <a:fillRect/>
          </a:stretch>
        </p:blipFill>
        <p:spPr>
          <a:xfrm>
            <a:off x="12478485" y="1792872"/>
            <a:ext cx="922086" cy="746052"/>
          </a:xfrm>
          <a:prstGeom prst="rect">
            <a:avLst/>
          </a:prstGeom>
          <a:ln w="12700">
            <a:miter lim="400000"/>
          </a:ln>
        </p:spPr>
      </p:pic>
      <p:pic>
        <p:nvPicPr>
          <p:cNvPr id="512" name="diagnosis.png" descr="diagnosis.png"/>
          <p:cNvPicPr>
            <a:picLocks noChangeAspect="1"/>
          </p:cNvPicPr>
          <p:nvPr/>
        </p:nvPicPr>
        <p:blipFill>
          <a:blip r:embed="rId5"/>
          <a:stretch>
            <a:fillRect/>
          </a:stretch>
        </p:blipFill>
        <p:spPr>
          <a:xfrm>
            <a:off x="20129520" y="1636935"/>
            <a:ext cx="855157" cy="1057927"/>
          </a:xfrm>
          <a:prstGeom prst="rect">
            <a:avLst/>
          </a:prstGeom>
          <a:ln w="12700">
            <a:miter lim="400000"/>
          </a:ln>
        </p:spPr>
      </p:pic>
      <p:graphicFrame>
        <p:nvGraphicFramePr>
          <p:cNvPr id="513" name="Table"/>
          <p:cNvGraphicFramePr/>
          <p:nvPr/>
        </p:nvGraphicFramePr>
        <p:xfrm>
          <a:off x="789583" y="5479196"/>
          <a:ext cx="23141578" cy="5778812"/>
        </p:xfrm>
        <a:graphic>
          <a:graphicData uri="http://schemas.openxmlformats.org/drawingml/2006/table">
            <a:tbl>
              <a:tblPr firstRow="1" bandRow="1">
                <a:tableStyleId>{4C3C2611-4C71-4FC5-86AE-919BDF0F9419}</a:tableStyleId>
              </a:tblPr>
              <a:tblGrid>
                <a:gridCol w="6811617">
                  <a:extLst>
                    <a:ext uri="{9D8B030D-6E8A-4147-A177-3AD203B41FA5}">
                      <a16:colId xmlns:a16="http://schemas.microsoft.com/office/drawing/2014/main" val="20000"/>
                    </a:ext>
                  </a:extLst>
                </a:gridCol>
                <a:gridCol w="8900247">
                  <a:extLst>
                    <a:ext uri="{9D8B030D-6E8A-4147-A177-3AD203B41FA5}">
                      <a16:colId xmlns:a16="http://schemas.microsoft.com/office/drawing/2014/main" val="20001"/>
                    </a:ext>
                  </a:extLst>
                </a:gridCol>
                <a:gridCol w="7429714">
                  <a:extLst>
                    <a:ext uri="{9D8B030D-6E8A-4147-A177-3AD203B41FA5}">
                      <a16:colId xmlns:a16="http://schemas.microsoft.com/office/drawing/2014/main" val="20002"/>
                    </a:ext>
                  </a:extLst>
                </a:gridCol>
              </a:tblGrid>
              <a:tr h="785994">
                <a:tc>
                  <a:txBody>
                    <a:bodyPr/>
                    <a:lstStyle/>
                    <a:p>
                      <a:pPr defTabSz="914400">
                        <a:defRPr sz="1800" b="0">
                          <a:solidFill>
                            <a:srgbClr val="000000"/>
                          </a:solidFill>
                        </a:defRPr>
                      </a:pPr>
                      <a:r>
                        <a:rPr sz="3000" b="1">
                          <a:solidFill>
                            <a:srgbClr val="FFFFFF"/>
                          </a:solidFill>
                          <a:latin typeface="+mn-lt"/>
                          <a:ea typeface="+mn-ea"/>
                          <a:cs typeface="+mn-cs"/>
                          <a:sym typeface="Calibri"/>
                        </a:rPr>
                        <a:t>Grado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2017051">
                <a:tc>
                  <a:txBody>
                    <a:bodyPr/>
                    <a:lstStyle/>
                    <a:p>
                      <a:pPr marL="228600" indent="-228600" algn="l">
                        <a:buClr>
                          <a:schemeClr val="accent1">
                            <a:hueOff val="114395"/>
                            <a:lumOff val="-24975"/>
                          </a:schemeClr>
                        </a:buClr>
                        <a:buSzPct val="100000"/>
                        <a:buChar char="•"/>
                        <a:defRPr sz="2800">
                          <a:solidFill>
                            <a:srgbClr val="00538A"/>
                          </a:solidFill>
                          <a:latin typeface="+mn-lt"/>
                          <a:ea typeface="+mn-ea"/>
                          <a:cs typeface="+mn-cs"/>
                          <a:sym typeface="Calibri"/>
                        </a:defRPr>
                      </a:pPr>
                      <a:r>
                        <a:t>Edema o eritema en el pliegue de las uñas</a:t>
                      </a:r>
                    </a:p>
                    <a:p>
                      <a:pPr marL="228600" indent="-228600" algn="l">
                        <a:buClr>
                          <a:schemeClr val="accent1">
                            <a:hueOff val="114395"/>
                            <a:lumOff val="-24975"/>
                          </a:schemeClr>
                        </a:buClr>
                        <a:buSzPct val="100000"/>
                        <a:buChar char="•"/>
                        <a:defRPr sz="2800">
                          <a:solidFill>
                            <a:srgbClr val="00538A"/>
                          </a:solidFill>
                          <a:latin typeface="+mn-lt"/>
                          <a:ea typeface="+mn-ea"/>
                          <a:cs typeface="+mn-cs"/>
                          <a:sym typeface="Calibri"/>
                        </a:defRPr>
                      </a:pPr>
                      <a:r>
                        <a:t>Alteración de la cutícula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SzPct val="100000"/>
                        <a:buChar char="•"/>
                        <a:defRPr sz="2800">
                          <a:solidFill>
                            <a:srgbClr val="00538A"/>
                          </a:solidFill>
                          <a:latin typeface="+mn-lt"/>
                          <a:ea typeface="+mn-ea"/>
                          <a:cs typeface="+mn-cs"/>
                          <a:sym typeface="Calibri"/>
                        </a:defRPr>
                      </a:pPr>
                      <a:r>
                        <a:t>Edema o eritema en el pliegue de las uñas con dolor asociado con secreción o separación de la placa de la uña. </a:t>
                      </a:r>
                    </a:p>
                    <a:p>
                      <a:pPr marL="228600" indent="-228600" algn="l">
                        <a:buSzPct val="100000"/>
                        <a:buChar char="•"/>
                        <a:defRPr sz="2800">
                          <a:solidFill>
                            <a:srgbClr val="00538A"/>
                          </a:solidFill>
                          <a:latin typeface="+mn-lt"/>
                          <a:ea typeface="+mn-ea"/>
                          <a:cs typeface="+mn-cs"/>
                          <a:sym typeface="Calibri"/>
                        </a:defRPr>
                      </a:pPr>
                      <a:r>
                        <a:t>Se indica intervención oral o local Limitan las actividades fundamentales de la vida diaria*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SzPct val="100000"/>
                        <a:buChar char="•"/>
                        <a:defRPr sz="2800" b="1">
                          <a:solidFill>
                            <a:srgbClr val="00538A"/>
                          </a:solidFill>
                          <a:latin typeface="+mn-lt"/>
                          <a:ea typeface="+mn-ea"/>
                          <a:cs typeface="+mn-cs"/>
                          <a:sym typeface="Calibri"/>
                        </a:defRPr>
                      </a:pPr>
                      <a:r>
                        <a:t>Antibióticos intravenosos o intervención quirúrgica indicada. </a:t>
                      </a:r>
                    </a:p>
                    <a:p>
                      <a:pPr marL="228600" indent="-228600" algn="l">
                        <a:buSzPct val="100000"/>
                        <a:buChar char="•"/>
                        <a:defRPr sz="2800" b="1">
                          <a:solidFill>
                            <a:srgbClr val="00538A"/>
                          </a:solidFill>
                          <a:latin typeface="+mn-lt"/>
                          <a:ea typeface="+mn-ea"/>
                          <a:cs typeface="+mn-cs"/>
                          <a:sym typeface="Calibri"/>
                        </a:defRPr>
                      </a:pPr>
                      <a:r>
                        <a:t>Limita las actividades de cuidado personal de la vida diaria**</a:t>
                      </a:r>
                    </a:p>
                    <a:p>
                      <a:pPr algn="l">
                        <a:defRPr sz="2200" b="1">
                          <a:solidFill>
                            <a:srgbClr val="00538A"/>
                          </a:solidFill>
                          <a:latin typeface="+mn-lt"/>
                          <a:ea typeface="+mn-ea"/>
                          <a:cs typeface="+mn-cs"/>
                          <a:sym typeface="Calibri"/>
                        </a:defRPr>
                      </a:pPr>
                      <a:endParaRPr>
                        <a:latin typeface="Times Roman"/>
                        <a:ea typeface="Times Roman"/>
                        <a:cs typeface="Times Roman"/>
                        <a:sym typeface="Times Roman"/>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r h="2849058">
                <a:tc>
                  <a:txBody>
                    <a:bodyPr/>
                    <a:lstStyle/>
                    <a:p>
                      <a:pPr algn="l" defTabSz="914400">
                        <a:defRPr sz="2200">
                          <a:sym typeface="Helvetica Neue"/>
                        </a:defRPr>
                      </a:pPr>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6"/>
                      <a:srcRect/>
                      <a:stretch>
                        <a:fillRect/>
                      </a:stretch>
                    </a:blipFill>
                  </a:tcPr>
                </a:tc>
                <a:tc>
                  <a:txBody>
                    <a:bodyPr/>
                    <a:lstStyle/>
                    <a:p>
                      <a:pPr algn="l">
                        <a:defRPr sz="2800" b="1">
                          <a:solidFill>
                            <a:srgbClr val="00538A"/>
                          </a:solidFill>
                          <a:latin typeface="+mn-lt"/>
                          <a:ea typeface="+mn-ea"/>
                          <a:cs typeface="+mn-cs"/>
                          <a:sym typeface="Calibri"/>
                        </a:defRPr>
                      </a:pPr>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7"/>
                      <a:srcRect/>
                      <a:stretch>
                        <a:fillRect/>
                      </a:stretch>
                    </a:blipFill>
                  </a:tcPr>
                </a:tc>
                <a:tc>
                  <a:txBody>
                    <a:bodyPr/>
                    <a:lstStyle/>
                    <a:p>
                      <a:pPr algn="l" defTabSz="914400">
                        <a:defRPr sz="2200">
                          <a:sym typeface="Helvetica Neue"/>
                        </a:defRPr>
                      </a:pPr>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8"/>
                      <a:srcRect/>
                      <a:stretch>
                        <a:fillRect/>
                      </a:stretch>
                    </a:blipFill>
                  </a:tcPr>
                </a:tc>
                <a:extLst>
                  <a:ext uri="{0D108BD9-81ED-4DB2-BD59-A6C34878D82A}">
                    <a16:rowId xmlns:a16="http://schemas.microsoft.com/office/drawing/2014/main" val="10002"/>
                  </a:ext>
                </a:extLst>
              </a:tr>
            </a:tbl>
          </a:graphicData>
        </a:graphic>
      </p:graphicFrame>
      <p:sp>
        <p:nvSpPr>
          <p:cNvPr id="514" name="*Las actividades fundamentales de la vida diaria son preparar la comida, comprar alimentos o vestimenta, usar el teléfono, administrar dinero, etc.…"/>
          <p:cNvSpPr txBox="1"/>
          <p:nvPr/>
        </p:nvSpPr>
        <p:spPr>
          <a:xfrm>
            <a:off x="448279" y="11247255"/>
            <a:ext cx="23824189" cy="25950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660" b="0">
                <a:solidFill>
                  <a:srgbClr val="3B3735"/>
                </a:solidFill>
              </a:defRPr>
            </a:pPr>
            <a:r>
              <a:t>*Las actividades fundamentales de la vida diaria son preparar la comida, comprar alimentos o vestimenta, usar el teléfono, administrar dinero, etc.</a:t>
            </a:r>
          </a:p>
          <a:p>
            <a:pPr algn="l">
              <a:defRPr sz="1660" b="0">
                <a:solidFill>
                  <a:srgbClr val="3B3735"/>
                </a:solidFill>
              </a:defRPr>
            </a:pPr>
            <a:r>
              <a:t>** Las actividades de cuidado personal de la vida diaria incluyen bañarse, vestirse y desvestirse, alimentarse, usar el baño, tomar medicamentos y no estar postrado.</a:t>
            </a:r>
          </a:p>
          <a:p>
            <a:pPr algn="l">
              <a:defRPr sz="1660" b="0">
                <a:solidFill>
                  <a:srgbClr val="3B3735"/>
                </a:solidFill>
              </a:defRPr>
            </a:pPr>
            <a:r>
              <a:t>De la vida diaria, actividades de la vida diaria; EGFR, receptor del factor de crecimiento epidérmico (por sus siglas en inglés).</a:t>
            </a:r>
          </a:p>
          <a:p>
            <a:pPr algn="l">
              <a:defRPr sz="1660" b="0">
                <a:solidFill>
                  <a:srgbClr val="3B3735"/>
                </a:solidFill>
              </a:defRPr>
            </a:pPr>
            <a:r>
              <a:t>1. </a:t>
            </a:r>
            <a:r>
              <a:rPr u="sng">
                <a:solidFill>
                  <a:srgbClr val="4F4D50"/>
                </a:solidFill>
                <a:uFill>
                  <a:solidFill>
                    <a:srgbClr val="4F4D50"/>
                  </a:solidFill>
                </a:uFill>
                <a:hlinkClick r:id="rId9"/>
              </a:rPr>
              <a:t>Lacouture ME, et al. Support Care Cancer. 2011;19:1079-95</a:t>
            </a:r>
            <a:r>
              <a:t>. 2. </a:t>
            </a:r>
            <a:r>
              <a:rPr u="sng">
                <a:solidFill>
                  <a:srgbClr val="4F4D50"/>
                </a:solidFill>
                <a:uFill>
                  <a:solidFill>
                    <a:srgbClr val="4F4D50"/>
                  </a:solidFill>
                </a:uFill>
                <a:hlinkClick r:id="rId10"/>
              </a:rPr>
              <a:t>Segaert S, et al. Eur J Cancer. 2009;45 suppl 1:295-308</a:t>
            </a:r>
            <a:r>
              <a:t>. 3. </a:t>
            </a:r>
            <a:r>
              <a:rPr u="sng">
                <a:solidFill>
                  <a:srgbClr val="4F4D50"/>
                </a:solidFill>
                <a:uFill>
                  <a:solidFill>
                    <a:srgbClr val="4F4D50"/>
                  </a:solidFill>
                </a:uFill>
                <a:hlinkClick r:id="rId11"/>
              </a:rPr>
              <a:t>McLellan B, Kerr H. Dermatol Ther. 2011;24:396-400</a:t>
            </a:r>
            <a:r>
              <a:t>. 4. </a:t>
            </a:r>
            <a:r>
              <a:rPr u="sng">
                <a:solidFill>
                  <a:srgbClr val="4F4D50"/>
                </a:solidFill>
                <a:uFill>
                  <a:solidFill>
                    <a:srgbClr val="4F4D50"/>
                  </a:solidFill>
                </a:uFill>
                <a:hlinkClick r:id="rId12"/>
              </a:rPr>
              <a:t>Etienne G, et al. N Engl J Med. 2002;347:446</a:t>
            </a:r>
            <a:r>
              <a:t>. </a:t>
            </a:r>
            <a:br/>
            <a:r>
              <a:t>5. </a:t>
            </a:r>
            <a:r>
              <a:rPr u="sng">
                <a:solidFill>
                  <a:srgbClr val="4F4D50"/>
                </a:solidFill>
                <a:uFill>
                  <a:solidFill>
                    <a:srgbClr val="4F4D50"/>
                  </a:solidFill>
                </a:uFill>
                <a:hlinkClick r:id="rId13"/>
              </a:rPr>
              <a:t>De Wit M, et al. Support Care Cancer. 2014;22:837-46</a:t>
            </a:r>
            <a:r>
              <a:t>. 6. </a:t>
            </a:r>
            <a:r>
              <a:rPr u="sng">
                <a:solidFill>
                  <a:srgbClr val="4F4D50"/>
                </a:solidFill>
                <a:uFill>
                  <a:solidFill>
                    <a:srgbClr val="4F4D50"/>
                  </a:solidFill>
                </a:uFill>
                <a:hlinkClick r:id="rId14"/>
              </a:rPr>
              <a:t>Boers-Doets CB, et al. Future Oncol. 2013;9:1883-92</a:t>
            </a:r>
            <a:r>
              <a:t>. 7</a:t>
            </a:r>
            <a:r>
              <a:rPr u="sng">
                <a:solidFill>
                  <a:srgbClr val="4F4D50"/>
                </a:solidFill>
                <a:uFill>
                  <a:solidFill>
                    <a:srgbClr val="4F4D50"/>
                  </a:solidFill>
                </a:uFill>
                <a:hlinkClick r:id="rId15"/>
              </a:rPr>
              <a:t>. Boers-Doets CB, et al. Oncologist. 2012;17:135</a:t>
            </a:r>
            <a:r>
              <a:t>-</a:t>
            </a:r>
            <a:r>
              <a:rPr u="sng">
                <a:solidFill>
                  <a:srgbClr val="4F4D50"/>
                </a:solidFill>
                <a:uFill>
                  <a:solidFill>
                    <a:srgbClr val="4F4D50"/>
                  </a:solidFill>
                </a:uFill>
                <a:hlinkClick r:id="rId15"/>
              </a:rPr>
              <a:t>44</a:t>
            </a:r>
            <a:r>
              <a:t>. 8. </a:t>
            </a:r>
            <a:r>
              <a:rPr u="sng">
                <a:solidFill>
                  <a:srgbClr val="4F4D50"/>
                </a:solidFill>
                <a:uFill>
                  <a:solidFill>
                    <a:srgbClr val="4F4D50"/>
                  </a:solidFill>
                </a:uFill>
                <a:hlinkClick r:id="rId16"/>
              </a:rPr>
              <a:t>Ficha técnica de Erbitux (cetuximab)</a:t>
            </a:r>
            <a:r>
              <a:t>. 9.</a:t>
            </a:r>
            <a:r>
              <a:rPr u="sng">
                <a:solidFill>
                  <a:srgbClr val="4F4D50"/>
                </a:solidFill>
                <a:uFill>
                  <a:solidFill>
                    <a:srgbClr val="4F4D50"/>
                  </a:solidFill>
                </a:uFill>
                <a:hlinkClick r:id="rId17"/>
              </a:rPr>
              <a:t>Ficha técnica de Tarceva (erlotinib)</a:t>
            </a:r>
            <a:r>
              <a:t>. 10.</a:t>
            </a:r>
            <a:r>
              <a:rPr u="sng">
                <a:solidFill>
                  <a:srgbClr val="4F4D50"/>
                </a:solidFill>
                <a:uFill>
                  <a:solidFill>
                    <a:srgbClr val="4F4D50"/>
                  </a:solidFill>
                </a:uFill>
                <a:hlinkClick r:id="rId18"/>
              </a:rPr>
              <a:t>Ficha técnica de Vectibix (panitumumab)</a:t>
            </a:r>
            <a:r>
              <a:t>. 11. </a:t>
            </a:r>
            <a:r>
              <a:rPr u="sng">
                <a:solidFill>
                  <a:srgbClr val="4F4D50"/>
                </a:solidFill>
                <a:uFill>
                  <a:solidFill>
                    <a:srgbClr val="4F4D50"/>
                  </a:solidFill>
                </a:uFill>
                <a:hlinkClick r:id="rId19"/>
              </a:rPr>
              <a:t>Ficha técnica de Nexavar (sorafenib)</a:t>
            </a:r>
            <a:r>
              <a:t>. 12. </a:t>
            </a:r>
            <a:r>
              <a:rPr u="sng">
                <a:solidFill>
                  <a:srgbClr val="4F4D50"/>
                </a:solidFill>
                <a:uFill>
                  <a:solidFill>
                    <a:srgbClr val="4F4D50"/>
                  </a:solidFill>
                </a:uFill>
                <a:hlinkClick r:id="rId20"/>
              </a:rPr>
              <a:t>Ficha técnica de Sutent (sunitinib)</a:t>
            </a:r>
            <a:r>
              <a:t>. 13. </a:t>
            </a:r>
            <a:r>
              <a:rPr u="sng">
                <a:solidFill>
                  <a:srgbClr val="4F4D50"/>
                </a:solidFill>
                <a:uFill>
                  <a:solidFill>
                    <a:srgbClr val="4F4D50"/>
                  </a:solidFill>
                </a:uFill>
                <a:hlinkClick r:id="rId21"/>
              </a:rPr>
              <a:t>Ficha técnica de Stivarga (regorafenib)</a:t>
            </a:r>
            <a:r>
              <a:t> 14. </a:t>
            </a:r>
            <a:r>
              <a:rPr u="sng">
                <a:solidFill>
                  <a:srgbClr val="4F4D50"/>
                </a:solidFill>
                <a:uFill>
                  <a:solidFill>
                    <a:srgbClr val="4F4D50"/>
                  </a:solidFill>
                </a:uFill>
                <a:hlinkClick r:id="rId22"/>
              </a:rPr>
              <a:t>Ficha técnica de Lenvima (lenvatinib)</a:t>
            </a:r>
            <a:r>
              <a:t>. 15. </a:t>
            </a:r>
            <a:r>
              <a:rPr u="sng">
                <a:solidFill>
                  <a:srgbClr val="4F4D50"/>
                </a:solidFill>
                <a:uFill>
                  <a:solidFill>
                    <a:srgbClr val="4F4D50"/>
                  </a:solidFill>
                </a:uFill>
                <a:hlinkClick r:id="rId23"/>
              </a:rPr>
              <a:t>Ficha técnica de Cabometyx (cabozantinib)</a:t>
            </a:r>
            <a:r>
              <a:t>. 16. </a:t>
            </a:r>
            <a:r>
              <a:rPr u="sng">
                <a:solidFill>
                  <a:srgbClr val="4F4D50"/>
                </a:solidFill>
                <a:uFill>
                  <a:solidFill>
                    <a:srgbClr val="4F4D50"/>
                  </a:solidFill>
                </a:uFill>
                <a:hlinkClick r:id="rId24"/>
              </a:rPr>
              <a:t>Ficha técnica de Avastin (bevacizumab)</a:t>
            </a:r>
            <a:r>
              <a:t>. 17. </a:t>
            </a:r>
            <a:r>
              <a:rPr u="sng">
                <a:solidFill>
                  <a:srgbClr val="4F4D50"/>
                </a:solidFill>
                <a:uFill>
                  <a:solidFill>
                    <a:srgbClr val="4F4D50"/>
                  </a:solidFill>
                </a:uFill>
                <a:hlinkClick r:id="rId25"/>
              </a:rPr>
              <a:t>Ficha técnica de Zaltrap (aflibercept)</a:t>
            </a:r>
            <a:r>
              <a:t>. </a:t>
            </a:r>
            <a:br/>
            <a:r>
              <a:t>18. </a:t>
            </a:r>
            <a:r>
              <a:rPr u="sng">
                <a:solidFill>
                  <a:srgbClr val="4F4D50"/>
                </a:solidFill>
                <a:uFill>
                  <a:solidFill>
                    <a:srgbClr val="4F4D50"/>
                  </a:solidFill>
                </a:uFill>
                <a:hlinkClick r:id="rId26"/>
              </a:rPr>
              <a:t>Ficha técnica de Cyramza (ramucirumab)</a:t>
            </a:r>
            <a:r>
              <a:t>. 19. </a:t>
            </a:r>
            <a:r>
              <a:rPr u="sng">
                <a:solidFill>
                  <a:srgbClr val="4F4D50"/>
                </a:solidFill>
                <a:uFill>
                  <a:solidFill>
                    <a:srgbClr val="4F4D50"/>
                  </a:solidFill>
                </a:uFill>
                <a:hlinkClick r:id="rId27"/>
              </a:rPr>
              <a:t>Ficha técnica de Gleevec (imatinib)</a:t>
            </a:r>
            <a:r>
              <a:t>. 20.</a:t>
            </a:r>
            <a:r>
              <a:rPr u="sng">
                <a:solidFill>
                  <a:srgbClr val="4F4D50"/>
                </a:solidFill>
                <a:uFill>
                  <a:solidFill>
                    <a:srgbClr val="4F4D50"/>
                  </a:solidFill>
                </a:uFill>
                <a:hlinkClick r:id="rId28"/>
              </a:rPr>
              <a:t> Ficha técnica de Ayvakit (avapritinib)</a:t>
            </a:r>
            <a:r>
              <a:t>. 21 National Cancer Institute. Cancer Therapy Evaluation Program. </a:t>
            </a:r>
            <a:r>
              <a:rPr u="sng">
                <a:solidFill>
                  <a:srgbClr val="4F4D50"/>
                </a:solidFill>
                <a:uFill>
                  <a:solidFill>
                    <a:srgbClr val="4F4D50"/>
                  </a:solidFill>
                </a:uFill>
                <a:hlinkClick r:id="rId29"/>
              </a:rPr>
              <a:t>Common Terminology Criteria for Adverse Events v5.0</a:t>
            </a:r>
            <a:r>
              <a:t>. 27 Noviembre de 2017. (Consultado el 31 de enero de 2020). </a:t>
            </a:r>
            <a:r>
              <a:rPr u="sng">
                <a:solidFill>
                  <a:srgbClr val="4F4D50"/>
                </a:solidFill>
                <a:uFill>
                  <a:solidFill>
                    <a:srgbClr val="4F4D50"/>
                  </a:solidFill>
                </a:uFill>
                <a:hlinkClick r:id="rId30"/>
              </a:rPr>
              <a:t>Imágenes de Lacouture ME, et al. Clinical Colorectal Cancer. 2018:17:85-96.</a:t>
            </a:r>
            <a:r>
              <a:t>.</a:t>
            </a:r>
          </a:p>
        </p:txBody>
      </p:sp>
      <p:sp>
        <p:nvSpPr>
          <p:cNvPr id="515" name="clasificación21"/>
          <p:cNvSpPr txBox="1"/>
          <p:nvPr/>
        </p:nvSpPr>
        <p:spPr>
          <a:xfrm>
            <a:off x="765841" y="4995104"/>
            <a:ext cx="21816913" cy="582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200">
                <a:solidFill>
                  <a:srgbClr val="CB593F"/>
                </a:solidFill>
              </a:defRPr>
            </a:pPr>
            <a:r>
              <a:rPr cap="all"/>
              <a:t>clasificación</a:t>
            </a:r>
            <a:r>
              <a:rPr sz="3000" cap="all" baseline="51999"/>
              <a:t>21</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18" name="TOXICIDADES CUTÁNEAS ADICIONALE Alopecia1,3,4"/>
          <p:cNvSpPr txBox="1"/>
          <p:nvPr/>
        </p:nvSpPr>
        <p:spPr>
          <a:xfrm>
            <a:off x="815901" y="396992"/>
            <a:ext cx="22752199" cy="101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rPr b="0">
                <a:solidFill>
                  <a:srgbClr val="393634"/>
                </a:solidFill>
              </a:rPr>
              <a:t>TOXICIDADES CUTÁNEAS ADICIONALE</a:t>
            </a:r>
            <a:r>
              <a:rPr cap="all">
                <a:solidFill>
                  <a:srgbClr val="1D4C7C"/>
                </a:solidFill>
              </a:rPr>
              <a:t> </a:t>
            </a:r>
            <a:r>
              <a:rPr cap="all"/>
              <a:t>Alopecia</a:t>
            </a:r>
            <a:r>
              <a:rPr cap="all" baseline="31999"/>
              <a:t>1,3,4</a:t>
            </a:r>
          </a:p>
        </p:txBody>
      </p:sp>
      <p:graphicFrame>
        <p:nvGraphicFramePr>
          <p:cNvPr id="519" name="Table"/>
          <p:cNvGraphicFramePr/>
          <p:nvPr/>
        </p:nvGraphicFramePr>
        <p:xfrm>
          <a:off x="848216" y="1399420"/>
          <a:ext cx="23024313" cy="4207746"/>
        </p:xfrm>
        <a:graphic>
          <a:graphicData uri="http://schemas.openxmlformats.org/drawingml/2006/table">
            <a:tbl>
              <a:tblPr firstRow="1" bandRow="1">
                <a:tableStyleId>{4C3C2611-4C71-4FC5-86AE-919BDF0F9419}</a:tableStyleId>
              </a:tblPr>
              <a:tblGrid>
                <a:gridCol w="7674771">
                  <a:extLst>
                    <a:ext uri="{9D8B030D-6E8A-4147-A177-3AD203B41FA5}">
                      <a16:colId xmlns:a16="http://schemas.microsoft.com/office/drawing/2014/main" val="20000"/>
                    </a:ext>
                  </a:extLst>
                </a:gridCol>
                <a:gridCol w="7674771">
                  <a:extLst>
                    <a:ext uri="{9D8B030D-6E8A-4147-A177-3AD203B41FA5}">
                      <a16:colId xmlns:a16="http://schemas.microsoft.com/office/drawing/2014/main" val="20001"/>
                    </a:ext>
                  </a:extLst>
                </a:gridCol>
                <a:gridCol w="7674771">
                  <a:extLst>
                    <a:ext uri="{9D8B030D-6E8A-4147-A177-3AD203B41FA5}">
                      <a16:colId xmlns:a16="http://schemas.microsoft.com/office/drawing/2014/main" val="20002"/>
                    </a:ext>
                  </a:extLst>
                </a:gridCol>
              </a:tblGrid>
              <a:tr h="1119106">
                <a:tc>
                  <a:txBody>
                    <a:bodyPr/>
                    <a:lstStyle/>
                    <a:p>
                      <a:pPr algn="l" defTabSz="914400">
                        <a:defRPr sz="3000">
                          <a:latin typeface="+mn-lt"/>
                          <a:ea typeface="+mn-ea"/>
                          <a:cs typeface="+mn-cs"/>
                          <a:sym typeface="Calibri"/>
                        </a:defRPr>
                      </a:pPr>
                      <a:r>
                        <a:t>Síntomas</a:t>
                      </a:r>
                      <a:r>
                        <a:rPr baseline="31999"/>
                        <a:t>1,3,4</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n-lt"/>
                          <a:ea typeface="+mn-ea"/>
                          <a:cs typeface="+mn-cs"/>
                          <a:sym typeface="Calibri"/>
                        </a:defRPr>
                      </a:pPr>
                      <a:r>
                        <a:t>Incidencia</a:t>
                      </a:r>
                      <a:r>
                        <a:rPr baseline="31999"/>
                        <a:t>8-20</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a:solidFill>
                            <a:srgbClr val="FFFFFF"/>
                          </a:solidFill>
                          <a:latin typeface="+mn-lt"/>
                          <a:ea typeface="+mn-ea"/>
                          <a:cs typeface="+mn-cs"/>
                          <a:sym typeface="Calibri"/>
                        </a:rPr>
                        <a:t>Diagnóstico diferencial</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652018">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La alopecia (pérdida del cabello) es el principal EA relacionado con el cabello asociado con la terapia dirigida</a:t>
                      </a:r>
                    </a:p>
                    <a:p>
                      <a:pPr marL="228600" indent="-228600" algn="l">
                        <a:buClr>
                          <a:srgbClr val="BB5E47"/>
                        </a:buClr>
                        <a:buSzPct val="100000"/>
                        <a:buChar char="•"/>
                        <a:defRPr sz="2800" b="1">
                          <a:solidFill>
                            <a:srgbClr val="00538A"/>
                          </a:solidFill>
                          <a:latin typeface="+mn-lt"/>
                          <a:ea typeface="+mn-ea"/>
                          <a:cs typeface="+mn-cs"/>
                          <a:sym typeface="Calibri"/>
                        </a:defRPr>
                      </a:pPr>
                      <a:r>
                        <a:t>Aparición 2 a 3 meses después del inicio del tratamiento</a:t>
                      </a:r>
                    </a:p>
                    <a:p>
                      <a:pPr marL="228600" indent="-228600" algn="l">
                        <a:buClr>
                          <a:srgbClr val="BB5E47"/>
                        </a:buClr>
                        <a:buSzPct val="100000"/>
                        <a:buChar char="•"/>
                        <a:defRPr sz="2800" b="1">
                          <a:solidFill>
                            <a:srgbClr val="00538A"/>
                          </a:solidFill>
                          <a:latin typeface="+mn-lt"/>
                          <a:ea typeface="+mn-ea"/>
                          <a:cs typeface="+mn-cs"/>
                          <a:sym typeface="Calibri"/>
                        </a:defRPr>
                      </a:pPr>
                      <a:r>
                        <a:t>Algunos de los otros cambios en el cabello son el cambio de color, tricomegalia e hipertricosis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IMQ: hasta el 24 %</a:t>
                      </a:r>
                    </a:p>
                    <a:p>
                      <a:pPr marL="228600" indent="-228600" algn="l">
                        <a:buClr>
                          <a:srgbClr val="BB5E47"/>
                        </a:buClr>
                        <a:buSzPct val="100000"/>
                        <a:buChar char="•"/>
                        <a:defRPr sz="2800" b="1">
                          <a:solidFill>
                            <a:srgbClr val="00538A"/>
                          </a:solidFill>
                          <a:latin typeface="+mn-lt"/>
                          <a:ea typeface="+mn-ea"/>
                          <a:cs typeface="+mn-cs"/>
                          <a:sym typeface="Calibri"/>
                        </a:defRPr>
                      </a:pPr>
                      <a:r>
                        <a:t>IMQ de BCR-ABL: hasta 15 %</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800" b="1">
                          <a:solidFill>
                            <a:srgbClr val="00538A"/>
                          </a:solidFill>
                          <a:latin typeface="+mn-lt"/>
                          <a:ea typeface="+mn-ea"/>
                          <a:cs typeface="+mn-cs"/>
                          <a:sym typeface="Calibri"/>
                        </a:defRPr>
                      </a:pPr>
                      <a:r>
                        <a:t>Algunas de las causas sistémicas son:</a:t>
                      </a:r>
                    </a:p>
                    <a:p>
                      <a:pPr algn="l">
                        <a:defRPr sz="2800" b="1">
                          <a:solidFill>
                            <a:srgbClr val="00538A"/>
                          </a:solidFill>
                          <a:latin typeface="+mn-lt"/>
                          <a:ea typeface="+mn-ea"/>
                          <a:cs typeface="+mn-cs"/>
                          <a:sym typeface="Calibri"/>
                        </a:defRPr>
                      </a:pPr>
                      <a:r>
                        <a:t>enfermedad tiroidea</a:t>
                      </a:r>
                    </a:p>
                    <a:p>
                      <a:pPr marL="370416" indent="-370416" algn="l">
                        <a:buSzPct val="125000"/>
                        <a:buChar char="•"/>
                        <a:defRPr sz="2800" b="1">
                          <a:solidFill>
                            <a:srgbClr val="00538A"/>
                          </a:solidFill>
                          <a:latin typeface="+mn-lt"/>
                          <a:ea typeface="+mn-ea"/>
                          <a:cs typeface="+mn-cs"/>
                          <a:sym typeface="Calibri"/>
                        </a:defRPr>
                      </a:pPr>
                      <a:r>
                        <a:t>hipogonadismo</a:t>
                      </a:r>
                    </a:p>
                    <a:p>
                      <a:pPr marL="370416" indent="-370416" algn="l">
                        <a:buSzPct val="125000"/>
                        <a:buChar char="•"/>
                        <a:defRPr sz="2800" b="1">
                          <a:solidFill>
                            <a:srgbClr val="00538A"/>
                          </a:solidFill>
                          <a:latin typeface="+mn-lt"/>
                          <a:ea typeface="+mn-ea"/>
                          <a:cs typeface="+mn-cs"/>
                          <a:sym typeface="Calibri"/>
                        </a:defRPr>
                      </a:pPr>
                      <a:r>
                        <a:t>síndrome de ovario poliquístico (SOP)</a:t>
                      </a:r>
                    </a:p>
                    <a:p>
                      <a:pPr marL="370416" indent="-370416" algn="l">
                        <a:buSzPct val="125000"/>
                        <a:buChar char="•"/>
                        <a:defRPr sz="2800" b="1">
                          <a:solidFill>
                            <a:srgbClr val="00538A"/>
                          </a:solidFill>
                          <a:latin typeface="+mn-lt"/>
                          <a:ea typeface="+mn-ea"/>
                          <a:cs typeface="+mn-cs"/>
                          <a:sym typeface="Calibri"/>
                        </a:defRPr>
                      </a:pPr>
                      <a:r>
                        <a:t>deficiencia nutricional (vitaminas, hierro)</a:t>
                      </a:r>
                      <a:endParaRPr sz="850">
                        <a:latin typeface="Helvetica"/>
                        <a:ea typeface="Helvetica"/>
                        <a:cs typeface="Helvetica"/>
                        <a:sym typeface="Helvetica"/>
                      </a:endParaRPr>
                    </a:p>
                    <a:p>
                      <a:pPr algn="l">
                        <a:defRPr sz="2800" b="1">
                          <a:solidFill>
                            <a:srgbClr val="00538A"/>
                          </a:solidFill>
                          <a:latin typeface="+mn-lt"/>
                          <a:ea typeface="+mn-ea"/>
                          <a:cs typeface="+mn-cs"/>
                          <a:sym typeface="Calibri"/>
                        </a:defRPr>
                      </a:pPr>
                      <a:endParaRPr baseline="31999"/>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noFill/>
                  </a:tcPr>
                </a:tc>
                <a:extLst>
                  <a:ext uri="{0D108BD9-81ED-4DB2-BD59-A6C34878D82A}">
                    <a16:rowId xmlns:a16="http://schemas.microsoft.com/office/drawing/2014/main" val="10001"/>
                  </a:ext>
                </a:extLst>
              </a:tr>
            </a:tbl>
          </a:graphicData>
        </a:graphic>
      </p:graphicFrame>
      <p:pic>
        <p:nvPicPr>
          <p:cNvPr id="520" name="symptoms.png" descr="symptoms.png"/>
          <p:cNvPicPr>
            <a:picLocks noChangeAspect="1"/>
          </p:cNvPicPr>
          <p:nvPr/>
        </p:nvPicPr>
        <p:blipFill>
          <a:blip r:embed="rId3"/>
          <a:srcRect t="11594"/>
          <a:stretch>
            <a:fillRect/>
          </a:stretch>
        </p:blipFill>
        <p:spPr>
          <a:xfrm>
            <a:off x="4082168" y="1597573"/>
            <a:ext cx="712338" cy="755697"/>
          </a:xfrm>
          <a:prstGeom prst="rect">
            <a:avLst/>
          </a:prstGeom>
          <a:ln w="12700">
            <a:miter lim="400000"/>
          </a:ln>
        </p:spPr>
      </p:pic>
      <p:pic>
        <p:nvPicPr>
          <p:cNvPr id="521" name="incidence.png" descr="incidence.png"/>
          <p:cNvPicPr>
            <a:picLocks noChangeAspect="1"/>
          </p:cNvPicPr>
          <p:nvPr/>
        </p:nvPicPr>
        <p:blipFill>
          <a:blip r:embed="rId4"/>
          <a:stretch>
            <a:fillRect/>
          </a:stretch>
        </p:blipFill>
        <p:spPr>
          <a:xfrm>
            <a:off x="10954485" y="1602372"/>
            <a:ext cx="922086" cy="746052"/>
          </a:xfrm>
          <a:prstGeom prst="rect">
            <a:avLst/>
          </a:prstGeom>
          <a:ln w="12700">
            <a:miter lim="400000"/>
          </a:ln>
        </p:spPr>
      </p:pic>
      <p:pic>
        <p:nvPicPr>
          <p:cNvPr id="522" name="diagnosis.png" descr="diagnosis.png"/>
          <p:cNvPicPr>
            <a:picLocks noChangeAspect="1"/>
          </p:cNvPicPr>
          <p:nvPr/>
        </p:nvPicPr>
        <p:blipFill>
          <a:blip r:embed="rId5"/>
          <a:stretch>
            <a:fillRect/>
          </a:stretch>
        </p:blipFill>
        <p:spPr>
          <a:xfrm>
            <a:off x="20129520" y="1446435"/>
            <a:ext cx="855157" cy="1057927"/>
          </a:xfrm>
          <a:prstGeom prst="rect">
            <a:avLst/>
          </a:prstGeom>
          <a:ln w="12700">
            <a:miter lim="400000"/>
          </a:ln>
        </p:spPr>
      </p:pic>
      <p:graphicFrame>
        <p:nvGraphicFramePr>
          <p:cNvPr id="523" name="Table"/>
          <p:cNvGraphicFramePr/>
          <p:nvPr/>
        </p:nvGraphicFramePr>
        <p:xfrm>
          <a:off x="789584" y="6206126"/>
          <a:ext cx="23141578" cy="5152607"/>
        </p:xfrm>
        <a:graphic>
          <a:graphicData uri="http://schemas.openxmlformats.org/drawingml/2006/table">
            <a:tbl>
              <a:tblPr firstRow="1" bandRow="1">
                <a:tableStyleId>{4C3C2611-4C71-4FC5-86AE-919BDF0F9419}</a:tableStyleId>
              </a:tblPr>
              <a:tblGrid>
                <a:gridCol w="11566616">
                  <a:extLst>
                    <a:ext uri="{9D8B030D-6E8A-4147-A177-3AD203B41FA5}">
                      <a16:colId xmlns:a16="http://schemas.microsoft.com/office/drawing/2014/main" val="20000"/>
                    </a:ext>
                  </a:extLst>
                </a:gridCol>
                <a:gridCol w="11574962">
                  <a:extLst>
                    <a:ext uri="{9D8B030D-6E8A-4147-A177-3AD203B41FA5}">
                      <a16:colId xmlns:a16="http://schemas.microsoft.com/office/drawing/2014/main" val="20001"/>
                    </a:ext>
                  </a:extLst>
                </a:gridCol>
              </a:tblGrid>
              <a:tr h="715707">
                <a:tc>
                  <a:txBody>
                    <a:bodyPr/>
                    <a:lstStyle/>
                    <a:p>
                      <a:pPr defTabSz="914400">
                        <a:defRPr sz="1800" b="0">
                          <a:solidFill>
                            <a:srgbClr val="000000"/>
                          </a:solidFill>
                        </a:defRPr>
                      </a:pPr>
                      <a:r>
                        <a:rPr sz="3000" b="1">
                          <a:solidFill>
                            <a:srgbClr val="FFFFFF"/>
                          </a:solidFill>
                          <a:latin typeface="+mn-lt"/>
                          <a:ea typeface="+mn-ea"/>
                          <a:cs typeface="+mn-cs"/>
                          <a:sym typeface="Calibri"/>
                        </a:rPr>
                        <a:t>Grado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1848259">
                <a:tc>
                  <a:txBody>
                    <a:bodyPr/>
                    <a:lstStyle/>
                    <a:p>
                      <a:pPr algn="l">
                        <a:defRPr sz="2800" b="1">
                          <a:solidFill>
                            <a:srgbClr val="00538A"/>
                          </a:solidFill>
                          <a:latin typeface="+mn-lt"/>
                          <a:ea typeface="+mn-ea"/>
                          <a:cs typeface="+mn-cs"/>
                          <a:sym typeface="Calibri"/>
                        </a:defRPr>
                      </a:pPr>
                      <a:r>
                        <a:t>Pérdida del cabello &lt;50 % de lo normal para esa persona</a:t>
                      </a:r>
                    </a:p>
                    <a:p>
                      <a:pPr marL="370416" indent="-370416" algn="l">
                        <a:buSzPct val="125000"/>
                        <a:buChar char="•"/>
                        <a:defRPr sz="2800">
                          <a:solidFill>
                            <a:srgbClr val="00538A"/>
                          </a:solidFill>
                          <a:latin typeface="+mn-lt"/>
                          <a:ea typeface="+mn-ea"/>
                          <a:cs typeface="+mn-cs"/>
                          <a:sym typeface="Calibri"/>
                        </a:defRPr>
                      </a:pPr>
                      <a:r>
                        <a:t>No es obvio a distancia, solo si se hace una inspección de cerca</a:t>
                      </a:r>
                    </a:p>
                    <a:p>
                      <a:pPr marL="370416" indent="-370416" algn="l">
                        <a:buSzPct val="125000"/>
                        <a:buChar char="•"/>
                        <a:defRPr sz="2800">
                          <a:solidFill>
                            <a:srgbClr val="00538A"/>
                          </a:solidFill>
                          <a:latin typeface="+mn-lt"/>
                          <a:ea typeface="+mn-ea"/>
                          <a:cs typeface="+mn-cs"/>
                          <a:sym typeface="Calibri"/>
                        </a:defRPr>
                      </a:pPr>
                      <a:r>
                        <a:t>No requiere peluca para camuflar</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300" b="1">
                          <a:solidFill>
                            <a:srgbClr val="00538A"/>
                          </a:solidFill>
                          <a:latin typeface="+mn-lt"/>
                          <a:ea typeface="+mn-ea"/>
                          <a:cs typeface="+mn-cs"/>
                          <a:sym typeface="Calibri"/>
                        </a:defRPr>
                      </a:pPr>
                      <a:r>
                        <a:t>Pérdida del cabello ≥50 % de lo normal para esa persona</a:t>
                      </a:r>
                    </a:p>
                    <a:p>
                      <a:pPr marL="416378" indent="-187778" algn="l">
                        <a:buSzPct val="100000"/>
                        <a:buChar char="•"/>
                        <a:defRPr sz="2300">
                          <a:solidFill>
                            <a:srgbClr val="00538A"/>
                          </a:solidFill>
                          <a:latin typeface="+mn-lt"/>
                          <a:ea typeface="+mn-ea"/>
                          <a:cs typeface="+mn-cs"/>
                          <a:sym typeface="Calibri"/>
                        </a:defRPr>
                      </a:pPr>
                      <a:r>
                        <a:t>Readily apparent to others</a:t>
                      </a:r>
                    </a:p>
                    <a:p>
                      <a:pPr marL="416378" indent="-187778" algn="l">
                        <a:buSzPct val="100000"/>
                        <a:buChar char="•"/>
                        <a:defRPr sz="2300">
                          <a:solidFill>
                            <a:srgbClr val="00538A"/>
                          </a:solidFill>
                          <a:latin typeface="+mn-lt"/>
                          <a:ea typeface="+mn-ea"/>
                          <a:cs typeface="+mn-cs"/>
                          <a:sym typeface="Calibri"/>
                        </a:defRPr>
                      </a:pPr>
                      <a:r>
                        <a:t>Fácilmente aparente para los demás</a:t>
                      </a:r>
                    </a:p>
                    <a:p>
                      <a:pPr marL="416378" indent="-187778" algn="l">
                        <a:buSzPct val="100000"/>
                        <a:buChar char="•"/>
                        <a:defRPr sz="2300">
                          <a:solidFill>
                            <a:srgbClr val="00538A"/>
                          </a:solidFill>
                          <a:latin typeface="+mn-lt"/>
                          <a:ea typeface="+mn-ea"/>
                          <a:cs typeface="+mn-cs"/>
                          <a:sym typeface="Calibri"/>
                        </a:defRPr>
                      </a:pPr>
                      <a:r>
                        <a:t>Se necesita una peluca para camuflar completamente la pérdida de cabello</a:t>
                      </a:r>
                    </a:p>
                    <a:p>
                      <a:pPr marL="416378" indent="-187778" algn="l">
                        <a:buSzPct val="100000"/>
                        <a:buChar char="•"/>
                        <a:defRPr sz="2300">
                          <a:solidFill>
                            <a:srgbClr val="00538A"/>
                          </a:solidFill>
                          <a:latin typeface="+mn-lt"/>
                          <a:ea typeface="+mn-ea"/>
                          <a:cs typeface="+mn-cs"/>
                          <a:sym typeface="Calibri"/>
                        </a:defRPr>
                      </a:pPr>
                      <a:r>
                        <a:t>Asociado con impacto psicosocial</a:t>
                      </a:r>
                      <a:endParaRPr>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r h="2582700">
                <a:tc>
                  <a:txBody>
                    <a:bodyPr/>
                    <a:lstStyle/>
                    <a:p>
                      <a:pPr algn="l" defTabSz="914400">
                        <a:defRPr sz="2200">
                          <a:sym typeface="Helvetica Neue"/>
                        </a:defRPr>
                      </a:pPr>
                      <a:endParaRPr dirty="0"/>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6"/>
                      <a:srcRect/>
                      <a:stretch>
                        <a:fillRect/>
                      </a:stretch>
                    </a:blipFill>
                  </a:tcPr>
                </a:tc>
                <a:tc>
                  <a:txBody>
                    <a:bodyPr/>
                    <a:lstStyle/>
                    <a:p>
                      <a:pPr algn="l">
                        <a:defRPr sz="2800" b="1">
                          <a:solidFill>
                            <a:srgbClr val="00538A"/>
                          </a:solidFill>
                          <a:latin typeface="+mn-lt"/>
                          <a:ea typeface="+mn-ea"/>
                          <a:cs typeface="+mn-cs"/>
                          <a:sym typeface="Calibri"/>
                        </a:defRPr>
                      </a:pPr>
                      <a:endParaRPr dirty="0"/>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blipFill rotWithShape="1">
                      <a:blip r:embed="rId7"/>
                      <a:srcRect/>
                      <a:stretch>
                        <a:fillRect/>
                      </a:stretch>
                    </a:blipFill>
                  </a:tcPr>
                </a:tc>
                <a:extLst>
                  <a:ext uri="{0D108BD9-81ED-4DB2-BD59-A6C34878D82A}">
                    <a16:rowId xmlns:a16="http://schemas.microsoft.com/office/drawing/2014/main" val="10002"/>
                  </a:ext>
                </a:extLst>
              </a:tr>
            </a:tbl>
          </a:graphicData>
        </a:graphic>
      </p:graphicFrame>
      <p:sp>
        <p:nvSpPr>
          <p:cNvPr id="524" name="*Las actividades fundamentales de la vida diaria son preparar la comida, comprar alimentos o vestimenta, usar el teléfono, administrar dinero, etc.…"/>
          <p:cNvSpPr txBox="1"/>
          <p:nvPr/>
        </p:nvSpPr>
        <p:spPr>
          <a:xfrm>
            <a:off x="431800" y="11373694"/>
            <a:ext cx="23824188" cy="2596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620" b="0">
                <a:solidFill>
                  <a:srgbClr val="3B3735"/>
                </a:solidFill>
              </a:defRPr>
            </a:pPr>
            <a:r>
              <a:t>*Las actividades fundamentales de la vida diaria son preparar la comida, comprar alimentos o vestimenta, usar el teléfono, administrar dinero, etc.</a:t>
            </a:r>
          </a:p>
          <a:p>
            <a:pPr algn="l">
              <a:defRPr sz="1620" b="0">
                <a:solidFill>
                  <a:srgbClr val="3B3735"/>
                </a:solidFill>
              </a:defRPr>
            </a:pPr>
            <a:r>
              <a:t>** Las actividades de cuidado personal de la vida diaria incluyen bañarse, vestirse y desvestirse, alimentarse, usar el baño, tomar medicamentos y no estar postrado. </a:t>
            </a:r>
          </a:p>
          <a:p>
            <a:pPr algn="l">
              <a:defRPr sz="1620" b="0">
                <a:solidFill>
                  <a:srgbClr val="3B3735"/>
                </a:solidFill>
              </a:defRPr>
            </a:pPr>
            <a:r>
              <a:t>EA, evento adverso; BCR–ABL, translocación Filadelfia; IMQ, inhibidor multicinasa</a:t>
            </a:r>
          </a:p>
          <a:p>
            <a:pPr algn="l">
              <a:defRPr sz="1620" b="0">
                <a:solidFill>
                  <a:srgbClr val="3B3735"/>
                </a:solidFill>
              </a:defRPr>
            </a:pPr>
            <a:r>
              <a:t>1. </a:t>
            </a:r>
            <a:r>
              <a:rPr u="sng">
                <a:solidFill>
                  <a:srgbClr val="4F4D50"/>
                </a:solidFill>
                <a:uFill>
                  <a:solidFill>
                    <a:srgbClr val="4F4D50"/>
                  </a:solidFill>
                </a:uFill>
                <a:hlinkClick r:id="rId8"/>
              </a:rPr>
              <a:t>Lacouture ME, et al. Support Care Cancer. 2011;19:1079-95</a:t>
            </a:r>
            <a:r>
              <a:t>. 2. </a:t>
            </a:r>
            <a:r>
              <a:rPr u="sng">
                <a:solidFill>
                  <a:srgbClr val="4F4D50"/>
                </a:solidFill>
                <a:uFill>
                  <a:solidFill>
                    <a:srgbClr val="4F4D50"/>
                  </a:solidFill>
                </a:uFill>
                <a:hlinkClick r:id="rId9"/>
              </a:rPr>
              <a:t>Segaert S, et al. Eur J Cancer. 2009;45 suppl 1:295-308</a:t>
            </a:r>
            <a:r>
              <a:t>. 3. </a:t>
            </a:r>
            <a:r>
              <a:rPr u="sng">
                <a:solidFill>
                  <a:srgbClr val="4F4D50"/>
                </a:solidFill>
                <a:uFill>
                  <a:solidFill>
                    <a:srgbClr val="4F4D50"/>
                  </a:solidFill>
                </a:uFill>
                <a:hlinkClick r:id="rId10"/>
              </a:rPr>
              <a:t>McLellan B, Kerr H. Dermatol Ther. 2011;24:396-400</a:t>
            </a:r>
            <a:r>
              <a:t>. 4. </a:t>
            </a:r>
            <a:r>
              <a:rPr u="sng">
                <a:solidFill>
                  <a:srgbClr val="4F4D50"/>
                </a:solidFill>
                <a:uFill>
                  <a:solidFill>
                    <a:srgbClr val="4F4D50"/>
                  </a:solidFill>
                </a:uFill>
                <a:hlinkClick r:id="rId11"/>
              </a:rPr>
              <a:t>Etienne G, et al. N Engl J Med. 2002;347:446</a:t>
            </a:r>
            <a:r>
              <a:t>. </a:t>
            </a:r>
            <a:br/>
            <a:r>
              <a:t>5. </a:t>
            </a:r>
            <a:r>
              <a:rPr u="sng">
                <a:solidFill>
                  <a:srgbClr val="4F4D50"/>
                </a:solidFill>
                <a:uFill>
                  <a:solidFill>
                    <a:srgbClr val="4F4D50"/>
                  </a:solidFill>
                </a:uFill>
                <a:hlinkClick r:id="rId12"/>
              </a:rPr>
              <a:t>De Wit M, et al. Support Care Cancer. 2014;22:837-46</a:t>
            </a:r>
            <a:r>
              <a:t>. 6. </a:t>
            </a:r>
            <a:r>
              <a:rPr u="sng">
                <a:solidFill>
                  <a:srgbClr val="4F4D50"/>
                </a:solidFill>
                <a:uFill>
                  <a:solidFill>
                    <a:srgbClr val="4F4D50"/>
                  </a:solidFill>
                </a:uFill>
                <a:hlinkClick r:id="rId13"/>
              </a:rPr>
              <a:t>Boers-Doets CB, et al. Future Oncol. 2013;9:1883-92</a:t>
            </a:r>
            <a:r>
              <a:t>. 7</a:t>
            </a:r>
            <a:r>
              <a:rPr u="sng">
                <a:solidFill>
                  <a:srgbClr val="4F4D50"/>
                </a:solidFill>
                <a:uFill>
                  <a:solidFill>
                    <a:srgbClr val="4F4D50"/>
                  </a:solidFill>
                </a:uFill>
                <a:hlinkClick r:id="rId14"/>
              </a:rPr>
              <a:t>. Boers-Doets CB, et al. Oncologist. 2012;17:135</a:t>
            </a:r>
            <a:r>
              <a:t>-</a:t>
            </a:r>
            <a:r>
              <a:rPr u="sng">
                <a:solidFill>
                  <a:srgbClr val="4F4D50"/>
                </a:solidFill>
                <a:uFill>
                  <a:solidFill>
                    <a:srgbClr val="4F4D50"/>
                  </a:solidFill>
                </a:uFill>
                <a:hlinkClick r:id="rId14"/>
              </a:rPr>
              <a:t>44</a:t>
            </a:r>
            <a:r>
              <a:t>. 8. </a:t>
            </a:r>
            <a:r>
              <a:rPr u="sng">
                <a:solidFill>
                  <a:srgbClr val="4F4D50"/>
                </a:solidFill>
                <a:uFill>
                  <a:solidFill>
                    <a:srgbClr val="4F4D50"/>
                  </a:solidFill>
                </a:uFill>
                <a:hlinkClick r:id="rId15"/>
              </a:rPr>
              <a:t>Ficha técnica de Erbitux (cetuximab)</a:t>
            </a:r>
            <a:r>
              <a:t>. 9.</a:t>
            </a:r>
            <a:r>
              <a:rPr u="sng">
                <a:solidFill>
                  <a:srgbClr val="4F4D50"/>
                </a:solidFill>
                <a:uFill>
                  <a:solidFill>
                    <a:srgbClr val="4F4D50"/>
                  </a:solidFill>
                </a:uFill>
                <a:hlinkClick r:id="rId16"/>
              </a:rPr>
              <a:t>Ficha técnica de Tarceva (erlotinib)</a:t>
            </a:r>
            <a:r>
              <a:t>. 10.</a:t>
            </a:r>
            <a:r>
              <a:rPr u="sng">
                <a:solidFill>
                  <a:srgbClr val="4F4D50"/>
                </a:solidFill>
                <a:uFill>
                  <a:solidFill>
                    <a:srgbClr val="4F4D50"/>
                  </a:solidFill>
                </a:uFill>
                <a:hlinkClick r:id="rId17"/>
              </a:rPr>
              <a:t>Ficha técnica de Vectibix (panitumumab)</a:t>
            </a:r>
            <a:r>
              <a:t>. 11. </a:t>
            </a:r>
            <a:r>
              <a:rPr u="sng">
                <a:solidFill>
                  <a:srgbClr val="4F4D50"/>
                </a:solidFill>
                <a:uFill>
                  <a:solidFill>
                    <a:srgbClr val="4F4D50"/>
                  </a:solidFill>
                </a:uFill>
                <a:hlinkClick r:id="rId18"/>
              </a:rPr>
              <a:t>Ficha técnica de Nexavar (sorafenib)</a:t>
            </a:r>
            <a:r>
              <a:t>. 12. </a:t>
            </a:r>
            <a:r>
              <a:rPr u="sng">
                <a:solidFill>
                  <a:srgbClr val="4F4D50"/>
                </a:solidFill>
                <a:uFill>
                  <a:solidFill>
                    <a:srgbClr val="4F4D50"/>
                  </a:solidFill>
                </a:uFill>
                <a:hlinkClick r:id="rId19"/>
              </a:rPr>
              <a:t>Ficha técnica de Sutent (sunitinib)</a:t>
            </a:r>
            <a:r>
              <a:t>. 13. </a:t>
            </a:r>
            <a:r>
              <a:rPr u="sng">
                <a:solidFill>
                  <a:srgbClr val="4F4D50"/>
                </a:solidFill>
                <a:uFill>
                  <a:solidFill>
                    <a:srgbClr val="4F4D50"/>
                  </a:solidFill>
                </a:uFill>
                <a:hlinkClick r:id="rId20"/>
              </a:rPr>
              <a:t>Ficha técnica de Stivarga (regorafenib)</a:t>
            </a:r>
            <a:r>
              <a:t> 14. </a:t>
            </a:r>
            <a:r>
              <a:rPr u="sng">
                <a:solidFill>
                  <a:srgbClr val="4F4D50"/>
                </a:solidFill>
                <a:uFill>
                  <a:solidFill>
                    <a:srgbClr val="4F4D50"/>
                  </a:solidFill>
                </a:uFill>
                <a:hlinkClick r:id="rId21"/>
              </a:rPr>
              <a:t>Ficha técnica de Lenvima (lenvatinib)</a:t>
            </a:r>
            <a:r>
              <a:t>. 15. </a:t>
            </a:r>
            <a:r>
              <a:rPr u="sng">
                <a:solidFill>
                  <a:srgbClr val="4F4D50"/>
                </a:solidFill>
                <a:uFill>
                  <a:solidFill>
                    <a:srgbClr val="4F4D50"/>
                  </a:solidFill>
                </a:uFill>
                <a:hlinkClick r:id="rId22"/>
              </a:rPr>
              <a:t>Ficha técnica de Cabometyx (cabozantinib)</a:t>
            </a:r>
            <a:r>
              <a:t>. 16. </a:t>
            </a:r>
            <a:r>
              <a:rPr u="sng">
                <a:solidFill>
                  <a:srgbClr val="4F4D50"/>
                </a:solidFill>
                <a:uFill>
                  <a:solidFill>
                    <a:srgbClr val="4F4D50"/>
                  </a:solidFill>
                </a:uFill>
                <a:hlinkClick r:id="rId23"/>
              </a:rPr>
              <a:t>Ficha técnica de Avastin (bevacizumab)</a:t>
            </a:r>
            <a:r>
              <a:t>. 17. </a:t>
            </a:r>
            <a:r>
              <a:rPr u="sng">
                <a:solidFill>
                  <a:srgbClr val="4F4D50"/>
                </a:solidFill>
                <a:uFill>
                  <a:solidFill>
                    <a:srgbClr val="4F4D50"/>
                  </a:solidFill>
                </a:uFill>
                <a:hlinkClick r:id="rId24"/>
              </a:rPr>
              <a:t>Ficha técnica de Zaltrap (aflibercept)</a:t>
            </a:r>
            <a:r>
              <a:t>. </a:t>
            </a:r>
            <a:br/>
            <a:r>
              <a:t>18. </a:t>
            </a:r>
            <a:r>
              <a:rPr u="sng">
                <a:solidFill>
                  <a:srgbClr val="4F4D50"/>
                </a:solidFill>
                <a:uFill>
                  <a:solidFill>
                    <a:srgbClr val="4F4D50"/>
                  </a:solidFill>
                </a:uFill>
                <a:hlinkClick r:id="rId25"/>
              </a:rPr>
              <a:t>Ficha técnica de Cyramza (ramucirumab)</a:t>
            </a:r>
            <a:r>
              <a:t>. 19. </a:t>
            </a:r>
            <a:r>
              <a:rPr u="sng">
                <a:solidFill>
                  <a:srgbClr val="4F4D50"/>
                </a:solidFill>
                <a:uFill>
                  <a:solidFill>
                    <a:srgbClr val="4F4D50"/>
                  </a:solidFill>
                </a:uFill>
                <a:hlinkClick r:id="rId26"/>
              </a:rPr>
              <a:t>Ficha técnica de Gleevec (imatinib)</a:t>
            </a:r>
            <a:r>
              <a:t>. 20.</a:t>
            </a:r>
            <a:r>
              <a:rPr u="sng">
                <a:solidFill>
                  <a:srgbClr val="4F4D50"/>
                </a:solidFill>
                <a:uFill>
                  <a:solidFill>
                    <a:srgbClr val="4F4D50"/>
                  </a:solidFill>
                </a:uFill>
                <a:hlinkClick r:id="rId27"/>
              </a:rPr>
              <a:t> Ficha técnica de Ayvakit (avapritinib)</a:t>
            </a:r>
            <a:r>
              <a:t>. 21 National Cancer Institute. Cancer Therapy Evaluation Program. </a:t>
            </a:r>
            <a:r>
              <a:rPr u="sng">
                <a:solidFill>
                  <a:srgbClr val="4F4D50"/>
                </a:solidFill>
                <a:uFill>
                  <a:solidFill>
                    <a:srgbClr val="4F4D50"/>
                  </a:solidFill>
                </a:uFill>
                <a:hlinkClick r:id="rId28"/>
              </a:rPr>
              <a:t>Common Terminology Criteria for Adverse Events v5.0</a:t>
            </a:r>
            <a:r>
              <a:t>. 27 Noviembre de 2017. (Consultado el 31 de enero de 2020). Images from Kinoshita T, et al. Front Oncol. 2019;9:733</a:t>
            </a:r>
            <a:r>
              <a:rPr>
                <a:solidFill>
                  <a:srgbClr val="5C8298"/>
                </a:solidFill>
              </a:rPr>
              <a:t>.</a:t>
            </a:r>
            <a:r>
              <a:rPr>
                <a:solidFill>
                  <a:srgbClr val="000000"/>
                </a:solidFill>
              </a:rPr>
              <a:t> </a:t>
            </a:r>
          </a:p>
        </p:txBody>
      </p:sp>
      <p:sp>
        <p:nvSpPr>
          <p:cNvPr id="525" name="clasificación21"/>
          <p:cNvSpPr txBox="1"/>
          <p:nvPr/>
        </p:nvSpPr>
        <p:spPr>
          <a:xfrm>
            <a:off x="790768" y="5651004"/>
            <a:ext cx="21816912" cy="582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200">
                <a:solidFill>
                  <a:srgbClr val="CB593F"/>
                </a:solidFill>
              </a:defRPr>
            </a:pPr>
            <a:r>
              <a:rPr cap="all"/>
              <a:t>clasificación</a:t>
            </a:r>
            <a:r>
              <a:rPr sz="3000" cap="all" baseline="51999"/>
              <a:t>21</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28" name="TOXICIDADES CUTÁNEAS ADICIONALE ESTOMATITIS5–7"/>
          <p:cNvSpPr txBox="1"/>
          <p:nvPr/>
        </p:nvSpPr>
        <p:spPr>
          <a:xfrm>
            <a:off x="894196" y="660399"/>
            <a:ext cx="21508141"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rPr b="0">
                <a:solidFill>
                  <a:srgbClr val="393634"/>
                </a:solidFill>
              </a:rPr>
              <a:t>TOXICIDADES CUTÁNEAS ADICIONALE</a:t>
            </a:r>
            <a:r>
              <a:rPr cap="all">
                <a:solidFill>
                  <a:srgbClr val="1D4C7C"/>
                </a:solidFill>
              </a:rPr>
              <a:t> </a:t>
            </a:r>
            <a:r>
              <a:t>ESTOMATITIS</a:t>
            </a:r>
            <a:r>
              <a:rPr cap="all" baseline="31999"/>
              <a:t>5–7</a:t>
            </a:r>
          </a:p>
        </p:txBody>
      </p:sp>
      <p:graphicFrame>
        <p:nvGraphicFramePr>
          <p:cNvPr id="529" name="Table"/>
          <p:cNvGraphicFramePr/>
          <p:nvPr/>
        </p:nvGraphicFramePr>
        <p:xfrm>
          <a:off x="848216" y="1653420"/>
          <a:ext cx="23024313" cy="4221877"/>
        </p:xfrm>
        <a:graphic>
          <a:graphicData uri="http://schemas.openxmlformats.org/drawingml/2006/table">
            <a:tbl>
              <a:tblPr firstRow="1" bandRow="1">
                <a:tableStyleId>{4C3C2611-4C71-4FC5-86AE-919BDF0F9419}</a:tableStyleId>
              </a:tblPr>
              <a:tblGrid>
                <a:gridCol w="7674771">
                  <a:extLst>
                    <a:ext uri="{9D8B030D-6E8A-4147-A177-3AD203B41FA5}">
                      <a16:colId xmlns:a16="http://schemas.microsoft.com/office/drawing/2014/main" val="20000"/>
                    </a:ext>
                  </a:extLst>
                </a:gridCol>
                <a:gridCol w="7674771">
                  <a:extLst>
                    <a:ext uri="{9D8B030D-6E8A-4147-A177-3AD203B41FA5}">
                      <a16:colId xmlns:a16="http://schemas.microsoft.com/office/drawing/2014/main" val="20001"/>
                    </a:ext>
                  </a:extLst>
                </a:gridCol>
                <a:gridCol w="7674771">
                  <a:extLst>
                    <a:ext uri="{9D8B030D-6E8A-4147-A177-3AD203B41FA5}">
                      <a16:colId xmlns:a16="http://schemas.microsoft.com/office/drawing/2014/main" val="20002"/>
                    </a:ext>
                  </a:extLst>
                </a:gridCol>
              </a:tblGrid>
              <a:tr h="1133237">
                <a:tc>
                  <a:txBody>
                    <a:bodyPr/>
                    <a:lstStyle/>
                    <a:p>
                      <a:pPr algn="l" defTabSz="914400">
                        <a:defRPr sz="3000">
                          <a:latin typeface="+mn-lt"/>
                          <a:ea typeface="+mn-ea"/>
                          <a:cs typeface="+mn-cs"/>
                          <a:sym typeface="Calibri"/>
                        </a:defRPr>
                      </a:pPr>
                      <a:r>
                        <a:t>Síntomas</a:t>
                      </a:r>
                      <a:r>
                        <a:rPr baseline="31999"/>
                        <a:t>5-7</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n-lt"/>
                          <a:ea typeface="+mn-ea"/>
                          <a:cs typeface="+mn-cs"/>
                          <a:sym typeface="Calibri"/>
                        </a:defRPr>
                      </a:pPr>
                      <a:r>
                        <a:t>Incidencia</a:t>
                      </a:r>
                      <a:r>
                        <a:rPr baseline="31999"/>
                        <a:t>8-20</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1800" b="0">
                          <a:solidFill>
                            <a:srgbClr val="000000"/>
                          </a:solidFill>
                        </a:defRPr>
                      </a:pPr>
                      <a:r>
                        <a:rPr sz="3000" b="1">
                          <a:solidFill>
                            <a:srgbClr val="FFFFFF"/>
                          </a:solidFill>
                          <a:latin typeface="+mn-lt"/>
                          <a:ea typeface="+mn-ea"/>
                          <a:cs typeface="+mn-cs"/>
                          <a:sym typeface="Calibri"/>
                        </a:rPr>
                        <a:t>Diagnóstico diferencial</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3083818">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 Inflamación de la mucosa oral, que incluye mucositis, sequedad de boca, disgeusia, disfagia y disestesia oral</a:t>
                      </a:r>
                    </a:p>
                    <a:p>
                      <a:pPr marL="228600" indent="-228600" algn="l">
                        <a:buClr>
                          <a:srgbClr val="BB5E47"/>
                        </a:buClr>
                        <a:buSzPct val="100000"/>
                        <a:buChar char="•"/>
                        <a:defRPr sz="2800" b="1">
                          <a:solidFill>
                            <a:srgbClr val="00538A"/>
                          </a:solidFill>
                          <a:latin typeface="+mn-lt"/>
                          <a:ea typeface="+mn-ea"/>
                          <a:cs typeface="+mn-cs"/>
                          <a:sym typeface="Calibri"/>
                        </a:defRPr>
                      </a:pPr>
                      <a:r>
                        <a:t>Aparición entre 5 y 14 días después del inicio de un ciclo de tratamiento</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IMQ: hasta el 48 %</a:t>
                      </a:r>
                    </a:p>
                    <a:p>
                      <a:pPr marL="228600" indent="-228600" algn="l">
                        <a:buClr>
                          <a:srgbClr val="BB5E47"/>
                        </a:buClr>
                        <a:buSzPct val="100000"/>
                        <a:buChar char="•"/>
                        <a:defRPr sz="2800" b="1">
                          <a:solidFill>
                            <a:srgbClr val="00538A"/>
                          </a:solidFill>
                          <a:latin typeface="+mn-lt"/>
                          <a:ea typeface="+mn-ea"/>
                          <a:cs typeface="+mn-cs"/>
                          <a:sym typeface="Calibri"/>
                        </a:defRPr>
                      </a:pPr>
                      <a:r>
                        <a:t>Inhibidores del EGFR: hasta 32 %</a:t>
                      </a:r>
                    </a:p>
                    <a:p>
                      <a:pPr marL="228600" indent="-228600" algn="l">
                        <a:buClr>
                          <a:srgbClr val="BB5E47"/>
                        </a:buClr>
                        <a:buSzPct val="100000"/>
                        <a:buChar char="•"/>
                        <a:defRPr sz="2800" b="1">
                          <a:solidFill>
                            <a:srgbClr val="00538A"/>
                          </a:solidFill>
                          <a:latin typeface="+mn-lt"/>
                          <a:ea typeface="+mn-ea"/>
                          <a:cs typeface="+mn-cs"/>
                          <a:sym typeface="Calibri"/>
                        </a:defRPr>
                      </a:pPr>
                      <a:r>
                        <a:t>IMQs de BCR-ABL: hasta 10 %</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C5F47"/>
                        </a:buClr>
                        <a:buSzPct val="100000"/>
                        <a:buChar char="•"/>
                        <a:defRPr sz="2800" b="1">
                          <a:solidFill>
                            <a:srgbClr val="00538A"/>
                          </a:solidFill>
                          <a:latin typeface="+mn-lt"/>
                          <a:ea typeface="+mn-ea"/>
                          <a:cs typeface="+mn-cs"/>
                          <a:sym typeface="Calibri"/>
                        </a:defRPr>
                      </a:pPr>
                      <a:r>
                        <a:t>Deficiencia nutricional (cinc)</a:t>
                      </a:r>
                    </a:p>
                    <a:p>
                      <a:pPr marL="228600" indent="-228600" algn="l">
                        <a:buClr>
                          <a:srgbClr val="BC5F47"/>
                        </a:buClr>
                        <a:buSzPct val="100000"/>
                        <a:buChar char="•"/>
                        <a:defRPr sz="2800" b="1">
                          <a:solidFill>
                            <a:srgbClr val="00538A"/>
                          </a:solidFill>
                          <a:latin typeface="+mn-lt"/>
                          <a:ea typeface="+mn-ea"/>
                          <a:cs typeface="+mn-cs"/>
                          <a:sym typeface="Calibri"/>
                        </a:defRPr>
                      </a:pPr>
                      <a:r>
                        <a:t>Esofagitis por píldoras</a:t>
                      </a:r>
                    </a:p>
                    <a:p>
                      <a:pPr marL="228600" indent="-228600" algn="l">
                        <a:buClr>
                          <a:srgbClr val="BC5F47"/>
                        </a:buClr>
                        <a:buSzPct val="100000"/>
                        <a:buChar char="•"/>
                        <a:defRPr sz="2800" b="1">
                          <a:solidFill>
                            <a:srgbClr val="00538A"/>
                          </a:solidFill>
                          <a:latin typeface="+mn-lt"/>
                          <a:ea typeface="+mn-ea"/>
                          <a:cs typeface="+mn-cs"/>
                          <a:sym typeface="Calibri"/>
                        </a:defRPr>
                      </a:pPr>
                      <a:r>
                        <a:t>Úlceras aftosas</a:t>
                      </a:r>
                    </a:p>
                    <a:p>
                      <a:pPr marL="228600" indent="-228600" algn="l">
                        <a:buClr>
                          <a:srgbClr val="BC5F47"/>
                        </a:buClr>
                        <a:buSzPct val="100000"/>
                        <a:buChar char="•"/>
                        <a:defRPr sz="2800" b="1">
                          <a:solidFill>
                            <a:srgbClr val="00538A"/>
                          </a:solidFill>
                          <a:latin typeface="+mn-lt"/>
                          <a:ea typeface="+mn-ea"/>
                          <a:cs typeface="+mn-cs"/>
                          <a:sym typeface="Calibri"/>
                        </a:defRPr>
                      </a:pPr>
                      <a:r>
                        <a:t>Candida</a:t>
                      </a:r>
                    </a:p>
                    <a:p>
                      <a:pPr marL="228600" indent="-228600" algn="l">
                        <a:buClr>
                          <a:srgbClr val="BC5F47"/>
                        </a:buClr>
                        <a:buSzPct val="100000"/>
                        <a:buChar char="•"/>
                        <a:defRPr sz="2800" b="1">
                          <a:solidFill>
                            <a:srgbClr val="00538A"/>
                          </a:solidFill>
                          <a:latin typeface="+mn-lt"/>
                          <a:ea typeface="+mn-ea"/>
                          <a:cs typeface="+mn-cs"/>
                          <a:sym typeface="Calibri"/>
                        </a:defRPr>
                      </a:pPr>
                      <a:r>
                        <a:t>Herpes</a:t>
                      </a:r>
                    </a:p>
                    <a:p>
                      <a:pPr marL="228600" indent="-228600" algn="l">
                        <a:buClr>
                          <a:srgbClr val="BC5F47"/>
                        </a:buClr>
                        <a:buSzPct val="100000"/>
                        <a:buChar char="•"/>
                        <a:defRPr sz="2800" b="1">
                          <a:solidFill>
                            <a:srgbClr val="00538A"/>
                          </a:solidFill>
                          <a:latin typeface="+mn-lt"/>
                          <a:ea typeface="+mn-ea"/>
                          <a:cs typeface="+mn-cs"/>
                          <a:sym typeface="Calibri"/>
                        </a:defRPr>
                      </a:pPr>
                      <a:r>
                        <a:t>Xerostomía relacionada con enfermedad hepática subyacente</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530" name="symptoms.png" descr="symptoms.png"/>
          <p:cNvPicPr>
            <a:picLocks noChangeAspect="1"/>
          </p:cNvPicPr>
          <p:nvPr/>
        </p:nvPicPr>
        <p:blipFill>
          <a:blip r:embed="rId3"/>
          <a:srcRect t="11594"/>
          <a:stretch>
            <a:fillRect/>
          </a:stretch>
        </p:blipFill>
        <p:spPr>
          <a:xfrm>
            <a:off x="4082168" y="1788073"/>
            <a:ext cx="712338" cy="755697"/>
          </a:xfrm>
          <a:prstGeom prst="rect">
            <a:avLst/>
          </a:prstGeom>
          <a:ln w="12700">
            <a:miter lim="400000"/>
          </a:ln>
        </p:spPr>
      </p:pic>
      <p:pic>
        <p:nvPicPr>
          <p:cNvPr id="531" name="incidence.png" descr="incidence.png"/>
          <p:cNvPicPr>
            <a:picLocks noChangeAspect="1"/>
          </p:cNvPicPr>
          <p:nvPr/>
        </p:nvPicPr>
        <p:blipFill>
          <a:blip r:embed="rId4"/>
          <a:stretch>
            <a:fillRect/>
          </a:stretch>
        </p:blipFill>
        <p:spPr>
          <a:xfrm>
            <a:off x="10954485" y="1792872"/>
            <a:ext cx="922086" cy="746052"/>
          </a:xfrm>
          <a:prstGeom prst="rect">
            <a:avLst/>
          </a:prstGeom>
          <a:ln w="12700">
            <a:miter lim="400000"/>
          </a:ln>
        </p:spPr>
      </p:pic>
      <p:pic>
        <p:nvPicPr>
          <p:cNvPr id="532" name="diagnosis.png" descr="diagnosis.png"/>
          <p:cNvPicPr>
            <a:picLocks noChangeAspect="1"/>
          </p:cNvPicPr>
          <p:nvPr/>
        </p:nvPicPr>
        <p:blipFill>
          <a:blip r:embed="rId5"/>
          <a:stretch>
            <a:fillRect/>
          </a:stretch>
        </p:blipFill>
        <p:spPr>
          <a:xfrm>
            <a:off x="20129520" y="1636935"/>
            <a:ext cx="855157" cy="1057927"/>
          </a:xfrm>
          <a:prstGeom prst="rect">
            <a:avLst/>
          </a:prstGeom>
          <a:ln w="12700">
            <a:miter lim="400000"/>
          </a:ln>
        </p:spPr>
      </p:pic>
      <p:graphicFrame>
        <p:nvGraphicFramePr>
          <p:cNvPr id="533" name="Table"/>
          <p:cNvGraphicFramePr/>
          <p:nvPr/>
        </p:nvGraphicFramePr>
        <p:xfrm>
          <a:off x="789583" y="7193974"/>
          <a:ext cx="23141576" cy="4082536"/>
        </p:xfrm>
        <a:graphic>
          <a:graphicData uri="http://schemas.openxmlformats.org/drawingml/2006/table">
            <a:tbl>
              <a:tblPr firstRow="1" bandRow="1">
                <a:tableStyleId>{4C3C2611-4C71-4FC5-86AE-919BDF0F9419}</a:tableStyleId>
              </a:tblPr>
              <a:tblGrid>
                <a:gridCol w="5782265">
                  <a:extLst>
                    <a:ext uri="{9D8B030D-6E8A-4147-A177-3AD203B41FA5}">
                      <a16:colId xmlns:a16="http://schemas.microsoft.com/office/drawing/2014/main" val="20000"/>
                    </a:ext>
                  </a:extLst>
                </a:gridCol>
                <a:gridCol w="5786437">
                  <a:extLst>
                    <a:ext uri="{9D8B030D-6E8A-4147-A177-3AD203B41FA5}">
                      <a16:colId xmlns:a16="http://schemas.microsoft.com/office/drawing/2014/main" val="20001"/>
                    </a:ext>
                  </a:extLst>
                </a:gridCol>
                <a:gridCol w="5786437">
                  <a:extLst>
                    <a:ext uri="{9D8B030D-6E8A-4147-A177-3AD203B41FA5}">
                      <a16:colId xmlns:a16="http://schemas.microsoft.com/office/drawing/2014/main" val="20002"/>
                    </a:ext>
                  </a:extLst>
                </a:gridCol>
                <a:gridCol w="5786437">
                  <a:extLst>
                    <a:ext uri="{9D8B030D-6E8A-4147-A177-3AD203B41FA5}">
                      <a16:colId xmlns:a16="http://schemas.microsoft.com/office/drawing/2014/main" val="20003"/>
                    </a:ext>
                  </a:extLst>
                </a:gridCol>
              </a:tblGrid>
              <a:tr h="1139602">
                <a:tc>
                  <a:txBody>
                    <a:bodyPr/>
                    <a:lstStyle/>
                    <a:p>
                      <a:pPr defTabSz="914400">
                        <a:defRPr sz="1800" b="0">
                          <a:solidFill>
                            <a:srgbClr val="000000"/>
                          </a:solidFill>
                        </a:defRPr>
                      </a:pPr>
                      <a:r>
                        <a:rPr sz="3000" b="1">
                          <a:solidFill>
                            <a:srgbClr val="FFFFFF"/>
                          </a:solidFill>
                          <a:latin typeface="+mn-lt"/>
                          <a:ea typeface="+mn-ea"/>
                          <a:cs typeface="+mn-cs"/>
                          <a:sym typeface="Calibri"/>
                        </a:rPr>
                        <a:t>Grado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4</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2942934">
                <a:tc>
                  <a:txBody>
                    <a:bodyPr/>
                    <a:lstStyle/>
                    <a:p>
                      <a:pPr algn="l">
                        <a:defRPr sz="2800">
                          <a:solidFill>
                            <a:srgbClr val="00538A"/>
                          </a:solidFill>
                          <a:latin typeface="+mn-lt"/>
                          <a:ea typeface="+mn-ea"/>
                          <a:cs typeface="+mn-cs"/>
                          <a:sym typeface="Calibri"/>
                        </a:defRPr>
                      </a:pPr>
                      <a:r>
                        <a:rPr b="1"/>
                        <a:t>Leve </a:t>
                      </a:r>
                      <a:r>
                        <a:t>síntomas de sequedad de boca, dolor oral, etc.</a:t>
                      </a:r>
                    </a:p>
                    <a:p>
                      <a:pPr marL="370416" indent="-370416" algn="l">
                        <a:buSzPct val="125000"/>
                        <a:buChar char="•"/>
                        <a:defRPr sz="2800">
                          <a:solidFill>
                            <a:srgbClr val="00538A"/>
                          </a:solidFill>
                          <a:latin typeface="+mn-lt"/>
                          <a:ea typeface="+mn-ea"/>
                          <a:cs typeface="+mn-cs"/>
                          <a:sym typeface="Calibri"/>
                        </a:defRPr>
                      </a:pPr>
                      <a:r>
                        <a:t>sin alteración significativa de la dieta</a:t>
                      </a:r>
                    </a:p>
                    <a:p>
                      <a:pPr marL="370416" indent="-370416" algn="l">
                        <a:buSzPct val="125000"/>
                        <a:buChar char="•"/>
                        <a:defRPr sz="2800">
                          <a:solidFill>
                            <a:srgbClr val="00538A"/>
                          </a:solidFill>
                          <a:latin typeface="+mn-lt"/>
                          <a:ea typeface="+mn-ea"/>
                          <a:cs typeface="+mn-cs"/>
                          <a:sym typeface="Calibri"/>
                        </a:defRPr>
                      </a:pPr>
                      <a:r>
                        <a:t>sin interferir con la toma oral</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500">
                          <a:solidFill>
                            <a:srgbClr val="00538A"/>
                          </a:solidFill>
                          <a:latin typeface="+mn-lt"/>
                          <a:ea typeface="+mn-ea"/>
                          <a:cs typeface="+mn-cs"/>
                          <a:sym typeface="Calibri"/>
                        </a:defRPr>
                      </a:pPr>
                      <a:r>
                        <a:rPr b="1"/>
                        <a:t>Moderado </a:t>
                      </a:r>
                      <a:r>
                        <a:t>síntomas de sequedad de boca, dolor oral, disgeusia, etc.</a:t>
                      </a:r>
                    </a:p>
                    <a:p>
                      <a:pPr marL="330729" indent="-330729" algn="l">
                        <a:buSzPct val="125000"/>
                        <a:buChar char="•"/>
                        <a:defRPr sz="2500">
                          <a:solidFill>
                            <a:srgbClr val="00538A"/>
                          </a:solidFill>
                          <a:latin typeface="+mn-lt"/>
                          <a:ea typeface="+mn-ea"/>
                          <a:cs typeface="+mn-cs"/>
                          <a:sym typeface="Calibri"/>
                        </a:defRPr>
                      </a:pPr>
                      <a:r>
                        <a:t>que conducen a cambio en la dieta, forma de comer o tragar</a:t>
                      </a:r>
                    </a:p>
                    <a:p>
                      <a:pPr marL="330729" indent="-330729" algn="l">
                        <a:buSzPct val="125000"/>
                        <a:buChar char="•"/>
                        <a:defRPr sz="2500">
                          <a:solidFill>
                            <a:srgbClr val="00538A"/>
                          </a:solidFill>
                          <a:latin typeface="+mn-lt"/>
                          <a:ea typeface="+mn-ea"/>
                          <a:cs typeface="+mn-cs"/>
                          <a:sym typeface="Calibri"/>
                        </a:defRPr>
                      </a:pPr>
                      <a:r>
                        <a:t>interfiere con </a:t>
                      </a:r>
                      <a:r>
                        <a:rPr b="1"/>
                        <a:t>la toma oral</a:t>
                      </a:r>
                    </a:p>
                    <a:p>
                      <a:pPr marL="330729" indent="-330729" algn="l">
                        <a:buSzPct val="125000"/>
                        <a:buChar char="•"/>
                        <a:defRPr sz="2500">
                          <a:solidFill>
                            <a:srgbClr val="00538A"/>
                          </a:solidFill>
                          <a:latin typeface="+mn-lt"/>
                          <a:ea typeface="+mn-ea"/>
                          <a:cs typeface="+mn-cs"/>
                          <a:sym typeface="Calibri"/>
                        </a:defRPr>
                      </a:pPr>
                      <a:r>
                        <a:t>lo cual limita las actividades fundamentales de la vida diaria*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500">
                          <a:solidFill>
                            <a:srgbClr val="00538A"/>
                          </a:solidFill>
                          <a:latin typeface="+mn-lt"/>
                          <a:ea typeface="+mn-ea"/>
                          <a:cs typeface="+mn-cs"/>
                          <a:sym typeface="Calibri"/>
                        </a:defRPr>
                      </a:pPr>
                      <a:r>
                        <a:t>Síntomas graves de sequedad de boca, dolor oral, disgeusia, etc.</a:t>
                      </a:r>
                    </a:p>
                    <a:p>
                      <a:pPr marL="330729" indent="-330729" algn="l">
                        <a:buSzPct val="125000"/>
                        <a:buChar char="•"/>
                        <a:defRPr sz="2500">
                          <a:solidFill>
                            <a:srgbClr val="00538A"/>
                          </a:solidFill>
                          <a:latin typeface="+mn-lt"/>
                          <a:ea typeface="+mn-ea"/>
                          <a:cs typeface="+mn-cs"/>
                          <a:sym typeface="Calibri"/>
                        </a:defRPr>
                      </a:pPr>
                      <a:r>
                        <a:t>que requieren alimentación por sonda, nutrición parenteral total u hospitalización</a:t>
                      </a:r>
                    </a:p>
                    <a:p>
                      <a:pPr marL="330729" indent="-330729" algn="l">
                        <a:buSzPct val="125000"/>
                        <a:buChar char="•"/>
                        <a:defRPr sz="2500">
                          <a:solidFill>
                            <a:srgbClr val="00538A"/>
                          </a:solidFill>
                          <a:latin typeface="+mn-lt"/>
                          <a:ea typeface="+mn-ea"/>
                          <a:cs typeface="+mn-cs"/>
                          <a:sym typeface="Calibri"/>
                        </a:defRPr>
                      </a:pPr>
                      <a:r>
                        <a:t>que limita las actividades de cuidado personal de la vida diaria**</a:t>
                      </a:r>
                      <a:endParaRPr>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SzPct val="100000"/>
                        <a:buChar char="•"/>
                        <a:defRPr sz="2800">
                          <a:solidFill>
                            <a:srgbClr val="00538A"/>
                          </a:solidFill>
                          <a:latin typeface="+mn-lt"/>
                          <a:ea typeface="+mn-ea"/>
                          <a:cs typeface="+mn-cs"/>
                          <a:sym typeface="Calibri"/>
                        </a:defRPr>
                      </a:pPr>
                      <a:r>
                        <a:t>Disfagia con </a:t>
                      </a:r>
                      <a:r>
                        <a:rPr b="1"/>
                        <a:t>consecuencias que ponen en riesgo la vida</a:t>
                      </a:r>
                    </a:p>
                    <a:p>
                      <a:pPr marL="228600" indent="-228600" algn="l">
                        <a:buSzPct val="100000"/>
                        <a:buChar char="•"/>
                        <a:defRPr sz="2800">
                          <a:solidFill>
                            <a:srgbClr val="00538A"/>
                          </a:solidFill>
                          <a:latin typeface="+mn-lt"/>
                          <a:ea typeface="+mn-ea"/>
                          <a:cs typeface="+mn-cs"/>
                          <a:sym typeface="Calibri"/>
                        </a:defRPr>
                      </a:pPr>
                      <a:r>
                        <a:t>Se indica una intervención de urgencia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534" name="*Las actividades fundamentales de la vida diaria son preparar la comida, comprar alimentos o vestimenta, usar el teléfono, administrar dinero, etc.…"/>
          <p:cNvSpPr txBox="1"/>
          <p:nvPr/>
        </p:nvSpPr>
        <p:spPr>
          <a:xfrm>
            <a:off x="431800" y="11373414"/>
            <a:ext cx="23824188" cy="2342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600" b="0">
                <a:solidFill>
                  <a:srgbClr val="3B3735"/>
                </a:solidFill>
              </a:defRPr>
            </a:pPr>
            <a:r>
              <a:t>*Las actividades fundamentales de la vida diaria son preparar la comida, comprar alimentos o vestimenta, usar el teléfono, administrar dinero, etc.</a:t>
            </a:r>
          </a:p>
          <a:p>
            <a:pPr algn="l">
              <a:defRPr sz="1600" b="0">
                <a:solidFill>
                  <a:srgbClr val="3B3735"/>
                </a:solidFill>
              </a:defRPr>
            </a:pPr>
            <a:r>
              <a:t>** Las actividades de cuidado personal de la vida diaria incluyen bañarse, vestirse y desvestirse, alimentarse, usar el baño, tomar medicamentos y no estar postrado. </a:t>
            </a:r>
          </a:p>
          <a:p>
            <a:pPr algn="l">
              <a:defRPr sz="1600" b="0">
                <a:solidFill>
                  <a:srgbClr val="3B3735"/>
                </a:solidFill>
              </a:defRPr>
            </a:pPr>
            <a:r>
              <a:t>EA, evento adverso; De la vida diaria, actividades de la vida diaria;  BCR–ABL, translocación Filadelfia; BRAF, V-RAF homólogo B1 del oncogén viral del sarcoma murino; EGFR, receptor del factor de crecimiento epidérmico (por sus siglas en inglés); IMQ, inhibidor multicinasa </a:t>
            </a:r>
          </a:p>
          <a:p>
            <a:pPr algn="l">
              <a:defRPr sz="1600" b="0">
                <a:solidFill>
                  <a:srgbClr val="3B3735"/>
                </a:solidFill>
              </a:defRPr>
            </a:pPr>
            <a:r>
              <a:t>1. </a:t>
            </a:r>
            <a:r>
              <a:rPr u="sng">
                <a:solidFill>
                  <a:srgbClr val="4F4D50"/>
                </a:solidFill>
                <a:uFill>
                  <a:solidFill>
                    <a:srgbClr val="4F4D50"/>
                  </a:solidFill>
                </a:uFill>
                <a:hlinkClick r:id="rId6"/>
              </a:rPr>
              <a:t>Lacouture ME, et al. Support Care Cancer. 2011;19:1079-95</a:t>
            </a:r>
            <a:r>
              <a:t>. 2. </a:t>
            </a:r>
            <a:r>
              <a:rPr u="sng">
                <a:solidFill>
                  <a:srgbClr val="4F4D50"/>
                </a:solidFill>
                <a:uFill>
                  <a:solidFill>
                    <a:srgbClr val="4F4D50"/>
                  </a:solidFill>
                </a:uFill>
                <a:hlinkClick r:id="rId7"/>
              </a:rPr>
              <a:t>Segaert S, et al. Eur J Cancer. 2009;45 suppl 1:295-308</a:t>
            </a:r>
            <a:r>
              <a:t>. 3. </a:t>
            </a:r>
            <a:r>
              <a:rPr u="sng">
                <a:solidFill>
                  <a:srgbClr val="4F4D50"/>
                </a:solidFill>
                <a:uFill>
                  <a:solidFill>
                    <a:srgbClr val="4F4D50"/>
                  </a:solidFill>
                </a:uFill>
                <a:hlinkClick r:id="rId8"/>
              </a:rPr>
              <a:t>McLellan B, Kerr H. Dermatol Ther. 2011;24:396-400</a:t>
            </a:r>
            <a:r>
              <a:t>. 4. </a:t>
            </a:r>
            <a:r>
              <a:rPr u="sng">
                <a:solidFill>
                  <a:srgbClr val="4F4D50"/>
                </a:solidFill>
                <a:uFill>
                  <a:solidFill>
                    <a:srgbClr val="4F4D50"/>
                  </a:solidFill>
                </a:uFill>
                <a:hlinkClick r:id="rId9"/>
              </a:rPr>
              <a:t>Etienne G, et al. N Engl J Med. 2002;347:446</a:t>
            </a:r>
            <a:r>
              <a:t>. </a:t>
            </a:r>
            <a:br/>
            <a:r>
              <a:t>5. </a:t>
            </a:r>
            <a:r>
              <a:rPr u="sng">
                <a:solidFill>
                  <a:srgbClr val="4F4D50"/>
                </a:solidFill>
                <a:uFill>
                  <a:solidFill>
                    <a:srgbClr val="4F4D50"/>
                  </a:solidFill>
                </a:uFill>
                <a:hlinkClick r:id="rId10"/>
              </a:rPr>
              <a:t>De Wit M, et al. Support Care Cancer. 2014;22:837-46</a:t>
            </a:r>
            <a:r>
              <a:t>. 6. </a:t>
            </a:r>
            <a:r>
              <a:rPr u="sng">
                <a:solidFill>
                  <a:srgbClr val="4F4D50"/>
                </a:solidFill>
                <a:uFill>
                  <a:solidFill>
                    <a:srgbClr val="4F4D50"/>
                  </a:solidFill>
                </a:uFill>
                <a:hlinkClick r:id="rId11"/>
              </a:rPr>
              <a:t>Boers-Doets CB, et al. Future Oncol. 2013;9:1883-92</a:t>
            </a:r>
            <a:r>
              <a:t>. 7</a:t>
            </a:r>
            <a:r>
              <a:rPr u="sng">
                <a:solidFill>
                  <a:srgbClr val="4F4D50"/>
                </a:solidFill>
                <a:uFill>
                  <a:solidFill>
                    <a:srgbClr val="4F4D50"/>
                  </a:solidFill>
                </a:uFill>
                <a:hlinkClick r:id="rId12"/>
              </a:rPr>
              <a:t>. Boers-Doets CB, et al. Oncologist. 2012;17:135</a:t>
            </a:r>
            <a:r>
              <a:t>-</a:t>
            </a:r>
            <a:r>
              <a:rPr u="sng">
                <a:solidFill>
                  <a:srgbClr val="4F4D50"/>
                </a:solidFill>
                <a:uFill>
                  <a:solidFill>
                    <a:srgbClr val="4F4D50"/>
                  </a:solidFill>
                </a:uFill>
                <a:hlinkClick r:id="rId12"/>
              </a:rPr>
              <a:t>44</a:t>
            </a:r>
            <a:r>
              <a:t>. 8. </a:t>
            </a:r>
            <a:r>
              <a:rPr u="sng">
                <a:solidFill>
                  <a:srgbClr val="4F4D50"/>
                </a:solidFill>
                <a:uFill>
                  <a:solidFill>
                    <a:srgbClr val="4F4D50"/>
                  </a:solidFill>
                </a:uFill>
                <a:hlinkClick r:id="rId13"/>
              </a:rPr>
              <a:t>Ficha técnica de Erbitux (cetuximab)</a:t>
            </a:r>
            <a:r>
              <a:t>. 9.</a:t>
            </a:r>
            <a:r>
              <a:rPr u="sng">
                <a:solidFill>
                  <a:srgbClr val="4F4D50"/>
                </a:solidFill>
                <a:uFill>
                  <a:solidFill>
                    <a:srgbClr val="4F4D50"/>
                  </a:solidFill>
                </a:uFill>
                <a:hlinkClick r:id="rId14"/>
              </a:rPr>
              <a:t>Ficha técnica de Tarceva (erlotinib)</a:t>
            </a:r>
            <a:r>
              <a:t>. 10.</a:t>
            </a:r>
            <a:r>
              <a:rPr u="sng">
                <a:solidFill>
                  <a:srgbClr val="4F4D50"/>
                </a:solidFill>
                <a:uFill>
                  <a:solidFill>
                    <a:srgbClr val="4F4D50"/>
                  </a:solidFill>
                </a:uFill>
                <a:hlinkClick r:id="rId15"/>
              </a:rPr>
              <a:t>Ficha técnica de Vectibix (panitumumab)</a:t>
            </a:r>
            <a:r>
              <a:t>. 11. </a:t>
            </a:r>
            <a:r>
              <a:rPr u="sng">
                <a:solidFill>
                  <a:srgbClr val="4F4D50"/>
                </a:solidFill>
                <a:uFill>
                  <a:solidFill>
                    <a:srgbClr val="4F4D50"/>
                  </a:solidFill>
                </a:uFill>
                <a:hlinkClick r:id="rId16"/>
              </a:rPr>
              <a:t>Ficha técnica de Nexavar (sorafenib)</a:t>
            </a:r>
            <a:r>
              <a:t>. 12. </a:t>
            </a:r>
            <a:r>
              <a:rPr u="sng">
                <a:solidFill>
                  <a:srgbClr val="4F4D50"/>
                </a:solidFill>
                <a:uFill>
                  <a:solidFill>
                    <a:srgbClr val="4F4D50"/>
                  </a:solidFill>
                </a:uFill>
                <a:hlinkClick r:id="rId17"/>
              </a:rPr>
              <a:t>Ficha técnica de Sutent (sunitinib)</a:t>
            </a:r>
            <a:r>
              <a:t>. 13. </a:t>
            </a:r>
            <a:r>
              <a:rPr u="sng">
                <a:solidFill>
                  <a:srgbClr val="4F4D50"/>
                </a:solidFill>
                <a:uFill>
                  <a:solidFill>
                    <a:srgbClr val="4F4D50"/>
                  </a:solidFill>
                </a:uFill>
                <a:hlinkClick r:id="rId18"/>
              </a:rPr>
              <a:t>Ficha técnica de Stivarga (regorafenib)</a:t>
            </a:r>
            <a:r>
              <a:t> 14. </a:t>
            </a:r>
            <a:r>
              <a:rPr u="sng">
                <a:solidFill>
                  <a:srgbClr val="4F4D50"/>
                </a:solidFill>
                <a:uFill>
                  <a:solidFill>
                    <a:srgbClr val="4F4D50"/>
                  </a:solidFill>
                </a:uFill>
                <a:hlinkClick r:id="rId19"/>
              </a:rPr>
              <a:t>Ficha técnica de Lenvima (lenvatinib)</a:t>
            </a:r>
            <a:r>
              <a:t>. 15. </a:t>
            </a:r>
            <a:r>
              <a:rPr u="sng">
                <a:solidFill>
                  <a:srgbClr val="4F4D50"/>
                </a:solidFill>
                <a:uFill>
                  <a:solidFill>
                    <a:srgbClr val="4F4D50"/>
                  </a:solidFill>
                </a:uFill>
                <a:hlinkClick r:id="rId20"/>
              </a:rPr>
              <a:t>Ficha técnica de Cabometyx (cabozantinib)</a:t>
            </a:r>
            <a:r>
              <a:t>. 16. </a:t>
            </a:r>
            <a:r>
              <a:rPr u="sng">
                <a:solidFill>
                  <a:srgbClr val="4F4D50"/>
                </a:solidFill>
                <a:uFill>
                  <a:solidFill>
                    <a:srgbClr val="4F4D50"/>
                  </a:solidFill>
                </a:uFill>
                <a:hlinkClick r:id="rId21"/>
              </a:rPr>
              <a:t>Ficha técnica de Avastin (bevacizumab)</a:t>
            </a:r>
            <a:r>
              <a:t>. 17. </a:t>
            </a:r>
            <a:r>
              <a:rPr u="sng">
                <a:solidFill>
                  <a:srgbClr val="4F4D50"/>
                </a:solidFill>
                <a:uFill>
                  <a:solidFill>
                    <a:srgbClr val="4F4D50"/>
                  </a:solidFill>
                </a:uFill>
                <a:hlinkClick r:id="rId22"/>
              </a:rPr>
              <a:t>Ficha técnica de Zaltrap (aflibercept)</a:t>
            </a:r>
            <a:r>
              <a:t>. </a:t>
            </a:r>
            <a:br/>
            <a:r>
              <a:t>18. </a:t>
            </a:r>
            <a:r>
              <a:rPr u="sng">
                <a:solidFill>
                  <a:srgbClr val="4F4D50"/>
                </a:solidFill>
                <a:uFill>
                  <a:solidFill>
                    <a:srgbClr val="4F4D50"/>
                  </a:solidFill>
                </a:uFill>
                <a:hlinkClick r:id="rId23"/>
              </a:rPr>
              <a:t>Ficha técnica de Cyramza (ramucirumab)</a:t>
            </a:r>
            <a:r>
              <a:t>. 19. </a:t>
            </a:r>
            <a:r>
              <a:rPr u="sng">
                <a:solidFill>
                  <a:srgbClr val="4F4D50"/>
                </a:solidFill>
                <a:uFill>
                  <a:solidFill>
                    <a:srgbClr val="4F4D50"/>
                  </a:solidFill>
                </a:uFill>
                <a:hlinkClick r:id="rId24"/>
              </a:rPr>
              <a:t>Ficha técnica de Gleevec (imatinib)</a:t>
            </a:r>
            <a:r>
              <a:t>. 20.</a:t>
            </a:r>
            <a:r>
              <a:rPr u="sng">
                <a:solidFill>
                  <a:srgbClr val="4F4D50"/>
                </a:solidFill>
                <a:uFill>
                  <a:solidFill>
                    <a:srgbClr val="4F4D50"/>
                  </a:solidFill>
                </a:uFill>
                <a:hlinkClick r:id="rId25"/>
              </a:rPr>
              <a:t> Ficha técnica de Ayvakit (avapritinib)</a:t>
            </a:r>
            <a:r>
              <a:t>. 21 National Cancer Institute. Cancer Therapy Evaluation Program. </a:t>
            </a:r>
            <a:r>
              <a:rPr u="sng">
                <a:solidFill>
                  <a:srgbClr val="4F4D50"/>
                </a:solidFill>
                <a:uFill>
                  <a:solidFill>
                    <a:srgbClr val="4F4D50"/>
                  </a:solidFill>
                </a:uFill>
                <a:hlinkClick r:id="rId26"/>
              </a:rPr>
              <a:t>Common Terminology Criteria for Adverse Events v5.0</a:t>
            </a:r>
            <a:r>
              <a:t>. 27 Noviembre de 2017. (Consultado el 31 de enero de 2020). </a:t>
            </a:r>
          </a:p>
        </p:txBody>
      </p:sp>
      <p:sp>
        <p:nvSpPr>
          <p:cNvPr id="535" name="Los CTCAE versión 5.0 no tienen una clasificación específica para la estomatitis; siga la clasificación general para este EA1 La clasificación de la estomatitis refleja el impacto del EA en la vida del paciente. Los síntomas específicos pueden clasificar"/>
          <p:cNvSpPr txBox="1"/>
          <p:nvPr/>
        </p:nvSpPr>
        <p:spPr>
          <a:xfrm>
            <a:off x="770534" y="6418587"/>
            <a:ext cx="23179679" cy="770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2400">
                <a:solidFill>
                  <a:srgbClr val="C0504D"/>
                </a:solidFill>
              </a:defRPr>
            </a:pPr>
            <a:r>
              <a:t>Los CTCAE versión 5.0 no tienen una clasificación específica para la estomatitis; siga la clasificación general para este EA</a:t>
            </a:r>
            <a:r>
              <a:rPr baseline="31999"/>
              <a:t>1</a:t>
            </a:r>
            <a:r>
              <a:t> La clasificación de la estomatitis refleja el impacto del EA en la vida del paciente. Los síntomas específicos pueden clasificarse por separado.</a:t>
            </a:r>
          </a:p>
        </p:txBody>
      </p:sp>
      <p:sp>
        <p:nvSpPr>
          <p:cNvPr id="536" name="clasificación21"/>
          <p:cNvSpPr txBox="1"/>
          <p:nvPr/>
        </p:nvSpPr>
        <p:spPr>
          <a:xfrm>
            <a:off x="739810" y="5877520"/>
            <a:ext cx="21816913" cy="582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200">
                <a:solidFill>
                  <a:srgbClr val="CB593F"/>
                </a:solidFill>
              </a:defRPr>
            </a:pPr>
            <a:r>
              <a:rPr cap="all"/>
              <a:t>clasificación</a:t>
            </a:r>
            <a:r>
              <a:rPr sz="3000" cap="all" baseline="51999"/>
              <a:t>21</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39" name="MALA CICATRIZACIÓN DE HERIDAS"/>
          <p:cNvSpPr txBox="1"/>
          <p:nvPr/>
        </p:nvSpPr>
        <p:spPr>
          <a:xfrm>
            <a:off x="1130300" y="660399"/>
            <a:ext cx="16289750"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rPr b="0">
                <a:solidFill>
                  <a:srgbClr val="3B3735"/>
                </a:solidFill>
              </a:rPr>
              <a:t>MALA CICATRIZACIÓN </a:t>
            </a:r>
            <a:r>
              <a:t>DE HERIDAS</a:t>
            </a:r>
          </a:p>
        </p:txBody>
      </p:sp>
      <p:graphicFrame>
        <p:nvGraphicFramePr>
          <p:cNvPr id="540" name="Table"/>
          <p:cNvGraphicFramePr/>
          <p:nvPr/>
        </p:nvGraphicFramePr>
        <p:xfrm>
          <a:off x="848216" y="1653420"/>
          <a:ext cx="15349542" cy="3295023"/>
        </p:xfrm>
        <a:graphic>
          <a:graphicData uri="http://schemas.openxmlformats.org/drawingml/2006/table">
            <a:tbl>
              <a:tblPr firstRow="1" bandRow="1">
                <a:tableStyleId>{4C3C2611-4C71-4FC5-86AE-919BDF0F9419}</a:tableStyleId>
              </a:tblPr>
              <a:tblGrid>
                <a:gridCol w="7674771">
                  <a:extLst>
                    <a:ext uri="{9D8B030D-6E8A-4147-A177-3AD203B41FA5}">
                      <a16:colId xmlns:a16="http://schemas.microsoft.com/office/drawing/2014/main" val="20000"/>
                    </a:ext>
                  </a:extLst>
                </a:gridCol>
                <a:gridCol w="7674771">
                  <a:extLst>
                    <a:ext uri="{9D8B030D-6E8A-4147-A177-3AD203B41FA5}">
                      <a16:colId xmlns:a16="http://schemas.microsoft.com/office/drawing/2014/main" val="20001"/>
                    </a:ext>
                  </a:extLst>
                </a:gridCol>
              </a:tblGrid>
              <a:tr h="1133237">
                <a:tc>
                  <a:txBody>
                    <a:bodyPr/>
                    <a:lstStyle/>
                    <a:p>
                      <a:pPr algn="l" defTabSz="914400">
                        <a:defRPr sz="3000">
                          <a:latin typeface="+mn-lt"/>
                          <a:ea typeface="+mn-ea"/>
                          <a:cs typeface="+mn-cs"/>
                          <a:sym typeface="Calibri"/>
                        </a:defRPr>
                      </a:pPr>
                      <a:r>
                        <a:t>Síntomas</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n-lt"/>
                          <a:ea typeface="+mn-ea"/>
                          <a:cs typeface="+mn-cs"/>
                          <a:sym typeface="Calibri"/>
                        </a:defRPr>
                      </a:pPr>
                      <a:r>
                        <a:t>Incidencia</a:t>
                      </a:r>
                      <a:r>
                        <a:rPr baseline="31999"/>
                        <a:t>2-9</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161786">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Dehiscencia por herida</a:t>
                      </a:r>
                    </a:p>
                    <a:p>
                      <a:pPr marL="228600" indent="-228600" algn="l">
                        <a:buClr>
                          <a:srgbClr val="BB5E47"/>
                        </a:buClr>
                        <a:buSzPct val="100000"/>
                        <a:buChar char="•"/>
                        <a:defRPr sz="2800" b="1">
                          <a:solidFill>
                            <a:srgbClr val="00538A"/>
                          </a:solidFill>
                          <a:latin typeface="+mn-lt"/>
                          <a:ea typeface="+mn-ea"/>
                          <a:cs typeface="+mn-cs"/>
                          <a:sym typeface="Calibri"/>
                        </a:defRPr>
                      </a:pPr>
                      <a:r>
                        <a:t>Equimosis</a:t>
                      </a:r>
                    </a:p>
                    <a:p>
                      <a:pPr marL="228600" indent="-228600" algn="l">
                        <a:buClr>
                          <a:srgbClr val="BB5E47"/>
                        </a:buClr>
                        <a:buSzPct val="100000"/>
                        <a:buChar char="•"/>
                        <a:defRPr sz="2800" b="1">
                          <a:solidFill>
                            <a:srgbClr val="00538A"/>
                          </a:solidFill>
                          <a:latin typeface="+mn-lt"/>
                          <a:ea typeface="+mn-ea"/>
                          <a:cs typeface="+mn-cs"/>
                          <a:sym typeface="Calibri"/>
                        </a:defRPr>
                      </a:pPr>
                      <a:r>
                        <a:t>Hemorragia en área quirúrgica</a:t>
                      </a:r>
                    </a:p>
                    <a:p>
                      <a:pPr marL="228600" indent="-228600" algn="l">
                        <a:buClr>
                          <a:srgbClr val="BB5E47"/>
                        </a:buClr>
                        <a:buSzPct val="100000"/>
                        <a:buChar char="•"/>
                        <a:defRPr sz="2800" b="1">
                          <a:solidFill>
                            <a:srgbClr val="00538A"/>
                          </a:solidFill>
                          <a:latin typeface="+mn-lt"/>
                          <a:ea typeface="+mn-ea"/>
                          <a:cs typeface="+mn-cs"/>
                          <a:sym typeface="Calibri"/>
                        </a:defRPr>
                      </a:pPr>
                      <a:r>
                        <a:t>Infección de herida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Inhibidores de VEGF(R): hasta 15 %</a:t>
                      </a:r>
                    </a:p>
                    <a:p>
                      <a:pPr marL="228600" indent="-228600" algn="l">
                        <a:buClr>
                          <a:srgbClr val="BB5E47"/>
                        </a:buClr>
                        <a:buSzPct val="100000"/>
                        <a:buChar char="•"/>
                        <a:defRPr sz="2800" b="1">
                          <a:solidFill>
                            <a:srgbClr val="00538A"/>
                          </a:solidFill>
                          <a:latin typeface="+mn-lt"/>
                          <a:ea typeface="+mn-ea"/>
                          <a:cs typeface="+mn-cs"/>
                          <a:sym typeface="Calibri"/>
                        </a:defRPr>
                      </a:pPr>
                      <a:r>
                        <a:t>IMQ: se ha informado mala cicatrización de heridas (se desconocen las tasas)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541" name="symptoms.png" descr="symptoms.png"/>
          <p:cNvPicPr>
            <a:picLocks noChangeAspect="1"/>
          </p:cNvPicPr>
          <p:nvPr/>
        </p:nvPicPr>
        <p:blipFill>
          <a:blip r:embed="rId3"/>
          <a:srcRect t="11594"/>
          <a:stretch>
            <a:fillRect/>
          </a:stretch>
        </p:blipFill>
        <p:spPr>
          <a:xfrm>
            <a:off x="4082168" y="1788073"/>
            <a:ext cx="712338" cy="755697"/>
          </a:xfrm>
          <a:prstGeom prst="rect">
            <a:avLst/>
          </a:prstGeom>
          <a:ln w="12700">
            <a:miter lim="400000"/>
          </a:ln>
        </p:spPr>
      </p:pic>
      <p:pic>
        <p:nvPicPr>
          <p:cNvPr id="542" name="incidence.png" descr="incidence.png"/>
          <p:cNvPicPr>
            <a:picLocks noChangeAspect="1"/>
          </p:cNvPicPr>
          <p:nvPr/>
        </p:nvPicPr>
        <p:blipFill>
          <a:blip r:embed="rId4"/>
          <a:stretch>
            <a:fillRect/>
          </a:stretch>
        </p:blipFill>
        <p:spPr>
          <a:xfrm>
            <a:off x="12892411" y="1792872"/>
            <a:ext cx="922086" cy="746052"/>
          </a:xfrm>
          <a:prstGeom prst="rect">
            <a:avLst/>
          </a:prstGeom>
          <a:ln w="12700">
            <a:miter lim="400000"/>
          </a:ln>
        </p:spPr>
      </p:pic>
      <p:graphicFrame>
        <p:nvGraphicFramePr>
          <p:cNvPr id="543" name="Table"/>
          <p:cNvGraphicFramePr/>
          <p:nvPr/>
        </p:nvGraphicFramePr>
        <p:xfrm>
          <a:off x="795346" y="5819210"/>
          <a:ext cx="23141576" cy="4914840"/>
        </p:xfrm>
        <a:graphic>
          <a:graphicData uri="http://schemas.openxmlformats.org/drawingml/2006/table">
            <a:tbl>
              <a:tblPr firstRow="1" bandRow="1">
                <a:tableStyleId>{4C3C2611-4C71-4FC5-86AE-919BDF0F9419}</a:tableStyleId>
              </a:tblPr>
              <a:tblGrid>
                <a:gridCol w="5782265">
                  <a:extLst>
                    <a:ext uri="{9D8B030D-6E8A-4147-A177-3AD203B41FA5}">
                      <a16:colId xmlns:a16="http://schemas.microsoft.com/office/drawing/2014/main" val="20000"/>
                    </a:ext>
                  </a:extLst>
                </a:gridCol>
                <a:gridCol w="5786437">
                  <a:extLst>
                    <a:ext uri="{9D8B030D-6E8A-4147-A177-3AD203B41FA5}">
                      <a16:colId xmlns:a16="http://schemas.microsoft.com/office/drawing/2014/main" val="20001"/>
                    </a:ext>
                  </a:extLst>
                </a:gridCol>
                <a:gridCol w="5786437">
                  <a:extLst>
                    <a:ext uri="{9D8B030D-6E8A-4147-A177-3AD203B41FA5}">
                      <a16:colId xmlns:a16="http://schemas.microsoft.com/office/drawing/2014/main" val="20002"/>
                    </a:ext>
                  </a:extLst>
                </a:gridCol>
                <a:gridCol w="5786437">
                  <a:extLst>
                    <a:ext uri="{9D8B030D-6E8A-4147-A177-3AD203B41FA5}">
                      <a16:colId xmlns:a16="http://schemas.microsoft.com/office/drawing/2014/main" val="20003"/>
                    </a:ext>
                  </a:extLst>
                </a:gridCol>
              </a:tblGrid>
              <a:tr h="1139602">
                <a:tc>
                  <a:txBody>
                    <a:bodyPr/>
                    <a:lstStyle/>
                    <a:p>
                      <a:pPr defTabSz="914400">
                        <a:defRPr sz="1800" b="0">
                          <a:solidFill>
                            <a:srgbClr val="000000"/>
                          </a:solidFill>
                        </a:defRPr>
                      </a:pPr>
                      <a:r>
                        <a:rPr sz="3000" b="1">
                          <a:solidFill>
                            <a:srgbClr val="FFFFFF"/>
                          </a:solidFill>
                          <a:latin typeface="+mn-lt"/>
                          <a:ea typeface="+mn-ea"/>
                          <a:cs typeface="+mn-cs"/>
                          <a:sym typeface="Calibri"/>
                        </a:rPr>
                        <a:t>Grado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4</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3775238">
                <a:tc>
                  <a:txBody>
                    <a:bodyPr/>
                    <a:lstStyle/>
                    <a:p>
                      <a:pPr marL="228600" indent="-228600" algn="l">
                        <a:buSzPct val="100000"/>
                        <a:buChar char="•"/>
                        <a:defRPr sz="2800">
                          <a:solidFill>
                            <a:srgbClr val="00538A"/>
                          </a:solidFill>
                          <a:latin typeface="+mn-lt"/>
                          <a:ea typeface="+mn-ea"/>
                          <a:cs typeface="+mn-cs"/>
                          <a:sym typeface="Calibri"/>
                        </a:defRPr>
                      </a:pPr>
                      <a:r>
                        <a:t>Complicación de la herida para la cual se indica </a:t>
                      </a:r>
                      <a:r>
                        <a:rPr b="1"/>
                        <a:t>intervención tópica</a:t>
                      </a:r>
                    </a:p>
                    <a:p>
                      <a:pPr marL="228600" indent="-228600" algn="l">
                        <a:buSzPct val="100000"/>
                        <a:buChar char="•"/>
                        <a:defRPr sz="2800">
                          <a:solidFill>
                            <a:srgbClr val="00538A"/>
                          </a:solidFill>
                          <a:latin typeface="+mn-lt"/>
                          <a:ea typeface="+mn-ea"/>
                          <a:cs typeface="+mn-cs"/>
                          <a:sym typeface="Calibri"/>
                        </a:defRPr>
                      </a:pPr>
                      <a:r>
                        <a:rPr b="1"/>
                        <a:t>Separación de incisión </a:t>
                      </a:r>
                      <a:r>
                        <a:t>para la cual no se indica intervención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SzPct val="100000"/>
                        <a:buChar char="•"/>
                        <a:defRPr sz="2800">
                          <a:solidFill>
                            <a:srgbClr val="00538A"/>
                          </a:solidFill>
                          <a:latin typeface="+mn-lt"/>
                          <a:ea typeface="+mn-ea"/>
                          <a:cs typeface="+mn-cs"/>
                          <a:sym typeface="Calibri"/>
                        </a:defRPr>
                      </a:pPr>
                      <a:r>
                        <a:t>Complicación de la herida o separación de incisión para la cual se indica </a:t>
                      </a:r>
                      <a:r>
                        <a:rPr b="1"/>
                        <a:t>atención local</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SzPct val="100000"/>
                        <a:buChar char="•"/>
                        <a:defRPr sz="2800">
                          <a:solidFill>
                            <a:srgbClr val="00538A"/>
                          </a:solidFill>
                          <a:latin typeface="+mn-lt"/>
                          <a:ea typeface="+mn-ea"/>
                          <a:cs typeface="+mn-cs"/>
                          <a:sym typeface="Calibri"/>
                        </a:defRPr>
                      </a:pPr>
                      <a:r>
                        <a:t>Complicación de la herida o alteración con evisceración para la cual se indica una </a:t>
                      </a:r>
                      <a:r>
                        <a:rPr b="1"/>
                        <a:t>intervención quirúrgica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SzPct val="100000"/>
                        <a:buChar char="•"/>
                        <a:defRPr sz="2800">
                          <a:solidFill>
                            <a:srgbClr val="00538A"/>
                          </a:solidFill>
                          <a:latin typeface="+mn-lt"/>
                          <a:ea typeface="+mn-ea"/>
                          <a:cs typeface="+mn-cs"/>
                          <a:sym typeface="Calibri"/>
                        </a:defRPr>
                      </a:pPr>
                      <a:r>
                        <a:t>Complicación de herida con consecuencias que ponen en riesgo la vida</a:t>
                      </a:r>
                    </a:p>
                    <a:p>
                      <a:pPr marL="228600" indent="-228600" algn="l">
                        <a:buSzPct val="100000"/>
                        <a:buChar char="•"/>
                        <a:defRPr sz="2800">
                          <a:solidFill>
                            <a:srgbClr val="00538A"/>
                          </a:solidFill>
                          <a:latin typeface="+mn-lt"/>
                          <a:ea typeface="+mn-ea"/>
                          <a:cs typeface="+mn-cs"/>
                          <a:sym typeface="Calibri"/>
                        </a:defRPr>
                      </a:pPr>
                      <a:r>
                        <a:rPr b="1"/>
                        <a:t>Hernia sintomática </a:t>
                      </a:r>
                      <a:r>
                        <a:t>con evidencia de estrangulación</a:t>
                      </a:r>
                    </a:p>
                    <a:p>
                      <a:pPr marL="228600" indent="-228600" algn="l">
                        <a:buSzPct val="100000"/>
                        <a:buChar char="•"/>
                        <a:defRPr sz="2800">
                          <a:solidFill>
                            <a:srgbClr val="00538A"/>
                          </a:solidFill>
                          <a:latin typeface="+mn-lt"/>
                          <a:ea typeface="+mn-ea"/>
                          <a:cs typeface="+mn-cs"/>
                          <a:sym typeface="Calibri"/>
                        </a:defRPr>
                      </a:pPr>
                      <a:r>
                        <a:t>Alteración facial con evisceración</a:t>
                      </a:r>
                    </a:p>
                    <a:p>
                      <a:pPr marL="228600" indent="-228600" algn="l">
                        <a:buSzPct val="100000"/>
                        <a:buChar char="•"/>
                        <a:defRPr sz="2800">
                          <a:solidFill>
                            <a:srgbClr val="00538A"/>
                          </a:solidFill>
                          <a:latin typeface="+mn-lt"/>
                          <a:ea typeface="+mn-ea"/>
                          <a:cs typeface="+mn-cs"/>
                          <a:sym typeface="Calibri"/>
                        </a:defRPr>
                      </a:pPr>
                      <a:r>
                        <a:rPr b="1"/>
                        <a:t>Cirugía mayor </a:t>
                      </a:r>
                      <a:r>
                        <a:t>indicada (p. ej., injerto, amputación)</a:t>
                      </a:r>
                      <a:endParaRPr sz="850">
                        <a:solidFill>
                          <a:srgbClr val="000000"/>
                        </a:solidFill>
                        <a:latin typeface="Helvetica"/>
                        <a:ea typeface="Helvetica"/>
                        <a:cs typeface="Helvetica"/>
                        <a:sym typeface="Helvetica"/>
                      </a:endParaRPr>
                    </a:p>
                    <a:p>
                      <a:pPr algn="l">
                        <a:defRPr sz="2800">
                          <a:solidFill>
                            <a:srgbClr val="00538A"/>
                          </a:solidFill>
                          <a:latin typeface="+mn-lt"/>
                          <a:ea typeface="+mn-ea"/>
                          <a:cs typeface="+mn-cs"/>
                          <a:sym typeface="Calibri"/>
                        </a:defRPr>
                      </a:pP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544" name="IMQ, inhibidor multicinasa; VEGFR, receptor del factor de crecimiento del endotelio vascular…"/>
          <p:cNvSpPr txBox="1"/>
          <p:nvPr/>
        </p:nvSpPr>
        <p:spPr>
          <a:xfrm>
            <a:off x="431800" y="11800923"/>
            <a:ext cx="23824188" cy="1817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IMQ, inhibidor multicinasa; VEGFR, receptor del factor de crecimiento del endotelio vascular</a:t>
            </a:r>
          </a:p>
          <a:p>
            <a:pPr algn="l">
              <a:defRPr sz="2200" b="0">
                <a:solidFill>
                  <a:srgbClr val="3B3735"/>
                </a:solidFill>
              </a:defRPr>
            </a:pPr>
            <a:r>
              <a:t>1. </a:t>
            </a:r>
            <a:r>
              <a:rPr u="sng">
                <a:solidFill>
                  <a:srgbClr val="4F4D50"/>
                </a:solidFill>
                <a:uFill>
                  <a:solidFill>
                    <a:srgbClr val="4F4D50"/>
                  </a:solidFill>
                </a:uFill>
                <a:hlinkClick r:id="rId5"/>
              </a:rPr>
              <a:t>Gordon CR, et al. Ann Plast Surg. 2009;62:707-9</a:t>
            </a:r>
            <a:r>
              <a:t>. 2. </a:t>
            </a:r>
            <a:r>
              <a:rPr u="sng">
                <a:solidFill>
                  <a:srgbClr val="4F4D50"/>
                </a:solidFill>
                <a:uFill>
                  <a:solidFill>
                    <a:srgbClr val="4F4D50"/>
                  </a:solidFill>
                </a:uFill>
                <a:hlinkClick r:id="rId6"/>
              </a:rPr>
              <a:t>Ficha técnica de Avastin (bevacizumab)</a:t>
            </a:r>
            <a:r>
              <a:t>. 3. </a:t>
            </a:r>
            <a:r>
              <a:rPr u="sng">
                <a:solidFill>
                  <a:srgbClr val="4F4D50"/>
                </a:solidFill>
                <a:uFill>
                  <a:solidFill>
                    <a:srgbClr val="4F4D50"/>
                  </a:solidFill>
                </a:uFill>
                <a:hlinkClick r:id="rId7"/>
              </a:rPr>
              <a:t>Ficha técnica de Zaltrap (aflibercept)</a:t>
            </a:r>
            <a:r>
              <a:t>. 4. </a:t>
            </a:r>
            <a:r>
              <a:rPr u="sng">
                <a:solidFill>
                  <a:srgbClr val="4F4D50"/>
                </a:solidFill>
                <a:uFill>
                  <a:solidFill>
                    <a:srgbClr val="4F4D50"/>
                  </a:solidFill>
                </a:uFill>
                <a:hlinkClick r:id="rId8"/>
              </a:rPr>
              <a:t>Ficha técnica de Cyramza (ramucirumab)</a:t>
            </a:r>
            <a:r>
              <a:t>. 5. </a:t>
            </a:r>
            <a:r>
              <a:rPr u="sng">
                <a:solidFill>
                  <a:srgbClr val="4F4D50"/>
                </a:solidFill>
                <a:uFill>
                  <a:solidFill>
                    <a:srgbClr val="4F4D50"/>
                  </a:solidFill>
                </a:uFill>
                <a:hlinkClick r:id="rId9"/>
              </a:rPr>
              <a:t>Ficha técnica de Nexavar (sorafenib)</a:t>
            </a:r>
            <a:r>
              <a:t>. 6. </a:t>
            </a:r>
            <a:r>
              <a:rPr u="sng">
                <a:solidFill>
                  <a:srgbClr val="4F4D50"/>
                </a:solidFill>
                <a:uFill>
                  <a:solidFill>
                    <a:srgbClr val="4F4D50"/>
                  </a:solidFill>
                </a:uFill>
                <a:hlinkClick r:id="rId10"/>
              </a:rPr>
              <a:t>Ficha técnica de Sutent (sunitinib)</a:t>
            </a:r>
            <a:r>
              <a:t>. 7. </a:t>
            </a:r>
            <a:r>
              <a:rPr u="sng">
                <a:solidFill>
                  <a:srgbClr val="4F4D50"/>
                </a:solidFill>
                <a:uFill>
                  <a:solidFill>
                    <a:srgbClr val="4F4D50"/>
                  </a:solidFill>
                </a:uFill>
                <a:hlinkClick r:id="rId11"/>
              </a:rPr>
              <a:t>Ficha técnica de Stivarga (regorafenib).</a:t>
            </a:r>
            <a:r>
              <a:t>. </a:t>
            </a:r>
            <a:br/>
            <a:r>
              <a:t>8. </a:t>
            </a:r>
            <a:r>
              <a:rPr u="sng">
                <a:solidFill>
                  <a:srgbClr val="4F4D50"/>
                </a:solidFill>
                <a:uFill>
                  <a:solidFill>
                    <a:srgbClr val="4F4D50"/>
                  </a:solidFill>
                </a:uFill>
                <a:hlinkClick r:id="rId12"/>
              </a:rPr>
              <a:t>Ficha técnica de Lenvima (lenvatinib)</a:t>
            </a:r>
            <a:r>
              <a:t>. 9. </a:t>
            </a:r>
            <a:r>
              <a:rPr u="sng">
                <a:solidFill>
                  <a:srgbClr val="4F4D50"/>
                </a:solidFill>
                <a:uFill>
                  <a:solidFill>
                    <a:srgbClr val="4F4D50"/>
                  </a:solidFill>
                </a:uFill>
                <a:hlinkClick r:id="rId13"/>
              </a:rPr>
              <a:t>Ficha técnica de Cabometyx (cabozantinib)</a:t>
            </a:r>
            <a:r>
              <a:t>. 10. </a:t>
            </a:r>
            <a:r>
              <a:rPr u="sng">
                <a:solidFill>
                  <a:srgbClr val="4F4D50"/>
                </a:solidFill>
                <a:uFill>
                  <a:solidFill>
                    <a:srgbClr val="4F4D50"/>
                  </a:solidFill>
                </a:uFill>
                <a:hlinkClick r:id="rId14"/>
              </a:rPr>
              <a:t>Instituto Nacional del Cáncer. Programa de Evaluación de Tratamientos para el Cáncer.  Criterios Comunes de Terminología para Eventos Adversos, versión 5.0. 27 de noviembre de 2017. (Consultado el 31 de enero de 2020)</a:t>
            </a:r>
            <a:r>
              <a:t>. </a:t>
            </a:r>
          </a:p>
        </p:txBody>
      </p:sp>
      <p:sp>
        <p:nvSpPr>
          <p:cNvPr id="545" name="clasificación10"/>
          <p:cNvSpPr txBox="1"/>
          <p:nvPr/>
        </p:nvSpPr>
        <p:spPr>
          <a:xfrm>
            <a:off x="809978" y="5270286"/>
            <a:ext cx="21816913" cy="582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200">
                <a:solidFill>
                  <a:srgbClr val="CB593F"/>
                </a:solidFill>
              </a:defRPr>
            </a:pPr>
            <a:r>
              <a:rPr cap="all"/>
              <a:t>clasificación</a:t>
            </a:r>
            <a:r>
              <a:rPr sz="3000" cap="all" baseline="51999"/>
              <a:t>10</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48" name="NEOPLASIAS CUTÁNEAS1,2"/>
          <p:cNvSpPr txBox="1"/>
          <p:nvPr/>
        </p:nvSpPr>
        <p:spPr>
          <a:xfrm>
            <a:off x="1130300" y="660399"/>
            <a:ext cx="16289750"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rPr b="0">
                <a:solidFill>
                  <a:srgbClr val="3B3735"/>
                </a:solidFill>
              </a:rPr>
              <a:t>NEOPLASIAS</a:t>
            </a:r>
            <a:r>
              <a:t> CUTÁNEAS</a:t>
            </a:r>
            <a:r>
              <a:rPr baseline="31999"/>
              <a:t>1,2</a:t>
            </a:r>
          </a:p>
        </p:txBody>
      </p:sp>
      <p:graphicFrame>
        <p:nvGraphicFramePr>
          <p:cNvPr id="549" name="Table"/>
          <p:cNvGraphicFramePr/>
          <p:nvPr/>
        </p:nvGraphicFramePr>
        <p:xfrm>
          <a:off x="797732" y="1895997"/>
          <a:ext cx="15349542" cy="3295023"/>
        </p:xfrm>
        <a:graphic>
          <a:graphicData uri="http://schemas.openxmlformats.org/drawingml/2006/table">
            <a:tbl>
              <a:tblPr firstRow="1" bandRow="1">
                <a:tableStyleId>{4C3C2611-4C71-4FC5-86AE-919BDF0F9419}</a:tableStyleId>
              </a:tblPr>
              <a:tblGrid>
                <a:gridCol w="7674771">
                  <a:extLst>
                    <a:ext uri="{9D8B030D-6E8A-4147-A177-3AD203B41FA5}">
                      <a16:colId xmlns:a16="http://schemas.microsoft.com/office/drawing/2014/main" val="20000"/>
                    </a:ext>
                  </a:extLst>
                </a:gridCol>
                <a:gridCol w="7674771">
                  <a:extLst>
                    <a:ext uri="{9D8B030D-6E8A-4147-A177-3AD203B41FA5}">
                      <a16:colId xmlns:a16="http://schemas.microsoft.com/office/drawing/2014/main" val="20001"/>
                    </a:ext>
                  </a:extLst>
                </a:gridCol>
              </a:tblGrid>
              <a:tr h="1133237">
                <a:tc>
                  <a:txBody>
                    <a:bodyPr/>
                    <a:lstStyle/>
                    <a:p>
                      <a:pPr algn="l" defTabSz="914400">
                        <a:defRPr sz="3000">
                          <a:latin typeface="+mn-lt"/>
                          <a:ea typeface="+mn-ea"/>
                          <a:cs typeface="+mn-cs"/>
                          <a:sym typeface="Calibri"/>
                        </a:defRPr>
                      </a:pPr>
                      <a:r>
                        <a:t>Tipos</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lgn="l" defTabSz="914400">
                        <a:defRPr sz="3000">
                          <a:latin typeface="+mn-lt"/>
                          <a:ea typeface="+mn-ea"/>
                          <a:cs typeface="+mn-cs"/>
                          <a:sym typeface="Calibri"/>
                        </a:defRPr>
                      </a:pPr>
                      <a:r>
                        <a:t>Incidencia</a:t>
                      </a:r>
                      <a:r>
                        <a:rPr baseline="31999"/>
                        <a:t>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161786">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Carcinoma cutáneo de células escamosas</a:t>
                      </a:r>
                    </a:p>
                    <a:p>
                      <a:pPr marL="228600" indent="-228600" algn="l">
                        <a:buClr>
                          <a:srgbClr val="BB5E47"/>
                        </a:buClr>
                        <a:buSzPct val="100000"/>
                        <a:buChar char="•"/>
                        <a:defRPr sz="2800" b="1">
                          <a:solidFill>
                            <a:srgbClr val="00538A"/>
                          </a:solidFill>
                          <a:latin typeface="+mn-lt"/>
                          <a:ea typeface="+mn-ea"/>
                          <a:cs typeface="+mn-cs"/>
                          <a:sym typeface="Calibri"/>
                        </a:defRPr>
                      </a:pPr>
                      <a:r>
                        <a:t>Queratoacantoma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BB5E47"/>
                        </a:buClr>
                        <a:buSzPct val="100000"/>
                        <a:buChar char="•"/>
                        <a:defRPr sz="2800" b="1">
                          <a:solidFill>
                            <a:srgbClr val="00538A"/>
                          </a:solidFill>
                          <a:latin typeface="+mn-lt"/>
                          <a:ea typeface="+mn-ea"/>
                          <a:cs typeface="+mn-cs"/>
                          <a:sym typeface="Calibri"/>
                        </a:defRPr>
                      </a:pPr>
                      <a:r>
                        <a:t>INHIBIDORES DEL BRAF en </a:t>
                      </a:r>
                      <a:br/>
                      <a:r>
                        <a:t>CCR: 1-2 %</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550" name="symptoms.png" descr="symptoms.png"/>
          <p:cNvPicPr>
            <a:picLocks noChangeAspect="1"/>
          </p:cNvPicPr>
          <p:nvPr/>
        </p:nvPicPr>
        <p:blipFill>
          <a:blip r:embed="rId3"/>
          <a:srcRect t="11594"/>
          <a:stretch>
            <a:fillRect/>
          </a:stretch>
        </p:blipFill>
        <p:spPr>
          <a:xfrm>
            <a:off x="4056926" y="2090980"/>
            <a:ext cx="712338" cy="755697"/>
          </a:xfrm>
          <a:prstGeom prst="rect">
            <a:avLst/>
          </a:prstGeom>
          <a:ln w="12700">
            <a:miter lim="400000"/>
          </a:ln>
        </p:spPr>
      </p:pic>
      <p:pic>
        <p:nvPicPr>
          <p:cNvPr id="551" name="incidence.png" descr="incidence.png"/>
          <p:cNvPicPr>
            <a:picLocks noChangeAspect="1"/>
          </p:cNvPicPr>
          <p:nvPr/>
        </p:nvPicPr>
        <p:blipFill>
          <a:blip r:embed="rId4"/>
          <a:stretch>
            <a:fillRect/>
          </a:stretch>
        </p:blipFill>
        <p:spPr>
          <a:xfrm>
            <a:off x="10929243" y="2095779"/>
            <a:ext cx="922086" cy="746052"/>
          </a:xfrm>
          <a:prstGeom prst="rect">
            <a:avLst/>
          </a:prstGeom>
          <a:ln w="12700">
            <a:miter lim="400000"/>
          </a:ln>
        </p:spPr>
      </p:pic>
      <p:graphicFrame>
        <p:nvGraphicFramePr>
          <p:cNvPr id="552" name="Table"/>
          <p:cNvGraphicFramePr/>
          <p:nvPr/>
        </p:nvGraphicFramePr>
        <p:xfrm>
          <a:off x="722810" y="6767029"/>
          <a:ext cx="23141576" cy="3450142"/>
        </p:xfrm>
        <a:graphic>
          <a:graphicData uri="http://schemas.openxmlformats.org/drawingml/2006/table">
            <a:tbl>
              <a:tblPr firstRow="1" bandRow="1">
                <a:tableStyleId>{4C3C2611-4C71-4FC5-86AE-919BDF0F9419}</a:tableStyleId>
              </a:tblPr>
              <a:tblGrid>
                <a:gridCol w="5782265">
                  <a:extLst>
                    <a:ext uri="{9D8B030D-6E8A-4147-A177-3AD203B41FA5}">
                      <a16:colId xmlns:a16="http://schemas.microsoft.com/office/drawing/2014/main" val="20000"/>
                    </a:ext>
                  </a:extLst>
                </a:gridCol>
                <a:gridCol w="5786437">
                  <a:extLst>
                    <a:ext uri="{9D8B030D-6E8A-4147-A177-3AD203B41FA5}">
                      <a16:colId xmlns:a16="http://schemas.microsoft.com/office/drawing/2014/main" val="20001"/>
                    </a:ext>
                  </a:extLst>
                </a:gridCol>
                <a:gridCol w="5786437">
                  <a:extLst>
                    <a:ext uri="{9D8B030D-6E8A-4147-A177-3AD203B41FA5}">
                      <a16:colId xmlns:a16="http://schemas.microsoft.com/office/drawing/2014/main" val="20002"/>
                    </a:ext>
                  </a:extLst>
                </a:gridCol>
                <a:gridCol w="5786437">
                  <a:extLst>
                    <a:ext uri="{9D8B030D-6E8A-4147-A177-3AD203B41FA5}">
                      <a16:colId xmlns:a16="http://schemas.microsoft.com/office/drawing/2014/main" val="20003"/>
                    </a:ext>
                  </a:extLst>
                </a:gridCol>
              </a:tblGrid>
              <a:tr h="788222">
                <a:tc>
                  <a:txBody>
                    <a:bodyPr/>
                    <a:lstStyle/>
                    <a:p>
                      <a:pPr defTabSz="914400">
                        <a:defRPr sz="1800" b="0">
                          <a:solidFill>
                            <a:srgbClr val="000000"/>
                          </a:solidFill>
                        </a:defRPr>
                      </a:pPr>
                      <a:r>
                        <a:rPr sz="3000" b="1">
                          <a:solidFill>
                            <a:srgbClr val="FFFFFF"/>
                          </a:solidFill>
                          <a:latin typeface="+mn-lt"/>
                          <a:ea typeface="+mn-ea"/>
                          <a:cs typeface="+mn-cs"/>
                          <a:sym typeface="Calibri"/>
                        </a:rPr>
                        <a:t>Grado 1</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2</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3</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rgbClr val="CB593F"/>
                    </a:solidFill>
                  </a:tcPr>
                </a:tc>
                <a:tc>
                  <a:txBody>
                    <a:bodyPr/>
                    <a:lstStyle/>
                    <a:p>
                      <a:pPr defTabSz="914400">
                        <a:defRPr sz="1800" b="0">
                          <a:solidFill>
                            <a:srgbClr val="000000"/>
                          </a:solidFill>
                        </a:defRPr>
                      </a:pPr>
                      <a:r>
                        <a:rPr sz="3000" b="1">
                          <a:solidFill>
                            <a:srgbClr val="FFFFFF"/>
                          </a:solidFill>
                          <a:latin typeface="+mn-lt"/>
                          <a:ea typeface="+mn-ea"/>
                          <a:cs typeface="+mn-cs"/>
                          <a:sym typeface="Calibri"/>
                        </a:rPr>
                        <a:t>Grado 4</a:t>
                      </a: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solidFill>
                      <a:srgbClr val="CB593F"/>
                    </a:solidFill>
                  </a:tcPr>
                </a:tc>
                <a:extLst>
                  <a:ext uri="{0D108BD9-81ED-4DB2-BD59-A6C34878D82A}">
                    <a16:rowId xmlns:a16="http://schemas.microsoft.com/office/drawing/2014/main" val="10000"/>
                  </a:ext>
                </a:extLst>
              </a:tr>
              <a:tr h="2611200">
                <a:tc>
                  <a:txBody>
                    <a:bodyPr/>
                    <a:lstStyle/>
                    <a:p>
                      <a:pPr marL="228600" indent="-228600" algn="l">
                        <a:buSzPct val="100000"/>
                        <a:buChar char="•"/>
                        <a:defRPr sz="2800">
                          <a:solidFill>
                            <a:srgbClr val="00538A"/>
                          </a:solidFill>
                          <a:latin typeface="+mn-lt"/>
                          <a:ea typeface="+mn-ea"/>
                          <a:cs typeface="+mn-cs"/>
                          <a:sym typeface="Calibri"/>
                        </a:defRPr>
                      </a:pPr>
                      <a:r>
                        <a:t>Sin síntomas o con síntomas leves</a:t>
                      </a:r>
                    </a:p>
                    <a:p>
                      <a:pPr marL="228600" indent="-228600" algn="l">
                        <a:buSzPct val="100000"/>
                        <a:buChar char="•"/>
                        <a:defRPr sz="2800">
                          <a:solidFill>
                            <a:srgbClr val="00538A"/>
                          </a:solidFill>
                          <a:latin typeface="+mn-lt"/>
                          <a:ea typeface="+mn-ea"/>
                          <a:cs typeface="+mn-cs"/>
                          <a:sym typeface="Calibri"/>
                        </a:defRPr>
                      </a:pPr>
                      <a:r>
                        <a:t>Observaciones clínicas o de diagnóstico únicamente</a:t>
                      </a:r>
                    </a:p>
                    <a:p>
                      <a:pPr marL="228600" indent="-228600" algn="l">
                        <a:buSzPct val="100000"/>
                        <a:buChar char="•"/>
                        <a:defRPr sz="2800" b="1">
                          <a:solidFill>
                            <a:srgbClr val="00538A"/>
                          </a:solidFill>
                          <a:latin typeface="+mn-lt"/>
                          <a:ea typeface="+mn-ea"/>
                          <a:cs typeface="+mn-cs"/>
                          <a:sym typeface="Calibri"/>
                        </a:defRPr>
                      </a:pPr>
                      <a:r>
                        <a:t>No se indica una intervención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370416" indent="-370416" algn="l">
                        <a:buSzPct val="100000"/>
                        <a:buChar char="•"/>
                        <a:defRPr sz="2800">
                          <a:solidFill>
                            <a:srgbClr val="00538A"/>
                          </a:solidFill>
                          <a:latin typeface="+mn-lt"/>
                          <a:ea typeface="+mn-ea"/>
                          <a:cs typeface="+mn-cs"/>
                          <a:sym typeface="Calibri"/>
                        </a:defRPr>
                      </a:pPr>
                      <a:r>
                        <a:t>Moderado</a:t>
                      </a:r>
                    </a:p>
                    <a:p>
                      <a:pPr marL="370416" indent="-370416" algn="l">
                        <a:buSzPct val="100000"/>
                        <a:buChar char="•"/>
                        <a:defRPr sz="2800" b="1">
                          <a:solidFill>
                            <a:srgbClr val="00538A"/>
                          </a:solidFill>
                          <a:latin typeface="+mn-lt"/>
                          <a:ea typeface="+mn-ea"/>
                          <a:cs typeface="+mn-cs"/>
                          <a:sym typeface="Calibri"/>
                        </a:defRPr>
                      </a:pPr>
                      <a:r>
                        <a:t>Se indica una intervención mínima, local o no invasiva</a:t>
                      </a:r>
                    </a:p>
                    <a:p>
                      <a:pPr marL="370416" indent="-370416" algn="l">
                        <a:buSzPct val="100000"/>
                        <a:buChar char="•"/>
                        <a:defRPr sz="2800">
                          <a:solidFill>
                            <a:srgbClr val="00538A"/>
                          </a:solidFill>
                          <a:latin typeface="+mn-lt"/>
                          <a:ea typeface="+mn-ea"/>
                          <a:cs typeface="+mn-cs"/>
                          <a:sym typeface="Calibri"/>
                        </a:defRPr>
                      </a:pPr>
                      <a:r>
                        <a:t>Limita las actividades fundamentales AVD*</a:t>
                      </a:r>
                      <a:endParaRPr sz="850">
                        <a:solidFill>
                          <a:srgbClr val="000000"/>
                        </a:solidFill>
                        <a:latin typeface="Helvetica"/>
                        <a:ea typeface="Helvetica"/>
                        <a:cs typeface="Helvetica"/>
                        <a:sym typeface="Helvetica"/>
                      </a:endParaRPr>
                    </a:p>
                    <a:p>
                      <a:pPr algn="l">
                        <a:defRPr sz="2800">
                          <a:solidFill>
                            <a:srgbClr val="00538A"/>
                          </a:solidFill>
                          <a:latin typeface="+mn-lt"/>
                          <a:ea typeface="+mn-ea"/>
                          <a:cs typeface="+mn-cs"/>
                          <a:sym typeface="Calibri"/>
                        </a:defRPr>
                      </a:pPr>
                      <a:endParaRPr b="1"/>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370416" indent="-370416" algn="l">
                        <a:buSzPct val="100000"/>
                        <a:buChar char="•"/>
                        <a:defRPr sz="2800">
                          <a:solidFill>
                            <a:srgbClr val="00538A"/>
                          </a:solidFill>
                          <a:latin typeface="+mn-lt"/>
                          <a:ea typeface="+mn-ea"/>
                          <a:cs typeface="+mn-cs"/>
                          <a:sym typeface="Calibri"/>
                        </a:defRPr>
                      </a:pPr>
                      <a:r>
                        <a:rPr b="1"/>
                        <a:t>Neoplasia secundaria </a:t>
                      </a:r>
                      <a:r>
                        <a:t>aguda que amenaza la vida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SzPct val="100000"/>
                        <a:buChar char="•"/>
                        <a:defRPr sz="2800">
                          <a:solidFill>
                            <a:srgbClr val="00538A"/>
                          </a:solidFill>
                          <a:latin typeface="+mn-lt"/>
                          <a:ea typeface="+mn-ea"/>
                          <a:cs typeface="+mn-cs"/>
                          <a:sym typeface="Calibri"/>
                        </a:defRPr>
                      </a:pPr>
                      <a:r>
                        <a:rPr b="1"/>
                        <a:t>Neoplasia secundaria </a:t>
                      </a:r>
                      <a:r>
                        <a:t>aguda que amenaza la vida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553" name="AVD, actividades de la vida diaria; BRAF, V-RAF homólogo B1 del oncogén viral del sarcoma murino; CTCAE, Criterios terminológicos comunes para eventos adversos, por sus siglas en inglés.…"/>
          <p:cNvSpPr txBox="1"/>
          <p:nvPr/>
        </p:nvSpPr>
        <p:spPr>
          <a:xfrm>
            <a:off x="431800" y="12509500"/>
            <a:ext cx="23824188"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AVD, actividades de la vida diaria; BRAF, V-RAF homólogo B1 del oncogén viral del sarcoma murino; CTCAE, Criterios terminológicos comunes para eventos adversos, por sus siglas en inglés.</a:t>
            </a:r>
          </a:p>
          <a:p>
            <a:pPr algn="l">
              <a:defRPr sz="2200" b="0">
                <a:solidFill>
                  <a:srgbClr val="3B3735"/>
                </a:solidFill>
              </a:defRPr>
            </a:pPr>
            <a:r>
              <a:t>1. </a:t>
            </a:r>
            <a:r>
              <a:rPr u="sng">
                <a:solidFill>
                  <a:srgbClr val="4F4D50"/>
                </a:solidFill>
                <a:uFill>
                  <a:solidFill>
                    <a:srgbClr val="4F4D50"/>
                  </a:solidFill>
                </a:uFill>
                <a:hlinkClick r:id="rId5"/>
              </a:rPr>
              <a:t>Ficha técnica de Braftovi (encorafenib)</a:t>
            </a:r>
            <a:r>
              <a:t>. 2. </a:t>
            </a:r>
            <a:r>
              <a:rPr u="sng">
                <a:solidFill>
                  <a:srgbClr val="4F4D50"/>
                </a:solidFill>
                <a:uFill>
                  <a:solidFill>
                    <a:srgbClr val="4F4D50"/>
                  </a:solidFill>
                </a:uFill>
                <a:hlinkClick r:id="rId6"/>
              </a:rPr>
              <a:t>Instituto Nacional del Cáncer. Programa de Evaluación de Tratamientos para el Cáncer. Criterios Comunes de Terminología para Eventos Adversos, versión 5.0.  27 de noviembre de 2017. (Consultado el 31 de enero de 2020)</a:t>
            </a:r>
            <a:r>
              <a:t>.</a:t>
            </a:r>
          </a:p>
        </p:txBody>
      </p:sp>
      <p:sp>
        <p:nvSpPr>
          <p:cNvPr id="554" name="Tenga en cuenta que los CTCAE  5.0 incluyen los grados 3 a 5 para la categoría de neoplasias secundarias relacionadas con el tratamiento, pero también incluyen una categoría de “otras neoplasias, benignas, malignas y no especificadas”, la cual sí permite"/>
          <p:cNvSpPr txBox="1"/>
          <p:nvPr/>
        </p:nvSpPr>
        <p:spPr>
          <a:xfrm>
            <a:off x="797409" y="5653548"/>
            <a:ext cx="22789182" cy="816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80000"/>
              </a:lnSpc>
              <a:spcBef>
                <a:spcPts val="1200"/>
              </a:spcBef>
              <a:defRPr sz="2800">
                <a:solidFill>
                  <a:srgbClr val="C0504D"/>
                </a:solidFill>
              </a:defRPr>
            </a:lvl1pPr>
          </a:lstStyle>
          <a:p>
            <a:r>
              <a:t>Tenga en cuenta que los CTCAE  5.0 incluyen los grados 3 a 5 para la categoría de neoplasias secundarias relacionadas con el tratamiento, pero también incluyen una categoría de “otras neoplasias, benignas, malignas y no especificadas”, la cual sí permite los grados 1 y 2.</a:t>
            </a:r>
          </a:p>
        </p:txBody>
      </p:sp>
      <p:sp>
        <p:nvSpPr>
          <p:cNvPr id="555" name="* Las actividades fundamentales AVD son preparar la comida, comprar alimentos o vestimenta, usar el teléfono, administrar dinero, etc."/>
          <p:cNvSpPr txBox="1"/>
          <p:nvPr/>
        </p:nvSpPr>
        <p:spPr>
          <a:xfrm>
            <a:off x="709655" y="10601761"/>
            <a:ext cx="23824188" cy="4026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400" b="0">
                <a:solidFill>
                  <a:srgbClr val="3B3735"/>
                </a:solidFill>
              </a:defRPr>
            </a:lvl1pPr>
          </a:lstStyle>
          <a:p>
            <a:r>
              <a:t>* Las actividades fundamentales AVD son preparar la comida, comprar alimentos o vestimenta, usar el teléfono, administrar dinero, etc.</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58" name="RESUMEN"/>
          <p:cNvSpPr txBox="1"/>
          <p:nvPr/>
        </p:nvSpPr>
        <p:spPr>
          <a:xfrm>
            <a:off x="1130300" y="660399"/>
            <a:ext cx="394290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a:solidFill>
                  <a:srgbClr val="00538A"/>
                </a:solidFill>
              </a:defRPr>
            </a:lvl1pPr>
          </a:lstStyle>
          <a:p>
            <a:r>
              <a:t>RESUMEN</a:t>
            </a:r>
          </a:p>
        </p:txBody>
      </p:sp>
      <p:sp>
        <p:nvSpPr>
          <p:cNvPr id="559" name="Los EAs CUTÁNEOS SON COMUNES CON LA TERAPIA DIRIGIDA EN PACIENTES CON CÁNCERES GI O HEPÁTICO E INCLUYEN:…"/>
          <p:cNvSpPr/>
          <p:nvPr/>
        </p:nvSpPr>
        <p:spPr>
          <a:xfrm>
            <a:off x="1206991" y="2182391"/>
            <a:ext cx="10105257" cy="9803155"/>
          </a:xfrm>
          <a:prstGeom prst="rect">
            <a:avLst/>
          </a:prstGeom>
          <a:solidFill>
            <a:srgbClr val="FFFFFF"/>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000" tIns="0" rIns="0" bIns="0"/>
          <a:lstStyle/>
          <a:p>
            <a:pPr marL="396875" indent="-396875" algn="l">
              <a:buSzPct val="125000"/>
              <a:buChar char="•"/>
              <a:defRPr sz="3500" b="0">
                <a:solidFill>
                  <a:srgbClr val="00538A"/>
                </a:solidFill>
              </a:defRPr>
            </a:pPr>
            <a:endParaRPr dirty="0"/>
          </a:p>
          <a:p>
            <a:pPr algn="l">
              <a:defRPr sz="3500" b="0" cap="all">
                <a:solidFill>
                  <a:srgbClr val="00538A"/>
                </a:solidFill>
              </a:defRPr>
            </a:pPr>
            <a:r>
              <a:rPr dirty="0"/>
              <a:t>Los EAs CUTÁNEOS SON </a:t>
            </a:r>
            <a:r>
              <a:rPr b="1" dirty="0"/>
              <a:t>COMUNES</a:t>
            </a:r>
            <a:r>
              <a:rPr dirty="0"/>
              <a:t> CON LA TERAPIA DIRIGIDA EN PACIENTES CON CÁNCERES </a:t>
            </a:r>
            <a:r>
              <a:rPr b="1" dirty="0"/>
              <a:t>GI O HEPÁTICO</a:t>
            </a:r>
            <a:r>
              <a:rPr b="1" dirty="0">
                <a:solidFill>
                  <a:srgbClr val="00679C"/>
                </a:solidFill>
              </a:rPr>
              <a:t> </a:t>
            </a:r>
            <a:r>
              <a:rPr dirty="0"/>
              <a:t>E INCLUYEN:</a:t>
            </a:r>
          </a:p>
          <a:p>
            <a:pPr marL="651891" indent="-423291" algn="l">
              <a:buClr>
                <a:srgbClr val="CD5B41"/>
              </a:buClr>
              <a:buSzPct val="125000"/>
              <a:buChar char="•"/>
              <a:defRPr sz="3500" b="0">
                <a:solidFill>
                  <a:srgbClr val="00538A"/>
                </a:solidFill>
              </a:defRPr>
            </a:pPr>
            <a:r>
              <a:rPr dirty="0" err="1"/>
              <a:t>erupción</a:t>
            </a:r>
            <a:r>
              <a:rPr dirty="0"/>
              <a:t> </a:t>
            </a:r>
            <a:r>
              <a:rPr dirty="0" err="1"/>
              <a:t>papulopustula</a:t>
            </a:r>
            <a:endParaRPr dirty="0"/>
          </a:p>
          <a:p>
            <a:pPr marL="651891" indent="-423291" algn="l">
              <a:buClr>
                <a:srgbClr val="CD5B41"/>
              </a:buClr>
              <a:buSzPct val="125000"/>
              <a:buChar char="•"/>
              <a:defRPr sz="3500" b="0">
                <a:solidFill>
                  <a:srgbClr val="00538A"/>
                </a:solidFill>
              </a:defRPr>
            </a:pPr>
            <a:r>
              <a:rPr dirty="0" err="1"/>
              <a:t>erupción</a:t>
            </a:r>
            <a:r>
              <a:rPr dirty="0"/>
              <a:t> maculopapular</a:t>
            </a:r>
          </a:p>
          <a:p>
            <a:pPr marL="651891" indent="-423291" algn="l">
              <a:buClr>
                <a:srgbClr val="CD5B41"/>
              </a:buClr>
              <a:buSzPct val="125000"/>
              <a:buChar char="•"/>
              <a:defRPr sz="3500" b="0">
                <a:solidFill>
                  <a:srgbClr val="00538A"/>
                </a:solidFill>
              </a:defRPr>
            </a:pPr>
            <a:r>
              <a:rPr dirty="0"/>
              <a:t>EPP</a:t>
            </a:r>
          </a:p>
          <a:p>
            <a:pPr marL="651891" indent="-423291" algn="l">
              <a:buClr>
                <a:srgbClr val="CD5B41"/>
              </a:buClr>
              <a:buSzPct val="125000"/>
              <a:buChar char="•"/>
              <a:defRPr sz="3500" b="0">
                <a:solidFill>
                  <a:srgbClr val="00538A"/>
                </a:solidFill>
              </a:defRPr>
            </a:pPr>
            <a:r>
              <a:rPr dirty="0" err="1"/>
              <a:t>piel</a:t>
            </a:r>
            <a:r>
              <a:rPr dirty="0"/>
              <a:t> </a:t>
            </a:r>
            <a:r>
              <a:rPr dirty="0" err="1"/>
              <a:t>seca</a:t>
            </a:r>
            <a:r>
              <a:rPr dirty="0"/>
              <a:t>, </a:t>
            </a:r>
            <a:r>
              <a:rPr dirty="0" err="1"/>
              <a:t>prurito</a:t>
            </a:r>
            <a:r>
              <a:rPr dirty="0"/>
              <a:t> y </a:t>
            </a:r>
            <a:r>
              <a:rPr dirty="0" err="1"/>
              <a:t>fotosensibilidad</a:t>
            </a:r>
            <a:endParaRPr dirty="0"/>
          </a:p>
          <a:p>
            <a:pPr marL="651891" indent="-423291" algn="l">
              <a:buClr>
                <a:srgbClr val="CD5B41"/>
              </a:buClr>
              <a:buSzPct val="125000"/>
              <a:buChar char="•"/>
              <a:defRPr sz="3500" b="0">
                <a:solidFill>
                  <a:srgbClr val="00538A"/>
                </a:solidFill>
              </a:defRPr>
            </a:pPr>
            <a:r>
              <a:rPr dirty="0" err="1"/>
              <a:t>cambios</a:t>
            </a:r>
            <a:r>
              <a:rPr dirty="0"/>
              <a:t> </a:t>
            </a:r>
            <a:r>
              <a:rPr dirty="0" err="1"/>
              <a:t>en</a:t>
            </a:r>
            <a:r>
              <a:rPr dirty="0"/>
              <a:t> </a:t>
            </a:r>
            <a:r>
              <a:rPr dirty="0" err="1"/>
              <a:t>uñas</a:t>
            </a:r>
            <a:r>
              <a:rPr dirty="0"/>
              <a:t>, </a:t>
            </a:r>
            <a:r>
              <a:rPr dirty="0" err="1"/>
              <a:t>cabello</a:t>
            </a:r>
            <a:r>
              <a:rPr dirty="0"/>
              <a:t> o </a:t>
            </a:r>
            <a:r>
              <a:rPr dirty="0" err="1"/>
              <a:t>mucosas</a:t>
            </a:r>
            <a:endParaRPr dirty="0"/>
          </a:p>
          <a:p>
            <a:pPr marL="651891" indent="-423291" algn="l">
              <a:buClr>
                <a:srgbClr val="CD5B41"/>
              </a:buClr>
              <a:buSzPct val="125000"/>
              <a:buChar char="•"/>
              <a:defRPr sz="3500" b="0">
                <a:solidFill>
                  <a:srgbClr val="00538A"/>
                </a:solidFill>
              </a:defRPr>
            </a:pPr>
            <a:r>
              <a:rPr dirty="0"/>
              <a:t>mala </a:t>
            </a:r>
            <a:r>
              <a:rPr dirty="0" err="1"/>
              <a:t>cicatrización</a:t>
            </a:r>
            <a:r>
              <a:rPr dirty="0"/>
              <a:t> de </a:t>
            </a:r>
            <a:r>
              <a:rPr dirty="0" err="1"/>
              <a:t>heridas</a:t>
            </a:r>
            <a:endParaRPr dirty="0"/>
          </a:p>
          <a:p>
            <a:pPr marL="651891" indent="-423291" algn="l">
              <a:buClr>
                <a:srgbClr val="CD5B41"/>
              </a:buClr>
              <a:buSzPct val="125000"/>
              <a:buChar char="•"/>
              <a:defRPr sz="3500" b="0">
                <a:solidFill>
                  <a:srgbClr val="00538A"/>
                </a:solidFill>
              </a:defRPr>
            </a:pPr>
            <a:r>
              <a:rPr dirty="0" err="1"/>
              <a:t>neoplasias</a:t>
            </a:r>
            <a:r>
              <a:rPr dirty="0"/>
              <a:t> </a:t>
            </a:r>
            <a:r>
              <a:rPr dirty="0" err="1"/>
              <a:t>cutáneas</a:t>
            </a:r>
            <a:endParaRPr sz="1200" dirty="0">
              <a:latin typeface="Times Roman"/>
              <a:ea typeface="Times Roman"/>
              <a:cs typeface="Times Roman"/>
              <a:sym typeface="Times Roman"/>
            </a:endParaRPr>
          </a:p>
        </p:txBody>
      </p:sp>
      <p:sp>
        <p:nvSpPr>
          <p:cNvPr id="560" name="CADA CLASE DE FÁRMACO TIENE UN PERFIL DE TOXICIDAD CUTÁNEA ESPECÍFICO…"/>
          <p:cNvSpPr/>
          <p:nvPr/>
        </p:nvSpPr>
        <p:spPr>
          <a:xfrm>
            <a:off x="12010668" y="2182391"/>
            <a:ext cx="10105257" cy="9803155"/>
          </a:xfrm>
          <a:prstGeom prst="rect">
            <a:avLst/>
          </a:prstGeom>
          <a:solidFill>
            <a:srgbClr val="FFFFFF"/>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000" tIns="0" rIns="0" bIns="0"/>
          <a:lstStyle/>
          <a:p>
            <a:pPr marL="396875" indent="-396875" algn="l">
              <a:buSzPct val="125000"/>
              <a:buChar char="•"/>
              <a:defRPr sz="3500" b="0">
                <a:solidFill>
                  <a:srgbClr val="00538A"/>
                </a:solidFill>
              </a:defRPr>
            </a:pPr>
            <a:endParaRPr dirty="0"/>
          </a:p>
          <a:p>
            <a:pPr algn="l">
              <a:defRPr sz="3500" b="0" cap="all">
                <a:solidFill>
                  <a:srgbClr val="00538A"/>
                </a:solidFill>
              </a:defRPr>
            </a:pPr>
            <a:r>
              <a:rPr dirty="0"/>
              <a:t>CADA CLASE DE FÁRMACO TIENE UN PERFIL DE TOXICIDAD CUTÁNEA ESPECÍFICO</a:t>
            </a:r>
            <a:endParaRPr b="1" dirty="0"/>
          </a:p>
          <a:p>
            <a:pPr marL="651891" indent="-423291" algn="l">
              <a:buClr>
                <a:srgbClr val="CE5B41"/>
              </a:buClr>
              <a:buSzPct val="125000"/>
              <a:buChar char="•"/>
              <a:defRPr sz="3500" b="0">
                <a:solidFill>
                  <a:srgbClr val="00538A"/>
                </a:solidFill>
              </a:defRPr>
            </a:pPr>
            <a:r>
              <a:rPr dirty="0"/>
              <a:t>p. </a:t>
            </a:r>
            <a:r>
              <a:rPr dirty="0" err="1"/>
              <a:t>ej</a:t>
            </a:r>
            <a:r>
              <a:rPr dirty="0"/>
              <a:t>. EPPs se </a:t>
            </a:r>
            <a:r>
              <a:rPr dirty="0" err="1"/>
              <a:t>relaciona</a:t>
            </a:r>
            <a:r>
              <a:rPr dirty="0"/>
              <a:t> con mayor </a:t>
            </a:r>
            <a:r>
              <a:rPr dirty="0" err="1"/>
              <a:t>frecuencia</a:t>
            </a:r>
            <a:r>
              <a:rPr dirty="0"/>
              <a:t> con IMQs, s, y las </a:t>
            </a:r>
            <a:r>
              <a:rPr dirty="0" err="1"/>
              <a:t>neoplasias</a:t>
            </a:r>
            <a:r>
              <a:rPr dirty="0"/>
              <a:t> </a:t>
            </a:r>
            <a:r>
              <a:rPr dirty="0" err="1"/>
              <a:t>cutáneas</a:t>
            </a:r>
            <a:r>
              <a:rPr dirty="0"/>
              <a:t> son </a:t>
            </a:r>
            <a:r>
              <a:rPr dirty="0" err="1"/>
              <a:t>específicas</a:t>
            </a:r>
            <a:r>
              <a:rPr dirty="0"/>
              <a:t> de los </a:t>
            </a:r>
            <a:r>
              <a:rPr dirty="0" err="1"/>
              <a:t>inhibidores</a:t>
            </a:r>
            <a:r>
              <a:rPr dirty="0"/>
              <a:t> de BRAF.</a:t>
            </a:r>
            <a:endParaRPr sz="1200" dirty="0">
              <a:latin typeface="Times Roman"/>
              <a:ea typeface="Times Roman"/>
              <a:cs typeface="Times Roman"/>
              <a:sym typeface="Times Roman"/>
            </a:endParaRPr>
          </a:p>
        </p:txBody>
      </p:sp>
      <p:pic>
        <p:nvPicPr>
          <p:cNvPr id="561" name="nurse-orange.png" descr="nurse-orange.png"/>
          <p:cNvPicPr>
            <a:picLocks noChangeAspect="1"/>
          </p:cNvPicPr>
          <p:nvPr/>
        </p:nvPicPr>
        <p:blipFill>
          <a:blip r:embed="rId3"/>
          <a:stretch>
            <a:fillRect/>
          </a:stretch>
        </p:blipFill>
        <p:spPr>
          <a:xfrm>
            <a:off x="4125201" y="7928420"/>
            <a:ext cx="4268838" cy="4080653"/>
          </a:xfrm>
          <a:prstGeom prst="rect">
            <a:avLst/>
          </a:prstGeom>
          <a:ln w="12700">
            <a:miter lim="400000"/>
          </a:ln>
        </p:spPr>
      </p:pic>
      <p:pic>
        <p:nvPicPr>
          <p:cNvPr id="562" name="target.png" descr="target.png"/>
          <p:cNvPicPr>
            <a:picLocks noChangeAspect="1"/>
          </p:cNvPicPr>
          <p:nvPr/>
        </p:nvPicPr>
        <p:blipFill>
          <a:blip r:embed="rId4"/>
          <a:stretch>
            <a:fillRect/>
          </a:stretch>
        </p:blipFill>
        <p:spPr>
          <a:xfrm>
            <a:off x="15226328" y="8473571"/>
            <a:ext cx="3673936" cy="3511975"/>
          </a:xfrm>
          <a:prstGeom prst="rect">
            <a:avLst/>
          </a:prstGeom>
          <a:ln w="12700">
            <a:miter lim="400000"/>
          </a:ln>
        </p:spPr>
      </p:pic>
      <p:sp>
        <p:nvSpPr>
          <p:cNvPr id="563" name="EA, evento adverso; BRAF, V-RAF homólogo B1 del oncogén viral del sarcoma murino; EGFR, receptor del factor de crecimiento epidérmico (por sus siglas en inglés); GI, gastrointestinal; HFSR, reacción cutánea de eritrodisestesia palmoplantar; IMQ, inhibido"/>
          <p:cNvSpPr txBox="1"/>
          <p:nvPr/>
        </p:nvSpPr>
        <p:spPr>
          <a:xfrm>
            <a:off x="279906" y="12867899"/>
            <a:ext cx="23824188" cy="95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200" b="0">
                <a:solidFill>
                  <a:srgbClr val="3B3735"/>
                </a:solidFill>
              </a:defRPr>
            </a:lvl1pPr>
          </a:lstStyle>
          <a:p>
            <a:r>
              <a:t>EA, evento adverso; BRAF, V-RAF homólogo B1 del oncogén viral del sarcoma murino; EGFR, receptor del factor de crecimiento epidérmico (por sus siglas en inglés); GI, gastrointestinal; HFSR, reacción cutánea de eritrodisestesia palmoplantar; IMQ, inhibidor multicinasa</a:t>
            </a:r>
            <a:endParaRPr sz="850">
              <a:solidFill>
                <a:srgbClr val="000000"/>
              </a:solidFill>
              <a:latin typeface="Helvetica"/>
              <a:ea typeface="Helvetica"/>
              <a:cs typeface="Helvetica"/>
              <a:sym typeface="Helvetica"/>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178" name="V"/>
          <p:cNvSpPr/>
          <p:nvPr/>
        </p:nvSpPr>
        <p:spPr>
          <a:xfrm>
            <a:off x="384815" y="2047055"/>
            <a:ext cx="5562282" cy="10681378"/>
          </a:xfrm>
          <a:prstGeom prst="rect">
            <a:avLst/>
          </a:prstGeom>
          <a:solidFill>
            <a:srgbClr val="FFFFFF"/>
          </a:solidFill>
          <a:ln w="12700">
            <a:miter lim="400000"/>
          </a:ln>
          <a:effectLst>
            <a:outerShdw blurRad="254000" dist="127000" dir="5400000" rotWithShape="0">
              <a:srgbClr val="000000">
                <a:alpha val="7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Helvetica Neue Medium"/>
                <a:ea typeface="Helvetica Neue Medium"/>
                <a:cs typeface="Helvetica Neue Medium"/>
                <a:sym typeface="Helvetica Neue Medium"/>
              </a:defRPr>
            </a:lvl1pPr>
          </a:lstStyle>
          <a:p>
            <a:r>
              <a:t>V</a:t>
            </a:r>
          </a:p>
        </p:txBody>
      </p:sp>
      <p:sp>
        <p:nvSpPr>
          <p:cNvPr id="179" name="AGA, Asociación Estadounidense de Gastroenterología; AST, American Society of Transplantation; GI, gastrointestinal; HCC, carcinoma hepatocelular; ONS, Sociedad de Enfermería Oncológica"/>
          <p:cNvSpPr txBox="1"/>
          <p:nvPr/>
        </p:nvSpPr>
        <p:spPr>
          <a:xfrm>
            <a:off x="431800" y="13119099"/>
            <a:ext cx="21601361"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5900"/>
              </a:spcBef>
              <a:defRPr sz="2200" b="0">
                <a:solidFill>
                  <a:srgbClr val="3B3735"/>
                </a:solidFill>
              </a:defRPr>
            </a:lvl1pPr>
          </a:lstStyle>
          <a:p>
            <a:r>
              <a:t>AGA, Asociación Estadounidense de Gastroenterología; AST, American Society of Transplantation; GI, gastrointestinal; HCC, carcinoma hepatocelular; ONS, Sociedad de Enfermería Oncológica</a:t>
            </a:r>
          </a:p>
        </p:txBody>
      </p:sp>
      <p:sp>
        <p:nvSpPr>
          <p:cNvPr id="180" name="V"/>
          <p:cNvSpPr/>
          <p:nvPr/>
        </p:nvSpPr>
        <p:spPr>
          <a:xfrm>
            <a:off x="6412367" y="2047055"/>
            <a:ext cx="5562282" cy="10681378"/>
          </a:xfrm>
          <a:prstGeom prst="rect">
            <a:avLst/>
          </a:prstGeom>
          <a:solidFill>
            <a:srgbClr val="FFFFFF"/>
          </a:solidFill>
          <a:ln w="12700">
            <a:miter lim="400000"/>
          </a:ln>
          <a:effectLst>
            <a:outerShdw blurRad="254000" dist="127000" dir="5400000" rotWithShape="0">
              <a:srgbClr val="000000">
                <a:alpha val="7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Helvetica Neue Medium"/>
                <a:ea typeface="Helvetica Neue Medium"/>
                <a:cs typeface="Helvetica Neue Medium"/>
                <a:sym typeface="Helvetica Neue Medium"/>
              </a:defRPr>
            </a:lvl1pPr>
          </a:lstStyle>
          <a:p>
            <a:r>
              <a:t>V</a:t>
            </a:r>
          </a:p>
        </p:txBody>
      </p:sp>
      <p:sp>
        <p:nvSpPr>
          <p:cNvPr id="181" name="V"/>
          <p:cNvSpPr/>
          <p:nvPr/>
        </p:nvSpPr>
        <p:spPr>
          <a:xfrm>
            <a:off x="12439919" y="2047055"/>
            <a:ext cx="5562283" cy="10681378"/>
          </a:xfrm>
          <a:prstGeom prst="rect">
            <a:avLst/>
          </a:prstGeom>
          <a:solidFill>
            <a:srgbClr val="FFFFFF"/>
          </a:solidFill>
          <a:ln w="12700">
            <a:miter lim="400000"/>
          </a:ln>
          <a:effectLst>
            <a:outerShdw blurRad="254000" dist="127000" dir="5400000" rotWithShape="0">
              <a:srgbClr val="000000">
                <a:alpha val="7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Helvetica Neue Medium"/>
                <a:ea typeface="Helvetica Neue Medium"/>
                <a:cs typeface="Helvetica Neue Medium"/>
                <a:sym typeface="Helvetica Neue Medium"/>
              </a:defRPr>
            </a:lvl1pPr>
          </a:lstStyle>
          <a:p>
            <a:r>
              <a:t>V</a:t>
            </a:r>
          </a:p>
        </p:txBody>
      </p:sp>
      <p:sp>
        <p:nvSpPr>
          <p:cNvPr id="182" name="V"/>
          <p:cNvSpPr/>
          <p:nvPr/>
        </p:nvSpPr>
        <p:spPr>
          <a:xfrm>
            <a:off x="18467472" y="2047055"/>
            <a:ext cx="5562283" cy="10681378"/>
          </a:xfrm>
          <a:prstGeom prst="rect">
            <a:avLst/>
          </a:prstGeom>
          <a:solidFill>
            <a:srgbClr val="FFFFFF"/>
          </a:solidFill>
          <a:ln w="12700">
            <a:miter lim="400000"/>
          </a:ln>
          <a:effectLst>
            <a:outerShdw blurRad="254000" dist="127000" dir="5400000" rotWithShape="0">
              <a:srgbClr val="000000">
                <a:alpha val="7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Helvetica Neue Medium"/>
                <a:ea typeface="Helvetica Neue Medium"/>
                <a:cs typeface="Helvetica Neue Medium"/>
                <a:sym typeface="Helvetica Neue Medium"/>
              </a:defRPr>
            </a:lvl1pPr>
          </a:lstStyle>
          <a:p>
            <a:r>
              <a:t>V</a:t>
            </a:r>
          </a:p>
        </p:txBody>
      </p:sp>
      <p:sp>
        <p:nvSpPr>
          <p:cNvPr id="183" name="Director médico de trasplante de hígado y del programa HCC en el Scripps Clinic Center for Organ and Cell Transplantation…"/>
          <p:cNvSpPr txBox="1"/>
          <p:nvPr/>
        </p:nvSpPr>
        <p:spPr>
          <a:xfrm>
            <a:off x="641776" y="8573499"/>
            <a:ext cx="4865937" cy="3220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spcBef>
                <a:spcPts val="500"/>
              </a:spcBef>
              <a:buClr>
                <a:srgbClr val="00538A"/>
              </a:buClr>
              <a:buSzPct val="100000"/>
              <a:buChar char="•"/>
              <a:defRPr sz="2000" b="0">
                <a:solidFill>
                  <a:srgbClr val="3B3735"/>
                </a:solidFill>
              </a:defRPr>
            </a:pPr>
            <a:r>
              <a:t>Director médico de trasplante de hígado y del programa HCC en el Scripps Clinic Center for Organ and Cell Transplantation</a:t>
            </a:r>
          </a:p>
          <a:p>
            <a:pPr marL="228600" indent="-228600" algn="l">
              <a:spcBef>
                <a:spcPts val="500"/>
              </a:spcBef>
              <a:buClr>
                <a:srgbClr val="00538A"/>
              </a:buClr>
              <a:buSzPct val="100000"/>
              <a:buChar char="•"/>
              <a:defRPr sz="2000" b="0">
                <a:solidFill>
                  <a:srgbClr val="3B3735"/>
                </a:solidFill>
              </a:defRPr>
            </a:pPr>
            <a:r>
              <a:t>Miembro de la Sociedad Estadounidense de Trasplantes (American Society of Transplantation, AST) y de la Asociación Estadounidense de Gastroenterología (American Gastroenterology Association, AGA)</a:t>
            </a:r>
          </a:p>
          <a:p>
            <a:pPr marL="228600" indent="-228600" algn="l">
              <a:spcBef>
                <a:spcPts val="500"/>
              </a:spcBef>
              <a:buClr>
                <a:srgbClr val="00538A"/>
              </a:buClr>
              <a:buSzPct val="100000"/>
              <a:buChar char="•"/>
              <a:defRPr sz="2000">
                <a:solidFill>
                  <a:srgbClr val="BC5E47"/>
                </a:solidFill>
              </a:defRPr>
            </a:pPr>
            <a:r>
              <a:t>Miembro del programa HCC CONNECT</a:t>
            </a:r>
          </a:p>
        </p:txBody>
      </p:sp>
      <p:sp>
        <p:nvSpPr>
          <p:cNvPr id="184" name="DRA. CATHERINE FRENETTE, Hepatóloga, Scripps Clinic Center for Organ and Cell Transplantation, San Diego, EE. UU."/>
          <p:cNvSpPr txBox="1"/>
          <p:nvPr/>
        </p:nvSpPr>
        <p:spPr>
          <a:xfrm>
            <a:off x="641776" y="6663670"/>
            <a:ext cx="4865937" cy="1943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200">
                <a:solidFill>
                  <a:srgbClr val="00538A"/>
                </a:solidFill>
              </a:defRPr>
            </a:pPr>
            <a:r>
              <a:t>DRA. CATHERINE FRENETTE, </a:t>
            </a:r>
            <a:r>
              <a:rPr sz="2400">
                <a:solidFill>
                  <a:srgbClr val="3B3735"/>
                </a:solidFill>
              </a:rPr>
              <a:t>Hepatóloga, Scripps Clinic Center for Organ and Cell Transplantation, San Diego, EE. UU.</a:t>
            </a:r>
            <a:endParaRPr sz="1800">
              <a:solidFill>
                <a:srgbClr val="3B3735"/>
              </a:solidFill>
            </a:endParaRPr>
          </a:p>
        </p:txBody>
      </p:sp>
      <p:sp>
        <p:nvSpPr>
          <p:cNvPr id="185" name="PRESENTACIÓN DEL"/>
          <p:cNvSpPr txBox="1"/>
          <p:nvPr/>
        </p:nvSpPr>
        <p:spPr>
          <a:xfrm>
            <a:off x="921122" y="660399"/>
            <a:ext cx="7594700"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200" b="0">
                <a:solidFill>
                  <a:srgbClr val="3B3735"/>
                </a:solidFill>
              </a:defRPr>
            </a:lvl1pPr>
          </a:lstStyle>
          <a:p>
            <a:r>
              <a:t>PRESENTACIÓN DEL </a:t>
            </a:r>
          </a:p>
        </p:txBody>
      </p:sp>
      <p:sp>
        <p:nvSpPr>
          <p:cNvPr id="186" name="COMITÉ CIENTÍFICO"/>
          <p:cNvSpPr txBox="1"/>
          <p:nvPr/>
        </p:nvSpPr>
        <p:spPr>
          <a:xfrm>
            <a:off x="8485626" y="660399"/>
            <a:ext cx="7590235"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a:solidFill>
                  <a:srgbClr val="00538A"/>
                </a:solidFill>
              </a:defRPr>
            </a:lvl1pPr>
          </a:lstStyle>
          <a:p>
            <a:r>
              <a:t>COMITÉ CIENTÍFICO</a:t>
            </a:r>
          </a:p>
        </p:txBody>
      </p:sp>
      <p:sp>
        <p:nvSpPr>
          <p:cNvPr id="187" name="Máster de especialización en oncología…"/>
          <p:cNvSpPr txBox="1"/>
          <p:nvPr/>
        </p:nvSpPr>
        <p:spPr>
          <a:xfrm>
            <a:off x="6866691" y="8553695"/>
            <a:ext cx="4758610" cy="3075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spcBef>
                <a:spcPts val="500"/>
              </a:spcBef>
              <a:buClr>
                <a:srgbClr val="00538A"/>
              </a:buClr>
              <a:buSzPct val="100000"/>
              <a:buChar char="•"/>
              <a:defRPr sz="2200" b="0">
                <a:solidFill>
                  <a:srgbClr val="3B3735"/>
                </a:solidFill>
              </a:defRPr>
            </a:pPr>
            <a:r>
              <a:t>Máster de especialización en oncología</a:t>
            </a:r>
          </a:p>
          <a:p>
            <a:pPr marL="228600" indent="-228600" algn="l">
              <a:spcBef>
                <a:spcPts val="500"/>
              </a:spcBef>
              <a:buClr>
                <a:srgbClr val="00538A"/>
              </a:buClr>
              <a:buSzPct val="100000"/>
              <a:buChar char="•"/>
              <a:defRPr sz="2200" b="0">
                <a:solidFill>
                  <a:srgbClr val="3B3735"/>
                </a:solidFill>
              </a:defRPr>
            </a:pPr>
            <a:r>
              <a:t>Certificación del consejo de la Sociedad de Oncología Médica de Brasil</a:t>
            </a:r>
          </a:p>
          <a:p>
            <a:pPr marL="228600" indent="-228600" algn="l">
              <a:spcBef>
                <a:spcPts val="500"/>
              </a:spcBef>
              <a:buClr>
                <a:srgbClr val="00538A"/>
              </a:buClr>
              <a:buSzPct val="100000"/>
              <a:buChar char="•"/>
              <a:defRPr sz="2200" b="0">
                <a:solidFill>
                  <a:srgbClr val="3B3735"/>
                </a:solidFill>
              </a:defRPr>
            </a:pPr>
            <a:r>
              <a:t>Copresidente de la División de Cáncer Gastrointestinal Superior en A.C. Camargo Cancer Center</a:t>
            </a:r>
          </a:p>
          <a:p>
            <a:pPr marL="228600" indent="-228600" algn="l">
              <a:spcBef>
                <a:spcPts val="500"/>
              </a:spcBef>
              <a:buClr>
                <a:srgbClr val="00538A"/>
              </a:buClr>
              <a:buSzPct val="100000"/>
              <a:buChar char="•"/>
              <a:defRPr sz="2200">
                <a:solidFill>
                  <a:srgbClr val="BF6049"/>
                </a:solidFill>
              </a:defRPr>
            </a:pPr>
            <a:r>
              <a:t>Miembro de GI CONNECT</a:t>
            </a:r>
          </a:p>
        </p:txBody>
      </p:sp>
      <p:sp>
        <p:nvSpPr>
          <p:cNvPr id="188" name="DR. VICTOR HUGO FONSECA DE JESÚS…"/>
          <p:cNvSpPr txBox="1"/>
          <p:nvPr/>
        </p:nvSpPr>
        <p:spPr>
          <a:xfrm>
            <a:off x="6879391" y="6663745"/>
            <a:ext cx="4628233" cy="2070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200">
                <a:solidFill>
                  <a:srgbClr val="00538A"/>
                </a:solidFill>
              </a:defRPr>
            </a:pPr>
            <a:r>
              <a:t>DR. VICTOR HUGO FONSECA DE JESÚS</a:t>
            </a:r>
          </a:p>
          <a:p>
            <a:pPr algn="l">
              <a:defRPr sz="2400">
                <a:solidFill>
                  <a:srgbClr val="00538A"/>
                </a:solidFill>
              </a:defRPr>
            </a:pPr>
            <a:r>
              <a:rPr>
                <a:solidFill>
                  <a:srgbClr val="3B3735"/>
                </a:solidFill>
              </a:rPr>
              <a:t>Medico oncólogo, Carmago Cancer Center, San Pablo, Brasil</a:t>
            </a:r>
            <a:endParaRPr sz="1800">
              <a:solidFill>
                <a:srgbClr val="3B3735"/>
              </a:solidFill>
            </a:endParaRPr>
          </a:p>
        </p:txBody>
      </p:sp>
      <p:sp>
        <p:nvSpPr>
          <p:cNvPr id="189" name="NATASHA PINHEIRO,…"/>
          <p:cNvSpPr txBox="1"/>
          <p:nvPr/>
        </p:nvSpPr>
        <p:spPr>
          <a:xfrm>
            <a:off x="13061202" y="6686376"/>
            <a:ext cx="4319717" cy="1943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200">
                <a:solidFill>
                  <a:srgbClr val="00538A"/>
                </a:solidFill>
              </a:defRPr>
            </a:pPr>
            <a:r>
              <a:t>NATASHA PINHEIRO,</a:t>
            </a:r>
          </a:p>
          <a:p>
            <a:pPr algn="l">
              <a:defRPr sz="2400">
                <a:solidFill>
                  <a:srgbClr val="00538A"/>
                </a:solidFill>
              </a:defRPr>
            </a:pPr>
            <a:r>
              <a:rPr>
                <a:solidFill>
                  <a:srgbClr val="3B3735"/>
                </a:solidFill>
              </a:rPr>
              <a:t>Diplomatura en enfermería, Memorial Sloan Kettering Cancer Center, Nueva York, EE. UU.</a:t>
            </a:r>
            <a:endParaRPr sz="1800">
              <a:solidFill>
                <a:srgbClr val="3B3735"/>
              </a:solidFill>
            </a:endParaRPr>
          </a:p>
        </p:txBody>
      </p:sp>
      <p:pic>
        <p:nvPicPr>
          <p:cNvPr id="190" name="catherine.png" descr="catherine.png"/>
          <p:cNvPicPr>
            <a:picLocks noChangeAspect="1"/>
          </p:cNvPicPr>
          <p:nvPr/>
        </p:nvPicPr>
        <p:blipFill>
          <a:blip r:embed="rId3"/>
          <a:srcRect/>
          <a:stretch>
            <a:fillRect/>
          </a:stretch>
        </p:blipFill>
        <p:spPr>
          <a:xfrm>
            <a:off x="1164482" y="2424140"/>
            <a:ext cx="4002947" cy="4036236"/>
          </a:xfrm>
          <a:prstGeom prst="rect">
            <a:avLst/>
          </a:prstGeom>
          <a:ln w="12700">
            <a:miter lim="400000"/>
          </a:ln>
        </p:spPr>
      </p:pic>
      <p:pic>
        <p:nvPicPr>
          <p:cNvPr id="191" name="victor.png" descr="victor.png"/>
          <p:cNvPicPr>
            <a:picLocks noChangeAspect="1"/>
          </p:cNvPicPr>
          <p:nvPr/>
        </p:nvPicPr>
        <p:blipFill>
          <a:blip r:embed="rId4"/>
          <a:stretch>
            <a:fillRect/>
          </a:stretch>
        </p:blipFill>
        <p:spPr>
          <a:xfrm>
            <a:off x="7192034" y="2424140"/>
            <a:ext cx="4002947" cy="4036236"/>
          </a:xfrm>
          <a:prstGeom prst="rect">
            <a:avLst/>
          </a:prstGeom>
          <a:ln w="12700">
            <a:miter lim="400000"/>
          </a:ln>
        </p:spPr>
      </p:pic>
      <p:pic>
        <p:nvPicPr>
          <p:cNvPr id="192" name="natasha.png" descr="natasha.png"/>
          <p:cNvPicPr>
            <a:picLocks noChangeAspect="1"/>
          </p:cNvPicPr>
          <p:nvPr/>
        </p:nvPicPr>
        <p:blipFill>
          <a:blip r:embed="rId5"/>
          <a:stretch>
            <a:fillRect/>
          </a:stretch>
        </p:blipFill>
        <p:spPr>
          <a:xfrm>
            <a:off x="13220253" y="2420230"/>
            <a:ext cx="4010702" cy="4044055"/>
          </a:xfrm>
          <a:prstGeom prst="rect">
            <a:avLst/>
          </a:prstGeom>
          <a:ln w="12700">
            <a:miter lim="400000"/>
          </a:ln>
        </p:spPr>
      </p:pic>
      <p:pic>
        <p:nvPicPr>
          <p:cNvPr id="193" name="nicole.png" descr="nicole.png"/>
          <p:cNvPicPr>
            <a:picLocks noChangeAspect="1"/>
          </p:cNvPicPr>
          <p:nvPr/>
        </p:nvPicPr>
        <p:blipFill>
          <a:blip r:embed="rId6"/>
          <a:stretch>
            <a:fillRect/>
          </a:stretch>
        </p:blipFill>
        <p:spPr>
          <a:xfrm>
            <a:off x="19252350" y="2424140"/>
            <a:ext cx="4002947" cy="4036236"/>
          </a:xfrm>
          <a:prstGeom prst="rect">
            <a:avLst/>
          </a:prstGeom>
          <a:ln w="12700">
            <a:miter lim="400000"/>
          </a:ln>
        </p:spPr>
      </p:pic>
      <p:sp>
        <p:nvSpPr>
          <p:cNvPr id="194" name="Máster de especialización en enfermería; diplomatura en enfermería para adultos de Long Island University…"/>
          <p:cNvSpPr txBox="1"/>
          <p:nvPr/>
        </p:nvSpPr>
        <p:spPr>
          <a:xfrm>
            <a:off x="12846930" y="8576292"/>
            <a:ext cx="4865937" cy="3284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spcBef>
                <a:spcPts val="500"/>
              </a:spcBef>
              <a:buClr>
                <a:srgbClr val="00538A"/>
              </a:buClr>
              <a:buSzPct val="100000"/>
              <a:buChar char="•"/>
              <a:defRPr sz="2000" b="0">
                <a:solidFill>
                  <a:srgbClr val="3B3735"/>
                </a:solidFill>
              </a:defRPr>
            </a:pPr>
            <a:r>
              <a:t>Máster de especialización en enfermería; diplomatura en enfermería para adultos de Long Island University</a:t>
            </a:r>
          </a:p>
          <a:p>
            <a:pPr marL="228600" indent="-228600" algn="l">
              <a:spcBef>
                <a:spcPts val="500"/>
              </a:spcBef>
              <a:buClr>
                <a:srgbClr val="00538A"/>
              </a:buClr>
              <a:buSzPct val="100000"/>
              <a:buChar char="•"/>
              <a:defRPr sz="2000" b="0">
                <a:solidFill>
                  <a:srgbClr val="3B3735"/>
                </a:solidFill>
              </a:defRPr>
            </a:pPr>
            <a:r>
              <a:t>Miembro activo del Consejo Asesor de Enfermería, Cholangiocarcinoma Foundation</a:t>
            </a:r>
          </a:p>
          <a:p>
            <a:pPr marL="228600" indent="-228600" algn="l">
              <a:spcBef>
                <a:spcPts val="500"/>
              </a:spcBef>
              <a:buClr>
                <a:srgbClr val="00538A"/>
              </a:buClr>
              <a:buSzPct val="100000"/>
              <a:buChar char="•"/>
              <a:defRPr sz="2000" b="0">
                <a:solidFill>
                  <a:srgbClr val="3B3735"/>
                </a:solidFill>
              </a:defRPr>
            </a:pPr>
            <a:r>
              <a:t>Miembro activo de la Sociedad de Enfermería Oncológica (Oncology Nursing Society)</a:t>
            </a:r>
          </a:p>
          <a:p>
            <a:pPr marL="228600" indent="-228600" algn="l">
              <a:spcBef>
                <a:spcPts val="500"/>
              </a:spcBef>
              <a:buClr>
                <a:srgbClr val="00538A"/>
              </a:buClr>
              <a:buSzPct val="100000"/>
              <a:buChar char="•"/>
              <a:defRPr sz="2000">
                <a:solidFill>
                  <a:srgbClr val="BB5E47"/>
                </a:solidFill>
              </a:defRPr>
            </a:pPr>
            <a:r>
              <a:t>Miembro de GI NURSES CONNECT</a:t>
            </a:r>
          </a:p>
        </p:txBody>
      </p:sp>
      <p:sp>
        <p:nvSpPr>
          <p:cNvPr id="195" name="DRA. NICOLE LEBOEUF, Dermatóloga, Harvard Medical School, Boston, EE. UU."/>
          <p:cNvSpPr txBox="1"/>
          <p:nvPr/>
        </p:nvSpPr>
        <p:spPr>
          <a:xfrm>
            <a:off x="19107182" y="6701845"/>
            <a:ext cx="4282863" cy="1867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200">
                <a:solidFill>
                  <a:srgbClr val="00538A"/>
                </a:solidFill>
              </a:defRPr>
            </a:pPr>
            <a:r>
              <a:t>DRA. NICOLE LEBOEUF, </a:t>
            </a:r>
            <a:r>
              <a:rPr sz="2400">
                <a:solidFill>
                  <a:srgbClr val="3B3735"/>
                </a:solidFill>
              </a:rPr>
              <a:t>Dermatóloga, Harvard Medical School, Boston, EE. UU.</a:t>
            </a:r>
            <a:endParaRPr sz="1800">
              <a:solidFill>
                <a:srgbClr val="3B3735"/>
              </a:solidFill>
            </a:endParaRPr>
          </a:p>
          <a:p>
            <a:pPr algn="l">
              <a:defRPr sz="3200">
                <a:solidFill>
                  <a:srgbClr val="00538A"/>
                </a:solidFill>
              </a:defRPr>
            </a:pPr>
            <a:endParaRPr sz="1800">
              <a:solidFill>
                <a:srgbClr val="3B3735"/>
              </a:solidFill>
            </a:endParaRPr>
          </a:p>
        </p:txBody>
      </p:sp>
      <p:sp>
        <p:nvSpPr>
          <p:cNvPr id="196" name="Directora del Programa de toxicidades cutáneas para la terapia contra el cáncer…"/>
          <p:cNvSpPr txBox="1"/>
          <p:nvPr/>
        </p:nvSpPr>
        <p:spPr>
          <a:xfrm>
            <a:off x="18934496" y="8537523"/>
            <a:ext cx="4865937" cy="3539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spcBef>
                <a:spcPts val="500"/>
              </a:spcBef>
              <a:buClr>
                <a:srgbClr val="00538A"/>
              </a:buClr>
              <a:buSzPct val="100000"/>
              <a:buChar char="•"/>
              <a:defRPr sz="2400" b="0">
                <a:solidFill>
                  <a:srgbClr val="3B3735"/>
                </a:solidFill>
              </a:defRPr>
            </a:pPr>
            <a:r>
              <a:t>Directora del Programa de toxicidades cutáneas para la terapia contra el cáncer</a:t>
            </a:r>
          </a:p>
          <a:p>
            <a:pPr marL="228600" indent="-228600" algn="l">
              <a:spcBef>
                <a:spcPts val="500"/>
              </a:spcBef>
              <a:buClr>
                <a:srgbClr val="00538A"/>
              </a:buClr>
              <a:buSzPct val="100000"/>
              <a:buChar char="•"/>
              <a:defRPr sz="2400" b="0">
                <a:solidFill>
                  <a:srgbClr val="3B3735"/>
                </a:solidFill>
              </a:defRPr>
            </a:pPr>
            <a:r>
              <a:t>Directora clínica de oncología cutánea</a:t>
            </a:r>
          </a:p>
          <a:p>
            <a:pPr marL="228600" indent="-228600" algn="l">
              <a:spcBef>
                <a:spcPts val="500"/>
              </a:spcBef>
              <a:buClr>
                <a:srgbClr val="00538A"/>
              </a:buClr>
              <a:buSzPct val="100000"/>
              <a:buChar char="•"/>
              <a:defRPr sz="2400" b="0">
                <a:solidFill>
                  <a:srgbClr val="3B3735"/>
                </a:solidFill>
              </a:defRPr>
            </a:pPr>
            <a:r>
              <a:t>Profesora adjunta de dermatología en Harvard Medical School</a:t>
            </a:r>
          </a:p>
          <a:p>
            <a:pPr marL="228600" indent="-228600" algn="l">
              <a:spcBef>
                <a:spcPts val="500"/>
              </a:spcBef>
              <a:buClr>
                <a:srgbClr val="00538A"/>
              </a:buClr>
              <a:buSzPct val="100000"/>
              <a:buChar char="•"/>
              <a:defRPr sz="2400">
                <a:solidFill>
                  <a:srgbClr val="BB5E47"/>
                </a:solidFill>
              </a:defRPr>
            </a:pPr>
            <a:r>
              <a:t>Colaboradora honoraria de los grupos de CONNECT</a:t>
            </a:r>
          </a:p>
        </p:txBody>
      </p:sp>
      <p:pic>
        <p:nvPicPr>
          <p:cNvPr id="197" name="hcc-logo.png" descr="hcc-logo.png"/>
          <p:cNvPicPr>
            <a:picLocks noChangeAspect="1"/>
          </p:cNvPicPr>
          <p:nvPr/>
        </p:nvPicPr>
        <p:blipFill>
          <a:blip r:embed="rId7"/>
          <a:stretch>
            <a:fillRect/>
          </a:stretch>
        </p:blipFill>
        <p:spPr>
          <a:xfrm>
            <a:off x="3714383" y="11714139"/>
            <a:ext cx="2115921" cy="971922"/>
          </a:xfrm>
          <a:prstGeom prst="rect">
            <a:avLst/>
          </a:prstGeom>
          <a:ln w="12700">
            <a:miter lim="400000"/>
          </a:ln>
        </p:spPr>
      </p:pic>
      <p:pic>
        <p:nvPicPr>
          <p:cNvPr id="198" name="gi-connect-logo.png" descr="gi-connect-logo.png"/>
          <p:cNvPicPr>
            <a:picLocks noChangeAspect="1"/>
          </p:cNvPicPr>
          <p:nvPr/>
        </p:nvPicPr>
        <p:blipFill>
          <a:blip r:embed="rId8"/>
          <a:stretch>
            <a:fillRect/>
          </a:stretch>
        </p:blipFill>
        <p:spPr>
          <a:xfrm>
            <a:off x="9968106" y="11793273"/>
            <a:ext cx="1903766" cy="904290"/>
          </a:xfrm>
          <a:prstGeom prst="rect">
            <a:avLst/>
          </a:prstGeom>
          <a:ln w="12700">
            <a:miter lim="400000"/>
          </a:ln>
        </p:spPr>
      </p:pic>
      <p:pic>
        <p:nvPicPr>
          <p:cNvPr id="199" name="GInurses-logo.png" descr="GInurses-logo.png"/>
          <p:cNvPicPr>
            <a:picLocks noChangeAspect="1"/>
          </p:cNvPicPr>
          <p:nvPr/>
        </p:nvPicPr>
        <p:blipFill>
          <a:blip r:embed="rId9"/>
          <a:stretch>
            <a:fillRect/>
          </a:stretch>
        </p:blipFill>
        <p:spPr>
          <a:xfrm>
            <a:off x="15920775" y="11877003"/>
            <a:ext cx="1992527" cy="783658"/>
          </a:xfrm>
          <a:prstGeom prst="rect">
            <a:avLst/>
          </a:prstGeom>
          <a:ln w="12700">
            <a:miter lim="400000"/>
          </a:ln>
        </p:spPr>
      </p:pic>
      <p:pic>
        <p:nvPicPr>
          <p:cNvPr id="200" name="connects.png" descr="connects.png"/>
          <p:cNvPicPr>
            <a:picLocks noChangeAspect="1"/>
          </p:cNvPicPr>
          <p:nvPr/>
        </p:nvPicPr>
        <p:blipFill>
          <a:blip r:embed="rId10"/>
          <a:stretch>
            <a:fillRect/>
          </a:stretch>
        </p:blipFill>
        <p:spPr>
          <a:xfrm>
            <a:off x="22284667" y="11823537"/>
            <a:ext cx="1600690" cy="783658"/>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 name="chapter-2.png" descr="chapter-2.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566" name="TOXICIDAD CUTÁNEA"/>
          <p:cNvSpPr txBox="1"/>
          <p:nvPr/>
        </p:nvSpPr>
        <p:spPr>
          <a:xfrm>
            <a:off x="699543" y="4400435"/>
            <a:ext cx="17254236" cy="1769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3000">
                <a:solidFill>
                  <a:srgbClr val="00538A"/>
                </a:solidFill>
              </a:defRPr>
            </a:lvl1pPr>
          </a:lstStyle>
          <a:p>
            <a:r>
              <a:t>TOXICIDAD CUTÁNEA</a:t>
            </a:r>
          </a:p>
        </p:txBody>
      </p:sp>
      <p:sp>
        <p:nvSpPr>
          <p:cNvPr id="567" name="PREVENCIÓN Y MANEJO"/>
          <p:cNvSpPr txBox="1"/>
          <p:nvPr/>
        </p:nvSpPr>
        <p:spPr>
          <a:xfrm>
            <a:off x="699543" y="6528205"/>
            <a:ext cx="10473123" cy="1041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7000"/>
              </a:lnSpc>
              <a:defRPr sz="7200">
                <a:solidFill>
                  <a:srgbClr val="00538A"/>
                </a:solidFill>
              </a:defRPr>
            </a:lvl1pPr>
          </a:lstStyle>
          <a:p>
            <a:r>
              <a:t>PREVENCIÓN Y MANEJO</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70" name="OBJETIVO DE APRENDIZAJE"/>
          <p:cNvSpPr txBox="1"/>
          <p:nvPr/>
        </p:nvSpPr>
        <p:spPr>
          <a:xfrm>
            <a:off x="1130300" y="660399"/>
            <a:ext cx="10194132"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b="0">
                <a:solidFill>
                  <a:srgbClr val="3B3735"/>
                </a:solidFill>
              </a:defRPr>
            </a:lvl1pPr>
          </a:lstStyle>
          <a:p>
            <a:r>
              <a:t>OBJETIVO DE APRENDIZAJE</a:t>
            </a:r>
          </a:p>
        </p:txBody>
      </p:sp>
      <p:sp>
        <p:nvSpPr>
          <p:cNvPr id="571" name="SABER CÓMO PREVENIR Y MANEJAR LAS TOXICIDADES CUTÁNEAS ASOCIADAS CON LA TERAPIA DIRIGIDA EN CÁNCERES GI Y HEPÁTICO"/>
          <p:cNvSpPr txBox="1"/>
          <p:nvPr/>
        </p:nvSpPr>
        <p:spPr>
          <a:xfrm>
            <a:off x="1130300" y="1943099"/>
            <a:ext cx="20472515" cy="14160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5000"/>
              </a:lnSpc>
              <a:defRPr sz="5400" cap="all">
                <a:solidFill>
                  <a:srgbClr val="00538A"/>
                </a:solidFill>
              </a:defRPr>
            </a:lvl1pPr>
          </a:lstStyle>
          <a:p>
            <a:r>
              <a:t>SABER CÓMO PREVENIR Y MANEJAR LAS TOXICIDADES CUTÁNEAS ASOCIADAS CON LA TERAPIA DIRIGIDA EN CÁNCERES GI Y HEPÁTICO</a:t>
            </a:r>
          </a:p>
        </p:txBody>
      </p:sp>
      <p:sp>
        <p:nvSpPr>
          <p:cNvPr id="572" name="Rectangle"/>
          <p:cNvSpPr/>
          <p:nvPr/>
        </p:nvSpPr>
        <p:spPr>
          <a:xfrm>
            <a:off x="1309864" y="4442574"/>
            <a:ext cx="9426693" cy="6340092"/>
          </a:xfrm>
          <a:prstGeom prst="rect">
            <a:avLst/>
          </a:prstGeom>
          <a:ln w="76200">
            <a:solidFill>
              <a:srgbClr val="00538A"/>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573" name="¿QUÉ"/>
          <p:cNvSpPr txBox="1"/>
          <p:nvPr/>
        </p:nvSpPr>
        <p:spPr>
          <a:xfrm>
            <a:off x="1837109" y="4737967"/>
            <a:ext cx="1684810"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400">
                <a:solidFill>
                  <a:srgbClr val="00538A"/>
                </a:solidFill>
              </a:defRPr>
            </a:lvl1pPr>
          </a:lstStyle>
          <a:p>
            <a:r>
              <a:t>¿QUÉ</a:t>
            </a:r>
          </a:p>
        </p:txBody>
      </p:sp>
      <p:sp>
        <p:nvSpPr>
          <p:cNvPr id="574" name="APRENDERÁ?"/>
          <p:cNvSpPr txBox="1"/>
          <p:nvPr/>
        </p:nvSpPr>
        <p:spPr>
          <a:xfrm>
            <a:off x="1857714" y="5411558"/>
            <a:ext cx="3836306"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400" b="0">
                <a:solidFill>
                  <a:srgbClr val="3B3735"/>
                </a:solidFill>
              </a:defRPr>
            </a:lvl1pPr>
          </a:lstStyle>
          <a:p>
            <a:r>
              <a:t>APRENDERÁ?</a:t>
            </a:r>
          </a:p>
        </p:txBody>
      </p:sp>
      <p:sp>
        <p:nvSpPr>
          <p:cNvPr id="575" name="Las cosas que debería saber usted como profesional de la salud sobre la prevención y el manejo de las toxicidades cutáneas, incluida la modificación de dosis y los programas de dosis alternativos…"/>
          <p:cNvSpPr txBox="1"/>
          <p:nvPr/>
        </p:nvSpPr>
        <p:spPr>
          <a:xfrm>
            <a:off x="1841779" y="6463602"/>
            <a:ext cx="8362863" cy="382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2020" indent="-422020" algn="l">
              <a:buClr>
                <a:srgbClr val="BB5E47"/>
              </a:buClr>
              <a:buSzPct val="100000"/>
              <a:buChar char="•"/>
              <a:defRPr sz="3400">
                <a:solidFill>
                  <a:srgbClr val="3B3735"/>
                </a:solidFill>
              </a:defRPr>
            </a:pPr>
            <a:r>
              <a:t>Las cosas que debería saber usted como profesional de la salud sobre la prevención y el manejo de las toxicidades cutáneas, incluida la modificación de dosis y los programas de dosis alternativos</a:t>
            </a:r>
          </a:p>
          <a:p>
            <a:pPr marL="422020" indent="-422020" algn="l">
              <a:buClr>
                <a:srgbClr val="BB5E47"/>
              </a:buClr>
              <a:buSzPct val="100000"/>
              <a:buChar char="•"/>
              <a:defRPr sz="3400">
                <a:solidFill>
                  <a:srgbClr val="3B3735"/>
                </a:solidFill>
              </a:defRPr>
            </a:pPr>
            <a:r>
              <a:t>Lo que pueden hacer los pacientes para prevenir y manejar las toxicidades cutáneas</a:t>
            </a:r>
          </a:p>
        </p:txBody>
      </p:sp>
      <p:sp>
        <p:nvSpPr>
          <p:cNvPr id="576" name="Shape"/>
          <p:cNvSpPr/>
          <p:nvPr/>
        </p:nvSpPr>
        <p:spPr>
          <a:xfrm>
            <a:off x="11175744" y="4443919"/>
            <a:ext cx="10791061" cy="63374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478" y="21600"/>
                </a:lnTo>
                <a:lnTo>
                  <a:pt x="21600" y="10778"/>
                </a:lnTo>
                <a:lnTo>
                  <a:pt x="17462" y="39"/>
                </a:lnTo>
                <a:lnTo>
                  <a:pt x="0" y="0"/>
                </a:lnTo>
                <a:close/>
              </a:path>
            </a:pathLst>
          </a:custGeom>
          <a:ln w="76200">
            <a:solidFill>
              <a:srgbClr val="00538A"/>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577" name="¿POR QUÉ"/>
          <p:cNvSpPr txBox="1"/>
          <p:nvPr/>
        </p:nvSpPr>
        <p:spPr>
          <a:xfrm>
            <a:off x="11650705" y="4737967"/>
            <a:ext cx="3054736"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400">
                <a:solidFill>
                  <a:srgbClr val="00538A"/>
                </a:solidFill>
              </a:defRPr>
            </a:lvl1pPr>
          </a:lstStyle>
          <a:p>
            <a:r>
              <a:t>¿POR QUÉ</a:t>
            </a:r>
          </a:p>
        </p:txBody>
      </p:sp>
      <p:sp>
        <p:nvSpPr>
          <p:cNvPr id="578" name="ES IMPORTANTE?"/>
          <p:cNvSpPr txBox="1"/>
          <p:nvPr/>
        </p:nvSpPr>
        <p:spPr>
          <a:xfrm>
            <a:off x="11575281" y="5411558"/>
            <a:ext cx="4952740"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400" b="0">
                <a:solidFill>
                  <a:srgbClr val="3B3735"/>
                </a:solidFill>
              </a:defRPr>
            </a:lvl1pPr>
          </a:lstStyle>
          <a:p>
            <a:r>
              <a:t>ES IMPORTANTE?</a:t>
            </a:r>
          </a:p>
        </p:txBody>
      </p:sp>
      <p:sp>
        <p:nvSpPr>
          <p:cNvPr id="579" name="Tratar preventivamente las potenciales toxicidades cutáneas podría mejorar la calidad de vida de los pacientes y permitirles mantener más tiempo la terapia"/>
          <p:cNvSpPr txBox="1"/>
          <p:nvPr/>
        </p:nvSpPr>
        <p:spPr>
          <a:xfrm>
            <a:off x="11748554" y="6400102"/>
            <a:ext cx="8118873" cy="273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422030" indent="-422030" algn="l">
              <a:buClr>
                <a:srgbClr val="BB5E47"/>
              </a:buClr>
              <a:buSzPct val="100000"/>
              <a:buChar char="•"/>
              <a:defRPr sz="3400">
                <a:solidFill>
                  <a:srgbClr val="3B3735"/>
                </a:solidFill>
              </a:defRPr>
            </a:lvl1pPr>
          </a:lstStyle>
          <a:p>
            <a:r>
              <a:t>Tratar preventivamente las potenciales toxicidades cutáneas podría mejorar la calidad de vida de los pacientes y permitirles mantener más tiempo la terapia</a:t>
            </a:r>
          </a:p>
        </p:txBody>
      </p:sp>
      <p:sp>
        <p:nvSpPr>
          <p:cNvPr id="580" name="GI, gastrointestinal"/>
          <p:cNvSpPr txBox="1"/>
          <p:nvPr/>
        </p:nvSpPr>
        <p:spPr>
          <a:xfrm>
            <a:off x="431800" y="13119099"/>
            <a:ext cx="2238450"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5900"/>
              </a:spcBef>
              <a:defRPr sz="2200" b="0">
                <a:solidFill>
                  <a:srgbClr val="3B3735"/>
                </a:solidFill>
              </a:defRPr>
            </a:lvl1pPr>
          </a:lstStyle>
          <a:p>
            <a:r>
              <a:t>GI, gastrointestinal</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583" name="EN LUGAR DE LAS REACTIVAS SON MÁS EFICACES PARA CONTROLAR LOS EA"/>
          <p:cNvSpPr txBox="1"/>
          <p:nvPr/>
        </p:nvSpPr>
        <p:spPr>
          <a:xfrm>
            <a:off x="1130300" y="1730176"/>
            <a:ext cx="22361525" cy="808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600">
                <a:solidFill>
                  <a:srgbClr val="00538A"/>
                </a:solidFill>
              </a:defRPr>
            </a:lvl1pPr>
          </a:lstStyle>
          <a:p>
            <a:r>
              <a:t>EN LUGAR DE LAS REACTIVAS SON MÁS EFICACES PARA CONTROLAR LOS EA</a:t>
            </a:r>
          </a:p>
        </p:txBody>
      </p:sp>
      <p:sp>
        <p:nvSpPr>
          <p:cNvPr id="584" name="En todos los pacientes tratados con terapias dirigidas, algunas de las medidas profilácticas son:"/>
          <p:cNvSpPr txBox="1"/>
          <p:nvPr/>
        </p:nvSpPr>
        <p:spPr>
          <a:xfrm>
            <a:off x="957892" y="2924025"/>
            <a:ext cx="21976517" cy="62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1300"/>
              </a:spcBef>
              <a:buClr>
                <a:srgbClr val="00538A"/>
              </a:buClr>
              <a:defRPr sz="4100">
                <a:solidFill>
                  <a:srgbClr val="3B3735"/>
                </a:solidFill>
              </a:defRPr>
            </a:lvl1pPr>
          </a:lstStyle>
          <a:p>
            <a:r>
              <a:t>En todos los pacientes tratados con terapias dirigidas, algunas de las medidas profilácticas son:</a:t>
            </a:r>
          </a:p>
        </p:txBody>
      </p:sp>
      <p:sp>
        <p:nvSpPr>
          <p:cNvPr id="585" name="EA, evento adverso; SPF, factor de protección solar; UVA, ultravioleta A; UVB, ultravioleta B;…"/>
          <p:cNvSpPr txBox="1"/>
          <p:nvPr/>
        </p:nvSpPr>
        <p:spPr>
          <a:xfrm>
            <a:off x="431800" y="12509500"/>
            <a:ext cx="18866545"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SPF, factor de protección solar; UVA, ultravioleta A; UVB, ultravioleta B;</a:t>
            </a:r>
          </a:p>
          <a:p>
            <a:pPr algn="l">
              <a:defRPr sz="2200" b="0">
                <a:solidFill>
                  <a:srgbClr val="3B3735"/>
                </a:solidFill>
              </a:defRPr>
            </a:pPr>
            <a:r>
              <a:t>1. </a:t>
            </a:r>
            <a:r>
              <a:rPr u="sng">
                <a:solidFill>
                  <a:srgbClr val="4F4D50"/>
                </a:solidFill>
                <a:uFill>
                  <a:solidFill>
                    <a:srgbClr val="4F4D50"/>
                  </a:solidFill>
                </a:uFill>
                <a:hlinkClick r:id="rId3"/>
              </a:rPr>
              <a:t>Lacouture ME, et al. J Clin Oncol. 2010;28:1351-7</a:t>
            </a:r>
            <a:r>
              <a:t>. 2. </a:t>
            </a:r>
            <a:r>
              <a:rPr u="sng">
                <a:solidFill>
                  <a:srgbClr val="4F4D50"/>
                </a:solidFill>
                <a:uFill>
                  <a:solidFill>
                    <a:srgbClr val="4F4D50"/>
                  </a:solidFill>
                </a:uFill>
                <a:hlinkClick r:id="rId4"/>
              </a:rPr>
              <a:t>Beech J, et al. Future Oncol. 2018;14:2531-41</a:t>
            </a:r>
            <a:r>
              <a:t>. 3</a:t>
            </a:r>
            <a:r>
              <a:rPr u="sng">
                <a:solidFill>
                  <a:srgbClr val="4F4D50"/>
                </a:solidFill>
                <a:uFill>
                  <a:solidFill>
                    <a:srgbClr val="4F4D50"/>
                  </a:solidFill>
                </a:uFill>
                <a:hlinkClick r:id="rId5"/>
              </a:rPr>
              <a:t>. Segaert S, et al. Eur J Cancer. 2009;45 suppl 1:295-308</a:t>
            </a:r>
            <a:r>
              <a:t>. 4. </a:t>
            </a:r>
            <a:r>
              <a:rPr u="sng">
                <a:solidFill>
                  <a:srgbClr val="4F4D50"/>
                </a:solidFill>
                <a:uFill>
                  <a:solidFill>
                    <a:srgbClr val="4F4D50"/>
                  </a:solidFill>
                </a:uFill>
                <a:hlinkClick r:id="rId6"/>
              </a:rPr>
              <a:t>Lacouture ME, et al. Support Care Cancer. 2011;19:1079-95</a:t>
            </a:r>
            <a:r>
              <a:t>.</a:t>
            </a:r>
          </a:p>
        </p:txBody>
      </p:sp>
      <p:grpSp>
        <p:nvGrpSpPr>
          <p:cNvPr id="602" name="Group"/>
          <p:cNvGrpSpPr/>
          <p:nvPr/>
        </p:nvGrpSpPr>
        <p:grpSpPr>
          <a:xfrm>
            <a:off x="1239457" y="3826742"/>
            <a:ext cx="18116344" cy="5446764"/>
            <a:chOff x="0" y="0"/>
            <a:chExt cx="18116343" cy="5446762"/>
          </a:xfrm>
        </p:grpSpPr>
        <p:grpSp>
          <p:nvGrpSpPr>
            <p:cNvPr id="589" name="Group"/>
            <p:cNvGrpSpPr/>
            <p:nvPr/>
          </p:nvGrpSpPr>
          <p:grpSpPr>
            <a:xfrm>
              <a:off x="0" y="0"/>
              <a:ext cx="3369182" cy="5446762"/>
              <a:chOff x="0" y="0"/>
              <a:chExt cx="3369181" cy="5446761"/>
            </a:xfrm>
          </p:grpSpPr>
          <p:sp>
            <p:nvSpPr>
              <p:cNvPr id="586" name="Rectangle"/>
              <p:cNvSpPr/>
              <p:nvPr/>
            </p:nvSpPr>
            <p:spPr>
              <a:xfrm>
                <a:off x="0" y="0"/>
                <a:ext cx="3369181" cy="5446761"/>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587" name="uso de protector solar de amplio espectro ( UVA / UVB ) ( SPF 30+)"/>
              <p:cNvSpPr/>
              <p:nvPr/>
            </p:nvSpPr>
            <p:spPr>
              <a:xfrm>
                <a:off x="245395" y="3216978"/>
                <a:ext cx="2878391" cy="188769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spcBef>
                    <a:spcPts val="5900"/>
                  </a:spcBef>
                  <a:defRPr sz="2900">
                    <a:solidFill>
                      <a:srgbClr val="3B3735"/>
                    </a:solidFill>
                  </a:defRPr>
                </a:lvl1pPr>
              </a:lstStyle>
              <a:p>
                <a:r>
                  <a:rPr dirty="0" err="1"/>
                  <a:t>uso</a:t>
                </a:r>
                <a:r>
                  <a:rPr dirty="0"/>
                  <a:t> de protector solar de </a:t>
                </a:r>
                <a:r>
                  <a:rPr dirty="0" err="1"/>
                  <a:t>amplio</a:t>
                </a:r>
                <a:r>
                  <a:rPr dirty="0"/>
                  <a:t> </a:t>
                </a:r>
                <a:r>
                  <a:rPr dirty="0" err="1"/>
                  <a:t>espectro</a:t>
                </a:r>
                <a:r>
                  <a:rPr dirty="0"/>
                  <a:t> ( UVA / UVB ) ( SPF 30+)</a:t>
                </a:r>
                <a:endParaRPr dirty="0">
                  <a:solidFill>
                    <a:srgbClr val="000000"/>
                  </a:solidFill>
                  <a:latin typeface="Times Roman"/>
                  <a:ea typeface="Times Roman"/>
                  <a:cs typeface="Times Roman"/>
                  <a:sym typeface="Times Roman"/>
                </a:endParaRPr>
              </a:p>
            </p:txBody>
          </p:sp>
          <p:pic>
            <p:nvPicPr>
              <p:cNvPr id="588" name="SUN.png" descr="SUN.png"/>
              <p:cNvPicPr>
                <a:picLocks noChangeAspect="1"/>
              </p:cNvPicPr>
              <p:nvPr/>
            </p:nvPicPr>
            <p:blipFill>
              <a:blip r:embed="rId7"/>
              <a:stretch>
                <a:fillRect/>
              </a:stretch>
            </p:blipFill>
            <p:spPr>
              <a:xfrm>
                <a:off x="820990" y="478291"/>
                <a:ext cx="1727201" cy="1803401"/>
              </a:xfrm>
              <a:prstGeom prst="rect">
                <a:avLst/>
              </a:prstGeom>
              <a:ln w="12700" cap="flat">
                <a:noFill/>
                <a:miter lim="400000"/>
              </a:ln>
              <a:effectLst/>
            </p:spPr>
          </p:pic>
        </p:grpSp>
        <p:sp>
          <p:nvSpPr>
            <p:cNvPr id="590" name="Rectangle"/>
            <p:cNvSpPr/>
            <p:nvPr/>
          </p:nvSpPr>
          <p:spPr>
            <a:xfrm>
              <a:off x="3686790" y="0"/>
              <a:ext cx="3369181" cy="5446761"/>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591" name="evitar la exposición al sol"/>
            <p:cNvSpPr/>
            <p:nvPr/>
          </p:nvSpPr>
          <p:spPr>
            <a:xfrm>
              <a:off x="3807582" y="3873036"/>
              <a:ext cx="310219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spcBef>
                  <a:spcPts val="5900"/>
                </a:spcBef>
                <a:defRPr sz="3200">
                  <a:solidFill>
                    <a:srgbClr val="3B3735"/>
                  </a:solidFill>
                </a:defRPr>
              </a:lvl1pPr>
            </a:lstStyle>
            <a:p>
              <a:r>
                <a:t>evitar la exposición al sol</a:t>
              </a:r>
              <a:endParaRPr>
                <a:solidFill>
                  <a:srgbClr val="000000"/>
                </a:solidFill>
                <a:latin typeface="Times Roman"/>
                <a:ea typeface="Times Roman"/>
                <a:cs typeface="Times Roman"/>
                <a:sym typeface="Times Roman"/>
              </a:endParaRPr>
            </a:p>
          </p:txBody>
        </p:sp>
        <p:sp>
          <p:nvSpPr>
            <p:cNvPr id="592" name="Rectangle"/>
            <p:cNvSpPr/>
            <p:nvPr/>
          </p:nvSpPr>
          <p:spPr>
            <a:xfrm>
              <a:off x="7373580" y="0"/>
              <a:ext cx="3369182" cy="5446761"/>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593" name="usar humectantes de piel (emolientes suaves)"/>
            <p:cNvSpPr/>
            <p:nvPr/>
          </p:nvSpPr>
          <p:spPr>
            <a:xfrm>
              <a:off x="8001919" y="3873036"/>
              <a:ext cx="23876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spcBef>
                  <a:spcPts val="5900"/>
                </a:spcBef>
                <a:defRPr sz="3200">
                  <a:solidFill>
                    <a:srgbClr val="3B3735"/>
                  </a:solidFill>
                </a:defRPr>
              </a:lvl1pPr>
            </a:lstStyle>
            <a:p>
              <a:r>
                <a:t>usar humectantes de piel (emolientes suaves)</a:t>
              </a:r>
            </a:p>
          </p:txBody>
        </p:sp>
        <p:sp>
          <p:nvSpPr>
            <p:cNvPr id="594" name="Rectangle"/>
            <p:cNvSpPr/>
            <p:nvPr/>
          </p:nvSpPr>
          <p:spPr>
            <a:xfrm>
              <a:off x="11060371" y="0"/>
              <a:ext cx="3369181" cy="5446761"/>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595" name="cuidado de uñas"/>
            <p:cNvSpPr/>
            <p:nvPr/>
          </p:nvSpPr>
          <p:spPr>
            <a:xfrm>
              <a:off x="11785035" y="3873036"/>
              <a:ext cx="23876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spcBef>
                  <a:spcPts val="5900"/>
                </a:spcBef>
                <a:defRPr sz="3200">
                  <a:solidFill>
                    <a:srgbClr val="3B3735"/>
                  </a:solidFill>
                </a:defRPr>
              </a:lvl1pPr>
            </a:lstStyle>
            <a:p>
              <a:r>
                <a:t>cuidado de uñas</a:t>
              </a:r>
              <a:endParaRPr>
                <a:solidFill>
                  <a:srgbClr val="000000"/>
                </a:solidFill>
                <a:latin typeface="Times Roman"/>
                <a:ea typeface="Times Roman"/>
                <a:cs typeface="Times Roman"/>
                <a:sym typeface="Times Roman"/>
              </a:endParaRPr>
            </a:p>
          </p:txBody>
        </p:sp>
        <p:sp>
          <p:nvSpPr>
            <p:cNvPr id="596" name="Rectangle"/>
            <p:cNvSpPr/>
            <p:nvPr/>
          </p:nvSpPr>
          <p:spPr>
            <a:xfrm>
              <a:off x="14747161" y="0"/>
              <a:ext cx="3369182" cy="5446761"/>
            </a:xfrm>
            <a:prstGeom prst="rect">
              <a:avLst/>
            </a:prstGeom>
            <a:solidFill>
              <a:srgbClr val="FFFFFF"/>
            </a:solidFill>
            <a:ln w="50800" cap="flat">
              <a:solidFill>
                <a:srgbClr val="678498"/>
              </a:solidFill>
              <a:prstDash val="solid"/>
              <a:miter lim="400000"/>
            </a:ln>
            <a:effectLst/>
          </p:spPr>
          <p:txBody>
            <a:bodyPr wrap="square" lIns="0" tIns="0" rIns="0" bIns="0" numCol="1" anchor="ctr">
              <a:noAutofit/>
            </a:bodyP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597" name="cuidado oral"/>
            <p:cNvSpPr/>
            <p:nvPr/>
          </p:nvSpPr>
          <p:spPr>
            <a:xfrm>
              <a:off x="15568152" y="3873036"/>
              <a:ext cx="23876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spcBef>
                  <a:spcPts val="5900"/>
                </a:spcBef>
                <a:defRPr sz="3200">
                  <a:solidFill>
                    <a:srgbClr val="3B3735"/>
                  </a:solidFill>
                </a:defRPr>
              </a:lvl1pPr>
            </a:lstStyle>
            <a:p>
              <a:r>
                <a:t>cuidado oral</a:t>
              </a:r>
              <a:endParaRPr>
                <a:solidFill>
                  <a:srgbClr val="000000"/>
                </a:solidFill>
                <a:latin typeface="Times Roman"/>
                <a:ea typeface="Times Roman"/>
                <a:cs typeface="Times Roman"/>
                <a:sym typeface="Times Roman"/>
              </a:endParaRPr>
            </a:p>
          </p:txBody>
        </p:sp>
        <p:pic>
          <p:nvPicPr>
            <p:cNvPr id="598" name="SUN-SHADE.png" descr="SUN-SHADE.png"/>
            <p:cNvPicPr>
              <a:picLocks noChangeAspect="1"/>
            </p:cNvPicPr>
            <p:nvPr/>
          </p:nvPicPr>
          <p:blipFill>
            <a:blip r:embed="rId8"/>
            <a:stretch>
              <a:fillRect/>
            </a:stretch>
          </p:blipFill>
          <p:spPr>
            <a:xfrm>
              <a:off x="4164880" y="300491"/>
              <a:ext cx="2387601" cy="2159001"/>
            </a:xfrm>
            <a:prstGeom prst="rect">
              <a:avLst/>
            </a:prstGeom>
            <a:ln w="12700" cap="flat">
              <a:noFill/>
              <a:miter lim="400000"/>
            </a:ln>
            <a:effectLst/>
          </p:spPr>
        </p:pic>
        <p:pic>
          <p:nvPicPr>
            <p:cNvPr id="599" name="CREAM.png" descr="CREAM.png"/>
            <p:cNvPicPr>
              <a:picLocks noChangeAspect="1"/>
            </p:cNvPicPr>
            <p:nvPr/>
          </p:nvPicPr>
          <p:blipFill>
            <a:blip r:embed="rId9"/>
            <a:stretch>
              <a:fillRect/>
            </a:stretch>
          </p:blipFill>
          <p:spPr>
            <a:xfrm>
              <a:off x="8105671" y="377849"/>
              <a:ext cx="1816101" cy="1905001"/>
            </a:xfrm>
            <a:prstGeom prst="rect">
              <a:avLst/>
            </a:prstGeom>
            <a:ln w="12700" cap="flat">
              <a:noFill/>
              <a:miter lim="400000"/>
            </a:ln>
            <a:effectLst/>
          </p:spPr>
        </p:pic>
        <p:pic>
          <p:nvPicPr>
            <p:cNvPr id="600" name="FINGER.png" descr="FINGER.png"/>
            <p:cNvPicPr>
              <a:picLocks noChangeAspect="1"/>
            </p:cNvPicPr>
            <p:nvPr/>
          </p:nvPicPr>
          <p:blipFill>
            <a:blip r:embed="rId10"/>
            <a:stretch>
              <a:fillRect/>
            </a:stretch>
          </p:blipFill>
          <p:spPr>
            <a:xfrm>
              <a:off x="12148061" y="396899"/>
              <a:ext cx="1193801" cy="1866901"/>
            </a:xfrm>
            <a:prstGeom prst="rect">
              <a:avLst/>
            </a:prstGeom>
            <a:ln w="12700" cap="flat">
              <a:noFill/>
              <a:miter lim="400000"/>
            </a:ln>
            <a:effectLst/>
          </p:spPr>
        </p:pic>
        <p:pic>
          <p:nvPicPr>
            <p:cNvPr id="601" name="TOOTH.png" descr="TOOTH.png"/>
            <p:cNvPicPr>
              <a:picLocks noChangeAspect="1"/>
            </p:cNvPicPr>
            <p:nvPr/>
          </p:nvPicPr>
          <p:blipFill>
            <a:blip r:embed="rId11"/>
            <a:stretch>
              <a:fillRect/>
            </a:stretch>
          </p:blipFill>
          <p:spPr>
            <a:xfrm>
              <a:off x="15549102" y="434999"/>
              <a:ext cx="1765301" cy="1790701"/>
            </a:xfrm>
            <a:prstGeom prst="rect">
              <a:avLst/>
            </a:prstGeom>
            <a:ln w="12700" cap="flat">
              <a:noFill/>
              <a:miter lim="400000"/>
            </a:ln>
            <a:effectLst/>
          </p:spPr>
        </p:pic>
      </p:grpSp>
      <p:sp>
        <p:nvSpPr>
          <p:cNvPr id="603" name="Rectangle"/>
          <p:cNvSpPr/>
          <p:nvPr/>
        </p:nvSpPr>
        <p:spPr>
          <a:xfrm>
            <a:off x="1294920" y="9609857"/>
            <a:ext cx="8793975" cy="2286001"/>
          </a:xfrm>
          <a:prstGeom prst="rect">
            <a:avLst/>
          </a:prstGeom>
          <a:solidFill>
            <a:srgbClr val="00538A"/>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604" name="El manejo de la toxicidad de bajo grado es similar a estas medidas profilácticas"/>
          <p:cNvSpPr txBox="1"/>
          <p:nvPr/>
        </p:nvSpPr>
        <p:spPr>
          <a:xfrm>
            <a:off x="1660963" y="10261501"/>
            <a:ext cx="7499213" cy="982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FFFFFF"/>
                </a:solidFill>
              </a:defRPr>
            </a:lvl1pPr>
          </a:lstStyle>
          <a:p>
            <a:r>
              <a:t>El manejo de la toxicidad de bajo grado es similar a estas medidas profilácticas</a:t>
            </a:r>
          </a:p>
        </p:txBody>
      </p:sp>
      <p:sp>
        <p:nvSpPr>
          <p:cNvPr id="605" name="Rectangle"/>
          <p:cNvSpPr/>
          <p:nvPr/>
        </p:nvSpPr>
        <p:spPr>
          <a:xfrm>
            <a:off x="10355171" y="9609857"/>
            <a:ext cx="8793975" cy="2286001"/>
          </a:xfrm>
          <a:prstGeom prst="rect">
            <a:avLst/>
          </a:prstGeom>
          <a:solidFill>
            <a:srgbClr val="00538A"/>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606" name="El manejo de la toxicidad de alto grado depende del tipo de toxicidad y del grado"/>
          <p:cNvSpPr txBox="1"/>
          <p:nvPr/>
        </p:nvSpPr>
        <p:spPr>
          <a:xfrm>
            <a:off x="10721213" y="10261501"/>
            <a:ext cx="7499213" cy="982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FFFFFF"/>
                </a:solidFill>
              </a:defRPr>
            </a:lvl1pPr>
          </a:lstStyle>
          <a:p>
            <a:r>
              <a:t>El manejo de la toxicidad de alto grado depende del tipo de toxicidad y del grado</a:t>
            </a:r>
          </a:p>
        </p:txBody>
      </p:sp>
      <p:sp>
        <p:nvSpPr>
          <p:cNvPr id="607" name="Callout"/>
          <p:cNvSpPr/>
          <p:nvPr/>
        </p:nvSpPr>
        <p:spPr>
          <a:xfrm>
            <a:off x="19837241" y="3826742"/>
            <a:ext cx="3705623" cy="6269039"/>
          </a:xfrm>
          <a:custGeom>
            <a:avLst/>
            <a:gdLst/>
            <a:ahLst/>
            <a:cxnLst>
              <a:cxn ang="0">
                <a:pos x="wd2" y="hd2"/>
              </a:cxn>
              <a:cxn ang="5400000">
                <a:pos x="wd2" y="hd2"/>
              </a:cxn>
              <a:cxn ang="10800000">
                <a:pos x="wd2" y="hd2"/>
              </a:cxn>
              <a:cxn ang="16200000">
                <a:pos x="wd2" y="hd2"/>
              </a:cxn>
            </a:cxnLst>
            <a:rect l="0" t="0" r="r" b="b"/>
            <a:pathLst>
              <a:path w="21600" h="21600" extrusionOk="0">
                <a:moveTo>
                  <a:pt x="1080" y="0"/>
                </a:moveTo>
                <a:cubicBezTo>
                  <a:pt x="484" y="0"/>
                  <a:pt x="0" y="286"/>
                  <a:pt x="0" y="639"/>
                </a:cubicBezTo>
                <a:lnTo>
                  <a:pt x="0" y="18068"/>
                </a:lnTo>
                <a:cubicBezTo>
                  <a:pt x="0" y="18420"/>
                  <a:pt x="484" y="18707"/>
                  <a:pt x="1080" y="18707"/>
                </a:cubicBezTo>
                <a:lnTo>
                  <a:pt x="9707" y="18707"/>
                </a:lnTo>
                <a:lnTo>
                  <a:pt x="11868" y="21600"/>
                </a:lnTo>
                <a:lnTo>
                  <a:pt x="14026" y="18707"/>
                </a:lnTo>
                <a:lnTo>
                  <a:pt x="20520" y="18707"/>
                </a:lnTo>
                <a:cubicBezTo>
                  <a:pt x="21116" y="18707"/>
                  <a:pt x="21600" y="18420"/>
                  <a:pt x="21600" y="18068"/>
                </a:cubicBezTo>
                <a:lnTo>
                  <a:pt x="21600" y="639"/>
                </a:lnTo>
                <a:cubicBezTo>
                  <a:pt x="21600" y="286"/>
                  <a:pt x="21116" y="0"/>
                  <a:pt x="20520" y="0"/>
                </a:cubicBezTo>
                <a:lnTo>
                  <a:pt x="1080" y="0"/>
                </a:ln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608" name="Se recomienda un examen de la piel de todo el cuerpo antes del inicio del tratamiento…"/>
          <p:cNvSpPr txBox="1"/>
          <p:nvPr/>
        </p:nvSpPr>
        <p:spPr>
          <a:xfrm>
            <a:off x="20131053" y="4295396"/>
            <a:ext cx="3117999" cy="4636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700">
                <a:solidFill>
                  <a:srgbClr val="FFFFFF"/>
                </a:solidFill>
              </a:defRPr>
            </a:pPr>
            <a:r>
              <a:t>Se recomienda un examen de la piel de todo el cuerpo antes del inicio del tratamiento</a:t>
            </a:r>
          </a:p>
          <a:p>
            <a:pPr defTabSz="457200">
              <a:defRPr sz="2700">
                <a:solidFill>
                  <a:srgbClr val="FFFFFF"/>
                </a:solidFill>
              </a:defRPr>
            </a:pPr>
            <a:endParaRPr/>
          </a:p>
          <a:p>
            <a:pPr defTabSz="457200">
              <a:defRPr sz="2700" b="0">
                <a:solidFill>
                  <a:srgbClr val="FFFFFF"/>
                </a:solidFill>
              </a:defRPr>
            </a:pPr>
            <a:r>
              <a:t>La educación eficaz del paciente es clave para prevenir y tratar las toxicidades cutáneas</a:t>
            </a:r>
          </a:p>
        </p:txBody>
      </p:sp>
      <p:pic>
        <p:nvPicPr>
          <p:cNvPr id="609" name="Dr.png" descr="Dr.png"/>
          <p:cNvPicPr>
            <a:picLocks noChangeAspect="1"/>
          </p:cNvPicPr>
          <p:nvPr/>
        </p:nvPicPr>
        <p:blipFill>
          <a:blip r:embed="rId12"/>
          <a:stretch>
            <a:fillRect/>
          </a:stretch>
        </p:blipFill>
        <p:spPr>
          <a:xfrm>
            <a:off x="22349021" y="9379915"/>
            <a:ext cx="1100189" cy="3631514"/>
          </a:xfrm>
          <a:prstGeom prst="rect">
            <a:avLst/>
          </a:prstGeom>
          <a:ln w="12700">
            <a:miter lim="400000"/>
          </a:ln>
        </p:spPr>
      </p:pic>
      <p:sp>
        <p:nvSpPr>
          <p:cNvPr id="610" name="LAS ESTRATEGIAS TERAPÉUTICAS PREVENTIVAS"/>
          <p:cNvSpPr txBox="1"/>
          <p:nvPr/>
        </p:nvSpPr>
        <p:spPr>
          <a:xfrm>
            <a:off x="1130300" y="660399"/>
            <a:ext cx="17565142"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b="0">
                <a:solidFill>
                  <a:srgbClr val="393634"/>
                </a:solidFill>
              </a:defRPr>
            </a:lvl1pPr>
          </a:lstStyle>
          <a:p>
            <a:r>
              <a:t>LAS ESTRATEGIAS TERAPÉUTICAS PREVENTIVAS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13" name="TOXICIDADES CUTÁNEAS IMPLICA UNA ESTRATEGIA MULTIMODAL"/>
          <p:cNvSpPr txBox="1"/>
          <p:nvPr/>
        </p:nvSpPr>
        <p:spPr>
          <a:xfrm>
            <a:off x="1130300" y="1677888"/>
            <a:ext cx="22888655" cy="912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400">
                <a:solidFill>
                  <a:srgbClr val="00538A"/>
                </a:solidFill>
              </a:defRPr>
            </a:lvl1pPr>
          </a:lstStyle>
          <a:p>
            <a:r>
              <a:t>TOXICIDADES CUTÁNEAS IMPLICA UNA ESTRATEGIA MULTIMODAL</a:t>
            </a:r>
          </a:p>
        </p:txBody>
      </p:sp>
      <p:sp>
        <p:nvSpPr>
          <p:cNvPr id="614" name="Rectangle"/>
          <p:cNvSpPr/>
          <p:nvPr/>
        </p:nvSpPr>
        <p:spPr>
          <a:xfrm>
            <a:off x="2171170" y="4130531"/>
            <a:ext cx="9486742" cy="7536367"/>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615" name="EL MANEJO EFICAZ DE LAS TOXICIDADES CUTÁNEAS IMPLICA UNA ESTRATEGIA MULTIMODAL QUE INCLUYE:…"/>
          <p:cNvSpPr txBox="1"/>
          <p:nvPr/>
        </p:nvSpPr>
        <p:spPr>
          <a:xfrm>
            <a:off x="2537214" y="4359505"/>
            <a:ext cx="9069810" cy="317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a:solidFill>
                  <a:srgbClr val="3B3735"/>
                </a:solidFill>
              </a:defRPr>
            </a:pPr>
            <a:r>
              <a:t>EL MANEJO EFICAZ DE LAS TOXICIDADES CUTÁNEAS IMPLICA UNA </a:t>
            </a:r>
            <a:r>
              <a:rPr>
                <a:solidFill>
                  <a:srgbClr val="00538A"/>
                </a:solidFill>
              </a:rPr>
              <a:t>ESTRATEGIA MULTIMODAL</a:t>
            </a:r>
            <a:br>
              <a:rPr>
                <a:solidFill>
                  <a:srgbClr val="00679C"/>
                </a:solidFill>
              </a:rPr>
            </a:br>
            <a:r>
              <a:t>QUE INCLUYE:</a:t>
            </a:r>
            <a:endParaRPr sz="1200">
              <a:solidFill>
                <a:srgbClr val="000000"/>
              </a:solidFill>
              <a:latin typeface="Times Roman"/>
              <a:ea typeface="Times Roman"/>
              <a:cs typeface="Times Roman"/>
              <a:sym typeface="Times Roman"/>
            </a:endParaRPr>
          </a:p>
          <a:p>
            <a:pPr marL="555625" indent="-555625" algn="l">
              <a:buClr>
                <a:srgbClr val="C8563F"/>
              </a:buClr>
              <a:buSzPct val="100000"/>
              <a:buAutoNum type="arabicPeriod"/>
              <a:defRPr>
                <a:solidFill>
                  <a:srgbClr val="3B3735"/>
                </a:solidFill>
              </a:defRPr>
            </a:pPr>
            <a:r>
              <a:t>educación del paciente</a:t>
            </a:r>
          </a:p>
          <a:p>
            <a:pPr marL="555625" indent="-555625" algn="l">
              <a:buClr>
                <a:srgbClr val="C8563F"/>
              </a:buClr>
              <a:buSzPct val="100000"/>
              <a:buAutoNum type="arabicPeriod"/>
              <a:defRPr>
                <a:solidFill>
                  <a:srgbClr val="3B3735"/>
                </a:solidFill>
              </a:defRPr>
            </a:pPr>
            <a:r>
              <a:t>cuidado de apoyo y profiláctico</a:t>
            </a:r>
          </a:p>
          <a:p>
            <a:pPr marL="555625" indent="-555625" algn="l">
              <a:buClr>
                <a:srgbClr val="C8563F"/>
              </a:buClr>
              <a:buSzPct val="100000"/>
              <a:buAutoNum type="arabicPeriod"/>
              <a:defRPr>
                <a:solidFill>
                  <a:srgbClr val="3B3735"/>
                </a:solidFill>
              </a:defRPr>
            </a:pPr>
            <a:r>
              <a:t>modificación de la dosis (inclusive dosis flexibles)</a:t>
            </a:r>
            <a:endParaRPr sz="1200">
              <a:solidFill>
                <a:srgbClr val="000000"/>
              </a:solidFill>
              <a:latin typeface="Times Roman"/>
              <a:ea typeface="Times Roman"/>
              <a:cs typeface="Times Roman"/>
              <a:sym typeface="Times Roman"/>
            </a:endParaRPr>
          </a:p>
        </p:txBody>
      </p:sp>
      <p:pic>
        <p:nvPicPr>
          <p:cNvPr id="616" name="connect.png" descr="connect.png"/>
          <p:cNvPicPr>
            <a:picLocks noChangeAspect="1"/>
          </p:cNvPicPr>
          <p:nvPr/>
        </p:nvPicPr>
        <p:blipFill>
          <a:blip r:embed="rId3"/>
          <a:stretch>
            <a:fillRect/>
          </a:stretch>
        </p:blipFill>
        <p:spPr>
          <a:xfrm>
            <a:off x="4428643" y="7386486"/>
            <a:ext cx="4432421" cy="4261250"/>
          </a:xfrm>
          <a:prstGeom prst="rect">
            <a:avLst/>
          </a:prstGeom>
          <a:ln w="12700">
            <a:miter lim="400000"/>
          </a:ln>
        </p:spPr>
      </p:pic>
      <p:sp>
        <p:nvSpPr>
          <p:cNvPr id="617" name="Rectangle"/>
          <p:cNvSpPr/>
          <p:nvPr/>
        </p:nvSpPr>
        <p:spPr>
          <a:xfrm>
            <a:off x="12726089" y="4130531"/>
            <a:ext cx="9486741" cy="7536367"/>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618" name="CUANDO LAS MEDIDAS PREVENTIVAS SON INSUFICIENTES PARA EVITAR LOS EA, EL TRATAMIENTO TEMPRANO ES CRUCIAL PARA EL MANEJO DE LOS EA.…"/>
          <p:cNvSpPr txBox="1"/>
          <p:nvPr/>
        </p:nvSpPr>
        <p:spPr>
          <a:xfrm>
            <a:off x="13361820" y="4249149"/>
            <a:ext cx="8215279" cy="3395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a:solidFill>
                  <a:srgbClr val="3B3735"/>
                </a:solidFill>
              </a:defRPr>
            </a:pPr>
            <a:r>
              <a:t>CUANDO LAS MEDIDAS PREVENTIVAS SON INSUFICIENTES PARA EVITAR LOS EA, </a:t>
            </a:r>
            <a:r>
              <a:rPr>
                <a:solidFill>
                  <a:srgbClr val="00538A"/>
                </a:solidFill>
              </a:rPr>
              <a:t>EL TRATAMIENTO TEMPRANO</a:t>
            </a:r>
            <a:r>
              <a:rPr>
                <a:solidFill>
                  <a:srgbClr val="00679C"/>
                </a:solidFill>
              </a:rPr>
              <a:t> </a:t>
            </a:r>
            <a:r>
              <a:t>ES CRUCIAL PARA EL MANEJO DE LOS EA.</a:t>
            </a:r>
          </a:p>
          <a:p>
            <a:pPr marL="571500" indent="-571500" algn="l">
              <a:buClr>
                <a:srgbClr val="C8563F"/>
              </a:buClr>
              <a:buSzPct val="100000"/>
              <a:buChar char="•"/>
              <a:defRPr>
                <a:solidFill>
                  <a:srgbClr val="3B3735"/>
                </a:solidFill>
              </a:defRPr>
            </a:pPr>
            <a:r>
              <a:t>Aliente a los pacientes a que contacten con su proveedor de atención médica de inmediato apenas aparezcan los primeros síntomas</a:t>
            </a:r>
          </a:p>
        </p:txBody>
      </p:sp>
      <p:pic>
        <p:nvPicPr>
          <p:cNvPr id="619" name="phone.png" descr="phone.png"/>
          <p:cNvPicPr>
            <a:picLocks noChangeAspect="1"/>
          </p:cNvPicPr>
          <p:nvPr/>
        </p:nvPicPr>
        <p:blipFill>
          <a:blip r:embed="rId4"/>
          <a:stretch>
            <a:fillRect/>
          </a:stretch>
        </p:blipFill>
        <p:spPr>
          <a:xfrm>
            <a:off x="15167705" y="7111299"/>
            <a:ext cx="4603508" cy="4425730"/>
          </a:xfrm>
          <a:prstGeom prst="rect">
            <a:avLst/>
          </a:prstGeom>
          <a:ln w="12700">
            <a:miter lim="400000"/>
          </a:ln>
        </p:spPr>
      </p:pic>
      <p:sp>
        <p:nvSpPr>
          <p:cNvPr id="620" name="EA, evento adverso"/>
          <p:cNvSpPr txBox="1"/>
          <p:nvPr/>
        </p:nvSpPr>
        <p:spPr>
          <a:xfrm>
            <a:off x="431800" y="13119099"/>
            <a:ext cx="2282379"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200" b="0">
                <a:solidFill>
                  <a:srgbClr val="3B3735"/>
                </a:solidFill>
              </a:defRPr>
            </a:lvl1pPr>
          </a:lstStyle>
          <a:p>
            <a:r>
              <a:t>EA, evento adverso</a:t>
            </a:r>
          </a:p>
        </p:txBody>
      </p:sp>
      <p:sp>
        <p:nvSpPr>
          <p:cNvPr id="621" name="LA PREVENCIÓN Y EL MANEJO DE LAS"/>
          <p:cNvSpPr txBox="1"/>
          <p:nvPr/>
        </p:nvSpPr>
        <p:spPr>
          <a:xfrm>
            <a:off x="1130300" y="660399"/>
            <a:ext cx="21976209"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634"/>
                </a:solidFill>
              </a:defRPr>
            </a:lvl1pPr>
          </a:lstStyle>
          <a:p>
            <a:r>
              <a:t>LA PREVENCIÓN Y EL MANEJO DE LAS</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3"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24" name="PREVENCIÓN Y MANEJO DE LA"/>
          <p:cNvSpPr txBox="1"/>
          <p:nvPr/>
        </p:nvSpPr>
        <p:spPr>
          <a:xfrm>
            <a:off x="4590627" y="6603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634"/>
                </a:solidFill>
              </a:defRPr>
            </a:lvl1pPr>
          </a:lstStyle>
          <a:p>
            <a:r>
              <a:t>PREVENCIÓN Y MANEJO DE LA</a:t>
            </a:r>
          </a:p>
        </p:txBody>
      </p:sp>
      <p:sp>
        <p:nvSpPr>
          <p:cNvPr id="625" name="EA, evento adverso; SPF, factor de protección solar; UVA, ultravioleta A; UVB, ultravioleta B…"/>
          <p:cNvSpPr txBox="1"/>
          <p:nvPr/>
        </p:nvSpPr>
        <p:spPr>
          <a:xfrm>
            <a:off x="431800" y="12170081"/>
            <a:ext cx="20501366" cy="1462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SPF, factor de protección solar; UVA, ultravioleta A; UVB, ultravioleta B</a:t>
            </a:r>
          </a:p>
          <a:p>
            <a:pPr algn="l">
              <a:defRPr sz="2200" b="0">
                <a:solidFill>
                  <a:srgbClr val="3B3735"/>
                </a:solidFill>
              </a:defRPr>
            </a:pPr>
            <a:r>
              <a:t>Estas recomendaciones se basan en una revisión de la bibliografía y en la experiencia de los expertos.</a:t>
            </a:r>
          </a:p>
          <a:p>
            <a:pPr algn="l">
              <a:defRPr sz="2200" b="0">
                <a:solidFill>
                  <a:srgbClr val="3B3735"/>
                </a:solidFill>
              </a:defRPr>
            </a:pPr>
            <a:r>
              <a:t>1. </a:t>
            </a:r>
            <a:r>
              <a:rPr u="sng">
                <a:solidFill>
                  <a:srgbClr val="4F4D50"/>
                </a:solidFill>
                <a:uFill>
                  <a:solidFill>
                    <a:srgbClr val="4F4D50"/>
                  </a:solidFill>
                </a:uFill>
                <a:hlinkClick r:id="rId3"/>
              </a:rPr>
              <a:t>Beech J, et al. Future Oncol. 2018;14:2531-41</a:t>
            </a:r>
            <a:r>
              <a:rPr>
                <a:solidFill>
                  <a:srgbClr val="000000"/>
                </a:solidFill>
              </a:rPr>
              <a:t>. 2. </a:t>
            </a:r>
            <a:r>
              <a:rPr u="sng">
                <a:solidFill>
                  <a:srgbClr val="4F4D50"/>
                </a:solidFill>
                <a:uFill>
                  <a:solidFill>
                    <a:srgbClr val="4F4D50"/>
                  </a:solidFill>
                </a:uFill>
                <a:hlinkClick r:id="rId4"/>
              </a:rPr>
              <a:t>Lacouture ME, et al. Support Care Cancer. 2011;19:1079-95</a:t>
            </a:r>
            <a:r>
              <a:rPr>
                <a:solidFill>
                  <a:srgbClr val="000000"/>
                </a:solidFill>
              </a:rPr>
              <a:t>. 3. </a:t>
            </a:r>
            <a:r>
              <a:rPr u="sng">
                <a:solidFill>
                  <a:srgbClr val="4F4D50"/>
                </a:solidFill>
                <a:uFill>
                  <a:solidFill>
                    <a:srgbClr val="4F4D50"/>
                  </a:solidFill>
                </a:uFill>
                <a:hlinkClick r:id="rId5"/>
              </a:rPr>
              <a:t>Segaert S, et al. Eur J Cancer. 2009;45 suppl 1:295-308</a:t>
            </a:r>
            <a:r>
              <a:t>.</a:t>
            </a:r>
            <a:br/>
            <a:r>
              <a:t>Image courtesy of Dr Nicole LeBoeuf</a:t>
            </a:r>
          </a:p>
        </p:txBody>
      </p:sp>
      <p:pic>
        <p:nvPicPr>
          <p:cNvPr id="626" name="1-pap-rash.png" descr="1-pap-rash.png"/>
          <p:cNvPicPr>
            <a:picLocks noChangeAspect="1"/>
          </p:cNvPicPr>
          <p:nvPr/>
        </p:nvPicPr>
        <p:blipFill>
          <a:blip r:embed="rId6"/>
          <a:stretch>
            <a:fillRect/>
          </a:stretch>
        </p:blipFill>
        <p:spPr>
          <a:xfrm>
            <a:off x="32083306" y="-547340"/>
            <a:ext cx="4343401" cy="3949701"/>
          </a:xfrm>
          <a:prstGeom prst="rect">
            <a:avLst/>
          </a:prstGeom>
          <a:ln w="12700">
            <a:miter lim="400000"/>
          </a:ln>
        </p:spPr>
      </p:pic>
      <p:pic>
        <p:nvPicPr>
          <p:cNvPr id="627" name="1-pap-rash.png" descr="1-pap-rash.png"/>
          <p:cNvPicPr>
            <a:picLocks noChangeAspect="1"/>
          </p:cNvPicPr>
          <p:nvPr/>
        </p:nvPicPr>
        <p:blipFill>
          <a:blip r:embed="rId6"/>
          <a:stretch>
            <a:fillRect/>
          </a:stretch>
        </p:blipFill>
        <p:spPr>
          <a:xfrm>
            <a:off x="140221" y="128386"/>
            <a:ext cx="4343401" cy="3949701"/>
          </a:xfrm>
          <a:prstGeom prst="rect">
            <a:avLst/>
          </a:prstGeom>
          <a:ln w="12700">
            <a:miter lim="400000"/>
          </a:ln>
        </p:spPr>
      </p:pic>
      <p:graphicFrame>
        <p:nvGraphicFramePr>
          <p:cNvPr id="628" name="Table"/>
          <p:cNvGraphicFramePr/>
          <p:nvPr/>
        </p:nvGraphicFramePr>
        <p:xfrm>
          <a:off x="500909" y="4111302"/>
          <a:ext cx="23382179" cy="6222415"/>
        </p:xfrm>
        <a:graphic>
          <a:graphicData uri="http://schemas.openxmlformats.org/drawingml/2006/table">
            <a:tbl>
              <a:tblPr firstRow="1" bandRow="1">
                <a:tableStyleId>{4C3C2611-4C71-4FC5-86AE-919BDF0F9419}</a:tableStyleId>
              </a:tblPr>
              <a:tblGrid>
                <a:gridCol w="7345056">
                  <a:extLst>
                    <a:ext uri="{9D8B030D-6E8A-4147-A177-3AD203B41FA5}">
                      <a16:colId xmlns:a16="http://schemas.microsoft.com/office/drawing/2014/main" val="20000"/>
                    </a:ext>
                  </a:extLst>
                </a:gridCol>
                <a:gridCol w="3950753">
                  <a:extLst>
                    <a:ext uri="{9D8B030D-6E8A-4147-A177-3AD203B41FA5}">
                      <a16:colId xmlns:a16="http://schemas.microsoft.com/office/drawing/2014/main" val="20001"/>
                    </a:ext>
                  </a:extLst>
                </a:gridCol>
                <a:gridCol w="4026688">
                  <a:extLst>
                    <a:ext uri="{9D8B030D-6E8A-4147-A177-3AD203B41FA5}">
                      <a16:colId xmlns:a16="http://schemas.microsoft.com/office/drawing/2014/main" val="20002"/>
                    </a:ext>
                  </a:extLst>
                </a:gridCol>
                <a:gridCol w="3981235">
                  <a:extLst>
                    <a:ext uri="{9D8B030D-6E8A-4147-A177-3AD203B41FA5}">
                      <a16:colId xmlns:a16="http://schemas.microsoft.com/office/drawing/2014/main" val="20003"/>
                    </a:ext>
                  </a:extLst>
                </a:gridCol>
                <a:gridCol w="4078447">
                  <a:extLst>
                    <a:ext uri="{9D8B030D-6E8A-4147-A177-3AD203B41FA5}">
                      <a16:colId xmlns:a16="http://schemas.microsoft.com/office/drawing/2014/main" val="20004"/>
                    </a:ext>
                  </a:extLst>
                </a:gridCol>
              </a:tblGrid>
              <a:tr h="568839">
                <a:tc>
                  <a:txBody>
                    <a:bodyPr/>
                    <a:lstStyle/>
                    <a:p>
                      <a:pPr defTabSz="914400">
                        <a:defRPr sz="2800">
                          <a:latin typeface="+mn-lt"/>
                          <a:ea typeface="+mn-ea"/>
                          <a:cs typeface="+mn-cs"/>
                          <a:sym typeface="Calibri"/>
                        </a:defRPr>
                      </a:pPr>
                      <a:r>
                        <a:t>PREVENCIÓN</a:t>
                      </a:r>
                      <a:endParaRPr sz="850" b="0">
                        <a:solidFill>
                          <a:srgbClr val="000000"/>
                        </a:solidFill>
                        <a:latin typeface="Helvetica"/>
                        <a:ea typeface="Helvetica"/>
                        <a:cs typeface="Helvetica"/>
                        <a:sym typeface="Helvetica"/>
                      </a:endParaRP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1</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2</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3</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4</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653576">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Minimizar la sequedad de la piel</a:t>
                      </a:r>
                    </a:p>
                    <a:p>
                      <a:pPr marL="482600" indent="-228600" algn="l">
                        <a:buClr>
                          <a:srgbClr val="C9583E"/>
                        </a:buClr>
                        <a:buSzPct val="50000"/>
                        <a:buChar char="✦"/>
                        <a:defRPr sz="2600">
                          <a:solidFill>
                            <a:srgbClr val="00538A"/>
                          </a:solidFill>
                          <a:latin typeface="+mn-lt"/>
                          <a:ea typeface="+mn-ea"/>
                          <a:cs typeface="+mn-cs"/>
                          <a:sym typeface="Calibri"/>
                        </a:defRPr>
                      </a:pPr>
                      <a:r>
                        <a:t>Bañarse y ducharse con agua tibia</a:t>
                      </a:r>
                    </a:p>
                    <a:p>
                      <a:pPr marL="482600" indent="-228600" algn="l">
                        <a:buClr>
                          <a:srgbClr val="C9583E"/>
                        </a:buClr>
                        <a:buSzPct val="50000"/>
                        <a:buChar char="✦"/>
                        <a:defRPr sz="2600">
                          <a:solidFill>
                            <a:srgbClr val="00538A"/>
                          </a:solidFill>
                          <a:latin typeface="+mn-lt"/>
                          <a:ea typeface="+mn-ea"/>
                          <a:cs typeface="+mn-cs"/>
                          <a:sym typeface="Calibri"/>
                        </a:defRPr>
                      </a:pPr>
                      <a:r>
                        <a:t>Usar jabón suave sin fragancia para piel delicada</a:t>
                      </a:r>
                    </a:p>
                    <a:p>
                      <a:pPr marL="482600" indent="-228600" algn="l">
                        <a:buClr>
                          <a:srgbClr val="C9583E"/>
                        </a:buClr>
                        <a:buSzPct val="50000"/>
                        <a:buChar char="✦"/>
                        <a:defRPr sz="2600">
                          <a:solidFill>
                            <a:srgbClr val="00538A"/>
                          </a:solidFill>
                          <a:latin typeface="+mn-lt"/>
                          <a:ea typeface="+mn-ea"/>
                          <a:cs typeface="+mn-cs"/>
                          <a:sym typeface="Calibri"/>
                        </a:defRPr>
                      </a:pPr>
                      <a:r>
                        <a:t>Usar un emoliente suave (pomada o crema)</a:t>
                      </a:r>
                    </a:p>
                    <a:p>
                      <a:pPr marL="228600" indent="-228600" algn="l">
                        <a:buClr>
                          <a:srgbClr val="C9583E"/>
                        </a:buClr>
                        <a:buSzPct val="100000"/>
                        <a:buChar char="•"/>
                        <a:defRPr sz="2600" b="1">
                          <a:solidFill>
                            <a:srgbClr val="00538A"/>
                          </a:solidFill>
                          <a:latin typeface="+mn-lt"/>
                          <a:ea typeface="+mn-ea"/>
                          <a:cs typeface="+mn-cs"/>
                          <a:sym typeface="Calibri"/>
                        </a:defRPr>
                      </a:pPr>
                      <a:r>
                        <a:t>Evitar la radiación ultravioleta</a:t>
                      </a:r>
                    </a:p>
                    <a:p>
                      <a:pPr marL="482600" indent="-228600" algn="l">
                        <a:buClr>
                          <a:srgbClr val="C9583E"/>
                        </a:buClr>
                        <a:buSzPct val="50000"/>
                        <a:buChar char="✦"/>
                        <a:defRPr sz="2600">
                          <a:solidFill>
                            <a:srgbClr val="00538A"/>
                          </a:solidFill>
                          <a:latin typeface="+mn-lt"/>
                          <a:ea typeface="+mn-ea"/>
                          <a:cs typeface="+mn-cs"/>
                          <a:sym typeface="Calibri"/>
                        </a:defRPr>
                      </a:pPr>
                      <a:r>
                        <a:t>Usar protector solar de amplio espectro (</a:t>
                      </a:r>
                      <a:r>
                        <a:rPr i="1"/>
                        <a:t>UVA</a:t>
                      </a:r>
                      <a:r>
                        <a:t>/ </a:t>
                      </a:r>
                      <a:r>
                        <a:rPr i="1"/>
                        <a:t>UVB</a:t>
                      </a:r>
                      <a:r>
                        <a:t>) (</a:t>
                      </a:r>
                      <a:r>
                        <a:rPr i="1"/>
                        <a:t>SPF</a:t>
                      </a:r>
                      <a:r>
                        <a:t> 30+)</a:t>
                      </a:r>
                    </a:p>
                    <a:p>
                      <a:pPr marL="482600" indent="-228600" algn="l">
                        <a:buClr>
                          <a:srgbClr val="C9583E"/>
                        </a:buClr>
                        <a:buSzPct val="50000"/>
                        <a:buChar char="✦"/>
                        <a:defRPr sz="2600">
                          <a:solidFill>
                            <a:srgbClr val="00538A"/>
                          </a:solidFill>
                          <a:latin typeface="+mn-lt"/>
                          <a:ea typeface="+mn-ea"/>
                          <a:cs typeface="+mn-cs"/>
                          <a:sym typeface="Calibri"/>
                        </a:defRPr>
                      </a:pPr>
                      <a:r>
                        <a:t>Usar ropa que proteja del sol (gorros, mangas largas)</a:t>
                      </a:r>
                    </a:p>
                    <a:p>
                      <a:pPr marL="228600" indent="-228600" algn="l">
                        <a:buClr>
                          <a:srgbClr val="C9583E"/>
                        </a:buClr>
                        <a:buSzPct val="100000"/>
                        <a:buChar char="•"/>
                        <a:defRPr sz="2600" b="1">
                          <a:solidFill>
                            <a:srgbClr val="00538A"/>
                          </a:solidFill>
                          <a:latin typeface="+mn-lt"/>
                          <a:ea typeface="+mn-ea"/>
                          <a:cs typeface="+mn-cs"/>
                          <a:sym typeface="Calibri"/>
                        </a:defRPr>
                      </a:pPr>
                      <a:r>
                        <a:t>Corticosteroides tópicos</a:t>
                      </a:r>
                    </a:p>
                    <a:p>
                      <a:pPr marL="228600" indent="-228600" algn="l">
                        <a:buClr>
                          <a:srgbClr val="C9583E"/>
                        </a:buClr>
                        <a:buSzPct val="100000"/>
                        <a:buChar char="•"/>
                        <a:defRPr sz="2600" b="1">
                          <a:solidFill>
                            <a:srgbClr val="00538A"/>
                          </a:solidFill>
                          <a:latin typeface="+mn-lt"/>
                          <a:ea typeface="+mn-ea"/>
                          <a:cs typeface="+mn-cs"/>
                          <a:sym typeface="Calibri"/>
                        </a:defRPr>
                      </a:pPr>
                      <a:r>
                        <a:t>Considerar antibióticos orales</a:t>
                      </a:r>
                    </a:p>
                    <a:p>
                      <a:pPr marL="228600" indent="-228600" algn="l">
                        <a:buClr>
                          <a:srgbClr val="C9583E"/>
                        </a:buClr>
                        <a:buSzPct val="100000"/>
                        <a:buChar char="•"/>
                        <a:defRPr sz="2600" b="1">
                          <a:solidFill>
                            <a:srgbClr val="00538A"/>
                          </a:solidFill>
                          <a:latin typeface="+mn-lt"/>
                          <a:ea typeface="+mn-ea"/>
                          <a:cs typeface="+mn-cs"/>
                          <a:sym typeface="Calibri"/>
                        </a:defRPr>
                      </a:pPr>
                      <a:r>
                        <a:t>Considerar establecer una conexión con un dermatólogo</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Corticosteroides tópicos</a:t>
                      </a:r>
                    </a:p>
                    <a:p>
                      <a:pPr marL="228600" indent="-228600" algn="l">
                        <a:buClr>
                          <a:srgbClr val="C9583E"/>
                        </a:buClr>
                        <a:buSzPct val="100000"/>
                        <a:buChar char="•"/>
                        <a:defRPr sz="2600" b="1">
                          <a:solidFill>
                            <a:srgbClr val="00538A"/>
                          </a:solidFill>
                          <a:latin typeface="+mn-lt"/>
                          <a:ea typeface="+mn-ea"/>
                          <a:cs typeface="+mn-cs"/>
                          <a:sym typeface="Calibri"/>
                        </a:defRPr>
                      </a:pPr>
                      <a:r>
                        <a:t>Antibiótico tópico para pústulas o superinfección</a:t>
                      </a:r>
                    </a:p>
                    <a:p>
                      <a:pPr marL="228600" indent="-228600" algn="l">
                        <a:buClr>
                          <a:srgbClr val="C9583E"/>
                        </a:buClr>
                        <a:buSzPct val="100000"/>
                        <a:buChar char="•"/>
                        <a:defRPr sz="2600" b="1">
                          <a:solidFill>
                            <a:srgbClr val="00538A"/>
                          </a:solidFill>
                          <a:latin typeface="+mn-lt"/>
                          <a:ea typeface="+mn-ea"/>
                          <a:cs typeface="+mn-cs"/>
                          <a:sym typeface="Calibri"/>
                        </a:defRPr>
                      </a:pPr>
                      <a:r>
                        <a:t>Considerar antibióticos orales con tetraciclina</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Considerar aumentar la potencia de los corticosteroides tópicos</a:t>
                      </a:r>
                    </a:p>
                    <a:p>
                      <a:pPr marL="228600" indent="-228600" algn="l">
                        <a:buClr>
                          <a:srgbClr val="C9583E"/>
                        </a:buClr>
                        <a:buSzPct val="100000"/>
                        <a:buChar char="•"/>
                        <a:defRPr sz="2600" b="1">
                          <a:solidFill>
                            <a:srgbClr val="00538A"/>
                          </a:solidFill>
                          <a:latin typeface="+mn-lt"/>
                          <a:ea typeface="+mn-ea"/>
                          <a:cs typeface="+mn-cs"/>
                          <a:sym typeface="Calibri"/>
                        </a:defRPr>
                      </a:pPr>
                      <a:r>
                        <a:t>Añadir un antibiótico oral con tetraciclina</a:t>
                      </a:r>
                    </a:p>
                    <a:p>
                      <a:pPr marL="228600" indent="-228600" algn="l">
                        <a:buClr>
                          <a:srgbClr val="C9583E"/>
                        </a:buClr>
                        <a:buSzPct val="100000"/>
                        <a:buChar char="•"/>
                        <a:defRPr sz="2600" b="1">
                          <a:solidFill>
                            <a:srgbClr val="00538A"/>
                          </a:solidFill>
                          <a:latin typeface="+mn-lt"/>
                          <a:ea typeface="+mn-ea"/>
                          <a:cs typeface="+mn-cs"/>
                          <a:sym typeface="Calibri"/>
                        </a:defRPr>
                      </a:pPr>
                      <a:r>
                        <a:t>Tomar un cultivo de la lesión en caso de falta de respuesta o sospecha de superinfección</a:t>
                      </a:r>
                    </a:p>
                    <a:p>
                      <a:pPr marL="228600" indent="-228600" algn="l">
                        <a:buClr>
                          <a:srgbClr val="C9583E"/>
                        </a:buClr>
                        <a:buSzPct val="100000"/>
                        <a:buChar char="•"/>
                        <a:defRPr sz="2600" b="1">
                          <a:solidFill>
                            <a:srgbClr val="00538A"/>
                          </a:solidFill>
                          <a:latin typeface="+mn-lt"/>
                          <a:ea typeface="+mn-ea"/>
                          <a:cs typeface="+mn-cs"/>
                          <a:sym typeface="Calibri"/>
                        </a:defRPr>
                      </a:pPr>
                      <a:r>
                        <a:t>CONSULTAR A UN DERMATÓLOGO cuando el EA cutáneo no responda a la intervención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CONSULTAR A UN DERMATÓLOGO</a:t>
                      </a:r>
                      <a:endParaRPr b="0"/>
                    </a:p>
                    <a:p>
                      <a:pPr marL="228600" indent="-228600" algn="l">
                        <a:buClr>
                          <a:srgbClr val="C9583E"/>
                        </a:buClr>
                        <a:buSzPct val="100000"/>
                        <a:buChar char="•"/>
                        <a:defRPr sz="2600" b="1">
                          <a:solidFill>
                            <a:srgbClr val="00538A"/>
                          </a:solidFill>
                          <a:latin typeface="+mn-lt"/>
                          <a:ea typeface="+mn-ea"/>
                          <a:cs typeface="+mn-cs"/>
                          <a:sym typeface="Calibri"/>
                        </a:defRPr>
                      </a:pPr>
                      <a:r>
                        <a:t>En cuanto al grado 2</a:t>
                      </a:r>
                    </a:p>
                    <a:p>
                      <a:pPr marL="228600" indent="-228600" algn="l">
                        <a:buClr>
                          <a:srgbClr val="C9583E"/>
                        </a:buClr>
                        <a:buSzPct val="100000"/>
                        <a:buChar char="•"/>
                        <a:defRPr sz="2600" b="1">
                          <a:solidFill>
                            <a:srgbClr val="00538A"/>
                          </a:solidFill>
                          <a:latin typeface="+mn-lt"/>
                          <a:ea typeface="+mn-ea"/>
                          <a:cs typeface="+mn-cs"/>
                          <a:sym typeface="Calibri"/>
                        </a:defRPr>
                      </a:pPr>
                      <a:r>
                        <a:t>Considerar aumentar la potencia de los corticosteroides tópicos</a:t>
                      </a:r>
                    </a:p>
                    <a:p>
                      <a:pPr marL="228600" indent="-228600" algn="l">
                        <a:buClr>
                          <a:srgbClr val="C9583E"/>
                        </a:buClr>
                        <a:buSzPct val="100000"/>
                        <a:buChar char="•"/>
                        <a:defRPr sz="2600" b="1">
                          <a:solidFill>
                            <a:srgbClr val="00538A"/>
                          </a:solidFill>
                          <a:latin typeface="+mn-lt"/>
                          <a:ea typeface="+mn-ea"/>
                          <a:cs typeface="+mn-cs"/>
                          <a:sym typeface="Calibri"/>
                        </a:defRPr>
                      </a:pPr>
                      <a:r>
                        <a:t>Tomar cultivos de lesiones</a:t>
                      </a:r>
                    </a:p>
                    <a:p>
                      <a:pPr marL="228600" indent="-228600" algn="l">
                        <a:buClr>
                          <a:srgbClr val="C9583E"/>
                        </a:buClr>
                        <a:buSzPct val="100000"/>
                        <a:buChar char="•"/>
                        <a:defRPr sz="2600" b="1">
                          <a:solidFill>
                            <a:srgbClr val="00538A"/>
                          </a:solidFill>
                          <a:latin typeface="+mn-lt"/>
                          <a:ea typeface="+mn-ea"/>
                          <a:cs typeface="+mn-cs"/>
                          <a:sym typeface="Calibri"/>
                        </a:defRPr>
                      </a:pPr>
                      <a:r>
                        <a:t>Curso corto de corticosteroides orales cuando el EA cutáneo no responda a la intervención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198120" indent="-198120" algn="l">
                        <a:buClr>
                          <a:srgbClr val="C9583E"/>
                        </a:buClr>
                        <a:buSzPct val="100000"/>
                        <a:buChar char="•"/>
                        <a:defRPr sz="2600" b="1">
                          <a:solidFill>
                            <a:srgbClr val="00538A"/>
                          </a:solidFill>
                          <a:latin typeface="+mn-lt"/>
                          <a:ea typeface="+mn-ea"/>
                          <a:cs typeface="+mn-cs"/>
                          <a:sym typeface="Calibri"/>
                        </a:defRPr>
                      </a:pPr>
                      <a:r>
                        <a:t>Antibióticos y corticosteroides intravenosos</a:t>
                      </a:r>
                    </a:p>
                    <a:p>
                      <a:pPr marL="198120" indent="-198120" algn="l">
                        <a:buClr>
                          <a:srgbClr val="C9583E"/>
                        </a:buClr>
                        <a:buSzPct val="100000"/>
                        <a:buChar char="•"/>
                        <a:defRPr sz="2600" b="1">
                          <a:solidFill>
                            <a:srgbClr val="00538A"/>
                          </a:solidFill>
                          <a:latin typeface="+mn-lt"/>
                          <a:ea typeface="+mn-ea"/>
                          <a:cs typeface="+mn-cs"/>
                          <a:sym typeface="Calibri"/>
                        </a:defRPr>
                      </a:pPr>
                      <a:r>
                        <a:t>Hospitalización</a:t>
                      </a:r>
                      <a:endParaRPr sz="850">
                        <a:solidFill>
                          <a:srgbClr val="000000"/>
                        </a:solidFill>
                        <a:latin typeface="Helvetica"/>
                        <a:ea typeface="Helvetica"/>
                        <a:cs typeface="Helvetica"/>
                        <a:sym typeface="Helvetica"/>
                      </a:endParaRPr>
                    </a:p>
                    <a:p>
                      <a:pPr algn="l">
                        <a:defRPr sz="2600" b="1">
                          <a:solidFill>
                            <a:srgbClr val="00538A"/>
                          </a:solidFill>
                          <a:latin typeface="+mn-lt"/>
                          <a:ea typeface="+mn-ea"/>
                          <a:cs typeface="+mn-cs"/>
                          <a:sym typeface="Calibri"/>
                        </a:defRPr>
                      </a:pP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sp>
        <p:nvSpPr>
          <p:cNvPr id="629" name="Callout"/>
          <p:cNvSpPr/>
          <p:nvPr/>
        </p:nvSpPr>
        <p:spPr>
          <a:xfrm>
            <a:off x="6455516" y="10512323"/>
            <a:ext cx="16184167" cy="1574404"/>
          </a:xfrm>
          <a:custGeom>
            <a:avLst/>
            <a:gdLst/>
            <a:ahLst/>
            <a:cxnLst>
              <a:cxn ang="0">
                <a:pos x="wd2" y="hd2"/>
              </a:cxn>
              <a:cxn ang="5400000">
                <a:pos x="wd2" y="hd2"/>
              </a:cxn>
              <a:cxn ang="10800000">
                <a:pos x="wd2" y="hd2"/>
              </a:cxn>
              <a:cxn ang="16200000">
                <a:pos x="wd2" y="hd2"/>
              </a:cxn>
            </a:cxnLst>
            <a:rect l="0" t="0" r="r" b="b"/>
            <a:pathLst>
              <a:path w="21600" h="21600" extrusionOk="0">
                <a:moveTo>
                  <a:pt x="247" y="0"/>
                </a:moveTo>
                <a:cubicBezTo>
                  <a:pt x="111" y="0"/>
                  <a:pt x="0" y="1139"/>
                  <a:pt x="0" y="2543"/>
                </a:cubicBezTo>
                <a:lnTo>
                  <a:pt x="0" y="19057"/>
                </a:lnTo>
                <a:cubicBezTo>
                  <a:pt x="0" y="20461"/>
                  <a:pt x="111" y="21600"/>
                  <a:pt x="247" y="21600"/>
                </a:cubicBezTo>
                <a:lnTo>
                  <a:pt x="20233" y="21600"/>
                </a:lnTo>
                <a:cubicBezTo>
                  <a:pt x="20370" y="21600"/>
                  <a:pt x="20481" y="20461"/>
                  <a:pt x="20481" y="19057"/>
                </a:cubicBezTo>
                <a:lnTo>
                  <a:pt x="20481" y="15583"/>
                </a:lnTo>
                <a:lnTo>
                  <a:pt x="21600" y="10498"/>
                </a:lnTo>
                <a:lnTo>
                  <a:pt x="20481" y="5412"/>
                </a:lnTo>
                <a:lnTo>
                  <a:pt x="20481" y="2543"/>
                </a:lnTo>
                <a:cubicBezTo>
                  <a:pt x="20481" y="1139"/>
                  <a:pt x="20370" y="0"/>
                  <a:pt x="20233" y="0"/>
                </a:cubicBezTo>
                <a:lnTo>
                  <a:pt x="247" y="0"/>
                </a:ln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630" name="CONSULTAR A UN DERMATÓLOGO SI:…"/>
          <p:cNvSpPr txBox="1"/>
          <p:nvPr/>
        </p:nvSpPr>
        <p:spPr>
          <a:xfrm>
            <a:off x="7021996" y="10680796"/>
            <a:ext cx="7563362" cy="1139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400">
                <a:solidFill>
                  <a:srgbClr val="FFFFFF"/>
                </a:solidFill>
              </a:defRPr>
            </a:pPr>
            <a:r>
              <a:t>CONSULTAR A UN DERMATÓLOGO SI:</a:t>
            </a:r>
          </a:p>
          <a:p>
            <a:pPr marL="317500" indent="-317500" algn="l">
              <a:buSzPct val="125000"/>
              <a:buChar char="•"/>
              <a:defRPr sz="2400">
                <a:solidFill>
                  <a:srgbClr val="FFFFFF"/>
                </a:solidFill>
              </a:defRPr>
            </a:pPr>
            <a:r>
              <a:t>cualquier EA cutáneo requiere cambios en el tratamiento para el cáncer</a:t>
            </a:r>
          </a:p>
        </p:txBody>
      </p:sp>
      <p:sp>
        <p:nvSpPr>
          <p:cNvPr id="631" name="a un EA cutáneo de grado 2 no responde a la intervención…"/>
          <p:cNvSpPr txBox="1"/>
          <p:nvPr/>
        </p:nvSpPr>
        <p:spPr>
          <a:xfrm>
            <a:off x="13614032" y="10718426"/>
            <a:ext cx="8800509" cy="1507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17500" indent="-317500" algn="l">
              <a:buSzPct val="125000"/>
              <a:buChar char="•"/>
              <a:defRPr sz="2400">
                <a:solidFill>
                  <a:srgbClr val="FFFFFF"/>
                </a:solidFill>
              </a:defRPr>
            </a:pPr>
            <a:r>
              <a:t>a un EA cutáneo de grado 2 no responde a la intervención</a:t>
            </a:r>
          </a:p>
          <a:p>
            <a:pPr marL="317500" indent="-317500" algn="l">
              <a:buSzPct val="125000"/>
              <a:buChar char="•"/>
              <a:defRPr sz="2400">
                <a:solidFill>
                  <a:srgbClr val="FFFFFF"/>
                </a:solidFill>
              </a:defRPr>
            </a:pPr>
            <a:r>
              <a:t>se produce cualquier EA cutáneo de grado 3</a:t>
            </a:r>
          </a:p>
          <a:p>
            <a:pPr marL="317500" indent="-317500" algn="l">
              <a:buSzPct val="125000"/>
              <a:buChar char="•"/>
              <a:defRPr sz="2400">
                <a:solidFill>
                  <a:srgbClr val="FFFFFF"/>
                </a:solidFill>
              </a:defRPr>
            </a:pPr>
            <a:r>
              <a:t>no se siente cómodo al tratar el EA cutáneo usted mismo</a:t>
            </a:r>
          </a:p>
        </p:txBody>
      </p:sp>
      <p:pic>
        <p:nvPicPr>
          <p:cNvPr id="632" name="Dr.png" descr="Dr.png"/>
          <p:cNvPicPr>
            <a:picLocks noChangeAspect="1"/>
          </p:cNvPicPr>
          <p:nvPr/>
        </p:nvPicPr>
        <p:blipFill>
          <a:blip r:embed="rId7"/>
          <a:stretch>
            <a:fillRect/>
          </a:stretch>
        </p:blipFill>
        <p:spPr>
          <a:xfrm>
            <a:off x="22778139" y="10780710"/>
            <a:ext cx="744518" cy="2457512"/>
          </a:xfrm>
          <a:prstGeom prst="rect">
            <a:avLst/>
          </a:prstGeom>
          <a:ln w="12700">
            <a:miter lim="400000"/>
          </a:ln>
        </p:spPr>
      </p:pic>
      <p:sp>
        <p:nvSpPr>
          <p:cNvPr id="633" name="ERUPCIÓN PAPULOPUSTULAR"/>
          <p:cNvSpPr txBox="1"/>
          <p:nvPr/>
        </p:nvSpPr>
        <p:spPr>
          <a:xfrm>
            <a:off x="4590627" y="16255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ERUPCIÓN PAPULOPUSTULAR</a:t>
            </a:r>
          </a:p>
        </p:txBody>
      </p:sp>
      <p:sp>
        <p:nvSpPr>
          <p:cNvPr id="634" name="ERUPCIÓN PAPULOPUSTULAR"/>
          <p:cNvSpPr/>
          <p:nvPr/>
        </p:nvSpPr>
        <p:spPr>
          <a:xfrm>
            <a:off x="319851" y="3560472"/>
            <a:ext cx="3984140" cy="372225"/>
          </a:xfrm>
          <a:prstGeom prst="rect">
            <a:avLst/>
          </a:prstGeom>
          <a:solidFill>
            <a:srgbClr val="FFFF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defRPr sz="2200">
                <a:solidFill>
                  <a:srgbClr val="00679C"/>
                </a:solidFill>
              </a:defRPr>
            </a:lvl1pPr>
          </a:lstStyle>
          <a:p>
            <a:r>
              <a:t>ERUPCIÓN PAPULOPUSTULAR</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37" name="A LA HORA DE USAR CORTICOSTEROIDES PARA TOXICIDAD CUTÁNEA, CONSIDERAR LA POTENCIA Y EL MEDIO"/>
          <p:cNvSpPr txBox="1"/>
          <p:nvPr/>
        </p:nvSpPr>
        <p:spPr>
          <a:xfrm>
            <a:off x="584670" y="230130"/>
            <a:ext cx="24514134" cy="2134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A LA HORA DE USAR CORTICOSTEROIDES PARA TOXICIDAD CUTÁNEA, CONSIDERAR LA POTENCIA Y EL MEDIO</a:t>
            </a:r>
          </a:p>
        </p:txBody>
      </p:sp>
      <p:sp>
        <p:nvSpPr>
          <p:cNvPr id="638" name="Estas recomendaciones se basan en una revisión de la bibliografía y en la experiencia de los expertos.…"/>
          <p:cNvSpPr txBox="1"/>
          <p:nvPr/>
        </p:nvSpPr>
        <p:spPr>
          <a:xfrm>
            <a:off x="4868917" y="12852399"/>
            <a:ext cx="18812029" cy="75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a:defRPr sz="2200" b="0">
                <a:solidFill>
                  <a:srgbClr val="3B3735"/>
                </a:solidFill>
              </a:defRPr>
            </a:pPr>
            <a:r>
              <a:t>Estas recomendaciones se basan en una revisión de la bibliografía y en la experiencia de los expertos.</a:t>
            </a:r>
            <a:endParaRPr sz="850">
              <a:solidFill>
                <a:srgbClr val="000000"/>
              </a:solidFill>
              <a:latin typeface="Helvetica"/>
              <a:ea typeface="Helvetica"/>
              <a:cs typeface="Helvetica"/>
              <a:sym typeface="Helvetica"/>
            </a:endParaRPr>
          </a:p>
          <a:p>
            <a:pPr algn="r">
              <a:defRPr sz="2200" b="0">
                <a:solidFill>
                  <a:srgbClr val="3B3735"/>
                </a:solidFill>
              </a:defRPr>
            </a:pPr>
            <a:r>
              <a:t>1. </a:t>
            </a:r>
            <a:r>
              <a:rPr u="sng">
                <a:solidFill>
                  <a:srgbClr val="4F4D50"/>
                </a:solidFill>
                <a:uFill>
                  <a:solidFill>
                    <a:srgbClr val="4F4D50"/>
                  </a:solidFill>
                </a:uFill>
                <a:hlinkClick r:id="rId3"/>
              </a:rPr>
              <a:t>Ference JD, Last AR. Am Fam Physician. 2009;79:135-40</a:t>
            </a:r>
            <a:r>
              <a:t>.</a:t>
            </a:r>
          </a:p>
        </p:txBody>
      </p:sp>
      <p:sp>
        <p:nvSpPr>
          <p:cNvPr id="639" name="La potencia del esteroide tópico que se usará depende de la parte del cuerpo afectada…"/>
          <p:cNvSpPr txBox="1"/>
          <p:nvPr/>
        </p:nvSpPr>
        <p:spPr>
          <a:xfrm>
            <a:off x="6067724" y="2948566"/>
            <a:ext cx="8121631" cy="83177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17500" indent="-317500" algn="l">
              <a:spcBef>
                <a:spcPts val="600"/>
              </a:spcBef>
              <a:buClr>
                <a:srgbClr val="C9583E"/>
              </a:buClr>
              <a:buSzPct val="125000"/>
              <a:buChar char="•"/>
              <a:defRPr sz="3200">
                <a:solidFill>
                  <a:srgbClr val="3B3735"/>
                </a:solidFill>
              </a:defRPr>
            </a:pPr>
            <a:r>
              <a:t>La potencia del esteroide tópico que se usará depende de la parte del cuerpo afectada</a:t>
            </a:r>
          </a:p>
          <a:p>
            <a:pPr marL="992187" lvl="1" indent="-357187" algn="l">
              <a:spcBef>
                <a:spcPts val="600"/>
              </a:spcBef>
              <a:buClr>
                <a:srgbClr val="C9583E"/>
              </a:buClr>
              <a:buSzPct val="50000"/>
              <a:buChar char="✦"/>
              <a:defRPr sz="3200" b="0">
                <a:solidFill>
                  <a:srgbClr val="3B3735"/>
                </a:solidFill>
              </a:defRPr>
            </a:pPr>
            <a:r>
              <a:t>Los corticosteroides se absorben mejor en regiones con epidermis delgada que en regiones con epidermis más gruesa</a:t>
            </a:r>
          </a:p>
          <a:p>
            <a:pPr marL="992187" lvl="1" indent="-357187" algn="l">
              <a:spcBef>
                <a:spcPts val="600"/>
              </a:spcBef>
              <a:buClr>
                <a:srgbClr val="C9583E"/>
              </a:buClr>
              <a:buSzPct val="50000"/>
              <a:buChar char="✦"/>
              <a:defRPr sz="3200" b="0">
                <a:solidFill>
                  <a:srgbClr val="3B3735"/>
                </a:solidFill>
              </a:defRPr>
            </a:pPr>
            <a:r>
              <a:t>Los esteroides de alta potencia se usan para las palmas y las plantas</a:t>
            </a:r>
          </a:p>
          <a:p>
            <a:pPr marL="992187" lvl="1" indent="-357187" algn="l">
              <a:spcBef>
                <a:spcPts val="600"/>
              </a:spcBef>
              <a:buClr>
                <a:srgbClr val="C9583E"/>
              </a:buClr>
              <a:buSzPct val="50000"/>
              <a:buChar char="✦"/>
              <a:defRPr sz="3200" b="0">
                <a:solidFill>
                  <a:srgbClr val="3B3735"/>
                </a:solidFill>
              </a:defRPr>
            </a:pPr>
            <a:r>
              <a:t>Los esteroides de potencia intermedia a alta son útiles para regiones con epidermis más delgada u oclusión, como el párpado y la ingle</a:t>
            </a:r>
          </a:p>
          <a:p>
            <a:pPr marL="992187" lvl="1" indent="-357187" algn="l">
              <a:spcBef>
                <a:spcPts val="600"/>
              </a:spcBef>
              <a:buClr>
                <a:srgbClr val="C9583E"/>
              </a:buClr>
              <a:buSzPct val="50000"/>
              <a:buChar char="✦"/>
              <a:defRPr sz="3200" b="0">
                <a:solidFill>
                  <a:srgbClr val="3B3735"/>
                </a:solidFill>
              </a:defRPr>
            </a:pPr>
            <a:r>
              <a:t>Las preparaciones de fuerza baja a intermedia se usan para áreas de gran superficie para reducir el riesgo de absorción sistémica</a:t>
            </a:r>
          </a:p>
        </p:txBody>
      </p:sp>
      <p:pic>
        <p:nvPicPr>
          <p:cNvPr id="640" name="1-pap-rash.png" descr="1-pap-rash.png"/>
          <p:cNvPicPr>
            <a:picLocks noChangeAspect="1"/>
          </p:cNvPicPr>
          <p:nvPr/>
        </p:nvPicPr>
        <p:blipFill>
          <a:blip r:embed="rId4"/>
          <a:stretch>
            <a:fillRect/>
          </a:stretch>
        </p:blipFill>
        <p:spPr>
          <a:xfrm>
            <a:off x="32083306" y="-547340"/>
            <a:ext cx="4343401" cy="3949701"/>
          </a:xfrm>
          <a:prstGeom prst="rect">
            <a:avLst/>
          </a:prstGeom>
          <a:ln w="12700">
            <a:miter lim="400000"/>
          </a:ln>
        </p:spPr>
      </p:pic>
      <p:pic>
        <p:nvPicPr>
          <p:cNvPr id="641" name="body.png" descr="body.png"/>
          <p:cNvPicPr>
            <a:picLocks noChangeAspect="1"/>
          </p:cNvPicPr>
          <p:nvPr/>
        </p:nvPicPr>
        <p:blipFill>
          <a:blip r:embed="rId5"/>
          <a:stretch>
            <a:fillRect/>
          </a:stretch>
        </p:blipFill>
        <p:spPr>
          <a:xfrm>
            <a:off x="1787073" y="2910419"/>
            <a:ext cx="3008455" cy="9884921"/>
          </a:xfrm>
          <a:prstGeom prst="rect">
            <a:avLst/>
          </a:prstGeom>
          <a:ln w="12700">
            <a:miter lim="400000"/>
          </a:ln>
        </p:spPr>
      </p:pic>
      <p:sp>
        <p:nvSpPr>
          <p:cNvPr id="642" name="CUERO CABELLUDO…"/>
          <p:cNvSpPr/>
          <p:nvPr/>
        </p:nvSpPr>
        <p:spPr>
          <a:xfrm>
            <a:off x="2248125" y="2357789"/>
            <a:ext cx="2083124" cy="1266429"/>
          </a:xfrm>
          <a:prstGeom prst="rect">
            <a:avLst/>
          </a:prstGeom>
          <a:solidFill>
            <a:srgbClr val="00538A"/>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000">
                <a:solidFill>
                  <a:srgbClr val="FFFFFF"/>
                </a:solidFill>
              </a:defRPr>
            </a:pPr>
            <a:r>
              <a:t>CUERO CABELLUDO</a:t>
            </a:r>
            <a:endParaRPr b="0"/>
          </a:p>
          <a:p>
            <a:pPr>
              <a:defRPr sz="2000" b="0">
                <a:solidFill>
                  <a:srgbClr val="FFFFFF"/>
                </a:solidFill>
              </a:defRPr>
            </a:pPr>
            <a:r>
              <a:t>Solución o espuma de clase I a III</a:t>
            </a:r>
          </a:p>
        </p:txBody>
      </p:sp>
      <p:sp>
        <p:nvSpPr>
          <p:cNvPr id="643" name="ROSTRO Clase V o VI"/>
          <p:cNvSpPr/>
          <p:nvPr/>
        </p:nvSpPr>
        <p:spPr>
          <a:xfrm>
            <a:off x="2341932" y="3871464"/>
            <a:ext cx="1898737" cy="812801"/>
          </a:xfrm>
          <a:prstGeom prst="rect">
            <a:avLst/>
          </a:prstGeom>
          <a:solidFill>
            <a:srgbClr val="00538A"/>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000">
                <a:solidFill>
                  <a:srgbClr val="FFFFFF"/>
                </a:solidFill>
              </a:defRPr>
            </a:pPr>
            <a:r>
              <a:t>ROSTRO</a:t>
            </a:r>
            <a:br>
              <a:rPr b="0"/>
            </a:br>
            <a:r>
              <a:rPr b="0"/>
              <a:t>Clase V o VI</a:t>
            </a:r>
          </a:p>
        </p:txBody>
      </p:sp>
      <p:sp>
        <p:nvSpPr>
          <p:cNvPr id="644" name="SENOS  Clase V o VI"/>
          <p:cNvSpPr/>
          <p:nvPr/>
        </p:nvSpPr>
        <p:spPr>
          <a:xfrm>
            <a:off x="2505617" y="5680714"/>
            <a:ext cx="1686805" cy="854035"/>
          </a:xfrm>
          <a:prstGeom prst="rect">
            <a:avLst/>
          </a:prstGeom>
          <a:solidFill>
            <a:srgbClr val="00538A"/>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000">
                <a:solidFill>
                  <a:srgbClr val="FFFFFF"/>
                </a:solidFill>
              </a:defRPr>
            </a:pPr>
            <a:r>
              <a:t>SENOS </a:t>
            </a:r>
            <a:br/>
            <a:r>
              <a:rPr b="0"/>
              <a:t>Clase V o VI</a:t>
            </a:r>
          </a:p>
        </p:txBody>
      </p:sp>
      <p:sp>
        <p:nvSpPr>
          <p:cNvPr id="645" name="INGLE  Clase V o VI"/>
          <p:cNvSpPr/>
          <p:nvPr/>
        </p:nvSpPr>
        <p:spPr>
          <a:xfrm>
            <a:off x="2367332" y="7159333"/>
            <a:ext cx="1898737" cy="931816"/>
          </a:xfrm>
          <a:prstGeom prst="rect">
            <a:avLst/>
          </a:prstGeom>
          <a:solidFill>
            <a:srgbClr val="00538A"/>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000">
                <a:solidFill>
                  <a:srgbClr val="FFFFFF"/>
                </a:solidFill>
              </a:defRPr>
            </a:pPr>
            <a:r>
              <a:t>INGLE </a:t>
            </a:r>
            <a:br/>
            <a:r>
              <a:rPr b="0"/>
              <a:t>Clase V o VI</a:t>
            </a:r>
          </a:p>
        </p:txBody>
      </p:sp>
      <p:sp>
        <p:nvSpPr>
          <p:cNvPr id="646" name="PALMAS  Clase I"/>
          <p:cNvSpPr/>
          <p:nvPr/>
        </p:nvSpPr>
        <p:spPr>
          <a:xfrm>
            <a:off x="3838101" y="8395165"/>
            <a:ext cx="1525476" cy="1017945"/>
          </a:xfrm>
          <a:prstGeom prst="rect">
            <a:avLst/>
          </a:prstGeom>
          <a:solidFill>
            <a:srgbClr val="00538A"/>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300">
                <a:solidFill>
                  <a:srgbClr val="FFFFFF"/>
                </a:solidFill>
              </a:defRPr>
            </a:pPr>
            <a:r>
              <a:t>PALMAS </a:t>
            </a:r>
            <a:br/>
            <a:r>
              <a:rPr b="0"/>
              <a:t>Clase I</a:t>
            </a:r>
          </a:p>
        </p:txBody>
      </p:sp>
      <p:sp>
        <p:nvSpPr>
          <p:cNvPr id="647" name="PLANTAS  Clase I"/>
          <p:cNvSpPr/>
          <p:nvPr/>
        </p:nvSpPr>
        <p:spPr>
          <a:xfrm>
            <a:off x="2573581" y="11640051"/>
            <a:ext cx="1525476" cy="1017945"/>
          </a:xfrm>
          <a:prstGeom prst="rect">
            <a:avLst/>
          </a:prstGeom>
          <a:solidFill>
            <a:srgbClr val="00538A"/>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300">
                <a:solidFill>
                  <a:srgbClr val="FFFFFF"/>
                </a:solidFill>
              </a:defRPr>
            </a:pPr>
            <a:r>
              <a:t>PLANTAS </a:t>
            </a:r>
            <a:br/>
            <a:r>
              <a:rPr b="0"/>
              <a:t>Clase I</a:t>
            </a:r>
          </a:p>
        </p:txBody>
      </p:sp>
      <p:sp>
        <p:nvSpPr>
          <p:cNvPr id="648" name="CUERPO: Generalizado: clase III o IV…"/>
          <p:cNvSpPr/>
          <p:nvPr/>
        </p:nvSpPr>
        <p:spPr>
          <a:xfrm>
            <a:off x="942501" y="8973115"/>
            <a:ext cx="2600313" cy="2053292"/>
          </a:xfrm>
          <a:prstGeom prst="rect">
            <a:avLst/>
          </a:prstGeom>
          <a:solidFill>
            <a:srgbClr val="00538A"/>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000">
                <a:solidFill>
                  <a:srgbClr val="FFFFFF"/>
                </a:solidFill>
              </a:defRPr>
            </a:pPr>
            <a:r>
              <a:t>CUERPO:</a:t>
            </a:r>
            <a:br>
              <a:rPr b="0"/>
            </a:br>
            <a:r>
              <a:rPr b="0"/>
              <a:t>Generalizado: clase III o IV </a:t>
            </a:r>
          </a:p>
          <a:p>
            <a:pPr>
              <a:defRPr sz="2000" b="0">
                <a:solidFill>
                  <a:srgbClr val="FFFFFF"/>
                </a:solidFill>
              </a:defRPr>
            </a:pPr>
            <a:r>
              <a:t>Focalizado o más grave: clase I por 2 semanas a la vez</a:t>
            </a:r>
          </a:p>
        </p:txBody>
      </p:sp>
      <p:pic>
        <p:nvPicPr>
          <p:cNvPr id="649" name="microscope.png" descr="microscope.png"/>
          <p:cNvPicPr>
            <a:picLocks noChangeAspect="1"/>
          </p:cNvPicPr>
          <p:nvPr/>
        </p:nvPicPr>
        <p:blipFill>
          <a:blip r:embed="rId6"/>
          <a:stretch>
            <a:fillRect/>
          </a:stretch>
        </p:blipFill>
        <p:spPr>
          <a:xfrm>
            <a:off x="22760962" y="203200"/>
            <a:ext cx="1273789" cy="1308847"/>
          </a:xfrm>
          <a:prstGeom prst="rect">
            <a:avLst/>
          </a:prstGeom>
          <a:ln w="12700">
            <a:miter lim="400000"/>
          </a:ln>
        </p:spPr>
      </p:pic>
      <p:sp>
        <p:nvSpPr>
          <p:cNvPr id="650" name="Es importante considerar el medio más adecuado para la parte del cuerpo afectada…"/>
          <p:cNvSpPr txBox="1"/>
          <p:nvPr/>
        </p:nvSpPr>
        <p:spPr>
          <a:xfrm>
            <a:off x="14639330" y="3544205"/>
            <a:ext cx="8121632" cy="4622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17500" indent="-317500" algn="l">
              <a:spcBef>
                <a:spcPts val="600"/>
              </a:spcBef>
              <a:buClr>
                <a:srgbClr val="C9583E"/>
              </a:buClr>
              <a:buSzPct val="125000"/>
              <a:buChar char="•"/>
              <a:defRPr sz="3200">
                <a:solidFill>
                  <a:srgbClr val="3B3735"/>
                </a:solidFill>
              </a:defRPr>
            </a:pPr>
            <a:r>
              <a:rPr dirty="0"/>
              <a:t>Es </a:t>
            </a:r>
            <a:r>
              <a:rPr dirty="0" err="1"/>
              <a:t>importante</a:t>
            </a:r>
            <a:r>
              <a:rPr dirty="0"/>
              <a:t> </a:t>
            </a:r>
            <a:r>
              <a:rPr dirty="0" err="1"/>
              <a:t>considerar</a:t>
            </a:r>
            <a:r>
              <a:rPr dirty="0"/>
              <a:t> el medio </a:t>
            </a:r>
            <a:r>
              <a:rPr dirty="0" err="1"/>
              <a:t>más</a:t>
            </a:r>
            <a:r>
              <a:rPr dirty="0"/>
              <a:t> </a:t>
            </a:r>
            <a:r>
              <a:rPr dirty="0" err="1"/>
              <a:t>adecuado</a:t>
            </a:r>
            <a:r>
              <a:rPr dirty="0"/>
              <a:t> para la </a:t>
            </a:r>
            <a:r>
              <a:rPr dirty="0" err="1"/>
              <a:t>parte</a:t>
            </a:r>
            <a:r>
              <a:rPr dirty="0"/>
              <a:t> del </a:t>
            </a:r>
            <a:r>
              <a:rPr dirty="0" err="1"/>
              <a:t>cuerpo</a:t>
            </a:r>
            <a:r>
              <a:rPr dirty="0"/>
              <a:t> </a:t>
            </a:r>
            <a:r>
              <a:rPr dirty="0" err="1"/>
              <a:t>afectada</a:t>
            </a:r>
            <a:endParaRPr dirty="0"/>
          </a:p>
          <a:p>
            <a:pPr marL="992187" lvl="1" indent="-357187" algn="l">
              <a:spcBef>
                <a:spcPts val="600"/>
              </a:spcBef>
              <a:buClr>
                <a:srgbClr val="C9583E"/>
              </a:buClr>
              <a:buSzPct val="50000"/>
              <a:buChar char="✦"/>
              <a:defRPr sz="3200" b="0">
                <a:solidFill>
                  <a:srgbClr val="3B3735"/>
                </a:solidFill>
              </a:defRPr>
            </a:pPr>
            <a:r>
              <a:rPr dirty="0"/>
              <a:t>Las </a:t>
            </a:r>
            <a:r>
              <a:rPr dirty="0" err="1"/>
              <a:t>pomadas</a:t>
            </a:r>
            <a:r>
              <a:rPr dirty="0"/>
              <a:t> </a:t>
            </a:r>
            <a:r>
              <a:rPr dirty="0" err="1"/>
              <a:t>ofrecen</a:t>
            </a:r>
            <a:r>
              <a:rPr dirty="0"/>
              <a:t> la </a:t>
            </a:r>
            <a:r>
              <a:rPr dirty="0" err="1"/>
              <a:t>mejor</a:t>
            </a:r>
            <a:r>
              <a:rPr dirty="0"/>
              <a:t> </a:t>
            </a:r>
            <a:r>
              <a:rPr dirty="0" err="1"/>
              <a:t>penetración</a:t>
            </a:r>
            <a:r>
              <a:rPr dirty="0"/>
              <a:t> del </a:t>
            </a:r>
            <a:r>
              <a:rPr dirty="0" err="1"/>
              <a:t>esteroide</a:t>
            </a:r>
            <a:r>
              <a:rPr dirty="0"/>
              <a:t>, </a:t>
            </a:r>
            <a:r>
              <a:rPr dirty="0" err="1"/>
              <a:t>pero</a:t>
            </a:r>
            <a:r>
              <a:rPr dirty="0"/>
              <a:t> </a:t>
            </a:r>
            <a:r>
              <a:rPr dirty="0" err="1"/>
              <a:t>como</a:t>
            </a:r>
            <a:r>
              <a:rPr dirty="0"/>
              <a:t> son </a:t>
            </a:r>
            <a:r>
              <a:rPr dirty="0" err="1"/>
              <a:t>espesas</a:t>
            </a:r>
            <a:r>
              <a:rPr dirty="0"/>
              <a:t> y </a:t>
            </a:r>
            <a:r>
              <a:rPr dirty="0" err="1"/>
              <a:t>grasosas</a:t>
            </a:r>
            <a:r>
              <a:rPr dirty="0"/>
              <a:t> no </a:t>
            </a:r>
            <a:r>
              <a:rPr dirty="0" err="1"/>
              <a:t>siempre</a:t>
            </a:r>
            <a:r>
              <a:rPr dirty="0"/>
              <a:t> se </a:t>
            </a:r>
            <a:r>
              <a:rPr dirty="0" err="1"/>
              <a:t>toleran</a:t>
            </a:r>
            <a:r>
              <a:rPr dirty="0"/>
              <a:t> bien</a:t>
            </a:r>
          </a:p>
          <a:p>
            <a:pPr marL="992187" lvl="1" indent="-357187" algn="l">
              <a:spcBef>
                <a:spcPts val="600"/>
              </a:spcBef>
              <a:buClr>
                <a:srgbClr val="C9583E"/>
              </a:buClr>
              <a:buSzPct val="50000"/>
              <a:buChar char="✦"/>
              <a:defRPr sz="3200" b="0">
                <a:solidFill>
                  <a:srgbClr val="3B3735"/>
                </a:solidFill>
              </a:defRPr>
            </a:pPr>
            <a:r>
              <a:rPr dirty="0"/>
              <a:t>Las </a:t>
            </a:r>
            <a:r>
              <a:rPr dirty="0" err="1"/>
              <a:t>espumas</a:t>
            </a:r>
            <a:r>
              <a:rPr dirty="0"/>
              <a:t> y </a:t>
            </a:r>
            <a:r>
              <a:rPr dirty="0" err="1"/>
              <a:t>soluciones</a:t>
            </a:r>
            <a:r>
              <a:rPr dirty="0"/>
              <a:t> </a:t>
            </a:r>
            <a:r>
              <a:rPr dirty="0" err="1"/>
              <a:t>líquidas</a:t>
            </a:r>
            <a:r>
              <a:rPr dirty="0"/>
              <a:t> </a:t>
            </a:r>
            <a:r>
              <a:rPr dirty="0" err="1"/>
              <a:t>están</a:t>
            </a:r>
            <a:r>
              <a:rPr dirty="0"/>
              <a:t> </a:t>
            </a:r>
            <a:r>
              <a:rPr dirty="0" err="1"/>
              <a:t>disponibles</a:t>
            </a:r>
            <a:r>
              <a:rPr dirty="0"/>
              <a:t> para </a:t>
            </a:r>
            <a:r>
              <a:rPr dirty="0" err="1"/>
              <a:t>partes</a:t>
            </a:r>
            <a:r>
              <a:rPr dirty="0"/>
              <a:t> del </a:t>
            </a:r>
            <a:r>
              <a:rPr dirty="0" err="1"/>
              <a:t>cuerpo</a:t>
            </a:r>
            <a:r>
              <a:rPr dirty="0"/>
              <a:t> con </a:t>
            </a:r>
            <a:r>
              <a:rPr dirty="0" err="1"/>
              <a:t>mucha</a:t>
            </a:r>
            <a:r>
              <a:rPr dirty="0"/>
              <a:t> </a:t>
            </a:r>
            <a:r>
              <a:rPr dirty="0" err="1"/>
              <a:t>densidad</a:t>
            </a:r>
            <a:r>
              <a:rPr dirty="0"/>
              <a:t> de </a:t>
            </a:r>
            <a:r>
              <a:rPr dirty="0" err="1"/>
              <a:t>cabello</a:t>
            </a:r>
            <a:r>
              <a:rPr dirty="0"/>
              <a:t>, </a:t>
            </a:r>
            <a:r>
              <a:rPr dirty="0" err="1"/>
              <a:t>como</a:t>
            </a:r>
            <a:r>
              <a:rPr dirty="0"/>
              <a:t> el </a:t>
            </a:r>
            <a:r>
              <a:rPr dirty="0" err="1"/>
              <a:t>cuero</a:t>
            </a:r>
            <a:r>
              <a:rPr dirty="0"/>
              <a:t> </a:t>
            </a:r>
            <a:r>
              <a:rPr dirty="0" err="1"/>
              <a:t>cabelludo</a:t>
            </a:r>
            <a:endParaRPr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53" name="CLASIFICACIÓN DE LA OMS DE LOS CORTICOSTEROIDES TÓPICOS"/>
          <p:cNvSpPr txBox="1"/>
          <p:nvPr/>
        </p:nvSpPr>
        <p:spPr>
          <a:xfrm>
            <a:off x="547040" y="427360"/>
            <a:ext cx="24514134" cy="860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a:solidFill>
                  <a:srgbClr val="00538A"/>
                </a:solidFill>
              </a:defRPr>
            </a:lvl1pPr>
          </a:lstStyle>
          <a:p>
            <a:r>
              <a:t>CLASIFICACIÓN DE LA OMS DE LOS CORTICOSTEROIDES TÓPICOS</a:t>
            </a:r>
          </a:p>
        </p:txBody>
      </p:sp>
      <p:sp>
        <p:nvSpPr>
          <p:cNvPr id="654" name="UEMS, Unión Europea de Médicos Especialistas…"/>
          <p:cNvSpPr txBox="1"/>
          <p:nvPr/>
        </p:nvSpPr>
        <p:spPr>
          <a:xfrm>
            <a:off x="431800" y="12509500"/>
            <a:ext cx="18812029"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UEMS, Unión Europea de Médicos Especialistas</a:t>
            </a:r>
          </a:p>
          <a:p>
            <a:pPr algn="l">
              <a:defRPr sz="2200" b="0">
                <a:solidFill>
                  <a:srgbClr val="3B3735"/>
                </a:solidFill>
              </a:defRPr>
            </a:pPr>
            <a:r>
              <a:t>Ference JD, Last AR. Am Fam Physician. 2009;79:135-40.</a:t>
            </a:r>
          </a:p>
          <a:p>
            <a:pPr algn="l">
              <a:defRPr sz="2200" b="0">
                <a:solidFill>
                  <a:srgbClr val="3B3735"/>
                </a:solidFill>
              </a:defRPr>
            </a:pPr>
            <a:r>
              <a:t>Bolognia JL, et al. Glucocorticosteroids. Dermatology. 3rd ed. 2012. Ch 125, 2075-88.</a:t>
            </a:r>
          </a:p>
        </p:txBody>
      </p:sp>
      <p:pic>
        <p:nvPicPr>
          <p:cNvPr id="655" name="1-pap-rash.png" descr="1-pap-rash.png"/>
          <p:cNvPicPr>
            <a:picLocks noChangeAspect="1"/>
          </p:cNvPicPr>
          <p:nvPr/>
        </p:nvPicPr>
        <p:blipFill>
          <a:blip r:embed="rId3"/>
          <a:stretch>
            <a:fillRect/>
          </a:stretch>
        </p:blipFill>
        <p:spPr>
          <a:xfrm>
            <a:off x="32083306" y="-547340"/>
            <a:ext cx="4343401" cy="3949701"/>
          </a:xfrm>
          <a:prstGeom prst="rect">
            <a:avLst/>
          </a:prstGeom>
          <a:ln w="12700">
            <a:miter lim="400000"/>
          </a:ln>
        </p:spPr>
      </p:pic>
      <p:graphicFrame>
        <p:nvGraphicFramePr>
          <p:cNvPr id="656" name="Table"/>
          <p:cNvGraphicFramePr/>
          <p:nvPr/>
        </p:nvGraphicFramePr>
        <p:xfrm>
          <a:off x="11995620" y="1501503"/>
          <a:ext cx="12083183" cy="12055665"/>
        </p:xfrm>
        <a:graphic>
          <a:graphicData uri="http://schemas.openxmlformats.org/drawingml/2006/table">
            <a:tbl>
              <a:tblPr firstRow="1" firstCol="1" bandRow="1">
                <a:tableStyleId>{4C3C2611-4C71-4FC5-86AE-919BDF0F9419}</a:tableStyleId>
              </a:tblPr>
              <a:tblGrid>
                <a:gridCol w="2163545">
                  <a:extLst>
                    <a:ext uri="{9D8B030D-6E8A-4147-A177-3AD203B41FA5}">
                      <a16:colId xmlns:a16="http://schemas.microsoft.com/office/drawing/2014/main" val="20000"/>
                    </a:ext>
                  </a:extLst>
                </a:gridCol>
                <a:gridCol w="1114984">
                  <a:extLst>
                    <a:ext uri="{9D8B030D-6E8A-4147-A177-3AD203B41FA5}">
                      <a16:colId xmlns:a16="http://schemas.microsoft.com/office/drawing/2014/main" val="20001"/>
                    </a:ext>
                  </a:extLst>
                </a:gridCol>
                <a:gridCol w="4473618">
                  <a:extLst>
                    <a:ext uri="{9D8B030D-6E8A-4147-A177-3AD203B41FA5}">
                      <a16:colId xmlns:a16="http://schemas.microsoft.com/office/drawing/2014/main" val="20002"/>
                    </a:ext>
                  </a:extLst>
                </a:gridCol>
                <a:gridCol w="4331036">
                  <a:extLst>
                    <a:ext uri="{9D8B030D-6E8A-4147-A177-3AD203B41FA5}">
                      <a16:colId xmlns:a16="http://schemas.microsoft.com/office/drawing/2014/main" val="20003"/>
                    </a:ext>
                  </a:extLst>
                </a:gridCol>
              </a:tblGrid>
              <a:tr h="687310">
                <a:tc>
                  <a:txBody>
                    <a:bodyPr/>
                    <a:lstStyle/>
                    <a:p>
                      <a:pPr>
                        <a:defRPr sz="1800" b="0">
                          <a:solidFill>
                            <a:srgbClr val="000000"/>
                          </a:solidFill>
                        </a:defRPr>
                      </a:pPr>
                      <a:r>
                        <a:rPr sz="2600" b="1">
                          <a:solidFill>
                            <a:srgbClr val="FFFFFF"/>
                          </a:solidFill>
                          <a:latin typeface="+mn-lt"/>
                          <a:ea typeface="+mn-ea"/>
                          <a:cs typeface="+mn-cs"/>
                          <a:sym typeface="Calibri"/>
                        </a:rPr>
                        <a:t>Potencia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600" b="1">
                          <a:solidFill>
                            <a:srgbClr val="FFFFFF"/>
                          </a:solidFill>
                          <a:latin typeface="+mn-lt"/>
                          <a:ea typeface="+mn-ea"/>
                          <a:cs typeface="+mn-cs"/>
                          <a:sym typeface="Calibri"/>
                        </a:rPr>
                        <a:t>Clase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a:txBody>
                    <a:bodyPr/>
                    <a:lstStyle/>
                    <a:p>
                      <a:pPr>
                        <a:defRPr sz="1800" b="0">
                          <a:solidFill>
                            <a:srgbClr val="000000"/>
                          </a:solidFill>
                        </a:defRPr>
                      </a:pPr>
                      <a:r>
                        <a:rPr sz="2600" b="1">
                          <a:solidFill>
                            <a:srgbClr val="FFFFFF"/>
                          </a:solidFill>
                          <a:latin typeface="+mn-lt"/>
                          <a:ea typeface="+mn-ea"/>
                          <a:cs typeface="+mn-cs"/>
                          <a:sym typeface="Calibri"/>
                        </a:rPr>
                        <a:t>Corticosteroide tópico</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a:txBody>
                    <a:bodyPr/>
                    <a:lstStyle/>
                    <a:p>
                      <a:pPr>
                        <a:defRPr sz="1800" b="0">
                          <a:solidFill>
                            <a:srgbClr val="000000"/>
                          </a:solidFill>
                        </a:defRPr>
                      </a:pPr>
                      <a:r>
                        <a:rPr sz="2600" b="1">
                          <a:solidFill>
                            <a:srgbClr val="FFFFFF"/>
                          </a:solidFill>
                          <a:latin typeface="+mn-lt"/>
                          <a:ea typeface="+mn-ea"/>
                          <a:cs typeface="+mn-cs"/>
                          <a:sym typeface="Calibri"/>
                        </a:rPr>
                        <a:t>Fórmula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0"/>
                  </a:ext>
                </a:extLst>
              </a:tr>
              <a:tr h="710522">
                <a:tc rowSpan="10">
                  <a:txBody>
                    <a:bodyPr/>
                    <a:lstStyle/>
                    <a:p>
                      <a:pPr defTabSz="914400">
                        <a:defRPr sz="1800" b="0">
                          <a:solidFill>
                            <a:srgbClr val="000000"/>
                          </a:solidFill>
                        </a:defRPr>
                      </a:pPr>
                      <a:r>
                        <a:rPr sz="2600" b="1">
                          <a:solidFill>
                            <a:srgbClr val="FFFFFF"/>
                          </a:solidFill>
                          <a:sym typeface="Helvetica Neue"/>
                        </a:rPr>
                        <a:t>Moderado</a:t>
                      </a:r>
                    </a:p>
                  </a:txBody>
                  <a:tcPr marL="50800" marR="50800" marT="50800" marB="50800" anchor="ctr" horzOverflow="overflow">
                    <a:lnL w="127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rowSpan="4">
                  <a:txBody>
                    <a:bodyPr/>
                    <a:lstStyle/>
                    <a:p>
                      <a:pPr>
                        <a:defRPr sz="1800"/>
                      </a:pPr>
                      <a:r>
                        <a:rPr sz="2600" b="1">
                          <a:solidFill>
                            <a:srgbClr val="00538A"/>
                          </a:solidFill>
                          <a:latin typeface="+mn-lt"/>
                          <a:ea typeface="+mn-ea"/>
                          <a:cs typeface="+mn-cs"/>
                          <a:sym typeface="Calibri"/>
                        </a:rPr>
                        <a:t>IV</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Desoximetasona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0,05 %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Acetónido de fluocinolona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Pomada, 0,025 %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2"/>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Valerato de hidrocortisona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Pomada, 0,2 %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3"/>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Triamcinolona acetónido</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0,1 %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4"/>
                  </a:ext>
                </a:extLst>
              </a:tr>
              <a:tr h="710522">
                <a:tc vMerge="1">
                  <a:txBody>
                    <a:bodyPr/>
                    <a:lstStyle/>
                    <a:p>
                      <a:endParaRPr lang="en-US"/>
                    </a:p>
                  </a:txBody>
                  <a:tcPr/>
                </a:tc>
                <a:tc rowSpan="6">
                  <a:txBody>
                    <a:bodyPr/>
                    <a:lstStyle/>
                    <a:p>
                      <a:pPr>
                        <a:defRPr sz="1800"/>
                      </a:pPr>
                      <a:r>
                        <a:rPr sz="2600" b="1">
                          <a:solidFill>
                            <a:srgbClr val="00538A"/>
                          </a:solidFill>
                          <a:latin typeface="+mn-lt"/>
                          <a:ea typeface="+mn-ea"/>
                          <a:cs typeface="+mn-cs"/>
                          <a:sym typeface="Calibri"/>
                        </a:rPr>
                        <a:t>V</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Dipropionato de betametasona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Loción, 0,02 %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5"/>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Valerato de betametasona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0,1 %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6"/>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Acetónido de fluocinolona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0,025 %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7"/>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Hidrocortisona butirato</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0,1 %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8"/>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Valerato de hidrocortisona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0,2 %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9"/>
                  </a:ext>
                </a:extLst>
              </a:tr>
              <a:tr h="7105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Triamcinolona acetónido</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Loción, 0,1 %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0"/>
                  </a:ext>
                </a:extLst>
              </a:tr>
              <a:tr h="675223">
                <a:tc rowSpan="6">
                  <a:txBody>
                    <a:bodyPr/>
                    <a:lstStyle/>
                    <a:p>
                      <a:pPr defTabSz="914400">
                        <a:defRPr sz="1800" b="0">
                          <a:solidFill>
                            <a:srgbClr val="000000"/>
                          </a:solidFill>
                        </a:defRPr>
                      </a:pPr>
                      <a:r>
                        <a:rPr sz="2600" b="1">
                          <a:solidFill>
                            <a:srgbClr val="FFFFFF"/>
                          </a:solidFill>
                          <a:sym typeface="Helvetica Neue"/>
                        </a:rPr>
                        <a:t>Disminución</a:t>
                      </a:r>
                    </a:p>
                  </a:txBody>
                  <a:tcPr marL="50800" marR="50800" marT="50800" marB="50800" anchor="ctr" horzOverflow="overflow">
                    <a:lnL w="127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rowSpan="3">
                  <a:txBody>
                    <a:bodyPr/>
                    <a:lstStyle/>
                    <a:p>
                      <a:pPr>
                        <a:defRPr sz="1800"/>
                      </a:pPr>
                      <a:r>
                        <a:rPr sz="2600" b="1">
                          <a:solidFill>
                            <a:srgbClr val="00538A"/>
                          </a:solidFill>
                          <a:latin typeface="+mn-lt"/>
                          <a:ea typeface="+mn-ea"/>
                          <a:cs typeface="+mn-cs"/>
                          <a:sym typeface="Calibri"/>
                        </a:rPr>
                        <a:t>VI</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Valerato de betametasona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Loción, 0,05 %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1"/>
                  </a:ext>
                </a:extLst>
              </a:tr>
              <a:tr h="660531">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Desonida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0,05 %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2"/>
                  </a:ext>
                </a:extLst>
              </a:tr>
              <a:tr h="75292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Acetónido de fluocinolona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Solución, 0,01 %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3"/>
                  </a:ext>
                </a:extLst>
              </a:tr>
              <a:tr h="912165">
                <a:tc vMerge="1">
                  <a:txBody>
                    <a:bodyPr/>
                    <a:lstStyle/>
                    <a:p>
                      <a:endParaRPr lang="en-US"/>
                    </a:p>
                  </a:txBody>
                  <a:tcPr/>
                </a:tc>
                <a:tc rowSpan="3">
                  <a:txBody>
                    <a:bodyPr/>
                    <a:lstStyle/>
                    <a:p>
                      <a:pPr>
                        <a:defRPr sz="1800"/>
                      </a:pPr>
                      <a:r>
                        <a:rPr sz="2600" b="1">
                          <a:solidFill>
                            <a:srgbClr val="00538A"/>
                          </a:solidFill>
                          <a:latin typeface="+mn-lt"/>
                          <a:ea typeface="+mn-ea"/>
                          <a:cs typeface="+mn-cs"/>
                          <a:sym typeface="Calibri"/>
                        </a:rPr>
                        <a:t>VII</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Dexametasona sodio fosfato</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0,1 %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4"/>
                  </a:ext>
                </a:extLst>
              </a:tr>
              <a:tr h="662897">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Acetato de hidrocortisona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1 %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5"/>
                  </a:ext>
                </a:extLst>
              </a:tr>
              <a:tr h="599397">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Acetato de metilprednisolona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0,25 %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6"/>
                  </a:ext>
                </a:extLst>
              </a:tr>
            </a:tbl>
          </a:graphicData>
        </a:graphic>
      </p:graphicFrame>
      <p:pic>
        <p:nvPicPr>
          <p:cNvPr id="657" name="microscope.png" descr="microscope.png"/>
          <p:cNvPicPr>
            <a:picLocks noChangeAspect="1"/>
          </p:cNvPicPr>
          <p:nvPr/>
        </p:nvPicPr>
        <p:blipFill>
          <a:blip r:embed="rId4"/>
          <a:stretch>
            <a:fillRect/>
          </a:stretch>
        </p:blipFill>
        <p:spPr>
          <a:xfrm>
            <a:off x="22760962" y="203200"/>
            <a:ext cx="1273789" cy="1308847"/>
          </a:xfrm>
          <a:prstGeom prst="rect">
            <a:avLst/>
          </a:prstGeom>
          <a:ln w="12700">
            <a:miter lim="400000"/>
          </a:ln>
        </p:spPr>
      </p:pic>
      <p:graphicFrame>
        <p:nvGraphicFramePr>
          <p:cNvPr id="658" name="Table"/>
          <p:cNvGraphicFramePr/>
          <p:nvPr/>
        </p:nvGraphicFramePr>
        <p:xfrm>
          <a:off x="560887" y="1520553"/>
          <a:ext cx="10895614" cy="10108820"/>
        </p:xfrm>
        <a:graphic>
          <a:graphicData uri="http://schemas.openxmlformats.org/drawingml/2006/table">
            <a:tbl>
              <a:tblPr firstRow="1" firstCol="1" bandRow="1">
                <a:tableStyleId>{4C3C2611-4C71-4FC5-86AE-919BDF0F9419}</a:tableStyleId>
              </a:tblPr>
              <a:tblGrid>
                <a:gridCol w="1524909">
                  <a:extLst>
                    <a:ext uri="{9D8B030D-6E8A-4147-A177-3AD203B41FA5}">
                      <a16:colId xmlns:a16="http://schemas.microsoft.com/office/drawing/2014/main" val="20000"/>
                    </a:ext>
                  </a:extLst>
                </a:gridCol>
                <a:gridCol w="1112231">
                  <a:extLst>
                    <a:ext uri="{9D8B030D-6E8A-4147-A177-3AD203B41FA5}">
                      <a16:colId xmlns:a16="http://schemas.microsoft.com/office/drawing/2014/main" val="20001"/>
                    </a:ext>
                  </a:extLst>
                </a:gridCol>
                <a:gridCol w="4079628">
                  <a:extLst>
                    <a:ext uri="{9D8B030D-6E8A-4147-A177-3AD203B41FA5}">
                      <a16:colId xmlns:a16="http://schemas.microsoft.com/office/drawing/2014/main" val="20002"/>
                    </a:ext>
                  </a:extLst>
                </a:gridCol>
                <a:gridCol w="4178846">
                  <a:extLst>
                    <a:ext uri="{9D8B030D-6E8A-4147-A177-3AD203B41FA5}">
                      <a16:colId xmlns:a16="http://schemas.microsoft.com/office/drawing/2014/main" val="20003"/>
                    </a:ext>
                  </a:extLst>
                </a:gridCol>
              </a:tblGrid>
              <a:tr h="831878">
                <a:tc>
                  <a:txBody>
                    <a:bodyPr/>
                    <a:lstStyle/>
                    <a:p>
                      <a:pPr>
                        <a:defRPr sz="1800" b="0">
                          <a:solidFill>
                            <a:srgbClr val="000000"/>
                          </a:solidFill>
                        </a:defRPr>
                      </a:pPr>
                      <a:r>
                        <a:rPr sz="2600" b="1">
                          <a:solidFill>
                            <a:srgbClr val="FFFFFF"/>
                          </a:solidFill>
                          <a:latin typeface="+mn-lt"/>
                          <a:ea typeface="+mn-ea"/>
                          <a:cs typeface="+mn-cs"/>
                          <a:sym typeface="Calibri"/>
                        </a:rPr>
                        <a:t>Potencia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600" b="1">
                          <a:solidFill>
                            <a:srgbClr val="FFFFFF"/>
                          </a:solidFill>
                          <a:latin typeface="+mn-lt"/>
                          <a:ea typeface="+mn-ea"/>
                          <a:cs typeface="+mn-cs"/>
                          <a:sym typeface="Calibri"/>
                        </a:rPr>
                        <a:t>Clase</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a:txBody>
                    <a:bodyPr/>
                    <a:lstStyle/>
                    <a:p>
                      <a:pPr>
                        <a:defRPr sz="1800" b="0">
                          <a:solidFill>
                            <a:srgbClr val="000000"/>
                          </a:solidFill>
                        </a:defRPr>
                      </a:pPr>
                      <a:r>
                        <a:rPr sz="2600" b="1">
                          <a:solidFill>
                            <a:srgbClr val="FFFFFF"/>
                          </a:solidFill>
                          <a:latin typeface="+mn-lt"/>
                          <a:ea typeface="+mn-ea"/>
                          <a:cs typeface="+mn-cs"/>
                          <a:sym typeface="Calibri"/>
                        </a:rPr>
                        <a:t>Corticosteroide tópico</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a:txBody>
                    <a:bodyPr/>
                    <a:lstStyle/>
                    <a:p>
                      <a:pPr>
                        <a:defRPr sz="1800" b="0">
                          <a:solidFill>
                            <a:srgbClr val="000000"/>
                          </a:solidFill>
                        </a:defRPr>
                      </a:pPr>
                      <a:r>
                        <a:rPr sz="2600" b="1">
                          <a:solidFill>
                            <a:srgbClr val="FFFFFF"/>
                          </a:solidFill>
                          <a:latin typeface="+mn-lt"/>
                          <a:ea typeface="+mn-ea"/>
                          <a:cs typeface="+mn-cs"/>
                          <a:sym typeface="Calibri"/>
                        </a:rPr>
                        <a:t>Fórmula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0"/>
                  </a:ext>
                </a:extLst>
              </a:tr>
              <a:tr h="753385">
                <a:tc rowSpan="2">
                  <a:txBody>
                    <a:bodyPr/>
                    <a:lstStyle/>
                    <a:p>
                      <a:pPr>
                        <a:defRPr sz="1800" b="0">
                          <a:solidFill>
                            <a:srgbClr val="000000"/>
                          </a:solidFill>
                        </a:defRPr>
                      </a:pPr>
                      <a:r>
                        <a:rPr sz="2600" b="1">
                          <a:solidFill>
                            <a:srgbClr val="FFFFFF"/>
                          </a:solidFill>
                          <a:latin typeface="+mn-lt"/>
                          <a:ea typeface="+mn-ea"/>
                          <a:cs typeface="+mn-cs"/>
                          <a:sym typeface="Calibri"/>
                        </a:rPr>
                        <a:t>Ultra alta</a:t>
                      </a:r>
                    </a:p>
                  </a:txBody>
                  <a:tcPr marL="50800" marR="50800" marT="50800" marB="50800" anchor="ctr" horzOverflow="overflow">
                    <a:lnL w="127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rowSpan="2">
                  <a:txBody>
                    <a:bodyPr/>
                    <a:lstStyle/>
                    <a:p>
                      <a:pPr>
                        <a:defRPr sz="1800"/>
                      </a:pPr>
                      <a:r>
                        <a:rPr sz="2600" b="1">
                          <a:solidFill>
                            <a:srgbClr val="00538A"/>
                          </a:solidFill>
                          <a:latin typeface="+mn-lt"/>
                          <a:ea typeface="+mn-ea"/>
                          <a:cs typeface="+mn-cs"/>
                          <a:sym typeface="Calibri"/>
                        </a:rPr>
                        <a:t>I</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Propionato de clobetasol</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0,05 %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715593">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Diacetato de diflorasona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Pomada, 0,05 %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2"/>
                  </a:ext>
                </a:extLst>
              </a:tr>
              <a:tr h="859972">
                <a:tc rowSpan="9">
                  <a:txBody>
                    <a:bodyPr/>
                    <a:lstStyle/>
                    <a:p>
                      <a:pPr defTabSz="914400">
                        <a:defRPr sz="1800" b="0">
                          <a:solidFill>
                            <a:srgbClr val="000000"/>
                          </a:solidFill>
                        </a:defRPr>
                      </a:pPr>
                      <a:r>
                        <a:rPr sz="2600" b="1">
                          <a:solidFill>
                            <a:srgbClr val="FFFFFF"/>
                          </a:solidFill>
                          <a:sym typeface="Helvetica Neue"/>
                        </a:rPr>
                        <a:t>Alto</a:t>
                      </a:r>
                    </a:p>
                  </a:txBody>
                  <a:tcPr marL="50800" marR="50800" marT="50800" marB="50800" anchor="ctr" horzOverflow="overflow">
                    <a:lnL w="127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rowSpan="5">
                  <a:txBody>
                    <a:bodyPr/>
                    <a:lstStyle/>
                    <a:p>
                      <a:pPr>
                        <a:defRPr sz="1800"/>
                      </a:pPr>
                      <a:r>
                        <a:rPr sz="2600" b="1">
                          <a:solidFill>
                            <a:srgbClr val="00538A"/>
                          </a:solidFill>
                          <a:latin typeface="+mn-lt"/>
                          <a:ea typeface="+mn-ea"/>
                          <a:cs typeface="+mn-cs"/>
                          <a:sym typeface="Calibri"/>
                        </a:rPr>
                        <a:t>II</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Amcinonida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Pomada, 0,1 %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3"/>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Dipropionato de betametasona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Pomada, 0,05 %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4"/>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Desoximetasona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o pomada, 0,025 %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5"/>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Fluocinonida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pomada o gel, 0,05 %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6"/>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Halcinónido</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0,1 %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7"/>
                  </a:ext>
                </a:extLst>
              </a:tr>
              <a:tr h="859972">
                <a:tc vMerge="1">
                  <a:txBody>
                    <a:bodyPr/>
                    <a:lstStyle/>
                    <a:p>
                      <a:endParaRPr lang="en-US"/>
                    </a:p>
                  </a:txBody>
                  <a:tcPr/>
                </a:tc>
                <a:tc rowSpan="4">
                  <a:txBody>
                    <a:bodyPr/>
                    <a:lstStyle/>
                    <a:p>
                      <a:pPr>
                        <a:defRPr sz="1800"/>
                      </a:pPr>
                      <a:r>
                        <a:rPr sz="2600" b="1">
                          <a:solidFill>
                            <a:srgbClr val="00538A"/>
                          </a:solidFill>
                          <a:latin typeface="+mn-lt"/>
                          <a:ea typeface="+mn-ea"/>
                          <a:cs typeface="+mn-cs"/>
                          <a:sym typeface="Calibri"/>
                        </a:rPr>
                        <a:t>III</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Dipropionato de betametasona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0,05 %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8"/>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Valerato de betametasona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Pomada, 0,1 %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9"/>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Diacetato de diflorasona</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Crema, 0,05 %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0"/>
                  </a:ext>
                </a:extLst>
              </a:tr>
              <a:tr h="859972">
                <a:tc vMerge="1">
                  <a:txBody>
                    <a:bodyPr/>
                    <a:lstStyle/>
                    <a:p>
                      <a:endParaRPr lang="en-US"/>
                    </a:p>
                  </a:txBody>
                  <a:tcPr/>
                </a:tc>
                <a:tc vMerge="1">
                  <a:txBody>
                    <a:bodyPr/>
                    <a:lstStyle/>
                    <a:p>
                      <a:endParaRPr lang="en-US"/>
                    </a:p>
                  </a:txBody>
                  <a:tcPr/>
                </a:tc>
                <a:tc>
                  <a:txBody>
                    <a:bodyPr/>
                    <a:lstStyle/>
                    <a:p>
                      <a:pPr>
                        <a:defRPr sz="1800"/>
                      </a:pPr>
                      <a:r>
                        <a:rPr sz="2600" b="1">
                          <a:solidFill>
                            <a:srgbClr val="00538A"/>
                          </a:solidFill>
                          <a:latin typeface="+mn-lt"/>
                          <a:ea typeface="+mn-ea"/>
                          <a:cs typeface="+mn-cs"/>
                          <a:sym typeface="Calibri"/>
                        </a:rPr>
                        <a:t>Triamcinolona acetónido</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a:defRPr sz="1800"/>
                      </a:pPr>
                      <a:r>
                        <a:rPr sz="2600" b="1">
                          <a:solidFill>
                            <a:srgbClr val="00538A"/>
                          </a:solidFill>
                          <a:latin typeface="+mn-lt"/>
                          <a:ea typeface="+mn-ea"/>
                          <a:cs typeface="+mn-cs"/>
                          <a:sym typeface="Calibri"/>
                        </a:rPr>
                        <a:t>Pomada, 0,1 %</a:t>
                      </a: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11"/>
                  </a:ext>
                </a:extLst>
              </a:tr>
            </a:tbl>
          </a:graphicData>
        </a:graphic>
      </p:graphicFrame>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61" name="MANEJO DE LA"/>
          <p:cNvSpPr txBox="1"/>
          <p:nvPr/>
        </p:nvSpPr>
        <p:spPr>
          <a:xfrm>
            <a:off x="4584700" y="660399"/>
            <a:ext cx="12599855"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634"/>
                </a:solidFill>
              </a:defRPr>
            </a:lvl1pPr>
          </a:lstStyle>
          <a:p>
            <a:r>
              <a:t>MANEJO DE LA</a:t>
            </a:r>
          </a:p>
        </p:txBody>
      </p:sp>
      <p:sp>
        <p:nvSpPr>
          <p:cNvPr id="662" name="EA, evento adverso; RACG, reacción adversa cutánea grave…"/>
          <p:cNvSpPr txBox="1"/>
          <p:nvPr/>
        </p:nvSpPr>
        <p:spPr>
          <a:xfrm>
            <a:off x="431800" y="12509500"/>
            <a:ext cx="18812029"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RACG, reacción adversa cutánea grave</a:t>
            </a:r>
          </a:p>
          <a:p>
            <a:pPr algn="l">
              <a:defRPr sz="2200" b="0">
                <a:solidFill>
                  <a:srgbClr val="3B3735"/>
                </a:solidFill>
              </a:defRPr>
            </a:pPr>
            <a:r>
              <a:t>Estas recomendaciones se basan en una revisión de la bibliografía y en la experiencia de los expertos.</a:t>
            </a:r>
          </a:p>
          <a:p>
            <a:pPr algn="l">
              <a:defRPr sz="2200" b="0">
                <a:solidFill>
                  <a:srgbClr val="3B3735"/>
                </a:solidFill>
              </a:defRPr>
            </a:pPr>
            <a:r>
              <a:t>1. </a:t>
            </a:r>
            <a:r>
              <a:rPr u="sng">
                <a:solidFill>
                  <a:srgbClr val="4F4D50"/>
                </a:solidFill>
                <a:uFill>
                  <a:solidFill>
                    <a:srgbClr val="4F4D50"/>
                  </a:solidFill>
                </a:uFill>
                <a:hlinkClick r:id="rId3"/>
              </a:rPr>
              <a:t>Tang N, Ratner D. Dermatol Surg. 2016;42 suppl 1:S40-8</a:t>
            </a:r>
            <a:r>
              <a:t>. 2. </a:t>
            </a:r>
            <a:r>
              <a:rPr u="sng">
                <a:solidFill>
                  <a:srgbClr val="4F4D50"/>
                </a:solidFill>
                <a:uFill>
                  <a:solidFill>
                    <a:srgbClr val="4F4D50"/>
                  </a:solidFill>
                </a:uFill>
                <a:hlinkClick r:id="rId4"/>
              </a:rPr>
              <a:t>De Wit M, et al. Support Care Cancer. 2014;22:837-46</a:t>
            </a:r>
            <a:r>
              <a:t>. 3. </a:t>
            </a:r>
            <a:r>
              <a:rPr u="sng">
                <a:solidFill>
                  <a:srgbClr val="4F4D50"/>
                </a:solidFill>
                <a:uFill>
                  <a:solidFill>
                    <a:srgbClr val="4F4D50"/>
                  </a:solidFill>
                </a:uFill>
                <a:hlinkClick r:id="rId5"/>
              </a:rPr>
              <a:t>Bellón T. Drug Saf. 2019;42:973-92</a:t>
            </a:r>
            <a:r>
              <a:t>.</a:t>
            </a:r>
          </a:p>
        </p:txBody>
      </p:sp>
      <p:pic>
        <p:nvPicPr>
          <p:cNvPr id="663" name="1-pap-rash.png" descr="1-pap-rash.png"/>
          <p:cNvPicPr>
            <a:picLocks noChangeAspect="1"/>
          </p:cNvPicPr>
          <p:nvPr/>
        </p:nvPicPr>
        <p:blipFill>
          <a:blip r:embed="rId6"/>
          <a:stretch>
            <a:fillRect/>
          </a:stretch>
        </p:blipFill>
        <p:spPr>
          <a:xfrm>
            <a:off x="32083306" y="-547340"/>
            <a:ext cx="4343401" cy="3949701"/>
          </a:xfrm>
          <a:prstGeom prst="rect">
            <a:avLst/>
          </a:prstGeom>
          <a:ln w="12700">
            <a:miter lim="400000"/>
          </a:ln>
        </p:spPr>
      </p:pic>
      <p:graphicFrame>
        <p:nvGraphicFramePr>
          <p:cNvPr id="664" name="Table"/>
          <p:cNvGraphicFramePr/>
          <p:nvPr/>
        </p:nvGraphicFramePr>
        <p:xfrm>
          <a:off x="648761" y="4972446"/>
          <a:ext cx="13092248" cy="5988844"/>
        </p:xfrm>
        <a:graphic>
          <a:graphicData uri="http://schemas.openxmlformats.org/drawingml/2006/table">
            <a:tbl>
              <a:tblPr firstRow="1" bandRow="1">
                <a:tableStyleId>{4C3C2611-4C71-4FC5-86AE-919BDF0F9419}</a:tableStyleId>
              </a:tblPr>
              <a:tblGrid>
                <a:gridCol w="3225282">
                  <a:extLst>
                    <a:ext uri="{9D8B030D-6E8A-4147-A177-3AD203B41FA5}">
                      <a16:colId xmlns:a16="http://schemas.microsoft.com/office/drawing/2014/main" val="20000"/>
                    </a:ext>
                  </a:extLst>
                </a:gridCol>
                <a:gridCol w="3287273">
                  <a:extLst>
                    <a:ext uri="{9D8B030D-6E8A-4147-A177-3AD203B41FA5}">
                      <a16:colId xmlns:a16="http://schemas.microsoft.com/office/drawing/2014/main" val="20001"/>
                    </a:ext>
                  </a:extLst>
                </a:gridCol>
                <a:gridCol w="3250166">
                  <a:extLst>
                    <a:ext uri="{9D8B030D-6E8A-4147-A177-3AD203B41FA5}">
                      <a16:colId xmlns:a16="http://schemas.microsoft.com/office/drawing/2014/main" val="20002"/>
                    </a:ext>
                  </a:extLst>
                </a:gridCol>
                <a:gridCol w="3329527">
                  <a:extLst>
                    <a:ext uri="{9D8B030D-6E8A-4147-A177-3AD203B41FA5}">
                      <a16:colId xmlns:a16="http://schemas.microsoft.com/office/drawing/2014/main" val="20003"/>
                    </a:ext>
                  </a:extLst>
                </a:gridCol>
              </a:tblGrid>
              <a:tr h="547486">
                <a:tc>
                  <a:txBody>
                    <a:bodyPr/>
                    <a:lstStyle/>
                    <a:p>
                      <a:pPr defTabSz="914400">
                        <a:defRPr sz="1800" b="0">
                          <a:solidFill>
                            <a:srgbClr val="000000"/>
                          </a:solidFill>
                        </a:defRPr>
                      </a:pPr>
                      <a:r>
                        <a:rPr sz="2800" b="1">
                          <a:solidFill>
                            <a:srgbClr val="FFFFFF"/>
                          </a:solidFill>
                          <a:latin typeface="+mn-lt"/>
                          <a:ea typeface="+mn-ea"/>
                          <a:cs typeface="+mn-cs"/>
                          <a:sym typeface="Calibri"/>
                        </a:rPr>
                        <a:t>Grado 1</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2</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3</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SCAR</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441358">
                <a:tc>
                  <a:txBody>
                    <a:bodyPr/>
                    <a:lstStyle/>
                    <a:p>
                      <a:pPr marL="228600" indent="-228600" algn="l">
                        <a:buClr>
                          <a:srgbClr val="C95B42"/>
                        </a:buClr>
                        <a:buSzPct val="100000"/>
                        <a:buChar char="•"/>
                        <a:defRPr sz="2600" b="1">
                          <a:solidFill>
                            <a:srgbClr val="00538A"/>
                          </a:solidFill>
                          <a:latin typeface="+mn-lt"/>
                          <a:ea typeface="+mn-ea"/>
                          <a:cs typeface="+mn-cs"/>
                          <a:sym typeface="Calibri"/>
                        </a:defRPr>
                      </a:pPr>
                      <a:r>
                        <a:t>Esteroides tópicos</a:t>
                      </a:r>
                    </a:p>
                    <a:p>
                      <a:pPr marL="228600" indent="-228600" algn="l">
                        <a:buClr>
                          <a:srgbClr val="C95B42"/>
                        </a:buClr>
                        <a:buSzPct val="100000"/>
                        <a:buChar char="•"/>
                        <a:defRPr sz="2600" b="1">
                          <a:solidFill>
                            <a:srgbClr val="00538A"/>
                          </a:solidFill>
                          <a:latin typeface="+mn-lt"/>
                          <a:ea typeface="+mn-ea"/>
                          <a:cs typeface="+mn-cs"/>
                          <a:sym typeface="Calibri"/>
                        </a:defRPr>
                      </a:pPr>
                      <a:r>
                        <a:t>Antihistamínico oral (en caso de comezón)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A5C43"/>
                        </a:buClr>
                        <a:buSzPct val="100000"/>
                        <a:buChar char="•"/>
                        <a:defRPr sz="2600" b="1">
                          <a:solidFill>
                            <a:srgbClr val="00538A"/>
                          </a:solidFill>
                          <a:latin typeface="+mn-lt"/>
                          <a:ea typeface="+mn-ea"/>
                          <a:cs typeface="+mn-cs"/>
                          <a:sym typeface="Calibri"/>
                        </a:defRPr>
                      </a:pPr>
                      <a:r>
                        <a:t>En cuanto al grado 1</a:t>
                      </a:r>
                    </a:p>
                    <a:p>
                      <a:pPr marL="228600" indent="-228600" algn="l">
                        <a:buClr>
                          <a:srgbClr val="CA5C43"/>
                        </a:buClr>
                        <a:buSzPct val="100000"/>
                        <a:buChar char="•"/>
                        <a:defRPr sz="2600" b="1">
                          <a:solidFill>
                            <a:srgbClr val="00538A"/>
                          </a:solidFill>
                          <a:latin typeface="+mn-lt"/>
                          <a:ea typeface="+mn-ea"/>
                          <a:cs typeface="+mn-cs"/>
                          <a:sym typeface="Calibri"/>
                        </a:defRPr>
                      </a:pPr>
                      <a:r>
                        <a:t>Considerar aumentar la potencia de los corticosteroides tópicos</a:t>
                      </a:r>
                    </a:p>
                    <a:p>
                      <a:pPr marL="228600" indent="-228600" algn="l">
                        <a:buClr>
                          <a:srgbClr val="CA5C43"/>
                        </a:buClr>
                        <a:buSzPct val="100000"/>
                        <a:buChar char="•"/>
                        <a:defRPr sz="2600" b="1">
                          <a:solidFill>
                            <a:srgbClr val="00538A"/>
                          </a:solidFill>
                          <a:latin typeface="+mn-lt"/>
                          <a:ea typeface="+mn-ea"/>
                          <a:cs typeface="+mn-cs"/>
                          <a:sym typeface="Calibri"/>
                        </a:defRPr>
                      </a:pPr>
                      <a:r>
                        <a:t>CONSULTAR A UN DERMATÓLOGO cuando el EA cutáneo no responda a la intervención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A5C43"/>
                        </a:buClr>
                        <a:buSzPct val="100000"/>
                        <a:buChar char="•"/>
                        <a:defRPr sz="2600" b="1">
                          <a:solidFill>
                            <a:srgbClr val="00538A"/>
                          </a:solidFill>
                          <a:latin typeface="+mn-lt"/>
                          <a:ea typeface="+mn-ea"/>
                          <a:cs typeface="+mn-cs"/>
                          <a:sym typeface="Calibri"/>
                        </a:defRPr>
                      </a:pPr>
                      <a:r>
                        <a:t>CONSULTAR A UN DERMATÓLOGO</a:t>
                      </a:r>
                      <a:endParaRPr b="0"/>
                    </a:p>
                    <a:p>
                      <a:pPr marL="228600" indent="-228600" algn="l">
                        <a:buClr>
                          <a:srgbClr val="CA5C43"/>
                        </a:buClr>
                        <a:buSzPct val="100000"/>
                        <a:buChar char="•"/>
                        <a:defRPr sz="2600" b="1">
                          <a:solidFill>
                            <a:srgbClr val="00538A"/>
                          </a:solidFill>
                          <a:latin typeface="+mn-lt"/>
                          <a:ea typeface="+mn-ea"/>
                          <a:cs typeface="+mn-cs"/>
                          <a:sym typeface="Calibri"/>
                        </a:defRPr>
                      </a:pPr>
                      <a:r>
                        <a:t>En cuanto al grado 2</a:t>
                      </a:r>
                    </a:p>
                    <a:p>
                      <a:pPr marL="228600" indent="-228600" algn="l">
                        <a:buClr>
                          <a:srgbClr val="CA5C43"/>
                        </a:buClr>
                        <a:buSzPct val="100000"/>
                        <a:buChar char="•"/>
                        <a:defRPr sz="2600" b="1">
                          <a:solidFill>
                            <a:srgbClr val="00538A"/>
                          </a:solidFill>
                          <a:latin typeface="+mn-lt"/>
                          <a:ea typeface="+mn-ea"/>
                          <a:cs typeface="+mn-cs"/>
                          <a:sym typeface="Calibri"/>
                        </a:defRPr>
                      </a:pPr>
                      <a:r>
                        <a:t>Considerar prednisona 1 mg/kg/día o equivalente</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B42"/>
                        </a:buClr>
                        <a:buSzPct val="100000"/>
                        <a:buChar char="•"/>
                        <a:defRPr sz="2600" b="1">
                          <a:solidFill>
                            <a:srgbClr val="00538A"/>
                          </a:solidFill>
                          <a:latin typeface="+mn-lt"/>
                          <a:ea typeface="+mn-ea"/>
                          <a:cs typeface="+mn-cs"/>
                          <a:sym typeface="Calibri"/>
                        </a:defRPr>
                      </a:pPr>
                      <a:r>
                        <a:t>CONSULTAR A UN DERMATÓLOGO</a:t>
                      </a:r>
                    </a:p>
                    <a:p>
                      <a:pPr marL="228600" indent="-228600" algn="l">
                        <a:buClr>
                          <a:srgbClr val="C95B42"/>
                        </a:buClr>
                        <a:buSzPct val="100000"/>
                        <a:buChar char="•"/>
                        <a:defRPr sz="2600" b="1">
                          <a:solidFill>
                            <a:srgbClr val="00538A"/>
                          </a:solidFill>
                          <a:latin typeface="+mn-lt"/>
                          <a:ea typeface="+mn-ea"/>
                          <a:cs typeface="+mn-cs"/>
                          <a:sym typeface="Calibri"/>
                        </a:defRPr>
                      </a:pPr>
                      <a:r>
                        <a:t>Ingreso o evaluación de emergencia según las características clínicas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665" name="2-mac-rash.png" descr="2-mac-rash.png"/>
          <p:cNvPicPr>
            <a:picLocks noChangeAspect="1"/>
          </p:cNvPicPr>
          <p:nvPr/>
        </p:nvPicPr>
        <p:blipFill>
          <a:blip r:embed="rId7"/>
          <a:stretch>
            <a:fillRect/>
          </a:stretch>
        </p:blipFill>
        <p:spPr>
          <a:xfrm>
            <a:off x="41706" y="76668"/>
            <a:ext cx="4343401" cy="3949701"/>
          </a:xfrm>
          <a:prstGeom prst="rect">
            <a:avLst/>
          </a:prstGeom>
          <a:ln w="12700">
            <a:miter lim="400000"/>
          </a:ln>
        </p:spPr>
      </p:pic>
      <p:sp>
        <p:nvSpPr>
          <p:cNvPr id="666" name="Callout"/>
          <p:cNvSpPr/>
          <p:nvPr/>
        </p:nvSpPr>
        <p:spPr>
          <a:xfrm>
            <a:off x="15077744" y="633008"/>
            <a:ext cx="9102726" cy="9436895"/>
          </a:xfrm>
          <a:custGeom>
            <a:avLst/>
            <a:gdLst/>
            <a:ahLst/>
            <a:cxnLst>
              <a:cxn ang="0">
                <a:pos x="wd2" y="hd2"/>
              </a:cxn>
              <a:cxn ang="5400000">
                <a:pos x="wd2" y="hd2"/>
              </a:cxn>
              <a:cxn ang="10800000">
                <a:pos x="wd2" y="hd2"/>
              </a:cxn>
              <a:cxn ang="16200000">
                <a:pos x="wd2" y="hd2"/>
              </a:cxn>
            </a:cxnLst>
            <a:rect l="0" t="0" r="r" b="b"/>
            <a:pathLst>
              <a:path w="21600" h="21600" extrusionOk="0">
                <a:moveTo>
                  <a:pt x="440" y="0"/>
                </a:moveTo>
                <a:cubicBezTo>
                  <a:pt x="197" y="0"/>
                  <a:pt x="0" y="190"/>
                  <a:pt x="0" y="424"/>
                </a:cubicBezTo>
                <a:lnTo>
                  <a:pt x="0" y="19254"/>
                </a:lnTo>
                <a:cubicBezTo>
                  <a:pt x="0" y="19488"/>
                  <a:pt x="197" y="19678"/>
                  <a:pt x="440" y="19678"/>
                </a:cubicBezTo>
                <a:lnTo>
                  <a:pt x="16758" y="19678"/>
                </a:lnTo>
                <a:lnTo>
                  <a:pt x="17638" y="21600"/>
                </a:lnTo>
                <a:lnTo>
                  <a:pt x="18517" y="19678"/>
                </a:lnTo>
                <a:lnTo>
                  <a:pt x="21160" y="19678"/>
                </a:lnTo>
                <a:cubicBezTo>
                  <a:pt x="21403" y="19678"/>
                  <a:pt x="21600" y="19488"/>
                  <a:pt x="21600" y="19254"/>
                </a:cubicBezTo>
                <a:lnTo>
                  <a:pt x="21600" y="424"/>
                </a:lnTo>
                <a:cubicBezTo>
                  <a:pt x="21600" y="190"/>
                  <a:pt x="21403" y="0"/>
                  <a:pt x="21160" y="0"/>
                </a:cubicBezTo>
                <a:lnTo>
                  <a:pt x="440" y="0"/>
                </a:ln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667" name="Dr.png" descr="Dr.png"/>
          <p:cNvPicPr>
            <a:picLocks noChangeAspect="1"/>
          </p:cNvPicPr>
          <p:nvPr/>
        </p:nvPicPr>
        <p:blipFill>
          <a:blip r:embed="rId8"/>
          <a:stretch>
            <a:fillRect/>
          </a:stretch>
        </p:blipFill>
        <p:spPr>
          <a:xfrm>
            <a:off x="22778139" y="9281025"/>
            <a:ext cx="1275446" cy="4210006"/>
          </a:xfrm>
          <a:prstGeom prst="rect">
            <a:avLst/>
          </a:prstGeom>
          <a:ln w="12700">
            <a:miter lim="400000"/>
          </a:ln>
        </p:spPr>
      </p:pic>
      <p:sp>
        <p:nvSpPr>
          <p:cNvPr id="668" name="Prestar atención a los posibles RACG, reacciones tardías de hipersensibilidad de tipo IV a fármacos3.…"/>
          <p:cNvSpPr txBox="1"/>
          <p:nvPr/>
        </p:nvSpPr>
        <p:spPr>
          <a:xfrm>
            <a:off x="15544457" y="670350"/>
            <a:ext cx="7563361" cy="5169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600"/>
              </a:spcBef>
              <a:defRPr sz="2700">
                <a:solidFill>
                  <a:srgbClr val="FFFFFF"/>
                </a:solidFill>
              </a:defRPr>
            </a:pPr>
            <a:r>
              <a:rPr dirty="0" err="1"/>
              <a:t>Prestar</a:t>
            </a:r>
            <a:r>
              <a:rPr dirty="0"/>
              <a:t> </a:t>
            </a:r>
            <a:r>
              <a:rPr dirty="0" err="1"/>
              <a:t>atención</a:t>
            </a:r>
            <a:r>
              <a:rPr dirty="0"/>
              <a:t> a los </a:t>
            </a:r>
            <a:r>
              <a:rPr dirty="0" err="1"/>
              <a:t>posibles</a:t>
            </a:r>
            <a:r>
              <a:rPr dirty="0"/>
              <a:t> RACG, </a:t>
            </a:r>
            <a:r>
              <a:rPr dirty="0" err="1"/>
              <a:t>reacciones</a:t>
            </a:r>
            <a:r>
              <a:rPr dirty="0"/>
              <a:t> </a:t>
            </a:r>
            <a:r>
              <a:rPr dirty="0" err="1"/>
              <a:t>tardías</a:t>
            </a:r>
            <a:r>
              <a:rPr dirty="0"/>
              <a:t> de </a:t>
            </a:r>
            <a:r>
              <a:rPr dirty="0" err="1"/>
              <a:t>hipersensibilidad</a:t>
            </a:r>
            <a:r>
              <a:rPr dirty="0"/>
              <a:t> de </a:t>
            </a:r>
            <a:r>
              <a:rPr dirty="0" err="1"/>
              <a:t>tipo</a:t>
            </a:r>
            <a:r>
              <a:rPr dirty="0"/>
              <a:t> IV a fármacos</a:t>
            </a:r>
            <a:r>
              <a:rPr baseline="31999" dirty="0"/>
              <a:t>3.</a:t>
            </a:r>
          </a:p>
          <a:p>
            <a:pPr algn="l">
              <a:spcBef>
                <a:spcPts val="600"/>
              </a:spcBef>
              <a:defRPr sz="2700" b="0">
                <a:solidFill>
                  <a:srgbClr val="FFFFFF"/>
                </a:solidFill>
              </a:defRPr>
            </a:pPr>
            <a:r>
              <a:rPr dirty="0" err="1"/>
              <a:t>UConsultar</a:t>
            </a:r>
            <a:r>
              <a:rPr dirty="0"/>
              <a:t> </a:t>
            </a:r>
            <a:r>
              <a:rPr dirty="0" err="1"/>
              <a:t>urgentemente</a:t>
            </a:r>
            <a:r>
              <a:rPr dirty="0"/>
              <a:t> a un </a:t>
            </a:r>
            <a:r>
              <a:rPr dirty="0" err="1"/>
              <a:t>dermatólogo</a:t>
            </a:r>
            <a:r>
              <a:rPr dirty="0"/>
              <a:t> </a:t>
            </a:r>
            <a:r>
              <a:rPr dirty="0" err="1"/>
              <a:t>en</a:t>
            </a:r>
            <a:r>
              <a:rPr dirty="0"/>
              <a:t> </a:t>
            </a:r>
            <a:r>
              <a:rPr dirty="0" err="1"/>
              <a:t>caso</a:t>
            </a:r>
            <a:r>
              <a:rPr dirty="0"/>
              <a:t> de:</a:t>
            </a:r>
          </a:p>
          <a:p>
            <a:pPr marL="357187" indent="-357187" algn="l">
              <a:spcBef>
                <a:spcPts val="600"/>
              </a:spcBef>
              <a:buSzPct val="125000"/>
              <a:buChar char="•"/>
              <a:defRPr sz="2700" b="0">
                <a:solidFill>
                  <a:srgbClr val="FFFFFF"/>
                </a:solidFill>
              </a:defRPr>
            </a:pPr>
            <a:r>
              <a:rPr dirty="0" err="1"/>
              <a:t>ampollas</a:t>
            </a:r>
            <a:endParaRPr dirty="0"/>
          </a:p>
          <a:p>
            <a:pPr marL="357187" indent="-357187" algn="l">
              <a:spcBef>
                <a:spcPts val="600"/>
              </a:spcBef>
              <a:buSzPct val="125000"/>
              <a:buChar char="•"/>
              <a:defRPr sz="2700" b="0">
                <a:solidFill>
                  <a:srgbClr val="FFFFFF"/>
                </a:solidFill>
              </a:defRPr>
            </a:pPr>
            <a:r>
              <a:rPr dirty="0" err="1"/>
              <a:t>sensibilidad</a:t>
            </a:r>
            <a:r>
              <a:rPr dirty="0"/>
              <a:t> de la </a:t>
            </a:r>
            <a:r>
              <a:rPr dirty="0" err="1"/>
              <a:t>piel</a:t>
            </a:r>
            <a:endParaRPr dirty="0"/>
          </a:p>
          <a:p>
            <a:pPr marL="357187" indent="-357187" algn="l">
              <a:spcBef>
                <a:spcPts val="600"/>
              </a:spcBef>
              <a:buSzPct val="125000"/>
              <a:buChar char="•"/>
              <a:defRPr sz="2700" b="0">
                <a:solidFill>
                  <a:srgbClr val="FFFFFF"/>
                </a:solidFill>
              </a:defRPr>
            </a:pPr>
            <a:r>
              <a:rPr dirty="0" err="1"/>
              <a:t>afectación</a:t>
            </a:r>
            <a:r>
              <a:rPr dirty="0"/>
              <a:t> de las </a:t>
            </a:r>
            <a:r>
              <a:rPr dirty="0" err="1"/>
              <a:t>membranas</a:t>
            </a:r>
            <a:r>
              <a:rPr dirty="0"/>
              <a:t> </a:t>
            </a:r>
            <a:r>
              <a:rPr dirty="0" err="1"/>
              <a:t>mucosas</a:t>
            </a:r>
            <a:endParaRPr dirty="0"/>
          </a:p>
          <a:p>
            <a:pPr marL="357187" indent="-357187" algn="l">
              <a:spcBef>
                <a:spcPts val="600"/>
              </a:spcBef>
              <a:buSzPct val="125000"/>
              <a:buChar char="•"/>
              <a:defRPr sz="2700" b="0">
                <a:solidFill>
                  <a:srgbClr val="FFFFFF"/>
                </a:solidFill>
              </a:defRPr>
            </a:pPr>
            <a:r>
              <a:rPr dirty="0" err="1"/>
              <a:t>progresión</a:t>
            </a:r>
            <a:r>
              <a:rPr dirty="0"/>
              <a:t> </a:t>
            </a:r>
            <a:r>
              <a:rPr dirty="0" err="1"/>
              <a:t>rápida</a:t>
            </a:r>
            <a:r>
              <a:rPr dirty="0"/>
              <a:t>, que se </a:t>
            </a:r>
            <a:r>
              <a:rPr dirty="0" err="1"/>
              <a:t>torne</a:t>
            </a:r>
            <a:r>
              <a:rPr dirty="0"/>
              <a:t> </a:t>
            </a:r>
            <a:r>
              <a:rPr dirty="0" err="1"/>
              <a:t>oscura</a:t>
            </a:r>
            <a:r>
              <a:rPr dirty="0"/>
              <a:t> (</a:t>
            </a:r>
            <a:r>
              <a:rPr dirty="0" err="1"/>
              <a:t>tintes</a:t>
            </a:r>
            <a:r>
              <a:rPr dirty="0"/>
              <a:t> </a:t>
            </a:r>
            <a:r>
              <a:rPr dirty="0" err="1"/>
              <a:t>grisáceos</a:t>
            </a:r>
            <a:r>
              <a:rPr dirty="0"/>
              <a:t> o </a:t>
            </a:r>
            <a:r>
              <a:rPr dirty="0" err="1"/>
              <a:t>violáceos</a:t>
            </a:r>
            <a:r>
              <a:rPr dirty="0"/>
              <a:t>)</a:t>
            </a:r>
          </a:p>
          <a:p>
            <a:pPr marL="357187" indent="-357187" algn="l">
              <a:spcBef>
                <a:spcPts val="600"/>
              </a:spcBef>
              <a:buSzPct val="125000"/>
              <a:buChar char="•"/>
              <a:defRPr sz="2700" b="0">
                <a:solidFill>
                  <a:srgbClr val="FFFFFF"/>
                </a:solidFill>
              </a:defRPr>
            </a:pPr>
            <a:r>
              <a:rPr dirty="0" err="1"/>
              <a:t>descamación</a:t>
            </a:r>
            <a:r>
              <a:rPr dirty="0"/>
              <a:t> de la </a:t>
            </a:r>
            <a:r>
              <a:rPr dirty="0" err="1"/>
              <a:t>piel</a:t>
            </a:r>
            <a:endParaRPr dirty="0"/>
          </a:p>
        </p:txBody>
      </p:sp>
      <p:sp>
        <p:nvSpPr>
          <p:cNvPr id="669" name="Consultar a un dermatólogo si:…"/>
          <p:cNvSpPr txBox="1"/>
          <p:nvPr/>
        </p:nvSpPr>
        <p:spPr>
          <a:xfrm>
            <a:off x="15563271" y="5600464"/>
            <a:ext cx="8448025" cy="3632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600"/>
              </a:spcBef>
              <a:defRPr sz="2700">
                <a:solidFill>
                  <a:srgbClr val="FFFFFF"/>
                </a:solidFill>
              </a:defRPr>
            </a:pPr>
            <a:r>
              <a:rPr dirty="0" err="1"/>
              <a:t>Consultar</a:t>
            </a:r>
            <a:r>
              <a:rPr dirty="0"/>
              <a:t> a un </a:t>
            </a:r>
            <a:r>
              <a:rPr dirty="0" err="1"/>
              <a:t>dermatólogo</a:t>
            </a:r>
            <a:r>
              <a:rPr dirty="0"/>
              <a:t> </a:t>
            </a:r>
            <a:r>
              <a:rPr dirty="0" err="1"/>
              <a:t>si</a:t>
            </a:r>
            <a:r>
              <a:rPr dirty="0"/>
              <a:t>:</a:t>
            </a:r>
          </a:p>
          <a:p>
            <a:pPr marL="423291" indent="-423291" algn="l">
              <a:spcBef>
                <a:spcPts val="600"/>
              </a:spcBef>
              <a:buClr>
                <a:srgbClr val="FFFFFF"/>
              </a:buClr>
              <a:buSzPct val="125000"/>
              <a:buChar char="•"/>
              <a:defRPr sz="2700" b="0">
                <a:solidFill>
                  <a:srgbClr val="FFFFFF"/>
                </a:solidFill>
              </a:defRPr>
            </a:pPr>
            <a:r>
              <a:rPr dirty="0"/>
              <a:t>a hay </a:t>
            </a:r>
            <a:r>
              <a:rPr dirty="0" err="1"/>
              <a:t>sospecha</a:t>
            </a:r>
            <a:r>
              <a:rPr dirty="0"/>
              <a:t> de RACG</a:t>
            </a:r>
          </a:p>
          <a:p>
            <a:pPr marL="423291" indent="-423291" algn="l">
              <a:spcBef>
                <a:spcPts val="600"/>
              </a:spcBef>
              <a:buClr>
                <a:srgbClr val="FFFFFF"/>
              </a:buClr>
              <a:buSzPct val="125000"/>
              <a:buChar char="•"/>
              <a:defRPr sz="2700" b="0">
                <a:solidFill>
                  <a:srgbClr val="FFFFFF"/>
                </a:solidFill>
              </a:defRPr>
            </a:pPr>
            <a:r>
              <a:rPr dirty="0"/>
              <a:t>un EA </a:t>
            </a:r>
            <a:r>
              <a:rPr dirty="0" err="1"/>
              <a:t>cutáneo</a:t>
            </a:r>
            <a:r>
              <a:rPr dirty="0"/>
              <a:t> </a:t>
            </a:r>
            <a:r>
              <a:rPr dirty="0" err="1"/>
              <a:t>requiere</a:t>
            </a:r>
            <a:r>
              <a:rPr dirty="0"/>
              <a:t> </a:t>
            </a:r>
            <a:r>
              <a:rPr dirty="0" err="1"/>
              <a:t>cambios</a:t>
            </a:r>
            <a:r>
              <a:rPr dirty="0"/>
              <a:t> </a:t>
            </a:r>
            <a:r>
              <a:rPr dirty="0" err="1"/>
              <a:t>en</a:t>
            </a:r>
            <a:r>
              <a:rPr dirty="0"/>
              <a:t> el </a:t>
            </a:r>
            <a:r>
              <a:rPr dirty="0" err="1"/>
              <a:t>tratamiento</a:t>
            </a:r>
            <a:r>
              <a:rPr dirty="0"/>
              <a:t> para el </a:t>
            </a:r>
            <a:r>
              <a:rPr dirty="0" err="1"/>
              <a:t>cáncer</a:t>
            </a:r>
            <a:endParaRPr dirty="0"/>
          </a:p>
          <a:p>
            <a:pPr marL="423291" indent="-423291" algn="l">
              <a:spcBef>
                <a:spcPts val="600"/>
              </a:spcBef>
              <a:buClr>
                <a:srgbClr val="FFFFFF"/>
              </a:buClr>
              <a:buSzPct val="125000"/>
              <a:buChar char="•"/>
              <a:defRPr sz="2700" b="0">
                <a:solidFill>
                  <a:srgbClr val="FFFFFF"/>
                </a:solidFill>
              </a:defRPr>
            </a:pPr>
            <a:r>
              <a:rPr dirty="0"/>
              <a:t>EA </a:t>
            </a:r>
            <a:r>
              <a:rPr dirty="0" err="1"/>
              <a:t>cutáneo</a:t>
            </a:r>
            <a:r>
              <a:rPr dirty="0"/>
              <a:t> de </a:t>
            </a:r>
            <a:r>
              <a:rPr dirty="0" err="1"/>
              <a:t>grado</a:t>
            </a:r>
            <a:r>
              <a:rPr dirty="0"/>
              <a:t> 2 no </a:t>
            </a:r>
            <a:r>
              <a:rPr dirty="0" err="1"/>
              <a:t>responda</a:t>
            </a:r>
            <a:r>
              <a:rPr dirty="0"/>
              <a:t> a la </a:t>
            </a:r>
            <a:r>
              <a:rPr dirty="0" err="1"/>
              <a:t>intervención</a:t>
            </a:r>
            <a:endParaRPr dirty="0"/>
          </a:p>
          <a:p>
            <a:pPr marL="423291" indent="-423291" algn="l">
              <a:spcBef>
                <a:spcPts val="600"/>
              </a:spcBef>
              <a:buClr>
                <a:srgbClr val="FFFFFF"/>
              </a:buClr>
              <a:buSzPct val="125000"/>
              <a:buChar char="•"/>
              <a:defRPr sz="2700" b="0">
                <a:solidFill>
                  <a:srgbClr val="FFFFFF"/>
                </a:solidFill>
              </a:defRPr>
            </a:pPr>
            <a:r>
              <a:rPr dirty="0"/>
              <a:t>se produce </a:t>
            </a:r>
            <a:r>
              <a:rPr dirty="0" err="1"/>
              <a:t>cualquier</a:t>
            </a:r>
            <a:r>
              <a:rPr dirty="0"/>
              <a:t> EA </a:t>
            </a:r>
            <a:r>
              <a:rPr dirty="0" err="1"/>
              <a:t>cutáneo</a:t>
            </a:r>
            <a:r>
              <a:rPr dirty="0"/>
              <a:t> de </a:t>
            </a:r>
            <a:r>
              <a:rPr dirty="0" err="1"/>
              <a:t>grado</a:t>
            </a:r>
            <a:r>
              <a:rPr dirty="0"/>
              <a:t> 3</a:t>
            </a:r>
          </a:p>
          <a:p>
            <a:pPr marL="423291" indent="-423291" algn="l">
              <a:spcBef>
                <a:spcPts val="600"/>
              </a:spcBef>
              <a:buClr>
                <a:srgbClr val="FFFFFF"/>
              </a:buClr>
              <a:buSzPct val="125000"/>
              <a:buChar char="•"/>
              <a:defRPr sz="2700" b="0">
                <a:solidFill>
                  <a:srgbClr val="FFFFFF"/>
                </a:solidFill>
              </a:defRPr>
            </a:pPr>
            <a:r>
              <a:rPr dirty="0"/>
              <a:t>no se </a:t>
            </a:r>
            <a:r>
              <a:rPr dirty="0" err="1"/>
              <a:t>siente</a:t>
            </a:r>
            <a:r>
              <a:rPr dirty="0"/>
              <a:t> </a:t>
            </a:r>
            <a:r>
              <a:rPr dirty="0" err="1"/>
              <a:t>cómodo</a:t>
            </a:r>
            <a:r>
              <a:rPr dirty="0"/>
              <a:t> al </a:t>
            </a:r>
            <a:r>
              <a:rPr dirty="0" err="1"/>
              <a:t>tratar</a:t>
            </a:r>
            <a:r>
              <a:rPr dirty="0"/>
              <a:t> el EA </a:t>
            </a:r>
            <a:r>
              <a:rPr dirty="0" err="1"/>
              <a:t>cutáneo</a:t>
            </a:r>
            <a:r>
              <a:rPr dirty="0"/>
              <a:t> </a:t>
            </a:r>
            <a:r>
              <a:rPr dirty="0" err="1"/>
              <a:t>usted</a:t>
            </a:r>
            <a:r>
              <a:rPr dirty="0"/>
              <a:t> </a:t>
            </a:r>
            <a:r>
              <a:rPr dirty="0" err="1"/>
              <a:t>mismo</a:t>
            </a:r>
            <a:endParaRPr sz="850" dirty="0">
              <a:solidFill>
                <a:srgbClr val="000000"/>
              </a:solidFill>
              <a:latin typeface="Helvetica"/>
              <a:ea typeface="Helvetica"/>
              <a:cs typeface="Helvetica"/>
              <a:sym typeface="Helvetica"/>
            </a:endParaRPr>
          </a:p>
        </p:txBody>
      </p:sp>
      <p:sp>
        <p:nvSpPr>
          <p:cNvPr id="670" name="ERUPCIÓN MACULOPAPULAR11,2"/>
          <p:cNvSpPr txBox="1"/>
          <p:nvPr/>
        </p:nvSpPr>
        <p:spPr>
          <a:xfrm>
            <a:off x="4584700" y="1706503"/>
            <a:ext cx="9102725" cy="2134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7200">
                <a:solidFill>
                  <a:srgbClr val="00538A"/>
                </a:solidFill>
              </a:defRPr>
            </a:pPr>
            <a:r>
              <a:t>ERUPCIÓN MACULOPAPULAR</a:t>
            </a:r>
            <a:r>
              <a:rPr baseline="31999"/>
              <a:t>11,2</a:t>
            </a:r>
          </a:p>
        </p:txBody>
      </p:sp>
      <p:sp>
        <p:nvSpPr>
          <p:cNvPr id="671" name="ERUPCIÓN MACULOPAPULAR"/>
          <p:cNvSpPr/>
          <p:nvPr/>
        </p:nvSpPr>
        <p:spPr>
          <a:xfrm>
            <a:off x="221336" y="3504027"/>
            <a:ext cx="3984140" cy="372226"/>
          </a:xfrm>
          <a:prstGeom prst="rect">
            <a:avLst/>
          </a:prstGeom>
          <a:solidFill>
            <a:srgbClr val="FFFF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defRPr sz="2200">
                <a:solidFill>
                  <a:srgbClr val="00679C"/>
                </a:solidFill>
              </a:defRPr>
            </a:lvl1pPr>
          </a:lstStyle>
          <a:p>
            <a:r>
              <a:t>ERUPCIÓN MACULOPAPULAR</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74" name="PREVENCIÓN Y MANEJO DE LAS"/>
          <p:cNvSpPr txBox="1"/>
          <p:nvPr/>
        </p:nvSpPr>
        <p:spPr>
          <a:xfrm>
            <a:off x="4590627" y="6603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PREVENCIÓN Y MANEJO DE LAS</a:t>
            </a:r>
          </a:p>
        </p:txBody>
      </p:sp>
      <p:sp>
        <p:nvSpPr>
          <p:cNvPr id="675" name="*Los AINEs están contraindicados en pacientes con cirrosis hepática, debido al riesgo de hemorragia e insuficiencia renal."/>
          <p:cNvSpPr txBox="1"/>
          <p:nvPr/>
        </p:nvSpPr>
        <p:spPr>
          <a:xfrm>
            <a:off x="375799" y="11778068"/>
            <a:ext cx="18812029" cy="4026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400" b="0">
                <a:solidFill>
                  <a:srgbClr val="3B3735"/>
                </a:solidFill>
              </a:defRPr>
            </a:lvl1pPr>
          </a:lstStyle>
          <a:p>
            <a:r>
              <a:t>*Los AINEs están contraindicados en pacientes con cirrosis hepática, debido al riesgo de hemorragia e insuficiencia renal.</a:t>
            </a:r>
          </a:p>
        </p:txBody>
      </p:sp>
      <p:pic>
        <p:nvPicPr>
          <p:cNvPr id="676" name="1-pap-rash.png" descr="1-pap-rash.png"/>
          <p:cNvPicPr>
            <a:picLocks noChangeAspect="1"/>
          </p:cNvPicPr>
          <p:nvPr/>
        </p:nvPicPr>
        <p:blipFill>
          <a:blip r:embed="rId3"/>
          <a:stretch>
            <a:fillRect/>
          </a:stretch>
        </p:blipFill>
        <p:spPr>
          <a:xfrm>
            <a:off x="32083306" y="-547340"/>
            <a:ext cx="4343401" cy="3949701"/>
          </a:xfrm>
          <a:prstGeom prst="rect">
            <a:avLst/>
          </a:prstGeom>
          <a:ln w="12700">
            <a:miter lim="400000"/>
          </a:ln>
        </p:spPr>
      </p:pic>
      <p:graphicFrame>
        <p:nvGraphicFramePr>
          <p:cNvPr id="677" name="Table"/>
          <p:cNvGraphicFramePr/>
          <p:nvPr/>
        </p:nvGraphicFramePr>
        <p:xfrm>
          <a:off x="500909" y="4098286"/>
          <a:ext cx="18986634" cy="7607863"/>
        </p:xfrm>
        <a:graphic>
          <a:graphicData uri="http://schemas.openxmlformats.org/drawingml/2006/table">
            <a:tbl>
              <a:tblPr firstRow="1" bandRow="1">
                <a:tableStyleId>{4C3C2611-4C71-4FC5-86AE-919BDF0F9419}</a:tableStyleId>
              </a:tblPr>
              <a:tblGrid>
                <a:gridCol w="9406234">
                  <a:extLst>
                    <a:ext uri="{9D8B030D-6E8A-4147-A177-3AD203B41FA5}">
                      <a16:colId xmlns:a16="http://schemas.microsoft.com/office/drawing/2014/main" val="20000"/>
                    </a:ext>
                  </a:extLst>
                </a:gridCol>
                <a:gridCol w="2937160">
                  <a:extLst>
                    <a:ext uri="{9D8B030D-6E8A-4147-A177-3AD203B41FA5}">
                      <a16:colId xmlns:a16="http://schemas.microsoft.com/office/drawing/2014/main" val="20001"/>
                    </a:ext>
                  </a:extLst>
                </a:gridCol>
                <a:gridCol w="3430144">
                  <a:extLst>
                    <a:ext uri="{9D8B030D-6E8A-4147-A177-3AD203B41FA5}">
                      <a16:colId xmlns:a16="http://schemas.microsoft.com/office/drawing/2014/main" val="20002"/>
                    </a:ext>
                  </a:extLst>
                </a:gridCol>
                <a:gridCol w="3213096">
                  <a:extLst>
                    <a:ext uri="{9D8B030D-6E8A-4147-A177-3AD203B41FA5}">
                      <a16:colId xmlns:a16="http://schemas.microsoft.com/office/drawing/2014/main" val="20003"/>
                    </a:ext>
                  </a:extLst>
                </a:gridCol>
              </a:tblGrid>
              <a:tr h="670462">
                <a:tc>
                  <a:txBody>
                    <a:bodyPr/>
                    <a:lstStyle/>
                    <a:p>
                      <a:pPr defTabSz="914400">
                        <a:defRPr sz="1800" b="0">
                          <a:solidFill>
                            <a:srgbClr val="000000"/>
                          </a:solidFill>
                        </a:defRPr>
                      </a:pPr>
                      <a:r>
                        <a:rPr sz="2800" b="1">
                          <a:solidFill>
                            <a:srgbClr val="FFFFFF"/>
                          </a:solidFill>
                          <a:latin typeface="+mn-lt"/>
                          <a:ea typeface="+mn-ea"/>
                          <a:cs typeface="+mn-cs"/>
                          <a:sym typeface="Calibri"/>
                        </a:rPr>
                        <a:t>PREVENCIÓN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1</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2</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3</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6937401">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Considerar establecer una conexión con el dermatólogo</a:t>
                      </a:r>
                    </a:p>
                    <a:p>
                      <a:pPr marL="482600" indent="-228600" algn="l">
                        <a:buClr>
                          <a:srgbClr val="C9583E"/>
                        </a:buClr>
                        <a:buSzPct val="50000"/>
                        <a:buChar char="✦"/>
                        <a:defRPr sz="2600">
                          <a:solidFill>
                            <a:srgbClr val="00538A"/>
                          </a:solidFill>
                          <a:latin typeface="+mn-lt"/>
                          <a:ea typeface="+mn-ea"/>
                          <a:cs typeface="+mn-cs"/>
                          <a:sym typeface="Calibri"/>
                        </a:defRPr>
                      </a:pPr>
                      <a:r>
                        <a:t>Examen de piel y evaluación de actividad cuando sea posible</a:t>
                      </a:r>
                    </a:p>
                    <a:p>
                      <a:pPr marL="482600" indent="-228600" algn="l">
                        <a:buClr>
                          <a:srgbClr val="C9583E"/>
                        </a:buClr>
                        <a:buSzPct val="50000"/>
                        <a:buChar char="✦"/>
                        <a:defRPr sz="2600">
                          <a:solidFill>
                            <a:srgbClr val="00538A"/>
                          </a:solidFill>
                          <a:latin typeface="+mn-lt"/>
                          <a:ea typeface="+mn-ea"/>
                          <a:cs typeface="+mn-cs"/>
                          <a:sym typeface="Calibri"/>
                        </a:defRPr>
                      </a:pPr>
                      <a:r>
                        <a:t>Tratar las afecciones preexistentes (enfermedad micótica [pie de atleta], dermatitis, callosidades)</a:t>
                      </a:r>
                    </a:p>
                    <a:p>
                      <a:pPr marL="228600" indent="-228600" algn="l">
                        <a:buClr>
                          <a:srgbClr val="C9583E"/>
                        </a:buClr>
                        <a:buSzPct val="100000"/>
                        <a:buChar char="•"/>
                        <a:defRPr sz="2600" b="1">
                          <a:solidFill>
                            <a:srgbClr val="00538A"/>
                          </a:solidFill>
                          <a:latin typeface="+mn-lt"/>
                          <a:ea typeface="+mn-ea"/>
                          <a:cs typeface="+mn-cs"/>
                          <a:sym typeface="Calibri"/>
                        </a:defRPr>
                      </a:pPr>
                      <a:r>
                        <a:t>Minimizar la sequedad de la piel</a:t>
                      </a:r>
                    </a:p>
                    <a:p>
                      <a:pPr marL="482600" indent="-228600" algn="l">
                        <a:buClr>
                          <a:srgbClr val="C9583E"/>
                        </a:buClr>
                        <a:buSzPct val="50000"/>
                        <a:buChar char="✦"/>
                        <a:defRPr sz="2600">
                          <a:solidFill>
                            <a:srgbClr val="00538A"/>
                          </a:solidFill>
                          <a:latin typeface="+mn-lt"/>
                          <a:ea typeface="+mn-ea"/>
                          <a:cs typeface="+mn-cs"/>
                          <a:sym typeface="Calibri"/>
                        </a:defRPr>
                      </a:pPr>
                      <a:r>
                        <a:t>Bañarse y ducharse con agua tibia</a:t>
                      </a:r>
                    </a:p>
                    <a:p>
                      <a:pPr marL="482600" indent="-228600" algn="l">
                        <a:buClr>
                          <a:srgbClr val="C9583E"/>
                        </a:buClr>
                        <a:buSzPct val="50000"/>
                        <a:buChar char="✦"/>
                        <a:defRPr sz="2600">
                          <a:solidFill>
                            <a:srgbClr val="00538A"/>
                          </a:solidFill>
                          <a:latin typeface="+mn-lt"/>
                          <a:ea typeface="+mn-ea"/>
                          <a:cs typeface="+mn-cs"/>
                          <a:sym typeface="Calibri"/>
                        </a:defRPr>
                      </a:pPr>
                      <a:r>
                        <a:t>Usar jabón suave sin fragancia para piel delicada</a:t>
                      </a:r>
                    </a:p>
                    <a:p>
                      <a:pPr marL="482600" indent="-228600" algn="l">
                        <a:buClr>
                          <a:srgbClr val="C9583E"/>
                        </a:buClr>
                        <a:buSzPct val="50000"/>
                        <a:buChar char="✦"/>
                        <a:defRPr sz="2600">
                          <a:solidFill>
                            <a:srgbClr val="00538A"/>
                          </a:solidFill>
                          <a:latin typeface="+mn-lt"/>
                          <a:ea typeface="+mn-ea"/>
                          <a:cs typeface="+mn-cs"/>
                          <a:sym typeface="Calibri"/>
                        </a:defRPr>
                      </a:pPr>
                      <a:r>
                        <a:t>Usar un emoliente suave (pomada o crema)</a:t>
                      </a:r>
                    </a:p>
                    <a:p>
                      <a:pPr marL="342900" indent="-342900" algn="l">
                        <a:buClr>
                          <a:srgbClr val="BC5E46"/>
                        </a:buClr>
                        <a:buSzPct val="116000"/>
                        <a:buChar char="•"/>
                        <a:defRPr sz="2600" b="1">
                          <a:solidFill>
                            <a:schemeClr val="accent1">
                              <a:hueOff val="114395"/>
                              <a:lumOff val="-24975"/>
                            </a:schemeClr>
                          </a:solidFill>
                          <a:latin typeface="+mn-lt"/>
                          <a:ea typeface="+mn-ea"/>
                          <a:cs typeface="+mn-cs"/>
                          <a:sym typeface="Calibri"/>
                        </a:defRPr>
                      </a:pPr>
                      <a:r>
                        <a:t>Crema con urea</a:t>
                      </a:r>
                    </a:p>
                    <a:p>
                      <a:pPr marL="342900" indent="-342900" algn="l">
                        <a:buClr>
                          <a:srgbClr val="BC5E46"/>
                        </a:buClr>
                        <a:buSzPct val="116000"/>
                        <a:buChar char="•"/>
                        <a:defRPr sz="2600" b="1">
                          <a:solidFill>
                            <a:schemeClr val="accent1">
                              <a:hueOff val="114395"/>
                              <a:lumOff val="-24975"/>
                            </a:schemeClr>
                          </a:solidFill>
                          <a:latin typeface="+mn-lt"/>
                          <a:ea typeface="+mn-ea"/>
                          <a:cs typeface="+mn-cs"/>
                          <a:sym typeface="Calibri"/>
                        </a:defRPr>
                      </a:pPr>
                      <a:r>
                        <a:t>Evitar las tareas repetitivas o el ejercicio vigoroso</a:t>
                      </a:r>
                    </a:p>
                    <a:p>
                      <a:pPr marL="482600" indent="-228600" algn="l">
                        <a:buClr>
                          <a:srgbClr val="C9583E"/>
                        </a:buClr>
                        <a:buSzPct val="50000"/>
                        <a:buChar char="✦"/>
                        <a:defRPr sz="2600">
                          <a:solidFill>
                            <a:schemeClr val="accent1">
                              <a:hueOff val="114395"/>
                              <a:lumOff val="-24975"/>
                            </a:schemeClr>
                          </a:solidFill>
                          <a:latin typeface="+mn-lt"/>
                          <a:ea typeface="+mn-ea"/>
                          <a:cs typeface="+mn-cs"/>
                          <a:sym typeface="Calibri"/>
                        </a:defRPr>
                      </a:pPr>
                      <a:r>
                        <a:t>Vaselina con guantes para tareas manuales (por ej., jardinería)</a:t>
                      </a:r>
                    </a:p>
                    <a:p>
                      <a:pPr marL="482600" indent="-228600" algn="l">
                        <a:buClr>
                          <a:srgbClr val="C9583E"/>
                        </a:buClr>
                        <a:buSzPct val="50000"/>
                        <a:buChar char="✦"/>
                        <a:defRPr sz="2600">
                          <a:solidFill>
                            <a:schemeClr val="accent1">
                              <a:hueOff val="114395"/>
                              <a:lumOff val="-24975"/>
                            </a:schemeClr>
                          </a:solidFill>
                          <a:latin typeface="+mn-lt"/>
                          <a:ea typeface="+mn-ea"/>
                          <a:cs typeface="+mn-cs"/>
                          <a:sym typeface="Calibri"/>
                        </a:defRPr>
                      </a:pPr>
                      <a:r>
                        <a:t>Lubricar los pies antes de la actividad</a:t>
                      </a:r>
                    </a:p>
                    <a:p>
                      <a:pPr marL="482600" indent="-228600" algn="l">
                        <a:buClr>
                          <a:srgbClr val="C9583E"/>
                        </a:buClr>
                        <a:buSzPct val="50000"/>
                        <a:buChar char="✦"/>
                        <a:defRPr sz="2600">
                          <a:solidFill>
                            <a:schemeClr val="accent1">
                              <a:hueOff val="114395"/>
                              <a:lumOff val="-24975"/>
                            </a:schemeClr>
                          </a:solidFill>
                          <a:latin typeface="+mn-lt"/>
                          <a:ea typeface="+mn-ea"/>
                          <a:cs typeface="+mn-cs"/>
                          <a:sym typeface="Calibri"/>
                        </a:defRPr>
                      </a:pPr>
                      <a:r>
                        <a:t>Calzado y calcetines del tamaño correcto (evitar los calcetines de algodón durante la actividad significativa; considerar calzado y calcetines atléticos)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198120" indent="-198120" algn="l">
                        <a:buClr>
                          <a:srgbClr val="C9583E"/>
                        </a:buClr>
                        <a:buSzPct val="100000"/>
                        <a:buChar char="•"/>
                        <a:defRPr sz="2600" b="1">
                          <a:solidFill>
                            <a:srgbClr val="00538A"/>
                          </a:solidFill>
                          <a:latin typeface="+mn-lt"/>
                          <a:ea typeface="+mn-ea"/>
                          <a:cs typeface="+mn-cs"/>
                          <a:sym typeface="Calibri"/>
                        </a:defRPr>
                      </a:pPr>
                      <a:r>
                        <a:t>Crema con 20 a 40 % de urea en callos o áreas hiperqueratósicas</a:t>
                      </a:r>
                    </a:p>
                    <a:p>
                      <a:pPr marL="198120" indent="-198120" algn="l">
                        <a:buClr>
                          <a:srgbClr val="C9583E"/>
                        </a:buClr>
                        <a:buSzPct val="100000"/>
                        <a:buChar char="•"/>
                        <a:defRPr sz="2600" b="1">
                          <a:solidFill>
                            <a:srgbClr val="00538A"/>
                          </a:solidFill>
                          <a:latin typeface="+mn-lt"/>
                          <a:ea typeface="+mn-ea"/>
                          <a:cs typeface="+mn-cs"/>
                          <a:sym typeface="Calibri"/>
                        </a:defRPr>
                      </a:pPr>
                      <a:r>
                        <a:t>Pomada con esteroides tópicos superpotentes</a:t>
                      </a:r>
                      <a:endParaRPr sz="850">
                        <a:solidFill>
                          <a:srgbClr val="000000"/>
                        </a:solidFill>
                        <a:latin typeface="Helvetica"/>
                        <a:ea typeface="Helvetica"/>
                        <a:cs typeface="Helvetica"/>
                        <a:sym typeface="Helvetica"/>
                      </a:endParaRPr>
                    </a:p>
                    <a:p>
                      <a:pPr algn="l">
                        <a:defRPr sz="2600" b="1">
                          <a:solidFill>
                            <a:srgbClr val="00538A"/>
                          </a:solidFill>
                          <a:latin typeface="+mn-lt"/>
                          <a:ea typeface="+mn-ea"/>
                          <a:cs typeface="+mn-cs"/>
                          <a:sym typeface="Calibri"/>
                        </a:defRPr>
                      </a:pP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500" b="1">
                          <a:solidFill>
                            <a:srgbClr val="00538A"/>
                          </a:solidFill>
                          <a:latin typeface="+mn-lt"/>
                          <a:ea typeface="+mn-ea"/>
                          <a:cs typeface="+mn-cs"/>
                          <a:sym typeface="Calibri"/>
                        </a:defRPr>
                      </a:pPr>
                      <a:r>
                        <a:t>En cuanto al grado 1</a:t>
                      </a:r>
                    </a:p>
                    <a:p>
                      <a:pPr marL="228600" indent="-228600" algn="l">
                        <a:buClr>
                          <a:srgbClr val="C9583E"/>
                        </a:buClr>
                        <a:buSzPct val="100000"/>
                        <a:buChar char="•"/>
                        <a:defRPr sz="2500" b="1">
                          <a:solidFill>
                            <a:srgbClr val="00538A"/>
                          </a:solidFill>
                          <a:latin typeface="+mn-lt"/>
                          <a:ea typeface="+mn-ea"/>
                          <a:cs typeface="+mn-cs"/>
                          <a:sym typeface="Calibri"/>
                        </a:defRPr>
                      </a:pPr>
                      <a:r>
                        <a:t>Considerar la interrupción/reducción de la dosis</a:t>
                      </a:r>
                    </a:p>
                    <a:p>
                      <a:pPr marL="228600" indent="-228600" algn="l">
                        <a:buClr>
                          <a:srgbClr val="C9583E"/>
                        </a:buClr>
                        <a:buSzPct val="100000"/>
                        <a:buChar char="•"/>
                        <a:defRPr sz="2500" b="1">
                          <a:solidFill>
                            <a:srgbClr val="00538A"/>
                          </a:solidFill>
                          <a:latin typeface="+mn-lt"/>
                          <a:ea typeface="+mn-ea"/>
                          <a:cs typeface="+mn-cs"/>
                          <a:sym typeface="Calibri"/>
                        </a:defRPr>
                      </a:pPr>
                      <a:r>
                        <a:t>Manejo del dolor (tópico o sistémico según sea necesario)*</a:t>
                      </a:r>
                    </a:p>
                    <a:p>
                      <a:pPr marL="228600" indent="-228600" algn="l">
                        <a:buClr>
                          <a:srgbClr val="C9583E"/>
                        </a:buClr>
                        <a:buSzPct val="100000"/>
                        <a:buChar char="•"/>
                        <a:defRPr sz="2500" b="1">
                          <a:solidFill>
                            <a:srgbClr val="00538A"/>
                          </a:solidFill>
                          <a:latin typeface="+mn-lt"/>
                          <a:ea typeface="+mn-ea"/>
                          <a:cs typeface="+mn-cs"/>
                          <a:sym typeface="Calibri"/>
                        </a:defRPr>
                      </a:pPr>
                      <a:r>
                        <a:t>Antibióticos tópicos o cuidado de heridas (o ambos) para ampollas y erosiones</a:t>
                      </a:r>
                    </a:p>
                    <a:p>
                      <a:pPr marL="228600" indent="-228600" algn="l">
                        <a:buClr>
                          <a:srgbClr val="C9583E"/>
                        </a:buClr>
                        <a:buSzPct val="100000"/>
                        <a:buChar char="•"/>
                        <a:defRPr sz="2500" b="1">
                          <a:solidFill>
                            <a:srgbClr val="00538A"/>
                          </a:solidFill>
                          <a:latin typeface="+mn-lt"/>
                          <a:ea typeface="+mn-ea"/>
                          <a:cs typeface="+mn-cs"/>
                          <a:sym typeface="Calibri"/>
                        </a:defRPr>
                      </a:pPr>
                      <a:r>
                        <a:t>CONSULTAR A UN DERMATÓLOGO cuando el EA cutáneo de grado 2 no responda a la intervención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940"/>
                        </a:buClr>
                        <a:buSzPct val="100000"/>
                        <a:buChar char="•"/>
                        <a:defRPr sz="2600" b="1">
                          <a:solidFill>
                            <a:srgbClr val="00538A"/>
                          </a:solidFill>
                          <a:latin typeface="+mn-lt"/>
                          <a:ea typeface="+mn-ea"/>
                          <a:cs typeface="+mn-cs"/>
                          <a:sym typeface="Calibri"/>
                        </a:defRPr>
                      </a:pPr>
                      <a:r>
                        <a:t>CONSULTAR A UN DERMATÓLOGO</a:t>
                      </a:r>
                    </a:p>
                    <a:p>
                      <a:pPr marL="228600" indent="-228600" algn="l">
                        <a:buClr>
                          <a:srgbClr val="C95940"/>
                        </a:buClr>
                        <a:buSzPct val="100000"/>
                        <a:buChar char="•"/>
                        <a:defRPr sz="2600" b="1">
                          <a:solidFill>
                            <a:srgbClr val="00538A"/>
                          </a:solidFill>
                          <a:latin typeface="+mn-lt"/>
                          <a:ea typeface="+mn-ea"/>
                          <a:cs typeface="+mn-cs"/>
                          <a:sym typeface="Calibri"/>
                        </a:defRPr>
                      </a:pPr>
                      <a:r>
                        <a:t>En cuanto al grado 2</a:t>
                      </a:r>
                    </a:p>
                    <a:p>
                      <a:pPr marL="228600" indent="-228600" algn="l">
                        <a:buClr>
                          <a:srgbClr val="C95940"/>
                        </a:buClr>
                        <a:buSzPct val="100000"/>
                        <a:buChar char="•"/>
                        <a:defRPr sz="2600" b="1">
                          <a:solidFill>
                            <a:srgbClr val="00538A"/>
                          </a:solidFill>
                          <a:latin typeface="+mn-lt"/>
                          <a:ea typeface="+mn-ea"/>
                          <a:cs typeface="+mn-cs"/>
                          <a:sym typeface="Calibri"/>
                        </a:defRPr>
                      </a:pPr>
                      <a:r>
                        <a:t>Interrumpir la terapia dirigida</a:t>
                      </a:r>
                    </a:p>
                    <a:p>
                      <a:pPr marL="228600" indent="-228600" algn="l">
                        <a:buClr>
                          <a:srgbClr val="C95940"/>
                        </a:buClr>
                        <a:buSzPct val="100000"/>
                        <a:buChar char="•"/>
                        <a:defRPr sz="2600" b="1">
                          <a:solidFill>
                            <a:srgbClr val="00538A"/>
                          </a:solidFill>
                          <a:latin typeface="+mn-lt"/>
                          <a:ea typeface="+mn-ea"/>
                          <a:cs typeface="+mn-cs"/>
                          <a:sym typeface="Calibri"/>
                        </a:defRPr>
                      </a:pPr>
                      <a:r>
                        <a:t>Considerar la reducción de la dosis en la restitución</a:t>
                      </a:r>
                    </a:p>
                    <a:p>
                      <a:pPr marL="228600" indent="-228600" algn="l">
                        <a:buClr>
                          <a:srgbClr val="C95940"/>
                        </a:buClr>
                        <a:buSzPct val="100000"/>
                        <a:buChar char="•"/>
                        <a:defRPr sz="2600" b="1">
                          <a:solidFill>
                            <a:srgbClr val="00538A"/>
                          </a:solidFill>
                          <a:latin typeface="+mn-lt"/>
                          <a:ea typeface="+mn-ea"/>
                          <a:cs typeface="+mn-cs"/>
                          <a:sym typeface="Calibri"/>
                        </a:defRPr>
                      </a:pPr>
                      <a:r>
                        <a:t>Necesidad potencial de analgésico oral*</a:t>
                      </a:r>
                      <a:endParaRPr sz="850">
                        <a:solidFill>
                          <a:srgbClr val="000000"/>
                        </a:solidFill>
                        <a:latin typeface="Helvetica"/>
                        <a:ea typeface="Helvetica"/>
                        <a:cs typeface="Helvetica"/>
                        <a:sym typeface="Helvetica"/>
                      </a:endParaRPr>
                    </a:p>
                    <a:p>
                      <a:pPr algn="l">
                        <a:defRPr sz="2600" b="1">
                          <a:solidFill>
                            <a:srgbClr val="00538A"/>
                          </a:solidFill>
                          <a:latin typeface="+mn-lt"/>
                          <a:ea typeface="+mn-ea"/>
                          <a:cs typeface="+mn-cs"/>
                          <a:sym typeface="Calibri"/>
                        </a:defRPr>
                      </a:pP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678" name="3-hfsr.png" descr="3-hfsr.png"/>
          <p:cNvPicPr>
            <a:picLocks noChangeAspect="1"/>
          </p:cNvPicPr>
          <p:nvPr/>
        </p:nvPicPr>
        <p:blipFill>
          <a:blip r:embed="rId4"/>
          <a:stretch>
            <a:fillRect/>
          </a:stretch>
        </p:blipFill>
        <p:spPr>
          <a:xfrm>
            <a:off x="65892" y="76668"/>
            <a:ext cx="4343401" cy="3949701"/>
          </a:xfrm>
          <a:prstGeom prst="rect">
            <a:avLst/>
          </a:prstGeom>
          <a:ln w="12700">
            <a:miter lim="400000"/>
          </a:ln>
        </p:spPr>
      </p:pic>
      <p:sp>
        <p:nvSpPr>
          <p:cNvPr id="679" name="Callout"/>
          <p:cNvSpPr/>
          <p:nvPr/>
        </p:nvSpPr>
        <p:spPr>
          <a:xfrm>
            <a:off x="19633849" y="633008"/>
            <a:ext cx="4546601" cy="9062245"/>
          </a:xfrm>
          <a:custGeom>
            <a:avLst/>
            <a:gdLst/>
            <a:ahLst/>
            <a:cxnLst>
              <a:cxn ang="0">
                <a:pos x="wd2" y="hd2"/>
              </a:cxn>
              <a:cxn ang="5400000">
                <a:pos x="wd2" y="hd2"/>
              </a:cxn>
              <a:cxn ang="10800000">
                <a:pos x="wd2" y="hd2"/>
              </a:cxn>
              <a:cxn ang="16200000">
                <a:pos x="wd2" y="hd2"/>
              </a:cxn>
            </a:cxnLst>
            <a:rect l="0" t="0" r="r" b="b"/>
            <a:pathLst>
              <a:path w="21600" h="21600" extrusionOk="0">
                <a:moveTo>
                  <a:pt x="881" y="0"/>
                </a:moveTo>
                <a:cubicBezTo>
                  <a:pt x="394" y="0"/>
                  <a:pt x="0" y="198"/>
                  <a:pt x="0" y="442"/>
                </a:cubicBezTo>
                <a:lnTo>
                  <a:pt x="0" y="19156"/>
                </a:lnTo>
                <a:cubicBezTo>
                  <a:pt x="0" y="19400"/>
                  <a:pt x="394" y="19597"/>
                  <a:pt x="881" y="19597"/>
                </a:cubicBezTo>
                <a:lnTo>
                  <a:pt x="11907" y="19597"/>
                </a:lnTo>
                <a:lnTo>
                  <a:pt x="13668" y="21600"/>
                </a:lnTo>
                <a:lnTo>
                  <a:pt x="15427" y="19597"/>
                </a:lnTo>
                <a:lnTo>
                  <a:pt x="20719" y="19597"/>
                </a:lnTo>
                <a:cubicBezTo>
                  <a:pt x="21206" y="19597"/>
                  <a:pt x="21600" y="19400"/>
                  <a:pt x="21600" y="19156"/>
                </a:cubicBezTo>
                <a:lnTo>
                  <a:pt x="21600" y="442"/>
                </a:lnTo>
                <a:cubicBezTo>
                  <a:pt x="21600" y="198"/>
                  <a:pt x="21206" y="0"/>
                  <a:pt x="20719" y="0"/>
                </a:cubicBezTo>
                <a:lnTo>
                  <a:pt x="881" y="0"/>
                </a:ln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680" name="Dr.png" descr="Dr.png"/>
          <p:cNvPicPr>
            <a:picLocks noChangeAspect="1"/>
          </p:cNvPicPr>
          <p:nvPr/>
        </p:nvPicPr>
        <p:blipFill>
          <a:blip r:embed="rId5"/>
          <a:stretch>
            <a:fillRect/>
          </a:stretch>
        </p:blipFill>
        <p:spPr>
          <a:xfrm>
            <a:off x="22778139" y="9281025"/>
            <a:ext cx="1275446" cy="4210006"/>
          </a:xfrm>
          <a:prstGeom prst="rect">
            <a:avLst/>
          </a:prstGeom>
          <a:ln w="12700">
            <a:miter lim="400000"/>
          </a:ln>
        </p:spPr>
      </p:pic>
      <p:sp>
        <p:nvSpPr>
          <p:cNvPr id="681" name="Consejos prácticos…"/>
          <p:cNvSpPr txBox="1"/>
          <p:nvPr/>
        </p:nvSpPr>
        <p:spPr>
          <a:xfrm>
            <a:off x="19735449" y="935891"/>
            <a:ext cx="4343401" cy="3595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a:solidFill>
                  <a:srgbClr val="FFFFFF"/>
                </a:solidFill>
              </a:defRPr>
            </a:pPr>
            <a:r>
              <a:t>Consejos prácticos</a:t>
            </a:r>
          </a:p>
          <a:p>
            <a:pPr marL="317500" indent="-317500" algn="l">
              <a:buSzPct val="125000"/>
              <a:buChar char="•"/>
              <a:defRPr sz="2200" b="0">
                <a:solidFill>
                  <a:srgbClr val="FFFFFF"/>
                </a:solidFill>
              </a:defRPr>
            </a:pPr>
            <a:r>
              <a:t>Evitar el calor y la fricción es clave para prevenir la EPP</a:t>
            </a:r>
          </a:p>
          <a:p>
            <a:pPr marL="317500" indent="-317500" algn="l">
              <a:buSzPct val="125000"/>
              <a:buChar char="•"/>
              <a:defRPr sz="2200" b="0">
                <a:solidFill>
                  <a:srgbClr val="FFFFFF"/>
                </a:solidFill>
              </a:defRPr>
            </a:pPr>
            <a:r>
              <a:t>NO se recomienda el uso de piedra pómez, pedicuras, etc. después de iniciar la terapia</a:t>
            </a:r>
          </a:p>
          <a:p>
            <a:pPr marL="317500" indent="-317500" algn="l">
              <a:buSzPct val="125000"/>
              <a:buChar char="•"/>
              <a:defRPr sz="2200" b="0">
                <a:solidFill>
                  <a:srgbClr val="FFFFFF"/>
                </a:solidFill>
              </a:defRPr>
            </a:pPr>
            <a:r>
              <a:t>Los AINE </a:t>
            </a:r>
            <a:r>
              <a:rPr b="1"/>
              <a:t>están </a:t>
            </a:r>
            <a:r>
              <a:t>contraindicados en pacientes con cirrosis hepática, debido al riesgo de hemorragia e insuficiencia renal</a:t>
            </a:r>
          </a:p>
        </p:txBody>
      </p:sp>
      <p:sp>
        <p:nvSpPr>
          <p:cNvPr id="682" name="CONSULTAR A UN DERMATÓLOGO SI:…"/>
          <p:cNvSpPr txBox="1"/>
          <p:nvPr/>
        </p:nvSpPr>
        <p:spPr>
          <a:xfrm>
            <a:off x="19735449" y="4667251"/>
            <a:ext cx="4343401" cy="3951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a:solidFill>
                  <a:srgbClr val="FFFFFF"/>
                </a:solidFill>
              </a:defRPr>
            </a:pPr>
            <a:r>
              <a:t>CONSULTAR A UN DERMATÓLOGO SI:</a:t>
            </a:r>
          </a:p>
          <a:p>
            <a:pPr marL="317500" indent="-317500" algn="l">
              <a:buSzPct val="125000"/>
              <a:buChar char="•"/>
              <a:defRPr sz="2200" b="0">
                <a:solidFill>
                  <a:srgbClr val="FFFFFF"/>
                </a:solidFill>
              </a:defRPr>
            </a:pPr>
            <a:r>
              <a:t>the s El EA cutáneo requiere cambios en el tratamiento para el cáncer</a:t>
            </a:r>
          </a:p>
          <a:p>
            <a:pPr marL="317500" indent="-317500" algn="l">
              <a:buSzPct val="125000"/>
              <a:buChar char="•"/>
              <a:defRPr sz="2200" b="0">
                <a:solidFill>
                  <a:srgbClr val="FFFFFF"/>
                </a:solidFill>
              </a:defRPr>
            </a:pPr>
            <a:r>
              <a:t>Un EA cutáneo de grado 2 no responda a la intervención</a:t>
            </a:r>
          </a:p>
          <a:p>
            <a:pPr marL="317500" indent="-317500" algn="l">
              <a:buSzPct val="125000"/>
              <a:buChar char="•"/>
              <a:defRPr sz="2200" b="0">
                <a:solidFill>
                  <a:srgbClr val="FFFFFF"/>
                </a:solidFill>
              </a:defRPr>
            </a:pPr>
            <a:r>
              <a:t>Se produce cualquier EA cutáneo de grado 3 </a:t>
            </a:r>
          </a:p>
          <a:p>
            <a:pPr marL="317500" indent="-317500" algn="l">
              <a:buSzPct val="125000"/>
              <a:buChar char="•"/>
              <a:defRPr sz="2200" b="0">
                <a:solidFill>
                  <a:srgbClr val="FFFFFF"/>
                </a:solidFill>
              </a:defRPr>
            </a:pPr>
            <a:r>
              <a:t>No se siente cómodo al tratar el EA cutáneo usted mismo</a:t>
            </a:r>
          </a:p>
        </p:txBody>
      </p:sp>
      <p:sp>
        <p:nvSpPr>
          <p:cNvPr id="683" name="EPP"/>
          <p:cNvSpPr txBox="1"/>
          <p:nvPr/>
        </p:nvSpPr>
        <p:spPr>
          <a:xfrm>
            <a:off x="4584700" y="16255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chemeClr val="accent1">
                    <a:hueOff val="114395"/>
                    <a:lumOff val="-24975"/>
                  </a:schemeClr>
                </a:solidFill>
              </a:defRPr>
            </a:lvl1pPr>
          </a:lstStyle>
          <a:p>
            <a:r>
              <a:t>EPP</a:t>
            </a:r>
          </a:p>
        </p:txBody>
      </p:sp>
      <p:sp>
        <p:nvSpPr>
          <p:cNvPr id="684" name="EA, evento adverso; EPP, reacción cutánea de eritrodisestesia palmoplantar; AINEs, antiinflamatorios no esteroideos…"/>
          <p:cNvSpPr txBox="1"/>
          <p:nvPr/>
        </p:nvSpPr>
        <p:spPr>
          <a:xfrm>
            <a:off x="431800" y="12509500"/>
            <a:ext cx="21849073"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EPP,</a:t>
            </a:r>
            <a:r>
              <a:rPr b="1"/>
              <a:t> </a:t>
            </a:r>
            <a:r>
              <a:t>reacción cutánea de eritrodisestesia palmoplantar; AINEs,</a:t>
            </a:r>
            <a:r>
              <a:rPr b="1"/>
              <a:t> </a:t>
            </a:r>
            <a:r>
              <a:t>antiinflamatorios no esteroideos</a:t>
            </a:r>
            <a:endParaRPr sz="850">
              <a:solidFill>
                <a:srgbClr val="000000"/>
              </a:solidFill>
              <a:latin typeface="Helvetica"/>
              <a:ea typeface="Helvetica"/>
              <a:cs typeface="Helvetica"/>
              <a:sym typeface="Helvetica"/>
            </a:endParaRPr>
          </a:p>
          <a:p>
            <a:pPr algn="l">
              <a:defRPr sz="2200" b="0">
                <a:solidFill>
                  <a:srgbClr val="3B3735"/>
                </a:solidFill>
              </a:defRPr>
            </a:pPr>
            <a:r>
              <a:t>Estas recomendaciones se basan en una revisión de la bibliografía y en la experiencia de los expertos.</a:t>
            </a:r>
          </a:p>
          <a:p>
            <a:pPr algn="l">
              <a:defRPr sz="2200" b="0">
                <a:solidFill>
                  <a:srgbClr val="3B3735"/>
                </a:solidFill>
              </a:defRPr>
            </a:pPr>
            <a:r>
              <a:t>1. </a:t>
            </a:r>
            <a:r>
              <a:rPr u="sng">
                <a:solidFill>
                  <a:srgbClr val="4F4D50"/>
                </a:solidFill>
                <a:uFill>
                  <a:solidFill>
                    <a:srgbClr val="4F4D50"/>
                  </a:solidFill>
                </a:uFill>
                <a:hlinkClick r:id="rId6"/>
              </a:rPr>
              <a:t>Grothey A et al. Oncologist. 2014;19:669-80</a:t>
            </a:r>
            <a:r>
              <a:t>. 2. </a:t>
            </a:r>
            <a:r>
              <a:rPr u="sng">
                <a:solidFill>
                  <a:srgbClr val="4F4D50"/>
                </a:solidFill>
                <a:uFill>
                  <a:solidFill>
                    <a:srgbClr val="4F4D50"/>
                  </a:solidFill>
                </a:uFill>
                <a:hlinkClick r:id="rId7"/>
              </a:rPr>
              <a:t>Lacouture ME, et al. Oncologist. 2008;13:1001-11</a:t>
            </a:r>
            <a:r>
              <a:t>. 3. </a:t>
            </a:r>
            <a:r>
              <a:rPr u="sng">
                <a:solidFill>
                  <a:srgbClr val="4F4D50"/>
                </a:solidFill>
                <a:uFill>
                  <a:solidFill>
                    <a:srgbClr val="4F4D50"/>
                  </a:solidFill>
                </a:uFill>
                <a:hlinkClick r:id="rId8"/>
              </a:rPr>
              <a:t>McLellan B, et al. Ann Oncol. 2015;26:2017-26</a:t>
            </a:r>
            <a:r>
              <a:t>. Image courtesy of Dr Nicole LeBoeuf</a:t>
            </a:r>
          </a:p>
        </p:txBody>
      </p:sp>
      <p:sp>
        <p:nvSpPr>
          <p:cNvPr id="685" name="EPP"/>
          <p:cNvSpPr/>
          <p:nvPr/>
        </p:nvSpPr>
        <p:spPr>
          <a:xfrm>
            <a:off x="221336" y="3504027"/>
            <a:ext cx="3984140" cy="372226"/>
          </a:xfrm>
          <a:prstGeom prst="rect">
            <a:avLst/>
          </a:prstGeom>
          <a:solidFill>
            <a:srgbClr val="FFFF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defRPr sz="2200">
                <a:solidFill>
                  <a:srgbClr val="00679C"/>
                </a:solidFill>
              </a:defRPr>
            </a:lvl1pPr>
          </a:lstStyle>
          <a:p>
            <a:r>
              <a:t>EPP</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688" name="PREVENCIÓN Y MANEJO DEL"/>
          <p:cNvSpPr txBox="1"/>
          <p:nvPr/>
        </p:nvSpPr>
        <p:spPr>
          <a:xfrm>
            <a:off x="4590627" y="6603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PREVENCIÓN Y MANEJO DEL</a:t>
            </a:r>
          </a:p>
        </p:txBody>
      </p:sp>
      <p:sp>
        <p:nvSpPr>
          <p:cNvPr id="689" name="EA, evento adverso…"/>
          <p:cNvSpPr txBox="1"/>
          <p:nvPr/>
        </p:nvSpPr>
        <p:spPr>
          <a:xfrm>
            <a:off x="431800" y="12509500"/>
            <a:ext cx="18812029"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a:t>
            </a:r>
          </a:p>
          <a:p>
            <a:pPr algn="l">
              <a:defRPr sz="2200" b="0">
                <a:solidFill>
                  <a:srgbClr val="3B3735"/>
                </a:solidFill>
              </a:defRPr>
            </a:pPr>
            <a:r>
              <a:t>Estas recomendaciones se basan en una revisión de la bibliografía y en la experiencia de los expertos.</a:t>
            </a:r>
          </a:p>
          <a:p>
            <a:pPr algn="l">
              <a:defRPr sz="2200" b="0">
                <a:solidFill>
                  <a:srgbClr val="3B3735"/>
                </a:solidFill>
              </a:defRPr>
            </a:pPr>
            <a:r>
              <a:t>1. </a:t>
            </a:r>
            <a:r>
              <a:rPr u="sng">
                <a:solidFill>
                  <a:srgbClr val="4F4D50"/>
                </a:solidFill>
                <a:uFill>
                  <a:solidFill>
                    <a:srgbClr val="4F4D50"/>
                  </a:solidFill>
                </a:uFill>
                <a:hlinkClick r:id="rId3"/>
              </a:rPr>
              <a:t>Lacouture ME, et al. Support Care Cancer. 2011;19:1079-95</a:t>
            </a:r>
            <a:r>
              <a:t>. 2. </a:t>
            </a:r>
            <a:r>
              <a:rPr u="sng">
                <a:solidFill>
                  <a:srgbClr val="4F4D50"/>
                </a:solidFill>
                <a:uFill>
                  <a:solidFill>
                    <a:srgbClr val="4F4D50"/>
                  </a:solidFill>
                </a:uFill>
                <a:hlinkClick r:id="rId4"/>
              </a:rPr>
              <a:t>Potthoff K, et al. Ann Oncol. 2011;22:524-35</a:t>
            </a:r>
            <a:r>
              <a:t>.</a:t>
            </a:r>
          </a:p>
        </p:txBody>
      </p:sp>
      <p:pic>
        <p:nvPicPr>
          <p:cNvPr id="690" name="1-pap-rash.png" descr="1-pap-rash.png"/>
          <p:cNvPicPr>
            <a:picLocks noChangeAspect="1"/>
          </p:cNvPicPr>
          <p:nvPr/>
        </p:nvPicPr>
        <p:blipFill>
          <a:blip r:embed="rId5"/>
          <a:stretch>
            <a:fillRect/>
          </a:stretch>
        </p:blipFill>
        <p:spPr>
          <a:xfrm>
            <a:off x="32083306" y="-547340"/>
            <a:ext cx="4343401" cy="3949701"/>
          </a:xfrm>
          <a:prstGeom prst="rect">
            <a:avLst/>
          </a:prstGeom>
          <a:ln w="12700">
            <a:miter lim="400000"/>
          </a:ln>
        </p:spPr>
      </p:pic>
      <p:graphicFrame>
        <p:nvGraphicFramePr>
          <p:cNvPr id="691" name="Table"/>
          <p:cNvGraphicFramePr/>
          <p:nvPr/>
        </p:nvGraphicFramePr>
        <p:xfrm>
          <a:off x="500909" y="4098286"/>
          <a:ext cx="18986634" cy="5323031"/>
        </p:xfrm>
        <a:graphic>
          <a:graphicData uri="http://schemas.openxmlformats.org/drawingml/2006/table">
            <a:tbl>
              <a:tblPr firstRow="1" bandRow="1">
                <a:tableStyleId>{4C3C2611-4C71-4FC5-86AE-919BDF0F9419}</a:tableStyleId>
              </a:tblPr>
              <a:tblGrid>
                <a:gridCol w="5166415">
                  <a:extLst>
                    <a:ext uri="{9D8B030D-6E8A-4147-A177-3AD203B41FA5}">
                      <a16:colId xmlns:a16="http://schemas.microsoft.com/office/drawing/2014/main" val="20000"/>
                    </a:ext>
                  </a:extLst>
                </a:gridCol>
                <a:gridCol w="4246695">
                  <a:extLst>
                    <a:ext uri="{9D8B030D-6E8A-4147-A177-3AD203B41FA5}">
                      <a16:colId xmlns:a16="http://schemas.microsoft.com/office/drawing/2014/main" val="20001"/>
                    </a:ext>
                  </a:extLst>
                </a:gridCol>
                <a:gridCol w="5188702">
                  <a:extLst>
                    <a:ext uri="{9D8B030D-6E8A-4147-A177-3AD203B41FA5}">
                      <a16:colId xmlns:a16="http://schemas.microsoft.com/office/drawing/2014/main" val="20002"/>
                    </a:ext>
                  </a:extLst>
                </a:gridCol>
                <a:gridCol w="4384822">
                  <a:extLst>
                    <a:ext uri="{9D8B030D-6E8A-4147-A177-3AD203B41FA5}">
                      <a16:colId xmlns:a16="http://schemas.microsoft.com/office/drawing/2014/main" val="20003"/>
                    </a:ext>
                  </a:extLst>
                </a:gridCol>
              </a:tblGrid>
              <a:tr h="482424">
                <a:tc>
                  <a:txBody>
                    <a:bodyPr/>
                    <a:lstStyle/>
                    <a:p>
                      <a:pPr defTabSz="914400">
                        <a:defRPr sz="1800" b="0">
                          <a:solidFill>
                            <a:srgbClr val="000000"/>
                          </a:solidFill>
                        </a:defRPr>
                      </a:pPr>
                      <a:r>
                        <a:rPr sz="2800" b="1">
                          <a:solidFill>
                            <a:srgbClr val="FFFFFF"/>
                          </a:solidFill>
                          <a:latin typeface="+mn-lt"/>
                          <a:ea typeface="+mn-ea"/>
                          <a:cs typeface="+mn-cs"/>
                          <a:sym typeface="Calibri"/>
                        </a:rPr>
                        <a:t>PREVENCIÓN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1</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2</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3</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4794711">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Minimizar la sequedad de la piel</a:t>
                      </a:r>
                    </a:p>
                    <a:p>
                      <a:pPr marL="228600" indent="-228600" algn="l">
                        <a:buClr>
                          <a:srgbClr val="C9583E"/>
                        </a:buClr>
                        <a:buSzPct val="100000"/>
                        <a:buChar char="•"/>
                        <a:defRPr sz="2600" b="1">
                          <a:solidFill>
                            <a:srgbClr val="00538A"/>
                          </a:solidFill>
                          <a:latin typeface="+mn-lt"/>
                          <a:ea typeface="+mn-ea"/>
                          <a:cs typeface="+mn-cs"/>
                          <a:sym typeface="Calibri"/>
                        </a:defRPr>
                      </a:pPr>
                      <a:r>
                        <a:t>Bañarse y ducharse con agua tibia</a:t>
                      </a:r>
                    </a:p>
                    <a:p>
                      <a:pPr marL="482600" indent="-228600" algn="l">
                        <a:buClr>
                          <a:srgbClr val="C9583E"/>
                        </a:buClr>
                        <a:buSzPct val="50000"/>
                        <a:buChar char="✦"/>
                        <a:defRPr sz="2600">
                          <a:solidFill>
                            <a:srgbClr val="00538A"/>
                          </a:solidFill>
                          <a:latin typeface="+mn-lt"/>
                          <a:ea typeface="+mn-ea"/>
                          <a:cs typeface="+mn-cs"/>
                          <a:sym typeface="Calibri"/>
                        </a:defRPr>
                      </a:pPr>
                      <a:r>
                        <a:t>Usar jabón suave sin fragancia para piel delicada</a:t>
                      </a:r>
                    </a:p>
                    <a:p>
                      <a:pPr marL="482600" indent="-228600" algn="l">
                        <a:buClr>
                          <a:srgbClr val="C9583E"/>
                        </a:buClr>
                        <a:buSzPct val="50000"/>
                        <a:buChar char="✦"/>
                        <a:defRPr sz="2600">
                          <a:solidFill>
                            <a:srgbClr val="00538A"/>
                          </a:solidFill>
                          <a:latin typeface="+mn-lt"/>
                          <a:ea typeface="+mn-ea"/>
                          <a:cs typeface="+mn-cs"/>
                          <a:sym typeface="Calibri"/>
                        </a:defRPr>
                      </a:pPr>
                      <a:r>
                        <a:t>Usar un emoliente suave (pomada o crema)</a:t>
                      </a:r>
                    </a:p>
                    <a:p>
                      <a:pPr marL="228600" indent="-228600" algn="l">
                        <a:buClr>
                          <a:srgbClr val="C9583E"/>
                        </a:buClr>
                        <a:buSzPct val="100000"/>
                        <a:buChar char="•"/>
                        <a:defRPr sz="2600" b="1">
                          <a:solidFill>
                            <a:srgbClr val="00538A"/>
                          </a:solidFill>
                          <a:latin typeface="+mn-lt"/>
                          <a:ea typeface="+mn-ea"/>
                          <a:cs typeface="+mn-cs"/>
                          <a:sym typeface="Calibri"/>
                        </a:defRPr>
                      </a:pPr>
                      <a:r>
                        <a:t>Considerar establecer una conexión con un dermatólogo</a:t>
                      </a:r>
                      <a:endParaRPr sz="850">
                        <a:solidFill>
                          <a:srgbClr val="000000"/>
                        </a:solidFill>
                        <a:latin typeface="Helvetica"/>
                        <a:ea typeface="Helvetica"/>
                        <a:cs typeface="Helvetica"/>
                        <a:sym typeface="Helvetica"/>
                      </a:endParaRPr>
                    </a:p>
                    <a:p>
                      <a:pPr algn="l">
                        <a:defRPr sz="2600" b="1">
                          <a:solidFill>
                            <a:srgbClr val="00538A"/>
                          </a:solidFill>
                          <a:latin typeface="+mn-lt"/>
                          <a:ea typeface="+mn-ea"/>
                          <a:cs typeface="+mn-cs"/>
                          <a:sym typeface="Calibri"/>
                        </a:defRPr>
                      </a:pP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Terapia tópica (mentol, pramoxina, doxepina, etc.)</a:t>
                      </a:r>
                    </a:p>
                    <a:p>
                      <a:pPr marL="228600" indent="-228600" algn="l">
                        <a:buClr>
                          <a:srgbClr val="C9583E"/>
                        </a:buClr>
                        <a:buSzPct val="100000"/>
                        <a:buChar char="•"/>
                        <a:defRPr sz="2600" b="1">
                          <a:solidFill>
                            <a:srgbClr val="00538A"/>
                          </a:solidFill>
                          <a:latin typeface="+mn-lt"/>
                          <a:ea typeface="+mn-ea"/>
                          <a:cs typeface="+mn-cs"/>
                          <a:sym typeface="Calibri"/>
                        </a:defRPr>
                      </a:pPr>
                      <a:r>
                        <a:t>Considerar corticosteroides tópicos</a:t>
                      </a:r>
                    </a:p>
                    <a:p>
                      <a:pPr marL="228600" indent="-228600" algn="l">
                        <a:buClr>
                          <a:srgbClr val="C9583E"/>
                        </a:buClr>
                        <a:buSzPct val="100000"/>
                        <a:buChar char="•"/>
                        <a:defRPr sz="2600" b="1">
                          <a:solidFill>
                            <a:srgbClr val="00538A"/>
                          </a:solidFill>
                          <a:latin typeface="+mn-lt"/>
                          <a:ea typeface="+mn-ea"/>
                          <a:cs typeface="+mn-cs"/>
                          <a:sym typeface="Calibri"/>
                        </a:defRPr>
                      </a:pPr>
                      <a:r>
                        <a:t>Considerar antihistamínicos orales (sedantes a la hora de dormir y no sedantes durante el día)</a:t>
                      </a:r>
                      <a:endParaRPr sz="850">
                        <a:solidFill>
                          <a:srgbClr val="000000"/>
                        </a:solidFill>
                        <a:latin typeface="Helvetica"/>
                        <a:ea typeface="Helvetica"/>
                        <a:cs typeface="Helvetica"/>
                        <a:sym typeface="Helvetica"/>
                      </a:endParaRPr>
                    </a:p>
                    <a:p>
                      <a:pPr algn="l">
                        <a:defRPr sz="2600" b="1">
                          <a:solidFill>
                            <a:srgbClr val="00538A"/>
                          </a:solidFill>
                          <a:latin typeface="+mn-lt"/>
                          <a:ea typeface="+mn-ea"/>
                          <a:cs typeface="+mn-cs"/>
                          <a:sym typeface="Calibri"/>
                        </a:defRPr>
                      </a:pP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F6A54"/>
                        </a:buClr>
                        <a:buSzPct val="100000"/>
                        <a:buChar char="•"/>
                        <a:defRPr sz="2600" b="1">
                          <a:solidFill>
                            <a:srgbClr val="00538A"/>
                          </a:solidFill>
                          <a:latin typeface="+mn-lt"/>
                          <a:ea typeface="+mn-ea"/>
                          <a:cs typeface="+mn-cs"/>
                          <a:sym typeface="Calibri"/>
                        </a:defRPr>
                      </a:pPr>
                      <a:r>
                        <a:t>Maximizar la dosis de antihistamínicos orales (sedantes a la hora de dormir y no sedantes durante el día) </a:t>
                      </a:r>
                    </a:p>
                    <a:p>
                      <a:pPr marL="228600" indent="-228600" algn="l">
                        <a:buClr>
                          <a:srgbClr val="CF6A54"/>
                        </a:buClr>
                        <a:buSzPct val="100000"/>
                        <a:buChar char="•"/>
                        <a:defRPr sz="2600" b="1">
                          <a:solidFill>
                            <a:srgbClr val="00538A"/>
                          </a:solidFill>
                          <a:latin typeface="+mn-lt"/>
                          <a:ea typeface="+mn-ea"/>
                          <a:cs typeface="+mn-cs"/>
                          <a:sym typeface="Calibri"/>
                        </a:defRPr>
                      </a:pPr>
                      <a:r>
                        <a:t>Considerar corticosteroides tópicos</a:t>
                      </a:r>
                    </a:p>
                    <a:p>
                      <a:pPr marL="228600" indent="-228600" algn="l">
                        <a:buClr>
                          <a:srgbClr val="CF6A54"/>
                        </a:buClr>
                        <a:buSzPct val="100000"/>
                        <a:buChar char="•"/>
                        <a:defRPr sz="2600" b="1">
                          <a:solidFill>
                            <a:srgbClr val="00538A"/>
                          </a:solidFill>
                          <a:latin typeface="+mn-lt"/>
                          <a:ea typeface="+mn-ea"/>
                          <a:cs typeface="+mn-cs"/>
                          <a:sym typeface="Calibri"/>
                        </a:defRPr>
                      </a:pPr>
                      <a:r>
                        <a:t>Evaluar si hay causas reversibles de comezón (deficiencia de hierro, disfunción de tiroides, etc.)</a:t>
                      </a:r>
                    </a:p>
                    <a:p>
                      <a:pPr marL="228600" indent="-228600" algn="l">
                        <a:buClr>
                          <a:srgbClr val="CF6A54"/>
                        </a:buClr>
                        <a:buSzPct val="100000"/>
                        <a:buChar char="•"/>
                        <a:defRPr sz="2600" b="1">
                          <a:solidFill>
                            <a:srgbClr val="00538A"/>
                          </a:solidFill>
                          <a:latin typeface="+mn-lt"/>
                          <a:ea typeface="+mn-ea"/>
                          <a:cs typeface="+mn-cs"/>
                          <a:sym typeface="Calibri"/>
                        </a:defRPr>
                      </a:pPr>
                      <a:r>
                        <a:t>CONSULTAR A UN DERMATÓLOGO cuando el EA cutáneo no responda a la intervención</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940"/>
                        </a:buClr>
                        <a:buSzPct val="100000"/>
                        <a:buChar char="•"/>
                        <a:defRPr sz="2600" b="1">
                          <a:solidFill>
                            <a:srgbClr val="00538A"/>
                          </a:solidFill>
                          <a:latin typeface="+mn-lt"/>
                          <a:ea typeface="+mn-ea"/>
                          <a:cs typeface="+mn-cs"/>
                          <a:sym typeface="Calibri"/>
                        </a:defRPr>
                      </a:pPr>
                      <a:r>
                        <a:t>CONSULTAR A UN DERMATÓLOGO</a:t>
                      </a:r>
                    </a:p>
                    <a:p>
                      <a:pPr marL="228600" indent="-228600" algn="l">
                        <a:buClr>
                          <a:srgbClr val="C95940"/>
                        </a:buClr>
                        <a:buSzPct val="100000"/>
                        <a:buChar char="•"/>
                        <a:defRPr sz="2600" b="1">
                          <a:solidFill>
                            <a:srgbClr val="00538A"/>
                          </a:solidFill>
                          <a:latin typeface="+mn-lt"/>
                          <a:ea typeface="+mn-ea"/>
                          <a:cs typeface="+mn-cs"/>
                          <a:sym typeface="Calibri"/>
                        </a:defRPr>
                      </a:pPr>
                      <a:r>
                        <a:t>Considerar corticosteroides orales (a corto plazo)</a:t>
                      </a:r>
                    </a:p>
                    <a:p>
                      <a:pPr marL="228600" indent="-228600" algn="l">
                        <a:buClr>
                          <a:srgbClr val="C95940"/>
                        </a:buClr>
                        <a:buSzPct val="100000"/>
                        <a:buChar char="•"/>
                        <a:defRPr sz="2600" b="1">
                          <a:solidFill>
                            <a:srgbClr val="00538A"/>
                          </a:solidFill>
                          <a:latin typeface="+mn-lt"/>
                          <a:ea typeface="+mn-ea"/>
                          <a:cs typeface="+mn-cs"/>
                          <a:sym typeface="Calibri"/>
                        </a:defRPr>
                      </a:pPr>
                      <a:r>
                        <a:t>Considerar gabapentin y pregabalin oral</a:t>
                      </a:r>
                    </a:p>
                    <a:p>
                      <a:pPr marL="228600" indent="-228600" algn="l">
                        <a:buClr>
                          <a:srgbClr val="C95940"/>
                        </a:buClr>
                        <a:buSzPct val="100000"/>
                        <a:buChar char="•"/>
                        <a:defRPr sz="2600" b="1">
                          <a:solidFill>
                            <a:srgbClr val="00538A"/>
                          </a:solidFill>
                          <a:latin typeface="+mn-lt"/>
                          <a:ea typeface="+mn-ea"/>
                          <a:cs typeface="+mn-cs"/>
                          <a:sym typeface="Calibri"/>
                        </a:defRPr>
                      </a:pPr>
                      <a:r>
                        <a:t>Considerar agentes no esteroideos (p. ej., sertralina, mirtazapina, doxepina, aprepitant)</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692" name="4-pruritus.png" descr="4-pruritus.png"/>
          <p:cNvPicPr>
            <a:picLocks noChangeAspect="1"/>
          </p:cNvPicPr>
          <p:nvPr/>
        </p:nvPicPr>
        <p:blipFill>
          <a:blip r:embed="rId6"/>
          <a:stretch>
            <a:fillRect/>
          </a:stretch>
        </p:blipFill>
        <p:spPr>
          <a:xfrm>
            <a:off x="184109" y="49021"/>
            <a:ext cx="4343401" cy="3949701"/>
          </a:xfrm>
          <a:prstGeom prst="rect">
            <a:avLst/>
          </a:prstGeom>
          <a:ln w="12700">
            <a:miter lim="400000"/>
          </a:ln>
        </p:spPr>
      </p:pic>
      <p:sp>
        <p:nvSpPr>
          <p:cNvPr id="693" name="Callout"/>
          <p:cNvSpPr/>
          <p:nvPr/>
        </p:nvSpPr>
        <p:spPr>
          <a:xfrm>
            <a:off x="19837241" y="4069600"/>
            <a:ext cx="3705623" cy="6026548"/>
          </a:xfrm>
          <a:custGeom>
            <a:avLst/>
            <a:gdLst/>
            <a:ahLst/>
            <a:cxnLst>
              <a:cxn ang="0">
                <a:pos x="wd2" y="hd2"/>
              </a:cxn>
              <a:cxn ang="5400000">
                <a:pos x="wd2" y="hd2"/>
              </a:cxn>
              <a:cxn ang="10800000">
                <a:pos x="wd2" y="hd2"/>
              </a:cxn>
              <a:cxn ang="16200000">
                <a:pos x="wd2" y="hd2"/>
              </a:cxn>
            </a:cxnLst>
            <a:rect l="0" t="0" r="r" b="b"/>
            <a:pathLst>
              <a:path w="21600" h="21600" extrusionOk="0">
                <a:moveTo>
                  <a:pt x="1080" y="0"/>
                </a:moveTo>
                <a:cubicBezTo>
                  <a:pt x="484" y="0"/>
                  <a:pt x="0" y="298"/>
                  <a:pt x="0" y="664"/>
                </a:cubicBezTo>
                <a:lnTo>
                  <a:pt x="0" y="17924"/>
                </a:lnTo>
                <a:cubicBezTo>
                  <a:pt x="0" y="18291"/>
                  <a:pt x="484" y="18589"/>
                  <a:pt x="1080" y="18589"/>
                </a:cubicBezTo>
                <a:lnTo>
                  <a:pt x="9707" y="18589"/>
                </a:lnTo>
                <a:lnTo>
                  <a:pt x="11868" y="21600"/>
                </a:lnTo>
                <a:lnTo>
                  <a:pt x="14026" y="18589"/>
                </a:lnTo>
                <a:lnTo>
                  <a:pt x="20520" y="18589"/>
                </a:lnTo>
                <a:cubicBezTo>
                  <a:pt x="21116" y="18589"/>
                  <a:pt x="21600" y="18291"/>
                  <a:pt x="21600" y="17924"/>
                </a:cubicBezTo>
                <a:lnTo>
                  <a:pt x="21600" y="664"/>
                </a:lnTo>
                <a:cubicBezTo>
                  <a:pt x="21600" y="298"/>
                  <a:pt x="21116" y="0"/>
                  <a:pt x="20520" y="0"/>
                </a:cubicBezTo>
                <a:lnTo>
                  <a:pt x="1080" y="0"/>
                </a:ln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694" name="Dr.png" descr="Dr.png"/>
          <p:cNvPicPr>
            <a:picLocks noChangeAspect="1"/>
          </p:cNvPicPr>
          <p:nvPr/>
        </p:nvPicPr>
        <p:blipFill>
          <a:blip r:embed="rId7"/>
          <a:stretch>
            <a:fillRect/>
          </a:stretch>
        </p:blipFill>
        <p:spPr>
          <a:xfrm>
            <a:off x="22349021" y="9379915"/>
            <a:ext cx="1100189" cy="3631514"/>
          </a:xfrm>
          <a:prstGeom prst="rect">
            <a:avLst/>
          </a:prstGeom>
          <a:ln w="12700">
            <a:miter lim="400000"/>
          </a:ln>
        </p:spPr>
      </p:pic>
      <p:sp>
        <p:nvSpPr>
          <p:cNvPr id="695" name="CONSULTAR A UN DERMATÓLOGO SI:…"/>
          <p:cNvSpPr txBox="1"/>
          <p:nvPr/>
        </p:nvSpPr>
        <p:spPr>
          <a:xfrm>
            <a:off x="19969015" y="4316663"/>
            <a:ext cx="3442076" cy="466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a:solidFill>
                  <a:srgbClr val="FFFFFF"/>
                </a:solidFill>
              </a:defRPr>
            </a:pPr>
            <a:r>
              <a:t>CONSULTAR A UN DERMATÓLOGO SI:</a:t>
            </a:r>
          </a:p>
          <a:p>
            <a:pPr marL="317500" indent="-317500" algn="l">
              <a:buSzPct val="125000"/>
              <a:buChar char="•"/>
              <a:defRPr sz="2200" b="0">
                <a:solidFill>
                  <a:srgbClr val="FFFFFF"/>
                </a:solidFill>
              </a:defRPr>
            </a:pPr>
            <a:r>
              <a:t>the  el EA cutáneo requiere cambios en el tratamiento para el cáncer</a:t>
            </a:r>
          </a:p>
          <a:p>
            <a:pPr marL="317500" indent="-317500" algn="l">
              <a:buSzPct val="125000"/>
              <a:buChar char="•"/>
              <a:defRPr sz="2200" b="0">
                <a:solidFill>
                  <a:srgbClr val="FFFFFF"/>
                </a:solidFill>
              </a:defRPr>
            </a:pPr>
            <a:r>
              <a:t>un EA cutáneo de grado 2 no responda a la intervención</a:t>
            </a:r>
          </a:p>
          <a:p>
            <a:pPr marL="317500" indent="-317500" algn="l">
              <a:buSzPct val="125000"/>
              <a:buChar char="•"/>
              <a:defRPr sz="2200" b="0">
                <a:solidFill>
                  <a:srgbClr val="FFFFFF"/>
                </a:solidFill>
              </a:defRPr>
            </a:pPr>
            <a:r>
              <a:t>se produce cualquier EA cutáneo de grado 3</a:t>
            </a:r>
          </a:p>
          <a:p>
            <a:pPr marL="317500" indent="-317500" algn="l">
              <a:buSzPct val="125000"/>
              <a:buChar char="•"/>
              <a:defRPr sz="2200" b="0">
                <a:solidFill>
                  <a:srgbClr val="FFFFFF"/>
                </a:solidFill>
              </a:defRPr>
            </a:pPr>
            <a:r>
              <a:t>no se siente cómodo al tratar el EA cutáneo usted mismo</a:t>
            </a:r>
          </a:p>
        </p:txBody>
      </p:sp>
      <p:sp>
        <p:nvSpPr>
          <p:cNvPr id="696" name="PRURITO"/>
          <p:cNvSpPr txBox="1"/>
          <p:nvPr/>
        </p:nvSpPr>
        <p:spPr>
          <a:xfrm>
            <a:off x="4590627" y="16255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PRURITO</a:t>
            </a:r>
          </a:p>
        </p:txBody>
      </p:sp>
      <p:sp>
        <p:nvSpPr>
          <p:cNvPr id="697" name="PRURITO"/>
          <p:cNvSpPr/>
          <p:nvPr/>
        </p:nvSpPr>
        <p:spPr>
          <a:xfrm>
            <a:off x="221336" y="3504027"/>
            <a:ext cx="3984140" cy="372226"/>
          </a:xfrm>
          <a:prstGeom prst="rect">
            <a:avLst/>
          </a:prstGeom>
          <a:solidFill>
            <a:srgbClr val="FFFF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defRPr sz="2200">
                <a:solidFill>
                  <a:srgbClr val="00679C"/>
                </a:solidFill>
              </a:defRPr>
            </a:lvl1pPr>
          </a:lstStyle>
          <a:p>
            <a:r>
              <a:t>PRURITO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Double-click to edit"/>
          <p:cNvSpPr txBox="1">
            <a:spLocks noGrp="1"/>
          </p:cNvSpPr>
          <p:nvPr>
            <p:ph type="ctrTitle"/>
          </p:nvPr>
        </p:nvSpPr>
        <p:spPr>
          <a:xfrm>
            <a:off x="1778000" y="1675500"/>
            <a:ext cx="20828000" cy="4648201"/>
          </a:xfrm>
          <a:prstGeom prst="rect">
            <a:avLst/>
          </a:prstGeom>
        </p:spPr>
        <p:txBody>
          <a:bodyPr/>
          <a:lstStyle/>
          <a:p>
            <a:endParaRPr/>
          </a:p>
        </p:txBody>
      </p:sp>
      <p:sp>
        <p:nvSpPr>
          <p:cNvPr id="203" name="Double-click to edit"/>
          <p:cNvSpPr txBox="1">
            <a:spLocks noGrp="1"/>
          </p:cNvSpPr>
          <p:nvPr>
            <p:ph type="subTitle" sz="quarter" idx="1"/>
          </p:nvPr>
        </p:nvSpPr>
        <p:spPr>
          <a:xfrm>
            <a:off x="1778000" y="6450700"/>
            <a:ext cx="20828000" cy="1587501"/>
          </a:xfrm>
          <a:prstGeom prst="rect">
            <a:avLst/>
          </a:prstGeom>
        </p:spPr>
        <p:txBody>
          <a:bodyPr/>
          <a:lstStyle/>
          <a:p>
            <a:endParaRPr/>
          </a:p>
        </p:txBody>
      </p:sp>
      <p:pic>
        <p:nvPicPr>
          <p:cNvPr id="204"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05" name="QUÉ APRENDERÁ"/>
          <p:cNvSpPr txBox="1"/>
          <p:nvPr/>
        </p:nvSpPr>
        <p:spPr>
          <a:xfrm>
            <a:off x="2207914" y="660399"/>
            <a:ext cx="6664673"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7200" b="0">
                <a:solidFill>
                  <a:srgbClr val="3B3735"/>
                </a:solidFill>
              </a:defRPr>
            </a:pPr>
            <a:r>
              <a:t>QUÉ </a:t>
            </a:r>
            <a:r>
              <a:rPr b="1">
                <a:solidFill>
                  <a:srgbClr val="00538A"/>
                </a:solidFill>
              </a:rPr>
              <a:t>APRENDERÁ</a:t>
            </a:r>
          </a:p>
        </p:txBody>
      </p:sp>
      <p:sp>
        <p:nvSpPr>
          <p:cNvPr id="206" name="Entender las toxicidades cutáneas asociadas con la terapia dirigida en cáncer GI y hepático"/>
          <p:cNvSpPr txBox="1"/>
          <p:nvPr/>
        </p:nvSpPr>
        <p:spPr>
          <a:xfrm>
            <a:off x="4436057" y="2615300"/>
            <a:ext cx="14925340" cy="208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200">
                <a:solidFill>
                  <a:srgbClr val="00538A"/>
                </a:solidFill>
              </a:defRPr>
            </a:pPr>
            <a:r>
              <a:rPr dirty="0" err="1"/>
              <a:t>Entender</a:t>
            </a:r>
            <a:r>
              <a:rPr dirty="0"/>
              <a:t> </a:t>
            </a:r>
            <a:r>
              <a:rPr dirty="0">
                <a:solidFill>
                  <a:srgbClr val="3B3735"/>
                </a:solidFill>
              </a:rPr>
              <a:t>las </a:t>
            </a:r>
            <a:r>
              <a:rPr dirty="0" err="1">
                <a:solidFill>
                  <a:srgbClr val="3B3735"/>
                </a:solidFill>
              </a:rPr>
              <a:t>toxicidades</a:t>
            </a:r>
            <a:r>
              <a:rPr dirty="0">
                <a:solidFill>
                  <a:srgbClr val="3B3735"/>
                </a:solidFill>
              </a:rPr>
              <a:t> </a:t>
            </a:r>
            <a:r>
              <a:rPr dirty="0" err="1">
                <a:solidFill>
                  <a:srgbClr val="3B3735"/>
                </a:solidFill>
              </a:rPr>
              <a:t>cutáneas</a:t>
            </a:r>
            <a:r>
              <a:rPr dirty="0">
                <a:solidFill>
                  <a:srgbClr val="3B3735"/>
                </a:solidFill>
              </a:rPr>
              <a:t> </a:t>
            </a:r>
            <a:r>
              <a:rPr dirty="0" err="1">
                <a:solidFill>
                  <a:srgbClr val="3B3735"/>
                </a:solidFill>
              </a:rPr>
              <a:t>asociadas</a:t>
            </a:r>
            <a:r>
              <a:rPr dirty="0">
                <a:solidFill>
                  <a:srgbClr val="3B3735"/>
                </a:solidFill>
              </a:rPr>
              <a:t> con la </a:t>
            </a:r>
            <a:r>
              <a:rPr dirty="0" err="1">
                <a:solidFill>
                  <a:srgbClr val="3B3735"/>
                </a:solidFill>
              </a:rPr>
              <a:t>terapia</a:t>
            </a:r>
            <a:r>
              <a:rPr dirty="0">
                <a:solidFill>
                  <a:srgbClr val="3B3735"/>
                </a:solidFill>
              </a:rPr>
              <a:t> </a:t>
            </a:r>
            <a:r>
              <a:rPr dirty="0" err="1">
                <a:solidFill>
                  <a:srgbClr val="3B3735"/>
                </a:solidFill>
              </a:rPr>
              <a:t>dirigida</a:t>
            </a:r>
            <a:r>
              <a:rPr dirty="0">
                <a:solidFill>
                  <a:srgbClr val="3B3735"/>
                </a:solidFill>
              </a:rPr>
              <a:t> </a:t>
            </a:r>
            <a:r>
              <a:rPr dirty="0" err="1">
                <a:solidFill>
                  <a:srgbClr val="3B3735"/>
                </a:solidFill>
              </a:rPr>
              <a:t>en</a:t>
            </a:r>
            <a:r>
              <a:rPr dirty="0">
                <a:solidFill>
                  <a:srgbClr val="3B3735"/>
                </a:solidFill>
              </a:rPr>
              <a:t> </a:t>
            </a:r>
            <a:r>
              <a:rPr dirty="0" err="1">
                <a:solidFill>
                  <a:srgbClr val="3B3735"/>
                </a:solidFill>
              </a:rPr>
              <a:t>cáncer</a:t>
            </a:r>
            <a:r>
              <a:rPr dirty="0">
                <a:solidFill>
                  <a:srgbClr val="3B3735"/>
                </a:solidFill>
              </a:rPr>
              <a:t> GI y </a:t>
            </a:r>
            <a:r>
              <a:rPr dirty="0" err="1">
                <a:solidFill>
                  <a:srgbClr val="3B3735"/>
                </a:solidFill>
              </a:rPr>
              <a:t>hepático</a:t>
            </a:r>
            <a:endParaRPr dirty="0">
              <a:solidFill>
                <a:srgbClr val="000000"/>
              </a:solidFill>
              <a:latin typeface="Times Roman"/>
              <a:ea typeface="Times Roman"/>
              <a:cs typeface="Times Roman"/>
              <a:sym typeface="Times Roman"/>
            </a:endParaRPr>
          </a:p>
        </p:txBody>
      </p:sp>
      <p:sp>
        <p:nvSpPr>
          <p:cNvPr id="207" name="Saber cómo prevenir y gestionar las toxicidades cutáneas asociadas con las terapia dirigidas en cáncer GI y hepático"/>
          <p:cNvSpPr txBox="1"/>
          <p:nvPr/>
        </p:nvSpPr>
        <p:spPr>
          <a:xfrm>
            <a:off x="4436057" y="6134912"/>
            <a:ext cx="14925340" cy="1304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200">
                <a:solidFill>
                  <a:srgbClr val="00538A"/>
                </a:solidFill>
              </a:defRPr>
            </a:pPr>
            <a:r>
              <a:t>Saber cómo prevenir y gestionar</a:t>
            </a:r>
            <a:r>
              <a:rPr>
                <a:solidFill>
                  <a:srgbClr val="3B3735"/>
                </a:solidFill>
              </a:rPr>
              <a:t> las toxicidades cutáneas asociadas con las terapia dirigidas en cáncer GI y hepático</a:t>
            </a:r>
          </a:p>
        </p:txBody>
      </p:sp>
      <p:sp>
        <p:nvSpPr>
          <p:cNvPr id="208" name="Ser capaz de incluir a un equipo multidisciplinario en la prevención, el diagnóstico y el manejo de las toxicidades cutáneas asociadas con la terapia dirigida en cáncer GI y hepático"/>
          <p:cNvSpPr txBox="1"/>
          <p:nvPr/>
        </p:nvSpPr>
        <p:spPr>
          <a:xfrm>
            <a:off x="4455676" y="9384400"/>
            <a:ext cx="15472648" cy="274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200">
                <a:solidFill>
                  <a:srgbClr val="00538A"/>
                </a:solidFill>
              </a:defRPr>
            </a:pPr>
            <a:r>
              <a:rPr>
                <a:solidFill>
                  <a:srgbClr val="3B3735"/>
                </a:solidFill>
              </a:rPr>
              <a:t>Ser capaz de </a:t>
            </a:r>
            <a:r>
              <a:t>incluir a un equipo multidisciplinario</a:t>
            </a:r>
            <a:r>
              <a:rPr>
                <a:solidFill>
                  <a:srgbClr val="3B3735"/>
                </a:solidFill>
              </a:rPr>
              <a:t> en la prevención, el diagnóstico y el manejo de las toxicidades cutáneas asociadas con la terapia dirigida en cáncer GI y hepático</a:t>
            </a:r>
            <a:endParaRPr>
              <a:solidFill>
                <a:srgbClr val="3B3735"/>
              </a:solidFill>
              <a:latin typeface="Times Roman"/>
              <a:ea typeface="Times Roman"/>
              <a:cs typeface="Times Roman"/>
              <a:sym typeface="Times Roman"/>
            </a:endParaRPr>
          </a:p>
        </p:txBody>
      </p:sp>
      <p:sp>
        <p:nvSpPr>
          <p:cNvPr id="209" name="GI, gastrointestinal"/>
          <p:cNvSpPr txBox="1"/>
          <p:nvPr/>
        </p:nvSpPr>
        <p:spPr>
          <a:xfrm>
            <a:off x="431800" y="13119099"/>
            <a:ext cx="2238450"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5900"/>
              </a:spcBef>
              <a:defRPr sz="2200" b="0">
                <a:solidFill>
                  <a:srgbClr val="3B3735"/>
                </a:solidFill>
              </a:defRPr>
            </a:lvl1pPr>
          </a:lstStyle>
          <a:p>
            <a:r>
              <a:t>GI, gastrointestinal</a:t>
            </a:r>
          </a:p>
        </p:txBody>
      </p:sp>
      <p:pic>
        <p:nvPicPr>
          <p:cNvPr id="210" name="light-bulb.png" descr="light-bulb.png"/>
          <p:cNvPicPr>
            <a:picLocks noChangeAspect="1"/>
          </p:cNvPicPr>
          <p:nvPr/>
        </p:nvPicPr>
        <p:blipFill>
          <a:blip r:embed="rId3"/>
          <a:stretch>
            <a:fillRect/>
          </a:stretch>
        </p:blipFill>
        <p:spPr>
          <a:xfrm>
            <a:off x="528746" y="2212016"/>
            <a:ext cx="3527773" cy="2486240"/>
          </a:xfrm>
          <a:prstGeom prst="rect">
            <a:avLst/>
          </a:prstGeom>
          <a:ln w="12700">
            <a:miter lim="400000"/>
          </a:ln>
        </p:spPr>
      </p:pic>
      <p:pic>
        <p:nvPicPr>
          <p:cNvPr id="211" name="jigsaw.png" descr="jigsaw.png"/>
          <p:cNvPicPr>
            <a:picLocks noChangeAspect="1"/>
          </p:cNvPicPr>
          <p:nvPr/>
        </p:nvPicPr>
        <p:blipFill>
          <a:blip r:embed="rId4"/>
          <a:stretch>
            <a:fillRect/>
          </a:stretch>
        </p:blipFill>
        <p:spPr>
          <a:xfrm>
            <a:off x="208673" y="8827863"/>
            <a:ext cx="4233015" cy="2983268"/>
          </a:xfrm>
          <a:prstGeom prst="rect">
            <a:avLst/>
          </a:prstGeom>
          <a:ln w="12700">
            <a:miter lim="400000"/>
          </a:ln>
        </p:spPr>
      </p:pic>
      <p:pic>
        <p:nvPicPr>
          <p:cNvPr id="212" name="brain-connected.png" descr="brain-connected.png"/>
          <p:cNvPicPr>
            <a:picLocks noChangeAspect="1"/>
          </p:cNvPicPr>
          <p:nvPr/>
        </p:nvPicPr>
        <p:blipFill>
          <a:blip r:embed="rId5"/>
          <a:stretch>
            <a:fillRect/>
          </a:stretch>
        </p:blipFill>
        <p:spPr>
          <a:xfrm>
            <a:off x="157001" y="5315563"/>
            <a:ext cx="4107759" cy="2894993"/>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00" name="PREVENCIÓN Y MANEJO DE LA"/>
          <p:cNvSpPr txBox="1"/>
          <p:nvPr/>
        </p:nvSpPr>
        <p:spPr>
          <a:xfrm>
            <a:off x="4590627" y="6603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PREVENCIÓN Y MANEJO DE LA</a:t>
            </a:r>
          </a:p>
        </p:txBody>
      </p:sp>
      <p:sp>
        <p:nvSpPr>
          <p:cNvPr id="701" name="EA, evento adverso; AINEs, antiinflamatorios no esteroideos; SPF, factor de protección solar; UVA ultravioleta A; UVB, ultravioleta B…"/>
          <p:cNvSpPr txBox="1"/>
          <p:nvPr/>
        </p:nvSpPr>
        <p:spPr>
          <a:xfrm>
            <a:off x="431800" y="12509500"/>
            <a:ext cx="18812029"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AINEs,</a:t>
            </a:r>
            <a:r>
              <a:rPr b="1"/>
              <a:t> </a:t>
            </a:r>
            <a:r>
              <a:t>antiinflamatorios no esteroideos; SPF, factor de protección solar; UVA ultravioleta A; UVB, ultravioleta B</a:t>
            </a:r>
          </a:p>
          <a:p>
            <a:pPr algn="l">
              <a:defRPr sz="2200" b="0">
                <a:solidFill>
                  <a:srgbClr val="3B3735"/>
                </a:solidFill>
              </a:defRPr>
            </a:pPr>
            <a:r>
              <a:t>Estas recomendaciones se basan en una revisión de la bibliografía y en la experiencia de los expertos.</a:t>
            </a:r>
          </a:p>
          <a:p>
            <a:pPr marL="333375" indent="-333375" algn="l">
              <a:buSzPct val="100000"/>
              <a:buAutoNum type="arabicPeriod"/>
              <a:defRPr sz="2200" b="0">
                <a:solidFill>
                  <a:srgbClr val="3B3735"/>
                </a:solidFill>
              </a:defRPr>
            </a:pPr>
            <a:r>
              <a:rPr u="sng">
                <a:solidFill>
                  <a:srgbClr val="4F4D50"/>
                </a:solidFill>
                <a:uFill>
                  <a:solidFill>
                    <a:srgbClr val="4F4D50"/>
                  </a:solidFill>
                </a:uFill>
                <a:hlinkClick r:id="rId3"/>
              </a:rPr>
              <a:t>Beech J, et al. Future Oncol. 2018;14:2531-41</a:t>
            </a:r>
            <a:r>
              <a:t>. 2. </a:t>
            </a:r>
            <a:r>
              <a:rPr u="sng">
                <a:solidFill>
                  <a:srgbClr val="4F4D50"/>
                </a:solidFill>
                <a:uFill>
                  <a:solidFill>
                    <a:srgbClr val="4F4D50"/>
                  </a:solidFill>
                </a:uFill>
                <a:hlinkClick r:id="rId4"/>
              </a:rPr>
              <a:t>Sinha R, et al. Br J Dermatol. 2012;167:987-94</a:t>
            </a:r>
            <a:r>
              <a:t>. Image courtesy of Dr Nicole LeBoeuf</a:t>
            </a:r>
          </a:p>
        </p:txBody>
      </p:sp>
      <p:pic>
        <p:nvPicPr>
          <p:cNvPr id="702" name="1-pap-rash.png" descr="1-pap-rash.png"/>
          <p:cNvPicPr>
            <a:picLocks noChangeAspect="1"/>
          </p:cNvPicPr>
          <p:nvPr/>
        </p:nvPicPr>
        <p:blipFill>
          <a:blip r:embed="rId5"/>
          <a:stretch>
            <a:fillRect/>
          </a:stretch>
        </p:blipFill>
        <p:spPr>
          <a:xfrm>
            <a:off x="32083306" y="-547340"/>
            <a:ext cx="4343401" cy="3949701"/>
          </a:xfrm>
          <a:prstGeom prst="rect">
            <a:avLst/>
          </a:prstGeom>
          <a:ln w="12700">
            <a:miter lim="400000"/>
          </a:ln>
        </p:spPr>
      </p:pic>
      <p:graphicFrame>
        <p:nvGraphicFramePr>
          <p:cNvPr id="703" name="Table"/>
          <p:cNvGraphicFramePr/>
          <p:nvPr/>
        </p:nvGraphicFramePr>
        <p:xfrm>
          <a:off x="754909" y="4920653"/>
          <a:ext cx="18583818" cy="5697526"/>
        </p:xfrm>
        <a:graphic>
          <a:graphicData uri="http://schemas.openxmlformats.org/drawingml/2006/table">
            <a:tbl>
              <a:tblPr firstRow="1" bandRow="1">
                <a:tableStyleId>{4C3C2611-4C71-4FC5-86AE-919BDF0F9419}</a:tableStyleId>
              </a:tblPr>
              <a:tblGrid>
                <a:gridCol w="5596989">
                  <a:extLst>
                    <a:ext uri="{9D8B030D-6E8A-4147-A177-3AD203B41FA5}">
                      <a16:colId xmlns:a16="http://schemas.microsoft.com/office/drawing/2014/main" val="20000"/>
                    </a:ext>
                  </a:extLst>
                </a:gridCol>
                <a:gridCol w="3959964">
                  <a:extLst>
                    <a:ext uri="{9D8B030D-6E8A-4147-A177-3AD203B41FA5}">
                      <a16:colId xmlns:a16="http://schemas.microsoft.com/office/drawing/2014/main" val="20001"/>
                    </a:ext>
                  </a:extLst>
                </a:gridCol>
                <a:gridCol w="4524331">
                  <a:extLst>
                    <a:ext uri="{9D8B030D-6E8A-4147-A177-3AD203B41FA5}">
                      <a16:colId xmlns:a16="http://schemas.microsoft.com/office/drawing/2014/main" val="20002"/>
                    </a:ext>
                  </a:extLst>
                </a:gridCol>
                <a:gridCol w="4502534">
                  <a:extLst>
                    <a:ext uri="{9D8B030D-6E8A-4147-A177-3AD203B41FA5}">
                      <a16:colId xmlns:a16="http://schemas.microsoft.com/office/drawing/2014/main" val="20003"/>
                    </a:ext>
                  </a:extLst>
                </a:gridCol>
              </a:tblGrid>
              <a:tr h="520104">
                <a:tc>
                  <a:txBody>
                    <a:bodyPr/>
                    <a:lstStyle/>
                    <a:p>
                      <a:pPr defTabSz="914400">
                        <a:defRPr sz="1800" b="0">
                          <a:solidFill>
                            <a:srgbClr val="000000"/>
                          </a:solidFill>
                        </a:defRPr>
                      </a:pPr>
                      <a:r>
                        <a:rPr sz="2800" b="1">
                          <a:solidFill>
                            <a:srgbClr val="FFFFFF"/>
                          </a:solidFill>
                          <a:latin typeface="+mn-lt"/>
                          <a:ea typeface="+mn-ea"/>
                          <a:cs typeface="+mn-cs"/>
                          <a:sym typeface="Calibri"/>
                        </a:rPr>
                        <a:t>PREVENCIÓN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1</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2</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3</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169206">
                <a:tc>
                  <a:txBody>
                    <a:bodyPr/>
                    <a:lstStyle/>
                    <a:p>
                      <a:pPr marL="228600" indent="-228600" algn="l">
                        <a:buClr>
                          <a:srgbClr val="CD654D"/>
                        </a:buClr>
                        <a:buSzPct val="100000"/>
                        <a:buChar char="•"/>
                        <a:defRPr sz="2600" b="1">
                          <a:solidFill>
                            <a:srgbClr val="00538A"/>
                          </a:solidFill>
                          <a:latin typeface="+mn-lt"/>
                          <a:ea typeface="+mn-ea"/>
                          <a:cs typeface="+mn-cs"/>
                          <a:sym typeface="Calibri"/>
                        </a:defRPr>
                      </a:pPr>
                      <a:r>
                        <a:t>Evitar la radiación UV</a:t>
                      </a:r>
                    </a:p>
                    <a:p>
                      <a:pPr marL="228600" indent="-228600" algn="l">
                        <a:buClr>
                          <a:srgbClr val="CD654D"/>
                        </a:buClr>
                        <a:buSzPct val="100000"/>
                        <a:buChar char="•"/>
                        <a:defRPr sz="2600" b="1">
                          <a:solidFill>
                            <a:srgbClr val="00538A"/>
                          </a:solidFill>
                          <a:latin typeface="+mn-lt"/>
                          <a:ea typeface="+mn-ea"/>
                          <a:cs typeface="+mn-cs"/>
                          <a:sym typeface="Calibri"/>
                        </a:defRPr>
                      </a:pPr>
                      <a:r>
                        <a:t>Usar protector solar de amplio espectro UVA y UVB) (SPF 30+) y bálsamo labial, en todas las condiciones climáticas; volver a aplicar cada 2 horas cuando se está al aire libre</a:t>
                      </a:r>
                    </a:p>
                    <a:p>
                      <a:pPr marL="482600" indent="-228600" algn="l">
                        <a:buClr>
                          <a:srgbClr val="C9583E"/>
                        </a:buClr>
                        <a:buSzPct val="50000"/>
                        <a:buChar char="✦"/>
                        <a:defRPr sz="2600">
                          <a:solidFill>
                            <a:srgbClr val="00538A"/>
                          </a:solidFill>
                          <a:latin typeface="+mn-lt"/>
                          <a:ea typeface="+mn-ea"/>
                          <a:cs typeface="+mn-cs"/>
                          <a:sym typeface="Calibri"/>
                        </a:defRPr>
                      </a:pPr>
                      <a:r>
                        <a:t>Evitar el sol del mediodía (de 10 a 14)</a:t>
                      </a:r>
                    </a:p>
                    <a:p>
                      <a:pPr marL="482600" indent="-228600" algn="l">
                        <a:buClr>
                          <a:srgbClr val="C9583E"/>
                        </a:buClr>
                        <a:buSzPct val="50000"/>
                        <a:buChar char="✦"/>
                        <a:defRPr sz="2600">
                          <a:solidFill>
                            <a:srgbClr val="00538A"/>
                          </a:solidFill>
                          <a:latin typeface="+mn-lt"/>
                          <a:ea typeface="+mn-ea"/>
                          <a:cs typeface="+mn-cs"/>
                          <a:sym typeface="Calibri"/>
                        </a:defRPr>
                      </a:pPr>
                      <a:r>
                        <a:t>Usar ropa que proteja del sol (gorros, mangas largas)</a:t>
                      </a:r>
                    </a:p>
                    <a:p>
                      <a:pPr marL="482600" indent="-228600" algn="l">
                        <a:buClr>
                          <a:srgbClr val="C9583E"/>
                        </a:buClr>
                        <a:buSzPct val="50000"/>
                        <a:buChar char="✦"/>
                        <a:defRPr sz="2600">
                          <a:solidFill>
                            <a:srgbClr val="00538A"/>
                          </a:solidFill>
                          <a:latin typeface="+mn-lt"/>
                          <a:ea typeface="+mn-ea"/>
                          <a:cs typeface="+mn-cs"/>
                          <a:sym typeface="Calibri"/>
                        </a:defRPr>
                      </a:pPr>
                      <a:r>
                        <a:t>Usar gafas de sol</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F6A54"/>
                        </a:buClr>
                        <a:buSzPct val="100000"/>
                        <a:buChar char="•"/>
                        <a:defRPr sz="2600" b="1">
                          <a:solidFill>
                            <a:srgbClr val="00538A"/>
                          </a:solidFill>
                          <a:latin typeface="+mn-lt"/>
                          <a:ea typeface="+mn-ea"/>
                          <a:cs typeface="+mn-cs"/>
                          <a:sym typeface="Calibri"/>
                        </a:defRPr>
                      </a:pPr>
                      <a:r>
                        <a:t>Geles o compresas refrescantes</a:t>
                      </a:r>
                    </a:p>
                    <a:p>
                      <a:pPr marL="228600" indent="-228600" algn="l">
                        <a:buClr>
                          <a:srgbClr val="CF6A54"/>
                        </a:buClr>
                        <a:buSzPct val="100000"/>
                        <a:buChar char="•"/>
                        <a:defRPr sz="2600" b="1">
                          <a:solidFill>
                            <a:srgbClr val="00538A"/>
                          </a:solidFill>
                          <a:latin typeface="+mn-lt"/>
                          <a:ea typeface="+mn-ea"/>
                          <a:cs typeface="+mn-cs"/>
                          <a:sym typeface="Calibri"/>
                        </a:defRPr>
                      </a:pPr>
                      <a:r>
                        <a:t>Analgesia si se necesita</a:t>
                      </a:r>
                    </a:p>
                    <a:p>
                      <a:pPr marL="228600" indent="-228600" algn="l">
                        <a:buClr>
                          <a:srgbClr val="CF6A54"/>
                        </a:buClr>
                        <a:buSzPct val="100000"/>
                        <a:buChar char="•"/>
                        <a:defRPr sz="2600" b="1">
                          <a:solidFill>
                            <a:srgbClr val="00538A"/>
                          </a:solidFill>
                          <a:latin typeface="+mn-lt"/>
                          <a:ea typeface="+mn-ea"/>
                          <a:cs typeface="+mn-cs"/>
                          <a:sym typeface="Calibri"/>
                        </a:defRPr>
                      </a:pPr>
                      <a:r>
                        <a:t>Considerar esteroides tópicos</a:t>
                      </a:r>
                      <a:endParaRPr sz="850">
                        <a:solidFill>
                          <a:srgbClr val="000000"/>
                        </a:solidFill>
                        <a:latin typeface="Helvetica"/>
                        <a:ea typeface="Helvetica"/>
                        <a:cs typeface="Helvetica"/>
                        <a:sym typeface="Helvetica"/>
                      </a:endParaRPr>
                    </a:p>
                    <a:p>
                      <a:pPr algn="l">
                        <a:defRPr sz="2600" b="1">
                          <a:solidFill>
                            <a:srgbClr val="00538A"/>
                          </a:solidFill>
                          <a:latin typeface="+mn-lt"/>
                          <a:ea typeface="+mn-ea"/>
                          <a:cs typeface="+mn-cs"/>
                          <a:sym typeface="Calibri"/>
                        </a:defRPr>
                      </a:pP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Corticosteroide tópico</a:t>
                      </a:r>
                    </a:p>
                    <a:p>
                      <a:pPr marL="228600" indent="-228600" algn="l">
                        <a:buClr>
                          <a:srgbClr val="C9583E"/>
                        </a:buClr>
                        <a:buSzPct val="100000"/>
                        <a:buChar char="•"/>
                        <a:defRPr sz="2600" b="1">
                          <a:solidFill>
                            <a:srgbClr val="00538A"/>
                          </a:solidFill>
                          <a:latin typeface="+mn-lt"/>
                          <a:ea typeface="+mn-ea"/>
                          <a:cs typeface="+mn-cs"/>
                          <a:sym typeface="Calibri"/>
                        </a:defRPr>
                      </a:pPr>
                      <a:r>
                        <a:t>Antihistamínicos en caso de comezón</a:t>
                      </a:r>
                    </a:p>
                    <a:p>
                      <a:pPr marL="228600" indent="-228600" algn="l">
                        <a:buClr>
                          <a:srgbClr val="C9583E"/>
                        </a:buClr>
                        <a:buSzPct val="100000"/>
                        <a:buChar char="•"/>
                        <a:defRPr sz="2600" b="1">
                          <a:solidFill>
                            <a:srgbClr val="00538A"/>
                          </a:solidFill>
                          <a:latin typeface="+mn-lt"/>
                          <a:ea typeface="+mn-ea"/>
                          <a:cs typeface="+mn-cs"/>
                          <a:sym typeface="Calibri"/>
                        </a:defRPr>
                      </a:pPr>
                      <a:r>
                        <a:t>CONSULTAR A UN DERMATÓLOGO cuando el EA cutáneo no responda a la intervención</a:t>
                      </a:r>
                      <a:endParaRPr sz="850">
                        <a:solidFill>
                          <a:srgbClr val="000000"/>
                        </a:solidFill>
                        <a:latin typeface="Helvetica"/>
                        <a:ea typeface="Helvetica"/>
                        <a:cs typeface="Helvetica"/>
                        <a:sym typeface="Helvetica"/>
                      </a:endParaRPr>
                    </a:p>
                    <a:p>
                      <a:pPr algn="l">
                        <a:defRPr sz="2600" b="1">
                          <a:solidFill>
                            <a:srgbClr val="00538A"/>
                          </a:solidFill>
                          <a:latin typeface="+mn-lt"/>
                          <a:ea typeface="+mn-ea"/>
                          <a:cs typeface="+mn-cs"/>
                          <a:sym typeface="Calibri"/>
                        </a:defRPr>
                      </a:pP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F6953"/>
                        </a:buClr>
                        <a:buSzPct val="100000"/>
                        <a:buChar char="•"/>
                        <a:defRPr b="1">
                          <a:solidFill>
                            <a:srgbClr val="00538A"/>
                          </a:solidFill>
                          <a:latin typeface="+mn-lt"/>
                          <a:ea typeface="+mn-ea"/>
                          <a:cs typeface="+mn-cs"/>
                          <a:sym typeface="Calibri"/>
                        </a:defRPr>
                      </a:pPr>
                      <a:r>
                        <a:t>CONSULTAR A UN DERMATÓLOGO</a:t>
                      </a:r>
                    </a:p>
                    <a:p>
                      <a:pPr marL="228600" indent="-228600" algn="l">
                        <a:buClr>
                          <a:srgbClr val="CF6953"/>
                        </a:buClr>
                        <a:buSzPct val="100000"/>
                        <a:buChar char="•"/>
                        <a:defRPr b="1">
                          <a:solidFill>
                            <a:srgbClr val="00538A"/>
                          </a:solidFill>
                          <a:latin typeface="+mn-lt"/>
                          <a:ea typeface="+mn-ea"/>
                          <a:cs typeface="+mn-cs"/>
                          <a:sym typeface="Calibri"/>
                        </a:defRPr>
                      </a:pPr>
                      <a:r>
                        <a:t>En cuanto al grado 2</a:t>
                      </a:r>
                    </a:p>
                    <a:p>
                      <a:pPr marL="228600" indent="-228600" algn="l">
                        <a:buClr>
                          <a:srgbClr val="CF6953"/>
                        </a:buClr>
                        <a:buSzPct val="100000"/>
                        <a:buChar char="•"/>
                        <a:defRPr b="1">
                          <a:solidFill>
                            <a:srgbClr val="00538A"/>
                          </a:solidFill>
                          <a:latin typeface="+mn-lt"/>
                          <a:ea typeface="+mn-ea"/>
                          <a:cs typeface="+mn-cs"/>
                          <a:sym typeface="Calibri"/>
                        </a:defRPr>
                      </a:pPr>
                      <a:r>
                        <a:t>Terapia con corticosteroides orales</a:t>
                      </a:r>
                    </a:p>
                    <a:p>
                      <a:pPr marL="228600" indent="-228600" algn="l">
                        <a:buClr>
                          <a:srgbClr val="CF6953"/>
                        </a:buClr>
                        <a:buSzPct val="100000"/>
                        <a:buChar char="•"/>
                        <a:defRPr b="1">
                          <a:solidFill>
                            <a:srgbClr val="00538A"/>
                          </a:solidFill>
                          <a:latin typeface="+mn-lt"/>
                          <a:ea typeface="+mn-ea"/>
                          <a:cs typeface="+mn-cs"/>
                          <a:sym typeface="Calibri"/>
                        </a:defRPr>
                      </a:pPr>
                      <a:r>
                        <a:t>Analgésico oral (AINE* o narcóticos)</a:t>
                      </a:r>
                    </a:p>
                    <a:p>
                      <a:pPr marL="228600" indent="-228600" algn="l">
                        <a:buClr>
                          <a:srgbClr val="CF6953"/>
                        </a:buClr>
                        <a:buSzPct val="100000"/>
                        <a:buChar char="•"/>
                        <a:defRPr b="1">
                          <a:solidFill>
                            <a:srgbClr val="00538A"/>
                          </a:solidFill>
                          <a:latin typeface="+mn-lt"/>
                          <a:ea typeface="+mn-ea"/>
                          <a:cs typeface="+mn-cs"/>
                          <a:sym typeface="Calibri"/>
                        </a:defRPr>
                      </a:pPr>
                      <a:r>
                        <a:t>Cuidado de la herida, emoliente a base de pomada</a:t>
                      </a:r>
                    </a:p>
                    <a:p>
                      <a:pPr marL="228600" indent="-228600" algn="l">
                        <a:buClr>
                          <a:srgbClr val="CF6953"/>
                        </a:buClr>
                        <a:buSzPct val="100000"/>
                        <a:buChar char="•"/>
                        <a:defRPr b="1">
                          <a:solidFill>
                            <a:srgbClr val="00538A"/>
                          </a:solidFill>
                          <a:latin typeface="+mn-lt"/>
                          <a:ea typeface="+mn-ea"/>
                          <a:cs typeface="+mn-cs"/>
                          <a:sym typeface="Calibri"/>
                        </a:defRPr>
                      </a:pPr>
                      <a:r>
                        <a:t>Añadir pomada antibiótica si hay signos de una infección secundaria (pomada de mupirocina)*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704" name="5-photo.png" descr="5-photo.png"/>
          <p:cNvPicPr>
            <a:picLocks noChangeAspect="1"/>
          </p:cNvPicPr>
          <p:nvPr/>
        </p:nvPicPr>
        <p:blipFill>
          <a:blip r:embed="rId6"/>
          <a:stretch>
            <a:fillRect/>
          </a:stretch>
        </p:blipFill>
        <p:spPr>
          <a:xfrm>
            <a:off x="51088" y="76668"/>
            <a:ext cx="4343401" cy="3949701"/>
          </a:xfrm>
          <a:prstGeom prst="rect">
            <a:avLst/>
          </a:prstGeom>
          <a:ln w="12700">
            <a:miter lim="400000"/>
          </a:ln>
        </p:spPr>
      </p:pic>
      <p:sp>
        <p:nvSpPr>
          <p:cNvPr id="705" name="Callout"/>
          <p:cNvSpPr/>
          <p:nvPr/>
        </p:nvSpPr>
        <p:spPr>
          <a:xfrm>
            <a:off x="19633865" y="1526839"/>
            <a:ext cx="4546601" cy="8117683"/>
          </a:xfrm>
          <a:custGeom>
            <a:avLst/>
            <a:gdLst/>
            <a:ahLst/>
            <a:cxnLst>
              <a:cxn ang="0">
                <a:pos x="wd2" y="hd2"/>
              </a:cxn>
              <a:cxn ang="5400000">
                <a:pos x="wd2" y="hd2"/>
              </a:cxn>
              <a:cxn ang="10800000">
                <a:pos x="wd2" y="hd2"/>
              </a:cxn>
              <a:cxn ang="16200000">
                <a:pos x="wd2" y="hd2"/>
              </a:cxn>
            </a:cxnLst>
            <a:rect l="0" t="0" r="r" b="b"/>
            <a:pathLst>
              <a:path w="21600" h="21600" extrusionOk="0">
                <a:moveTo>
                  <a:pt x="881" y="0"/>
                </a:moveTo>
                <a:cubicBezTo>
                  <a:pt x="394" y="0"/>
                  <a:pt x="0" y="221"/>
                  <a:pt x="0" y="493"/>
                </a:cubicBezTo>
                <a:lnTo>
                  <a:pt x="0" y="18872"/>
                </a:lnTo>
                <a:cubicBezTo>
                  <a:pt x="0" y="19145"/>
                  <a:pt x="394" y="19365"/>
                  <a:pt x="881" y="19365"/>
                </a:cubicBezTo>
                <a:lnTo>
                  <a:pt x="11907" y="19365"/>
                </a:lnTo>
                <a:lnTo>
                  <a:pt x="13668" y="21600"/>
                </a:lnTo>
                <a:lnTo>
                  <a:pt x="15427" y="19365"/>
                </a:lnTo>
                <a:lnTo>
                  <a:pt x="20719" y="19365"/>
                </a:lnTo>
                <a:cubicBezTo>
                  <a:pt x="21206" y="19365"/>
                  <a:pt x="21600" y="19145"/>
                  <a:pt x="21600" y="18872"/>
                </a:cubicBezTo>
                <a:lnTo>
                  <a:pt x="21600" y="493"/>
                </a:lnTo>
                <a:cubicBezTo>
                  <a:pt x="21600" y="221"/>
                  <a:pt x="21206" y="0"/>
                  <a:pt x="20719" y="0"/>
                </a:cubicBezTo>
                <a:lnTo>
                  <a:pt x="881" y="0"/>
                </a:ln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706" name="Dr.png" descr="Dr.png"/>
          <p:cNvPicPr>
            <a:picLocks noChangeAspect="1"/>
          </p:cNvPicPr>
          <p:nvPr/>
        </p:nvPicPr>
        <p:blipFill>
          <a:blip r:embed="rId7"/>
          <a:stretch>
            <a:fillRect/>
          </a:stretch>
        </p:blipFill>
        <p:spPr>
          <a:xfrm>
            <a:off x="22778139" y="9281025"/>
            <a:ext cx="1275446" cy="4210006"/>
          </a:xfrm>
          <a:prstGeom prst="rect">
            <a:avLst/>
          </a:prstGeom>
          <a:ln w="12700">
            <a:miter lim="400000"/>
          </a:ln>
        </p:spPr>
      </p:pic>
      <p:sp>
        <p:nvSpPr>
          <p:cNvPr id="707" name="Consejos prácticos…"/>
          <p:cNvSpPr txBox="1"/>
          <p:nvPr/>
        </p:nvSpPr>
        <p:spPr>
          <a:xfrm>
            <a:off x="19735465" y="1926542"/>
            <a:ext cx="4343401" cy="2884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a:solidFill>
                  <a:srgbClr val="FFFFFF"/>
                </a:solidFill>
              </a:defRPr>
            </a:pPr>
            <a:r>
              <a:t>Consejos prácticos</a:t>
            </a:r>
          </a:p>
          <a:p>
            <a:pPr marL="317500" indent="-317500" algn="l">
              <a:buSzPct val="125000"/>
              <a:buChar char="•"/>
              <a:defRPr sz="2200" b="0">
                <a:solidFill>
                  <a:srgbClr val="FFFFFF"/>
                </a:solidFill>
              </a:defRPr>
            </a:pPr>
            <a:r>
              <a:t>Informar a los pacientes que los rayos UVA penetran los cristales de las ventanas</a:t>
            </a:r>
          </a:p>
          <a:p>
            <a:pPr marL="317500" indent="-317500" algn="l">
              <a:buSzPct val="125000"/>
              <a:buChar char="•"/>
              <a:defRPr sz="2200" b="0">
                <a:solidFill>
                  <a:srgbClr val="FFFFFF"/>
                </a:solidFill>
              </a:defRPr>
            </a:pPr>
            <a:r>
              <a:t>AINE están contraindicados en pacientes con cirrosis hepática, debido al riesgo de hemorragia e insuficiencia renal</a:t>
            </a:r>
          </a:p>
        </p:txBody>
      </p:sp>
      <p:sp>
        <p:nvSpPr>
          <p:cNvPr id="708" name="CONSULTAR A UN DERMATÓLOGO SI:…"/>
          <p:cNvSpPr txBox="1"/>
          <p:nvPr/>
        </p:nvSpPr>
        <p:spPr>
          <a:xfrm>
            <a:off x="19735465" y="5060032"/>
            <a:ext cx="4343401" cy="3595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a:solidFill>
                  <a:srgbClr val="FFFFFF"/>
                </a:solidFill>
              </a:defRPr>
            </a:pPr>
            <a:r>
              <a:t>CONSULTAR A UN DERMATÓLOGO SI:</a:t>
            </a:r>
          </a:p>
          <a:p>
            <a:pPr marL="317500" indent="-317500" algn="l">
              <a:buSzPct val="125000"/>
              <a:buChar char="•"/>
              <a:defRPr sz="2200" b="0">
                <a:solidFill>
                  <a:srgbClr val="FFFFFF"/>
                </a:solidFill>
              </a:defRPr>
            </a:pPr>
            <a:r>
              <a:t>el EA cutáneo requiere cambios en el tratamiento para el cáncer</a:t>
            </a:r>
          </a:p>
          <a:p>
            <a:pPr marL="317500" indent="-317500" algn="l">
              <a:buSzPct val="125000"/>
              <a:buChar char="•"/>
              <a:defRPr sz="2200" b="0">
                <a:solidFill>
                  <a:srgbClr val="FFFFFF"/>
                </a:solidFill>
              </a:defRPr>
            </a:pPr>
            <a:r>
              <a:t>un EA cutáneo no responda a la intervención </a:t>
            </a:r>
          </a:p>
          <a:p>
            <a:pPr marL="317500" indent="-317500" algn="l">
              <a:buSzPct val="125000"/>
              <a:buChar char="•"/>
              <a:defRPr sz="2200" b="0">
                <a:solidFill>
                  <a:srgbClr val="FFFFFF"/>
                </a:solidFill>
              </a:defRPr>
            </a:pPr>
            <a:r>
              <a:t>se produce cualquier EA cutáneo de grado 3</a:t>
            </a:r>
          </a:p>
          <a:p>
            <a:pPr marL="317500" indent="-317500" algn="l">
              <a:buSzPct val="125000"/>
              <a:buChar char="•"/>
              <a:defRPr sz="2200" b="0">
                <a:solidFill>
                  <a:srgbClr val="FFFFFF"/>
                </a:solidFill>
              </a:defRPr>
            </a:pPr>
            <a:r>
              <a:t>no se siente cómodo al tratar el EA cutáneo usted mismo</a:t>
            </a:r>
          </a:p>
        </p:txBody>
      </p:sp>
      <p:sp>
        <p:nvSpPr>
          <p:cNvPr id="709" name="FOTOSENSIBILIDAD"/>
          <p:cNvSpPr txBox="1"/>
          <p:nvPr/>
        </p:nvSpPr>
        <p:spPr>
          <a:xfrm>
            <a:off x="4590627" y="1625599"/>
            <a:ext cx="12519928"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FOTOSENSIBILIDAD</a:t>
            </a:r>
          </a:p>
        </p:txBody>
      </p:sp>
      <p:sp>
        <p:nvSpPr>
          <p:cNvPr id="710" name="*AINE están contraindicados en pacientes con cirrosis hepática, debido al riesgo de hemorragia e insuficiencia renal."/>
          <p:cNvSpPr txBox="1"/>
          <p:nvPr/>
        </p:nvSpPr>
        <p:spPr>
          <a:xfrm>
            <a:off x="690500" y="10922379"/>
            <a:ext cx="18812030" cy="4026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400" b="0">
                <a:solidFill>
                  <a:srgbClr val="3B3735"/>
                </a:solidFill>
              </a:defRPr>
            </a:lvl1pPr>
          </a:lstStyle>
          <a:p>
            <a:r>
              <a:t>*AINE están contraindicados en pacientes con cirrosis hepática, debido al riesgo de hemorragia e insuficiencia renal.</a:t>
            </a:r>
          </a:p>
        </p:txBody>
      </p:sp>
      <p:sp>
        <p:nvSpPr>
          <p:cNvPr id="711" name="FOTOSENSIBILIDAD"/>
          <p:cNvSpPr/>
          <p:nvPr/>
        </p:nvSpPr>
        <p:spPr>
          <a:xfrm>
            <a:off x="221336" y="3504027"/>
            <a:ext cx="3984140" cy="372226"/>
          </a:xfrm>
          <a:prstGeom prst="rect">
            <a:avLst/>
          </a:prstGeom>
          <a:solidFill>
            <a:srgbClr val="FFFF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defRPr sz="2200">
                <a:solidFill>
                  <a:srgbClr val="00679C"/>
                </a:solidFill>
              </a:defRPr>
            </a:lvl1pPr>
          </a:lstStyle>
          <a:p>
            <a:r>
              <a:t>FOTOSENSIBILIDAD</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3"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14" name="PREVENCIÓN Y MANEJO DE LA"/>
          <p:cNvSpPr txBox="1"/>
          <p:nvPr/>
        </p:nvSpPr>
        <p:spPr>
          <a:xfrm>
            <a:off x="4590627" y="6603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PREVENCIÓN Y MANEJO DE LA</a:t>
            </a:r>
          </a:p>
        </p:txBody>
      </p:sp>
      <p:sp>
        <p:nvSpPr>
          <p:cNvPr id="715" name="*AINE están contraindicados en pacientes con cirrosis hepática, debido al riesgo de hemorragia e insuficiencia renal."/>
          <p:cNvSpPr txBox="1"/>
          <p:nvPr/>
        </p:nvSpPr>
        <p:spPr>
          <a:xfrm>
            <a:off x="691604" y="11374973"/>
            <a:ext cx="18812030" cy="402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400" b="0">
                <a:solidFill>
                  <a:srgbClr val="3B3735"/>
                </a:solidFill>
              </a:defRPr>
            </a:lvl1pPr>
          </a:lstStyle>
          <a:p>
            <a:r>
              <a:t>*AINE están contraindicados en pacientes con cirrosis hepática, debido al riesgo de hemorragia e insuficiencia renal.</a:t>
            </a:r>
          </a:p>
        </p:txBody>
      </p:sp>
      <p:pic>
        <p:nvPicPr>
          <p:cNvPr id="716" name="1-pap-rash.png" descr="1-pap-rash.png"/>
          <p:cNvPicPr>
            <a:picLocks noChangeAspect="1"/>
          </p:cNvPicPr>
          <p:nvPr/>
        </p:nvPicPr>
        <p:blipFill>
          <a:blip r:embed="rId3"/>
          <a:stretch>
            <a:fillRect/>
          </a:stretch>
        </p:blipFill>
        <p:spPr>
          <a:xfrm>
            <a:off x="32083306" y="-547340"/>
            <a:ext cx="4343401" cy="3949701"/>
          </a:xfrm>
          <a:prstGeom prst="rect">
            <a:avLst/>
          </a:prstGeom>
          <a:ln w="12700">
            <a:miter lim="400000"/>
          </a:ln>
        </p:spPr>
      </p:pic>
      <p:graphicFrame>
        <p:nvGraphicFramePr>
          <p:cNvPr id="717" name="Table"/>
          <p:cNvGraphicFramePr/>
          <p:nvPr/>
        </p:nvGraphicFramePr>
        <p:xfrm>
          <a:off x="729509" y="4435445"/>
          <a:ext cx="18583819" cy="6706121"/>
        </p:xfrm>
        <a:graphic>
          <a:graphicData uri="http://schemas.openxmlformats.org/drawingml/2006/table">
            <a:tbl>
              <a:tblPr firstRow="1" bandRow="1">
                <a:tableStyleId>{4C3C2611-4C71-4FC5-86AE-919BDF0F9419}</a:tableStyleId>
              </a:tblPr>
              <a:tblGrid>
                <a:gridCol w="5596989">
                  <a:extLst>
                    <a:ext uri="{9D8B030D-6E8A-4147-A177-3AD203B41FA5}">
                      <a16:colId xmlns:a16="http://schemas.microsoft.com/office/drawing/2014/main" val="20000"/>
                    </a:ext>
                  </a:extLst>
                </a:gridCol>
                <a:gridCol w="4379086">
                  <a:extLst>
                    <a:ext uri="{9D8B030D-6E8A-4147-A177-3AD203B41FA5}">
                      <a16:colId xmlns:a16="http://schemas.microsoft.com/office/drawing/2014/main" val="20001"/>
                    </a:ext>
                  </a:extLst>
                </a:gridCol>
                <a:gridCol w="4052293">
                  <a:extLst>
                    <a:ext uri="{9D8B030D-6E8A-4147-A177-3AD203B41FA5}">
                      <a16:colId xmlns:a16="http://schemas.microsoft.com/office/drawing/2014/main" val="20002"/>
                    </a:ext>
                  </a:extLst>
                </a:gridCol>
                <a:gridCol w="4555451">
                  <a:extLst>
                    <a:ext uri="{9D8B030D-6E8A-4147-A177-3AD203B41FA5}">
                      <a16:colId xmlns:a16="http://schemas.microsoft.com/office/drawing/2014/main" val="20003"/>
                    </a:ext>
                  </a:extLst>
                </a:gridCol>
              </a:tblGrid>
              <a:tr h="613058">
                <a:tc>
                  <a:txBody>
                    <a:bodyPr/>
                    <a:lstStyle/>
                    <a:p>
                      <a:pPr defTabSz="914400">
                        <a:defRPr sz="1800" b="0">
                          <a:solidFill>
                            <a:srgbClr val="000000"/>
                          </a:solidFill>
                        </a:defRPr>
                      </a:pPr>
                      <a:r>
                        <a:rPr sz="2800" b="1">
                          <a:solidFill>
                            <a:srgbClr val="FFFFFF"/>
                          </a:solidFill>
                          <a:latin typeface="+mn-lt"/>
                          <a:ea typeface="+mn-ea"/>
                          <a:cs typeface="+mn-cs"/>
                          <a:sym typeface="Calibri"/>
                        </a:rPr>
                        <a:t>PREVENCIÓN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1</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2</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3</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6093063">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Usar calzado con punta ancha para los dedos</a:t>
                      </a:r>
                    </a:p>
                    <a:p>
                      <a:pPr marL="228600" indent="-228600" algn="l">
                        <a:buClr>
                          <a:srgbClr val="C9583E"/>
                        </a:buClr>
                        <a:buSzPct val="100000"/>
                        <a:buChar char="•"/>
                        <a:defRPr sz="2600" b="1">
                          <a:solidFill>
                            <a:srgbClr val="00538A"/>
                          </a:solidFill>
                          <a:latin typeface="+mn-lt"/>
                          <a:ea typeface="+mn-ea"/>
                          <a:cs typeface="+mn-cs"/>
                          <a:sym typeface="Calibri"/>
                        </a:defRPr>
                      </a:pPr>
                      <a:r>
                        <a:t>Evitar los ángulos agudos en las uñas a la hora de cortarlas</a:t>
                      </a:r>
                    </a:p>
                    <a:p>
                      <a:pPr marL="228600" indent="-228600" algn="l">
                        <a:buClr>
                          <a:srgbClr val="C9583E"/>
                        </a:buClr>
                        <a:buSzPct val="100000"/>
                        <a:buChar char="•"/>
                        <a:defRPr sz="2600" b="1">
                          <a:solidFill>
                            <a:srgbClr val="00538A"/>
                          </a:solidFill>
                          <a:latin typeface="+mn-lt"/>
                          <a:ea typeface="+mn-ea"/>
                          <a:cs typeface="+mn-cs"/>
                          <a:sym typeface="Calibri"/>
                        </a:defRPr>
                      </a:pPr>
                      <a:r>
                        <a:t>Considerar establecer una conexión con un dermatólogo</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Considere diluir las soluciones de remojo en vinagre o las pomadas a base de iodopovidona</a:t>
                      </a:r>
                    </a:p>
                    <a:p>
                      <a:pPr marL="228600" indent="-228600" algn="l">
                        <a:buClr>
                          <a:srgbClr val="C9583E"/>
                        </a:buClr>
                        <a:buSzPct val="100000"/>
                        <a:buChar char="•"/>
                        <a:defRPr sz="2600" b="1">
                          <a:solidFill>
                            <a:srgbClr val="00538A"/>
                          </a:solidFill>
                          <a:latin typeface="+mn-lt"/>
                          <a:ea typeface="+mn-ea"/>
                          <a:cs typeface="+mn-cs"/>
                          <a:sym typeface="Calibri"/>
                        </a:defRPr>
                      </a:pPr>
                      <a:r>
                        <a:t>Corticosteroide tópico de alta potencia</a:t>
                      </a:r>
                    </a:p>
                    <a:p>
                      <a:pPr marL="228600" indent="-228600" algn="l">
                        <a:buClr>
                          <a:srgbClr val="C9583E"/>
                        </a:buClr>
                        <a:buSzPct val="100000"/>
                        <a:buChar char="•"/>
                        <a:defRPr sz="2600" b="1">
                          <a:solidFill>
                            <a:srgbClr val="00538A"/>
                          </a:solidFill>
                          <a:latin typeface="+mn-lt"/>
                          <a:ea typeface="+mn-ea"/>
                          <a:cs typeface="+mn-cs"/>
                          <a:sym typeface="Calibri"/>
                        </a:defRPr>
                      </a:pPr>
                      <a:r>
                        <a:t>Cinta para tirar del pliegue de la uña lateral</a:t>
                      </a:r>
                    </a:p>
                    <a:p>
                      <a:pPr marL="228600" indent="-228600" algn="l">
                        <a:buClr>
                          <a:srgbClr val="C9583E"/>
                        </a:buClr>
                        <a:buSzPct val="100000"/>
                        <a:buChar char="•"/>
                        <a:defRPr sz="2600" b="1">
                          <a:solidFill>
                            <a:srgbClr val="00538A"/>
                          </a:solidFill>
                          <a:latin typeface="+mn-lt"/>
                          <a:ea typeface="+mn-ea"/>
                          <a:cs typeface="+mn-cs"/>
                          <a:sym typeface="Calibri"/>
                        </a:defRPr>
                      </a:pPr>
                      <a:r>
                        <a:t>Hacer cultivo si hay pus</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En cuanto al grado 1</a:t>
                      </a:r>
                    </a:p>
                    <a:p>
                      <a:pPr marL="228600" indent="-228600" algn="l">
                        <a:buClr>
                          <a:srgbClr val="C9583E"/>
                        </a:buClr>
                        <a:buSzPct val="100000"/>
                        <a:buChar char="•"/>
                        <a:defRPr sz="2600" b="1">
                          <a:solidFill>
                            <a:srgbClr val="00538A"/>
                          </a:solidFill>
                          <a:latin typeface="+mn-lt"/>
                          <a:ea typeface="+mn-ea"/>
                          <a:cs typeface="+mn-cs"/>
                          <a:sym typeface="Calibri"/>
                        </a:defRPr>
                      </a:pPr>
                      <a:r>
                        <a:t>Antibióticos orales (tetraciclinas de primera línea, sino según el cultivo)</a:t>
                      </a:r>
                    </a:p>
                    <a:p>
                      <a:pPr marL="228600" indent="-228600" algn="l">
                        <a:buClr>
                          <a:srgbClr val="C9583E"/>
                        </a:buClr>
                        <a:buSzPct val="100000"/>
                        <a:buChar char="•"/>
                        <a:defRPr sz="2600" b="1">
                          <a:solidFill>
                            <a:srgbClr val="00538A"/>
                          </a:solidFill>
                          <a:latin typeface="+mn-lt"/>
                          <a:ea typeface="+mn-ea"/>
                          <a:cs typeface="+mn-cs"/>
                          <a:sym typeface="Calibri"/>
                        </a:defRPr>
                      </a:pPr>
                      <a:r>
                        <a:t>Considerar analgésico oral o tópico (o ambos)*</a:t>
                      </a:r>
                    </a:p>
                    <a:p>
                      <a:pPr marL="228600" indent="-228600" algn="l">
                        <a:buClr>
                          <a:srgbClr val="C9583E"/>
                        </a:buClr>
                        <a:buSzPct val="100000"/>
                        <a:buChar char="•"/>
                        <a:defRPr sz="2600" b="1">
                          <a:solidFill>
                            <a:srgbClr val="00538A"/>
                          </a:solidFill>
                          <a:latin typeface="+mn-lt"/>
                          <a:ea typeface="+mn-ea"/>
                          <a:cs typeface="+mn-cs"/>
                          <a:sym typeface="Calibri"/>
                        </a:defRPr>
                      </a:pPr>
                      <a:r>
                        <a:t>CONSULTAR A UN DERMATÓLOGO cuando el EA no responda a la intervención o si se complica por el tejido con granulación que necesite terapia*</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CONSULTAR A UN DERMATÓLOGO</a:t>
                      </a:r>
                    </a:p>
                    <a:p>
                      <a:pPr marL="228600" indent="-228600" algn="l">
                        <a:buClr>
                          <a:srgbClr val="C9583E"/>
                        </a:buClr>
                        <a:buSzPct val="100000"/>
                        <a:buChar char="•"/>
                        <a:defRPr sz="2600" b="1">
                          <a:solidFill>
                            <a:srgbClr val="00538A"/>
                          </a:solidFill>
                          <a:latin typeface="+mn-lt"/>
                          <a:ea typeface="+mn-ea"/>
                          <a:cs typeface="+mn-cs"/>
                          <a:sym typeface="Calibri"/>
                        </a:defRPr>
                      </a:pPr>
                      <a:r>
                        <a:t>Continuar antibióticos sistémicos</a:t>
                      </a:r>
                    </a:p>
                    <a:p>
                      <a:pPr marL="228600" indent="-228600" algn="l">
                        <a:buClr>
                          <a:srgbClr val="C9583E"/>
                        </a:buClr>
                        <a:buSzPct val="100000"/>
                        <a:buChar char="•"/>
                        <a:defRPr sz="2600" b="1">
                          <a:solidFill>
                            <a:srgbClr val="00538A"/>
                          </a:solidFill>
                          <a:latin typeface="+mn-lt"/>
                          <a:ea typeface="+mn-ea"/>
                          <a:cs typeface="+mn-cs"/>
                          <a:sym typeface="Calibri"/>
                        </a:defRPr>
                      </a:pPr>
                      <a:r>
                        <a:t>Considerar la extirpación de la uña</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718" name="6-paronychia.png" descr="6-paronychia.png"/>
          <p:cNvPicPr>
            <a:picLocks noChangeAspect="1"/>
          </p:cNvPicPr>
          <p:nvPr/>
        </p:nvPicPr>
        <p:blipFill>
          <a:blip r:embed="rId4"/>
          <a:stretch>
            <a:fillRect/>
          </a:stretch>
        </p:blipFill>
        <p:spPr>
          <a:xfrm>
            <a:off x="224685" y="201540"/>
            <a:ext cx="4343401" cy="3949701"/>
          </a:xfrm>
          <a:prstGeom prst="rect">
            <a:avLst/>
          </a:prstGeom>
          <a:ln w="12700">
            <a:miter lim="400000"/>
          </a:ln>
        </p:spPr>
      </p:pic>
      <p:sp>
        <p:nvSpPr>
          <p:cNvPr id="719" name="Callout"/>
          <p:cNvSpPr/>
          <p:nvPr/>
        </p:nvSpPr>
        <p:spPr>
          <a:xfrm>
            <a:off x="19463439" y="4445473"/>
            <a:ext cx="4717258" cy="5650310"/>
          </a:xfrm>
          <a:custGeom>
            <a:avLst/>
            <a:gdLst/>
            <a:ahLst/>
            <a:cxnLst>
              <a:cxn ang="0">
                <a:pos x="wd2" y="hd2"/>
              </a:cxn>
              <a:cxn ang="5400000">
                <a:pos x="wd2" y="hd2"/>
              </a:cxn>
              <a:cxn ang="10800000">
                <a:pos x="wd2" y="hd2"/>
              </a:cxn>
              <a:cxn ang="16200000">
                <a:pos x="wd2" y="hd2"/>
              </a:cxn>
            </a:cxnLst>
            <a:rect l="0" t="0" r="r" b="b"/>
            <a:pathLst>
              <a:path w="21600" h="21600" extrusionOk="0">
                <a:moveTo>
                  <a:pt x="849" y="0"/>
                </a:moveTo>
                <a:cubicBezTo>
                  <a:pt x="380" y="0"/>
                  <a:pt x="0" y="317"/>
                  <a:pt x="0" y="709"/>
                </a:cubicBezTo>
                <a:lnTo>
                  <a:pt x="0" y="17681"/>
                </a:lnTo>
                <a:cubicBezTo>
                  <a:pt x="0" y="18072"/>
                  <a:pt x="380" y="18390"/>
                  <a:pt x="849" y="18390"/>
                </a:cubicBezTo>
                <a:lnTo>
                  <a:pt x="12256" y="18390"/>
                </a:lnTo>
                <a:lnTo>
                  <a:pt x="13953" y="21600"/>
                </a:lnTo>
                <a:lnTo>
                  <a:pt x="15650" y="18390"/>
                </a:lnTo>
                <a:lnTo>
                  <a:pt x="20751" y="18390"/>
                </a:lnTo>
                <a:cubicBezTo>
                  <a:pt x="21220" y="18390"/>
                  <a:pt x="21600" y="18072"/>
                  <a:pt x="21600" y="17681"/>
                </a:cubicBezTo>
                <a:lnTo>
                  <a:pt x="21600" y="709"/>
                </a:lnTo>
                <a:cubicBezTo>
                  <a:pt x="21600" y="317"/>
                  <a:pt x="21220" y="0"/>
                  <a:pt x="20751" y="0"/>
                </a:cubicBezTo>
                <a:lnTo>
                  <a:pt x="849" y="0"/>
                </a:ln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720" name="Dr.png" descr="Dr.png"/>
          <p:cNvPicPr>
            <a:picLocks noChangeAspect="1"/>
          </p:cNvPicPr>
          <p:nvPr/>
        </p:nvPicPr>
        <p:blipFill>
          <a:blip r:embed="rId5"/>
          <a:stretch>
            <a:fillRect/>
          </a:stretch>
        </p:blipFill>
        <p:spPr>
          <a:xfrm>
            <a:off x="22472584" y="9787775"/>
            <a:ext cx="976625" cy="3223654"/>
          </a:xfrm>
          <a:prstGeom prst="rect">
            <a:avLst/>
          </a:prstGeom>
          <a:ln w="12700">
            <a:miter lim="400000"/>
          </a:ln>
        </p:spPr>
      </p:pic>
      <p:sp>
        <p:nvSpPr>
          <p:cNvPr id="721" name="CONSULTAR A UN DERMATÓLOGO SI:…"/>
          <p:cNvSpPr txBox="1"/>
          <p:nvPr/>
        </p:nvSpPr>
        <p:spPr>
          <a:xfrm>
            <a:off x="19650368" y="4526632"/>
            <a:ext cx="4343401" cy="466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a:solidFill>
                  <a:srgbClr val="FFFFFF"/>
                </a:solidFill>
              </a:defRPr>
            </a:pPr>
            <a:r>
              <a:t>CONSULTAR A UN DERMATÓLOGO SI:</a:t>
            </a:r>
          </a:p>
          <a:p>
            <a:pPr marL="317500" indent="-317500" algn="l">
              <a:buSzPct val="125000"/>
              <a:buChar char="•"/>
              <a:defRPr sz="2200" b="0">
                <a:solidFill>
                  <a:srgbClr val="FFFFFF"/>
                </a:solidFill>
              </a:defRPr>
            </a:pPr>
            <a:r>
              <a:t>el EA cutáneo requiere cambios en el tratamiento para el cáncer un EA </a:t>
            </a:r>
          </a:p>
          <a:p>
            <a:pPr marL="317500" indent="-317500" algn="l">
              <a:buSzPct val="125000"/>
              <a:buChar char="•"/>
              <a:defRPr sz="2200" b="0">
                <a:solidFill>
                  <a:srgbClr val="FFFFFF"/>
                </a:solidFill>
              </a:defRPr>
            </a:pPr>
            <a:r>
              <a:t>cutáneo de grado 2 no responda a la intervención paroniquia de grado 2 complicada por tejido de granulación que necesita terapia se produce </a:t>
            </a:r>
          </a:p>
          <a:p>
            <a:pPr marL="317500" indent="-317500" algn="l">
              <a:buSzPct val="125000"/>
              <a:buChar char="•"/>
              <a:defRPr sz="2200" b="0">
                <a:solidFill>
                  <a:srgbClr val="FFFFFF"/>
                </a:solidFill>
              </a:defRPr>
            </a:pPr>
            <a:r>
              <a:t>cualquier EA cutáneo de grado 3 </a:t>
            </a:r>
          </a:p>
          <a:p>
            <a:pPr marL="317500" indent="-317500" algn="l">
              <a:buSzPct val="125000"/>
              <a:buChar char="•"/>
              <a:defRPr sz="2200" b="0">
                <a:solidFill>
                  <a:srgbClr val="FFFFFF"/>
                </a:solidFill>
              </a:defRPr>
            </a:pPr>
            <a:r>
              <a:t>no se siente cómodo al tratar el EA cutáneo usted mismo</a:t>
            </a:r>
          </a:p>
        </p:txBody>
      </p:sp>
      <p:pic>
        <p:nvPicPr>
          <p:cNvPr id="722" name="nails.png" descr="nails.png"/>
          <p:cNvPicPr>
            <a:picLocks noChangeAspect="1"/>
          </p:cNvPicPr>
          <p:nvPr/>
        </p:nvPicPr>
        <p:blipFill>
          <a:blip r:embed="rId6"/>
          <a:stretch>
            <a:fillRect/>
          </a:stretch>
        </p:blipFill>
        <p:spPr>
          <a:xfrm>
            <a:off x="6494152" y="9244435"/>
            <a:ext cx="3914049" cy="1517299"/>
          </a:xfrm>
          <a:prstGeom prst="rect">
            <a:avLst/>
          </a:prstGeom>
          <a:ln w="12700">
            <a:miter lim="400000"/>
          </a:ln>
        </p:spPr>
      </p:pic>
      <p:sp>
        <p:nvSpPr>
          <p:cNvPr id="723" name="PARONIQUIA"/>
          <p:cNvSpPr txBox="1"/>
          <p:nvPr/>
        </p:nvSpPr>
        <p:spPr>
          <a:xfrm>
            <a:off x="4590627" y="16255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PARONIQUIA</a:t>
            </a:r>
          </a:p>
        </p:txBody>
      </p:sp>
      <p:sp>
        <p:nvSpPr>
          <p:cNvPr id="724" name="EA, evento adverso; AINEs, antiinflamatorios no esteroideos…"/>
          <p:cNvSpPr txBox="1"/>
          <p:nvPr/>
        </p:nvSpPr>
        <p:spPr>
          <a:xfrm>
            <a:off x="431800" y="11879460"/>
            <a:ext cx="22283329" cy="1817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AINEs,</a:t>
            </a:r>
            <a:r>
              <a:rPr b="1"/>
              <a:t> </a:t>
            </a:r>
            <a:r>
              <a:t>antiinflamatorios no esteroideos</a:t>
            </a:r>
          </a:p>
          <a:p>
            <a:pPr algn="l">
              <a:defRPr sz="2200" b="0">
                <a:solidFill>
                  <a:srgbClr val="3B3735"/>
                </a:solidFill>
              </a:defRPr>
            </a:pPr>
            <a:r>
              <a:t>Estas recomendaciones se basan en una revisión de la bibliografía y en la experiencia de los expertos.</a:t>
            </a:r>
          </a:p>
          <a:p>
            <a:pPr algn="l">
              <a:defRPr sz="2200" b="0">
                <a:solidFill>
                  <a:srgbClr val="3B3735"/>
                </a:solidFill>
              </a:defRPr>
            </a:pPr>
            <a:r>
              <a:t>1. </a:t>
            </a:r>
            <a:r>
              <a:rPr u="sng">
                <a:hlinkClick r:id="rId7"/>
              </a:rPr>
              <a:t>Beech J, et al. Future Oncol. 2018;14:2531-41</a:t>
            </a:r>
            <a:r>
              <a:t>. 2. </a:t>
            </a:r>
            <a:r>
              <a:rPr u="sng">
                <a:hlinkClick r:id="rId8"/>
              </a:rPr>
              <a:t>Haneke E. Dermatol Res Pract. 2012;2012:783924</a:t>
            </a:r>
            <a:r>
              <a:t>. 3.  </a:t>
            </a:r>
            <a:r>
              <a:rPr u="sng">
                <a:hlinkClick r:id="rId9"/>
              </a:rPr>
              <a:t>Lacouture ME, et al. Support Care Cancer. 2011;19:1079-95</a:t>
            </a:r>
            <a:r>
              <a:t>. 4. </a:t>
            </a:r>
            <a:r>
              <a:rPr u="sng">
                <a:hlinkClick r:id="rId10"/>
              </a:rPr>
              <a:t>Potthoff K, et al. Ann Oncol. 2011;22:524-35</a:t>
            </a:r>
            <a:r>
              <a:t>. 5. </a:t>
            </a:r>
            <a:r>
              <a:rPr u="sng">
                <a:hlinkClick r:id="rId11"/>
              </a:rPr>
              <a:t>Sollena P, et al. Drugs Context. 2019; 8:212613.</a:t>
            </a:r>
            <a:endParaRPr u="sng"/>
          </a:p>
          <a:p>
            <a:pPr algn="l">
              <a:defRPr sz="2200" b="0">
                <a:solidFill>
                  <a:srgbClr val="514F4F"/>
                </a:solidFill>
              </a:defRPr>
            </a:pPr>
            <a:r>
              <a:rPr u="sng"/>
              <a:t>Image from Lacouture ME, et al. Clin Colorectal Cancer. 2018:17:85-96.</a:t>
            </a:r>
          </a:p>
        </p:txBody>
      </p:sp>
      <p:sp>
        <p:nvSpPr>
          <p:cNvPr id="725" name="PARONIQUIA"/>
          <p:cNvSpPr/>
          <p:nvPr/>
        </p:nvSpPr>
        <p:spPr>
          <a:xfrm>
            <a:off x="404315" y="3616916"/>
            <a:ext cx="3984140" cy="372225"/>
          </a:xfrm>
          <a:prstGeom prst="rect">
            <a:avLst/>
          </a:prstGeom>
          <a:solidFill>
            <a:srgbClr val="FFFF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defRPr sz="2200">
                <a:solidFill>
                  <a:srgbClr val="00679C"/>
                </a:solidFill>
              </a:defRPr>
            </a:lvl1pPr>
          </a:lstStyle>
          <a:p>
            <a:r>
              <a:t>PARONIQUIA</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28" name="PREVENCIÓN Y MANEJO DE LA"/>
          <p:cNvSpPr txBox="1"/>
          <p:nvPr/>
        </p:nvSpPr>
        <p:spPr>
          <a:xfrm>
            <a:off x="4590627" y="6603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PREVENCIÓN Y MANEJO DE LA</a:t>
            </a:r>
          </a:p>
        </p:txBody>
      </p:sp>
      <p:sp>
        <p:nvSpPr>
          <p:cNvPr id="729" name="EA, evento adverso…"/>
          <p:cNvSpPr txBox="1"/>
          <p:nvPr/>
        </p:nvSpPr>
        <p:spPr>
          <a:xfrm>
            <a:off x="431800" y="12130866"/>
            <a:ext cx="18812029" cy="1462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a:t>
            </a:r>
          </a:p>
          <a:p>
            <a:pPr algn="l">
              <a:defRPr sz="2200" b="0">
                <a:solidFill>
                  <a:srgbClr val="3B3735"/>
                </a:solidFill>
              </a:defRPr>
            </a:pPr>
            <a:r>
              <a:t>Estas recomendaciones se basan en una revisión de la bibliografía y en la experiencia de los expertos.</a:t>
            </a:r>
          </a:p>
          <a:p>
            <a:pPr algn="l">
              <a:defRPr sz="2200" b="0">
                <a:solidFill>
                  <a:srgbClr val="3B3735"/>
                </a:solidFill>
              </a:defRPr>
            </a:pPr>
            <a:r>
              <a:t>1. </a:t>
            </a:r>
            <a:r>
              <a:rPr u="sng">
                <a:solidFill>
                  <a:srgbClr val="4F4D50"/>
                </a:solidFill>
                <a:uFill>
                  <a:solidFill>
                    <a:srgbClr val="4F4D50"/>
                  </a:solidFill>
                </a:uFill>
                <a:hlinkClick r:id="rId3"/>
              </a:rPr>
              <a:t>Lacouture ME, et al. Support Care Cancer. 2011;19:1079-95</a:t>
            </a:r>
            <a:r>
              <a:t>. 2. </a:t>
            </a:r>
            <a:r>
              <a:rPr u="sng">
                <a:solidFill>
                  <a:srgbClr val="4F4D50"/>
                </a:solidFill>
                <a:uFill>
                  <a:solidFill>
                    <a:srgbClr val="4F4D50"/>
                  </a:solidFill>
                </a:uFill>
                <a:hlinkClick r:id="rId4"/>
              </a:rPr>
              <a:t>Rossi A, et al. J Cosmet Dermatol. 2017;16:537-41.</a:t>
            </a:r>
          </a:p>
          <a:p>
            <a:pPr algn="l">
              <a:defRPr sz="2200" b="0">
                <a:solidFill>
                  <a:srgbClr val="3B3735"/>
                </a:solidFill>
              </a:defRPr>
            </a:pPr>
            <a:r>
              <a:t>Image from Kinoshita T, et al. Front Oncol. 2019;9:733.</a:t>
            </a:r>
          </a:p>
        </p:txBody>
      </p:sp>
      <p:pic>
        <p:nvPicPr>
          <p:cNvPr id="730" name="1-pap-rash.png" descr="1-pap-rash.png"/>
          <p:cNvPicPr>
            <a:picLocks noChangeAspect="1"/>
          </p:cNvPicPr>
          <p:nvPr/>
        </p:nvPicPr>
        <p:blipFill>
          <a:blip r:embed="rId5"/>
          <a:stretch>
            <a:fillRect/>
          </a:stretch>
        </p:blipFill>
        <p:spPr>
          <a:xfrm>
            <a:off x="32083306" y="-547340"/>
            <a:ext cx="4343401" cy="3949701"/>
          </a:xfrm>
          <a:prstGeom prst="rect">
            <a:avLst/>
          </a:prstGeom>
          <a:ln w="12700">
            <a:miter lim="400000"/>
          </a:ln>
        </p:spPr>
      </p:pic>
      <p:graphicFrame>
        <p:nvGraphicFramePr>
          <p:cNvPr id="731" name="Table"/>
          <p:cNvGraphicFramePr/>
          <p:nvPr/>
        </p:nvGraphicFramePr>
        <p:xfrm>
          <a:off x="1593109" y="4956275"/>
          <a:ext cx="13563548" cy="5222621"/>
        </p:xfrm>
        <a:graphic>
          <a:graphicData uri="http://schemas.openxmlformats.org/drawingml/2006/table">
            <a:tbl>
              <a:tblPr firstRow="1" bandRow="1">
                <a:tableStyleId>{4C3C2611-4C71-4FC5-86AE-919BDF0F9419}</a:tableStyleId>
              </a:tblPr>
              <a:tblGrid>
                <a:gridCol w="5411479">
                  <a:extLst>
                    <a:ext uri="{9D8B030D-6E8A-4147-A177-3AD203B41FA5}">
                      <a16:colId xmlns:a16="http://schemas.microsoft.com/office/drawing/2014/main" val="20000"/>
                    </a:ext>
                  </a:extLst>
                </a:gridCol>
                <a:gridCol w="4010809">
                  <a:extLst>
                    <a:ext uri="{9D8B030D-6E8A-4147-A177-3AD203B41FA5}">
                      <a16:colId xmlns:a16="http://schemas.microsoft.com/office/drawing/2014/main" val="20001"/>
                    </a:ext>
                  </a:extLst>
                </a:gridCol>
                <a:gridCol w="4141260">
                  <a:extLst>
                    <a:ext uri="{9D8B030D-6E8A-4147-A177-3AD203B41FA5}">
                      <a16:colId xmlns:a16="http://schemas.microsoft.com/office/drawing/2014/main" val="20002"/>
                    </a:ext>
                  </a:extLst>
                </a:gridCol>
              </a:tblGrid>
              <a:tr h="604183">
                <a:tc>
                  <a:txBody>
                    <a:bodyPr/>
                    <a:lstStyle/>
                    <a:p>
                      <a:pPr defTabSz="914400">
                        <a:defRPr sz="1800" b="0">
                          <a:solidFill>
                            <a:srgbClr val="000000"/>
                          </a:solidFill>
                        </a:defRPr>
                      </a:pPr>
                      <a:r>
                        <a:rPr sz="2800" b="1">
                          <a:solidFill>
                            <a:srgbClr val="FFFFFF"/>
                          </a:solidFill>
                          <a:latin typeface="+mn-lt"/>
                          <a:ea typeface="+mn-ea"/>
                          <a:cs typeface="+mn-cs"/>
                          <a:sym typeface="Calibri"/>
                        </a:rPr>
                        <a:t>PREVENCIÓN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1</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2</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4618438">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Minoxidil dos veces al día</a:t>
                      </a:r>
                    </a:p>
                    <a:p>
                      <a:pPr marL="228600" indent="-228600" algn="l">
                        <a:buClr>
                          <a:srgbClr val="C9583E"/>
                        </a:buClr>
                        <a:buSzPct val="100000"/>
                        <a:buChar char="•"/>
                        <a:defRPr sz="2600" b="1">
                          <a:solidFill>
                            <a:srgbClr val="00538A"/>
                          </a:solidFill>
                          <a:latin typeface="+mn-lt"/>
                          <a:ea typeface="+mn-ea"/>
                          <a:cs typeface="+mn-cs"/>
                          <a:sym typeface="Calibri"/>
                        </a:defRPr>
                      </a:pPr>
                      <a:r>
                        <a:t>Productos suaves para el cuidado del cabello</a:t>
                      </a:r>
                    </a:p>
                    <a:p>
                      <a:pPr marL="482600" indent="-228600" algn="l">
                        <a:buClr>
                          <a:srgbClr val="C9583E"/>
                        </a:buClr>
                        <a:buSzPct val="50000"/>
                        <a:buChar char="✦"/>
                        <a:defRPr sz="2600">
                          <a:solidFill>
                            <a:srgbClr val="00538A"/>
                          </a:solidFill>
                          <a:latin typeface="+mn-lt"/>
                          <a:ea typeface="+mn-ea"/>
                          <a:cs typeface="+mn-cs"/>
                          <a:sym typeface="Calibri"/>
                        </a:defRPr>
                      </a:pPr>
                      <a:r>
                        <a:t>Evitar el exceso de procesamiento (peinados, uso de secador de cabello, tintes, etc.)</a:t>
                      </a:r>
                    </a:p>
                    <a:p>
                      <a:pPr marL="228600" indent="-228600" algn="l">
                        <a:buClr>
                          <a:srgbClr val="C9583E"/>
                        </a:buClr>
                        <a:buSzPct val="100000"/>
                        <a:buChar char="•"/>
                        <a:defRPr sz="2600" b="1">
                          <a:solidFill>
                            <a:srgbClr val="00538A"/>
                          </a:solidFill>
                          <a:latin typeface="+mn-lt"/>
                          <a:ea typeface="+mn-ea"/>
                          <a:cs typeface="+mn-cs"/>
                          <a:sym typeface="Calibri"/>
                        </a:defRPr>
                      </a:pPr>
                      <a:r>
                        <a:t>Protección UV (gorros, protector solar en áreas de poco cabello)</a:t>
                      </a:r>
                    </a:p>
                    <a:p>
                      <a:pPr marL="228600" indent="-228600" algn="l">
                        <a:buClr>
                          <a:srgbClr val="C9583E"/>
                        </a:buClr>
                        <a:buSzPct val="100000"/>
                        <a:buChar char="•"/>
                        <a:defRPr sz="2600" b="1">
                          <a:solidFill>
                            <a:srgbClr val="00538A"/>
                          </a:solidFill>
                          <a:latin typeface="+mn-lt"/>
                          <a:ea typeface="+mn-ea"/>
                          <a:cs typeface="+mn-cs"/>
                          <a:sym typeface="Calibri"/>
                        </a:defRPr>
                      </a:pPr>
                      <a:r>
                        <a:t>Considerar establecer una conexión con un dermatólogo</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chemeClr val="accent1">
                              <a:hueOff val="114395"/>
                              <a:lumOff val="-24975"/>
                            </a:schemeClr>
                          </a:solidFill>
                          <a:latin typeface="+mn-lt"/>
                          <a:ea typeface="+mn-ea"/>
                          <a:cs typeface="+mn-cs"/>
                          <a:sym typeface="Calibri"/>
                        </a:defRPr>
                      </a:pPr>
                      <a:r>
                        <a:t>Inflamación del cuero cabelludo</a:t>
                      </a:r>
                    </a:p>
                    <a:p>
                      <a:pPr marL="482600" indent="-228600" algn="l">
                        <a:buClr>
                          <a:srgbClr val="C9583E"/>
                        </a:buClr>
                        <a:buSzPct val="50000"/>
                        <a:buChar char="✦"/>
                        <a:defRPr sz="2600" b="1">
                          <a:solidFill>
                            <a:schemeClr val="accent1">
                              <a:hueOff val="114395"/>
                              <a:lumOff val="-24975"/>
                            </a:schemeClr>
                          </a:solidFill>
                          <a:latin typeface="+mn-lt"/>
                          <a:ea typeface="+mn-ea"/>
                          <a:cs typeface="+mn-cs"/>
                          <a:sym typeface="Calibri"/>
                        </a:defRPr>
                      </a:pPr>
                      <a:r>
                        <a:t>Esteroides tópicos de clase 1</a:t>
                      </a:r>
                    </a:p>
                    <a:p>
                      <a:pPr marL="482600" indent="-228600" algn="l">
                        <a:buClr>
                          <a:srgbClr val="C9583E"/>
                        </a:buClr>
                        <a:buSzPct val="50000"/>
                        <a:buChar char="✦"/>
                        <a:defRPr sz="2600" b="1">
                          <a:solidFill>
                            <a:schemeClr val="accent1">
                              <a:hueOff val="114395"/>
                              <a:lumOff val="-24975"/>
                            </a:schemeClr>
                          </a:solidFill>
                          <a:latin typeface="+mn-lt"/>
                          <a:ea typeface="+mn-ea"/>
                          <a:cs typeface="+mn-cs"/>
                          <a:sym typeface="Calibri"/>
                        </a:defRPr>
                      </a:pPr>
                      <a:r>
                        <a:t>Champú para la caspa</a:t>
                      </a:r>
                    </a:p>
                    <a:p>
                      <a:pPr marL="228600" indent="-228600" algn="l">
                        <a:buClr>
                          <a:srgbClr val="C9583E"/>
                        </a:buClr>
                        <a:buSzPct val="100000"/>
                        <a:buChar char="•"/>
                        <a:defRPr sz="2600" b="1">
                          <a:solidFill>
                            <a:schemeClr val="accent1">
                              <a:hueOff val="114395"/>
                              <a:lumOff val="-24975"/>
                            </a:schemeClr>
                          </a:solidFill>
                          <a:latin typeface="+mn-lt"/>
                          <a:ea typeface="+mn-ea"/>
                          <a:cs typeface="+mn-cs"/>
                          <a:sym typeface="Calibri"/>
                        </a:defRPr>
                      </a:pPr>
                      <a:r>
                        <a:t>Signos de infección secundaria: antibióticos tópicos u orales</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algn="l">
                        <a:defRPr sz="2600" b="1">
                          <a:solidFill>
                            <a:srgbClr val="00538A"/>
                          </a:solidFill>
                          <a:latin typeface="+mn-lt"/>
                          <a:ea typeface="+mn-ea"/>
                          <a:cs typeface="+mn-cs"/>
                          <a:sym typeface="Calibri"/>
                        </a:defRPr>
                      </a:pPr>
                      <a:r>
                        <a:t>En cuanto al grado 1</a:t>
                      </a:r>
                    </a:p>
                    <a:p>
                      <a:pPr marL="228600" indent="-228600" algn="l">
                        <a:buClr>
                          <a:srgbClr val="C9583E"/>
                        </a:buClr>
                        <a:buSzPct val="100000"/>
                        <a:buChar char="•"/>
                        <a:defRPr sz="2600" b="1">
                          <a:solidFill>
                            <a:srgbClr val="00538A"/>
                          </a:solidFill>
                          <a:latin typeface="+mn-lt"/>
                          <a:ea typeface="+mn-ea"/>
                          <a:cs typeface="+mn-cs"/>
                          <a:sym typeface="Calibri"/>
                        </a:defRPr>
                      </a:pPr>
                      <a:r>
                        <a:t>CONSULTAR A UN DERMATÓLOGO cuando el EA cutáneo de grado 2 no responda a la intervención</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732" name="7-alopecia.png" descr="7-alopecia.png"/>
          <p:cNvPicPr>
            <a:picLocks noChangeAspect="1"/>
          </p:cNvPicPr>
          <p:nvPr/>
        </p:nvPicPr>
        <p:blipFill>
          <a:blip r:embed="rId6"/>
          <a:stretch>
            <a:fillRect/>
          </a:stretch>
        </p:blipFill>
        <p:spPr>
          <a:xfrm>
            <a:off x="51723" y="201540"/>
            <a:ext cx="4343401" cy="3949701"/>
          </a:xfrm>
          <a:prstGeom prst="rect">
            <a:avLst/>
          </a:prstGeom>
          <a:ln w="12700">
            <a:miter lim="400000"/>
          </a:ln>
        </p:spPr>
      </p:pic>
      <p:sp>
        <p:nvSpPr>
          <p:cNvPr id="733" name="Callout"/>
          <p:cNvSpPr/>
          <p:nvPr/>
        </p:nvSpPr>
        <p:spPr>
          <a:xfrm>
            <a:off x="15402890" y="4874591"/>
            <a:ext cx="8626079" cy="5385992"/>
          </a:xfrm>
          <a:custGeom>
            <a:avLst/>
            <a:gdLst/>
            <a:ahLst/>
            <a:cxnLst>
              <a:cxn ang="0">
                <a:pos x="wd2" y="hd2"/>
              </a:cxn>
              <a:cxn ang="5400000">
                <a:pos x="wd2" y="hd2"/>
              </a:cxn>
              <a:cxn ang="10800000">
                <a:pos x="wd2" y="hd2"/>
              </a:cxn>
              <a:cxn ang="16200000">
                <a:pos x="wd2" y="hd2"/>
              </a:cxn>
            </a:cxnLst>
            <a:rect l="0" t="0" r="r" b="b"/>
            <a:pathLst>
              <a:path w="21600" h="21600" extrusionOk="0">
                <a:moveTo>
                  <a:pt x="464" y="0"/>
                </a:moveTo>
                <a:cubicBezTo>
                  <a:pt x="208" y="0"/>
                  <a:pt x="0" y="333"/>
                  <a:pt x="0" y="743"/>
                </a:cubicBezTo>
                <a:lnTo>
                  <a:pt x="0" y="17489"/>
                </a:lnTo>
                <a:cubicBezTo>
                  <a:pt x="0" y="17899"/>
                  <a:pt x="208" y="18232"/>
                  <a:pt x="464" y="18232"/>
                </a:cubicBezTo>
                <a:lnTo>
                  <a:pt x="16491" y="18232"/>
                </a:lnTo>
                <a:lnTo>
                  <a:pt x="17419" y="21600"/>
                </a:lnTo>
                <a:lnTo>
                  <a:pt x="18346" y="18232"/>
                </a:lnTo>
                <a:lnTo>
                  <a:pt x="21136" y="18232"/>
                </a:lnTo>
                <a:cubicBezTo>
                  <a:pt x="21392" y="18232"/>
                  <a:pt x="21600" y="17899"/>
                  <a:pt x="21600" y="17489"/>
                </a:cubicBezTo>
                <a:lnTo>
                  <a:pt x="21600" y="743"/>
                </a:lnTo>
                <a:cubicBezTo>
                  <a:pt x="21600" y="333"/>
                  <a:pt x="21392" y="0"/>
                  <a:pt x="21136" y="0"/>
                </a:cubicBezTo>
                <a:lnTo>
                  <a:pt x="464" y="0"/>
                </a:ln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734" name="Dr.png" descr="Dr.png"/>
          <p:cNvPicPr>
            <a:picLocks noChangeAspect="1"/>
          </p:cNvPicPr>
          <p:nvPr/>
        </p:nvPicPr>
        <p:blipFill>
          <a:blip r:embed="rId7"/>
          <a:stretch>
            <a:fillRect/>
          </a:stretch>
        </p:blipFill>
        <p:spPr>
          <a:xfrm>
            <a:off x="22550959" y="9657580"/>
            <a:ext cx="1100189" cy="3631514"/>
          </a:xfrm>
          <a:prstGeom prst="rect">
            <a:avLst/>
          </a:prstGeom>
          <a:ln w="12700">
            <a:miter lim="400000"/>
          </a:ln>
        </p:spPr>
      </p:pic>
      <p:sp>
        <p:nvSpPr>
          <p:cNvPr id="735" name="Consejos prácticos…"/>
          <p:cNvSpPr txBox="1"/>
          <p:nvPr/>
        </p:nvSpPr>
        <p:spPr>
          <a:xfrm>
            <a:off x="16011258" y="5190859"/>
            <a:ext cx="7409346" cy="3924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400">
                <a:solidFill>
                  <a:srgbClr val="FFFFFF"/>
                </a:solidFill>
              </a:defRPr>
            </a:pPr>
            <a:r>
              <a:t>Consejos prácticos</a:t>
            </a:r>
          </a:p>
          <a:p>
            <a:pPr marL="317500" indent="-317500" algn="l">
              <a:buSzPct val="125000"/>
              <a:buChar char="•"/>
              <a:defRPr sz="2400" b="0">
                <a:solidFill>
                  <a:srgbClr val="FFFFFF"/>
                </a:solidFill>
              </a:defRPr>
            </a:pPr>
            <a:r>
              <a:t>Tratar la inflamación temprano limita la alopecia irreversible que forma cicatrices</a:t>
            </a:r>
            <a:r>
              <a:rPr sz="850">
                <a:solidFill>
                  <a:srgbClr val="000000"/>
                </a:solidFill>
                <a:latin typeface="Helvetica"/>
                <a:ea typeface="Helvetica"/>
                <a:cs typeface="Helvetica"/>
                <a:sym typeface="Helvetica"/>
              </a:rPr>
              <a:t>=</a:t>
            </a:r>
          </a:p>
          <a:p>
            <a:pPr algn="l">
              <a:defRPr sz="2400" b="0">
                <a:solidFill>
                  <a:srgbClr val="FFFFFF"/>
                </a:solidFill>
              </a:defRPr>
            </a:pPr>
            <a:endParaRPr sz="850">
              <a:solidFill>
                <a:srgbClr val="000000"/>
              </a:solidFill>
              <a:latin typeface="Helvetica"/>
              <a:ea typeface="Helvetica"/>
              <a:cs typeface="Helvetica"/>
              <a:sym typeface="Helvetica"/>
            </a:endParaRPr>
          </a:p>
          <a:p>
            <a:pPr algn="l">
              <a:defRPr sz="2400">
                <a:solidFill>
                  <a:srgbClr val="FFFFFF"/>
                </a:solidFill>
              </a:defRPr>
            </a:pPr>
            <a:r>
              <a:t>CONSULTAR A UN DERMATÓLOGO SI:</a:t>
            </a:r>
          </a:p>
          <a:p>
            <a:pPr marL="317500" indent="-317500" algn="l">
              <a:buSzPct val="125000"/>
              <a:buChar char="•"/>
              <a:defRPr sz="2400" b="0">
                <a:solidFill>
                  <a:srgbClr val="FFFFFF"/>
                </a:solidFill>
              </a:defRPr>
            </a:pPr>
            <a:r>
              <a:t>el EA cutáneo requiere cambios en el tratamiento para el cancer </a:t>
            </a:r>
          </a:p>
          <a:p>
            <a:pPr marL="317500" indent="-317500" algn="l">
              <a:buSzPct val="125000"/>
              <a:buChar char="•"/>
              <a:defRPr sz="2400" b="0">
                <a:solidFill>
                  <a:srgbClr val="FFFFFF"/>
                </a:solidFill>
              </a:defRPr>
            </a:pPr>
            <a:r>
              <a:t>un EA cutáneo de grado 2 no responda a la intervención</a:t>
            </a:r>
          </a:p>
          <a:p>
            <a:pPr marL="317500" indent="-317500" algn="l">
              <a:buSzPct val="125000"/>
              <a:buChar char="•"/>
              <a:defRPr sz="2400" b="0">
                <a:solidFill>
                  <a:srgbClr val="FFFFFF"/>
                </a:solidFill>
              </a:defRPr>
            </a:pPr>
            <a:r>
              <a:t>no se siente cómodo al tratar el EA cutáneo usted mismo</a:t>
            </a:r>
            <a:endParaRPr sz="850">
              <a:solidFill>
                <a:srgbClr val="000000"/>
              </a:solidFill>
              <a:latin typeface="Helvetica"/>
              <a:ea typeface="Helvetica"/>
              <a:cs typeface="Helvetica"/>
              <a:sym typeface="Helvetica"/>
            </a:endParaRPr>
          </a:p>
        </p:txBody>
      </p:sp>
      <p:sp>
        <p:nvSpPr>
          <p:cNvPr id="736" name="ALOPECIA"/>
          <p:cNvSpPr txBox="1"/>
          <p:nvPr/>
        </p:nvSpPr>
        <p:spPr>
          <a:xfrm>
            <a:off x="4590627" y="16255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ALOPECIA</a:t>
            </a:r>
          </a:p>
        </p:txBody>
      </p:sp>
      <p:sp>
        <p:nvSpPr>
          <p:cNvPr id="737" name="ALOPECIA"/>
          <p:cNvSpPr/>
          <p:nvPr/>
        </p:nvSpPr>
        <p:spPr>
          <a:xfrm>
            <a:off x="65649" y="3616916"/>
            <a:ext cx="3984140" cy="372225"/>
          </a:xfrm>
          <a:prstGeom prst="rect">
            <a:avLst/>
          </a:prstGeom>
          <a:solidFill>
            <a:srgbClr val="FFFF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defRPr sz="2200">
                <a:solidFill>
                  <a:srgbClr val="00679C"/>
                </a:solidFill>
              </a:defRPr>
            </a:lvl1pPr>
          </a:lstStyle>
          <a:p>
            <a:r>
              <a:t>ALOPECIA</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40" name="PREVENCIÓN Y MANEJO DE LA"/>
          <p:cNvSpPr txBox="1"/>
          <p:nvPr/>
        </p:nvSpPr>
        <p:spPr>
          <a:xfrm>
            <a:off x="4590627" y="6603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PREVENCIÓN Y MANEJO DE LA</a:t>
            </a:r>
          </a:p>
        </p:txBody>
      </p:sp>
      <p:sp>
        <p:nvSpPr>
          <p:cNvPr id="741" name="*Según el protocolo del estudio SWISH, un ensayo de fase 2 que investigó la eficacia del enjuague bucal con dexametasona para prevenir la estomatitis relacionada con everolimus en cáncer de mama metastásico con receptores hormonales positivos1…"/>
          <p:cNvSpPr txBox="1"/>
          <p:nvPr/>
        </p:nvSpPr>
        <p:spPr>
          <a:xfrm>
            <a:off x="453929" y="10684669"/>
            <a:ext cx="20501367" cy="1139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400" b="0">
                <a:solidFill>
                  <a:srgbClr val="3B3735"/>
                </a:solidFill>
              </a:defRPr>
            </a:pPr>
            <a:r>
              <a:t>*Según el protocolo del estudio SWISH, un ensayo de fase 2 que investigó la eficacia del enjuague bucal con dexametasona para prevenir la estomatitis relacionada con everolimus en cáncer de mama metastásico con receptores hormonales positivos</a:t>
            </a:r>
            <a:r>
              <a:rPr baseline="31999"/>
              <a:t>1 </a:t>
            </a:r>
          </a:p>
          <a:p>
            <a:pPr algn="l">
              <a:defRPr sz="2400" b="0">
                <a:solidFill>
                  <a:srgbClr val="3B3735"/>
                </a:solidFill>
              </a:defRPr>
            </a:pPr>
            <a:r>
              <a:t>**AINE están contraindicados en pacientes con cirrosis hepática, debido al riesgo de hemorragia e insuficiencia renal.</a:t>
            </a:r>
          </a:p>
        </p:txBody>
      </p:sp>
      <p:pic>
        <p:nvPicPr>
          <p:cNvPr id="742" name="1-pap-rash.png" descr="1-pap-rash.png"/>
          <p:cNvPicPr>
            <a:picLocks noChangeAspect="1"/>
          </p:cNvPicPr>
          <p:nvPr/>
        </p:nvPicPr>
        <p:blipFill>
          <a:blip r:embed="rId3"/>
          <a:stretch>
            <a:fillRect/>
          </a:stretch>
        </p:blipFill>
        <p:spPr>
          <a:xfrm>
            <a:off x="32083306" y="-547340"/>
            <a:ext cx="4343401" cy="3949701"/>
          </a:xfrm>
          <a:prstGeom prst="rect">
            <a:avLst/>
          </a:prstGeom>
          <a:ln w="12700">
            <a:miter lim="400000"/>
          </a:ln>
        </p:spPr>
      </p:pic>
      <p:graphicFrame>
        <p:nvGraphicFramePr>
          <p:cNvPr id="743" name="Table"/>
          <p:cNvGraphicFramePr/>
          <p:nvPr/>
        </p:nvGraphicFramePr>
        <p:xfrm>
          <a:off x="500909" y="4503379"/>
          <a:ext cx="23382179" cy="6022900"/>
        </p:xfrm>
        <a:graphic>
          <a:graphicData uri="http://schemas.openxmlformats.org/drawingml/2006/table">
            <a:tbl>
              <a:tblPr firstRow="1" bandRow="1">
                <a:tableStyleId>{4C3C2611-4C71-4FC5-86AE-919BDF0F9419}</a:tableStyleId>
              </a:tblPr>
              <a:tblGrid>
                <a:gridCol w="6280459">
                  <a:extLst>
                    <a:ext uri="{9D8B030D-6E8A-4147-A177-3AD203B41FA5}">
                      <a16:colId xmlns:a16="http://schemas.microsoft.com/office/drawing/2014/main" val="20000"/>
                    </a:ext>
                  </a:extLst>
                </a:gridCol>
                <a:gridCol w="3951185">
                  <a:extLst>
                    <a:ext uri="{9D8B030D-6E8A-4147-A177-3AD203B41FA5}">
                      <a16:colId xmlns:a16="http://schemas.microsoft.com/office/drawing/2014/main" val="20001"/>
                    </a:ext>
                  </a:extLst>
                </a:gridCol>
                <a:gridCol w="5416237">
                  <a:extLst>
                    <a:ext uri="{9D8B030D-6E8A-4147-A177-3AD203B41FA5}">
                      <a16:colId xmlns:a16="http://schemas.microsoft.com/office/drawing/2014/main" val="20002"/>
                    </a:ext>
                  </a:extLst>
                </a:gridCol>
                <a:gridCol w="3875509">
                  <a:extLst>
                    <a:ext uri="{9D8B030D-6E8A-4147-A177-3AD203B41FA5}">
                      <a16:colId xmlns:a16="http://schemas.microsoft.com/office/drawing/2014/main" val="20003"/>
                    </a:ext>
                  </a:extLst>
                </a:gridCol>
                <a:gridCol w="3858789">
                  <a:extLst>
                    <a:ext uri="{9D8B030D-6E8A-4147-A177-3AD203B41FA5}">
                      <a16:colId xmlns:a16="http://schemas.microsoft.com/office/drawing/2014/main" val="20004"/>
                    </a:ext>
                  </a:extLst>
                </a:gridCol>
              </a:tblGrid>
              <a:tr h="612393">
                <a:tc>
                  <a:txBody>
                    <a:bodyPr/>
                    <a:lstStyle/>
                    <a:p>
                      <a:pPr defTabSz="914400">
                        <a:defRPr sz="1800" b="0">
                          <a:solidFill>
                            <a:srgbClr val="000000"/>
                          </a:solidFill>
                        </a:defRPr>
                      </a:pPr>
                      <a:r>
                        <a:rPr sz="2800" b="1">
                          <a:solidFill>
                            <a:srgbClr val="FFFFFF"/>
                          </a:solidFill>
                          <a:latin typeface="+mn-lt"/>
                          <a:ea typeface="+mn-ea"/>
                          <a:cs typeface="+mn-cs"/>
                          <a:sym typeface="Calibri"/>
                        </a:rPr>
                        <a:t>PREVENCIÓN</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1</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2</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3</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Grado 4</a:t>
                      </a:r>
                    </a:p>
                  </a:txBody>
                  <a:tcPr marL="50800" marR="50800" marT="50800" marB="50800"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410507">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Mantener una buena higiene oral mediante el uso de un cepillo de dientes suave o un bastoncillo después de cada comida y antes de irse a dormir</a:t>
                      </a:r>
                    </a:p>
                    <a:p>
                      <a:pPr marL="228600" indent="-228600" algn="l">
                        <a:buClr>
                          <a:srgbClr val="C9583E"/>
                        </a:buClr>
                        <a:buSzPct val="100000"/>
                        <a:buChar char="•"/>
                        <a:defRPr sz="2600" b="1">
                          <a:solidFill>
                            <a:srgbClr val="00538A"/>
                          </a:solidFill>
                          <a:latin typeface="+mn-lt"/>
                          <a:ea typeface="+mn-ea"/>
                          <a:cs typeface="+mn-cs"/>
                          <a:sym typeface="Calibri"/>
                        </a:defRPr>
                      </a:pPr>
                      <a:r>
                        <a:t>Evitar los alimentos que causen síntomas</a:t>
                      </a:r>
                    </a:p>
                    <a:p>
                      <a:pPr marL="228600" indent="-228600" algn="l">
                        <a:buClr>
                          <a:srgbClr val="C9583E"/>
                        </a:buClr>
                        <a:buSzPct val="100000"/>
                        <a:buChar char="•"/>
                        <a:defRPr sz="2600" b="1">
                          <a:solidFill>
                            <a:srgbClr val="00538A"/>
                          </a:solidFill>
                          <a:latin typeface="+mn-lt"/>
                          <a:ea typeface="+mn-ea"/>
                          <a:cs typeface="+mn-cs"/>
                          <a:sym typeface="Calibri"/>
                        </a:defRPr>
                      </a:pPr>
                      <a:r>
                        <a:t>Considerar solución oral con dexametasona 0,5 mg/5 ml sin alcohol 4 veces al día (hacer buches durante 2 minutos y escupir)</a:t>
                      </a:r>
                      <a:r>
                        <a:rPr baseline="31999"/>
                        <a:t>1</a:t>
                      </a:r>
                      <a:r>
                        <a:t>* </a:t>
                      </a:r>
                    </a:p>
                    <a:p>
                      <a:pPr marL="228600" indent="-228600" algn="l">
                        <a:buClr>
                          <a:srgbClr val="C9583E"/>
                        </a:buClr>
                        <a:buSzPct val="100000"/>
                        <a:buChar char="•"/>
                        <a:defRPr sz="2600" b="1">
                          <a:solidFill>
                            <a:srgbClr val="00538A"/>
                          </a:solidFill>
                          <a:latin typeface="+mn-lt"/>
                          <a:ea typeface="+mn-ea"/>
                          <a:cs typeface="+mn-cs"/>
                          <a:sym typeface="Calibri"/>
                        </a:defRPr>
                      </a:pPr>
                      <a:r>
                        <a:t>Considerar establecer una conexión con un dermatólogo</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E664F"/>
                        </a:buClr>
                        <a:buSzPct val="100000"/>
                        <a:buChar char="•"/>
                        <a:defRPr sz="2600" b="1">
                          <a:solidFill>
                            <a:srgbClr val="00538A"/>
                          </a:solidFill>
                          <a:latin typeface="+mn-lt"/>
                          <a:ea typeface="+mn-ea"/>
                          <a:cs typeface="+mn-cs"/>
                          <a:sym typeface="Calibri"/>
                        </a:defRPr>
                      </a:pPr>
                      <a:r>
                        <a:t>Enjuague bucal (a base de salino o clorhexidina)</a:t>
                      </a:r>
                    </a:p>
                    <a:p>
                      <a:pPr marL="228600" indent="-228600" algn="l">
                        <a:buClr>
                          <a:srgbClr val="CE664F"/>
                        </a:buClr>
                        <a:buSzPct val="100000"/>
                        <a:buChar char="•"/>
                        <a:defRPr sz="2600" b="1">
                          <a:solidFill>
                            <a:srgbClr val="00538A"/>
                          </a:solidFill>
                          <a:latin typeface="+mn-lt"/>
                          <a:ea typeface="+mn-ea"/>
                          <a:cs typeface="+mn-cs"/>
                          <a:sym typeface="Calibri"/>
                        </a:defRPr>
                      </a:pPr>
                      <a:r>
                        <a:t>Esteroides tópicos (hacer buches y escupir o aplicación tópica)</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Aumentar la frecuencia del enjuague bucal </a:t>
                      </a:r>
                    </a:p>
                    <a:p>
                      <a:pPr marL="228600" indent="-228600" algn="l">
                        <a:buClr>
                          <a:srgbClr val="C9583E"/>
                        </a:buClr>
                        <a:buSzPct val="100000"/>
                        <a:buChar char="•"/>
                        <a:defRPr sz="2600" b="1">
                          <a:solidFill>
                            <a:srgbClr val="00538A"/>
                          </a:solidFill>
                          <a:latin typeface="+mn-lt"/>
                          <a:ea typeface="+mn-ea"/>
                          <a:cs typeface="+mn-cs"/>
                          <a:sym typeface="Calibri"/>
                        </a:defRPr>
                      </a:pPr>
                      <a:r>
                        <a:t>Modificación de la dieta (p. ej., evitar alimentos y bebidas picantes, calientes o ácidos) </a:t>
                      </a:r>
                    </a:p>
                    <a:p>
                      <a:pPr marL="228600" indent="-228600" algn="l">
                        <a:buClr>
                          <a:srgbClr val="C9583E"/>
                        </a:buClr>
                        <a:buSzPct val="100000"/>
                        <a:buChar char="•"/>
                        <a:defRPr sz="2600" b="1">
                          <a:solidFill>
                            <a:srgbClr val="00538A"/>
                          </a:solidFill>
                          <a:latin typeface="+mn-lt"/>
                          <a:ea typeface="+mn-ea"/>
                          <a:cs typeface="+mn-cs"/>
                          <a:sym typeface="Calibri"/>
                        </a:defRPr>
                      </a:pPr>
                      <a:r>
                        <a:t>Usar enjuagues bucales antisépticos y analgésicos para alivio sintomático</a:t>
                      </a:r>
                    </a:p>
                    <a:p>
                      <a:pPr marL="228600" indent="-228600" algn="l">
                        <a:buClr>
                          <a:srgbClr val="C9583E"/>
                        </a:buClr>
                        <a:buSzPct val="100000"/>
                        <a:buChar char="•"/>
                        <a:defRPr sz="2600" b="1">
                          <a:solidFill>
                            <a:srgbClr val="00538A"/>
                          </a:solidFill>
                          <a:latin typeface="+mn-lt"/>
                          <a:ea typeface="+mn-ea"/>
                          <a:cs typeface="+mn-cs"/>
                          <a:sym typeface="Calibri"/>
                        </a:defRPr>
                      </a:pPr>
                      <a:r>
                        <a:t>Considerar antiinflamatorios tópicos o sistémicos y fármacos analgésicos*</a:t>
                      </a:r>
                    </a:p>
                    <a:p>
                      <a:pPr marL="228600" indent="-228600" algn="l">
                        <a:buClr>
                          <a:srgbClr val="C9583E"/>
                        </a:buClr>
                        <a:buSzPct val="100000"/>
                        <a:buChar char="•"/>
                        <a:defRPr sz="2600" b="1">
                          <a:solidFill>
                            <a:srgbClr val="00538A"/>
                          </a:solidFill>
                          <a:latin typeface="+mn-lt"/>
                          <a:ea typeface="+mn-ea"/>
                          <a:cs typeface="+mn-cs"/>
                          <a:sym typeface="Calibri"/>
                        </a:defRPr>
                      </a:pPr>
                      <a:r>
                        <a:t>CONSULTAR A UN DERMATÓLOGO cuando el EA cutáneo no responda a la intervención</a:t>
                      </a:r>
                      <a:endParaRPr sz="850">
                        <a:solidFill>
                          <a:srgbClr val="000000"/>
                        </a:solidFill>
                        <a:latin typeface="Helvetica"/>
                        <a:ea typeface="Helvetica"/>
                        <a:cs typeface="Helvetica"/>
                        <a:sym typeface="Helvetica"/>
                      </a:endParaRPr>
                    </a:p>
                    <a:p>
                      <a:pPr algn="l">
                        <a:defRPr sz="2600" b="1">
                          <a:solidFill>
                            <a:srgbClr val="00538A"/>
                          </a:solidFill>
                          <a:latin typeface="+mn-lt"/>
                          <a:ea typeface="+mn-ea"/>
                          <a:cs typeface="+mn-cs"/>
                          <a:sym typeface="Calibri"/>
                        </a:defRPr>
                      </a:pP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CONSULTAR A UN DERMATÓLOGO</a:t>
                      </a:r>
                    </a:p>
                    <a:p>
                      <a:pPr marL="228600" indent="-228600" algn="l">
                        <a:buClr>
                          <a:srgbClr val="C9583E"/>
                        </a:buClr>
                        <a:buSzPct val="100000"/>
                        <a:buChar char="•"/>
                        <a:defRPr sz="2600" b="1">
                          <a:solidFill>
                            <a:srgbClr val="00538A"/>
                          </a:solidFill>
                          <a:latin typeface="+mn-lt"/>
                          <a:ea typeface="+mn-ea"/>
                          <a:cs typeface="+mn-cs"/>
                          <a:sym typeface="Calibri"/>
                        </a:defRPr>
                      </a:pPr>
                      <a:r>
                        <a:t>Como grado 2</a:t>
                      </a:r>
                    </a:p>
                    <a:p>
                      <a:pPr marL="228600" indent="-228600" algn="l">
                        <a:buClr>
                          <a:srgbClr val="C9583E"/>
                        </a:buClr>
                        <a:buSzPct val="100000"/>
                        <a:buChar char="•"/>
                        <a:defRPr sz="2600" b="1">
                          <a:solidFill>
                            <a:srgbClr val="00538A"/>
                          </a:solidFill>
                          <a:latin typeface="+mn-lt"/>
                          <a:ea typeface="+mn-ea"/>
                          <a:cs typeface="+mn-cs"/>
                          <a:sym typeface="Calibri"/>
                        </a:defRPr>
                      </a:pPr>
                      <a:r>
                        <a:t>Considerar nutrición no oral</a:t>
                      </a:r>
                      <a:endParaRPr sz="850">
                        <a:solidFill>
                          <a:srgbClr val="000000"/>
                        </a:solidFill>
                        <a:latin typeface="Helvetica"/>
                        <a:ea typeface="Helvetica"/>
                        <a:cs typeface="Helvetica"/>
                        <a:sym typeface="Helvetica"/>
                      </a:endParaRPr>
                    </a:p>
                    <a:p>
                      <a:pPr algn="l">
                        <a:defRPr sz="2600" b="1">
                          <a:solidFill>
                            <a:srgbClr val="00538A"/>
                          </a:solidFill>
                          <a:latin typeface="+mn-lt"/>
                          <a:ea typeface="+mn-ea"/>
                          <a:cs typeface="+mn-cs"/>
                          <a:sym typeface="Calibri"/>
                        </a:defRPr>
                      </a:pP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Requiere alimentación por sonda, analgésico*, tratamiento antimicótico o antibiótico sistémico, u hospitalización*</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744" name="8-stomatitis.png" descr="8-stomatitis.png"/>
          <p:cNvPicPr>
            <a:picLocks noChangeAspect="1"/>
          </p:cNvPicPr>
          <p:nvPr/>
        </p:nvPicPr>
        <p:blipFill>
          <a:blip r:embed="rId4"/>
          <a:stretch>
            <a:fillRect/>
          </a:stretch>
        </p:blipFill>
        <p:spPr>
          <a:xfrm>
            <a:off x="134662" y="76668"/>
            <a:ext cx="4343401" cy="3949701"/>
          </a:xfrm>
          <a:prstGeom prst="rect">
            <a:avLst/>
          </a:prstGeom>
          <a:ln w="12700">
            <a:miter lim="400000"/>
          </a:ln>
        </p:spPr>
      </p:pic>
      <p:sp>
        <p:nvSpPr>
          <p:cNvPr id="745" name="Callout"/>
          <p:cNvSpPr/>
          <p:nvPr/>
        </p:nvSpPr>
        <p:spPr>
          <a:xfrm>
            <a:off x="10228010" y="1659313"/>
            <a:ext cx="12478545" cy="2687638"/>
          </a:xfrm>
          <a:custGeom>
            <a:avLst/>
            <a:gdLst/>
            <a:ahLst/>
            <a:cxnLst>
              <a:cxn ang="0">
                <a:pos x="wd2" y="hd2"/>
              </a:cxn>
              <a:cxn ang="5400000">
                <a:pos x="wd2" y="hd2"/>
              </a:cxn>
              <a:cxn ang="10800000">
                <a:pos x="wd2" y="hd2"/>
              </a:cxn>
              <a:cxn ang="16200000">
                <a:pos x="wd2" y="hd2"/>
              </a:cxn>
            </a:cxnLst>
            <a:rect l="0" t="0" r="r" b="b"/>
            <a:pathLst>
              <a:path w="21600" h="21600" extrusionOk="0">
                <a:moveTo>
                  <a:pt x="321" y="0"/>
                </a:moveTo>
                <a:cubicBezTo>
                  <a:pt x="144" y="0"/>
                  <a:pt x="0" y="667"/>
                  <a:pt x="0" y="1490"/>
                </a:cubicBezTo>
                <a:lnTo>
                  <a:pt x="0" y="20110"/>
                </a:lnTo>
                <a:cubicBezTo>
                  <a:pt x="0" y="20933"/>
                  <a:pt x="144" y="21600"/>
                  <a:pt x="321" y="21600"/>
                </a:cubicBezTo>
                <a:lnTo>
                  <a:pt x="20328" y="21600"/>
                </a:lnTo>
                <a:cubicBezTo>
                  <a:pt x="20506" y="21600"/>
                  <a:pt x="20649" y="20933"/>
                  <a:pt x="20649" y="20110"/>
                </a:cubicBezTo>
                <a:lnTo>
                  <a:pt x="20649" y="7457"/>
                </a:lnTo>
                <a:lnTo>
                  <a:pt x="21600" y="4478"/>
                </a:lnTo>
                <a:lnTo>
                  <a:pt x="20649" y="1502"/>
                </a:lnTo>
                <a:lnTo>
                  <a:pt x="20649" y="1490"/>
                </a:lnTo>
                <a:cubicBezTo>
                  <a:pt x="20649" y="667"/>
                  <a:pt x="20506" y="0"/>
                  <a:pt x="20328" y="0"/>
                </a:cubicBezTo>
                <a:lnTo>
                  <a:pt x="321" y="0"/>
                </a:ln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746" name="Dr.png" descr="Dr.png"/>
          <p:cNvPicPr>
            <a:picLocks noChangeAspect="1"/>
          </p:cNvPicPr>
          <p:nvPr/>
        </p:nvPicPr>
        <p:blipFill>
          <a:blip r:embed="rId5"/>
          <a:stretch>
            <a:fillRect/>
          </a:stretch>
        </p:blipFill>
        <p:spPr>
          <a:xfrm>
            <a:off x="22852071" y="1661274"/>
            <a:ext cx="813048" cy="2683716"/>
          </a:xfrm>
          <a:prstGeom prst="rect">
            <a:avLst/>
          </a:prstGeom>
          <a:ln w="12700">
            <a:miter lim="400000"/>
          </a:ln>
        </p:spPr>
      </p:pic>
      <p:sp>
        <p:nvSpPr>
          <p:cNvPr id="747" name="Consejos prácticos…"/>
          <p:cNvSpPr txBox="1"/>
          <p:nvPr/>
        </p:nvSpPr>
        <p:spPr>
          <a:xfrm>
            <a:off x="10420074" y="1895850"/>
            <a:ext cx="4013810" cy="245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400">
                <a:solidFill>
                  <a:srgbClr val="FFFFFF"/>
                </a:solidFill>
              </a:defRPr>
            </a:pPr>
            <a:r>
              <a:t>Consejos prácticos</a:t>
            </a:r>
          </a:p>
          <a:p>
            <a:pPr marL="317500" indent="-317500" algn="l">
              <a:buSzPct val="125000"/>
              <a:buChar char="•"/>
              <a:defRPr sz="2400">
                <a:solidFill>
                  <a:srgbClr val="FFFFFF"/>
                </a:solidFill>
              </a:defRPr>
            </a:pPr>
            <a:r>
              <a:t>AINE están contraindicados en pacientes con cirrosis hepática, debido al riesgo de hemorragia e insuficiencia</a:t>
            </a:r>
            <a:endParaRPr sz="850">
              <a:solidFill>
                <a:srgbClr val="000000"/>
              </a:solidFill>
              <a:latin typeface="Helvetica"/>
              <a:ea typeface="Helvetica"/>
              <a:cs typeface="Helvetica"/>
              <a:sym typeface="Helvetica"/>
            </a:endParaRPr>
          </a:p>
        </p:txBody>
      </p:sp>
      <p:sp>
        <p:nvSpPr>
          <p:cNvPr id="748" name="CONSULTAR A UN DERMATÓLOGO SI:…"/>
          <p:cNvSpPr txBox="1"/>
          <p:nvPr/>
        </p:nvSpPr>
        <p:spPr>
          <a:xfrm>
            <a:off x="14499004" y="1881067"/>
            <a:ext cx="7563361" cy="2244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400">
                <a:solidFill>
                  <a:srgbClr val="FFFFFF"/>
                </a:solidFill>
              </a:defRPr>
            </a:pPr>
            <a:r>
              <a:t>CONSULTAR A UN DERMATÓLOGO SI:</a:t>
            </a:r>
          </a:p>
          <a:p>
            <a:pPr marL="317500" indent="-317500" algn="l">
              <a:buSzPct val="125000"/>
              <a:buChar char="•"/>
              <a:defRPr sz="2400">
                <a:solidFill>
                  <a:srgbClr val="FFFFFF"/>
                </a:solidFill>
              </a:defRPr>
            </a:pPr>
            <a:r>
              <a:t>El EA cutáneo requiere cambios en el tratamiento para el cáncer</a:t>
            </a:r>
          </a:p>
          <a:p>
            <a:pPr marL="317500" indent="-317500" algn="l">
              <a:buSzPct val="125000"/>
              <a:buChar char="•"/>
              <a:defRPr sz="2400">
                <a:solidFill>
                  <a:srgbClr val="FFFFFF"/>
                </a:solidFill>
              </a:defRPr>
            </a:pPr>
            <a:r>
              <a:t>un EA cutáneo no responda a la intervención se produce cualquier</a:t>
            </a:r>
          </a:p>
          <a:p>
            <a:pPr marL="317500" indent="-317500" algn="l">
              <a:buSzPct val="125000"/>
              <a:buChar char="•"/>
              <a:defRPr sz="2400">
                <a:solidFill>
                  <a:srgbClr val="FFFFFF"/>
                </a:solidFill>
              </a:defRPr>
            </a:pPr>
            <a:r>
              <a:t>EA cutáneo de grado 3 no se siente cómodo al tratar el</a:t>
            </a:r>
          </a:p>
        </p:txBody>
      </p:sp>
      <p:sp>
        <p:nvSpPr>
          <p:cNvPr id="749" name="ESTOMATITIS"/>
          <p:cNvSpPr txBox="1"/>
          <p:nvPr/>
        </p:nvSpPr>
        <p:spPr>
          <a:xfrm>
            <a:off x="4584700" y="1625599"/>
            <a:ext cx="6008138"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ESTOMATITIS</a:t>
            </a:r>
          </a:p>
        </p:txBody>
      </p:sp>
      <p:sp>
        <p:nvSpPr>
          <p:cNvPr id="750" name="EA, evento adverso; AINEs, antiinflamatorios no esteroideos…"/>
          <p:cNvSpPr txBox="1"/>
          <p:nvPr/>
        </p:nvSpPr>
        <p:spPr>
          <a:xfrm>
            <a:off x="431800" y="12128500"/>
            <a:ext cx="20501366" cy="1462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AINEs,</a:t>
            </a:r>
            <a:r>
              <a:rPr b="1"/>
              <a:t> </a:t>
            </a:r>
            <a:r>
              <a:t>antiinflamatorios no esteroideos</a:t>
            </a:r>
          </a:p>
          <a:p>
            <a:pPr algn="l">
              <a:defRPr sz="2200" b="0">
                <a:solidFill>
                  <a:srgbClr val="3B3735"/>
                </a:solidFill>
              </a:defRPr>
            </a:pPr>
            <a:r>
              <a:t>Estas recomendaciones se basan en una revisión de la bibliografía y en la experiencia de los expertos.</a:t>
            </a:r>
            <a:br/>
            <a:r>
              <a:t>1. </a:t>
            </a:r>
            <a:r>
              <a:rPr u="sng">
                <a:solidFill>
                  <a:srgbClr val="4F4D50"/>
                </a:solidFill>
                <a:uFill>
                  <a:solidFill>
                    <a:srgbClr val="4F4D50"/>
                  </a:solidFill>
                </a:uFill>
                <a:hlinkClick r:id="rId6"/>
              </a:rPr>
              <a:t>Rugo HS, et al. Lancet Oncol. 2017;18:654-62</a:t>
            </a:r>
            <a:r>
              <a:t>. 2. </a:t>
            </a:r>
            <a:r>
              <a:rPr u="sng">
                <a:solidFill>
                  <a:srgbClr val="4F4D50"/>
                </a:solidFill>
                <a:uFill>
                  <a:solidFill>
                    <a:srgbClr val="4F4D50"/>
                  </a:solidFill>
                </a:uFill>
                <a:hlinkClick r:id="rId7"/>
              </a:rPr>
              <a:t>De Wit M, et al. Support Care Cancer. 2014;22:837-46</a:t>
            </a:r>
            <a:r>
              <a:t>. 3. </a:t>
            </a:r>
            <a:r>
              <a:rPr u="sng">
                <a:solidFill>
                  <a:srgbClr val="4F4D50"/>
                </a:solidFill>
                <a:uFill>
                  <a:solidFill>
                    <a:srgbClr val="4F4D50"/>
                  </a:solidFill>
                </a:uFill>
                <a:hlinkClick r:id="rId8"/>
              </a:rPr>
              <a:t>Krishnamoorthy SK, et al. Therap Adv Gastroenterol. 2015;8:285-97</a:t>
            </a:r>
            <a:r>
              <a:t>.</a:t>
            </a:r>
            <a:br/>
            <a:r>
              <a:t>Image from Lacouture ME, et al. Support Care Cancer 2011;19:1079-95 </a:t>
            </a:r>
          </a:p>
        </p:txBody>
      </p:sp>
      <p:sp>
        <p:nvSpPr>
          <p:cNvPr id="751" name="ESTOMATITIS"/>
          <p:cNvSpPr/>
          <p:nvPr/>
        </p:nvSpPr>
        <p:spPr>
          <a:xfrm>
            <a:off x="314292" y="3504027"/>
            <a:ext cx="3984140" cy="372226"/>
          </a:xfrm>
          <a:prstGeom prst="rect">
            <a:avLst/>
          </a:prstGeom>
          <a:solidFill>
            <a:srgbClr val="FFFF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defRPr sz="2200">
                <a:solidFill>
                  <a:srgbClr val="00679C"/>
                </a:solidFill>
              </a:defRPr>
            </a:lvl1pPr>
          </a:lstStyle>
          <a:p>
            <a:r>
              <a:t>ESTOMATITIS</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54" name="PREVENCIÓN Y MANEJO DE LAS"/>
          <p:cNvSpPr txBox="1"/>
          <p:nvPr/>
        </p:nvSpPr>
        <p:spPr>
          <a:xfrm>
            <a:off x="4590627" y="6603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PREVENCIÓN Y MANEJO DE LAS</a:t>
            </a:r>
          </a:p>
        </p:txBody>
      </p:sp>
      <p:sp>
        <p:nvSpPr>
          <p:cNvPr id="755" name="EA, evento adverso; SPF, factor de protección solar; UVA, ultravioleta A; UVB, ultravioleta B…"/>
          <p:cNvSpPr txBox="1"/>
          <p:nvPr/>
        </p:nvSpPr>
        <p:spPr>
          <a:xfrm>
            <a:off x="431800" y="12509500"/>
            <a:ext cx="20501366"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SPF, factor de protección solar; UVA, ultravioleta A; UVB, ultravioleta B</a:t>
            </a:r>
          </a:p>
          <a:p>
            <a:pPr algn="l">
              <a:defRPr sz="2200" b="0">
                <a:solidFill>
                  <a:srgbClr val="3B3735"/>
                </a:solidFill>
              </a:defRPr>
            </a:pPr>
            <a:r>
              <a:t>1. </a:t>
            </a:r>
            <a:r>
              <a:rPr u="sng">
                <a:solidFill>
                  <a:srgbClr val="4F4D50"/>
                </a:solidFill>
                <a:uFill>
                  <a:solidFill>
                    <a:srgbClr val="4F4D50"/>
                  </a:solidFill>
                </a:uFill>
                <a:hlinkClick r:id="rId3"/>
              </a:rPr>
              <a:t>Ficha técnica de Braftovi (encorafenib)</a:t>
            </a:r>
            <a:r>
              <a:t>.</a:t>
            </a:r>
            <a:br/>
            <a:r>
              <a:t>Image from Aslam AM, Patel AN. BMJ. 2016;352:i1513.</a:t>
            </a:r>
          </a:p>
        </p:txBody>
      </p:sp>
      <p:pic>
        <p:nvPicPr>
          <p:cNvPr id="756" name="1-pap-rash.png" descr="1-pap-rash.png"/>
          <p:cNvPicPr>
            <a:picLocks noChangeAspect="1"/>
          </p:cNvPicPr>
          <p:nvPr/>
        </p:nvPicPr>
        <p:blipFill>
          <a:blip r:embed="rId4"/>
          <a:stretch>
            <a:fillRect/>
          </a:stretch>
        </p:blipFill>
        <p:spPr>
          <a:xfrm>
            <a:off x="32083306" y="-547340"/>
            <a:ext cx="4343401" cy="3949701"/>
          </a:xfrm>
          <a:prstGeom prst="rect">
            <a:avLst/>
          </a:prstGeom>
          <a:ln w="12700">
            <a:miter lim="400000"/>
          </a:ln>
        </p:spPr>
      </p:pic>
      <p:graphicFrame>
        <p:nvGraphicFramePr>
          <p:cNvPr id="757" name="Table"/>
          <p:cNvGraphicFramePr/>
          <p:nvPr/>
        </p:nvGraphicFramePr>
        <p:xfrm>
          <a:off x="1800283" y="4503379"/>
          <a:ext cx="13616031" cy="6571035"/>
        </p:xfrm>
        <a:graphic>
          <a:graphicData uri="http://schemas.openxmlformats.org/drawingml/2006/table">
            <a:tbl>
              <a:tblPr firstRow="1" bandRow="1">
                <a:tableStyleId>{4C3C2611-4C71-4FC5-86AE-919BDF0F9419}</a:tableStyleId>
              </a:tblPr>
              <a:tblGrid>
                <a:gridCol w="10018521">
                  <a:extLst>
                    <a:ext uri="{9D8B030D-6E8A-4147-A177-3AD203B41FA5}">
                      <a16:colId xmlns:a16="http://schemas.microsoft.com/office/drawing/2014/main" val="20000"/>
                    </a:ext>
                  </a:extLst>
                </a:gridCol>
                <a:gridCol w="3597510">
                  <a:extLst>
                    <a:ext uri="{9D8B030D-6E8A-4147-A177-3AD203B41FA5}">
                      <a16:colId xmlns:a16="http://schemas.microsoft.com/office/drawing/2014/main" val="20001"/>
                    </a:ext>
                  </a:extLst>
                </a:gridCol>
              </a:tblGrid>
              <a:tr h="668126">
                <a:tc>
                  <a:txBody>
                    <a:bodyPr/>
                    <a:lstStyle/>
                    <a:p>
                      <a:pPr defTabSz="914400">
                        <a:defRPr sz="1800" b="0">
                          <a:solidFill>
                            <a:srgbClr val="000000"/>
                          </a:solidFill>
                        </a:defRPr>
                      </a:pPr>
                      <a:r>
                        <a:rPr sz="2800" b="1">
                          <a:solidFill>
                            <a:srgbClr val="FFFFFF"/>
                          </a:solidFill>
                          <a:latin typeface="+mn-lt"/>
                          <a:ea typeface="+mn-ea"/>
                          <a:cs typeface="+mn-cs"/>
                          <a:sym typeface="Calibri"/>
                        </a:rPr>
                        <a:t>PREVENCIÓN</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Management</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5902909">
                <a:tc>
                  <a:txBody>
                    <a:bodyPr/>
                    <a:lstStyle/>
                    <a:p>
                      <a:pPr marL="228600" indent="-228600" algn="l">
                        <a:buClr>
                          <a:srgbClr val="C9583E"/>
                        </a:buClr>
                        <a:buSzPct val="100000"/>
                        <a:buChar char="•"/>
                        <a:defRPr sz="2600" b="1">
                          <a:solidFill>
                            <a:srgbClr val="00538A"/>
                          </a:solidFill>
                          <a:latin typeface="+mn-lt"/>
                          <a:ea typeface="+mn-ea"/>
                          <a:cs typeface="+mn-cs"/>
                          <a:sym typeface="Calibri"/>
                        </a:defRPr>
                      </a:pPr>
                      <a:r>
                        <a:t>Evitar la radiación UV</a:t>
                      </a:r>
                    </a:p>
                    <a:p>
                      <a:pPr marL="482600" indent="-228600" algn="l">
                        <a:buClr>
                          <a:srgbClr val="C9583E"/>
                        </a:buClr>
                        <a:buSzPct val="50000"/>
                        <a:buChar char="✦"/>
                        <a:defRPr sz="2600">
                          <a:solidFill>
                            <a:srgbClr val="00538A"/>
                          </a:solidFill>
                          <a:latin typeface="+mn-lt"/>
                          <a:ea typeface="+mn-ea"/>
                          <a:cs typeface="+mn-cs"/>
                          <a:sym typeface="Calibri"/>
                        </a:defRPr>
                      </a:pPr>
                      <a:r>
                        <a:t>Usar protector solar de amplio espectro (UVA o UVB) (SPF 30+) y bálsamo labial en todas las condiciones climáticas; volver a aplicar cada 2 horas cuando se está al aire libre </a:t>
                      </a:r>
                    </a:p>
                    <a:p>
                      <a:pPr marL="482600" indent="-228600" algn="l">
                        <a:buClr>
                          <a:srgbClr val="C9583E"/>
                        </a:buClr>
                        <a:buSzPct val="50000"/>
                        <a:buChar char="✦"/>
                        <a:defRPr sz="2600">
                          <a:solidFill>
                            <a:srgbClr val="00538A"/>
                          </a:solidFill>
                          <a:latin typeface="+mn-lt"/>
                          <a:ea typeface="+mn-ea"/>
                          <a:cs typeface="+mn-cs"/>
                          <a:sym typeface="Calibri"/>
                        </a:defRPr>
                      </a:pPr>
                      <a:r>
                        <a:t>Evitar el sol del mediodía (de 10 a 14)</a:t>
                      </a:r>
                    </a:p>
                    <a:p>
                      <a:pPr marL="482600" indent="-228600" algn="l">
                        <a:buClr>
                          <a:srgbClr val="C9583E"/>
                        </a:buClr>
                        <a:buSzPct val="50000"/>
                        <a:buChar char="✦"/>
                        <a:defRPr sz="2600">
                          <a:solidFill>
                            <a:srgbClr val="00538A"/>
                          </a:solidFill>
                          <a:latin typeface="+mn-lt"/>
                          <a:ea typeface="+mn-ea"/>
                          <a:cs typeface="+mn-cs"/>
                          <a:sym typeface="Calibri"/>
                        </a:defRPr>
                      </a:pPr>
                      <a:r>
                        <a:t>Usar ropa que proteja del sol (gorros, mangas largas)</a:t>
                      </a:r>
                    </a:p>
                    <a:p>
                      <a:pPr marL="228600" indent="-228600" algn="l">
                        <a:buClr>
                          <a:srgbClr val="C9583E"/>
                        </a:buClr>
                        <a:buSzPct val="100000"/>
                        <a:buChar char="•"/>
                        <a:defRPr sz="2600" b="1">
                          <a:solidFill>
                            <a:srgbClr val="00538A"/>
                          </a:solidFill>
                          <a:latin typeface="+mn-lt"/>
                          <a:ea typeface="+mn-ea"/>
                          <a:cs typeface="+mn-cs"/>
                          <a:sym typeface="Calibri"/>
                        </a:defRPr>
                      </a:pPr>
                      <a:r>
                        <a:t>Considerar establecer una conexión con un dermatólogo</a:t>
                      </a:r>
                    </a:p>
                    <a:p>
                      <a:pPr marL="482600" indent="-228600" algn="l">
                        <a:buClr>
                          <a:srgbClr val="C9583E"/>
                        </a:buClr>
                        <a:buSzPct val="50000"/>
                        <a:buChar char="✦"/>
                        <a:defRPr sz="2600">
                          <a:solidFill>
                            <a:srgbClr val="00538A"/>
                          </a:solidFill>
                          <a:latin typeface="+mn-lt"/>
                          <a:ea typeface="+mn-ea"/>
                          <a:cs typeface="+mn-cs"/>
                          <a:sym typeface="Calibri"/>
                        </a:defRPr>
                      </a:pPr>
                      <a:r>
                        <a:t>Realizar evaluaciones dermatológicas antes de comenzar, cada 2 meses durante el tratamiento y hasta por 6 meses después de la discontinuación</a:t>
                      </a:r>
                      <a:endParaRPr baseline="31999"/>
                    </a:p>
                    <a:p>
                      <a:pPr marL="482600" indent="-228600" algn="l">
                        <a:buClr>
                          <a:srgbClr val="C9583E"/>
                        </a:buClr>
                        <a:buSzPct val="50000"/>
                        <a:buChar char="✦"/>
                        <a:defRPr sz="2600">
                          <a:solidFill>
                            <a:srgbClr val="00538A"/>
                          </a:solidFill>
                          <a:latin typeface="+mn-lt"/>
                          <a:ea typeface="+mn-ea"/>
                          <a:cs typeface="+mn-cs"/>
                          <a:sym typeface="Calibri"/>
                        </a:defRPr>
                      </a:pPr>
                      <a:r>
                        <a:t>Recomendar a los pacientes que contacten con su proveedor de atención médica de inmediato si hay cambios en las lesiones cutáneas o se desarrollan nuevas</a:t>
                      </a:r>
                      <a:r>
                        <a:rPr baseline="31999"/>
                        <a:t>1</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a:txBody>
                    <a:bodyPr/>
                    <a:lstStyle/>
                    <a:p>
                      <a:pPr marL="198120" indent="-198120" algn="l">
                        <a:buClr>
                          <a:srgbClr val="C9583E"/>
                        </a:buClr>
                        <a:buSzPct val="100000"/>
                        <a:buChar char="•"/>
                        <a:defRPr sz="2600" b="1">
                          <a:solidFill>
                            <a:srgbClr val="00538A"/>
                          </a:solidFill>
                          <a:latin typeface="+mn-lt"/>
                          <a:ea typeface="+mn-ea"/>
                          <a:cs typeface="+mn-cs"/>
                          <a:sym typeface="Calibri"/>
                        </a:defRPr>
                      </a:pPr>
                      <a:r>
                        <a:t>CONSULTAR A UN DERMATÓLOGO</a:t>
                      </a:r>
                      <a:endParaRPr sz="850" b="0">
                        <a:solidFill>
                          <a:srgbClr val="000000"/>
                        </a:solidFill>
                        <a:latin typeface="Helvetica"/>
                        <a:ea typeface="Helvetica"/>
                        <a:cs typeface="Helvetica"/>
                        <a:sym typeface="Helvetica"/>
                      </a:endParaRPr>
                    </a:p>
                    <a:p>
                      <a:pPr marL="198120" indent="-198120" algn="l">
                        <a:buClr>
                          <a:srgbClr val="C9583E"/>
                        </a:buClr>
                        <a:buSzPct val="100000"/>
                        <a:buChar char="•"/>
                        <a:defRPr sz="2600" b="1">
                          <a:solidFill>
                            <a:srgbClr val="00538A"/>
                          </a:solidFill>
                          <a:latin typeface="+mn-lt"/>
                          <a:ea typeface="+mn-ea"/>
                          <a:cs typeface="+mn-cs"/>
                          <a:sym typeface="Calibri"/>
                        </a:defRPr>
                      </a:pPr>
                      <a:r>
                        <a:t>Manejar las lesiones cutáneas sospechosas con extirpación y evaluación dermatopatológica</a:t>
                      </a:r>
                      <a:r>
                        <a:rPr baseline="31999"/>
                        <a:t>1</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bl>
          </a:graphicData>
        </a:graphic>
      </p:graphicFrame>
      <p:pic>
        <p:nvPicPr>
          <p:cNvPr id="758" name="9-cut.png" descr="9-cut.png"/>
          <p:cNvPicPr>
            <a:picLocks noChangeAspect="1"/>
          </p:cNvPicPr>
          <p:nvPr/>
        </p:nvPicPr>
        <p:blipFill>
          <a:blip r:embed="rId5"/>
          <a:stretch>
            <a:fillRect/>
          </a:stretch>
        </p:blipFill>
        <p:spPr>
          <a:xfrm>
            <a:off x="107016" y="181592"/>
            <a:ext cx="4343401" cy="3949701"/>
          </a:xfrm>
          <a:prstGeom prst="rect">
            <a:avLst/>
          </a:prstGeom>
          <a:ln w="12700">
            <a:miter lim="400000"/>
          </a:ln>
        </p:spPr>
      </p:pic>
      <p:sp>
        <p:nvSpPr>
          <p:cNvPr id="759" name="Callout"/>
          <p:cNvSpPr/>
          <p:nvPr/>
        </p:nvSpPr>
        <p:spPr>
          <a:xfrm>
            <a:off x="15568262" y="4480878"/>
            <a:ext cx="6850063" cy="4546204"/>
          </a:xfrm>
          <a:custGeom>
            <a:avLst/>
            <a:gdLst/>
            <a:ahLst/>
            <a:cxnLst>
              <a:cxn ang="0">
                <a:pos x="wd2" y="hd2"/>
              </a:cxn>
              <a:cxn ang="5400000">
                <a:pos x="wd2" y="hd2"/>
              </a:cxn>
              <a:cxn ang="10800000">
                <a:pos x="wd2" y="hd2"/>
              </a:cxn>
              <a:cxn ang="16200000">
                <a:pos x="wd2" y="hd2"/>
              </a:cxn>
            </a:cxnLst>
            <a:rect l="0" t="0" r="r" b="b"/>
            <a:pathLst>
              <a:path w="21600" h="21600" extrusionOk="0">
                <a:moveTo>
                  <a:pt x="584" y="0"/>
                </a:moveTo>
                <a:cubicBezTo>
                  <a:pt x="262" y="0"/>
                  <a:pt x="0" y="394"/>
                  <a:pt x="0" y="881"/>
                </a:cubicBezTo>
                <a:lnTo>
                  <a:pt x="0" y="20719"/>
                </a:lnTo>
                <a:cubicBezTo>
                  <a:pt x="0" y="21206"/>
                  <a:pt x="262" y="21600"/>
                  <a:pt x="584" y="21600"/>
                </a:cubicBezTo>
                <a:lnTo>
                  <a:pt x="18942" y="21600"/>
                </a:lnTo>
                <a:cubicBezTo>
                  <a:pt x="19265" y="21600"/>
                  <a:pt x="19526" y="21206"/>
                  <a:pt x="19526" y="20719"/>
                </a:cubicBezTo>
                <a:lnTo>
                  <a:pt x="19526" y="10463"/>
                </a:lnTo>
                <a:lnTo>
                  <a:pt x="21600" y="8702"/>
                </a:lnTo>
                <a:lnTo>
                  <a:pt x="19526" y="6943"/>
                </a:lnTo>
                <a:lnTo>
                  <a:pt x="19526" y="881"/>
                </a:lnTo>
                <a:cubicBezTo>
                  <a:pt x="19526" y="394"/>
                  <a:pt x="19265" y="0"/>
                  <a:pt x="18942" y="0"/>
                </a:cubicBezTo>
                <a:lnTo>
                  <a:pt x="584" y="0"/>
                </a:ln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760" name="Dr.png" descr="Dr.png"/>
          <p:cNvPicPr>
            <a:picLocks noChangeAspect="1"/>
          </p:cNvPicPr>
          <p:nvPr/>
        </p:nvPicPr>
        <p:blipFill>
          <a:blip r:embed="rId6"/>
          <a:stretch>
            <a:fillRect/>
          </a:stretch>
        </p:blipFill>
        <p:spPr>
          <a:xfrm>
            <a:off x="22424749" y="5631301"/>
            <a:ext cx="1631717" cy="5385991"/>
          </a:xfrm>
          <a:prstGeom prst="rect">
            <a:avLst/>
          </a:prstGeom>
          <a:ln w="12700">
            <a:miter lim="400000"/>
          </a:ln>
        </p:spPr>
      </p:pic>
      <p:sp>
        <p:nvSpPr>
          <p:cNvPr id="761" name="CONSULTAR A UN DERMATÓLOGO SI:…"/>
          <p:cNvSpPr txBox="1"/>
          <p:nvPr/>
        </p:nvSpPr>
        <p:spPr>
          <a:xfrm>
            <a:off x="16363658" y="4937297"/>
            <a:ext cx="4601648" cy="2980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400">
                <a:solidFill>
                  <a:srgbClr val="FFFFFF"/>
                </a:solidFill>
              </a:defRPr>
            </a:pPr>
            <a:r>
              <a:t>CONSULTAR A UN DERMATÓLOGO SI:</a:t>
            </a:r>
          </a:p>
          <a:p>
            <a:pPr marL="317500" indent="-317500" algn="l">
              <a:buSzPct val="125000"/>
              <a:buChar char="•"/>
              <a:defRPr sz="2400">
                <a:solidFill>
                  <a:srgbClr val="FFFFFF"/>
                </a:solidFill>
              </a:defRPr>
            </a:pPr>
            <a:r>
              <a:t>el EA cutáneo requiere cambios en el tratamiento para el cáncer </a:t>
            </a:r>
          </a:p>
          <a:p>
            <a:pPr marL="317500" indent="-317500" algn="l">
              <a:buSzPct val="125000"/>
              <a:buChar char="•"/>
              <a:defRPr sz="2400">
                <a:solidFill>
                  <a:srgbClr val="FFFFFF"/>
                </a:solidFill>
              </a:defRPr>
            </a:pPr>
            <a:r>
              <a:t>se produce cualquier EA cutáneo de grado 3 </a:t>
            </a:r>
          </a:p>
          <a:p>
            <a:pPr marL="317500" indent="-317500" algn="l">
              <a:buSzPct val="125000"/>
              <a:buChar char="•"/>
              <a:defRPr sz="2400">
                <a:solidFill>
                  <a:srgbClr val="FFFFFF"/>
                </a:solidFill>
              </a:defRPr>
            </a:pPr>
            <a:r>
              <a:t>no se siente cómodo al tratar el EA cutáneo usted mismo</a:t>
            </a:r>
          </a:p>
        </p:txBody>
      </p:sp>
      <p:sp>
        <p:nvSpPr>
          <p:cNvPr id="762" name="NEOPLASIAS CUTÁNEAS"/>
          <p:cNvSpPr txBox="1"/>
          <p:nvPr/>
        </p:nvSpPr>
        <p:spPr>
          <a:xfrm>
            <a:off x="4590627" y="1625599"/>
            <a:ext cx="1630229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NEOPLASIAS CUTÁNEAS</a:t>
            </a:r>
          </a:p>
        </p:txBody>
      </p:sp>
      <p:sp>
        <p:nvSpPr>
          <p:cNvPr id="763" name="NEOPLASIAS CUTÁNEAS"/>
          <p:cNvSpPr/>
          <p:nvPr/>
        </p:nvSpPr>
        <p:spPr>
          <a:xfrm>
            <a:off x="286646" y="3616916"/>
            <a:ext cx="3984140" cy="372225"/>
          </a:xfrm>
          <a:prstGeom prst="rect">
            <a:avLst/>
          </a:prstGeom>
          <a:solidFill>
            <a:srgbClr val="FFFF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defTabSz="457200">
              <a:defRPr sz="2200">
                <a:solidFill>
                  <a:srgbClr val="00679C"/>
                </a:solidFill>
              </a:defRPr>
            </a:lvl1pPr>
          </a:lstStyle>
          <a:p>
            <a:r>
              <a:t>NEOPLASIAS CUTÁNEAS</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66" name="INHIBIDORES DEL EGFR EN CÁNCERES GI Y HEPÁTICO"/>
          <p:cNvSpPr txBox="1"/>
          <p:nvPr/>
        </p:nvSpPr>
        <p:spPr>
          <a:xfrm>
            <a:off x="1130300" y="1625599"/>
            <a:ext cx="21313687"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INHIBIDORES DEL EGFR EN CÁNCERES GI Y HEPÁTICO</a:t>
            </a:r>
          </a:p>
        </p:txBody>
      </p:sp>
      <p:sp>
        <p:nvSpPr>
          <p:cNvPr id="767" name="El manejo de las toxicidades cutáneas podría implicar ajustes de dosis según se definen en la ficha técnica de cada fármaco."/>
          <p:cNvSpPr txBox="1"/>
          <p:nvPr/>
        </p:nvSpPr>
        <p:spPr>
          <a:xfrm>
            <a:off x="1130300" y="2770995"/>
            <a:ext cx="23007697" cy="6258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500"/>
              </a:spcBef>
              <a:defRPr sz="3500">
                <a:solidFill>
                  <a:srgbClr val="3B3735"/>
                </a:solidFill>
              </a:defRPr>
            </a:lvl1pPr>
          </a:lstStyle>
          <a:p>
            <a:r>
              <a:rPr sz="3300" dirty="0"/>
              <a:t>El </a:t>
            </a:r>
            <a:r>
              <a:rPr sz="3300" dirty="0" err="1"/>
              <a:t>manejo</a:t>
            </a:r>
            <a:r>
              <a:rPr sz="3300" dirty="0"/>
              <a:t> de las </a:t>
            </a:r>
            <a:r>
              <a:rPr sz="3300" dirty="0" err="1"/>
              <a:t>toxicidades</a:t>
            </a:r>
            <a:r>
              <a:rPr sz="3300" dirty="0"/>
              <a:t> </a:t>
            </a:r>
            <a:r>
              <a:rPr sz="3300" dirty="0" err="1"/>
              <a:t>cutáneas</a:t>
            </a:r>
            <a:r>
              <a:rPr sz="3300" dirty="0"/>
              <a:t> </a:t>
            </a:r>
            <a:r>
              <a:rPr sz="3300" dirty="0" err="1"/>
              <a:t>podría</a:t>
            </a:r>
            <a:r>
              <a:rPr sz="3300" dirty="0"/>
              <a:t> </a:t>
            </a:r>
            <a:r>
              <a:rPr sz="3300" dirty="0" err="1"/>
              <a:t>implicar</a:t>
            </a:r>
            <a:r>
              <a:rPr sz="3300" dirty="0"/>
              <a:t> </a:t>
            </a:r>
            <a:r>
              <a:rPr sz="3300" dirty="0" err="1"/>
              <a:t>ajustes</a:t>
            </a:r>
            <a:r>
              <a:rPr sz="3300" dirty="0"/>
              <a:t> de </a:t>
            </a:r>
            <a:r>
              <a:rPr sz="3300" dirty="0" err="1"/>
              <a:t>dosis</a:t>
            </a:r>
            <a:r>
              <a:rPr sz="3300" dirty="0"/>
              <a:t> </a:t>
            </a:r>
            <a:r>
              <a:rPr sz="3300" dirty="0" err="1"/>
              <a:t>según</a:t>
            </a:r>
            <a:r>
              <a:rPr sz="3300" dirty="0"/>
              <a:t> se </a:t>
            </a:r>
            <a:r>
              <a:rPr sz="3300" dirty="0" err="1"/>
              <a:t>definen</a:t>
            </a:r>
            <a:r>
              <a:rPr sz="3300" dirty="0"/>
              <a:t> </a:t>
            </a:r>
            <a:r>
              <a:rPr sz="3300" dirty="0" err="1"/>
              <a:t>en</a:t>
            </a:r>
            <a:r>
              <a:rPr sz="3300" dirty="0"/>
              <a:t> la </a:t>
            </a:r>
            <a:r>
              <a:rPr sz="3300" dirty="0" err="1"/>
              <a:t>ficha</a:t>
            </a:r>
            <a:r>
              <a:rPr sz="3300" dirty="0"/>
              <a:t> </a:t>
            </a:r>
            <a:r>
              <a:rPr sz="3300" dirty="0" err="1"/>
              <a:t>técnica</a:t>
            </a:r>
            <a:r>
              <a:rPr sz="3300" dirty="0"/>
              <a:t> de </a:t>
            </a:r>
            <a:r>
              <a:rPr sz="3300" dirty="0" err="1"/>
              <a:t>cada</a:t>
            </a:r>
            <a:r>
              <a:rPr sz="3300" dirty="0"/>
              <a:t> </a:t>
            </a:r>
            <a:r>
              <a:rPr sz="3300" dirty="0" err="1"/>
              <a:t>fármaco</a:t>
            </a:r>
            <a:r>
              <a:rPr sz="3300" dirty="0"/>
              <a:t>.</a:t>
            </a:r>
            <a:endParaRPr sz="3300" dirty="0">
              <a:solidFill>
                <a:srgbClr val="000000"/>
              </a:solidFill>
              <a:latin typeface="Helvetica"/>
              <a:ea typeface="Helvetica"/>
              <a:cs typeface="Helvetica"/>
              <a:sym typeface="Helvetica"/>
            </a:endParaRPr>
          </a:p>
        </p:txBody>
      </p:sp>
      <p:sp>
        <p:nvSpPr>
          <p:cNvPr id="768" name="EA, evento adverso, EGFR, receptor del factor de crecimiento epidérmico (por sus siglas en inglés); GI, gastrointestinal. 1. Ficha técnica de Erbitux (cetuximab). 2. Ficha técnica de Tarceva (erlotinib). 3. Ficha técnica de Vectibix (panitumumab)."/>
          <p:cNvSpPr txBox="1"/>
          <p:nvPr/>
        </p:nvSpPr>
        <p:spPr>
          <a:xfrm>
            <a:off x="431800" y="12852399"/>
            <a:ext cx="18302829" cy="75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EGFR, receptor del factor de crecimiento epidérmico (por sus siglas en inglés); GI, gastrointestinal.</a:t>
            </a:r>
            <a:br/>
            <a:r>
              <a:t>1. </a:t>
            </a:r>
            <a:r>
              <a:rPr u="sng">
                <a:solidFill>
                  <a:srgbClr val="4F4D50"/>
                </a:solidFill>
                <a:uFill>
                  <a:solidFill>
                    <a:srgbClr val="4F4D50"/>
                  </a:solidFill>
                </a:uFill>
                <a:hlinkClick r:id="rId3"/>
              </a:rPr>
              <a:t>Ficha técnica de Erbitux (cetuximab)</a:t>
            </a:r>
            <a:r>
              <a:t>. 2. </a:t>
            </a:r>
            <a:r>
              <a:rPr u="sng">
                <a:solidFill>
                  <a:srgbClr val="4F4D50"/>
                </a:solidFill>
                <a:uFill>
                  <a:solidFill>
                    <a:srgbClr val="4F4D50"/>
                  </a:solidFill>
                </a:uFill>
                <a:hlinkClick r:id="rId4"/>
              </a:rPr>
              <a:t>Ficha técnica de Tarceva (erlotinib)</a:t>
            </a:r>
            <a:r>
              <a:t>. 3. </a:t>
            </a:r>
            <a:r>
              <a:rPr u="sng">
                <a:solidFill>
                  <a:srgbClr val="4F4D50"/>
                </a:solidFill>
                <a:uFill>
                  <a:solidFill>
                    <a:srgbClr val="4F4D50"/>
                  </a:solidFill>
                </a:uFill>
                <a:hlinkClick r:id="rId5"/>
              </a:rPr>
              <a:t>Ficha técnica de Vectibix (panitumumab)</a:t>
            </a:r>
            <a:r>
              <a:t>. </a:t>
            </a:r>
          </a:p>
        </p:txBody>
      </p:sp>
      <p:graphicFrame>
        <p:nvGraphicFramePr>
          <p:cNvPr id="769" name="Table"/>
          <p:cNvGraphicFramePr/>
          <p:nvPr/>
        </p:nvGraphicFramePr>
        <p:xfrm>
          <a:off x="1049810" y="3524811"/>
          <a:ext cx="21474666" cy="8317406"/>
        </p:xfrm>
        <a:graphic>
          <a:graphicData uri="http://schemas.openxmlformats.org/drawingml/2006/table">
            <a:tbl>
              <a:tblPr firstRow="1" firstCol="1" bandRow="1">
                <a:tableStyleId>{4C3C2611-4C71-4FC5-86AE-919BDF0F9419}</a:tableStyleId>
              </a:tblPr>
              <a:tblGrid>
                <a:gridCol w="2735073">
                  <a:extLst>
                    <a:ext uri="{9D8B030D-6E8A-4147-A177-3AD203B41FA5}">
                      <a16:colId xmlns:a16="http://schemas.microsoft.com/office/drawing/2014/main" val="20000"/>
                    </a:ext>
                  </a:extLst>
                </a:gridCol>
                <a:gridCol w="4241375">
                  <a:extLst>
                    <a:ext uri="{9D8B030D-6E8A-4147-A177-3AD203B41FA5}">
                      <a16:colId xmlns:a16="http://schemas.microsoft.com/office/drawing/2014/main" val="20001"/>
                    </a:ext>
                  </a:extLst>
                </a:gridCol>
                <a:gridCol w="4405982">
                  <a:extLst>
                    <a:ext uri="{9D8B030D-6E8A-4147-A177-3AD203B41FA5}">
                      <a16:colId xmlns:a16="http://schemas.microsoft.com/office/drawing/2014/main" val="20002"/>
                    </a:ext>
                  </a:extLst>
                </a:gridCol>
                <a:gridCol w="4666634">
                  <a:extLst>
                    <a:ext uri="{9D8B030D-6E8A-4147-A177-3AD203B41FA5}">
                      <a16:colId xmlns:a16="http://schemas.microsoft.com/office/drawing/2014/main" val="20003"/>
                    </a:ext>
                  </a:extLst>
                </a:gridCol>
                <a:gridCol w="5425602">
                  <a:extLst>
                    <a:ext uri="{9D8B030D-6E8A-4147-A177-3AD203B41FA5}">
                      <a16:colId xmlns:a16="http://schemas.microsoft.com/office/drawing/2014/main" val="20004"/>
                    </a:ext>
                  </a:extLst>
                </a:gridCol>
              </a:tblGrid>
              <a:tr h="2059553">
                <a:tc>
                  <a:txBody>
                    <a:bodyPr/>
                    <a:lstStyle/>
                    <a:p>
                      <a:pPr>
                        <a:defRPr sz="1800" b="0">
                          <a:solidFill>
                            <a:srgbClr val="000000"/>
                          </a:solidFill>
                        </a:defRPr>
                      </a:pPr>
                      <a:r>
                        <a:rPr sz="2400" b="1">
                          <a:solidFill>
                            <a:srgbClr val="FFFFFF"/>
                          </a:solidFill>
                          <a:latin typeface="+mn-lt"/>
                          <a:ea typeface="+mn-ea"/>
                          <a:cs typeface="+mn-cs"/>
                          <a:sym typeface="Calibri"/>
                        </a:rPr>
                        <a:t>INHIBIDORES DEL EGFR</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gridSpan="3">
                  <a:txBody>
                    <a:bodyPr/>
                    <a:lstStyle/>
                    <a:p>
                      <a:pPr>
                        <a:defRPr sz="1800" b="0">
                          <a:solidFill>
                            <a:srgbClr val="000000"/>
                          </a:solidFill>
                        </a:defRPr>
                      </a:pPr>
                      <a:r>
                        <a:rPr sz="2400" b="1">
                          <a:solidFill>
                            <a:srgbClr val="FFFFFF"/>
                          </a:solidFill>
                          <a:latin typeface="+mn-lt"/>
                          <a:ea typeface="+mn-ea"/>
                          <a:cs typeface="+mn-cs"/>
                          <a:sym typeface="Calibri"/>
                        </a:rPr>
                        <a:t>Modificación de dosis  por toxicidad cutánea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a:txBody>
                    <a:bodyPr/>
                    <a:lstStyle/>
                    <a:p>
                      <a:pPr>
                        <a:defRPr sz="1800" b="0">
                          <a:solidFill>
                            <a:srgbClr val="000000"/>
                          </a:solidFill>
                        </a:defRPr>
                      </a:pPr>
                      <a:r>
                        <a:rPr sz="2400" b="1">
                          <a:solidFill>
                            <a:srgbClr val="FFFFFF"/>
                          </a:solidFill>
                          <a:latin typeface="+mn-lt"/>
                          <a:ea typeface="+mn-ea"/>
                          <a:cs typeface="+mn-cs"/>
                          <a:sym typeface="Calibri"/>
                        </a:rPr>
                        <a:t>Interrupción por toxicidad cutánea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2076618">
                <a:tc>
                  <a:txBody>
                    <a:bodyPr/>
                    <a:lstStyle/>
                    <a:p>
                      <a:pPr>
                        <a:defRPr>
                          <a:latin typeface="+mn-lt"/>
                          <a:ea typeface="+mn-ea"/>
                          <a:cs typeface="+mn-cs"/>
                          <a:sym typeface="Calibri"/>
                        </a:defRPr>
                      </a:pPr>
                      <a:r>
                        <a:t>cetuximab</a:t>
                      </a:r>
                      <a:r>
                        <a:rPr baseline="31999"/>
                        <a:t>1</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marL="317500" indent="-317500" algn="l">
                        <a:buSzPct val="125000"/>
                        <a:buChar char="•"/>
                        <a:defRPr b="1">
                          <a:solidFill>
                            <a:srgbClr val="00538A"/>
                          </a:solidFill>
                          <a:latin typeface="+mn-lt"/>
                          <a:ea typeface="+mn-ea"/>
                          <a:cs typeface="+mn-cs"/>
                          <a:sym typeface="Calibri"/>
                        </a:defRPr>
                      </a:pPr>
                      <a:r>
                        <a:t>1ª aparición, grado 3 o 4</a:t>
                      </a:r>
                    </a:p>
                    <a:p>
                      <a:pPr marL="317500" indent="-317500" algn="l">
                        <a:buSzPct val="125000"/>
                        <a:buChar char="•"/>
                        <a:defRPr b="1">
                          <a:solidFill>
                            <a:srgbClr val="00538A"/>
                          </a:solidFill>
                          <a:latin typeface="+mn-lt"/>
                          <a:ea typeface="+mn-ea"/>
                          <a:cs typeface="+mn-cs"/>
                          <a:sym typeface="Calibri"/>
                        </a:defRPr>
                      </a:pPr>
                      <a:r>
                        <a:t>Retrasar la infusión de 1 a 2 semanas</a:t>
                      </a:r>
                    </a:p>
                    <a:p>
                      <a:pPr marL="317500" indent="-317500" algn="l">
                        <a:buSzPct val="125000"/>
                        <a:buChar char="•"/>
                        <a:defRPr b="1">
                          <a:solidFill>
                            <a:srgbClr val="00538A"/>
                          </a:solidFill>
                          <a:latin typeface="+mn-lt"/>
                          <a:ea typeface="+mn-ea"/>
                          <a:cs typeface="+mn-cs"/>
                          <a:sym typeface="Calibri"/>
                        </a:defRPr>
                      </a:pPr>
                      <a:r>
                        <a:t>Ante la mejora, continuar a 250 mg/m</a:t>
                      </a:r>
                      <a:r>
                        <a:rPr baseline="31999"/>
                        <a:t>2</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marL="317500" indent="-317500" algn="l">
                        <a:buSzPct val="125000"/>
                        <a:buChar char="•"/>
                        <a:defRPr b="1">
                          <a:solidFill>
                            <a:srgbClr val="00538A"/>
                          </a:solidFill>
                          <a:latin typeface="+mn-lt"/>
                          <a:ea typeface="+mn-ea"/>
                          <a:cs typeface="+mn-cs"/>
                          <a:sym typeface="Calibri"/>
                        </a:defRPr>
                      </a:pPr>
                      <a:r>
                        <a:t>2ª aparición, grado 3 o 4</a:t>
                      </a:r>
                    </a:p>
                    <a:p>
                      <a:pPr marL="317500" indent="-317500" algn="l">
                        <a:buSzPct val="125000"/>
                        <a:buChar char="•"/>
                        <a:defRPr b="1">
                          <a:solidFill>
                            <a:srgbClr val="00538A"/>
                          </a:solidFill>
                          <a:latin typeface="+mn-lt"/>
                          <a:ea typeface="+mn-ea"/>
                          <a:cs typeface="+mn-cs"/>
                          <a:sym typeface="Calibri"/>
                        </a:defRPr>
                      </a:pPr>
                      <a:r>
                        <a:t>Retrasar la infusión de 1 a 2 semanas</a:t>
                      </a:r>
                    </a:p>
                    <a:p>
                      <a:pPr marL="317500" indent="-317500" algn="l">
                        <a:buSzPct val="125000"/>
                        <a:buChar char="•"/>
                        <a:defRPr b="1">
                          <a:solidFill>
                            <a:srgbClr val="00538A"/>
                          </a:solidFill>
                          <a:latin typeface="+mn-lt"/>
                          <a:ea typeface="+mn-ea"/>
                          <a:cs typeface="+mn-cs"/>
                          <a:sym typeface="Calibri"/>
                        </a:defRPr>
                      </a:pPr>
                      <a:r>
                        <a:t>Ante la mejora, continuar a 200 mg/m</a:t>
                      </a:r>
                      <a:r>
                        <a:rPr baseline="31999"/>
                        <a:t>2</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marL="317500" indent="-317500" algn="l">
                        <a:buSzPct val="125000"/>
                        <a:buChar char="•"/>
                        <a:defRPr b="1">
                          <a:solidFill>
                            <a:srgbClr val="00538A"/>
                          </a:solidFill>
                          <a:latin typeface="+mn-lt"/>
                          <a:ea typeface="+mn-ea"/>
                          <a:cs typeface="+mn-cs"/>
                          <a:sym typeface="Calibri"/>
                        </a:defRPr>
                      </a:pPr>
                      <a:r>
                        <a:t>aparición, grado 3 o 4</a:t>
                      </a:r>
                    </a:p>
                    <a:p>
                      <a:pPr marL="317500" indent="-317500" algn="l">
                        <a:buSzPct val="125000"/>
                        <a:buChar char="•"/>
                        <a:defRPr b="1">
                          <a:solidFill>
                            <a:srgbClr val="00538A"/>
                          </a:solidFill>
                          <a:latin typeface="+mn-lt"/>
                          <a:ea typeface="+mn-ea"/>
                          <a:cs typeface="+mn-cs"/>
                          <a:sym typeface="Calibri"/>
                        </a:defRPr>
                      </a:pPr>
                      <a:r>
                        <a:t>Retrasar la infusión de 1 a 2 semanas</a:t>
                      </a:r>
                    </a:p>
                    <a:p>
                      <a:pPr marL="317500" indent="-317500" algn="l">
                        <a:buSzPct val="125000"/>
                        <a:buChar char="•"/>
                        <a:defRPr b="1">
                          <a:solidFill>
                            <a:srgbClr val="00538A"/>
                          </a:solidFill>
                          <a:latin typeface="+mn-lt"/>
                          <a:ea typeface="+mn-ea"/>
                          <a:cs typeface="+mn-cs"/>
                          <a:sym typeface="Calibri"/>
                        </a:defRPr>
                      </a:pPr>
                      <a:r>
                        <a:t>Ante la mejora, continuar a 150 mg/m</a:t>
                      </a:r>
                      <a:r>
                        <a:rPr baseline="31999"/>
                        <a:t>2</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marL="317500" indent="-317500" algn="l">
                        <a:buSzPct val="125000"/>
                        <a:buChar char="•"/>
                        <a:defRPr b="1">
                          <a:solidFill>
                            <a:srgbClr val="00538A"/>
                          </a:solidFill>
                          <a:latin typeface="+mn-lt"/>
                          <a:ea typeface="+mn-ea"/>
                          <a:cs typeface="+mn-cs"/>
                          <a:sym typeface="Calibri"/>
                        </a:defRPr>
                      </a:pPr>
                      <a:r>
                        <a:t>Sin mejora de un grado 3 o 4 EA luego de retrasar la infusión de 1 a 2 semanas</a:t>
                      </a:r>
                    </a:p>
                    <a:p>
                      <a:pPr marL="317500" indent="-317500" algn="l">
                        <a:buSzPct val="125000"/>
                        <a:buChar char="•"/>
                        <a:defRPr b="1">
                          <a:solidFill>
                            <a:srgbClr val="00538A"/>
                          </a:solidFill>
                          <a:latin typeface="+mn-lt"/>
                          <a:ea typeface="+mn-ea"/>
                          <a:cs typeface="+mn-cs"/>
                          <a:sym typeface="Calibri"/>
                        </a:defRPr>
                      </a:pPr>
                      <a:r>
                        <a:t>4ª aparición de un grado 3 o 4 de EA erlotinib</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2112026">
                <a:tc>
                  <a:txBody>
                    <a:bodyPr/>
                    <a:lstStyle/>
                    <a:p>
                      <a:pPr>
                        <a:defRPr>
                          <a:latin typeface="+mn-lt"/>
                          <a:ea typeface="+mn-ea"/>
                          <a:cs typeface="+mn-cs"/>
                          <a:sym typeface="Calibri"/>
                        </a:defRPr>
                      </a:pPr>
                      <a:r>
                        <a:t>erlotinib</a:t>
                      </a:r>
                      <a:r>
                        <a:rPr baseline="31999"/>
                        <a:t>2</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gridSpan="3">
                  <a:txBody>
                    <a:bodyPr/>
                    <a:lstStyle/>
                    <a:p>
                      <a:pPr marL="317500" indent="-317500" algn="l">
                        <a:buSzPct val="125000"/>
                        <a:buChar char="•"/>
                        <a:defRPr b="1">
                          <a:solidFill>
                            <a:srgbClr val="00538A"/>
                          </a:solidFill>
                          <a:latin typeface="+mn-lt"/>
                          <a:ea typeface="+mn-ea"/>
                          <a:cs typeface="+mn-cs"/>
                          <a:sym typeface="Calibri"/>
                        </a:defRPr>
                      </a:pPr>
                      <a:r>
                        <a:t>Erupción grave que no responde al manejo médico </a:t>
                      </a:r>
                    </a:p>
                    <a:p>
                      <a:pPr marL="317500" indent="-317500" algn="l">
                        <a:buSzPct val="125000"/>
                        <a:buChar char="•"/>
                        <a:defRPr b="1">
                          <a:solidFill>
                            <a:srgbClr val="00538A"/>
                          </a:solidFill>
                          <a:latin typeface="+mn-lt"/>
                          <a:ea typeface="+mn-ea"/>
                          <a:cs typeface="+mn-cs"/>
                          <a:sym typeface="Calibri"/>
                        </a:defRPr>
                      </a:pPr>
                      <a:r>
                        <a:t>Pausar el fármaco hasta que se resuelva la erupción al nivel basal o un grado ≤1 </a:t>
                      </a:r>
                    </a:p>
                    <a:p>
                      <a:pPr marL="317500" indent="-317500" algn="l">
                        <a:buSzPct val="125000"/>
                        <a:buChar char="•"/>
                        <a:defRPr b="1">
                          <a:solidFill>
                            <a:srgbClr val="00538A"/>
                          </a:solidFill>
                          <a:latin typeface="+mn-lt"/>
                          <a:ea typeface="+mn-ea"/>
                          <a:cs typeface="+mn-cs"/>
                          <a:sym typeface="Calibri"/>
                        </a:defRPr>
                      </a:pPr>
                      <a:r>
                        <a:t>Reducir la dosis en 50 mg cuando se reinicie la terapia</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a:txBody>
                    <a:bodyPr/>
                    <a:lstStyle/>
                    <a:p>
                      <a:pPr marL="317500" indent="-317500" algn="l">
                        <a:buSzPct val="125000"/>
                        <a:buChar char="•"/>
                        <a:defRPr b="1">
                          <a:solidFill>
                            <a:srgbClr val="00538A"/>
                          </a:solidFill>
                          <a:latin typeface="+mn-lt"/>
                          <a:ea typeface="+mn-ea"/>
                          <a:cs typeface="+mn-cs"/>
                          <a:sym typeface="Calibri"/>
                        </a:defRPr>
                      </a:pPr>
                      <a:r>
                        <a:t>Afecciones cutáneas exfoliantes, con formación de ampollas o bullosas graves</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2"/>
                  </a:ext>
                </a:extLst>
              </a:tr>
              <a:tr h="2069209">
                <a:tc>
                  <a:txBody>
                    <a:bodyPr/>
                    <a:lstStyle/>
                    <a:p>
                      <a:pPr>
                        <a:defRPr>
                          <a:latin typeface="+mn-lt"/>
                          <a:ea typeface="+mn-ea"/>
                          <a:cs typeface="+mn-cs"/>
                          <a:sym typeface="Calibri"/>
                        </a:defRPr>
                      </a:pPr>
                      <a:r>
                        <a:t>panitumumab</a:t>
                      </a:r>
                      <a:r>
                        <a:rPr baseline="31999"/>
                        <a:t>3</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marL="317500" indent="-317500" algn="l">
                        <a:buSzPct val="125000"/>
                        <a:buChar char="•"/>
                        <a:defRPr b="1">
                          <a:solidFill>
                            <a:srgbClr val="00538A"/>
                          </a:solidFill>
                          <a:latin typeface="+mn-lt"/>
                          <a:ea typeface="+mn-ea"/>
                          <a:cs typeface="+mn-cs"/>
                          <a:sym typeface="Calibri"/>
                        </a:defRPr>
                      </a:pPr>
                      <a:r>
                        <a:t>1ª aparición, grado 3</a:t>
                      </a:r>
                    </a:p>
                    <a:p>
                      <a:pPr marL="317500" indent="-317500" algn="l">
                        <a:buSzPct val="125000"/>
                        <a:buChar char="•"/>
                        <a:defRPr b="1">
                          <a:solidFill>
                            <a:srgbClr val="00538A"/>
                          </a:solidFill>
                          <a:latin typeface="+mn-lt"/>
                          <a:ea typeface="+mn-ea"/>
                          <a:cs typeface="+mn-cs"/>
                          <a:sym typeface="Calibri"/>
                        </a:defRPr>
                      </a:pPr>
                      <a:r>
                        <a:t>Suspender 1 o 2 dosis</a:t>
                      </a:r>
                    </a:p>
                    <a:p>
                      <a:pPr marL="317500" indent="-317500" algn="l">
                        <a:buSzPct val="125000"/>
                        <a:buChar char="•"/>
                        <a:defRPr b="1">
                          <a:solidFill>
                            <a:srgbClr val="00538A"/>
                          </a:solidFill>
                          <a:latin typeface="+mn-lt"/>
                          <a:ea typeface="+mn-ea"/>
                          <a:cs typeface="+mn-cs"/>
                          <a:sym typeface="Calibri"/>
                        </a:defRPr>
                      </a:pPr>
                      <a:r>
                        <a:t>Ante mejora a grado &lt; 3, reanudar dosis original</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marL="317500" indent="-317500" algn="l">
                        <a:buSzPct val="125000"/>
                        <a:buChar char="•"/>
                        <a:defRPr b="1">
                          <a:solidFill>
                            <a:srgbClr val="00538A"/>
                          </a:solidFill>
                          <a:latin typeface="+mn-lt"/>
                          <a:ea typeface="+mn-ea"/>
                          <a:cs typeface="+mn-cs"/>
                          <a:sym typeface="Calibri"/>
                        </a:defRPr>
                      </a:pPr>
                      <a:r>
                        <a:t>2ª aparición, grado 3</a:t>
                      </a:r>
                    </a:p>
                    <a:p>
                      <a:pPr marL="317500" indent="-317500" algn="l">
                        <a:buSzPct val="125000"/>
                        <a:buChar char="•"/>
                        <a:defRPr b="1">
                          <a:solidFill>
                            <a:srgbClr val="00538A"/>
                          </a:solidFill>
                          <a:latin typeface="+mn-lt"/>
                          <a:ea typeface="+mn-ea"/>
                          <a:cs typeface="+mn-cs"/>
                          <a:sym typeface="Calibri"/>
                        </a:defRPr>
                      </a:pPr>
                      <a:r>
                        <a:t>Suspender 1 o 2 dosis</a:t>
                      </a:r>
                    </a:p>
                    <a:p>
                      <a:pPr marL="317500" indent="-317500" algn="l">
                        <a:buSzPct val="125000"/>
                        <a:buChar char="•"/>
                        <a:defRPr b="1">
                          <a:solidFill>
                            <a:srgbClr val="00538A"/>
                          </a:solidFill>
                          <a:latin typeface="+mn-lt"/>
                          <a:ea typeface="+mn-ea"/>
                          <a:cs typeface="+mn-cs"/>
                          <a:sym typeface="Calibri"/>
                        </a:defRPr>
                      </a:pPr>
                      <a:r>
                        <a:t>Ante mejora a grado &lt; 3, reanudar al 80 % de la dosis original</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marL="317500" indent="-317500" algn="l">
                        <a:buSzPct val="125000"/>
                        <a:buChar char="•"/>
                        <a:defRPr b="1">
                          <a:solidFill>
                            <a:srgbClr val="00538A"/>
                          </a:solidFill>
                          <a:latin typeface="+mn-lt"/>
                          <a:ea typeface="+mn-ea"/>
                          <a:cs typeface="+mn-cs"/>
                          <a:sym typeface="Calibri"/>
                        </a:defRPr>
                      </a:pPr>
                      <a:r>
                        <a:t>3ª aparición, grado 3</a:t>
                      </a:r>
                    </a:p>
                    <a:p>
                      <a:pPr marL="317500" indent="-317500" algn="l">
                        <a:buSzPct val="125000"/>
                        <a:buChar char="•"/>
                        <a:defRPr b="1">
                          <a:solidFill>
                            <a:srgbClr val="00538A"/>
                          </a:solidFill>
                          <a:latin typeface="+mn-lt"/>
                          <a:ea typeface="+mn-ea"/>
                          <a:cs typeface="+mn-cs"/>
                          <a:sym typeface="Calibri"/>
                        </a:defRPr>
                      </a:pPr>
                      <a:r>
                        <a:t>Suspender 1 o 2 dosis</a:t>
                      </a:r>
                    </a:p>
                    <a:p>
                      <a:pPr marL="317500" indent="-317500" algn="l">
                        <a:buSzPct val="125000"/>
                        <a:buChar char="•"/>
                        <a:defRPr b="1">
                          <a:solidFill>
                            <a:srgbClr val="00538A"/>
                          </a:solidFill>
                          <a:latin typeface="+mn-lt"/>
                          <a:ea typeface="+mn-ea"/>
                          <a:cs typeface="+mn-cs"/>
                          <a:sym typeface="Calibri"/>
                        </a:defRPr>
                      </a:pPr>
                      <a:r>
                        <a:t>Ante mejora a grado &lt; 3, reanudar al 60 % de la dosis original</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marL="317500" indent="-317500" algn="l">
                        <a:buSzPct val="125000"/>
                        <a:buChar char="•"/>
                        <a:defRPr b="1">
                          <a:solidFill>
                            <a:srgbClr val="00538A"/>
                          </a:solidFill>
                          <a:latin typeface="+mn-lt"/>
                          <a:ea typeface="+mn-ea"/>
                          <a:cs typeface="+mn-cs"/>
                          <a:sym typeface="Calibri"/>
                        </a:defRPr>
                      </a:pPr>
                      <a:r>
                        <a:t>4ª aparición de un grado 3 de EA</a:t>
                      </a:r>
                    </a:p>
                    <a:p>
                      <a:pPr marL="317500" indent="-317500" algn="l">
                        <a:buSzPct val="125000"/>
                        <a:buChar char="•"/>
                        <a:defRPr b="1">
                          <a:solidFill>
                            <a:srgbClr val="00538A"/>
                          </a:solidFill>
                          <a:latin typeface="+mn-lt"/>
                          <a:ea typeface="+mn-ea"/>
                          <a:cs typeface="+mn-cs"/>
                          <a:sym typeface="Calibri"/>
                        </a:defRPr>
                      </a:pPr>
                      <a:r>
                        <a:t>Grado 3 EA que no mejora después de suspender 1 o 2 dosis </a:t>
                      </a:r>
                    </a:p>
                    <a:p>
                      <a:pPr marL="317500" indent="-317500" algn="l">
                        <a:buSzPct val="125000"/>
                        <a:buChar char="•"/>
                        <a:defRPr b="1">
                          <a:solidFill>
                            <a:srgbClr val="00538A"/>
                          </a:solidFill>
                          <a:latin typeface="+mn-lt"/>
                          <a:ea typeface="+mn-ea"/>
                          <a:cs typeface="+mn-cs"/>
                          <a:sym typeface="Calibri"/>
                        </a:defRPr>
                      </a:pPr>
                      <a:r>
                        <a:t>Grade 4 EA</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3"/>
                  </a:ext>
                </a:extLst>
              </a:tr>
            </a:tbl>
          </a:graphicData>
        </a:graphic>
      </p:graphicFrame>
      <p:sp>
        <p:nvSpPr>
          <p:cNvPr id="770" name="REDUCCIONES DE DOSIS Y DESCANSOS DE FÁRMACOS"/>
          <p:cNvSpPr txBox="1"/>
          <p:nvPr/>
        </p:nvSpPr>
        <p:spPr>
          <a:xfrm>
            <a:off x="1130300" y="660399"/>
            <a:ext cx="21808077"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634"/>
                </a:solidFill>
              </a:defRPr>
            </a:lvl1pPr>
          </a:lstStyle>
          <a:p>
            <a:r>
              <a:t>REDUCCIONES DE DOSIS Y DESCANSOS DE FÁRMACOS</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73" name="IMQS EN CÁNCERES GI Y HEPÁTICO"/>
          <p:cNvSpPr txBox="1"/>
          <p:nvPr/>
        </p:nvSpPr>
        <p:spPr>
          <a:xfrm>
            <a:off x="1130300" y="1625599"/>
            <a:ext cx="17534845"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IMQS EN CÁNCERES GI Y HEPÁTICO</a:t>
            </a:r>
          </a:p>
        </p:txBody>
      </p:sp>
      <p:sp>
        <p:nvSpPr>
          <p:cNvPr id="774" name="EA, evento adverso; GI, gastrointestinal; EPP, reacción cutánea de eritrodisestesia palmoplantar; IMQ, inhibidor multicinasa 1. Ficha técnica de Nexavar (sorafenib). 2. Ficha técnica de Sutent (sunitinib). 3. Ficha técnica de Stivarga (regorafenib). 4. F"/>
          <p:cNvSpPr txBox="1"/>
          <p:nvPr/>
        </p:nvSpPr>
        <p:spPr>
          <a:xfrm>
            <a:off x="431800" y="12599144"/>
            <a:ext cx="22750840" cy="927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t>EA, evento adverso; GI, gastrointestinal; EPP,</a:t>
            </a:r>
            <a:r>
              <a:rPr b="1"/>
              <a:t> </a:t>
            </a:r>
            <a:r>
              <a:t>reacción cutánea de eritrodisestesia palmoplantar; IMQ, inhibidor multicinasa</a:t>
            </a:r>
            <a:br/>
            <a:r>
              <a:t>1. </a:t>
            </a:r>
            <a:r>
              <a:rPr u="sng">
                <a:solidFill>
                  <a:srgbClr val="4F4D50"/>
                </a:solidFill>
                <a:uFill>
                  <a:solidFill>
                    <a:srgbClr val="4F4D50"/>
                  </a:solidFill>
                </a:uFill>
                <a:hlinkClick r:id="rId3"/>
              </a:rPr>
              <a:t>Ficha técnica de Nexavar (sorafenib)</a:t>
            </a:r>
            <a:r>
              <a:t>. 2. </a:t>
            </a:r>
            <a:r>
              <a:rPr u="sng">
                <a:solidFill>
                  <a:srgbClr val="4F4D50"/>
                </a:solidFill>
                <a:uFill>
                  <a:solidFill>
                    <a:srgbClr val="4F4D50"/>
                  </a:solidFill>
                </a:uFill>
                <a:hlinkClick r:id="rId4"/>
              </a:rPr>
              <a:t>Ficha técnica de Sutent (sunitinib)</a:t>
            </a:r>
            <a:r>
              <a:t>. 3. </a:t>
            </a:r>
            <a:r>
              <a:rPr u="sng">
                <a:solidFill>
                  <a:srgbClr val="4F4D50"/>
                </a:solidFill>
                <a:uFill>
                  <a:solidFill>
                    <a:srgbClr val="4F4D50"/>
                  </a:solidFill>
                </a:uFill>
                <a:hlinkClick r:id="rId5"/>
              </a:rPr>
              <a:t>Ficha técnica de Stivarga (regorafenib)</a:t>
            </a:r>
            <a:r>
              <a:t>. 4. </a:t>
            </a:r>
            <a:r>
              <a:rPr u="sng">
                <a:solidFill>
                  <a:srgbClr val="4F4D50"/>
                </a:solidFill>
                <a:uFill>
                  <a:solidFill>
                    <a:srgbClr val="4F4D50"/>
                  </a:solidFill>
                </a:uFill>
                <a:hlinkClick r:id="rId6"/>
              </a:rPr>
              <a:t>Ficha técnica de Lenvima (lenvatinib)</a:t>
            </a:r>
            <a:r>
              <a:t>. 5. </a:t>
            </a:r>
            <a:r>
              <a:rPr u="sng">
                <a:solidFill>
                  <a:srgbClr val="4F4D50"/>
                </a:solidFill>
                <a:uFill>
                  <a:solidFill>
                    <a:srgbClr val="4F4D50"/>
                  </a:solidFill>
                </a:uFill>
                <a:hlinkClick r:id="rId7"/>
              </a:rPr>
              <a:t>Ficha técnica de Cabometyx (cabozantinib)</a:t>
            </a:r>
            <a:r>
              <a:t>. 6. </a:t>
            </a:r>
            <a:r>
              <a:rPr u="sng">
                <a:solidFill>
                  <a:srgbClr val="4F4D50"/>
                </a:solidFill>
                <a:uFill>
                  <a:solidFill>
                    <a:srgbClr val="4F4D50"/>
                  </a:solidFill>
                </a:uFill>
                <a:hlinkClick r:id="rId8"/>
              </a:rPr>
              <a:t>Ficha técnica de Ayvakit (avapritinib)</a:t>
            </a:r>
            <a:r>
              <a:t>.</a:t>
            </a:r>
          </a:p>
        </p:txBody>
      </p:sp>
      <p:graphicFrame>
        <p:nvGraphicFramePr>
          <p:cNvPr id="775" name="Table"/>
          <p:cNvGraphicFramePr/>
          <p:nvPr/>
        </p:nvGraphicFramePr>
        <p:xfrm>
          <a:off x="611263" y="2745670"/>
          <a:ext cx="22712737" cy="9720886"/>
        </p:xfrm>
        <a:graphic>
          <a:graphicData uri="http://schemas.openxmlformats.org/drawingml/2006/table">
            <a:tbl>
              <a:tblPr firstRow="1" firstCol="1" bandRow="1">
                <a:tableStyleId>{4C3C2611-4C71-4FC5-86AE-919BDF0F9419}</a:tableStyleId>
              </a:tblPr>
              <a:tblGrid>
                <a:gridCol w="2313195">
                  <a:extLst>
                    <a:ext uri="{9D8B030D-6E8A-4147-A177-3AD203B41FA5}">
                      <a16:colId xmlns:a16="http://schemas.microsoft.com/office/drawing/2014/main" val="20000"/>
                    </a:ext>
                  </a:extLst>
                </a:gridCol>
                <a:gridCol w="4978842">
                  <a:extLst>
                    <a:ext uri="{9D8B030D-6E8A-4147-A177-3AD203B41FA5}">
                      <a16:colId xmlns:a16="http://schemas.microsoft.com/office/drawing/2014/main" val="20001"/>
                    </a:ext>
                  </a:extLst>
                </a:gridCol>
                <a:gridCol w="4009191">
                  <a:extLst>
                    <a:ext uri="{9D8B030D-6E8A-4147-A177-3AD203B41FA5}">
                      <a16:colId xmlns:a16="http://schemas.microsoft.com/office/drawing/2014/main" val="20002"/>
                    </a:ext>
                  </a:extLst>
                </a:gridCol>
                <a:gridCol w="6741958">
                  <a:extLst>
                    <a:ext uri="{9D8B030D-6E8A-4147-A177-3AD203B41FA5}">
                      <a16:colId xmlns:a16="http://schemas.microsoft.com/office/drawing/2014/main" val="20003"/>
                    </a:ext>
                  </a:extLst>
                </a:gridCol>
                <a:gridCol w="4669551">
                  <a:extLst>
                    <a:ext uri="{9D8B030D-6E8A-4147-A177-3AD203B41FA5}">
                      <a16:colId xmlns:a16="http://schemas.microsoft.com/office/drawing/2014/main" val="20004"/>
                    </a:ext>
                  </a:extLst>
                </a:gridCol>
              </a:tblGrid>
              <a:tr h="790342">
                <a:tc>
                  <a:txBody>
                    <a:bodyPr/>
                    <a:lstStyle/>
                    <a:p>
                      <a:pPr>
                        <a:defRPr sz="1800" b="0">
                          <a:solidFill>
                            <a:srgbClr val="000000"/>
                          </a:solidFill>
                        </a:defRPr>
                      </a:pPr>
                      <a:r>
                        <a:rPr sz="1900" b="1">
                          <a:solidFill>
                            <a:srgbClr val="FFFFFF"/>
                          </a:solidFill>
                          <a:latin typeface="+mn-lt"/>
                          <a:ea typeface="+mn-ea"/>
                          <a:cs typeface="+mn-cs"/>
                          <a:sym typeface="Calibri"/>
                        </a:rPr>
                        <a:t>IMQ</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gridSpan="3">
                  <a:txBody>
                    <a:bodyPr/>
                    <a:lstStyle/>
                    <a:p>
                      <a:pPr>
                        <a:defRPr sz="1800" b="0">
                          <a:solidFill>
                            <a:srgbClr val="000000"/>
                          </a:solidFill>
                        </a:defRPr>
                      </a:pPr>
                      <a:r>
                        <a:rPr sz="1900" b="1">
                          <a:solidFill>
                            <a:srgbClr val="FFFFFF"/>
                          </a:solidFill>
                          <a:latin typeface="+mn-lt"/>
                          <a:ea typeface="+mn-ea"/>
                          <a:cs typeface="+mn-cs"/>
                          <a:sym typeface="Calibri"/>
                        </a:rPr>
                        <a:t>Modificación de dosis  por toxicidad cutánea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a:txBody>
                    <a:bodyPr/>
                    <a:lstStyle/>
                    <a:p>
                      <a:pPr>
                        <a:defRPr sz="1800" b="0">
                          <a:solidFill>
                            <a:srgbClr val="000000"/>
                          </a:solidFill>
                        </a:defRPr>
                      </a:pPr>
                      <a:r>
                        <a:rPr sz="1900" b="1">
                          <a:solidFill>
                            <a:srgbClr val="FFFFFF"/>
                          </a:solidFill>
                          <a:latin typeface="+mn-lt"/>
                          <a:ea typeface="+mn-ea"/>
                          <a:cs typeface="+mn-cs"/>
                          <a:sym typeface="Calibri"/>
                        </a:rPr>
                        <a:t>Interrupción por toxicidad cutánea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0"/>
                  </a:ext>
                </a:extLst>
              </a:tr>
              <a:tr h="1121357">
                <a:tc rowSpan="2">
                  <a:txBody>
                    <a:bodyPr/>
                    <a:lstStyle/>
                    <a:p>
                      <a:pPr>
                        <a:defRPr sz="1900">
                          <a:latin typeface="+mn-lt"/>
                          <a:ea typeface="+mn-ea"/>
                          <a:cs typeface="+mn-cs"/>
                          <a:sym typeface="Calibri"/>
                        </a:defRPr>
                      </a:pPr>
                      <a:r>
                        <a:t>sorafenib</a:t>
                      </a:r>
                      <a:r>
                        <a:rPr baseline="31999"/>
                        <a:t>1</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gridSpan="2">
                  <a:txBody>
                    <a:bodyPr/>
                    <a:lstStyle/>
                    <a:p>
                      <a:pPr algn="l">
                        <a:defRPr sz="1800"/>
                      </a:pPr>
                      <a:r>
                        <a:rPr sz="1900" b="1">
                          <a:solidFill>
                            <a:srgbClr val="00538A"/>
                          </a:solidFill>
                          <a:latin typeface="+mn-lt"/>
                          <a:ea typeface="+mn-ea"/>
                          <a:cs typeface="+mn-cs"/>
                          <a:sym typeface="Calibri"/>
                        </a:rPr>
                        <a:t>Grado 2, 1ª aparición y sin mejora en ≤7 días de tratamiento tópico, o 2ª o 3ª aparición: interrumpir hasta alcanzar grado ≤1 y reanudar a una dosis reducida en 1 nivel</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a:txBody>
                    <a:bodyPr/>
                    <a:lstStyle/>
                    <a:p>
                      <a:pPr algn="l">
                        <a:defRPr sz="1800"/>
                      </a:pPr>
                      <a:r>
                        <a:rPr sz="1900" b="1">
                          <a:solidFill>
                            <a:srgbClr val="00538A"/>
                          </a:solidFill>
                          <a:latin typeface="+mn-lt"/>
                          <a:ea typeface="+mn-ea"/>
                          <a:cs typeface="+mn-cs"/>
                          <a:sym typeface="Calibri"/>
                        </a:rPr>
                        <a:t>Grado 3, 1ª o 2nd aparición: interrumpir hasta alcanzar grado ≤1 y reanudar a una dosis reducida en 1 nivel</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rowSpan="2">
                  <a:txBody>
                    <a:bodyPr/>
                    <a:lstStyle/>
                    <a:p>
                      <a:pPr algn="l">
                        <a:defRPr sz="1800"/>
                      </a:pPr>
                      <a:r>
                        <a:rPr sz="1900" b="1">
                          <a:solidFill>
                            <a:srgbClr val="00538A"/>
                          </a:solidFill>
                          <a:latin typeface="+mn-lt"/>
                          <a:ea typeface="+mn-ea"/>
                          <a:cs typeface="+mn-cs"/>
                          <a:sym typeface="Calibri"/>
                        </a:rPr>
                        <a:t>4ª aparición de un grado 2 de EA 3ª  aparición de un grado 3 de EA</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790558">
                <a:tc vMerge="1">
                  <a:txBody>
                    <a:bodyPr/>
                    <a:lstStyle/>
                    <a:p>
                      <a:endParaRPr lang="en-US"/>
                    </a:p>
                  </a:txBody>
                  <a:tcPr/>
                </a:tc>
                <a:tc gridSpan="3">
                  <a:txBody>
                    <a:bodyPr/>
                    <a:lstStyle/>
                    <a:p>
                      <a:pPr algn="l">
                        <a:defRPr sz="1800"/>
                      </a:pPr>
                      <a:r>
                        <a:rPr sz="1900" b="1">
                          <a:solidFill>
                            <a:srgbClr val="00538A"/>
                          </a:solidFill>
                          <a:latin typeface="+mn-lt"/>
                          <a:ea typeface="+mn-ea"/>
                          <a:cs typeface="+mn-cs"/>
                          <a:sym typeface="Calibri"/>
                        </a:rPr>
                        <a:t>Tras la mejora a un grado ≤1 y ≥28 días de tratamiento con dosis reducida, la dosis se puede aumentar 1 nivel</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825656">
                <a:tc>
                  <a:txBody>
                    <a:bodyPr/>
                    <a:lstStyle/>
                    <a:p>
                      <a:pPr>
                        <a:defRPr sz="1900">
                          <a:latin typeface="+mn-lt"/>
                          <a:ea typeface="+mn-ea"/>
                          <a:cs typeface="+mn-cs"/>
                          <a:sym typeface="Calibri"/>
                        </a:defRPr>
                      </a:pPr>
                      <a:r>
                        <a:t>sunitinib</a:t>
                      </a:r>
                      <a:r>
                        <a:rPr baseline="31999"/>
                        <a:t>2</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gridSpan="4">
                  <a:txBody>
                    <a:bodyPr/>
                    <a:lstStyle/>
                    <a:p>
                      <a:pPr algn="l">
                        <a:defRPr sz="1800"/>
                      </a:pPr>
                      <a:r>
                        <a:rPr sz="1900" b="1">
                          <a:solidFill>
                            <a:srgbClr val="00538A"/>
                          </a:solidFill>
                          <a:latin typeface="+mn-lt"/>
                          <a:ea typeface="+mn-ea"/>
                          <a:cs typeface="+mn-cs"/>
                          <a:sym typeface="Calibri"/>
                        </a:rPr>
                        <a:t>Interrumpir o modificar la dosis en incrementos o reducciones de 12,5 mg según la seguridad y tolerabilidad individual</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098199">
                <a:tc>
                  <a:txBody>
                    <a:bodyPr/>
                    <a:lstStyle/>
                    <a:p>
                      <a:pPr>
                        <a:defRPr sz="1900">
                          <a:latin typeface="+mn-lt"/>
                          <a:ea typeface="+mn-ea"/>
                          <a:cs typeface="+mn-cs"/>
                          <a:sym typeface="Calibri"/>
                        </a:defRPr>
                      </a:pPr>
                      <a:r>
                        <a:t>regorafenib</a:t>
                      </a:r>
                      <a:r>
                        <a:rPr baseline="31999"/>
                        <a:t>3</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algn="l">
                        <a:defRPr sz="1800"/>
                      </a:pPr>
                      <a:r>
                        <a:rPr sz="1900" b="1">
                          <a:solidFill>
                            <a:srgbClr val="00538A"/>
                          </a:solidFill>
                          <a:latin typeface="+mn-lt"/>
                          <a:ea typeface="+mn-ea"/>
                          <a:cs typeface="+mn-cs"/>
                          <a:sym typeface="Calibri"/>
                        </a:rPr>
                        <a:t>Interrumpir tratamiento si hay EPP de grado 2 que es recurrente o no mejora en &lt;7 días, a pesar de la reducción de la dosis ≥7 días para un grado 3 EPP cualquier grado 3 o 4 de EA</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marL="251354" indent="-251354" algn="l">
                        <a:buSzPct val="125000"/>
                        <a:buChar char="•"/>
                        <a:defRPr sz="1900" b="1">
                          <a:solidFill>
                            <a:srgbClr val="00538A"/>
                          </a:solidFill>
                          <a:latin typeface="+mn-lt"/>
                          <a:ea typeface="+mn-ea"/>
                          <a:cs typeface="+mn-cs"/>
                          <a:sym typeface="Calibri"/>
                        </a:defRPr>
                      </a:pPr>
                      <a:r>
                        <a:t>Reducir la dosis a 120 mg</a:t>
                      </a:r>
                    </a:p>
                    <a:p>
                      <a:pPr marL="251354" indent="-251354" algn="l">
                        <a:buSzPct val="125000"/>
                        <a:buChar char="•"/>
                        <a:defRPr sz="1900" b="1">
                          <a:solidFill>
                            <a:srgbClr val="00538A"/>
                          </a:solidFill>
                          <a:latin typeface="+mn-lt"/>
                          <a:ea typeface="+mn-ea"/>
                          <a:cs typeface="+mn-cs"/>
                          <a:sym typeface="Calibri"/>
                        </a:defRPr>
                      </a:pPr>
                      <a:r>
                        <a:t>ante 1st  aparición de un grado 2 de EPP</a:t>
                      </a:r>
                    </a:p>
                    <a:p>
                      <a:pPr marL="251354" indent="-251354" algn="l">
                        <a:buSzPct val="125000"/>
                        <a:buChar char="•"/>
                        <a:defRPr sz="1900" b="1">
                          <a:solidFill>
                            <a:srgbClr val="00538A"/>
                          </a:solidFill>
                          <a:latin typeface="+mn-lt"/>
                          <a:ea typeface="+mn-ea"/>
                          <a:cs typeface="+mn-cs"/>
                          <a:sym typeface="Calibri"/>
                        </a:defRPr>
                      </a:pPr>
                      <a:r>
                        <a:t>tras la recuperación de un grado 3 o 4 de EA</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marL="251354" indent="-251354" algn="l">
                        <a:buSzPct val="125000"/>
                        <a:buChar char="•"/>
                        <a:defRPr sz="1900" b="1">
                          <a:solidFill>
                            <a:srgbClr val="00538A"/>
                          </a:solidFill>
                          <a:latin typeface="+mn-lt"/>
                          <a:ea typeface="+mn-ea"/>
                          <a:cs typeface="+mn-cs"/>
                          <a:sym typeface="Calibri"/>
                        </a:defRPr>
                      </a:pPr>
                      <a:r>
                        <a:t>Reducir la dosis a 80 mg</a:t>
                      </a:r>
                    </a:p>
                    <a:p>
                      <a:pPr marL="251354" indent="-251354" algn="l">
                        <a:buSzPct val="125000"/>
                        <a:buChar char="•"/>
                        <a:defRPr sz="1900" b="1">
                          <a:solidFill>
                            <a:srgbClr val="00538A"/>
                          </a:solidFill>
                          <a:latin typeface="+mn-lt"/>
                          <a:ea typeface="+mn-ea"/>
                          <a:cs typeface="+mn-cs"/>
                          <a:sym typeface="Calibri"/>
                        </a:defRPr>
                      </a:pPr>
                      <a:r>
                        <a:t>ante la reaparición de un grado 2 de EPP a la dosis de 120 mg</a:t>
                      </a:r>
                    </a:p>
                    <a:p>
                      <a:pPr marL="251354" indent="-251354" algn="l">
                        <a:buSzPct val="125000"/>
                        <a:buChar char="•"/>
                        <a:defRPr sz="1900" b="1">
                          <a:solidFill>
                            <a:srgbClr val="00538A"/>
                          </a:solidFill>
                          <a:latin typeface="+mn-lt"/>
                          <a:ea typeface="+mn-ea"/>
                          <a:cs typeface="+mn-cs"/>
                          <a:sym typeface="Calibri"/>
                        </a:defRPr>
                      </a:pPr>
                      <a:r>
                        <a:t>tras la recuperación de un grado 3 o 4 de EA a la dosis de 120 mg</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a:txBody>
                    <a:bodyPr/>
                    <a:lstStyle/>
                    <a:p>
                      <a:pPr marL="251354" indent="-251354" algn="l">
                        <a:buSzPct val="125000"/>
                        <a:buChar char="•"/>
                        <a:defRPr sz="1900" b="1">
                          <a:solidFill>
                            <a:srgbClr val="00538A"/>
                          </a:solidFill>
                          <a:latin typeface="+mn-lt"/>
                          <a:ea typeface="+mn-ea"/>
                          <a:cs typeface="+mn-cs"/>
                          <a:sym typeface="Calibri"/>
                        </a:defRPr>
                      </a:pPr>
                      <a:r>
                        <a:t>No tolerancia de dosis de 80 mg</a:t>
                      </a:r>
                    </a:p>
                    <a:p>
                      <a:pPr marL="251354" indent="-251354" algn="l">
                        <a:buSzPct val="125000"/>
                        <a:buChar char="•"/>
                        <a:defRPr sz="1900" b="1">
                          <a:solidFill>
                            <a:srgbClr val="00538A"/>
                          </a:solidFill>
                          <a:latin typeface="+mn-lt"/>
                          <a:ea typeface="+mn-ea"/>
                          <a:cs typeface="+mn-cs"/>
                          <a:sym typeface="Calibri"/>
                        </a:defRPr>
                      </a:pPr>
                      <a:r>
                        <a:t>Grado 4 EA; reanudar solo si el beneficio potencial supera los riesgos</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4"/>
                  </a:ext>
                </a:extLst>
              </a:tr>
              <a:tr h="716750">
                <a:tc rowSpan="2">
                  <a:txBody>
                    <a:bodyPr/>
                    <a:lstStyle/>
                    <a:p>
                      <a:pPr>
                        <a:defRPr sz="1900">
                          <a:latin typeface="+mn-lt"/>
                          <a:ea typeface="+mn-ea"/>
                          <a:cs typeface="+mn-cs"/>
                          <a:sym typeface="Calibri"/>
                        </a:defRPr>
                      </a:pPr>
                      <a:r>
                        <a:t>lenvatinib</a:t>
                      </a:r>
                      <a:r>
                        <a:rPr baseline="31999"/>
                        <a:t>4</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gridSpan="4">
                  <a:txBody>
                    <a:bodyPr/>
                    <a:lstStyle/>
                    <a:p>
                      <a:pPr algn="l">
                        <a:defRPr sz="1800"/>
                      </a:pPr>
                      <a:r>
                        <a:rPr sz="1900" b="1">
                          <a:solidFill>
                            <a:srgbClr val="00538A"/>
                          </a:solidFill>
                          <a:latin typeface="+mn-lt"/>
                          <a:ea typeface="+mn-ea"/>
                          <a:cs typeface="+mn-cs"/>
                          <a:sym typeface="Calibri"/>
                        </a:rPr>
                        <a:t>No hay recomendaciones específicas para la toxicidad cutánea. Las recomendaciones para "otras reacciones adversas", incluida la diarrea, hipocalcemia y eventos hemorrágicos son:</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158442">
                <a:tc vMerge="1">
                  <a:txBody>
                    <a:bodyPr/>
                    <a:lstStyle/>
                    <a:p>
                      <a:endParaRPr lang="en-US"/>
                    </a:p>
                  </a:txBody>
                  <a:tcPr/>
                </a:tc>
                <a:tc gridSpan="3">
                  <a:txBody>
                    <a:bodyPr/>
                    <a:lstStyle/>
                    <a:p>
                      <a:pPr marL="251354" indent="-251354" algn="l">
                        <a:buSzPct val="125000"/>
                        <a:buChar char="•"/>
                        <a:defRPr sz="1900" b="1">
                          <a:solidFill>
                            <a:srgbClr val="00538A"/>
                          </a:solidFill>
                          <a:latin typeface="+mn-lt"/>
                          <a:ea typeface="+mn-ea"/>
                          <a:cs typeface="+mn-cs"/>
                          <a:sym typeface="Calibri"/>
                        </a:defRPr>
                      </a:pPr>
                      <a:r>
                        <a:t>Persistencia o intolerabilidad de grado 2 o 3 de EA</a:t>
                      </a:r>
                    </a:p>
                    <a:p>
                      <a:pPr marL="251354" indent="-251354" algn="l">
                        <a:buSzPct val="125000"/>
                        <a:buChar char="•"/>
                        <a:defRPr sz="1900" b="1">
                          <a:solidFill>
                            <a:srgbClr val="00538A"/>
                          </a:solidFill>
                          <a:latin typeface="+mn-lt"/>
                          <a:ea typeface="+mn-ea"/>
                          <a:cs typeface="+mn-cs"/>
                          <a:sym typeface="Calibri"/>
                        </a:defRPr>
                      </a:pPr>
                      <a:r>
                        <a:t>Suspender hasta mejora a grado ≤1</a:t>
                      </a:r>
                    </a:p>
                    <a:p>
                      <a:pPr marL="251354" indent="-251354" algn="l">
                        <a:buSzPct val="125000"/>
                        <a:buChar char="•"/>
                        <a:defRPr sz="1900" b="1">
                          <a:solidFill>
                            <a:srgbClr val="00538A"/>
                          </a:solidFill>
                          <a:latin typeface="+mn-lt"/>
                          <a:ea typeface="+mn-ea"/>
                          <a:cs typeface="+mn-cs"/>
                          <a:sym typeface="Calibri"/>
                        </a:defRPr>
                      </a:pPr>
                      <a:r>
                        <a:t>Reanudar con dosis reducida</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a:txBody>
                    <a:bodyPr/>
                    <a:lstStyle/>
                    <a:p>
                      <a:pPr algn="l">
                        <a:defRPr sz="1800"/>
                      </a:pPr>
                      <a:r>
                        <a:rPr sz="1900" b="1">
                          <a:solidFill>
                            <a:srgbClr val="00538A"/>
                          </a:solidFill>
                          <a:latin typeface="+mn-lt"/>
                          <a:ea typeface="+mn-ea"/>
                          <a:cs typeface="+mn-cs"/>
                          <a:sym typeface="Calibri"/>
                        </a:rPr>
                        <a:t>Grado 4 EA</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6"/>
                  </a:ext>
                </a:extLst>
              </a:tr>
              <a:tr h="1336307">
                <a:tc>
                  <a:txBody>
                    <a:bodyPr/>
                    <a:lstStyle/>
                    <a:p>
                      <a:pPr>
                        <a:defRPr sz="1900">
                          <a:latin typeface="+mn-lt"/>
                          <a:ea typeface="+mn-ea"/>
                          <a:cs typeface="+mn-cs"/>
                          <a:sym typeface="Calibri"/>
                        </a:defRPr>
                      </a:pPr>
                      <a:r>
                        <a:t>cabozantinib</a:t>
                      </a:r>
                      <a:r>
                        <a:rPr baseline="31999"/>
                        <a:t>5</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marL="251354" indent="-251354" algn="l">
                        <a:buSzPct val="125000"/>
                        <a:buChar char="•"/>
                        <a:defRPr sz="1900" b="1">
                          <a:solidFill>
                            <a:srgbClr val="00538A"/>
                          </a:solidFill>
                          <a:latin typeface="+mn-lt"/>
                          <a:ea typeface="+mn-ea"/>
                          <a:cs typeface="+mn-cs"/>
                          <a:sym typeface="Calibri"/>
                        </a:defRPr>
                      </a:pPr>
                      <a:r>
                        <a:t>Suspender para un</a:t>
                      </a:r>
                    </a:p>
                    <a:p>
                      <a:pPr marL="251354" indent="-251354" algn="l">
                        <a:buSzPct val="125000"/>
                        <a:buChar char="•"/>
                        <a:defRPr sz="1900" b="1">
                          <a:solidFill>
                            <a:srgbClr val="00538A"/>
                          </a:solidFill>
                          <a:latin typeface="+mn-lt"/>
                          <a:ea typeface="+mn-ea"/>
                          <a:cs typeface="+mn-cs"/>
                          <a:sym typeface="Calibri"/>
                        </a:defRPr>
                      </a:pPr>
                      <a:r>
                        <a:t>grado 2 intolerable de EA</a:t>
                      </a:r>
                    </a:p>
                    <a:p>
                      <a:pPr marL="251354" indent="-251354" algn="l">
                        <a:buSzPct val="125000"/>
                        <a:buChar char="•"/>
                        <a:defRPr sz="1900" b="1">
                          <a:solidFill>
                            <a:srgbClr val="00538A"/>
                          </a:solidFill>
                          <a:latin typeface="+mn-lt"/>
                          <a:ea typeface="+mn-ea"/>
                          <a:cs typeface="+mn-cs"/>
                          <a:sym typeface="Calibri"/>
                        </a:defRPr>
                      </a:pPr>
                      <a:r>
                        <a:t>cualquier grado 3 o 4 de EA</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gridSpan="2">
                  <a:txBody>
                    <a:bodyPr/>
                    <a:lstStyle/>
                    <a:p>
                      <a:pPr algn="l">
                        <a:defRPr sz="1800"/>
                      </a:pPr>
                      <a:r>
                        <a:rPr sz="1900" b="1">
                          <a:solidFill>
                            <a:srgbClr val="00538A"/>
                          </a:solidFill>
                          <a:latin typeface="+mn-lt"/>
                          <a:ea typeface="+mn-ea"/>
                          <a:cs typeface="+mn-cs"/>
                          <a:sym typeface="Calibri"/>
                        </a:rPr>
                        <a:t>Ante la resolución o mejora a niveles basales o grado 1, reducir la dosis diaria en 20 mg. Los pacientes que estaban recibiendo 20 mg/día de dosis se mantienen con esa dosis.</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a:txBody>
                    <a:bodyPr/>
                    <a:lstStyle/>
                    <a:p>
                      <a:pPr algn="l">
                        <a:defRPr sz="1800"/>
                      </a:pPr>
                      <a:r>
                        <a:rPr sz="1900" b="1">
                          <a:solidFill>
                            <a:srgbClr val="00538A"/>
                          </a:solidFill>
                          <a:latin typeface="+mn-lt"/>
                          <a:ea typeface="+mn-ea"/>
                          <a:cs typeface="+mn-cs"/>
                          <a:sym typeface="Calibri"/>
                        </a:rPr>
                        <a:t>No tolerancia de dosis de 20 mg</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7"/>
                  </a:ext>
                </a:extLst>
              </a:tr>
              <a:tr h="883275">
                <a:tc>
                  <a:txBody>
                    <a:bodyPr/>
                    <a:lstStyle/>
                    <a:p>
                      <a:pPr>
                        <a:defRPr sz="1900">
                          <a:latin typeface="+mn-lt"/>
                          <a:ea typeface="+mn-ea"/>
                          <a:cs typeface="+mn-cs"/>
                          <a:sym typeface="Calibri"/>
                        </a:defRPr>
                      </a:pPr>
                      <a:r>
                        <a:t>avapritinib</a:t>
                      </a:r>
                      <a:r>
                        <a:rPr baseline="31999"/>
                        <a:t>6</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gridSpan="4">
                  <a:txBody>
                    <a:bodyPr/>
                    <a:lstStyle/>
                    <a:p>
                      <a:pPr algn="l">
                        <a:defRPr sz="1800"/>
                      </a:pPr>
                      <a:r>
                        <a:rPr sz="1900" b="1">
                          <a:solidFill>
                            <a:srgbClr val="00538A"/>
                          </a:solidFill>
                          <a:latin typeface="+mn-lt"/>
                          <a:ea typeface="+mn-ea"/>
                          <a:cs typeface="+mn-cs"/>
                          <a:sym typeface="Calibri"/>
                        </a:rPr>
                        <a:t>Suspender para un grado 3 o 4 de EA hasta mejora a grado ≤2 Reanudar a la misma dosis o una dosis reducida, según corresponda a nivel clínico</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776" name="REDUCCIONES DE DOSIS Y DESCANSOS DE FÁRMACOS"/>
          <p:cNvSpPr txBox="1"/>
          <p:nvPr/>
        </p:nvSpPr>
        <p:spPr>
          <a:xfrm>
            <a:off x="1130300" y="660399"/>
            <a:ext cx="21582311"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REDUCCIONES DE DOSIS Y DESCANSOS DE FÁRMACOS</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79" name="INHIBIDOR DE VEGF(R) EN CÁNCERES GI Y HEPÁTICO"/>
          <p:cNvSpPr txBox="1"/>
          <p:nvPr/>
        </p:nvSpPr>
        <p:spPr>
          <a:xfrm>
            <a:off x="1130300" y="1625599"/>
            <a:ext cx="21657031"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INHIBIDOR DE VEGF(R) EN CÁNCERES GI Y HEPÁTICO</a:t>
            </a:r>
          </a:p>
        </p:txBody>
      </p:sp>
      <p:sp>
        <p:nvSpPr>
          <p:cNvPr id="780" name="GI, gastrointestinal; VEGFR, receptor del factor de crecimiento del endotelio vascular…"/>
          <p:cNvSpPr txBox="1"/>
          <p:nvPr/>
        </p:nvSpPr>
        <p:spPr>
          <a:xfrm>
            <a:off x="431800" y="12852399"/>
            <a:ext cx="22048836" cy="75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GI, gastrointestinal; VEGFR, receptor del factor de crecimiento del endotelio vascular</a:t>
            </a:r>
            <a:endParaRPr sz="850">
              <a:solidFill>
                <a:srgbClr val="000000"/>
              </a:solidFill>
              <a:latin typeface="Helvetica"/>
              <a:ea typeface="Helvetica"/>
              <a:cs typeface="Helvetica"/>
              <a:sym typeface="Helvetica"/>
            </a:endParaRPr>
          </a:p>
          <a:p>
            <a:pPr algn="l">
              <a:defRPr sz="2200" b="0">
                <a:solidFill>
                  <a:srgbClr val="3B3735"/>
                </a:solidFill>
              </a:defRPr>
            </a:pPr>
            <a:r>
              <a:t>1. </a:t>
            </a:r>
            <a:r>
              <a:rPr u="sng">
                <a:solidFill>
                  <a:srgbClr val="4F4D50"/>
                </a:solidFill>
                <a:uFill>
                  <a:solidFill>
                    <a:srgbClr val="4F4D50"/>
                  </a:solidFill>
                </a:uFill>
                <a:hlinkClick r:id="rId3"/>
              </a:rPr>
              <a:t>Avastin (bevacizumab) Ficha técnica</a:t>
            </a:r>
            <a:r>
              <a:t>. 2. </a:t>
            </a:r>
            <a:r>
              <a:rPr u="sng">
                <a:solidFill>
                  <a:srgbClr val="4F4D50"/>
                </a:solidFill>
                <a:uFill>
                  <a:solidFill>
                    <a:srgbClr val="4F4D50"/>
                  </a:solidFill>
                </a:uFill>
                <a:hlinkClick r:id="rId4"/>
              </a:rPr>
              <a:t>Zaltrap (aflibercept) Ficha técnica</a:t>
            </a:r>
            <a:r>
              <a:t>. 3. </a:t>
            </a:r>
            <a:r>
              <a:rPr u="sng">
                <a:solidFill>
                  <a:srgbClr val="4F4D50"/>
                </a:solidFill>
                <a:uFill>
                  <a:solidFill>
                    <a:srgbClr val="4F4D50"/>
                  </a:solidFill>
                </a:uFill>
                <a:hlinkClick r:id="rId5"/>
              </a:rPr>
              <a:t>Cyramza (ramucirumab) Ficha técnica</a:t>
            </a:r>
            <a:r>
              <a:t>. </a:t>
            </a:r>
          </a:p>
        </p:txBody>
      </p:sp>
      <p:sp>
        <p:nvSpPr>
          <p:cNvPr id="781" name="Discontinuar el inhibidor de VEGF(R) en pacientes con complicaciones de cicatrización de heridas…"/>
          <p:cNvSpPr txBox="1"/>
          <p:nvPr/>
        </p:nvSpPr>
        <p:spPr>
          <a:xfrm>
            <a:off x="2113396" y="4543400"/>
            <a:ext cx="21171309" cy="54433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600"/>
              </a:spcBef>
              <a:defRPr sz="3800">
                <a:solidFill>
                  <a:srgbClr val="00538A"/>
                </a:solidFill>
              </a:defRPr>
            </a:pPr>
            <a:endParaRPr/>
          </a:p>
          <a:p>
            <a:pPr algn="l">
              <a:spcBef>
                <a:spcPts val="600"/>
              </a:spcBef>
              <a:defRPr sz="3800">
                <a:solidFill>
                  <a:srgbClr val="3B3735"/>
                </a:solidFill>
              </a:defRPr>
            </a:pPr>
            <a:r>
              <a:rPr>
                <a:solidFill>
                  <a:srgbClr val="C0504D"/>
                </a:solidFill>
              </a:rPr>
              <a:t>Discontinuar el inhibidor de VEGF(R) </a:t>
            </a:r>
            <a:r>
              <a:rPr b="0"/>
              <a:t>en pacientes con complicaciones de cicatrización de heridas</a:t>
            </a:r>
          </a:p>
          <a:p>
            <a:pPr algn="l" defTabSz="457200">
              <a:defRPr sz="3800" b="0">
                <a:solidFill>
                  <a:srgbClr val="4C4745"/>
                </a:solidFill>
              </a:defRPr>
            </a:pPr>
            <a:r>
              <a:t>... que requieran intervención médica (ramucirumab y bevacizumab)</a:t>
            </a:r>
          </a:p>
          <a:p>
            <a:pPr algn="l" defTabSz="457200">
              <a:defRPr sz="3800" b="0">
                <a:solidFill>
                  <a:srgbClr val="4C4745"/>
                </a:solidFill>
              </a:defRPr>
            </a:pPr>
            <a:r>
              <a:t>... o fascitis necrotizante (bevacizumab)</a:t>
            </a:r>
          </a:p>
          <a:p>
            <a:pPr algn="l" defTabSz="457200">
              <a:defRPr sz="3800" b="0">
                <a:solidFill>
                  <a:srgbClr val="4C4745"/>
                </a:solidFill>
              </a:defRPr>
            </a:pPr>
            <a:endParaRPr/>
          </a:p>
          <a:p>
            <a:pPr algn="l" defTabSz="457200">
              <a:defRPr sz="3800" b="0">
                <a:solidFill>
                  <a:srgbClr val="4C4745"/>
                </a:solidFill>
              </a:defRPr>
            </a:pPr>
            <a:r>
              <a:rPr b="1">
                <a:solidFill>
                  <a:srgbClr val="C0504D"/>
                </a:solidFill>
              </a:rPr>
              <a:t>No administrar el inhibidor de VEGF(R)</a:t>
            </a:r>
            <a:r>
              <a:rPr b="1">
                <a:solidFill>
                  <a:srgbClr val="D46D50"/>
                </a:solidFill>
              </a:rPr>
              <a:t> </a:t>
            </a:r>
            <a:r>
              <a:t>durante ≥28 días después de la cirugía, hasta que la herida esté totalmente cicatrizada</a:t>
            </a:r>
          </a:p>
          <a:p>
            <a:pPr algn="l" defTabSz="457200">
              <a:defRPr sz="3800" b="0">
                <a:solidFill>
                  <a:srgbClr val="4C4745"/>
                </a:solidFill>
              </a:defRPr>
            </a:pPr>
            <a:endParaRPr/>
          </a:p>
          <a:p>
            <a:pPr algn="l" defTabSz="457200">
              <a:defRPr sz="3800" b="0">
                <a:solidFill>
                  <a:srgbClr val="4C4745"/>
                </a:solidFill>
              </a:defRPr>
            </a:pPr>
            <a:r>
              <a:rPr b="1">
                <a:solidFill>
                  <a:srgbClr val="C0504D"/>
                </a:solidFill>
              </a:rPr>
              <a:t>Suspender el inhibidor de VEGF(R)</a:t>
            </a:r>
            <a:r>
              <a:rPr>
                <a:solidFill>
                  <a:srgbClr val="C0504D"/>
                </a:solidFill>
              </a:rPr>
              <a:t> </a:t>
            </a:r>
            <a:r>
              <a:t>durante ≥ 28 días antes de la cirugía electiva</a:t>
            </a:r>
          </a:p>
        </p:txBody>
      </p:sp>
      <p:sp>
        <p:nvSpPr>
          <p:cNvPr id="782" name="Multiplication Sign"/>
          <p:cNvSpPr/>
          <p:nvPr/>
        </p:nvSpPr>
        <p:spPr>
          <a:xfrm>
            <a:off x="1132745" y="5146261"/>
            <a:ext cx="697318" cy="697317"/>
          </a:xfrm>
          <a:custGeom>
            <a:avLst/>
            <a:gdLst/>
            <a:ahLst/>
            <a:cxnLst>
              <a:cxn ang="0">
                <a:pos x="wd2" y="hd2"/>
              </a:cxn>
              <a:cxn ang="5400000">
                <a:pos x="wd2" y="hd2"/>
              </a:cxn>
              <a:cxn ang="10800000">
                <a:pos x="wd2" y="hd2"/>
              </a:cxn>
              <a:cxn ang="16200000">
                <a:pos x="wd2" y="hd2"/>
              </a:cxn>
            </a:cxnLst>
            <a:rect l="0" t="0" r="r" b="b"/>
            <a:pathLst>
              <a:path w="21577" h="21577" extrusionOk="0">
                <a:moveTo>
                  <a:pt x="3398" y="1"/>
                </a:moveTo>
                <a:cubicBezTo>
                  <a:pt x="3368" y="1"/>
                  <a:pt x="3338" y="12"/>
                  <a:pt x="3315" y="35"/>
                </a:cubicBezTo>
                <a:lnTo>
                  <a:pt x="35" y="3315"/>
                </a:lnTo>
                <a:cubicBezTo>
                  <a:pt x="-11" y="3361"/>
                  <a:pt x="-11" y="3434"/>
                  <a:pt x="35" y="3480"/>
                </a:cubicBezTo>
                <a:lnTo>
                  <a:pt x="7290" y="10733"/>
                </a:lnTo>
                <a:cubicBezTo>
                  <a:pt x="7320" y="10764"/>
                  <a:pt x="7320" y="10813"/>
                  <a:pt x="7290" y="10843"/>
                </a:cubicBezTo>
                <a:lnTo>
                  <a:pt x="35" y="18098"/>
                </a:lnTo>
                <a:cubicBezTo>
                  <a:pt x="-11" y="18144"/>
                  <a:pt x="-11" y="18217"/>
                  <a:pt x="35" y="18263"/>
                </a:cubicBezTo>
                <a:lnTo>
                  <a:pt x="3315" y="21543"/>
                </a:lnTo>
                <a:cubicBezTo>
                  <a:pt x="3361" y="21589"/>
                  <a:pt x="3434" y="21589"/>
                  <a:pt x="3480" y="21543"/>
                </a:cubicBezTo>
                <a:lnTo>
                  <a:pt x="10733" y="14288"/>
                </a:lnTo>
                <a:cubicBezTo>
                  <a:pt x="10764" y="14258"/>
                  <a:pt x="10814" y="14258"/>
                  <a:pt x="10845" y="14288"/>
                </a:cubicBezTo>
                <a:lnTo>
                  <a:pt x="18098" y="21543"/>
                </a:lnTo>
                <a:cubicBezTo>
                  <a:pt x="18144" y="21589"/>
                  <a:pt x="18217" y="21589"/>
                  <a:pt x="18263" y="21543"/>
                </a:cubicBezTo>
                <a:lnTo>
                  <a:pt x="21543" y="18263"/>
                </a:lnTo>
                <a:cubicBezTo>
                  <a:pt x="21589" y="18217"/>
                  <a:pt x="21589" y="18144"/>
                  <a:pt x="21543" y="18098"/>
                </a:cubicBezTo>
                <a:lnTo>
                  <a:pt x="14288" y="10845"/>
                </a:lnTo>
                <a:cubicBezTo>
                  <a:pt x="14258" y="10814"/>
                  <a:pt x="14258" y="10764"/>
                  <a:pt x="14288" y="10733"/>
                </a:cubicBezTo>
                <a:lnTo>
                  <a:pt x="21543" y="3480"/>
                </a:lnTo>
                <a:cubicBezTo>
                  <a:pt x="21588" y="3434"/>
                  <a:pt x="21588" y="3360"/>
                  <a:pt x="21543" y="3315"/>
                </a:cubicBezTo>
                <a:lnTo>
                  <a:pt x="18263" y="35"/>
                </a:lnTo>
                <a:cubicBezTo>
                  <a:pt x="18217" y="-11"/>
                  <a:pt x="18144" y="-11"/>
                  <a:pt x="18098" y="35"/>
                </a:cubicBezTo>
                <a:lnTo>
                  <a:pt x="10845" y="7290"/>
                </a:lnTo>
                <a:cubicBezTo>
                  <a:pt x="10814" y="7320"/>
                  <a:pt x="10765" y="7320"/>
                  <a:pt x="10735" y="7290"/>
                </a:cubicBezTo>
                <a:lnTo>
                  <a:pt x="3480" y="35"/>
                </a:lnTo>
                <a:cubicBezTo>
                  <a:pt x="3457" y="12"/>
                  <a:pt x="3428" y="1"/>
                  <a:pt x="3398" y="1"/>
                </a:cubicBez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783" name="La ficha técnica de cada inhibidor del VEGF(R) contiene advertencias sobre la mala cicatrización de heridas1–3"/>
          <p:cNvSpPr txBox="1"/>
          <p:nvPr/>
        </p:nvSpPr>
        <p:spPr>
          <a:xfrm>
            <a:off x="1092670" y="3300180"/>
            <a:ext cx="21171309" cy="1188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600"/>
              </a:spcBef>
              <a:defRPr sz="3800">
                <a:solidFill>
                  <a:srgbClr val="00538A"/>
                </a:solidFill>
              </a:defRPr>
            </a:pPr>
            <a:r>
              <a:t>La ficha técnica de cada inhibidor del VEGF(R) contiene advertencias sobre </a:t>
            </a:r>
            <a:r>
              <a:rPr>
                <a:solidFill>
                  <a:srgbClr val="C0504D"/>
                </a:solidFill>
              </a:rPr>
              <a:t>la mala cicatrización de heridas</a:t>
            </a:r>
            <a:r>
              <a:rPr baseline="31999"/>
              <a:t>1–3</a:t>
            </a:r>
          </a:p>
        </p:txBody>
      </p:sp>
      <p:sp>
        <p:nvSpPr>
          <p:cNvPr id="784" name="Multiplication Sign"/>
          <p:cNvSpPr/>
          <p:nvPr/>
        </p:nvSpPr>
        <p:spPr>
          <a:xfrm>
            <a:off x="1132745" y="7786088"/>
            <a:ext cx="697318" cy="697318"/>
          </a:xfrm>
          <a:custGeom>
            <a:avLst/>
            <a:gdLst/>
            <a:ahLst/>
            <a:cxnLst>
              <a:cxn ang="0">
                <a:pos x="wd2" y="hd2"/>
              </a:cxn>
              <a:cxn ang="5400000">
                <a:pos x="wd2" y="hd2"/>
              </a:cxn>
              <a:cxn ang="10800000">
                <a:pos x="wd2" y="hd2"/>
              </a:cxn>
              <a:cxn ang="16200000">
                <a:pos x="wd2" y="hd2"/>
              </a:cxn>
            </a:cxnLst>
            <a:rect l="0" t="0" r="r" b="b"/>
            <a:pathLst>
              <a:path w="21577" h="21577" extrusionOk="0">
                <a:moveTo>
                  <a:pt x="3398" y="1"/>
                </a:moveTo>
                <a:cubicBezTo>
                  <a:pt x="3368" y="1"/>
                  <a:pt x="3338" y="12"/>
                  <a:pt x="3315" y="35"/>
                </a:cubicBezTo>
                <a:lnTo>
                  <a:pt x="35" y="3315"/>
                </a:lnTo>
                <a:cubicBezTo>
                  <a:pt x="-11" y="3361"/>
                  <a:pt x="-11" y="3434"/>
                  <a:pt x="35" y="3480"/>
                </a:cubicBezTo>
                <a:lnTo>
                  <a:pt x="7290" y="10733"/>
                </a:lnTo>
                <a:cubicBezTo>
                  <a:pt x="7320" y="10764"/>
                  <a:pt x="7320" y="10813"/>
                  <a:pt x="7290" y="10843"/>
                </a:cubicBezTo>
                <a:lnTo>
                  <a:pt x="35" y="18098"/>
                </a:lnTo>
                <a:cubicBezTo>
                  <a:pt x="-11" y="18144"/>
                  <a:pt x="-11" y="18217"/>
                  <a:pt x="35" y="18263"/>
                </a:cubicBezTo>
                <a:lnTo>
                  <a:pt x="3315" y="21543"/>
                </a:lnTo>
                <a:cubicBezTo>
                  <a:pt x="3361" y="21589"/>
                  <a:pt x="3434" y="21589"/>
                  <a:pt x="3480" y="21543"/>
                </a:cubicBezTo>
                <a:lnTo>
                  <a:pt x="10733" y="14288"/>
                </a:lnTo>
                <a:cubicBezTo>
                  <a:pt x="10764" y="14258"/>
                  <a:pt x="10814" y="14258"/>
                  <a:pt x="10845" y="14288"/>
                </a:cubicBezTo>
                <a:lnTo>
                  <a:pt x="18098" y="21543"/>
                </a:lnTo>
                <a:cubicBezTo>
                  <a:pt x="18144" y="21589"/>
                  <a:pt x="18217" y="21589"/>
                  <a:pt x="18263" y="21543"/>
                </a:cubicBezTo>
                <a:lnTo>
                  <a:pt x="21543" y="18263"/>
                </a:lnTo>
                <a:cubicBezTo>
                  <a:pt x="21589" y="18217"/>
                  <a:pt x="21589" y="18144"/>
                  <a:pt x="21543" y="18098"/>
                </a:cubicBezTo>
                <a:lnTo>
                  <a:pt x="14288" y="10845"/>
                </a:lnTo>
                <a:cubicBezTo>
                  <a:pt x="14258" y="10814"/>
                  <a:pt x="14258" y="10764"/>
                  <a:pt x="14288" y="10733"/>
                </a:cubicBezTo>
                <a:lnTo>
                  <a:pt x="21543" y="3480"/>
                </a:lnTo>
                <a:cubicBezTo>
                  <a:pt x="21588" y="3434"/>
                  <a:pt x="21588" y="3360"/>
                  <a:pt x="21543" y="3315"/>
                </a:cubicBezTo>
                <a:lnTo>
                  <a:pt x="18263" y="35"/>
                </a:lnTo>
                <a:cubicBezTo>
                  <a:pt x="18217" y="-11"/>
                  <a:pt x="18144" y="-11"/>
                  <a:pt x="18098" y="35"/>
                </a:cubicBezTo>
                <a:lnTo>
                  <a:pt x="10845" y="7290"/>
                </a:lnTo>
                <a:cubicBezTo>
                  <a:pt x="10814" y="7320"/>
                  <a:pt x="10765" y="7320"/>
                  <a:pt x="10735" y="7290"/>
                </a:cubicBezTo>
                <a:lnTo>
                  <a:pt x="3480" y="35"/>
                </a:lnTo>
                <a:cubicBezTo>
                  <a:pt x="3457" y="12"/>
                  <a:pt x="3428" y="1"/>
                  <a:pt x="3398" y="1"/>
                </a:cubicBez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785" name="Multiplication Sign"/>
          <p:cNvSpPr/>
          <p:nvPr/>
        </p:nvSpPr>
        <p:spPr>
          <a:xfrm>
            <a:off x="1132745" y="9250137"/>
            <a:ext cx="697318" cy="697318"/>
          </a:xfrm>
          <a:custGeom>
            <a:avLst/>
            <a:gdLst/>
            <a:ahLst/>
            <a:cxnLst>
              <a:cxn ang="0">
                <a:pos x="wd2" y="hd2"/>
              </a:cxn>
              <a:cxn ang="5400000">
                <a:pos x="wd2" y="hd2"/>
              </a:cxn>
              <a:cxn ang="10800000">
                <a:pos x="wd2" y="hd2"/>
              </a:cxn>
              <a:cxn ang="16200000">
                <a:pos x="wd2" y="hd2"/>
              </a:cxn>
            </a:cxnLst>
            <a:rect l="0" t="0" r="r" b="b"/>
            <a:pathLst>
              <a:path w="21577" h="21577" extrusionOk="0">
                <a:moveTo>
                  <a:pt x="3398" y="1"/>
                </a:moveTo>
                <a:cubicBezTo>
                  <a:pt x="3368" y="1"/>
                  <a:pt x="3338" y="12"/>
                  <a:pt x="3315" y="35"/>
                </a:cubicBezTo>
                <a:lnTo>
                  <a:pt x="35" y="3315"/>
                </a:lnTo>
                <a:cubicBezTo>
                  <a:pt x="-11" y="3361"/>
                  <a:pt x="-11" y="3434"/>
                  <a:pt x="35" y="3480"/>
                </a:cubicBezTo>
                <a:lnTo>
                  <a:pt x="7290" y="10733"/>
                </a:lnTo>
                <a:cubicBezTo>
                  <a:pt x="7320" y="10764"/>
                  <a:pt x="7320" y="10813"/>
                  <a:pt x="7290" y="10843"/>
                </a:cubicBezTo>
                <a:lnTo>
                  <a:pt x="35" y="18098"/>
                </a:lnTo>
                <a:cubicBezTo>
                  <a:pt x="-11" y="18144"/>
                  <a:pt x="-11" y="18217"/>
                  <a:pt x="35" y="18263"/>
                </a:cubicBezTo>
                <a:lnTo>
                  <a:pt x="3315" y="21543"/>
                </a:lnTo>
                <a:cubicBezTo>
                  <a:pt x="3361" y="21589"/>
                  <a:pt x="3434" y="21589"/>
                  <a:pt x="3480" y="21543"/>
                </a:cubicBezTo>
                <a:lnTo>
                  <a:pt x="10733" y="14288"/>
                </a:lnTo>
                <a:cubicBezTo>
                  <a:pt x="10764" y="14258"/>
                  <a:pt x="10814" y="14258"/>
                  <a:pt x="10845" y="14288"/>
                </a:cubicBezTo>
                <a:lnTo>
                  <a:pt x="18098" y="21543"/>
                </a:lnTo>
                <a:cubicBezTo>
                  <a:pt x="18144" y="21589"/>
                  <a:pt x="18217" y="21589"/>
                  <a:pt x="18263" y="21543"/>
                </a:cubicBezTo>
                <a:lnTo>
                  <a:pt x="21543" y="18263"/>
                </a:lnTo>
                <a:cubicBezTo>
                  <a:pt x="21589" y="18217"/>
                  <a:pt x="21589" y="18144"/>
                  <a:pt x="21543" y="18098"/>
                </a:cubicBezTo>
                <a:lnTo>
                  <a:pt x="14288" y="10845"/>
                </a:lnTo>
                <a:cubicBezTo>
                  <a:pt x="14258" y="10814"/>
                  <a:pt x="14258" y="10764"/>
                  <a:pt x="14288" y="10733"/>
                </a:cubicBezTo>
                <a:lnTo>
                  <a:pt x="21543" y="3480"/>
                </a:lnTo>
                <a:cubicBezTo>
                  <a:pt x="21588" y="3434"/>
                  <a:pt x="21588" y="3360"/>
                  <a:pt x="21543" y="3315"/>
                </a:cubicBezTo>
                <a:lnTo>
                  <a:pt x="18263" y="35"/>
                </a:lnTo>
                <a:cubicBezTo>
                  <a:pt x="18217" y="-11"/>
                  <a:pt x="18144" y="-11"/>
                  <a:pt x="18098" y="35"/>
                </a:cubicBezTo>
                <a:lnTo>
                  <a:pt x="10845" y="7290"/>
                </a:lnTo>
                <a:cubicBezTo>
                  <a:pt x="10814" y="7320"/>
                  <a:pt x="10765" y="7320"/>
                  <a:pt x="10735" y="7290"/>
                </a:cubicBezTo>
                <a:lnTo>
                  <a:pt x="3480" y="35"/>
                </a:lnTo>
                <a:cubicBezTo>
                  <a:pt x="3457" y="12"/>
                  <a:pt x="3428" y="1"/>
                  <a:pt x="3398" y="1"/>
                </a:cubicBez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786" name="REDUCCIONES DE DOSIS Y DESCANSOS DE FÁRMACOS"/>
          <p:cNvSpPr txBox="1"/>
          <p:nvPr/>
        </p:nvSpPr>
        <p:spPr>
          <a:xfrm>
            <a:off x="1130300" y="660399"/>
            <a:ext cx="21379733"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REDUCCIONES DE DOSIS Y DESCANSOS DE FÁRMACOS</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89" name="REDUCCIONES DE DOSIS Y DESCANSOS DE FÁRMACOS"/>
          <p:cNvSpPr txBox="1"/>
          <p:nvPr/>
        </p:nvSpPr>
        <p:spPr>
          <a:xfrm>
            <a:off x="1130300" y="660399"/>
            <a:ext cx="22386595"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REDUCCIONES DE DOSIS Y DESCANSOS DE FÁRMACOS</a:t>
            </a:r>
          </a:p>
        </p:txBody>
      </p:sp>
      <p:sp>
        <p:nvSpPr>
          <p:cNvPr id="790" name="EA, evento adverso, BCR–ABL, Philadelphia translocation; FDA, Administración de Alimentos y Medicamentos de los EE. UU.; GI, gastrointestinal; IMQ, inhibidor tirosina cinasa…"/>
          <p:cNvSpPr txBox="1"/>
          <p:nvPr/>
        </p:nvSpPr>
        <p:spPr>
          <a:xfrm>
            <a:off x="431800" y="12852399"/>
            <a:ext cx="20382378" cy="75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BCR–ABL, Philadelphia translocation; FDA, Administración de Alimentos y Medicamentos de los EE. UU.; GI, gastrointestinal; IMQ, inhibidor tirosina cinasa</a:t>
            </a:r>
          </a:p>
          <a:p>
            <a:pPr algn="l">
              <a:defRPr sz="2200" b="0">
                <a:solidFill>
                  <a:srgbClr val="3B3735"/>
                </a:solidFill>
              </a:defRPr>
            </a:pPr>
            <a:r>
              <a:t>1. </a:t>
            </a:r>
            <a:r>
              <a:rPr u="sng">
                <a:solidFill>
                  <a:srgbClr val="4F4D50"/>
                </a:solidFill>
                <a:uFill>
                  <a:solidFill>
                    <a:srgbClr val="4F4D50"/>
                  </a:solidFill>
                </a:uFill>
                <a:hlinkClick r:id="rId3"/>
              </a:rPr>
              <a:t>Ficha técnica de Gleevec (imatinib)</a:t>
            </a:r>
            <a:r>
              <a:t>. 2. </a:t>
            </a:r>
            <a:r>
              <a:rPr u="sng">
                <a:solidFill>
                  <a:srgbClr val="4F4D50"/>
                </a:solidFill>
                <a:uFill>
                  <a:solidFill>
                    <a:srgbClr val="4F4D50"/>
                  </a:solidFill>
                </a:uFill>
                <a:hlinkClick r:id="rId4"/>
              </a:rPr>
              <a:t>Ficha técnica de Tasigna (nilotinib)</a:t>
            </a:r>
            <a:r>
              <a:t>. 3. </a:t>
            </a:r>
            <a:r>
              <a:rPr u="sng">
                <a:solidFill>
                  <a:srgbClr val="4F4D50"/>
                </a:solidFill>
                <a:uFill>
                  <a:solidFill>
                    <a:srgbClr val="4F4D50"/>
                  </a:solidFill>
                </a:uFill>
                <a:hlinkClick r:id="rId5"/>
              </a:rPr>
              <a:t>Ficha técnica de Sprycel (dasatinib)</a:t>
            </a:r>
            <a:r>
              <a:t>.</a:t>
            </a:r>
          </a:p>
        </p:txBody>
      </p:sp>
      <p:graphicFrame>
        <p:nvGraphicFramePr>
          <p:cNvPr id="791" name="Table"/>
          <p:cNvGraphicFramePr/>
          <p:nvPr/>
        </p:nvGraphicFramePr>
        <p:xfrm>
          <a:off x="1244551" y="3183467"/>
          <a:ext cx="17389992" cy="8317406"/>
        </p:xfrm>
        <a:graphic>
          <a:graphicData uri="http://schemas.openxmlformats.org/drawingml/2006/table">
            <a:tbl>
              <a:tblPr firstRow="1" firstCol="1" bandRow="1">
                <a:tableStyleId>{4C3C2611-4C71-4FC5-86AE-919BDF0F9419}</a:tableStyleId>
              </a:tblPr>
              <a:tblGrid>
                <a:gridCol w="2253325">
                  <a:extLst>
                    <a:ext uri="{9D8B030D-6E8A-4147-A177-3AD203B41FA5}">
                      <a16:colId xmlns:a16="http://schemas.microsoft.com/office/drawing/2014/main" val="20000"/>
                    </a:ext>
                  </a:extLst>
                </a:gridCol>
                <a:gridCol w="15136667">
                  <a:extLst>
                    <a:ext uri="{9D8B030D-6E8A-4147-A177-3AD203B41FA5}">
                      <a16:colId xmlns:a16="http://schemas.microsoft.com/office/drawing/2014/main" val="20001"/>
                    </a:ext>
                  </a:extLst>
                </a:gridCol>
              </a:tblGrid>
              <a:tr h="2059553">
                <a:tc>
                  <a:txBody>
                    <a:bodyPr/>
                    <a:lstStyle/>
                    <a:p>
                      <a:pPr defTabSz="457200">
                        <a:defRPr i="1" u="sng">
                          <a:latin typeface="+mn-lt"/>
                          <a:ea typeface="+mn-ea"/>
                          <a:cs typeface="+mn-cs"/>
                          <a:sym typeface="Calibri"/>
                        </a:defRPr>
                      </a:pPr>
                      <a:r>
                        <a:rPr i="0" u="none"/>
                        <a:t>LOS IMQ DE BCR-ABL</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a:defRPr sz="1800" b="0">
                          <a:solidFill>
                            <a:srgbClr val="000000"/>
                          </a:solidFill>
                        </a:defRPr>
                      </a:pPr>
                      <a:r>
                        <a:rPr sz="2600" b="1">
                          <a:solidFill>
                            <a:srgbClr val="FFFFFF"/>
                          </a:solidFill>
                          <a:latin typeface="+mn-lt"/>
                          <a:ea typeface="+mn-ea"/>
                          <a:cs typeface="+mn-cs"/>
                          <a:sym typeface="Calibri"/>
                        </a:rPr>
                        <a:t>Modificación de dosis  por toxicidad cutánea</a:t>
                      </a:r>
                    </a:p>
                  </a:txBody>
                  <a:tcPr marL="50800" marR="50800" marT="50800" marB="50800" anchor="ctr" horzOverflow="overflow">
                    <a:lnL w="38100">
                      <a:solidFill>
                        <a:srgbClr val="FFFFFF"/>
                      </a:solidFill>
                      <a:miter lim="400000"/>
                    </a:lnL>
                    <a:lnR w="12700">
                      <a:solidFill>
                        <a:srgbClr val="FFFFFF"/>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0"/>
                  </a:ext>
                </a:extLst>
              </a:tr>
              <a:tr h="2076618">
                <a:tc>
                  <a:txBody>
                    <a:bodyPr/>
                    <a:lstStyle/>
                    <a:p>
                      <a:pPr>
                        <a:defRPr sz="2600">
                          <a:latin typeface="+mn-lt"/>
                          <a:ea typeface="+mn-ea"/>
                          <a:cs typeface="+mn-cs"/>
                          <a:sym typeface="Calibri"/>
                        </a:defRPr>
                      </a:pPr>
                      <a:r>
                        <a:t>imatinib</a:t>
                      </a:r>
                      <a:r>
                        <a:rPr baseline="31999"/>
                        <a:t>1</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algn="l">
                        <a:defRPr sz="2600" b="1">
                          <a:solidFill>
                            <a:srgbClr val="00538A"/>
                          </a:solidFill>
                          <a:latin typeface="+mn-lt"/>
                          <a:ea typeface="+mn-ea"/>
                          <a:cs typeface="+mn-cs"/>
                          <a:sym typeface="Calibri"/>
                        </a:defRPr>
                      </a:pPr>
                      <a:r>
                        <a:t>Grave EA</a:t>
                      </a:r>
                    </a:p>
                    <a:p>
                      <a:pPr marL="343958" indent="-343958" algn="l">
                        <a:buSzPct val="125000"/>
                        <a:buChar char="•"/>
                        <a:defRPr sz="2600">
                          <a:solidFill>
                            <a:srgbClr val="00538A"/>
                          </a:solidFill>
                          <a:latin typeface="+mn-lt"/>
                          <a:ea typeface="+mn-ea"/>
                          <a:cs typeface="+mn-cs"/>
                          <a:sym typeface="Calibri"/>
                        </a:defRPr>
                      </a:pPr>
                      <a:r>
                        <a:t>Suspender hasta que se resuelva el evento</a:t>
                      </a:r>
                    </a:p>
                    <a:p>
                      <a:pPr marL="343958" indent="-343958" algn="l">
                        <a:buSzPct val="125000"/>
                        <a:buChar char="•"/>
                        <a:defRPr sz="2600">
                          <a:solidFill>
                            <a:srgbClr val="00538A"/>
                          </a:solidFill>
                          <a:latin typeface="+mn-lt"/>
                          <a:ea typeface="+mn-ea"/>
                          <a:cs typeface="+mn-cs"/>
                          <a:sym typeface="Calibri"/>
                        </a:defRPr>
                      </a:pPr>
                      <a:r>
                        <a:t>Cuando se resuelva el EA se puede reanudar el tratamiento según corresponda dependiendo de la gravedad inicial del evento</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2112026">
                <a:tc>
                  <a:txBody>
                    <a:bodyPr/>
                    <a:lstStyle/>
                    <a:p>
                      <a:pPr>
                        <a:defRPr sz="2600">
                          <a:latin typeface="+mn-lt"/>
                          <a:ea typeface="+mn-ea"/>
                          <a:cs typeface="+mn-cs"/>
                          <a:sym typeface="Calibri"/>
                        </a:defRPr>
                      </a:pPr>
                      <a:r>
                        <a:t>nilotinib</a:t>
                      </a:r>
                      <a:r>
                        <a:rPr baseline="31999"/>
                        <a:t>2</a:t>
                      </a:r>
                      <a:r>
                        <a:t>*</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algn="l">
                        <a:defRPr sz="2600" b="1">
                          <a:solidFill>
                            <a:srgbClr val="00538A"/>
                          </a:solidFill>
                          <a:latin typeface="+mn-lt"/>
                          <a:ea typeface="+mn-ea"/>
                          <a:cs typeface="+mn-cs"/>
                          <a:sym typeface="Calibri"/>
                        </a:defRPr>
                      </a:pPr>
                      <a:r>
                        <a:t>Moderado o grave EA</a:t>
                      </a:r>
                    </a:p>
                    <a:p>
                      <a:pPr marL="343958" indent="-343958" algn="l">
                        <a:buSzPct val="125000"/>
                        <a:buChar char="•"/>
                        <a:defRPr sz="2600" b="1">
                          <a:solidFill>
                            <a:srgbClr val="00538A"/>
                          </a:solidFill>
                          <a:latin typeface="+mn-lt"/>
                          <a:ea typeface="+mn-ea"/>
                          <a:cs typeface="+mn-cs"/>
                          <a:sym typeface="Calibri"/>
                        </a:defRPr>
                      </a:pPr>
                      <a:r>
                        <a:t>Suspender hasta que se resuelva el evento</a:t>
                      </a:r>
                    </a:p>
                    <a:p>
                      <a:pPr marL="343958" indent="-343958" algn="l">
                        <a:buSzPct val="125000"/>
                        <a:buChar char="•"/>
                        <a:defRPr sz="2600" b="1">
                          <a:solidFill>
                            <a:srgbClr val="00538A"/>
                          </a:solidFill>
                          <a:latin typeface="+mn-lt"/>
                          <a:ea typeface="+mn-ea"/>
                          <a:cs typeface="+mn-cs"/>
                          <a:sym typeface="Calibri"/>
                        </a:defRPr>
                      </a:pPr>
                      <a:r>
                        <a:t>Considerar reanudar con dosis reducida</a:t>
                      </a:r>
                    </a:p>
                    <a:p>
                      <a:pPr marL="343958" indent="-343958" algn="l">
                        <a:buSzPct val="125000"/>
                        <a:buChar char="•"/>
                        <a:defRPr sz="2600" b="1">
                          <a:solidFill>
                            <a:srgbClr val="00538A"/>
                          </a:solidFill>
                          <a:latin typeface="+mn-lt"/>
                          <a:ea typeface="+mn-ea"/>
                          <a:cs typeface="+mn-cs"/>
                          <a:sym typeface="Calibri"/>
                        </a:defRPr>
                      </a:pPr>
                      <a:r>
                        <a:t>Si corresponde a nivel clínico, considerar volver a escalar a la dosis original</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2"/>
                  </a:ext>
                </a:extLst>
              </a:tr>
              <a:tr h="2069209">
                <a:tc>
                  <a:txBody>
                    <a:bodyPr/>
                    <a:lstStyle/>
                    <a:p>
                      <a:pPr>
                        <a:defRPr sz="2600">
                          <a:latin typeface="+mn-lt"/>
                          <a:ea typeface="+mn-ea"/>
                          <a:cs typeface="+mn-cs"/>
                          <a:sym typeface="Calibri"/>
                        </a:defRPr>
                      </a:pPr>
                      <a:r>
                        <a:t>dasatinib</a:t>
                      </a:r>
                      <a:r>
                        <a:rPr baseline="31999"/>
                        <a:t>3</a:t>
                      </a:r>
                      <a:r>
                        <a:t>*</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a:txBody>
                    <a:bodyPr/>
                    <a:lstStyle/>
                    <a:p>
                      <a:pPr algn="l">
                        <a:defRPr sz="2600" b="1">
                          <a:solidFill>
                            <a:srgbClr val="00538A"/>
                          </a:solidFill>
                          <a:latin typeface="+mn-lt"/>
                          <a:ea typeface="+mn-ea"/>
                          <a:cs typeface="+mn-cs"/>
                          <a:sym typeface="Calibri"/>
                        </a:defRPr>
                      </a:pPr>
                      <a:r>
                        <a:t>Grave EA</a:t>
                      </a:r>
                    </a:p>
                    <a:p>
                      <a:pPr marL="343958" indent="-343958" algn="l">
                        <a:buSzPct val="125000"/>
                        <a:buChar char="•"/>
                        <a:defRPr sz="2600" b="1">
                          <a:solidFill>
                            <a:srgbClr val="00538A"/>
                          </a:solidFill>
                          <a:latin typeface="+mn-lt"/>
                          <a:ea typeface="+mn-ea"/>
                          <a:cs typeface="+mn-cs"/>
                          <a:sym typeface="Calibri"/>
                        </a:defRPr>
                      </a:pPr>
                      <a:r>
                        <a:t>Suspender hasta que se resuelva el evento o mejore</a:t>
                      </a:r>
                    </a:p>
                    <a:p>
                      <a:pPr marL="343958" indent="-343958" algn="l">
                        <a:buSzPct val="125000"/>
                        <a:buChar char="•"/>
                        <a:defRPr sz="2600" b="1">
                          <a:solidFill>
                            <a:srgbClr val="00538A"/>
                          </a:solidFill>
                          <a:latin typeface="+mn-lt"/>
                          <a:ea typeface="+mn-ea"/>
                          <a:cs typeface="+mn-cs"/>
                          <a:sym typeface="Calibri"/>
                        </a:defRPr>
                      </a:pPr>
                      <a:r>
                        <a:t>Reanudar según corresponda a una dosis reducida, según la gravedad y recurrencia del evento</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3"/>
                  </a:ext>
                </a:extLst>
              </a:tr>
            </a:tbl>
          </a:graphicData>
        </a:graphic>
      </p:graphicFrame>
      <p:sp>
        <p:nvSpPr>
          <p:cNvPr id="792" name="LOS IMQs DE BCR-ABL EN CÁNCERES GI Y HEPÁTICO"/>
          <p:cNvSpPr txBox="1"/>
          <p:nvPr/>
        </p:nvSpPr>
        <p:spPr>
          <a:xfrm>
            <a:off x="1111485" y="1644414"/>
            <a:ext cx="21444092" cy="101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LOS IMQs DE BCR-ABL EN CÁNCERES GI Y HEPÁTICO</a:t>
            </a:r>
          </a:p>
        </p:txBody>
      </p:sp>
      <p:sp>
        <p:nvSpPr>
          <p:cNvPr id="793" name="*No aprobado por la FDA para uso en cánceres GI o hepático. Se muestran consejos de modificación de dosis para otras indicaciones (como se indica en la ficha técnica)."/>
          <p:cNvSpPr txBox="1"/>
          <p:nvPr/>
        </p:nvSpPr>
        <p:spPr>
          <a:xfrm>
            <a:off x="1196750" y="11697212"/>
            <a:ext cx="18431901" cy="977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400" b="0">
                <a:solidFill>
                  <a:srgbClr val="3B3735"/>
                </a:solidFill>
              </a:defRPr>
            </a:lvl1pPr>
          </a:lstStyle>
          <a:p>
            <a:r>
              <a:t>*No aprobado por la FDA para uso en cánceres GI o hepático. Se muestran consejos de modificación de dosis para otras indicaciones (como se indica en la ficha técnica).</a:t>
            </a:r>
            <a:endParaRPr sz="850">
              <a:solidFill>
                <a:srgbClr val="000000"/>
              </a:solidFill>
              <a:latin typeface="Helvetica"/>
              <a:ea typeface="Helvetica"/>
              <a:cs typeface="Helvetica"/>
              <a:sym typeface="Helvetica"/>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796" name="REDUCCIONES DE DOSIS Y DESCANSOS DE FÁRMACOS"/>
          <p:cNvSpPr txBox="1"/>
          <p:nvPr/>
        </p:nvSpPr>
        <p:spPr>
          <a:xfrm>
            <a:off x="1130300" y="660399"/>
            <a:ext cx="21894529"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pPr>
              <a:defRPr b="1">
                <a:solidFill>
                  <a:srgbClr val="00538A"/>
                </a:solidFill>
              </a:defRPr>
            </a:pPr>
            <a:r>
              <a:rPr b="0">
                <a:solidFill>
                  <a:srgbClr val="3B3735"/>
                </a:solidFill>
              </a:rPr>
              <a:t>REDUCCIONES DE DOSIS Y DESCANSOS DE FÁRMACOS</a:t>
            </a:r>
          </a:p>
        </p:txBody>
      </p:sp>
      <p:sp>
        <p:nvSpPr>
          <p:cNvPr id="797" name="EA, evento adverso; V-RAF homólogo B1 del oncogén viral del sarcoma murino; GI, gastrointestinal, EPP, reacción cutánea de eritrodisestesia palmoplantar…"/>
          <p:cNvSpPr txBox="1"/>
          <p:nvPr/>
        </p:nvSpPr>
        <p:spPr>
          <a:xfrm>
            <a:off x="563503" y="12725555"/>
            <a:ext cx="20101171" cy="751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EA, evento adverso; V-RAF homólogo B1 del oncogén viral del sarcoma murino; GI, gastrointestinal, EPP, reacción cutánea de eritrodisestesia palmoplantar </a:t>
            </a:r>
          </a:p>
          <a:p>
            <a:pPr algn="l">
              <a:defRPr sz="2200" b="0">
                <a:solidFill>
                  <a:srgbClr val="3B3735"/>
                </a:solidFill>
              </a:defRPr>
            </a:pPr>
            <a:r>
              <a:t>1. </a:t>
            </a:r>
            <a:r>
              <a:rPr u="sng">
                <a:solidFill>
                  <a:srgbClr val="4F4D50"/>
                </a:solidFill>
                <a:uFill>
                  <a:solidFill>
                    <a:srgbClr val="4F4D50"/>
                  </a:solidFill>
                </a:uFill>
                <a:hlinkClick r:id="rId3"/>
              </a:rPr>
              <a:t>Ficha técnica de Braftovi (encorafenib)</a:t>
            </a:r>
            <a:r>
              <a:t>.</a:t>
            </a:r>
          </a:p>
        </p:txBody>
      </p:sp>
      <p:graphicFrame>
        <p:nvGraphicFramePr>
          <p:cNvPr id="798" name="Table"/>
          <p:cNvGraphicFramePr/>
          <p:nvPr/>
        </p:nvGraphicFramePr>
        <p:xfrm>
          <a:off x="1244829" y="3160643"/>
          <a:ext cx="21123273" cy="8270204"/>
        </p:xfrm>
        <a:graphic>
          <a:graphicData uri="http://schemas.openxmlformats.org/drawingml/2006/table">
            <a:tbl>
              <a:tblPr firstRow="1" firstCol="1" bandRow="1">
                <a:tableStyleId>{4C3C2611-4C71-4FC5-86AE-919BDF0F9419}</a:tableStyleId>
              </a:tblPr>
              <a:tblGrid>
                <a:gridCol w="2525300">
                  <a:extLst>
                    <a:ext uri="{9D8B030D-6E8A-4147-A177-3AD203B41FA5}">
                      <a16:colId xmlns:a16="http://schemas.microsoft.com/office/drawing/2014/main" val="20000"/>
                    </a:ext>
                  </a:extLst>
                </a:gridCol>
                <a:gridCol w="4446169">
                  <a:extLst>
                    <a:ext uri="{9D8B030D-6E8A-4147-A177-3AD203B41FA5}">
                      <a16:colId xmlns:a16="http://schemas.microsoft.com/office/drawing/2014/main" val="20001"/>
                    </a:ext>
                  </a:extLst>
                </a:gridCol>
                <a:gridCol w="4397896">
                  <a:extLst>
                    <a:ext uri="{9D8B030D-6E8A-4147-A177-3AD203B41FA5}">
                      <a16:colId xmlns:a16="http://schemas.microsoft.com/office/drawing/2014/main" val="20002"/>
                    </a:ext>
                  </a:extLst>
                </a:gridCol>
                <a:gridCol w="4190981">
                  <a:extLst>
                    <a:ext uri="{9D8B030D-6E8A-4147-A177-3AD203B41FA5}">
                      <a16:colId xmlns:a16="http://schemas.microsoft.com/office/drawing/2014/main" val="20003"/>
                    </a:ext>
                  </a:extLst>
                </a:gridCol>
                <a:gridCol w="5562927">
                  <a:extLst>
                    <a:ext uri="{9D8B030D-6E8A-4147-A177-3AD203B41FA5}">
                      <a16:colId xmlns:a16="http://schemas.microsoft.com/office/drawing/2014/main" val="20004"/>
                    </a:ext>
                  </a:extLst>
                </a:gridCol>
              </a:tblGrid>
              <a:tr h="1089068">
                <a:tc>
                  <a:txBody>
                    <a:bodyPr/>
                    <a:lstStyle/>
                    <a:p>
                      <a:pPr>
                        <a:defRPr sz="1800" b="0">
                          <a:solidFill>
                            <a:srgbClr val="000000"/>
                          </a:solidFill>
                        </a:defRPr>
                      </a:pPr>
                      <a:r>
                        <a:rPr sz="2500" b="1">
                          <a:solidFill>
                            <a:srgbClr val="FFFFFF"/>
                          </a:solidFill>
                          <a:latin typeface="+mn-lt"/>
                          <a:ea typeface="+mn-ea"/>
                          <a:cs typeface="+mn-cs"/>
                          <a:sym typeface="Calibri"/>
                        </a:rPr>
                        <a:t>BRAF inhibitor</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gridSpan="3">
                  <a:txBody>
                    <a:bodyPr/>
                    <a:lstStyle/>
                    <a:p>
                      <a:pPr>
                        <a:defRPr sz="1800" b="0">
                          <a:solidFill>
                            <a:srgbClr val="000000"/>
                          </a:solidFill>
                        </a:defRPr>
                      </a:pPr>
                      <a:r>
                        <a:rPr sz="2500" b="1">
                          <a:solidFill>
                            <a:srgbClr val="FFFFFF"/>
                          </a:solidFill>
                          <a:latin typeface="+mn-lt"/>
                          <a:ea typeface="+mn-ea"/>
                          <a:cs typeface="+mn-cs"/>
                          <a:sym typeface="Calibri"/>
                        </a:rPr>
                        <a:t>Modificación de dosis  por toxicidad cutánea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a:txBody>
                    <a:bodyPr/>
                    <a:lstStyle/>
                    <a:p>
                      <a:pPr>
                        <a:defRPr sz="1800" b="0">
                          <a:solidFill>
                            <a:srgbClr val="000000"/>
                          </a:solidFill>
                        </a:defRPr>
                      </a:pPr>
                      <a:r>
                        <a:rPr sz="2500" b="1">
                          <a:solidFill>
                            <a:srgbClr val="FFFFFF"/>
                          </a:solidFill>
                          <a:latin typeface="+mn-lt"/>
                          <a:ea typeface="+mn-ea"/>
                          <a:cs typeface="+mn-cs"/>
                          <a:sym typeface="Calibri"/>
                        </a:rPr>
                        <a:t>Interrupción por toxicidad cutánea</a:t>
                      </a:r>
                    </a:p>
                  </a:txBody>
                  <a:tcPr marL="50800" marR="50800" marT="50800" marB="50800" anchor="ctr" horzOverflow="overflow">
                    <a:lnL w="38100">
                      <a:solidFill>
                        <a:srgbClr val="FFFFFF"/>
                      </a:solidFill>
                      <a:miter lim="400000"/>
                    </a:lnL>
                    <a:lnR w="12700">
                      <a:solidFill>
                        <a:srgbClr val="FFFFFF"/>
                      </a:solidFill>
                      <a:miter lim="400000"/>
                    </a:lnR>
                    <a:lnT w="38100">
                      <a:solidFill>
                        <a:srgbClr val="FFFFFF"/>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0"/>
                  </a:ext>
                </a:extLst>
              </a:tr>
              <a:tr h="1372507">
                <a:tc rowSpan="4">
                  <a:txBody>
                    <a:bodyPr/>
                    <a:lstStyle/>
                    <a:p>
                      <a:pPr>
                        <a:defRPr sz="2500">
                          <a:latin typeface="+mn-lt"/>
                          <a:ea typeface="+mn-ea"/>
                          <a:cs typeface="+mn-cs"/>
                          <a:sym typeface="Calibri"/>
                        </a:defRPr>
                      </a:pPr>
                      <a:r>
                        <a:t>encorafenib (combinado con cetuximab)</a:t>
                      </a:r>
                      <a:r>
                        <a:rPr baseline="31999"/>
                        <a:t>1</a:t>
                      </a:r>
                    </a:p>
                  </a:txBody>
                  <a:tcPr marL="50800" marR="50800" marT="50800" marB="50800" anchor="ctr" horzOverflow="overflow">
                    <a:lnL w="38100">
                      <a:solidFill>
                        <a:srgbClr val="FFFFFF"/>
                      </a:solidFill>
                      <a:miter lim="400000"/>
                    </a:lnL>
                    <a:lnR w="38100">
                      <a:solidFill>
                        <a:schemeClr val="accent1">
                          <a:hueOff val="114395"/>
                          <a:lumOff val="-24975"/>
                        </a:schemeClr>
                      </a:solidFill>
                      <a:miter lim="400000"/>
                    </a:lnR>
                    <a:lnT w="38100">
                      <a:solidFill>
                        <a:srgbClr val="FFFFFF"/>
                      </a:solidFill>
                      <a:miter lim="400000"/>
                    </a:lnT>
                    <a:lnB w="38100">
                      <a:solidFill>
                        <a:srgbClr val="FFFFFF"/>
                      </a:solidFill>
                      <a:miter lim="400000"/>
                    </a:lnB>
                  </a:tcPr>
                </a:tc>
                <a:tc rowSpan="3">
                  <a:txBody>
                    <a:bodyPr/>
                    <a:lstStyle/>
                    <a:p>
                      <a:pPr algn="l">
                        <a:defRPr sz="2500" b="1">
                          <a:solidFill>
                            <a:srgbClr val="00538A"/>
                          </a:solidFill>
                          <a:latin typeface="+mn-lt"/>
                          <a:ea typeface="+mn-ea"/>
                          <a:cs typeface="+mn-cs"/>
                          <a:sym typeface="Calibri"/>
                        </a:defRPr>
                      </a:pPr>
                      <a:r>
                        <a:t>Dermatológicos EA (no EPP)</a:t>
                      </a:r>
                    </a:p>
                    <a:p>
                      <a:pPr marL="330729" indent="-330729" algn="l">
                        <a:buSzPct val="125000"/>
                        <a:buChar char="•"/>
                        <a:defRPr sz="2500" b="1">
                          <a:solidFill>
                            <a:srgbClr val="00538A"/>
                          </a:solidFill>
                          <a:latin typeface="+mn-lt"/>
                          <a:ea typeface="+mn-ea"/>
                          <a:cs typeface="+mn-cs"/>
                          <a:sym typeface="Calibri"/>
                        </a:defRPr>
                      </a:pPr>
                      <a:r>
                        <a:t>El grado 2 no mejora tras &lt; 2 semanas</a:t>
                      </a:r>
                    </a:p>
                    <a:p>
                      <a:pPr marL="473807" indent="-219807" algn="l">
                        <a:buClr>
                          <a:srgbClr val="C9583E"/>
                        </a:buClr>
                        <a:buSzPct val="50000"/>
                        <a:buChar char="✦"/>
                        <a:defRPr sz="2500" b="1">
                          <a:solidFill>
                            <a:srgbClr val="00538A"/>
                          </a:solidFill>
                          <a:latin typeface="+mn-lt"/>
                          <a:ea typeface="+mn-ea"/>
                          <a:cs typeface="+mn-cs"/>
                          <a:sym typeface="Calibri"/>
                        </a:defRPr>
                      </a:pPr>
                      <a:r>
                        <a:t>Suspender hasta que el grado sea ≤ 1</a:t>
                      </a:r>
                    </a:p>
                    <a:p>
                      <a:pPr marL="473807" indent="-219807" algn="l">
                        <a:buClr>
                          <a:srgbClr val="C9583E"/>
                        </a:buClr>
                        <a:buSzPct val="50000"/>
                        <a:buChar char="✦"/>
                        <a:defRPr sz="2500" b="1">
                          <a:solidFill>
                            <a:srgbClr val="00538A"/>
                          </a:solidFill>
                          <a:latin typeface="+mn-lt"/>
                          <a:ea typeface="+mn-ea"/>
                          <a:cs typeface="+mn-cs"/>
                          <a:sym typeface="Calibri"/>
                        </a:defRPr>
                      </a:pPr>
                      <a:r>
                        <a:t>Reanudar con la misma dosis</a:t>
                      </a:r>
                    </a:p>
                    <a:p>
                      <a:pPr marL="330729" indent="-330729" algn="l">
                        <a:buSzPct val="125000"/>
                        <a:buChar char="•"/>
                        <a:defRPr sz="2500" b="1">
                          <a:solidFill>
                            <a:srgbClr val="00538A"/>
                          </a:solidFill>
                          <a:latin typeface="+mn-lt"/>
                          <a:ea typeface="+mn-ea"/>
                          <a:cs typeface="+mn-cs"/>
                          <a:sym typeface="Calibri"/>
                        </a:defRPr>
                      </a:pPr>
                      <a:r>
                        <a:t>Grado 3: suspender hasta que el grado sea ≤ 1</a:t>
                      </a:r>
                    </a:p>
                    <a:p>
                      <a:pPr marL="473807" indent="-219807" algn="l">
                        <a:buClr>
                          <a:srgbClr val="C9583E"/>
                        </a:buClr>
                        <a:buSzPct val="50000"/>
                        <a:buChar char="✦"/>
                        <a:defRPr sz="2500" b="1">
                          <a:solidFill>
                            <a:srgbClr val="00538A"/>
                          </a:solidFill>
                          <a:latin typeface="+mn-lt"/>
                          <a:ea typeface="+mn-ea"/>
                          <a:cs typeface="+mn-cs"/>
                          <a:sym typeface="Calibri"/>
                        </a:defRPr>
                      </a:pPr>
                      <a:r>
                        <a:t>1ª aparición:  reanudar con la misma dosis</a:t>
                      </a:r>
                    </a:p>
                    <a:p>
                      <a:pPr marL="473807" indent="-219807" algn="l">
                        <a:buClr>
                          <a:srgbClr val="C9583E"/>
                        </a:buClr>
                        <a:buSzPct val="50000"/>
                        <a:buChar char="✦"/>
                        <a:defRPr sz="2500" b="1">
                          <a:solidFill>
                            <a:srgbClr val="00538A"/>
                          </a:solidFill>
                          <a:latin typeface="+mn-lt"/>
                          <a:ea typeface="+mn-ea"/>
                          <a:cs typeface="+mn-cs"/>
                          <a:sym typeface="Calibri"/>
                        </a:defRPr>
                      </a:pPr>
                      <a:r>
                        <a:t>Recurrente: reducir dosis</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rowSpan="3">
                  <a:txBody>
                    <a:bodyPr/>
                    <a:lstStyle/>
                    <a:p>
                      <a:pPr algn="l">
                        <a:defRPr sz="2500" b="1">
                          <a:solidFill>
                            <a:srgbClr val="00538A"/>
                          </a:solidFill>
                          <a:latin typeface="+mn-lt"/>
                          <a:ea typeface="+mn-ea"/>
                          <a:cs typeface="+mn-cs"/>
                          <a:sym typeface="Calibri"/>
                        </a:defRPr>
                      </a:pPr>
                      <a:r>
                        <a:t>Grado 2 recurrente o 1ª aparición de grado 3 EPP</a:t>
                      </a:r>
                    </a:p>
                    <a:p>
                      <a:pPr marL="473807" indent="-219807" algn="l">
                        <a:buClr>
                          <a:srgbClr val="C9583E"/>
                        </a:buClr>
                        <a:buSzPct val="50000"/>
                        <a:buChar char="✦"/>
                        <a:defRPr sz="2500" b="1">
                          <a:solidFill>
                            <a:srgbClr val="00538A"/>
                          </a:solidFill>
                          <a:latin typeface="+mn-lt"/>
                          <a:ea typeface="+mn-ea"/>
                          <a:cs typeface="+mn-cs"/>
                          <a:sym typeface="Calibri"/>
                        </a:defRPr>
                      </a:pPr>
                      <a:r>
                        <a:t>Suspender durante c≤ 4 semanas</a:t>
                      </a:r>
                    </a:p>
                    <a:p>
                      <a:pPr marL="473807" indent="-219807" algn="l">
                        <a:buClr>
                          <a:srgbClr val="C9583E"/>
                        </a:buClr>
                        <a:buSzPct val="50000"/>
                        <a:buChar char="✦"/>
                        <a:defRPr sz="2500" b="1">
                          <a:solidFill>
                            <a:srgbClr val="00538A"/>
                          </a:solidFill>
                          <a:latin typeface="+mn-lt"/>
                          <a:ea typeface="+mn-ea"/>
                          <a:cs typeface="+mn-cs"/>
                          <a:sym typeface="Calibri"/>
                        </a:defRPr>
                      </a:pPr>
                      <a:r>
                        <a:t>Reanudar con una dosis reducida si mejora a un grado ≤ 1 o nivel basal</a:t>
                      </a:r>
                    </a:p>
                    <a:p>
                      <a:pPr algn="l">
                        <a:defRPr sz="2500" b="1">
                          <a:solidFill>
                            <a:srgbClr val="00538A"/>
                          </a:solidFill>
                          <a:latin typeface="+mn-lt"/>
                          <a:ea typeface="+mn-ea"/>
                          <a:cs typeface="+mn-cs"/>
                          <a:sym typeface="Calibri"/>
                        </a:defRPr>
                      </a:pPr>
                      <a:endParaRPr/>
                    </a:p>
                    <a:p>
                      <a:pPr algn="l">
                        <a:defRPr sz="2500" b="1">
                          <a:solidFill>
                            <a:srgbClr val="00538A"/>
                          </a:solidFill>
                          <a:latin typeface="+mn-lt"/>
                          <a:ea typeface="+mn-ea"/>
                          <a:cs typeface="+mn-cs"/>
                          <a:sym typeface="Calibri"/>
                        </a:defRPr>
                      </a:pPr>
                      <a:r>
                        <a:t>Considerar este enfoque o la discontinuación para una 1ª aparición de grado 4 EPP</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rowSpan="3">
                  <a:txBody>
                    <a:bodyPr/>
                    <a:lstStyle/>
                    <a:p>
                      <a:pPr algn="l">
                        <a:defRPr sz="2500" b="1">
                          <a:solidFill>
                            <a:srgbClr val="00538A"/>
                          </a:solidFill>
                          <a:latin typeface="+mn-lt"/>
                          <a:ea typeface="+mn-ea"/>
                          <a:cs typeface="+mn-cs"/>
                          <a:sym typeface="Calibri"/>
                        </a:defRPr>
                      </a:pPr>
                      <a:r>
                        <a:t>Modificación de dosis</a:t>
                      </a:r>
                    </a:p>
                    <a:p>
                      <a:pPr marL="330729" indent="-330729" algn="l">
                        <a:buSzPct val="125000"/>
                        <a:buChar char="•"/>
                        <a:defRPr sz="2500" b="1">
                          <a:solidFill>
                            <a:srgbClr val="00538A"/>
                          </a:solidFill>
                          <a:latin typeface="+mn-lt"/>
                          <a:ea typeface="+mn-ea"/>
                          <a:cs typeface="+mn-cs"/>
                          <a:sym typeface="Calibri"/>
                        </a:defRPr>
                      </a:pPr>
                      <a:r>
                        <a:t>1ª reducción: 225 mg/día</a:t>
                      </a:r>
                    </a:p>
                    <a:p>
                      <a:pPr marL="330729" indent="-330729" algn="l">
                        <a:buSzPct val="125000"/>
                        <a:buChar char="•"/>
                        <a:defRPr sz="2500" b="1">
                          <a:solidFill>
                            <a:srgbClr val="00538A"/>
                          </a:solidFill>
                          <a:latin typeface="+mn-lt"/>
                          <a:ea typeface="+mn-ea"/>
                          <a:cs typeface="+mn-cs"/>
                          <a:sym typeface="Calibri"/>
                        </a:defRPr>
                      </a:pPr>
                      <a:r>
                        <a:t>2ª reducción: 150 mg/día</a:t>
                      </a:r>
                    </a:p>
                  </a:txBody>
                  <a:tcPr marL="50800" marR="50800" marT="50800" marB="50800"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rowSpan="3">
                  <a:txBody>
                    <a:bodyPr/>
                    <a:lstStyle/>
                    <a:p>
                      <a:pPr algn="l">
                        <a:defRPr sz="2500" b="1">
                          <a:solidFill>
                            <a:srgbClr val="00538A"/>
                          </a:solidFill>
                          <a:latin typeface="+mn-lt"/>
                          <a:ea typeface="+mn-ea"/>
                          <a:cs typeface="+mn-cs"/>
                          <a:sym typeface="Calibri"/>
                        </a:defRPr>
                      </a:pPr>
                      <a:r>
                        <a:t>Si se interrumpe el cetuximab, interrumpir el encorafenib</a:t>
                      </a:r>
                      <a:br/>
                      <a:endParaRPr/>
                    </a:p>
                    <a:p>
                      <a:pPr marL="219807" indent="-219807" algn="l">
                        <a:buClr>
                          <a:srgbClr val="C9583E"/>
                        </a:buClr>
                        <a:buSzPct val="100000"/>
                        <a:buChar char="•"/>
                        <a:defRPr sz="2500" b="1">
                          <a:solidFill>
                            <a:srgbClr val="00538A"/>
                          </a:solidFill>
                          <a:latin typeface="+mn-lt"/>
                          <a:ea typeface="+mn-ea"/>
                          <a:cs typeface="+mn-cs"/>
                          <a:sym typeface="Calibri"/>
                        </a:defRPr>
                      </a:pPr>
                      <a:r>
                        <a:t>Interrumpir permanentemente:</a:t>
                      </a:r>
                    </a:p>
                    <a:p>
                      <a:pPr marL="473807" indent="-219807" algn="l">
                        <a:buClr>
                          <a:srgbClr val="C9583E"/>
                        </a:buClr>
                        <a:buSzPct val="50000"/>
                        <a:buChar char="✦"/>
                        <a:defRPr sz="2500" b="1">
                          <a:solidFill>
                            <a:srgbClr val="00538A"/>
                          </a:solidFill>
                          <a:latin typeface="+mn-lt"/>
                          <a:ea typeface="+mn-ea"/>
                          <a:cs typeface="+mn-cs"/>
                          <a:sym typeface="Calibri"/>
                        </a:defRPr>
                      </a:pPr>
                      <a:r>
                        <a:t>si el paciente no puede tolerar 150 mg/día</a:t>
                      </a:r>
                    </a:p>
                    <a:p>
                      <a:pPr marL="473807" indent="-219807" algn="l">
                        <a:buClr>
                          <a:srgbClr val="C9583E"/>
                        </a:buClr>
                        <a:buSzPct val="50000"/>
                        <a:buChar char="✦"/>
                        <a:defRPr sz="2500" b="1">
                          <a:solidFill>
                            <a:srgbClr val="00538A"/>
                          </a:solidFill>
                          <a:latin typeface="+mn-lt"/>
                          <a:ea typeface="+mn-ea"/>
                          <a:cs typeface="+mn-cs"/>
                          <a:sym typeface="Calibri"/>
                        </a:defRPr>
                      </a:pPr>
                      <a:r>
                        <a:t>para el grado 4 EA que no sean EPP</a:t>
                      </a:r>
                    </a:p>
                    <a:p>
                      <a:pPr marL="473807" indent="-219807" algn="l">
                        <a:buClr>
                          <a:srgbClr val="C9583E"/>
                        </a:buClr>
                        <a:buSzPct val="50000"/>
                        <a:buChar char="✦"/>
                        <a:defRPr sz="2500" b="1">
                          <a:solidFill>
                            <a:srgbClr val="00538A"/>
                          </a:solidFill>
                          <a:latin typeface="+mn-lt"/>
                          <a:ea typeface="+mn-ea"/>
                          <a:cs typeface="+mn-cs"/>
                          <a:sym typeface="Calibri"/>
                        </a:defRPr>
                      </a:pPr>
                      <a:r>
                        <a:t>para grado 4 recurrente EPP</a:t>
                      </a:r>
                    </a:p>
                    <a:p>
                      <a:pPr marL="330729" indent="-330729" algn="l">
                        <a:buSzPct val="125000"/>
                        <a:buChar char="•"/>
                        <a:defRPr sz="2500" b="1">
                          <a:solidFill>
                            <a:srgbClr val="00538A"/>
                          </a:solidFill>
                          <a:latin typeface="+mn-lt"/>
                          <a:ea typeface="+mn-ea"/>
                          <a:cs typeface="+mn-cs"/>
                          <a:sym typeface="Calibri"/>
                        </a:defRPr>
                      </a:pPr>
                      <a:r>
                        <a:t>si no hay mejora de grado 2 o 3 EPP después de suspender el tratamiento por ≤ 4 semanas </a:t>
                      </a:r>
                      <a:br/>
                      <a:endParaRPr/>
                    </a:p>
                    <a:p>
                      <a:pPr algn="l">
                        <a:defRPr sz="2500" b="1">
                          <a:solidFill>
                            <a:srgbClr val="00538A"/>
                          </a:solidFill>
                          <a:latin typeface="+mn-lt"/>
                          <a:ea typeface="+mn-ea"/>
                          <a:cs typeface="+mn-cs"/>
                          <a:sym typeface="Calibri"/>
                        </a:defRPr>
                      </a:pPr>
                      <a:r>
                        <a:t>Considerar interrupción:</a:t>
                      </a:r>
                    </a:p>
                    <a:p>
                      <a:pPr marL="330729" indent="-330729" algn="l">
                        <a:buSzPct val="125000"/>
                        <a:buChar char="•"/>
                        <a:defRPr sz="2500" b="1">
                          <a:solidFill>
                            <a:srgbClr val="00538A"/>
                          </a:solidFill>
                          <a:latin typeface="+mn-lt"/>
                          <a:ea typeface="+mn-ea"/>
                          <a:cs typeface="+mn-cs"/>
                          <a:sym typeface="Calibri"/>
                        </a:defRPr>
                      </a:pPr>
                      <a:r>
                        <a:t>ante 1ª aparición de grado 4 de EPP</a:t>
                      </a:r>
                    </a:p>
                    <a:p>
                      <a:pPr marL="330729" indent="-330729" algn="l">
                        <a:buSzPct val="125000"/>
                        <a:buChar char="•"/>
                        <a:defRPr sz="2500" b="1">
                          <a:solidFill>
                            <a:srgbClr val="00538A"/>
                          </a:solidFill>
                          <a:latin typeface="+mn-lt"/>
                          <a:ea typeface="+mn-ea"/>
                          <a:cs typeface="+mn-cs"/>
                          <a:sym typeface="Calibri"/>
                        </a:defRPr>
                      </a:pPr>
                      <a:r>
                        <a:t>para grado 3 recurrente EPP</a:t>
                      </a:r>
                    </a:p>
                    <a:p>
                      <a:pPr algn="l">
                        <a:defRPr sz="2500" b="1">
                          <a:solidFill>
                            <a:srgbClr val="00538A"/>
                          </a:solidFill>
                          <a:latin typeface="+mn-lt"/>
                          <a:ea typeface="+mn-ea"/>
                          <a:cs typeface="+mn-cs"/>
                          <a:sym typeface="Calibri"/>
                        </a:defRPr>
                      </a:pPr>
                      <a:endParaRPr/>
                    </a:p>
                  </a:txBody>
                  <a:tcPr marL="50800" marR="50800" marT="50800" marB="50800" anchor="ctr" horzOverflow="overflow">
                    <a:lnL w="38100">
                      <a:solidFill>
                        <a:schemeClr val="accent1">
                          <a:hueOff val="114395"/>
                          <a:lumOff val="-24975"/>
                        </a:schemeClr>
                      </a:solidFill>
                      <a:miter lim="400000"/>
                    </a:lnL>
                    <a:lnR w="38100">
                      <a:solidFill>
                        <a:schemeClr val="accent1">
                          <a:hueOff val="114395"/>
                          <a:lumOff val="-24975"/>
                        </a:schemeClr>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extLst>
                  <a:ext uri="{0D108BD9-81ED-4DB2-BD59-A6C34878D82A}">
                    <a16:rowId xmlns:a16="http://schemas.microsoft.com/office/drawing/2014/main" val="10001"/>
                  </a:ext>
                </a:extLst>
              </a:tr>
              <a:tr h="101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81022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896800">
                <a:tc vMerge="1">
                  <a:txBody>
                    <a:bodyPr/>
                    <a:lstStyle/>
                    <a:p>
                      <a:endParaRPr lang="en-US"/>
                    </a:p>
                  </a:txBody>
                  <a:tcPr/>
                </a:tc>
                <a:tc gridSpan="4">
                  <a:txBody>
                    <a:bodyPr/>
                    <a:lstStyle/>
                    <a:p>
                      <a:pPr>
                        <a:defRPr sz="1800"/>
                      </a:pPr>
                      <a:r>
                        <a:rPr sz="2500" b="1">
                          <a:solidFill>
                            <a:srgbClr val="00538A"/>
                          </a:solidFill>
                          <a:latin typeface="+mn-lt"/>
                          <a:ea typeface="+mn-ea"/>
                          <a:cs typeface="+mn-cs"/>
                          <a:sym typeface="Calibri"/>
                        </a:rPr>
                        <a:t>Nota: recomienda la modificación de dosis para neoplasias cutáneas primarias nuevas</a:t>
                      </a:r>
                    </a:p>
                  </a:txBody>
                  <a:tcPr marL="50800" marR="50800" marT="50800" marB="50800" anchor="ctr" horzOverflow="overflow">
                    <a:lnL w="38100">
                      <a:solidFill>
                        <a:schemeClr val="accent1">
                          <a:hueOff val="114395"/>
                          <a:lumOff val="-24975"/>
                        </a:schemeClr>
                      </a:solidFill>
                      <a:miter lim="400000"/>
                    </a:lnL>
                    <a:lnR w="38100">
                      <a:solidFill>
                        <a:srgbClr val="B8B8B8"/>
                      </a:solidFill>
                      <a:miter lim="400000"/>
                    </a:lnR>
                    <a:lnT w="38100">
                      <a:solidFill>
                        <a:schemeClr val="accent1">
                          <a:hueOff val="114395"/>
                          <a:lumOff val="-24975"/>
                        </a:schemeClr>
                      </a:solidFill>
                      <a:miter lim="400000"/>
                    </a:lnT>
                    <a:lnB w="38100">
                      <a:solidFill>
                        <a:schemeClr val="accent1">
                          <a:hueOff val="114395"/>
                          <a:lumOff val="-24975"/>
                        </a:schemeClr>
                      </a:solidFill>
                      <a:miter lim="400000"/>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799" name="BRAF INHIBITORS IN GI AND LIVER CANCERS"/>
          <p:cNvSpPr txBox="1"/>
          <p:nvPr/>
        </p:nvSpPr>
        <p:spPr>
          <a:xfrm>
            <a:off x="1130300" y="1625599"/>
            <a:ext cx="2297405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BRAF INHIBITORS IN GI AND LIVER CANCERS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chapter-1.png" descr="chapter-1.png"/>
          <p:cNvPicPr>
            <a:picLocks noChangeAspect="1"/>
          </p:cNvPicPr>
          <p:nvPr/>
        </p:nvPicPr>
        <p:blipFill>
          <a:blip r:embed="rId2"/>
          <a:stretch>
            <a:fillRect/>
          </a:stretch>
        </p:blipFill>
        <p:spPr>
          <a:xfrm>
            <a:off x="-1" y="0"/>
            <a:ext cx="24384001" cy="13716001"/>
          </a:xfrm>
          <a:prstGeom prst="rect">
            <a:avLst/>
          </a:prstGeom>
          <a:ln w="12700">
            <a:miter lim="400000"/>
          </a:ln>
        </p:spPr>
      </p:pic>
      <p:sp>
        <p:nvSpPr>
          <p:cNvPr id="215" name="TOXICIDAD CUTÁNEA"/>
          <p:cNvSpPr txBox="1"/>
          <p:nvPr/>
        </p:nvSpPr>
        <p:spPr>
          <a:xfrm>
            <a:off x="649059" y="2374745"/>
            <a:ext cx="12909010" cy="3801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3000">
                <a:solidFill>
                  <a:srgbClr val="00538A"/>
                </a:solidFill>
              </a:defRPr>
            </a:lvl1pPr>
          </a:lstStyle>
          <a:p>
            <a:r>
              <a:t>TOXICIDAD CUTÁNEA</a:t>
            </a:r>
          </a:p>
        </p:txBody>
      </p:sp>
      <p:sp>
        <p:nvSpPr>
          <p:cNvPr id="216" name="ASOCIADA CON LA TERAPIA DIRIGIDA"/>
          <p:cNvSpPr txBox="1"/>
          <p:nvPr/>
        </p:nvSpPr>
        <p:spPr>
          <a:xfrm>
            <a:off x="699543" y="6210705"/>
            <a:ext cx="10473123" cy="193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7000"/>
              </a:lnSpc>
              <a:defRPr sz="7200">
                <a:solidFill>
                  <a:srgbClr val="00538A"/>
                </a:solidFill>
              </a:defRPr>
            </a:lvl1pPr>
          </a:lstStyle>
          <a:p>
            <a:r>
              <a:rPr dirty="0"/>
              <a:t>ASOCIADA CON LA TERAPIA DIRIGIDA</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02" name="PAUTA POSOLÓGICA"/>
          <p:cNvSpPr txBox="1"/>
          <p:nvPr/>
        </p:nvSpPr>
        <p:spPr>
          <a:xfrm>
            <a:off x="1130300" y="660399"/>
            <a:ext cx="15811009"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634"/>
                </a:solidFill>
              </a:defRPr>
            </a:lvl1pPr>
          </a:lstStyle>
          <a:p>
            <a:r>
              <a:t>PAUTA POSOLÓGICA</a:t>
            </a:r>
          </a:p>
        </p:txBody>
      </p:sp>
      <p:sp>
        <p:nvSpPr>
          <p:cNvPr id="803" name="EA, evento adverso; CCR, cáncer colorrectal; EPP, reacción cutánea de eritrodisestesia palmoplantar; ORR, tasa de respuesta objetiva; THP, tiempo hasta la progresión…"/>
          <p:cNvSpPr txBox="1"/>
          <p:nvPr/>
        </p:nvSpPr>
        <p:spPr>
          <a:xfrm>
            <a:off x="431800" y="12995301"/>
            <a:ext cx="21299373" cy="635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800" b="0">
                <a:solidFill>
                  <a:srgbClr val="3B3735"/>
                </a:solidFill>
              </a:defRPr>
            </a:pPr>
            <a:r>
              <a:t>EA, evento adverso; CCR, cáncer colorrectal; EPP,</a:t>
            </a:r>
            <a:r>
              <a:rPr b="1"/>
              <a:t> </a:t>
            </a:r>
            <a:r>
              <a:t>reacción cutánea de eritrodisestesia palmoplantar; ORR, tasa de respuesta objetiva; THP, tiempo hasta la progresión</a:t>
            </a:r>
          </a:p>
          <a:p>
            <a:pPr algn="l">
              <a:defRPr sz="1800" b="0">
                <a:solidFill>
                  <a:srgbClr val="3B3735"/>
                </a:solidFill>
              </a:defRPr>
            </a:pPr>
            <a:r>
              <a:t>1. </a:t>
            </a:r>
            <a:r>
              <a:rPr u="sng">
                <a:solidFill>
                  <a:srgbClr val="4F4D50"/>
                </a:solidFill>
                <a:uFill>
                  <a:solidFill>
                    <a:srgbClr val="4F4D50"/>
                  </a:solidFill>
                </a:uFill>
                <a:hlinkClick r:id="rId3"/>
              </a:rPr>
              <a:t>Bekaii-Saab TS, et al. Lancet Oncol. 2019;20:1070-82</a:t>
            </a:r>
            <a:r>
              <a:t>. 2. </a:t>
            </a:r>
            <a:r>
              <a:rPr u="sng">
                <a:solidFill>
                  <a:srgbClr val="4F4D50"/>
                </a:solidFill>
                <a:uFill>
                  <a:solidFill>
                    <a:srgbClr val="4F4D50"/>
                  </a:solidFill>
                </a:uFill>
                <a:hlinkClick r:id="rId4"/>
              </a:rPr>
              <a:t>Argilés G, et al. Ann Oncol. 2019;30 suppl 4:iv135(O-026</a:t>
            </a:r>
            <a:r>
              <a:t>). 3. </a:t>
            </a:r>
            <a:r>
              <a:rPr u="sng">
                <a:solidFill>
                  <a:srgbClr val="4F4D50"/>
                </a:solidFill>
                <a:uFill>
                  <a:solidFill>
                    <a:srgbClr val="4F4D50"/>
                  </a:solidFill>
                </a:uFill>
                <a:hlinkClick r:id="rId5"/>
              </a:rPr>
              <a:t>Lee JL, et al. Ann Oncol. 2015;26:2300-5</a:t>
            </a:r>
            <a:r>
              <a:t>. 4. </a:t>
            </a:r>
            <a:r>
              <a:rPr u="sng">
                <a:solidFill>
                  <a:srgbClr val="4F4D50"/>
                </a:solidFill>
                <a:uFill>
                  <a:solidFill>
                    <a:srgbClr val="4F4D50"/>
                  </a:solidFill>
                </a:uFill>
                <a:hlinkClick r:id="rId6"/>
              </a:rPr>
              <a:t>NCCN Guidelines. Colon Cancer. Version 2.2020 (3 March 2020)</a:t>
            </a:r>
            <a:r>
              <a:t>.</a:t>
            </a:r>
          </a:p>
        </p:txBody>
      </p:sp>
      <p:sp>
        <p:nvSpPr>
          <p:cNvPr id="804" name="FLEXIBLE"/>
          <p:cNvSpPr txBox="1"/>
          <p:nvPr/>
        </p:nvSpPr>
        <p:spPr>
          <a:xfrm>
            <a:off x="1130300" y="1625599"/>
            <a:ext cx="9190593"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FLEXIBLE</a:t>
            </a:r>
          </a:p>
        </p:txBody>
      </p:sp>
      <p:graphicFrame>
        <p:nvGraphicFramePr>
          <p:cNvPr id="805" name="Table"/>
          <p:cNvGraphicFramePr/>
          <p:nvPr/>
        </p:nvGraphicFramePr>
        <p:xfrm>
          <a:off x="557435" y="2649988"/>
          <a:ext cx="20174215" cy="10060649"/>
        </p:xfrm>
        <a:graphic>
          <a:graphicData uri="http://schemas.openxmlformats.org/drawingml/2006/table">
            <a:tbl>
              <a:tblPr firstRow="1" bandRow="1">
                <a:tableStyleId>{4C3C2611-4C71-4FC5-86AE-919BDF0F9419}</a:tableStyleId>
              </a:tblPr>
              <a:tblGrid>
                <a:gridCol w="15160192">
                  <a:extLst>
                    <a:ext uri="{9D8B030D-6E8A-4147-A177-3AD203B41FA5}">
                      <a16:colId xmlns:a16="http://schemas.microsoft.com/office/drawing/2014/main" val="20000"/>
                    </a:ext>
                  </a:extLst>
                </a:gridCol>
                <a:gridCol w="5014023">
                  <a:extLst>
                    <a:ext uri="{9D8B030D-6E8A-4147-A177-3AD203B41FA5}">
                      <a16:colId xmlns:a16="http://schemas.microsoft.com/office/drawing/2014/main" val="20001"/>
                    </a:ext>
                  </a:extLst>
                </a:gridCol>
              </a:tblGrid>
              <a:tr h="633096">
                <a:tc>
                  <a:txBody>
                    <a:bodyPr/>
                    <a:lstStyle/>
                    <a:p>
                      <a:pPr defTabSz="914400">
                        <a:defRPr sz="1800" b="0">
                          <a:solidFill>
                            <a:srgbClr val="000000"/>
                          </a:solidFill>
                        </a:defRPr>
                      </a:pPr>
                      <a:r>
                        <a:rPr sz="2800" b="1">
                          <a:solidFill>
                            <a:srgbClr val="FFFFFF"/>
                          </a:solidFill>
                          <a:latin typeface="+mn-lt"/>
                          <a:ea typeface="+mn-ea"/>
                          <a:cs typeface="+mn-cs"/>
                          <a:sym typeface="Calibri"/>
                        </a:rPr>
                        <a:t>Regorafenib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tc>
                  <a:txBody>
                    <a:bodyPr/>
                    <a:lstStyle/>
                    <a:p>
                      <a:pPr defTabSz="914400">
                        <a:defRPr sz="1800" b="0">
                          <a:solidFill>
                            <a:srgbClr val="000000"/>
                          </a:solidFill>
                        </a:defRPr>
                      </a:pPr>
                      <a:r>
                        <a:rPr sz="2800" b="1">
                          <a:solidFill>
                            <a:srgbClr val="FFFFFF"/>
                          </a:solidFill>
                          <a:latin typeface="+mn-lt"/>
                          <a:ea typeface="+mn-ea"/>
                          <a:cs typeface="+mn-cs"/>
                          <a:sym typeface="Calibri"/>
                        </a:rPr>
                        <a:t>Sunitinib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tcPr>
                </a:tc>
                <a:extLst>
                  <a:ext uri="{0D108BD9-81ED-4DB2-BD59-A6C34878D82A}">
                    <a16:rowId xmlns:a16="http://schemas.microsoft.com/office/drawing/2014/main" val="10000"/>
                  </a:ext>
                </a:extLst>
              </a:tr>
              <a:tr h="4842625">
                <a:tc>
                  <a:txBody>
                    <a:bodyPr/>
                    <a:lstStyle/>
                    <a:p>
                      <a:pPr algn="l">
                        <a:defRPr b="1">
                          <a:solidFill>
                            <a:srgbClr val="00538A"/>
                          </a:solidFill>
                          <a:latin typeface="+mn-lt"/>
                          <a:ea typeface="+mn-ea"/>
                          <a:cs typeface="+mn-cs"/>
                          <a:sym typeface="Calibri"/>
                        </a:defRPr>
                      </a:pPr>
                      <a:r>
                        <a:t>ReDOS</a:t>
                      </a:r>
                      <a:r>
                        <a:rPr baseline="31999"/>
                        <a:t>1</a:t>
                      </a:r>
                    </a:p>
                    <a:p>
                      <a:pPr marL="228600" indent="-228600" algn="l">
                        <a:buClr>
                          <a:srgbClr val="C9583E"/>
                        </a:buClr>
                        <a:buSzPct val="100000"/>
                        <a:buChar char="•"/>
                        <a:defRPr>
                          <a:solidFill>
                            <a:srgbClr val="00538A"/>
                          </a:solidFill>
                          <a:latin typeface="+mn-lt"/>
                          <a:ea typeface="+mn-ea"/>
                          <a:cs typeface="+mn-cs"/>
                          <a:sym typeface="Calibri"/>
                        </a:defRPr>
                      </a:pPr>
                      <a:r>
                        <a:t>Ensayo en fase II aleatorizado abierto en 123 pacientes con CCR, metastásico refractario en el que se compara lo siguiente:</a:t>
                      </a:r>
                    </a:p>
                    <a:p>
                      <a:pPr marL="482600" indent="-228600" algn="l">
                        <a:buClr>
                          <a:srgbClr val="C9583E"/>
                        </a:buClr>
                        <a:buSzPct val="50000"/>
                        <a:buChar char="✦"/>
                        <a:defRPr>
                          <a:solidFill>
                            <a:srgbClr val="00538A"/>
                          </a:solidFill>
                          <a:latin typeface="+mn-lt"/>
                          <a:ea typeface="+mn-ea"/>
                          <a:cs typeface="+mn-cs"/>
                          <a:sym typeface="Calibri"/>
                        </a:defRPr>
                      </a:pPr>
                      <a:r>
                        <a:t>Dosis estándar (160 mg por día durante tres semanas y una semana de descanso)</a:t>
                      </a:r>
                    </a:p>
                    <a:p>
                      <a:pPr marL="482600" indent="-228600" algn="l">
                        <a:buClr>
                          <a:srgbClr val="C9583E"/>
                        </a:buClr>
                        <a:buSzPct val="50000"/>
                        <a:buChar char="✦"/>
                        <a:defRPr>
                          <a:solidFill>
                            <a:srgbClr val="00538A"/>
                          </a:solidFill>
                          <a:latin typeface="+mn-lt"/>
                          <a:ea typeface="+mn-ea"/>
                          <a:cs typeface="+mn-cs"/>
                          <a:sym typeface="Calibri"/>
                        </a:defRPr>
                      </a:pPr>
                      <a:r>
                        <a:t>Escalado de dosis (80 mg por día en la semana 1; 120 mg por día en la semana 2 y 160 mg por día en la semana 3, si no se producen EA importantes relacionados con el fármaco)</a:t>
                      </a:r>
                    </a:p>
                    <a:p>
                      <a:pPr algn="l">
                        <a:defRPr b="1">
                          <a:solidFill>
                            <a:srgbClr val="00538A"/>
                          </a:solidFill>
                          <a:latin typeface="+mn-lt"/>
                          <a:ea typeface="+mn-ea"/>
                          <a:cs typeface="+mn-cs"/>
                          <a:sym typeface="Calibri"/>
                        </a:defRPr>
                      </a:pPr>
                      <a:r>
                        <a:t>Resultados</a:t>
                      </a:r>
                    </a:p>
                    <a:p>
                      <a:pPr marL="482600" indent="-228600" algn="l">
                        <a:buClr>
                          <a:srgbClr val="C9583E"/>
                        </a:buClr>
                        <a:buSzPct val="50000"/>
                        <a:buChar char="✦"/>
                        <a:defRPr>
                          <a:solidFill>
                            <a:srgbClr val="00538A"/>
                          </a:solidFill>
                          <a:latin typeface="+mn-lt"/>
                          <a:ea typeface="+mn-ea"/>
                          <a:cs typeface="+mn-cs"/>
                          <a:sym typeface="Calibri"/>
                        </a:defRPr>
                      </a:pPr>
                      <a:r>
                        <a:t>Más pacientes comenzaron el ciclo 3 en el grupo de escalado de la dosis que en el grupo de la dosis estándar (43 % vs. 26 %; p = 0,043).</a:t>
                      </a:r>
                    </a:p>
                    <a:p>
                      <a:pPr marL="482600" indent="-228600" algn="l">
                        <a:buClr>
                          <a:srgbClr val="C9583E"/>
                        </a:buClr>
                        <a:buSzPct val="50000"/>
                        <a:buChar char="✦"/>
                        <a:defRPr>
                          <a:solidFill>
                            <a:srgbClr val="00538A"/>
                          </a:solidFill>
                          <a:latin typeface="+mn-lt"/>
                          <a:ea typeface="+mn-ea"/>
                          <a:cs typeface="+mn-cs"/>
                          <a:sym typeface="Calibri"/>
                        </a:defRPr>
                      </a:pPr>
                      <a:r>
                        <a:t>El escalado de dosis no pareció perjudicar la eficacia.</a:t>
                      </a:r>
                    </a:p>
                    <a:p>
                      <a:pPr marL="482600" indent="-228600" algn="l">
                        <a:buClr>
                          <a:srgbClr val="C9583E"/>
                        </a:buClr>
                        <a:buSzPct val="50000"/>
                        <a:buChar char="✦"/>
                        <a:defRPr>
                          <a:solidFill>
                            <a:srgbClr val="00538A"/>
                          </a:solidFill>
                          <a:latin typeface="+mn-lt"/>
                          <a:ea typeface="+mn-ea"/>
                          <a:cs typeface="+mn-cs"/>
                          <a:sym typeface="Calibri"/>
                        </a:defRPr>
                      </a:pPr>
                      <a:r>
                        <a:t>Los EA más frecuentes fueron los mismos en cada grupo.</a:t>
                      </a:r>
                    </a:p>
                    <a:p>
                      <a:pPr marL="482600" indent="-228600" algn="l">
                        <a:buClr>
                          <a:srgbClr val="C9583E"/>
                        </a:buClr>
                        <a:buSzPct val="50000"/>
                        <a:buChar char="✦"/>
                        <a:defRPr>
                          <a:solidFill>
                            <a:srgbClr val="00538A"/>
                          </a:solidFill>
                          <a:latin typeface="+mn-lt"/>
                          <a:ea typeface="+mn-ea"/>
                          <a:cs typeface="+mn-cs"/>
                          <a:sym typeface="Calibri"/>
                        </a:defRPr>
                      </a:pPr>
                      <a:r>
                        <a:t>La estrategia de escalado de dosis redujo la gravedad de algunos EA frecuentes, incluida la EPP.</a:t>
                      </a:r>
                    </a:p>
                  </a:txBody>
                  <a:tcPr marL="50800" marR="50800" marT="50800" marB="50800" anchor="ctr"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tc rowSpan="2">
                  <a:txBody>
                    <a:bodyPr/>
                    <a:lstStyle/>
                    <a:p>
                      <a:pPr algn="l">
                        <a:defRPr b="1">
                          <a:solidFill>
                            <a:srgbClr val="00538A"/>
                          </a:solidFill>
                          <a:latin typeface="+mn-lt"/>
                          <a:ea typeface="+mn-ea"/>
                          <a:cs typeface="+mn-cs"/>
                          <a:sym typeface="Calibri"/>
                        </a:defRPr>
                      </a:pPr>
                      <a:br/>
                      <a:r>
                        <a:t>RESTORE</a:t>
                      </a:r>
                      <a:r>
                        <a:rPr baseline="31999"/>
                        <a:t>3</a:t>
                      </a:r>
                    </a:p>
                    <a:p>
                      <a:pPr marL="343958" indent="-343958" algn="l">
                        <a:buClr>
                          <a:srgbClr val="C9583E"/>
                        </a:buClr>
                        <a:buSzPct val="100000"/>
                        <a:buChar char="•"/>
                        <a:defRPr>
                          <a:solidFill>
                            <a:srgbClr val="00538A"/>
                          </a:solidFill>
                          <a:latin typeface="+mn-lt"/>
                          <a:ea typeface="+mn-ea"/>
                          <a:cs typeface="+mn-cs"/>
                          <a:sym typeface="Calibri"/>
                        </a:defRPr>
                      </a:pPr>
                      <a:r>
                        <a:t>Ensayo en fase II aleatorizado abierto en 74 pacientes con carcinoma renal metastásico de células claras que no han recibido tratamientos previos en el que se compara lo siguiente:</a:t>
                      </a:r>
                    </a:p>
                    <a:p>
                      <a:pPr marL="1074615" indent="-211015" algn="l" defTabSz="457200">
                        <a:buClr>
                          <a:srgbClr val="C9583E"/>
                        </a:buClr>
                        <a:buSzPct val="50000"/>
                        <a:buChar char="✦"/>
                        <a:defRPr>
                          <a:solidFill>
                            <a:srgbClr val="00538A"/>
                          </a:solidFill>
                          <a:latin typeface="+mn-lt"/>
                          <a:ea typeface="+mn-ea"/>
                          <a:cs typeface="+mn-cs"/>
                          <a:sym typeface="Calibri"/>
                        </a:defRPr>
                      </a:pPr>
                      <a:r>
                        <a:t>Pauta estándar 4/2 (cuatro semanas de tratamiento y dos semanas de descanso)</a:t>
                      </a:r>
                    </a:p>
                    <a:p>
                      <a:pPr marL="1074615" indent="-211015" algn="l" defTabSz="457200">
                        <a:buClr>
                          <a:srgbClr val="C9583E"/>
                        </a:buClr>
                        <a:buSzPct val="50000"/>
                        <a:buChar char="✦"/>
                        <a:defRPr>
                          <a:solidFill>
                            <a:srgbClr val="00538A"/>
                          </a:solidFill>
                          <a:latin typeface="+mn-lt"/>
                          <a:ea typeface="+mn-ea"/>
                          <a:cs typeface="+mn-cs"/>
                          <a:sym typeface="Calibri"/>
                        </a:defRPr>
                      </a:pPr>
                      <a:r>
                        <a:t>Pauta 2/1 (dos semanas de tratamiento y una semana de descanso)</a:t>
                      </a:r>
                    </a:p>
                    <a:p>
                      <a:pPr marL="93344" indent="-93344" algn="l" defTabSz="457200">
                        <a:defRPr b="1">
                          <a:solidFill>
                            <a:srgbClr val="00538A"/>
                          </a:solidFill>
                          <a:latin typeface="+mn-lt"/>
                          <a:ea typeface="+mn-ea"/>
                          <a:cs typeface="+mn-cs"/>
                          <a:sym typeface="Calibri"/>
                        </a:defRPr>
                      </a:pPr>
                      <a:r>
                        <a:t>Resultados</a:t>
                      </a:r>
                    </a:p>
                    <a:p>
                      <a:pPr marL="1074615" indent="-211015" algn="l" defTabSz="457200">
                        <a:buClr>
                          <a:srgbClr val="C9583E"/>
                        </a:buClr>
                        <a:buSzPct val="50000"/>
                        <a:buChar char="✦"/>
                        <a:defRPr>
                          <a:solidFill>
                            <a:srgbClr val="00538A"/>
                          </a:solidFill>
                          <a:latin typeface="+mn-lt"/>
                          <a:ea typeface="+mn-ea"/>
                          <a:cs typeface="+mn-cs"/>
                          <a:sym typeface="Calibri"/>
                        </a:defRPr>
                      </a:pPr>
                      <a:r>
                        <a:t>La pauta 2/1 se asoció con una menor toxicidad y un mayor índice de supervivencia libre de fallo a los 6 meses que la pauta 4/2, sin comprometer la eficacia (ORR and THP)</a:t>
                      </a:r>
                    </a:p>
                    <a:p>
                      <a:pPr marL="1074615" indent="-211015" algn="l" defTabSz="457200">
                        <a:buClr>
                          <a:srgbClr val="C9583E"/>
                        </a:buClr>
                        <a:buSzPct val="50000"/>
                        <a:buChar char="✦"/>
                        <a:defRPr>
                          <a:solidFill>
                            <a:srgbClr val="00538A"/>
                          </a:solidFill>
                          <a:latin typeface="+mn-lt"/>
                          <a:ea typeface="+mn-ea"/>
                          <a:cs typeface="+mn-cs"/>
                          <a:sym typeface="Calibri"/>
                        </a:defRPr>
                      </a:pPr>
                      <a:r>
                        <a:t>En particular, la neutropenia y el cansancio fueron menos frecuentes en la pauta 2/1.</a:t>
                      </a:r>
                    </a:p>
                  </a:txBody>
                  <a:tcPr marL="50800" marR="50800" marT="50800" marB="50800" horzOverflow="overflow">
                    <a:lnL w="38100">
                      <a:solidFill>
                        <a:srgbClr val="00538A"/>
                      </a:solidFill>
                      <a:miter lim="400000"/>
                    </a:lnL>
                    <a:lnR w="38100">
                      <a:solidFill>
                        <a:srgbClr val="00538A"/>
                      </a:solidFill>
                      <a:miter lim="400000"/>
                    </a:lnR>
                    <a:lnT w="38100">
                      <a:solidFill>
                        <a:srgbClr val="FFFFFF"/>
                      </a:solidFill>
                      <a:miter lim="400000"/>
                    </a:lnT>
                    <a:lnB w="38100">
                      <a:solidFill>
                        <a:srgbClr val="00538A"/>
                      </a:solidFill>
                      <a:miter lim="400000"/>
                    </a:lnB>
                  </a:tcPr>
                </a:tc>
                <a:extLst>
                  <a:ext uri="{0D108BD9-81ED-4DB2-BD59-A6C34878D82A}">
                    <a16:rowId xmlns:a16="http://schemas.microsoft.com/office/drawing/2014/main" val="10001"/>
                  </a:ext>
                </a:extLst>
              </a:tr>
              <a:tr h="4584928">
                <a:tc>
                  <a:txBody>
                    <a:bodyPr/>
                    <a:lstStyle/>
                    <a:p>
                      <a:pPr algn="l">
                        <a:defRPr b="1">
                          <a:solidFill>
                            <a:srgbClr val="00538A"/>
                          </a:solidFill>
                          <a:latin typeface="+mn-lt"/>
                          <a:ea typeface="+mn-ea"/>
                          <a:cs typeface="+mn-cs"/>
                          <a:sym typeface="Calibri"/>
                        </a:defRPr>
                      </a:pPr>
                      <a:r>
                        <a:t>REARRANGE</a:t>
                      </a:r>
                      <a:r>
                        <a:rPr baseline="31999"/>
                        <a:t>2</a:t>
                      </a:r>
                    </a:p>
                    <a:p>
                      <a:pPr marL="343958" indent="-343958" algn="l">
                        <a:buClr>
                          <a:srgbClr val="C9583E"/>
                        </a:buClr>
                        <a:buSzPct val="100000"/>
                        <a:buChar char="•"/>
                        <a:defRPr>
                          <a:solidFill>
                            <a:srgbClr val="00538A"/>
                          </a:solidFill>
                          <a:latin typeface="+mn-lt"/>
                          <a:ea typeface="+mn-ea"/>
                          <a:cs typeface="+mn-cs"/>
                          <a:sym typeface="Calibri"/>
                        </a:defRPr>
                      </a:pPr>
                      <a:r>
                        <a:t>Ensayo en fase II aleatorizado en 299 pacientes con CCR metastásico en el que se compara lo siguiente:</a:t>
                      </a:r>
                    </a:p>
                    <a:p>
                      <a:pPr marL="482600" indent="-228600" algn="l">
                        <a:buClr>
                          <a:srgbClr val="C9583E"/>
                        </a:buClr>
                        <a:buSzPct val="50000"/>
                        <a:buChar char="✦"/>
                        <a:defRPr>
                          <a:solidFill>
                            <a:srgbClr val="00538A"/>
                          </a:solidFill>
                          <a:latin typeface="+mn-lt"/>
                          <a:ea typeface="+mn-ea"/>
                          <a:cs typeface="+mn-cs"/>
                          <a:sym typeface="Calibri"/>
                        </a:defRPr>
                      </a:pPr>
                      <a:r>
                        <a:t>Dosis estándar (160 mg por día durante tres semanas y una semana de descanso)</a:t>
                      </a:r>
                    </a:p>
                    <a:p>
                      <a:pPr marL="482600" indent="-228600" algn="l">
                        <a:buClr>
                          <a:srgbClr val="C9583E"/>
                        </a:buClr>
                        <a:buSzPct val="50000"/>
                        <a:buChar char="✦"/>
                        <a:defRPr>
                          <a:solidFill>
                            <a:srgbClr val="00538A"/>
                          </a:solidFill>
                          <a:latin typeface="+mn-lt"/>
                          <a:ea typeface="+mn-ea"/>
                          <a:cs typeface="+mn-cs"/>
                          <a:sym typeface="Calibri"/>
                        </a:defRPr>
                      </a:pPr>
                      <a:r>
                        <a:t>Dosis reducida (120 mg por día durante tres semanas y una semana de descanso)</a:t>
                      </a:r>
                    </a:p>
                    <a:p>
                      <a:pPr marL="482600" indent="-228600" algn="l">
                        <a:buClr>
                          <a:srgbClr val="C9583E"/>
                        </a:buClr>
                        <a:buSzPct val="50000"/>
                        <a:buChar char="✦"/>
                        <a:defRPr>
                          <a:solidFill>
                            <a:srgbClr val="00538A"/>
                          </a:solidFill>
                          <a:latin typeface="+mn-lt"/>
                          <a:ea typeface="+mn-ea"/>
                          <a:cs typeface="+mn-cs"/>
                          <a:sym typeface="Calibri"/>
                        </a:defRPr>
                      </a:pPr>
                      <a:r>
                        <a:t>Pauta posológica intermitente (160 mg por día durante una semana y una semana de descanso)</a:t>
                      </a:r>
                    </a:p>
                    <a:p>
                      <a:pPr algn="l">
                        <a:defRPr b="1">
                          <a:solidFill>
                            <a:srgbClr val="00538A"/>
                          </a:solidFill>
                          <a:latin typeface="+mn-lt"/>
                          <a:ea typeface="+mn-ea"/>
                          <a:cs typeface="+mn-cs"/>
                          <a:sym typeface="Calibri"/>
                        </a:defRPr>
                      </a:pPr>
                      <a:r>
                        <a:t>Resultados</a:t>
                      </a:r>
                      <a:endParaRPr b="0"/>
                    </a:p>
                    <a:p>
                      <a:pPr marL="482600" indent="-228600" algn="l">
                        <a:buClr>
                          <a:srgbClr val="C9583E"/>
                        </a:buClr>
                        <a:buSzPct val="50000"/>
                        <a:buChar char="✦"/>
                        <a:defRPr>
                          <a:solidFill>
                            <a:srgbClr val="00538A"/>
                          </a:solidFill>
                          <a:latin typeface="+mn-lt"/>
                          <a:ea typeface="+mn-ea"/>
                          <a:cs typeface="+mn-cs"/>
                          <a:sym typeface="Calibri"/>
                        </a:defRPr>
                      </a:pPr>
                      <a:r>
                        <a:t>No hubo diferencias en cuanto a la supervivencia.</a:t>
                      </a:r>
                    </a:p>
                    <a:p>
                      <a:pPr marL="482600" indent="-228600" algn="l">
                        <a:buClr>
                          <a:srgbClr val="C9583E"/>
                        </a:buClr>
                        <a:buSzPct val="50000"/>
                        <a:buChar char="✦"/>
                        <a:defRPr b="1">
                          <a:solidFill>
                            <a:srgbClr val="00538A"/>
                          </a:solidFill>
                          <a:latin typeface="+mn-lt"/>
                          <a:ea typeface="+mn-ea"/>
                          <a:cs typeface="+mn-cs"/>
                          <a:sym typeface="Calibri"/>
                        </a:defRPr>
                      </a:pPr>
                      <a:r>
                        <a:rPr b="0"/>
                        <a:t>No </a:t>
                      </a:r>
                      <a:r>
                        <a:t>se alcanzó el criterio de valoración principal de mejorar la tolerabilidad global en los grupos de dosis reducida y dosis intermitente.</a:t>
                      </a:r>
                    </a:p>
                    <a:p>
                      <a:pPr marL="482600" indent="-228600" algn="l">
                        <a:buClr>
                          <a:srgbClr val="C9583E"/>
                        </a:buClr>
                        <a:buSzPct val="50000"/>
                        <a:buChar char="✦"/>
                        <a:defRPr>
                          <a:solidFill>
                            <a:srgbClr val="00538A"/>
                          </a:solidFill>
                          <a:latin typeface="+mn-lt"/>
                          <a:ea typeface="+mn-ea"/>
                          <a:cs typeface="+mn-cs"/>
                          <a:sym typeface="Calibri"/>
                        </a:defRPr>
                      </a:pPr>
                      <a:r>
                        <a:t>La pauta posológica flexible dio como resultado una mejora numérica en los EAs relevantes, que incluyen cansancio, EPP e hipertensión. </a:t>
                      </a:r>
                    </a:p>
                  </a:txBody>
                  <a:tcPr marL="50800" marR="50800" marT="50800" marB="50800" anchor="ctr"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806" name="Callout"/>
          <p:cNvSpPr/>
          <p:nvPr/>
        </p:nvSpPr>
        <p:spPr>
          <a:xfrm>
            <a:off x="20882778" y="539188"/>
            <a:ext cx="3188097" cy="10003632"/>
          </a:xfrm>
          <a:custGeom>
            <a:avLst/>
            <a:gdLst/>
            <a:ahLst/>
            <a:cxnLst>
              <a:cxn ang="0">
                <a:pos x="wd2" y="hd2"/>
              </a:cxn>
              <a:cxn ang="5400000">
                <a:pos x="wd2" y="hd2"/>
              </a:cxn>
              <a:cxn ang="10800000">
                <a:pos x="wd2" y="hd2"/>
              </a:cxn>
              <a:cxn ang="16200000">
                <a:pos x="wd2" y="hd2"/>
              </a:cxn>
            </a:cxnLst>
            <a:rect l="0" t="0" r="r" b="b"/>
            <a:pathLst>
              <a:path w="21600" h="21600" extrusionOk="0">
                <a:moveTo>
                  <a:pt x="1256" y="0"/>
                </a:moveTo>
                <a:cubicBezTo>
                  <a:pt x="562" y="0"/>
                  <a:pt x="0" y="179"/>
                  <a:pt x="0" y="400"/>
                </a:cubicBezTo>
                <a:lnTo>
                  <a:pt x="0" y="19308"/>
                </a:lnTo>
                <a:cubicBezTo>
                  <a:pt x="0" y="19529"/>
                  <a:pt x="562" y="19708"/>
                  <a:pt x="1256" y="19708"/>
                </a:cubicBezTo>
                <a:lnTo>
                  <a:pt x="8484" y="19708"/>
                </a:lnTo>
                <a:lnTo>
                  <a:pt x="10995" y="21600"/>
                </a:lnTo>
                <a:lnTo>
                  <a:pt x="13506" y="19708"/>
                </a:lnTo>
                <a:lnTo>
                  <a:pt x="20344" y="19708"/>
                </a:lnTo>
                <a:cubicBezTo>
                  <a:pt x="21038" y="19708"/>
                  <a:pt x="21600" y="19529"/>
                  <a:pt x="21600" y="19308"/>
                </a:cubicBezTo>
                <a:lnTo>
                  <a:pt x="21600" y="400"/>
                </a:lnTo>
                <a:cubicBezTo>
                  <a:pt x="21600" y="179"/>
                  <a:pt x="21038" y="0"/>
                  <a:pt x="20344" y="0"/>
                </a:cubicBezTo>
                <a:lnTo>
                  <a:pt x="1256" y="0"/>
                </a:lnTo>
                <a:close/>
              </a:path>
            </a:pathLst>
          </a:custGeom>
          <a:solidFill>
            <a:srgbClr val="C9583E"/>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807" name="Dr.png" descr="Dr.png"/>
          <p:cNvPicPr>
            <a:picLocks noChangeAspect="1"/>
          </p:cNvPicPr>
          <p:nvPr/>
        </p:nvPicPr>
        <p:blipFill>
          <a:blip r:embed="rId7"/>
          <a:stretch>
            <a:fillRect/>
          </a:stretch>
        </p:blipFill>
        <p:spPr>
          <a:xfrm>
            <a:off x="22953502" y="10036012"/>
            <a:ext cx="1033058" cy="3409928"/>
          </a:xfrm>
          <a:prstGeom prst="rect">
            <a:avLst/>
          </a:prstGeom>
          <a:ln w="12700">
            <a:miter lim="400000"/>
          </a:ln>
        </p:spPr>
      </p:pic>
      <p:sp>
        <p:nvSpPr>
          <p:cNvPr id="808" name="PAUTA POSOLÓGICA FLEXIBLE…"/>
          <p:cNvSpPr txBox="1"/>
          <p:nvPr/>
        </p:nvSpPr>
        <p:spPr>
          <a:xfrm>
            <a:off x="21088937" y="919456"/>
            <a:ext cx="2775780" cy="8361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1900"/>
              </a:spcBef>
              <a:defRPr sz="2100" b="0">
                <a:solidFill>
                  <a:srgbClr val="FFFFFF"/>
                </a:solidFill>
              </a:defRPr>
            </a:pPr>
            <a:r>
              <a:t>PAUTA POSOLÓGICA FLEXIBLE</a:t>
            </a:r>
          </a:p>
          <a:p>
            <a:pPr algn="l">
              <a:spcBef>
                <a:spcPts val="1900"/>
              </a:spcBef>
              <a:defRPr sz="2100" b="0">
                <a:solidFill>
                  <a:srgbClr val="FFFFFF"/>
                </a:solidFill>
              </a:defRPr>
            </a:pPr>
            <a:r>
              <a:t>Se han analizado las estrategias de pauta posológica flexible con regorafenib en el CCR y con sunitinib en el carcinoma renal CCR y con sunitinib en el carcinoma renal</a:t>
            </a:r>
            <a:r>
              <a:rPr baseline="31999"/>
              <a:t>1-3       </a:t>
            </a:r>
            <a:endParaRPr baseline="31999">
              <a:solidFill>
                <a:srgbClr val="000000"/>
              </a:solidFill>
              <a:latin typeface="Helvetica"/>
              <a:ea typeface="Helvetica"/>
              <a:cs typeface="Helvetica"/>
              <a:sym typeface="Helvetica"/>
            </a:endParaRPr>
          </a:p>
          <a:p>
            <a:pPr algn="l" defTabSz="457200">
              <a:defRPr sz="2100" b="0">
                <a:solidFill>
                  <a:srgbClr val="FFFFFF"/>
                </a:solidFill>
              </a:defRPr>
            </a:pPr>
            <a:endParaRPr baseline="31999">
              <a:solidFill>
                <a:srgbClr val="000000"/>
              </a:solidFill>
              <a:latin typeface="Helvetica"/>
              <a:ea typeface="Helvetica"/>
              <a:cs typeface="Helvetica"/>
              <a:sym typeface="Helvetica"/>
            </a:endParaRPr>
          </a:p>
          <a:p>
            <a:pPr marL="317500" indent="-317500" algn="l">
              <a:spcBef>
                <a:spcPts val="1900"/>
              </a:spcBef>
              <a:buSzPct val="125000"/>
              <a:buChar char="•"/>
              <a:defRPr sz="2100" b="0">
                <a:solidFill>
                  <a:srgbClr val="FFFFFF"/>
                </a:solidFill>
              </a:defRPr>
            </a:pPr>
            <a:r>
              <a:t>Las directrices de la NCCN recomiendan una estrategia de escalado de dosis en el uso de regorafenib para el CCR</a:t>
            </a:r>
            <a:r>
              <a:rPr baseline="31999"/>
              <a:t>4</a:t>
            </a:r>
          </a:p>
          <a:p>
            <a:pPr marL="317500" indent="-317500" algn="l">
              <a:spcBef>
                <a:spcPts val="1900"/>
              </a:spcBef>
              <a:buSzPct val="125000"/>
              <a:buChar char="•"/>
              <a:defRPr sz="2100" b="0">
                <a:solidFill>
                  <a:srgbClr val="FFFFFF"/>
                </a:solidFill>
              </a:defRPr>
            </a:pPr>
            <a:r>
              <a:t>En la práctica clínica, los datos sobre sunitinib en el carcinoma renal se extrapolan al cáncer gastrointestinal.</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0"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11" name="LO QUE PUEDEN"/>
          <p:cNvSpPr txBox="1"/>
          <p:nvPr/>
        </p:nvSpPr>
        <p:spPr>
          <a:xfrm>
            <a:off x="1130300" y="660399"/>
            <a:ext cx="7123269"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93634"/>
                </a:solidFill>
              </a:defRPr>
            </a:lvl1pPr>
          </a:lstStyle>
          <a:p>
            <a:r>
              <a:t>LO QUE PUEDEN</a:t>
            </a:r>
          </a:p>
        </p:txBody>
      </p:sp>
      <p:sp>
        <p:nvSpPr>
          <p:cNvPr id="812" name="HACER LOS PACIENTES"/>
          <p:cNvSpPr txBox="1"/>
          <p:nvPr/>
        </p:nvSpPr>
        <p:spPr>
          <a:xfrm>
            <a:off x="1130300" y="1625599"/>
            <a:ext cx="9190593"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a:solidFill>
                  <a:srgbClr val="00538A"/>
                </a:solidFill>
              </a:defRPr>
            </a:lvl1pPr>
          </a:lstStyle>
          <a:p>
            <a:r>
              <a:t>HACER LOS PACIENTES</a:t>
            </a:r>
          </a:p>
        </p:txBody>
      </p:sp>
      <p:sp>
        <p:nvSpPr>
          <p:cNvPr id="813" name="Haga clic en la imagen para descargar un folleto, diseñado para ayudar a los pacientes a prevenir y manejar las toxicidades cutáneas relacionadas con la terapia dirigida.…"/>
          <p:cNvSpPr txBox="1"/>
          <p:nvPr/>
        </p:nvSpPr>
        <p:spPr>
          <a:xfrm>
            <a:off x="1163340" y="3217701"/>
            <a:ext cx="10162299" cy="7280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1900"/>
              </a:spcBef>
              <a:defRPr sz="3500" b="0">
                <a:solidFill>
                  <a:srgbClr val="3B3735"/>
                </a:solidFill>
              </a:defRPr>
            </a:pPr>
            <a:r>
              <a:t>Haga clic en la imagen para descargar un folleto, diseñado para ayudar a los pacientes a prevenir y manejar las toxicidades cutáneas relacionadas con la terapia dirigida.</a:t>
            </a:r>
          </a:p>
          <a:p>
            <a:pPr algn="l">
              <a:spcBef>
                <a:spcPts val="1900"/>
              </a:spcBef>
              <a:defRPr sz="3500" b="0">
                <a:solidFill>
                  <a:srgbClr val="3B3735"/>
                </a:solidFill>
              </a:defRPr>
            </a:pPr>
            <a:endParaRPr/>
          </a:p>
          <a:p>
            <a:pPr algn="l">
              <a:spcBef>
                <a:spcPts val="1900"/>
              </a:spcBef>
              <a:defRPr sz="3500" b="0">
                <a:solidFill>
                  <a:srgbClr val="3B3735"/>
                </a:solidFill>
              </a:defRPr>
            </a:pPr>
            <a:r>
              <a:t>Use el enlace que aparece al lado de este conjunto de diapositivas para descargar su propia versión del folleto, diseñado para ayudar a los pacientes a prevenir y manejar las toxicidades cutáneas relacionadas con su terapia dirigida.</a:t>
            </a:r>
            <a:endParaRPr b="1">
              <a:solidFill>
                <a:srgbClr val="00538A"/>
              </a:solidFill>
            </a:endParaRPr>
          </a:p>
          <a:p>
            <a:pPr algn="l">
              <a:spcBef>
                <a:spcPts val="1900"/>
              </a:spcBef>
              <a:defRPr sz="3500" b="0">
                <a:solidFill>
                  <a:srgbClr val="3B3735"/>
                </a:solidFill>
              </a:defRPr>
            </a:pPr>
            <a:r>
              <a:rPr b="1" u="sng">
                <a:solidFill>
                  <a:srgbClr val="BE5437"/>
                </a:solidFill>
                <a:hlinkClick r:id="rId3"/>
              </a:rPr>
              <a:t>https://fightcolorectalcancer.org/resources/skin-toxicity-resources/</a:t>
            </a:r>
            <a:r>
              <a:rPr b="1">
                <a:solidFill>
                  <a:srgbClr val="00538A"/>
                </a:solidFill>
              </a:rPr>
              <a:t> </a:t>
            </a:r>
          </a:p>
        </p:txBody>
      </p:sp>
      <p:sp>
        <p:nvSpPr>
          <p:cNvPr id="814" name="CRC, cáncer colorrectal"/>
          <p:cNvSpPr txBox="1"/>
          <p:nvPr/>
        </p:nvSpPr>
        <p:spPr>
          <a:xfrm>
            <a:off x="431800" y="13119099"/>
            <a:ext cx="21299373"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200" b="0">
                <a:solidFill>
                  <a:srgbClr val="3B3735"/>
                </a:solidFill>
              </a:defRPr>
            </a:lvl1pPr>
          </a:lstStyle>
          <a:p>
            <a:r>
              <a:t>CRC, cáncer colorrectal</a:t>
            </a:r>
          </a:p>
        </p:txBody>
      </p:sp>
      <p:pic>
        <p:nvPicPr>
          <p:cNvPr id="815" name="Artboard 1.png" descr="Artboard 1.png"/>
          <p:cNvPicPr>
            <a:picLocks noChangeAspect="1"/>
          </p:cNvPicPr>
          <p:nvPr/>
        </p:nvPicPr>
        <p:blipFill>
          <a:blip r:embed="rId4"/>
          <a:srcRect t="16945" b="9619"/>
          <a:stretch>
            <a:fillRect/>
          </a:stretch>
        </p:blipFill>
        <p:spPr>
          <a:xfrm>
            <a:off x="12264798" y="1266626"/>
            <a:ext cx="10779063" cy="11182756"/>
          </a:xfrm>
          <a:prstGeom prst="rect">
            <a:avLst/>
          </a:prstGeom>
          <a:ln w="12700">
            <a:miter lim="400000"/>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18" name="RESUMEN"/>
          <p:cNvSpPr txBox="1"/>
          <p:nvPr/>
        </p:nvSpPr>
        <p:spPr>
          <a:xfrm>
            <a:off x="1130300" y="660399"/>
            <a:ext cx="394290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a:solidFill>
                  <a:schemeClr val="accent1">
                    <a:hueOff val="114395"/>
                    <a:lumOff val="-24975"/>
                  </a:schemeClr>
                </a:solidFill>
              </a:defRPr>
            </a:lvl1pPr>
          </a:lstStyle>
          <a:p>
            <a:r>
              <a:t>RESUMEN</a:t>
            </a:r>
          </a:p>
        </p:txBody>
      </p:sp>
      <p:sp>
        <p:nvSpPr>
          <p:cNvPr id="819" name="EL MANEJO EFICAZ DE LAS TOXICIDADES CUTÁNEAS IMPLICA UNA ESTRATEGIA MULTIMODAL QUE INCLUYE:…"/>
          <p:cNvSpPr/>
          <p:nvPr/>
        </p:nvSpPr>
        <p:spPr>
          <a:xfrm>
            <a:off x="1156507" y="1904726"/>
            <a:ext cx="10105257" cy="4304095"/>
          </a:xfrm>
          <a:prstGeom prst="rect">
            <a:avLst/>
          </a:prstGeom>
          <a:solidFill>
            <a:srgbClr val="FFFFFF"/>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396875" indent="-396875" algn="l">
              <a:buSzPct val="125000"/>
              <a:buChar char="•"/>
              <a:defRPr sz="3500" b="0">
                <a:solidFill>
                  <a:srgbClr val="00538A"/>
                </a:solidFill>
              </a:defRPr>
            </a:pPr>
            <a:endParaRPr/>
          </a:p>
          <a:p>
            <a:pPr algn="l">
              <a:defRPr sz="3500" b="0" cap="all">
                <a:solidFill>
                  <a:srgbClr val="00538A"/>
                </a:solidFill>
              </a:defRPr>
            </a:pPr>
            <a:r>
              <a:t>EL MANEJO EFICAZ DE LAS TOXICIDADES CUTÁNEAS IMPLICA UNA </a:t>
            </a:r>
            <a:r>
              <a:rPr b="1">
                <a:solidFill>
                  <a:srgbClr val="00679C"/>
                </a:solidFill>
              </a:rPr>
              <a:t>ESTRATEGIA MULTIMODAL </a:t>
            </a:r>
            <a:r>
              <a:t>QUE INCLUYE:</a:t>
            </a:r>
          </a:p>
          <a:p>
            <a:pPr marL="263769" indent="-263769" algn="l">
              <a:buClr>
                <a:srgbClr val="C9583E"/>
              </a:buClr>
              <a:buSzPct val="100000"/>
              <a:buChar char="•"/>
              <a:defRPr b="0">
                <a:solidFill>
                  <a:srgbClr val="00538A"/>
                </a:solidFill>
              </a:defRPr>
            </a:pPr>
            <a:r>
              <a:t>educación del paciente</a:t>
            </a:r>
          </a:p>
          <a:p>
            <a:pPr marL="263769" indent="-263769" algn="l">
              <a:buClr>
                <a:srgbClr val="C9583E"/>
              </a:buClr>
              <a:buSzPct val="100000"/>
              <a:buChar char="•"/>
              <a:defRPr b="0">
                <a:solidFill>
                  <a:srgbClr val="00538A"/>
                </a:solidFill>
              </a:defRPr>
            </a:pPr>
            <a:r>
              <a:t>cuidado de apoyo y profiláctico</a:t>
            </a:r>
          </a:p>
          <a:p>
            <a:pPr marL="263769" indent="-263769" algn="l">
              <a:buClr>
                <a:srgbClr val="C9583E"/>
              </a:buClr>
              <a:buSzPct val="100000"/>
              <a:buChar char="•"/>
              <a:defRPr b="0">
                <a:solidFill>
                  <a:srgbClr val="00538A"/>
                </a:solidFill>
              </a:defRPr>
            </a:pPr>
            <a:r>
              <a:t>modificación de la dosis (inclusive dosis flexibles)</a:t>
            </a:r>
          </a:p>
          <a:p>
            <a:pPr algn="l">
              <a:defRPr sz="3500" b="0">
                <a:solidFill>
                  <a:srgbClr val="00538A"/>
                </a:solidFill>
              </a:defRPr>
            </a:pPr>
            <a:endParaRPr sz="1200">
              <a:latin typeface="Times Roman"/>
              <a:ea typeface="Times Roman"/>
              <a:cs typeface="Times Roman"/>
              <a:sym typeface="Times Roman"/>
            </a:endParaRPr>
          </a:p>
        </p:txBody>
      </p:sp>
      <p:sp>
        <p:nvSpPr>
          <p:cNvPr id="820" name="Manag MANEJO DE TOXICIDADES CUTÁNEAS…"/>
          <p:cNvSpPr/>
          <p:nvPr/>
        </p:nvSpPr>
        <p:spPr>
          <a:xfrm>
            <a:off x="11960183" y="1904726"/>
            <a:ext cx="10105257" cy="4304095"/>
          </a:xfrm>
          <a:prstGeom prst="rect">
            <a:avLst/>
          </a:prstGeom>
          <a:solidFill>
            <a:srgbClr val="FFFFFF"/>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l">
              <a:defRPr sz="3500" cap="all">
                <a:solidFill>
                  <a:srgbClr val="00538A"/>
                </a:solidFill>
              </a:defRPr>
            </a:pPr>
            <a:endParaRPr/>
          </a:p>
          <a:p>
            <a:pPr algn="l">
              <a:defRPr sz="3500" cap="all">
                <a:solidFill>
                  <a:srgbClr val="00538A"/>
                </a:solidFill>
              </a:defRPr>
            </a:pPr>
            <a:r>
              <a:t>Manag MANEJO DE TOXICIDADES CUTÁNEAS</a:t>
            </a:r>
          </a:p>
          <a:p>
            <a:pPr marL="263769" indent="-263769" algn="l">
              <a:buClr>
                <a:srgbClr val="C9583E"/>
              </a:buClr>
              <a:buSzPct val="100000"/>
              <a:buChar char="•"/>
              <a:defRPr b="0">
                <a:solidFill>
                  <a:srgbClr val="00538A"/>
                </a:solidFill>
              </a:defRPr>
            </a:pPr>
            <a:r>
              <a:t>El manejo de la toxicidad de bajo grado es similar a las medidas profilácticas</a:t>
            </a:r>
          </a:p>
          <a:p>
            <a:pPr marL="263769" indent="-263769" algn="l">
              <a:buClr>
                <a:srgbClr val="C9583E"/>
              </a:buClr>
              <a:buSzPct val="100000"/>
              <a:buChar char="•"/>
              <a:defRPr b="0">
                <a:solidFill>
                  <a:srgbClr val="00538A"/>
                </a:solidFill>
              </a:defRPr>
            </a:pPr>
            <a:r>
              <a:t>El manejo de la toxicidad de alto grado depende del tipo de toxicidad y del grado</a:t>
            </a:r>
          </a:p>
        </p:txBody>
      </p:sp>
      <p:sp>
        <p:nvSpPr>
          <p:cNvPr id="821" name="EA, evento adverso"/>
          <p:cNvSpPr txBox="1"/>
          <p:nvPr/>
        </p:nvSpPr>
        <p:spPr>
          <a:xfrm>
            <a:off x="431800" y="13184010"/>
            <a:ext cx="23824188"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200" b="0">
                <a:solidFill>
                  <a:srgbClr val="3B3735"/>
                </a:solidFill>
              </a:defRPr>
            </a:lvl1pPr>
          </a:lstStyle>
          <a:p>
            <a:r>
              <a:t>EA, evento adverso</a:t>
            </a:r>
          </a:p>
        </p:txBody>
      </p:sp>
      <p:sp>
        <p:nvSpPr>
          <p:cNvPr id="822" name="PARA TODOS LOS PACIENTES TRATADOS CON TERAPIAS DIRIGIDAS, MEDIDAS PROFILÁCTICAS INCLUYEN:…"/>
          <p:cNvSpPr/>
          <p:nvPr/>
        </p:nvSpPr>
        <p:spPr>
          <a:xfrm>
            <a:off x="1156507" y="6675509"/>
            <a:ext cx="10105257" cy="4304095"/>
          </a:xfrm>
          <a:prstGeom prst="rect">
            <a:avLst/>
          </a:prstGeom>
          <a:solidFill>
            <a:srgbClr val="FFFFFF"/>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396875" indent="-396875" algn="l">
              <a:buSzPct val="125000"/>
              <a:buChar char="•"/>
              <a:defRPr sz="3500" b="0">
                <a:solidFill>
                  <a:srgbClr val="00538A"/>
                </a:solidFill>
              </a:defRPr>
            </a:pPr>
            <a:endParaRPr/>
          </a:p>
          <a:p>
            <a:pPr algn="l">
              <a:defRPr sz="3500" b="0" cap="all">
                <a:solidFill>
                  <a:srgbClr val="00538A"/>
                </a:solidFill>
              </a:defRPr>
            </a:pPr>
            <a:r>
              <a:t>PARA TODOS LOS PACIENTES TRATADOS CON TERAPIAS </a:t>
            </a:r>
            <a:r>
              <a:rPr b="1"/>
              <a:t>DIRIGIDAS, MEDIDAS PROFILÁCTICAS</a:t>
            </a:r>
            <a:r>
              <a:t> INCLUYEN:</a:t>
            </a:r>
            <a:endParaRPr>
              <a:solidFill>
                <a:srgbClr val="4C4745"/>
              </a:solidFill>
            </a:endParaRPr>
          </a:p>
          <a:p>
            <a:pPr marL="263769" indent="-263769" algn="l">
              <a:buClr>
                <a:srgbClr val="C9583E"/>
              </a:buClr>
              <a:buSzPct val="100000"/>
              <a:buChar char="•"/>
              <a:defRPr b="0">
                <a:solidFill>
                  <a:srgbClr val="00538A"/>
                </a:solidFill>
              </a:defRPr>
            </a:pPr>
            <a:r>
              <a:t>uso de protector solar de amplio espectro</a:t>
            </a:r>
          </a:p>
          <a:p>
            <a:pPr marL="263769" indent="-263769" algn="l">
              <a:buClr>
                <a:srgbClr val="C9583E"/>
              </a:buClr>
              <a:buSzPct val="100000"/>
              <a:buChar char="•"/>
              <a:defRPr b="0">
                <a:solidFill>
                  <a:srgbClr val="00538A"/>
                </a:solidFill>
              </a:defRPr>
            </a:pPr>
            <a:r>
              <a:t>evitar la exposición al sol</a:t>
            </a:r>
          </a:p>
          <a:p>
            <a:pPr marL="263769" indent="-263769" algn="l">
              <a:buClr>
                <a:srgbClr val="C9583E"/>
              </a:buClr>
              <a:buSzPct val="100000"/>
              <a:buChar char="•"/>
              <a:defRPr b="0">
                <a:solidFill>
                  <a:srgbClr val="00538A"/>
                </a:solidFill>
              </a:defRPr>
            </a:pPr>
            <a:r>
              <a:t>uso de humectantes de piel</a:t>
            </a:r>
          </a:p>
          <a:p>
            <a:pPr marL="263769" indent="-263769" algn="l">
              <a:buClr>
                <a:srgbClr val="C9583E"/>
              </a:buClr>
              <a:buSzPct val="100000"/>
              <a:buChar char="•"/>
              <a:defRPr b="0">
                <a:solidFill>
                  <a:srgbClr val="00538A"/>
                </a:solidFill>
              </a:defRPr>
            </a:pPr>
            <a:r>
              <a:t>cuidado de uñas y oral</a:t>
            </a:r>
          </a:p>
        </p:txBody>
      </p:sp>
      <p:sp>
        <p:nvSpPr>
          <p:cNvPr id="823" name="Consult a CONSULTAR A UN DERMATÓLOGO SI:…"/>
          <p:cNvSpPr/>
          <p:nvPr/>
        </p:nvSpPr>
        <p:spPr>
          <a:xfrm>
            <a:off x="11960183" y="6675509"/>
            <a:ext cx="10105257" cy="4304095"/>
          </a:xfrm>
          <a:prstGeom prst="rect">
            <a:avLst/>
          </a:prstGeom>
          <a:solidFill>
            <a:srgbClr val="FFFFFF"/>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396875" indent="-396875" algn="l">
              <a:buSzPct val="125000"/>
              <a:buChar char="•"/>
              <a:defRPr sz="3500" b="0">
                <a:solidFill>
                  <a:srgbClr val="00538A"/>
                </a:solidFill>
              </a:defRPr>
            </a:pPr>
            <a:endParaRPr/>
          </a:p>
          <a:p>
            <a:pPr algn="l">
              <a:defRPr sz="3500" cap="all">
                <a:solidFill>
                  <a:srgbClr val="00538A"/>
                </a:solidFill>
              </a:defRPr>
            </a:pPr>
            <a:r>
              <a:t>Consult a CONSULTAR A UN DERMATÓLOGO </a:t>
            </a:r>
            <a:r>
              <a:rPr b="0"/>
              <a:t>SI:</a:t>
            </a:r>
          </a:p>
          <a:p>
            <a:pPr marL="307730" indent="-307730" algn="l">
              <a:buClr>
                <a:srgbClr val="C9583E"/>
              </a:buClr>
              <a:buSzPct val="100000"/>
              <a:buChar char="•"/>
              <a:defRPr b="0">
                <a:solidFill>
                  <a:srgbClr val="00538A"/>
                </a:solidFill>
              </a:defRPr>
            </a:pPr>
            <a:r>
              <a:t>El EA cutáneo requiere cambios en el tratamiento para el cáncer</a:t>
            </a:r>
          </a:p>
          <a:p>
            <a:pPr marL="307730" indent="-307730" algn="l">
              <a:buClr>
                <a:srgbClr val="C9583E"/>
              </a:buClr>
              <a:buSzPct val="100000"/>
              <a:buChar char="•"/>
              <a:defRPr b="0">
                <a:solidFill>
                  <a:srgbClr val="00538A"/>
                </a:solidFill>
              </a:defRPr>
            </a:pPr>
            <a:r>
              <a:t>un EA cutáneo no responda a la intervención</a:t>
            </a:r>
          </a:p>
          <a:p>
            <a:pPr marL="307730" indent="-307730" algn="l">
              <a:buClr>
                <a:srgbClr val="C9583E"/>
              </a:buClr>
              <a:buSzPct val="100000"/>
              <a:buChar char="•"/>
              <a:defRPr b="0">
                <a:solidFill>
                  <a:srgbClr val="00538A"/>
                </a:solidFill>
              </a:defRPr>
            </a:pPr>
            <a:r>
              <a:t>se produce cualquier EA cutáneo de grado 3</a:t>
            </a:r>
          </a:p>
          <a:p>
            <a:pPr marL="307730" indent="-307730" algn="l">
              <a:buClr>
                <a:srgbClr val="C9583E"/>
              </a:buClr>
              <a:buSzPct val="100000"/>
              <a:buChar char="•"/>
              <a:defRPr b="0">
                <a:solidFill>
                  <a:srgbClr val="00538A"/>
                </a:solidFill>
              </a:defRPr>
            </a:pPr>
            <a:r>
              <a:t>no se siente cómodo al tratar el EA cutáneo usted mismo</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5" name="chapter-3.png" descr="chapter-3.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826" name="TOXICIDAD CUTÁNEA"/>
          <p:cNvSpPr txBox="1"/>
          <p:nvPr/>
        </p:nvSpPr>
        <p:spPr>
          <a:xfrm>
            <a:off x="699543" y="4400435"/>
            <a:ext cx="18379506" cy="1769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3000">
                <a:solidFill>
                  <a:srgbClr val="00538A"/>
                </a:solidFill>
              </a:defRPr>
            </a:lvl1pPr>
          </a:lstStyle>
          <a:p>
            <a:r>
              <a:t>TOXICIDAD CUTÁNEA</a:t>
            </a:r>
          </a:p>
        </p:txBody>
      </p:sp>
      <p:sp>
        <p:nvSpPr>
          <p:cNvPr id="827" name="ENFOQUE MULTIDISCIPLINARIO PARA PREVENIR Y GESTIONAR"/>
          <p:cNvSpPr txBox="1"/>
          <p:nvPr/>
        </p:nvSpPr>
        <p:spPr>
          <a:xfrm>
            <a:off x="750027" y="5967354"/>
            <a:ext cx="12053425" cy="281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7000"/>
              </a:lnSpc>
              <a:defRPr sz="7200">
                <a:solidFill>
                  <a:srgbClr val="00538A"/>
                </a:solidFill>
              </a:defRPr>
            </a:lvl1pPr>
          </a:lstStyle>
          <a:p>
            <a:r>
              <a:t>ENFOQUE MULTIDISCIPLINARIO PARA PREVENIR Y GESTIONAR</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30" name="OBJETIVO DE APRENDIZAJE"/>
          <p:cNvSpPr txBox="1"/>
          <p:nvPr/>
        </p:nvSpPr>
        <p:spPr>
          <a:xfrm>
            <a:off x="1130300" y="660399"/>
            <a:ext cx="10194132"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b="0">
                <a:solidFill>
                  <a:srgbClr val="3B3735"/>
                </a:solidFill>
              </a:defRPr>
            </a:lvl1pPr>
          </a:lstStyle>
          <a:p>
            <a:r>
              <a:t>OBJETIVO DE APRENDIZAJE</a:t>
            </a:r>
          </a:p>
        </p:txBody>
      </p:sp>
      <p:sp>
        <p:nvSpPr>
          <p:cNvPr id="831" name="SERÁ CAPAZ DE INVOLUCRAR A UN EQUIPO MULTIDISCIPLINARIO EN LA PREVENCIÓN, EL DIAGNÓSTICO Y EL MANEJO DE LAS TOXICIDADES CUTÁNEAS ASOCIADAS CON LA TERAPIA DIRIGIDA EN CÁNCERES GI Y HEPÁTICO"/>
          <p:cNvSpPr txBox="1"/>
          <p:nvPr/>
        </p:nvSpPr>
        <p:spPr>
          <a:xfrm>
            <a:off x="1219200" y="1698106"/>
            <a:ext cx="20472515" cy="2686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5000"/>
              </a:lnSpc>
              <a:defRPr sz="5400" cap="all">
                <a:solidFill>
                  <a:srgbClr val="00538A"/>
                </a:solidFill>
              </a:defRPr>
            </a:lvl1pPr>
          </a:lstStyle>
          <a:p>
            <a:r>
              <a:t>SERÁ CAPAZ DE INVOLUCRAR A UN EQUIPO MULTIDISCIPLINARIO EN LA PREVENCIÓN, EL DIAGNÓSTICO Y EL MANEJO DE LAS TOXICIDADES CUTÁNEAS ASOCIADAS CON LA TERAPIA DIRIGIDA EN CÁNCERES GI Y HEPÁTICO</a:t>
            </a:r>
          </a:p>
        </p:txBody>
      </p:sp>
      <p:sp>
        <p:nvSpPr>
          <p:cNvPr id="832" name="Rectangle"/>
          <p:cNvSpPr/>
          <p:nvPr/>
        </p:nvSpPr>
        <p:spPr>
          <a:xfrm>
            <a:off x="1309864" y="4442574"/>
            <a:ext cx="9426693" cy="6340092"/>
          </a:xfrm>
          <a:prstGeom prst="rect">
            <a:avLst/>
          </a:prstGeom>
          <a:ln w="76200">
            <a:solidFill>
              <a:srgbClr val="00538A"/>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833" name="¿QUÉ"/>
          <p:cNvSpPr txBox="1"/>
          <p:nvPr/>
        </p:nvSpPr>
        <p:spPr>
          <a:xfrm>
            <a:off x="1837109" y="4737967"/>
            <a:ext cx="1684810"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400">
                <a:solidFill>
                  <a:srgbClr val="00538A"/>
                </a:solidFill>
              </a:defRPr>
            </a:lvl1pPr>
          </a:lstStyle>
          <a:p>
            <a:r>
              <a:t>¿QUÉ</a:t>
            </a:r>
          </a:p>
        </p:txBody>
      </p:sp>
      <p:sp>
        <p:nvSpPr>
          <p:cNvPr id="834" name="APRENDERÁ?"/>
          <p:cNvSpPr txBox="1"/>
          <p:nvPr/>
        </p:nvSpPr>
        <p:spPr>
          <a:xfrm>
            <a:off x="1900392" y="5411558"/>
            <a:ext cx="3836306"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400" b="0">
                <a:solidFill>
                  <a:srgbClr val="3B3735"/>
                </a:solidFill>
              </a:defRPr>
            </a:lvl1pPr>
          </a:lstStyle>
          <a:p>
            <a:r>
              <a:t>APRENDERÁ?</a:t>
            </a:r>
          </a:p>
        </p:txBody>
      </p:sp>
      <p:sp>
        <p:nvSpPr>
          <p:cNvPr id="835" name="En esta sección basada en casos aprenderá sobre el rol de un equipo multidisciplinario en la prevención, el diagnóstico y el manejo de las toxicidades cutáneas"/>
          <p:cNvSpPr txBox="1"/>
          <p:nvPr/>
        </p:nvSpPr>
        <p:spPr>
          <a:xfrm>
            <a:off x="1841779" y="6229350"/>
            <a:ext cx="8362863" cy="328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422020" indent="-422020" algn="l">
              <a:buClr>
                <a:srgbClr val="BB5E47"/>
              </a:buClr>
              <a:buSzPct val="100000"/>
              <a:buChar char="•"/>
              <a:defRPr sz="3900">
                <a:solidFill>
                  <a:srgbClr val="3B3735"/>
                </a:solidFill>
              </a:defRPr>
            </a:lvl1pPr>
          </a:lstStyle>
          <a:p>
            <a:r>
              <a:t>En esta sección basada en casos aprenderá sobre el rol de un equipo multidisciplinario en la prevención, el diagnóstico y el manejo de las toxicidades cutáneas</a:t>
            </a:r>
            <a:endParaRPr sz="850">
              <a:solidFill>
                <a:srgbClr val="000000"/>
              </a:solidFill>
              <a:latin typeface="Helvetica"/>
              <a:ea typeface="Helvetica"/>
              <a:cs typeface="Helvetica"/>
              <a:sym typeface="Helvetica"/>
            </a:endParaRPr>
          </a:p>
        </p:txBody>
      </p:sp>
      <p:sp>
        <p:nvSpPr>
          <p:cNvPr id="836" name="Shape"/>
          <p:cNvSpPr/>
          <p:nvPr/>
        </p:nvSpPr>
        <p:spPr>
          <a:xfrm>
            <a:off x="11175744" y="4443919"/>
            <a:ext cx="10791061" cy="63374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478" y="21600"/>
                </a:lnTo>
                <a:lnTo>
                  <a:pt x="21600" y="10778"/>
                </a:lnTo>
                <a:lnTo>
                  <a:pt x="17462" y="39"/>
                </a:lnTo>
                <a:lnTo>
                  <a:pt x="0" y="0"/>
                </a:lnTo>
                <a:close/>
              </a:path>
            </a:pathLst>
          </a:custGeom>
          <a:ln w="76200">
            <a:solidFill>
              <a:srgbClr val="00538A"/>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837" name="¿POR QUÉ"/>
          <p:cNvSpPr txBox="1"/>
          <p:nvPr/>
        </p:nvSpPr>
        <p:spPr>
          <a:xfrm>
            <a:off x="11650705" y="4737967"/>
            <a:ext cx="3054736"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400">
                <a:solidFill>
                  <a:srgbClr val="00538A"/>
                </a:solidFill>
              </a:defRPr>
            </a:lvl1pPr>
          </a:lstStyle>
          <a:p>
            <a:r>
              <a:t>¿POR QUÉ</a:t>
            </a:r>
          </a:p>
        </p:txBody>
      </p:sp>
      <p:sp>
        <p:nvSpPr>
          <p:cNvPr id="838" name="ES IMPORTANTE?"/>
          <p:cNvSpPr txBox="1"/>
          <p:nvPr/>
        </p:nvSpPr>
        <p:spPr>
          <a:xfrm>
            <a:off x="11660635" y="5411558"/>
            <a:ext cx="4952741"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400" b="0">
                <a:solidFill>
                  <a:srgbClr val="3B3735"/>
                </a:solidFill>
              </a:defRPr>
            </a:lvl1pPr>
          </a:lstStyle>
          <a:p>
            <a:r>
              <a:t>ES IMPORTANTE?</a:t>
            </a:r>
          </a:p>
        </p:txBody>
      </p:sp>
      <p:sp>
        <p:nvSpPr>
          <p:cNvPr id="839" name="Cuando cada miembro del equipo multidisciplinario participa en la prevención, el diagnóstico y el manejo, las toxicidades cutáneas se pueden prevenir y manejar con mayor eficacia y se pueden diagnosticar antes"/>
          <p:cNvSpPr txBox="1"/>
          <p:nvPr/>
        </p:nvSpPr>
        <p:spPr>
          <a:xfrm>
            <a:off x="11732033" y="6151936"/>
            <a:ext cx="8118874" cy="4508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422030" indent="-422030" algn="l">
              <a:buClr>
                <a:srgbClr val="BB5E47"/>
              </a:buClr>
              <a:buSzPct val="100000"/>
              <a:buChar char="•"/>
              <a:defRPr sz="3900">
                <a:solidFill>
                  <a:srgbClr val="3B3735"/>
                </a:solidFill>
              </a:defRPr>
            </a:lvl1pPr>
          </a:lstStyle>
          <a:p>
            <a:r>
              <a:t>Cuando cada miembro del equipo multidisciplinario participa en la prevención, el diagnóstico y el manejo, las toxicidades cutáneas se pueden prevenir y manejar con mayor eficacia y se pueden diagnosticar antes</a:t>
            </a:r>
            <a:endParaRPr sz="850">
              <a:solidFill>
                <a:srgbClr val="000000"/>
              </a:solidFill>
              <a:latin typeface="Helvetica"/>
              <a:ea typeface="Helvetica"/>
              <a:cs typeface="Helvetica"/>
              <a:sym typeface="Helvetica"/>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42" name="Caso de paciente con CHC: parte 1"/>
          <p:cNvSpPr txBox="1"/>
          <p:nvPr/>
        </p:nvSpPr>
        <p:spPr>
          <a:xfrm>
            <a:off x="1130300" y="660399"/>
            <a:ext cx="16928442"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cap="all">
                <a:solidFill>
                  <a:srgbClr val="3B3735"/>
                </a:solidFill>
              </a:defRPr>
            </a:lvl1pPr>
          </a:lstStyle>
          <a:p>
            <a:pPr>
              <a:defRPr b="1">
                <a:solidFill>
                  <a:srgbClr val="00538A"/>
                </a:solidFill>
              </a:defRPr>
            </a:pPr>
            <a:r>
              <a:rPr b="0">
                <a:solidFill>
                  <a:srgbClr val="3B3735"/>
                </a:solidFill>
              </a:rPr>
              <a:t>Caso de paciente con CHC: parte 1</a:t>
            </a:r>
          </a:p>
        </p:txBody>
      </p:sp>
      <p:sp>
        <p:nvSpPr>
          <p:cNvPr id="843" name="SR. Graham"/>
          <p:cNvSpPr txBox="1"/>
          <p:nvPr/>
        </p:nvSpPr>
        <p:spPr>
          <a:xfrm>
            <a:off x="1130300" y="1625599"/>
            <a:ext cx="9190593"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cap="all">
                <a:solidFill>
                  <a:srgbClr val="00538A"/>
                </a:solidFill>
              </a:defRPr>
            </a:lvl1pPr>
          </a:lstStyle>
          <a:p>
            <a:r>
              <a:t>SR. Graham</a:t>
            </a:r>
          </a:p>
        </p:txBody>
      </p:sp>
      <p:sp>
        <p:nvSpPr>
          <p:cNvPr id="844" name="Rectangle"/>
          <p:cNvSpPr/>
          <p:nvPr/>
        </p:nvSpPr>
        <p:spPr>
          <a:xfrm>
            <a:off x="16541898"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845" name="connect.png" descr="connect.png"/>
          <p:cNvPicPr>
            <a:picLocks noChangeAspect="1"/>
          </p:cNvPicPr>
          <p:nvPr/>
        </p:nvPicPr>
        <p:blipFill>
          <a:blip r:embed="rId3"/>
          <a:stretch>
            <a:fillRect/>
          </a:stretch>
        </p:blipFill>
        <p:spPr>
          <a:xfrm>
            <a:off x="20780165" y="3203540"/>
            <a:ext cx="1877534" cy="1805028"/>
          </a:xfrm>
          <a:prstGeom prst="rect">
            <a:avLst/>
          </a:prstGeom>
          <a:ln w="12700">
            <a:miter lim="400000"/>
          </a:ln>
        </p:spPr>
      </p:pic>
      <p:sp>
        <p:nvSpPr>
          <p:cNvPr id="846" name="Decisión de equipo multidisciplinario"/>
          <p:cNvSpPr txBox="1"/>
          <p:nvPr/>
        </p:nvSpPr>
        <p:spPr>
          <a:xfrm>
            <a:off x="16803513" y="3810627"/>
            <a:ext cx="4829619" cy="1095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b="0" cap="all">
                <a:solidFill>
                  <a:srgbClr val="00538A"/>
                </a:solidFill>
              </a:defRPr>
            </a:lvl1pPr>
          </a:lstStyle>
          <a:p>
            <a:r>
              <a:t>Decisión de equipo multidisciplinario</a:t>
            </a:r>
          </a:p>
        </p:txBody>
      </p:sp>
      <p:sp>
        <p:nvSpPr>
          <p:cNvPr id="847" name="Consultar a un dermatólogo antes de iniciar el regorafenib…"/>
          <p:cNvSpPr txBox="1"/>
          <p:nvPr/>
        </p:nvSpPr>
        <p:spPr>
          <a:xfrm>
            <a:off x="16536499" y="5325007"/>
            <a:ext cx="6078994" cy="7256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51891" indent="-423291" algn="l">
              <a:buClr>
                <a:srgbClr val="CD5B41"/>
              </a:buClr>
              <a:buSzPct val="125000"/>
              <a:buChar char="•"/>
              <a:defRPr b="0">
                <a:solidFill>
                  <a:srgbClr val="00538A"/>
                </a:solidFill>
              </a:defRPr>
            </a:pPr>
            <a:r>
              <a:t>Consultar a un dermatólogo antes de iniciar el regorafenib</a:t>
            </a:r>
          </a:p>
          <a:p>
            <a:pPr marL="651891" indent="-423291" algn="l">
              <a:buClr>
                <a:srgbClr val="CD5B41"/>
              </a:buClr>
              <a:buSzPct val="125000"/>
              <a:buChar char="•"/>
              <a:defRPr b="0">
                <a:solidFill>
                  <a:srgbClr val="00538A"/>
                </a:solidFill>
              </a:defRPr>
            </a:pPr>
            <a:r>
              <a:t>Hablar con el paciente con respecto a iniciar el regorafenib con dosis completa o con dosis reducida</a:t>
            </a:r>
          </a:p>
          <a:p>
            <a:pPr marL="651891" indent="-423291" algn="l">
              <a:buClr>
                <a:srgbClr val="CD5B41"/>
              </a:buClr>
              <a:buSzPct val="125000"/>
              <a:buChar char="•"/>
              <a:defRPr b="0">
                <a:solidFill>
                  <a:srgbClr val="00538A"/>
                </a:solidFill>
              </a:defRPr>
            </a:pPr>
            <a:r>
              <a:t>Educar con respecto a la prevención, incluido el cuidado suave de la piel, minimizar la sequedad cutánea y evitar el calor y la fricción</a:t>
            </a:r>
          </a:p>
          <a:p>
            <a:pPr marL="651891" indent="-423291" algn="l">
              <a:buClr>
                <a:srgbClr val="CD5B41"/>
              </a:buClr>
              <a:buSzPct val="125000"/>
              <a:buChar char="•"/>
              <a:defRPr b="0">
                <a:solidFill>
                  <a:srgbClr val="00538A"/>
                </a:solidFill>
              </a:defRPr>
            </a:pPr>
            <a:r>
              <a:t>Recetar crema con urea para uso preventivo y un corticosteroide tópico para usar ante los primeros signos de EPP</a:t>
            </a:r>
          </a:p>
        </p:txBody>
      </p:sp>
      <p:sp>
        <p:nvSpPr>
          <p:cNvPr id="848" name="Rectangle"/>
          <p:cNvSpPr/>
          <p:nvPr/>
        </p:nvSpPr>
        <p:spPr>
          <a:xfrm>
            <a:off x="8994470"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849" name="challenge.png" descr="challenge.png"/>
          <p:cNvPicPr>
            <a:picLocks noChangeAspect="1"/>
          </p:cNvPicPr>
          <p:nvPr/>
        </p:nvPicPr>
        <p:blipFill>
          <a:blip r:embed="rId4"/>
          <a:srcRect t="1930" b="1930"/>
          <a:stretch>
            <a:fillRect/>
          </a:stretch>
        </p:blipFill>
        <p:spPr>
          <a:xfrm>
            <a:off x="13639136" y="3344762"/>
            <a:ext cx="1426806" cy="1371706"/>
          </a:xfrm>
          <a:prstGeom prst="rect">
            <a:avLst/>
          </a:prstGeom>
          <a:ln w="12700">
            <a:miter lim="400000"/>
          </a:ln>
        </p:spPr>
      </p:pic>
      <p:sp>
        <p:nvSpPr>
          <p:cNvPr id="850" name="Desafío clínico"/>
          <p:cNvSpPr txBox="1"/>
          <p:nvPr/>
        </p:nvSpPr>
        <p:spPr>
          <a:xfrm>
            <a:off x="9256085" y="3782912"/>
            <a:ext cx="4829619"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b="0" cap="all">
                <a:solidFill>
                  <a:srgbClr val="00538A"/>
                </a:solidFill>
              </a:defRPr>
            </a:lvl1pPr>
          </a:lstStyle>
          <a:p>
            <a:r>
              <a:t>Desafío clínico</a:t>
            </a:r>
            <a:endParaRPr sz="1200">
              <a:latin typeface="Times Roman"/>
              <a:ea typeface="Times Roman"/>
              <a:cs typeface="Times Roman"/>
              <a:sym typeface="Times Roman"/>
            </a:endParaRPr>
          </a:p>
        </p:txBody>
      </p:sp>
      <p:sp>
        <p:nvSpPr>
          <p:cNvPr id="851" name="¿Cómo podemos prevenir la aparición de una EPP durante el tratamiento de segunda línea con regorafenib?"/>
          <p:cNvSpPr txBox="1"/>
          <p:nvPr/>
        </p:nvSpPr>
        <p:spPr>
          <a:xfrm>
            <a:off x="9009069" y="5032671"/>
            <a:ext cx="6405861" cy="246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51891" indent="-423291" algn="l">
              <a:buClr>
                <a:srgbClr val="CD5B41"/>
              </a:buClr>
              <a:buSzPct val="125000"/>
              <a:buChar char="•"/>
              <a:defRPr sz="3500" b="0">
                <a:solidFill>
                  <a:srgbClr val="00538A"/>
                </a:solidFill>
              </a:defRPr>
            </a:lvl1pPr>
          </a:lstStyle>
          <a:p>
            <a:r>
              <a:t>¿Cómo podemos prevenir la aparición de una EPP durante el tratamiento de segunda línea con regorafenib?</a:t>
            </a:r>
            <a:endParaRPr sz="1200">
              <a:latin typeface="Times Roman"/>
              <a:ea typeface="Times Roman"/>
              <a:cs typeface="Times Roman"/>
              <a:sym typeface="Times Roman"/>
            </a:endParaRPr>
          </a:p>
        </p:txBody>
      </p:sp>
      <p:sp>
        <p:nvSpPr>
          <p:cNvPr id="852" name="Rectangle"/>
          <p:cNvSpPr/>
          <p:nvPr/>
        </p:nvSpPr>
        <p:spPr>
          <a:xfrm>
            <a:off x="1427041"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853" name="Paciente"/>
          <p:cNvSpPr txBox="1"/>
          <p:nvPr/>
        </p:nvSpPr>
        <p:spPr>
          <a:xfrm>
            <a:off x="1708656" y="3858404"/>
            <a:ext cx="4829618"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b="0" cap="all">
                <a:solidFill>
                  <a:srgbClr val="00538A"/>
                </a:solidFill>
              </a:defRPr>
            </a:lvl1pPr>
          </a:lstStyle>
          <a:p>
            <a:r>
              <a:t>Paciente</a:t>
            </a:r>
            <a:endParaRPr sz="1200">
              <a:latin typeface="Times Roman"/>
              <a:ea typeface="Times Roman"/>
              <a:cs typeface="Times Roman"/>
              <a:sym typeface="Times Roman"/>
            </a:endParaRPr>
          </a:p>
        </p:txBody>
      </p:sp>
      <p:sp>
        <p:nvSpPr>
          <p:cNvPr id="854" name="El Sr. Graham, de 63 años, recibe un diagnóstico de CHC…"/>
          <p:cNvSpPr txBox="1"/>
          <p:nvPr/>
        </p:nvSpPr>
        <p:spPr>
          <a:xfrm>
            <a:off x="1441641" y="5003800"/>
            <a:ext cx="6405861" cy="574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El Sr. Graham, de 63 años, recibe un diagnóstico de CHC</a:t>
            </a:r>
          </a:p>
          <a:p>
            <a:pPr marL="651891" indent="-423291" algn="l">
              <a:buClr>
                <a:srgbClr val="CD5B41"/>
              </a:buClr>
              <a:buSzPct val="125000"/>
              <a:buChar char="•"/>
              <a:defRPr sz="3500" b="0">
                <a:solidFill>
                  <a:srgbClr val="00538A"/>
                </a:solidFill>
              </a:defRPr>
            </a:pPr>
            <a:r>
              <a:t>Después de progresar con una terapia locorregional, recibió sorafenib durante 9 meses con dosis completa, con una modificación de dosis por EPP</a:t>
            </a:r>
          </a:p>
          <a:p>
            <a:pPr marL="651891" indent="-423291" algn="l">
              <a:buClr>
                <a:srgbClr val="CD5B41"/>
              </a:buClr>
              <a:buSzPct val="125000"/>
              <a:buChar char="•"/>
              <a:defRPr sz="3500" b="0">
                <a:solidFill>
                  <a:srgbClr val="00538A"/>
                </a:solidFill>
              </a:defRPr>
            </a:pPr>
            <a:r>
              <a:t>El Sr. Graham ahora progresó con el sorafenib y está por comenzar con regorafenib</a:t>
            </a:r>
            <a:endParaRPr sz="1200">
              <a:latin typeface="Times Roman"/>
              <a:ea typeface="Times Roman"/>
              <a:cs typeface="Times Roman"/>
              <a:sym typeface="Times Roman"/>
            </a:endParaRPr>
          </a:p>
        </p:txBody>
      </p:sp>
      <p:sp>
        <p:nvSpPr>
          <p:cNvPr id="855" name="CHC, carcinoma hepatocelular; EPP, reacción cutánea de eritrodisestesia palmoplantar"/>
          <p:cNvSpPr txBox="1"/>
          <p:nvPr/>
        </p:nvSpPr>
        <p:spPr>
          <a:xfrm>
            <a:off x="431800" y="13119099"/>
            <a:ext cx="21299373"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200" b="0">
                <a:solidFill>
                  <a:srgbClr val="3B3735"/>
                </a:solidFill>
              </a:defRPr>
            </a:lvl1pPr>
          </a:lstStyle>
          <a:p>
            <a:r>
              <a:t> CHC, carcinoma hepatocelular; EPP, reacción cutánea de eritrodisestesia palmoplantar</a:t>
            </a:r>
          </a:p>
        </p:txBody>
      </p:sp>
      <p:pic>
        <p:nvPicPr>
          <p:cNvPr id="856" name="patient.png" descr="patient.png"/>
          <p:cNvPicPr>
            <a:picLocks noChangeAspect="1"/>
          </p:cNvPicPr>
          <p:nvPr/>
        </p:nvPicPr>
        <p:blipFill>
          <a:blip r:embed="rId5"/>
          <a:stretch>
            <a:fillRect/>
          </a:stretch>
        </p:blipFill>
        <p:spPr>
          <a:xfrm>
            <a:off x="6012250" y="3387328"/>
            <a:ext cx="1286468" cy="1286468"/>
          </a:xfrm>
          <a:prstGeom prst="rect">
            <a:avLst/>
          </a:prstGeom>
          <a:ln w="12700">
            <a:miter lim="400000"/>
          </a:ln>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59" name="Caso de paciente con CHC: parte 2"/>
          <p:cNvSpPr txBox="1"/>
          <p:nvPr/>
        </p:nvSpPr>
        <p:spPr>
          <a:xfrm>
            <a:off x="1130300" y="660399"/>
            <a:ext cx="1951290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cap="all">
                <a:solidFill>
                  <a:srgbClr val="3B3735"/>
                </a:solidFill>
              </a:defRPr>
            </a:lvl1pPr>
          </a:lstStyle>
          <a:p>
            <a:pPr>
              <a:defRPr b="1">
                <a:solidFill>
                  <a:srgbClr val="00538A"/>
                </a:solidFill>
              </a:defRPr>
            </a:pPr>
            <a:r>
              <a:rPr b="0">
                <a:solidFill>
                  <a:srgbClr val="3B3735"/>
                </a:solidFill>
              </a:rPr>
              <a:t>Caso de paciente con CHC: parte 2</a:t>
            </a:r>
          </a:p>
        </p:txBody>
      </p:sp>
      <p:sp>
        <p:nvSpPr>
          <p:cNvPr id="860" name="SR. Graham"/>
          <p:cNvSpPr txBox="1"/>
          <p:nvPr/>
        </p:nvSpPr>
        <p:spPr>
          <a:xfrm>
            <a:off x="1130300" y="1625599"/>
            <a:ext cx="9190593"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cap="all">
                <a:solidFill>
                  <a:srgbClr val="00538A"/>
                </a:solidFill>
              </a:defRPr>
            </a:lvl1pPr>
          </a:lstStyle>
          <a:p>
            <a:r>
              <a:t>SR. Graham</a:t>
            </a:r>
          </a:p>
        </p:txBody>
      </p:sp>
      <p:sp>
        <p:nvSpPr>
          <p:cNvPr id="861" name="Rectangle"/>
          <p:cNvSpPr/>
          <p:nvPr/>
        </p:nvSpPr>
        <p:spPr>
          <a:xfrm>
            <a:off x="16541898"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862" name="connect.png" descr="connect.png"/>
          <p:cNvPicPr>
            <a:picLocks noChangeAspect="1"/>
          </p:cNvPicPr>
          <p:nvPr/>
        </p:nvPicPr>
        <p:blipFill>
          <a:blip r:embed="rId3"/>
          <a:stretch>
            <a:fillRect/>
          </a:stretch>
        </p:blipFill>
        <p:spPr>
          <a:xfrm>
            <a:off x="20780165" y="3203540"/>
            <a:ext cx="1877534" cy="1805028"/>
          </a:xfrm>
          <a:prstGeom prst="rect">
            <a:avLst/>
          </a:prstGeom>
          <a:ln w="12700">
            <a:miter lim="400000"/>
          </a:ln>
        </p:spPr>
      </p:pic>
      <p:sp>
        <p:nvSpPr>
          <p:cNvPr id="863" name="Decisión de equipo multidisciplinario"/>
          <p:cNvSpPr txBox="1"/>
          <p:nvPr/>
        </p:nvSpPr>
        <p:spPr>
          <a:xfrm>
            <a:off x="16803513" y="3810627"/>
            <a:ext cx="4829619" cy="1095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b="0" cap="all">
                <a:solidFill>
                  <a:srgbClr val="00538A"/>
                </a:solidFill>
              </a:defRPr>
            </a:lvl1pPr>
          </a:lstStyle>
          <a:p>
            <a:r>
              <a:t>Decisión de equipo multidisciplinario</a:t>
            </a:r>
          </a:p>
        </p:txBody>
      </p:sp>
      <p:sp>
        <p:nvSpPr>
          <p:cNvPr id="864" name="Reforzar la educación sobre medidas de prevención, ya que los síntomas aparecieron después de un aumento en la actividad física…"/>
          <p:cNvSpPr txBox="1"/>
          <p:nvPr/>
        </p:nvSpPr>
        <p:spPr>
          <a:xfrm>
            <a:off x="16536499" y="4833136"/>
            <a:ext cx="5967178" cy="792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rPr dirty="0" err="1"/>
              <a:t>Reforzar</a:t>
            </a:r>
            <a:r>
              <a:rPr dirty="0"/>
              <a:t> la </a:t>
            </a:r>
            <a:r>
              <a:rPr dirty="0" err="1"/>
              <a:t>educación</a:t>
            </a:r>
            <a:r>
              <a:rPr dirty="0"/>
              <a:t> </a:t>
            </a:r>
            <a:r>
              <a:rPr dirty="0" err="1"/>
              <a:t>sobre</a:t>
            </a:r>
            <a:r>
              <a:rPr dirty="0"/>
              <a:t> </a:t>
            </a:r>
            <a:r>
              <a:rPr dirty="0" err="1"/>
              <a:t>medidas</a:t>
            </a:r>
            <a:r>
              <a:rPr dirty="0"/>
              <a:t> de </a:t>
            </a:r>
            <a:r>
              <a:rPr dirty="0" err="1"/>
              <a:t>prevención</a:t>
            </a:r>
            <a:r>
              <a:rPr dirty="0"/>
              <a:t>, </a:t>
            </a:r>
            <a:r>
              <a:rPr dirty="0" err="1"/>
              <a:t>ya</a:t>
            </a:r>
            <a:r>
              <a:rPr dirty="0"/>
              <a:t> que los </a:t>
            </a:r>
            <a:r>
              <a:rPr dirty="0" err="1"/>
              <a:t>síntomas</a:t>
            </a:r>
            <a:r>
              <a:rPr dirty="0"/>
              <a:t> </a:t>
            </a:r>
            <a:r>
              <a:rPr dirty="0" err="1"/>
              <a:t>aparecieron</a:t>
            </a:r>
            <a:r>
              <a:rPr dirty="0"/>
              <a:t> </a:t>
            </a:r>
            <a:r>
              <a:rPr dirty="0" err="1"/>
              <a:t>después</a:t>
            </a:r>
            <a:r>
              <a:rPr dirty="0"/>
              <a:t> de un </a:t>
            </a:r>
            <a:r>
              <a:rPr dirty="0" err="1"/>
              <a:t>aumento</a:t>
            </a:r>
            <a:r>
              <a:rPr dirty="0"/>
              <a:t> </a:t>
            </a:r>
            <a:r>
              <a:rPr dirty="0" err="1"/>
              <a:t>en</a:t>
            </a:r>
            <a:r>
              <a:rPr dirty="0"/>
              <a:t> la </a:t>
            </a:r>
            <a:r>
              <a:rPr dirty="0" err="1"/>
              <a:t>actividad</a:t>
            </a:r>
            <a:r>
              <a:rPr dirty="0"/>
              <a:t> </a:t>
            </a:r>
            <a:r>
              <a:rPr dirty="0" err="1"/>
              <a:t>física</a:t>
            </a:r>
            <a:endParaRPr dirty="0"/>
          </a:p>
          <a:p>
            <a:pPr marL="651891" indent="-423291" algn="l">
              <a:buClr>
                <a:srgbClr val="CD5B41"/>
              </a:buClr>
              <a:buSzPct val="125000"/>
              <a:buChar char="•"/>
              <a:defRPr sz="3500" b="0">
                <a:solidFill>
                  <a:srgbClr val="00538A"/>
                </a:solidFill>
              </a:defRPr>
            </a:pPr>
            <a:r>
              <a:rPr dirty="0" err="1"/>
              <a:t>Reducir</a:t>
            </a:r>
            <a:r>
              <a:rPr dirty="0"/>
              <a:t> la </a:t>
            </a:r>
            <a:r>
              <a:rPr dirty="0" err="1"/>
              <a:t>dosis</a:t>
            </a:r>
            <a:r>
              <a:rPr dirty="0"/>
              <a:t> de regorafenib y </a:t>
            </a:r>
            <a:r>
              <a:rPr dirty="0" err="1"/>
              <a:t>aumentar</a:t>
            </a:r>
            <a:r>
              <a:rPr dirty="0"/>
              <a:t> a la </a:t>
            </a:r>
            <a:r>
              <a:rPr dirty="0" err="1"/>
              <a:t>dosis</a:t>
            </a:r>
            <a:r>
              <a:rPr dirty="0"/>
              <a:t> </a:t>
            </a:r>
            <a:r>
              <a:rPr dirty="0" err="1"/>
              <a:t>más</a:t>
            </a:r>
            <a:r>
              <a:rPr dirty="0"/>
              <a:t> </a:t>
            </a:r>
            <a:r>
              <a:rPr dirty="0" err="1"/>
              <a:t>alta</a:t>
            </a:r>
            <a:r>
              <a:rPr dirty="0"/>
              <a:t> </a:t>
            </a:r>
            <a:r>
              <a:rPr dirty="0" err="1"/>
              <a:t>tolerada</a:t>
            </a:r>
            <a:r>
              <a:rPr dirty="0"/>
              <a:t> </a:t>
            </a:r>
            <a:r>
              <a:rPr dirty="0" err="1"/>
              <a:t>cuando</a:t>
            </a:r>
            <a:r>
              <a:rPr dirty="0"/>
              <a:t> la EPP se </a:t>
            </a:r>
            <a:r>
              <a:rPr dirty="0" err="1"/>
              <a:t>resuelva</a:t>
            </a:r>
            <a:r>
              <a:rPr dirty="0"/>
              <a:t> a un </a:t>
            </a:r>
            <a:r>
              <a:rPr dirty="0" err="1"/>
              <a:t>grado</a:t>
            </a:r>
            <a:r>
              <a:rPr dirty="0"/>
              <a:t> &lt;1</a:t>
            </a:r>
          </a:p>
          <a:p>
            <a:pPr marL="651891" indent="-423291" algn="l">
              <a:buClr>
                <a:srgbClr val="CD5B41"/>
              </a:buClr>
              <a:buSzPct val="125000"/>
              <a:buChar char="•"/>
              <a:defRPr sz="3500" b="0">
                <a:solidFill>
                  <a:srgbClr val="00538A"/>
                </a:solidFill>
              </a:defRPr>
            </a:pPr>
            <a:r>
              <a:rPr dirty="0" err="1"/>
              <a:t>Consultar</a:t>
            </a:r>
            <a:r>
              <a:rPr dirty="0"/>
              <a:t> con un </a:t>
            </a:r>
            <a:r>
              <a:rPr dirty="0" err="1"/>
              <a:t>dermatólogo</a:t>
            </a:r>
            <a:r>
              <a:rPr dirty="0"/>
              <a:t> para </a:t>
            </a:r>
            <a:r>
              <a:rPr dirty="0" err="1"/>
              <a:t>ver</a:t>
            </a:r>
            <a:r>
              <a:rPr dirty="0"/>
              <a:t> </a:t>
            </a:r>
            <a:r>
              <a:rPr dirty="0" err="1"/>
              <a:t>otros</a:t>
            </a:r>
            <a:r>
              <a:rPr dirty="0"/>
              <a:t> </a:t>
            </a:r>
            <a:r>
              <a:rPr dirty="0" err="1"/>
              <a:t>tratamientos</a:t>
            </a:r>
            <a:r>
              <a:rPr dirty="0"/>
              <a:t> y </a:t>
            </a:r>
            <a:r>
              <a:rPr dirty="0" err="1"/>
              <a:t>pautas</a:t>
            </a:r>
            <a:endParaRPr sz="1200" dirty="0">
              <a:latin typeface="Times Roman"/>
              <a:ea typeface="Times Roman"/>
              <a:cs typeface="Times Roman"/>
              <a:sym typeface="Times Roman"/>
            </a:endParaRPr>
          </a:p>
        </p:txBody>
      </p:sp>
      <p:sp>
        <p:nvSpPr>
          <p:cNvPr id="865" name="Rectangle"/>
          <p:cNvSpPr/>
          <p:nvPr/>
        </p:nvSpPr>
        <p:spPr>
          <a:xfrm>
            <a:off x="8994470"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866" name="challenge.png" descr="challenge.png"/>
          <p:cNvPicPr>
            <a:picLocks noChangeAspect="1"/>
          </p:cNvPicPr>
          <p:nvPr/>
        </p:nvPicPr>
        <p:blipFill>
          <a:blip r:embed="rId4"/>
          <a:srcRect t="1930" b="1930"/>
          <a:stretch>
            <a:fillRect/>
          </a:stretch>
        </p:blipFill>
        <p:spPr>
          <a:xfrm>
            <a:off x="13639136" y="3344762"/>
            <a:ext cx="1426806" cy="1371706"/>
          </a:xfrm>
          <a:prstGeom prst="rect">
            <a:avLst/>
          </a:prstGeom>
          <a:ln w="12700">
            <a:miter lim="400000"/>
          </a:ln>
        </p:spPr>
      </p:pic>
      <p:sp>
        <p:nvSpPr>
          <p:cNvPr id="867" name="Desafío clínico"/>
          <p:cNvSpPr txBox="1"/>
          <p:nvPr/>
        </p:nvSpPr>
        <p:spPr>
          <a:xfrm>
            <a:off x="9256085" y="3945726"/>
            <a:ext cx="4829619"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b="0" cap="all">
                <a:solidFill>
                  <a:srgbClr val="00538A"/>
                </a:solidFill>
              </a:defRPr>
            </a:lvl1pPr>
          </a:lstStyle>
          <a:p>
            <a:r>
              <a:t>Desafío clínico</a:t>
            </a:r>
            <a:endParaRPr sz="1200">
              <a:latin typeface="Times Roman"/>
              <a:ea typeface="Times Roman"/>
              <a:cs typeface="Times Roman"/>
              <a:sym typeface="Times Roman"/>
            </a:endParaRPr>
          </a:p>
        </p:txBody>
      </p:sp>
      <p:sp>
        <p:nvSpPr>
          <p:cNvPr id="868" name="¿Por qué el paciente desarrolló una EPP ahora?…"/>
          <p:cNvSpPr txBox="1"/>
          <p:nvPr/>
        </p:nvSpPr>
        <p:spPr>
          <a:xfrm>
            <a:off x="9009069" y="5151270"/>
            <a:ext cx="6405861" cy="300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¿Por qué el paciente desarrolló una EPP ahora?</a:t>
            </a:r>
          </a:p>
          <a:p>
            <a:pPr marL="651891" indent="-423291" algn="l">
              <a:buClr>
                <a:srgbClr val="CD5B41"/>
              </a:buClr>
              <a:buSzPct val="125000"/>
              <a:buChar char="•"/>
              <a:defRPr sz="3500" b="0">
                <a:solidFill>
                  <a:srgbClr val="00538A"/>
                </a:solidFill>
              </a:defRPr>
            </a:pPr>
            <a:r>
              <a:t>¿Se debería interrumpir el regorafenib o se debería cambiar la dosis?</a:t>
            </a:r>
            <a:endParaRPr sz="1200">
              <a:latin typeface="Times Roman"/>
              <a:ea typeface="Times Roman"/>
              <a:cs typeface="Times Roman"/>
              <a:sym typeface="Times Roman"/>
            </a:endParaRPr>
          </a:p>
        </p:txBody>
      </p:sp>
      <p:sp>
        <p:nvSpPr>
          <p:cNvPr id="869" name="Rectangle"/>
          <p:cNvSpPr/>
          <p:nvPr/>
        </p:nvSpPr>
        <p:spPr>
          <a:xfrm>
            <a:off x="1427041"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870" name="Paciente"/>
          <p:cNvSpPr txBox="1"/>
          <p:nvPr/>
        </p:nvSpPr>
        <p:spPr>
          <a:xfrm>
            <a:off x="1708656" y="3831255"/>
            <a:ext cx="4829618" cy="549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b="0" cap="all">
                <a:solidFill>
                  <a:srgbClr val="00538A"/>
                </a:solidFill>
              </a:defRPr>
            </a:lvl1pPr>
          </a:lstStyle>
          <a:p>
            <a:r>
              <a:t>Paciente</a:t>
            </a:r>
          </a:p>
        </p:txBody>
      </p:sp>
      <p:sp>
        <p:nvSpPr>
          <p:cNvPr id="871" name="Tras 6 meses de tratamiento con regorafenib, el Sr. Graham desarrolla una EPP grave"/>
          <p:cNvSpPr txBox="1"/>
          <p:nvPr/>
        </p:nvSpPr>
        <p:spPr>
          <a:xfrm>
            <a:off x="1441641" y="5260902"/>
            <a:ext cx="6405861" cy="1641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51891" indent="-423291" algn="l">
              <a:buClr>
                <a:srgbClr val="CD5B41"/>
              </a:buClr>
              <a:buSzPct val="125000"/>
              <a:buChar char="•"/>
              <a:defRPr sz="3500" b="0">
                <a:solidFill>
                  <a:srgbClr val="00538A"/>
                </a:solidFill>
              </a:defRPr>
            </a:lvl1pPr>
          </a:lstStyle>
          <a:p>
            <a:r>
              <a:t>Tras 6 meses de tratamiento con regorafenib, el Sr. Graham desarrolla una EPP grave</a:t>
            </a:r>
          </a:p>
        </p:txBody>
      </p:sp>
      <p:sp>
        <p:nvSpPr>
          <p:cNvPr id="872" name="EPP, reacción cutánea de eritrodisestesia palmoplantar;"/>
          <p:cNvSpPr txBox="1"/>
          <p:nvPr/>
        </p:nvSpPr>
        <p:spPr>
          <a:xfrm>
            <a:off x="431800" y="13119099"/>
            <a:ext cx="21299373"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200" b="0">
                <a:solidFill>
                  <a:srgbClr val="3B3735"/>
                </a:solidFill>
              </a:defRPr>
            </a:pPr>
            <a:r>
              <a:t>EPP,</a:t>
            </a:r>
            <a:r>
              <a:rPr b="1"/>
              <a:t> </a:t>
            </a:r>
            <a:r>
              <a:t>reacción cutánea de eritrodisestesia palmoplantar;</a:t>
            </a:r>
          </a:p>
        </p:txBody>
      </p:sp>
      <p:pic>
        <p:nvPicPr>
          <p:cNvPr id="873" name="patient.png" descr="patient.png"/>
          <p:cNvPicPr>
            <a:picLocks noChangeAspect="1"/>
          </p:cNvPicPr>
          <p:nvPr/>
        </p:nvPicPr>
        <p:blipFill>
          <a:blip r:embed="rId5"/>
          <a:stretch>
            <a:fillRect/>
          </a:stretch>
        </p:blipFill>
        <p:spPr>
          <a:xfrm>
            <a:off x="6012250" y="3387328"/>
            <a:ext cx="1286468" cy="1286468"/>
          </a:xfrm>
          <a:prstGeom prst="rect">
            <a:avLst/>
          </a:prstGeom>
          <a:ln w="12700">
            <a:miter lim="400000"/>
          </a:ln>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76" name="Caso de paciente con CÁNCER GI: parte 1"/>
          <p:cNvSpPr txBox="1"/>
          <p:nvPr/>
        </p:nvSpPr>
        <p:spPr>
          <a:xfrm>
            <a:off x="1130300" y="660400"/>
            <a:ext cx="19684819" cy="101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cap="all">
                <a:solidFill>
                  <a:srgbClr val="3B3735"/>
                </a:solidFill>
              </a:defRPr>
            </a:lvl1pPr>
          </a:lstStyle>
          <a:p>
            <a:pPr>
              <a:defRPr b="1">
                <a:solidFill>
                  <a:srgbClr val="00538A"/>
                </a:solidFill>
              </a:defRPr>
            </a:pPr>
            <a:r>
              <a:rPr b="0">
                <a:solidFill>
                  <a:srgbClr val="3B3735"/>
                </a:solidFill>
              </a:rPr>
              <a:t>Caso de paciente con CÁNCER GI: parte 1</a:t>
            </a:r>
          </a:p>
        </p:txBody>
      </p:sp>
      <p:sp>
        <p:nvSpPr>
          <p:cNvPr id="877" name="SRA. WILLIAMS"/>
          <p:cNvSpPr txBox="1"/>
          <p:nvPr/>
        </p:nvSpPr>
        <p:spPr>
          <a:xfrm>
            <a:off x="1130300" y="1625599"/>
            <a:ext cx="9190593"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cap="all">
                <a:solidFill>
                  <a:srgbClr val="00538A"/>
                </a:solidFill>
              </a:defRPr>
            </a:lvl1pPr>
          </a:lstStyle>
          <a:p>
            <a:r>
              <a:t>SRA. WILLIAMS</a:t>
            </a:r>
          </a:p>
        </p:txBody>
      </p:sp>
      <p:sp>
        <p:nvSpPr>
          <p:cNvPr id="878" name="Rectangle"/>
          <p:cNvSpPr/>
          <p:nvPr/>
        </p:nvSpPr>
        <p:spPr>
          <a:xfrm>
            <a:off x="16541898"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879" name="connect.png" descr="connect.png"/>
          <p:cNvPicPr>
            <a:picLocks noChangeAspect="1"/>
          </p:cNvPicPr>
          <p:nvPr/>
        </p:nvPicPr>
        <p:blipFill>
          <a:blip r:embed="rId3"/>
          <a:stretch>
            <a:fillRect/>
          </a:stretch>
        </p:blipFill>
        <p:spPr>
          <a:xfrm>
            <a:off x="20780165" y="3203540"/>
            <a:ext cx="1877534" cy="1805028"/>
          </a:xfrm>
          <a:prstGeom prst="rect">
            <a:avLst/>
          </a:prstGeom>
          <a:ln w="12700">
            <a:miter lim="400000"/>
          </a:ln>
        </p:spPr>
      </p:pic>
      <p:sp>
        <p:nvSpPr>
          <p:cNvPr id="880" name="Decisión de equipo multidisciplinario"/>
          <p:cNvSpPr txBox="1"/>
          <p:nvPr/>
        </p:nvSpPr>
        <p:spPr>
          <a:xfrm>
            <a:off x="16803513" y="3810627"/>
            <a:ext cx="4829619" cy="1095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b="0" cap="all">
                <a:solidFill>
                  <a:srgbClr val="00538A"/>
                </a:solidFill>
              </a:defRPr>
            </a:lvl1pPr>
          </a:lstStyle>
          <a:p>
            <a:r>
              <a:t>Decisión de equipo multidisciplinario</a:t>
            </a:r>
          </a:p>
        </p:txBody>
      </p:sp>
      <p:sp>
        <p:nvSpPr>
          <p:cNvPr id="881" name="Educar a la paciente sobre cómo minimizar la sequedad cutánea y evitar la radiación UV…"/>
          <p:cNvSpPr txBox="1"/>
          <p:nvPr/>
        </p:nvSpPr>
        <p:spPr>
          <a:xfrm>
            <a:off x="16541898" y="5058967"/>
            <a:ext cx="6041919" cy="6286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rPr dirty="0" err="1"/>
              <a:t>Educar</a:t>
            </a:r>
            <a:r>
              <a:rPr dirty="0"/>
              <a:t> a la </a:t>
            </a:r>
            <a:r>
              <a:rPr dirty="0" err="1"/>
              <a:t>paciente</a:t>
            </a:r>
            <a:r>
              <a:rPr dirty="0"/>
              <a:t> </a:t>
            </a:r>
            <a:r>
              <a:rPr dirty="0" err="1"/>
              <a:t>sobre</a:t>
            </a:r>
            <a:r>
              <a:rPr dirty="0"/>
              <a:t> </a:t>
            </a:r>
            <a:r>
              <a:rPr dirty="0" err="1"/>
              <a:t>cómo</a:t>
            </a:r>
            <a:r>
              <a:rPr dirty="0"/>
              <a:t> </a:t>
            </a:r>
            <a:r>
              <a:rPr dirty="0" err="1"/>
              <a:t>minimizar</a:t>
            </a:r>
            <a:r>
              <a:rPr dirty="0"/>
              <a:t> la </a:t>
            </a:r>
            <a:r>
              <a:rPr dirty="0" err="1"/>
              <a:t>sequedad</a:t>
            </a:r>
            <a:r>
              <a:rPr dirty="0"/>
              <a:t> </a:t>
            </a:r>
            <a:r>
              <a:rPr dirty="0" err="1"/>
              <a:t>cutánea</a:t>
            </a:r>
            <a:r>
              <a:rPr dirty="0"/>
              <a:t> y </a:t>
            </a:r>
            <a:r>
              <a:rPr dirty="0" err="1"/>
              <a:t>evitar</a:t>
            </a:r>
            <a:r>
              <a:rPr dirty="0"/>
              <a:t> la </a:t>
            </a:r>
            <a:r>
              <a:rPr dirty="0" err="1"/>
              <a:t>radiación</a:t>
            </a:r>
            <a:r>
              <a:rPr dirty="0"/>
              <a:t> UV</a:t>
            </a:r>
          </a:p>
          <a:p>
            <a:pPr marL="651891" indent="-423291" algn="l">
              <a:buClr>
                <a:srgbClr val="CD5B41"/>
              </a:buClr>
              <a:buSzPct val="125000"/>
              <a:buChar char="•"/>
              <a:defRPr sz="3500" b="0">
                <a:solidFill>
                  <a:srgbClr val="00538A"/>
                </a:solidFill>
              </a:defRPr>
            </a:pPr>
            <a:r>
              <a:rPr dirty="0" err="1"/>
              <a:t>Iniciar</a:t>
            </a:r>
            <a:r>
              <a:rPr dirty="0"/>
              <a:t> el </a:t>
            </a:r>
            <a:r>
              <a:rPr dirty="0" err="1"/>
              <a:t>uso</a:t>
            </a:r>
            <a:r>
              <a:rPr dirty="0"/>
              <a:t> de </a:t>
            </a:r>
            <a:r>
              <a:rPr dirty="0" err="1"/>
              <a:t>corticosteroides</a:t>
            </a:r>
            <a:r>
              <a:rPr dirty="0"/>
              <a:t> </a:t>
            </a:r>
            <a:r>
              <a:rPr dirty="0" err="1"/>
              <a:t>tópicos</a:t>
            </a:r>
            <a:endParaRPr dirty="0"/>
          </a:p>
          <a:p>
            <a:pPr marL="651891" indent="-423291" algn="l">
              <a:buClr>
                <a:srgbClr val="CD5B41"/>
              </a:buClr>
              <a:buSzPct val="125000"/>
              <a:buChar char="•"/>
              <a:defRPr sz="3500" b="0">
                <a:solidFill>
                  <a:srgbClr val="00538A"/>
                </a:solidFill>
              </a:defRPr>
            </a:pPr>
            <a:r>
              <a:rPr dirty="0"/>
              <a:t>Como la </a:t>
            </a:r>
            <a:r>
              <a:rPr dirty="0" err="1"/>
              <a:t>paciente</a:t>
            </a:r>
            <a:r>
              <a:rPr dirty="0"/>
              <a:t> </a:t>
            </a:r>
            <a:r>
              <a:rPr dirty="0" err="1"/>
              <a:t>está</a:t>
            </a:r>
            <a:r>
              <a:rPr dirty="0"/>
              <a:t> tan </a:t>
            </a:r>
            <a:r>
              <a:rPr dirty="0" err="1"/>
              <a:t>preocupada</a:t>
            </a:r>
            <a:r>
              <a:rPr dirty="0"/>
              <a:t>, el </a:t>
            </a:r>
            <a:r>
              <a:rPr dirty="0" err="1"/>
              <a:t>equipo</a:t>
            </a:r>
            <a:r>
              <a:rPr dirty="0"/>
              <a:t> decide que </a:t>
            </a:r>
            <a:r>
              <a:rPr dirty="0" err="1"/>
              <a:t>también</a:t>
            </a:r>
            <a:r>
              <a:rPr dirty="0"/>
              <a:t> se </a:t>
            </a:r>
            <a:r>
              <a:rPr dirty="0" err="1"/>
              <a:t>justifica</a:t>
            </a:r>
            <a:r>
              <a:rPr dirty="0"/>
              <a:t> </a:t>
            </a:r>
            <a:r>
              <a:rPr dirty="0" err="1"/>
              <a:t>darle</a:t>
            </a:r>
            <a:r>
              <a:rPr dirty="0"/>
              <a:t> </a:t>
            </a:r>
            <a:r>
              <a:rPr dirty="0" err="1"/>
              <a:t>antibióticos</a:t>
            </a:r>
            <a:r>
              <a:rPr dirty="0"/>
              <a:t> </a:t>
            </a:r>
            <a:r>
              <a:rPr dirty="0" err="1"/>
              <a:t>orales</a:t>
            </a:r>
            <a:r>
              <a:rPr dirty="0"/>
              <a:t> </a:t>
            </a:r>
            <a:r>
              <a:rPr dirty="0" err="1"/>
              <a:t>profilácticos</a:t>
            </a:r>
            <a:endParaRPr sz="1200" dirty="0">
              <a:latin typeface="Times Roman"/>
              <a:ea typeface="Times Roman"/>
              <a:cs typeface="Times Roman"/>
              <a:sym typeface="Times Roman"/>
            </a:endParaRPr>
          </a:p>
        </p:txBody>
      </p:sp>
      <p:sp>
        <p:nvSpPr>
          <p:cNvPr id="882" name="Rectangle"/>
          <p:cNvSpPr/>
          <p:nvPr/>
        </p:nvSpPr>
        <p:spPr>
          <a:xfrm>
            <a:off x="8994470"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883" name="challenge.png" descr="challenge.png"/>
          <p:cNvPicPr>
            <a:picLocks noChangeAspect="1"/>
          </p:cNvPicPr>
          <p:nvPr/>
        </p:nvPicPr>
        <p:blipFill>
          <a:blip r:embed="rId4"/>
          <a:srcRect t="1930" b="1930"/>
          <a:stretch>
            <a:fillRect/>
          </a:stretch>
        </p:blipFill>
        <p:spPr>
          <a:xfrm>
            <a:off x="13639136" y="3344762"/>
            <a:ext cx="1426806" cy="1371706"/>
          </a:xfrm>
          <a:prstGeom prst="rect">
            <a:avLst/>
          </a:prstGeom>
          <a:ln w="12700">
            <a:miter lim="400000"/>
          </a:ln>
        </p:spPr>
      </p:pic>
      <p:sp>
        <p:nvSpPr>
          <p:cNvPr id="884" name="Desafío clínico"/>
          <p:cNvSpPr txBox="1"/>
          <p:nvPr/>
        </p:nvSpPr>
        <p:spPr>
          <a:xfrm>
            <a:off x="9256085" y="3945726"/>
            <a:ext cx="4829619"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b="0" cap="all">
                <a:solidFill>
                  <a:srgbClr val="00538A"/>
                </a:solidFill>
              </a:defRPr>
            </a:lvl1pPr>
          </a:lstStyle>
          <a:p>
            <a:r>
              <a:t>Desafío clínico</a:t>
            </a:r>
            <a:endParaRPr sz="1200">
              <a:latin typeface="Times Roman"/>
              <a:ea typeface="Times Roman"/>
              <a:cs typeface="Times Roman"/>
              <a:sym typeface="Times Roman"/>
            </a:endParaRPr>
          </a:p>
        </p:txBody>
      </p:sp>
      <p:sp>
        <p:nvSpPr>
          <p:cNvPr id="885" name="La Sra. Williams trabaja en ventas y no desea que la gente sepa que tiene cáncer. Por lo tanto, está muy preocupada sobre la posibilidad de tener una erupción relacionada con el tratamiento…"/>
          <p:cNvSpPr txBox="1"/>
          <p:nvPr/>
        </p:nvSpPr>
        <p:spPr>
          <a:xfrm>
            <a:off x="8969070" y="4976162"/>
            <a:ext cx="6041919" cy="6286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La Sra. Williams trabaja en ventas y no desea que la gente sepa que tiene cáncer. Por lo tanto, está muy preocupada sobre la posibilidad de tener una erupción relacionada con el tratamiento</a:t>
            </a:r>
          </a:p>
          <a:p>
            <a:pPr marL="651891" indent="-423291" algn="l">
              <a:buClr>
                <a:srgbClr val="CD5B41"/>
              </a:buClr>
              <a:buSzPct val="125000"/>
              <a:buChar char="•"/>
              <a:defRPr sz="3500" b="0">
                <a:solidFill>
                  <a:srgbClr val="00538A"/>
                </a:solidFill>
              </a:defRPr>
            </a:pPr>
            <a:r>
              <a:t>¿Qué podemos hacer para ayudar a prevenir una erupción papulopustular?</a:t>
            </a:r>
            <a:endParaRPr sz="1200">
              <a:latin typeface="Times Roman"/>
              <a:ea typeface="Times Roman"/>
              <a:cs typeface="Times Roman"/>
              <a:sym typeface="Times Roman"/>
            </a:endParaRPr>
          </a:p>
        </p:txBody>
      </p:sp>
      <p:sp>
        <p:nvSpPr>
          <p:cNvPr id="886" name="Rectangle"/>
          <p:cNvSpPr/>
          <p:nvPr/>
        </p:nvSpPr>
        <p:spPr>
          <a:xfrm>
            <a:off x="1427041"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887" name="Paciente"/>
          <p:cNvSpPr txBox="1"/>
          <p:nvPr/>
        </p:nvSpPr>
        <p:spPr>
          <a:xfrm>
            <a:off x="1708656" y="3831255"/>
            <a:ext cx="4829618" cy="549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b="0" cap="all">
                <a:solidFill>
                  <a:srgbClr val="00538A"/>
                </a:solidFill>
              </a:defRPr>
            </a:lvl1pPr>
          </a:lstStyle>
          <a:p>
            <a:r>
              <a:t>Paciente</a:t>
            </a:r>
          </a:p>
        </p:txBody>
      </p:sp>
      <p:sp>
        <p:nvSpPr>
          <p:cNvPr id="888" name="La Sra. Williams de 55 años tiene un diagnóstico de RAS de tipo salvaje, con estabilidad de microsatélites, CCR metastásico de lado izquierdo con una gran carga de morbilidades, incluida una metástasis hepática bilobular, metástasis en pulmones y linfade"/>
          <p:cNvSpPr txBox="1"/>
          <p:nvPr/>
        </p:nvSpPr>
        <p:spPr>
          <a:xfrm>
            <a:off x="1421641" y="5144926"/>
            <a:ext cx="6405861" cy="6556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La Sra. Williams de 55 años tiene un diagnóstico de RAS de tipo salvaje, con estabilidad de microsatélites, CCR metastásico de lado izquierdo con una gran carga de morbilidades, incluida una metástasis hepática bilobular, metástasis en pulmones y linfadenopatía</a:t>
            </a:r>
          </a:p>
          <a:p>
            <a:pPr marL="651891" indent="-423291" algn="l">
              <a:buClr>
                <a:srgbClr val="CD5B41"/>
              </a:buClr>
              <a:buSzPct val="125000"/>
              <a:buChar char="•"/>
              <a:defRPr sz="3500" b="0">
                <a:solidFill>
                  <a:srgbClr val="00538A"/>
                </a:solidFill>
              </a:defRPr>
            </a:pPr>
            <a:r>
              <a:t>Está a punto de iniciar FOLFOX + cetuximab</a:t>
            </a:r>
          </a:p>
        </p:txBody>
      </p:sp>
      <p:sp>
        <p:nvSpPr>
          <p:cNvPr id="889" name="FOLFOX, calcio de leucovorina (folinato cálcico), 5-fluorouracilo y oxiliplatino, and oxaliplatin; GI, gastrointestinal; mCCR, metastásico cáncer colorrectal; UV, ultravioleta."/>
          <p:cNvSpPr txBox="1"/>
          <p:nvPr/>
        </p:nvSpPr>
        <p:spPr>
          <a:xfrm>
            <a:off x="431800" y="13119099"/>
            <a:ext cx="21299373"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200" b="0">
                <a:solidFill>
                  <a:srgbClr val="3B3735"/>
                </a:solidFill>
              </a:defRPr>
            </a:lvl1pPr>
          </a:lstStyle>
          <a:p>
            <a:r>
              <a:t>FOLFOX, calcio de leucovorina (folinato cálcico), 5-fluorouracilo y oxiliplatino, and oxaliplatin; GI, gastrointestinal; mCCR, metastásico cáncer colorrectal; UV, ultravioleta.</a:t>
            </a:r>
          </a:p>
        </p:txBody>
      </p:sp>
      <p:pic>
        <p:nvPicPr>
          <p:cNvPr id="890" name="patient.png" descr="patient.png"/>
          <p:cNvPicPr>
            <a:picLocks noChangeAspect="1"/>
          </p:cNvPicPr>
          <p:nvPr/>
        </p:nvPicPr>
        <p:blipFill>
          <a:blip r:embed="rId5"/>
          <a:stretch>
            <a:fillRect/>
          </a:stretch>
        </p:blipFill>
        <p:spPr>
          <a:xfrm>
            <a:off x="6012250" y="3387328"/>
            <a:ext cx="1286468" cy="1286468"/>
          </a:xfrm>
          <a:prstGeom prst="rect">
            <a:avLst/>
          </a:prstGeom>
          <a:ln w="12700">
            <a:miter lim="400000"/>
          </a:ln>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893" name="Caso de paciente con CÁNCER GI: parte 2"/>
          <p:cNvSpPr txBox="1"/>
          <p:nvPr/>
        </p:nvSpPr>
        <p:spPr>
          <a:xfrm>
            <a:off x="1130300" y="563801"/>
            <a:ext cx="1809750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7200" b="0" cap="all">
                <a:solidFill>
                  <a:srgbClr val="3B3735"/>
                </a:solidFill>
              </a:defRPr>
            </a:lvl1pPr>
          </a:lstStyle>
          <a:p>
            <a:pPr>
              <a:defRPr b="1">
                <a:solidFill>
                  <a:srgbClr val="00538A"/>
                </a:solidFill>
              </a:defRPr>
            </a:pPr>
            <a:r>
              <a:rPr b="0" dirty="0">
                <a:solidFill>
                  <a:srgbClr val="3B3735"/>
                </a:solidFill>
              </a:rPr>
              <a:t>Caso de </a:t>
            </a:r>
            <a:r>
              <a:rPr b="0" dirty="0" err="1">
                <a:solidFill>
                  <a:srgbClr val="3B3735"/>
                </a:solidFill>
              </a:rPr>
              <a:t>paciente</a:t>
            </a:r>
            <a:r>
              <a:rPr b="0" dirty="0">
                <a:solidFill>
                  <a:srgbClr val="3B3735"/>
                </a:solidFill>
              </a:rPr>
              <a:t> con CÁNCER GI: </a:t>
            </a:r>
            <a:r>
              <a:rPr b="0" dirty="0" err="1">
                <a:solidFill>
                  <a:srgbClr val="3B3735"/>
                </a:solidFill>
              </a:rPr>
              <a:t>parte</a:t>
            </a:r>
            <a:r>
              <a:rPr b="0" dirty="0">
                <a:solidFill>
                  <a:srgbClr val="3B3735"/>
                </a:solidFill>
              </a:rPr>
              <a:t> 2</a:t>
            </a:r>
          </a:p>
        </p:txBody>
      </p:sp>
      <p:sp>
        <p:nvSpPr>
          <p:cNvPr id="894" name="SRA. WILLIAMS"/>
          <p:cNvSpPr txBox="1"/>
          <p:nvPr/>
        </p:nvSpPr>
        <p:spPr>
          <a:xfrm>
            <a:off x="1130300" y="1625599"/>
            <a:ext cx="9190593"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cap="all">
                <a:solidFill>
                  <a:srgbClr val="00538A"/>
                </a:solidFill>
              </a:defRPr>
            </a:lvl1pPr>
          </a:lstStyle>
          <a:p>
            <a:r>
              <a:t>SRA. WILLIAMS</a:t>
            </a:r>
          </a:p>
        </p:txBody>
      </p:sp>
      <p:sp>
        <p:nvSpPr>
          <p:cNvPr id="895" name="Rectangle"/>
          <p:cNvSpPr/>
          <p:nvPr/>
        </p:nvSpPr>
        <p:spPr>
          <a:xfrm>
            <a:off x="16541898"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896" name="connect.png" descr="connect.png"/>
          <p:cNvPicPr>
            <a:picLocks noChangeAspect="1"/>
          </p:cNvPicPr>
          <p:nvPr/>
        </p:nvPicPr>
        <p:blipFill>
          <a:blip r:embed="rId3"/>
          <a:stretch>
            <a:fillRect/>
          </a:stretch>
        </p:blipFill>
        <p:spPr>
          <a:xfrm>
            <a:off x="20780165" y="3203540"/>
            <a:ext cx="1877534" cy="1805028"/>
          </a:xfrm>
          <a:prstGeom prst="rect">
            <a:avLst/>
          </a:prstGeom>
          <a:ln w="12700">
            <a:miter lim="400000"/>
          </a:ln>
        </p:spPr>
      </p:pic>
      <p:sp>
        <p:nvSpPr>
          <p:cNvPr id="897" name="Multidisciplinary team decision"/>
          <p:cNvSpPr txBox="1"/>
          <p:nvPr/>
        </p:nvSpPr>
        <p:spPr>
          <a:xfrm>
            <a:off x="16803513" y="3672676"/>
            <a:ext cx="4829619"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b="0" cap="all">
                <a:solidFill>
                  <a:srgbClr val="00538A"/>
                </a:solidFill>
              </a:defRPr>
            </a:lvl1pPr>
          </a:lstStyle>
          <a:p>
            <a:r>
              <a:t>Multidisciplinary team decision</a:t>
            </a:r>
            <a:endParaRPr sz="1200">
              <a:latin typeface="Times Roman"/>
              <a:ea typeface="Times Roman"/>
              <a:cs typeface="Times Roman"/>
              <a:sym typeface="Times Roman"/>
            </a:endParaRPr>
          </a:p>
        </p:txBody>
      </p:sp>
      <p:sp>
        <p:nvSpPr>
          <p:cNvPr id="898" name="La exposición al sol puede generar un brote de erupción papulopustular, así que una protección solar insuficiente durante las vacaciones podría haberla causado. También es posible que la fotosensibilidad relacionada con la doxiciclina haya contribuido…"/>
          <p:cNvSpPr txBox="1"/>
          <p:nvPr/>
        </p:nvSpPr>
        <p:spPr>
          <a:xfrm>
            <a:off x="16516498" y="4849883"/>
            <a:ext cx="6239618" cy="7739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51891" indent="-423291" algn="l">
              <a:buClr>
                <a:srgbClr val="CD5B41"/>
              </a:buClr>
              <a:buSzPct val="125000"/>
              <a:buChar char="•"/>
              <a:defRPr b="0">
                <a:solidFill>
                  <a:srgbClr val="00538A"/>
                </a:solidFill>
              </a:defRPr>
            </a:pPr>
            <a:r>
              <a:t>La exposición al sol puede generar un brote de erupción papulopustular, así que una protección solar insuficiente durante las vacaciones podría haberla causado. También es posible que la fotosensibilidad relacionada con la doxiciclina haya contribuido</a:t>
            </a:r>
          </a:p>
          <a:p>
            <a:pPr marL="651891" indent="-423291" algn="l">
              <a:buClr>
                <a:srgbClr val="CD5B41"/>
              </a:buClr>
              <a:buSzPct val="125000"/>
              <a:buChar char="•"/>
              <a:defRPr b="0">
                <a:solidFill>
                  <a:srgbClr val="00538A"/>
                </a:solidFill>
              </a:defRPr>
            </a:pPr>
            <a:r>
              <a:t>Es posible que haya desarrollado resistencia al antibiótico</a:t>
            </a:r>
          </a:p>
          <a:p>
            <a:pPr marL="651891" indent="-423291" algn="l">
              <a:buClr>
                <a:srgbClr val="CD5B41"/>
              </a:buClr>
              <a:buSzPct val="125000"/>
              <a:buChar char="•"/>
              <a:defRPr b="0">
                <a:solidFill>
                  <a:srgbClr val="00538A"/>
                </a:solidFill>
              </a:defRPr>
            </a:pPr>
            <a:r>
              <a:t>El equipo decide mantener el tratamiento para el cáncer sin cambios y derivar a la Sra. Williams al dermatólogo para tratar la erupción</a:t>
            </a:r>
          </a:p>
        </p:txBody>
      </p:sp>
      <p:sp>
        <p:nvSpPr>
          <p:cNvPr id="899" name="Rectangle"/>
          <p:cNvSpPr/>
          <p:nvPr/>
        </p:nvSpPr>
        <p:spPr>
          <a:xfrm>
            <a:off x="8994470"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pic>
        <p:nvPicPr>
          <p:cNvPr id="900" name="challenge.png" descr="challenge.png"/>
          <p:cNvPicPr>
            <a:picLocks noChangeAspect="1"/>
          </p:cNvPicPr>
          <p:nvPr/>
        </p:nvPicPr>
        <p:blipFill>
          <a:blip r:embed="rId4"/>
          <a:srcRect t="1930" b="1930"/>
          <a:stretch>
            <a:fillRect/>
          </a:stretch>
        </p:blipFill>
        <p:spPr>
          <a:xfrm>
            <a:off x="13639136" y="3344762"/>
            <a:ext cx="1426806" cy="1371706"/>
          </a:xfrm>
          <a:prstGeom prst="rect">
            <a:avLst/>
          </a:prstGeom>
          <a:ln w="12700">
            <a:miter lim="400000"/>
          </a:ln>
        </p:spPr>
      </p:pic>
      <p:sp>
        <p:nvSpPr>
          <p:cNvPr id="901" name="Clinical…"/>
          <p:cNvSpPr txBox="1"/>
          <p:nvPr/>
        </p:nvSpPr>
        <p:spPr>
          <a:xfrm>
            <a:off x="9256085" y="3672676"/>
            <a:ext cx="4829619"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b="0" cap="all">
                <a:solidFill>
                  <a:srgbClr val="00538A"/>
                </a:solidFill>
              </a:defRPr>
            </a:pPr>
            <a:r>
              <a:t>Clinical </a:t>
            </a:r>
          </a:p>
          <a:p>
            <a:pPr algn="l">
              <a:defRPr sz="3500" b="0" cap="all">
                <a:solidFill>
                  <a:srgbClr val="00538A"/>
                </a:solidFill>
              </a:defRPr>
            </a:pPr>
            <a:r>
              <a:t>challenge</a:t>
            </a:r>
            <a:endParaRPr sz="1200">
              <a:latin typeface="Times Roman"/>
              <a:ea typeface="Times Roman"/>
              <a:cs typeface="Times Roman"/>
              <a:sym typeface="Times Roman"/>
            </a:endParaRPr>
          </a:p>
        </p:txBody>
      </p:sp>
      <p:sp>
        <p:nvSpPr>
          <p:cNvPr id="902" name="¿Por qué la paciente desarrolló una erupción ahora?…"/>
          <p:cNvSpPr txBox="1"/>
          <p:nvPr/>
        </p:nvSpPr>
        <p:spPr>
          <a:xfrm>
            <a:off x="9009069" y="5050261"/>
            <a:ext cx="6405861" cy="246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¿Por qué la paciente desarrolló una erupción ahora?</a:t>
            </a:r>
          </a:p>
          <a:p>
            <a:pPr marL="651891" indent="-423291" algn="l">
              <a:buClr>
                <a:srgbClr val="CD5B41"/>
              </a:buClr>
              <a:buSzPct val="125000"/>
              <a:buChar char="•"/>
              <a:defRPr sz="3500" b="0">
                <a:solidFill>
                  <a:srgbClr val="00538A"/>
                </a:solidFill>
              </a:defRPr>
            </a:pPr>
            <a:r>
              <a:t>¿Cómo debería tratarse la erupción?</a:t>
            </a:r>
            <a:endParaRPr sz="1200">
              <a:latin typeface="Times Roman"/>
              <a:ea typeface="Times Roman"/>
              <a:cs typeface="Times Roman"/>
              <a:sym typeface="Times Roman"/>
            </a:endParaRPr>
          </a:p>
        </p:txBody>
      </p:sp>
      <p:sp>
        <p:nvSpPr>
          <p:cNvPr id="903" name="Rectangle"/>
          <p:cNvSpPr/>
          <p:nvPr/>
        </p:nvSpPr>
        <p:spPr>
          <a:xfrm>
            <a:off x="1427041" y="3223226"/>
            <a:ext cx="6395061" cy="9589172"/>
          </a:xfrm>
          <a:prstGeom prst="rect">
            <a:avLst/>
          </a:prstGeom>
          <a:solidFill>
            <a:srgbClr val="FFFFFF"/>
          </a:solidFill>
          <a:ln w="50800">
            <a:solidFill>
              <a:srgbClr val="678498"/>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904" name="Paciente"/>
          <p:cNvSpPr txBox="1"/>
          <p:nvPr/>
        </p:nvSpPr>
        <p:spPr>
          <a:xfrm>
            <a:off x="1708656" y="3831255"/>
            <a:ext cx="4829618" cy="549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b="0" cap="all">
                <a:solidFill>
                  <a:srgbClr val="00538A"/>
                </a:solidFill>
              </a:defRPr>
            </a:lvl1pPr>
          </a:lstStyle>
          <a:p>
            <a:r>
              <a:t>Paciente</a:t>
            </a:r>
          </a:p>
        </p:txBody>
      </p:sp>
      <p:sp>
        <p:nvSpPr>
          <p:cNvPr id="905" name="6 meses después, la Sra. Williams está respondiendo muy bien al tratamiento y se siente bien. Incluso se ha ido de vacaciones a las Bahamas…"/>
          <p:cNvSpPr txBox="1"/>
          <p:nvPr/>
        </p:nvSpPr>
        <p:spPr>
          <a:xfrm>
            <a:off x="1421641" y="5018734"/>
            <a:ext cx="6405861" cy="6010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51891" indent="-423291" algn="l">
              <a:buClr>
                <a:srgbClr val="CD5B41"/>
              </a:buClr>
              <a:buSzPct val="125000"/>
              <a:buChar char="•"/>
              <a:defRPr sz="3500" b="0">
                <a:solidFill>
                  <a:srgbClr val="00538A"/>
                </a:solidFill>
              </a:defRPr>
            </a:pPr>
            <a:r>
              <a:t>6 meses después, la Sra. Williams está respondiendo muy bien al tratamiento y se siente bien. Incluso se ha ido de vacaciones a las Bahamas</a:t>
            </a:r>
          </a:p>
          <a:p>
            <a:pPr marL="651891" indent="-423291" algn="l">
              <a:buClr>
                <a:srgbClr val="CD5B41"/>
              </a:buClr>
              <a:buSzPct val="125000"/>
              <a:buChar char="•"/>
              <a:defRPr sz="3500" b="0">
                <a:solidFill>
                  <a:srgbClr val="00538A"/>
                </a:solidFill>
              </a:defRPr>
            </a:pPr>
            <a:r>
              <a:t>A pesar de cumplir con el uso de los corticosteroides tópicos profilácticos y la doxiciclina oral, ha desarrollado una erupción papulopustular de grado 1/2 en el rostro</a:t>
            </a:r>
          </a:p>
        </p:txBody>
      </p:sp>
      <p:sp>
        <p:nvSpPr>
          <p:cNvPr id="906" name="GI, gastrointestinal."/>
          <p:cNvSpPr txBox="1"/>
          <p:nvPr/>
        </p:nvSpPr>
        <p:spPr>
          <a:xfrm>
            <a:off x="431800" y="13102580"/>
            <a:ext cx="21299373" cy="395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200" b="0">
                <a:solidFill>
                  <a:srgbClr val="3B3735"/>
                </a:solidFill>
              </a:defRPr>
            </a:lvl1pPr>
          </a:lstStyle>
          <a:p>
            <a:r>
              <a:t>GI, gastrointestinal.</a:t>
            </a:r>
          </a:p>
        </p:txBody>
      </p:sp>
      <p:pic>
        <p:nvPicPr>
          <p:cNvPr id="907" name="patient.png" descr="patient.png"/>
          <p:cNvPicPr>
            <a:picLocks noChangeAspect="1"/>
          </p:cNvPicPr>
          <p:nvPr/>
        </p:nvPicPr>
        <p:blipFill>
          <a:blip r:embed="rId5"/>
          <a:stretch>
            <a:fillRect/>
          </a:stretch>
        </p:blipFill>
        <p:spPr>
          <a:xfrm>
            <a:off x="6012250" y="3387328"/>
            <a:ext cx="1286468" cy="1286468"/>
          </a:xfrm>
          <a:prstGeom prst="rect">
            <a:avLst/>
          </a:prstGeom>
          <a:ln w="12700">
            <a:miter lim="400000"/>
          </a:ln>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10" name="RESUMEN"/>
          <p:cNvSpPr txBox="1"/>
          <p:nvPr/>
        </p:nvSpPr>
        <p:spPr>
          <a:xfrm>
            <a:off x="1130300" y="660399"/>
            <a:ext cx="394290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a:solidFill>
                  <a:schemeClr val="accent1">
                    <a:hueOff val="114395"/>
                    <a:lumOff val="-24975"/>
                  </a:schemeClr>
                </a:solidFill>
              </a:defRPr>
            </a:lvl1pPr>
          </a:lstStyle>
          <a:p>
            <a:r>
              <a:t>RESUMEN</a:t>
            </a:r>
          </a:p>
        </p:txBody>
      </p:sp>
      <p:sp>
        <p:nvSpPr>
          <p:cNvPr id="911" name="CUANDO CADA MIEMBRO DEL EQUIPO MULTIDISCIPLINARIO PARTICIPA EN LA PREVENCIÓN, EL DIAGNÓSTICO Y EL MANEJO, LAS TOXICIDADES CUTÁNEAS PUEDEN PREVENIRSE Y MANEJARSE DE FORMA MÁS EFICAZ Y DIAGNOSTICARSE ANTES"/>
          <p:cNvSpPr/>
          <p:nvPr/>
        </p:nvSpPr>
        <p:spPr>
          <a:xfrm>
            <a:off x="7139371" y="2283360"/>
            <a:ext cx="10105258" cy="9710666"/>
          </a:xfrm>
          <a:prstGeom prst="rect">
            <a:avLst/>
          </a:prstGeom>
          <a:solidFill>
            <a:srgbClr val="FFFFFF"/>
          </a:solidFill>
          <a:ln w="50800">
            <a:solidFill>
              <a:srgbClr val="67849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000" tIns="0" rIns="0" bIns="0"/>
          <a:lstStyle/>
          <a:p>
            <a:pPr marL="396875" indent="-396875" algn="l">
              <a:buSzPct val="125000"/>
              <a:buChar char="•"/>
              <a:defRPr sz="3500" b="0">
                <a:solidFill>
                  <a:srgbClr val="00538A"/>
                </a:solidFill>
              </a:defRPr>
            </a:pPr>
            <a:endParaRPr dirty="0"/>
          </a:p>
          <a:p>
            <a:pPr algn="l">
              <a:defRPr sz="3500" b="0" cap="all">
                <a:solidFill>
                  <a:srgbClr val="00538A"/>
                </a:solidFill>
              </a:defRPr>
            </a:pPr>
            <a:r>
              <a:rPr dirty="0"/>
              <a:t>CUANDO CADA MIEMBRO DEL </a:t>
            </a:r>
            <a:r>
              <a:rPr b="1" dirty="0">
                <a:solidFill>
                  <a:srgbClr val="00679C"/>
                </a:solidFill>
              </a:rPr>
              <a:t>EQUIPO MULTIDISCIPLINARIO </a:t>
            </a:r>
            <a:r>
              <a:rPr dirty="0"/>
              <a:t>PARTICIPA EN LA PREVENCIÓN, EL DIAGNÓSTICO Y EL MANEJO, LAS TOXICIDADES CUTÁNEAS PUEDEN </a:t>
            </a:r>
            <a:r>
              <a:rPr b="1" dirty="0">
                <a:solidFill>
                  <a:srgbClr val="00679C"/>
                </a:solidFill>
              </a:rPr>
              <a:t>PREVENIRSE Y MANEJARSE DE FORMA MÁS EFICAZ Y DIAGNOSTICARSE ANTES</a:t>
            </a:r>
          </a:p>
        </p:txBody>
      </p:sp>
      <p:pic>
        <p:nvPicPr>
          <p:cNvPr id="912" name="jigsaw.png" descr="jigsaw.png"/>
          <p:cNvPicPr>
            <a:picLocks noChangeAspect="1"/>
          </p:cNvPicPr>
          <p:nvPr/>
        </p:nvPicPr>
        <p:blipFill>
          <a:blip r:embed="rId3"/>
          <a:stretch>
            <a:fillRect/>
          </a:stretch>
        </p:blipFill>
        <p:spPr>
          <a:xfrm>
            <a:off x="7197923" y="5276613"/>
            <a:ext cx="9988101" cy="703923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19" name="OBJETIVO DE APRENDIZAJE"/>
          <p:cNvSpPr txBox="1"/>
          <p:nvPr/>
        </p:nvSpPr>
        <p:spPr>
          <a:xfrm>
            <a:off x="1130300" y="660399"/>
            <a:ext cx="10194132"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b="0">
                <a:solidFill>
                  <a:srgbClr val="3B3735"/>
                </a:solidFill>
              </a:defRPr>
            </a:lvl1pPr>
          </a:lstStyle>
          <a:p>
            <a:r>
              <a:t>OBJETIVO DE APRENDIZAJE</a:t>
            </a:r>
          </a:p>
        </p:txBody>
      </p:sp>
      <p:sp>
        <p:nvSpPr>
          <p:cNvPr id="220" name="ENTENDER LAS TOXICIDADES CUTÁNEAS ASOCIADAS CON LA TERAPIA DIRIGIDA EN CÁNCERES GI Y HEPÁTICO"/>
          <p:cNvSpPr txBox="1"/>
          <p:nvPr/>
        </p:nvSpPr>
        <p:spPr>
          <a:xfrm>
            <a:off x="1130300" y="1937789"/>
            <a:ext cx="18628156" cy="1416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5000"/>
              </a:lnSpc>
              <a:defRPr sz="5400" cap="all">
                <a:solidFill>
                  <a:srgbClr val="00538A"/>
                </a:solidFill>
              </a:defRPr>
            </a:lvl1pPr>
          </a:lstStyle>
          <a:p>
            <a:r>
              <a:t>ENTENDER LAS TOXICIDADES CUTÁNEAS ASOCIADAS CON LA TERAPIA DIRIGIDA EN CÁNCERES GI Y HEPÁTICO</a:t>
            </a:r>
          </a:p>
        </p:txBody>
      </p:sp>
      <p:sp>
        <p:nvSpPr>
          <p:cNvPr id="221" name="Rectangle"/>
          <p:cNvSpPr/>
          <p:nvPr/>
        </p:nvSpPr>
        <p:spPr>
          <a:xfrm>
            <a:off x="1322564" y="4442574"/>
            <a:ext cx="9426693" cy="6340092"/>
          </a:xfrm>
          <a:prstGeom prst="rect">
            <a:avLst/>
          </a:prstGeom>
          <a:ln w="76200">
            <a:solidFill>
              <a:srgbClr val="00538A"/>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222" name="¿QUÉ"/>
          <p:cNvSpPr txBox="1"/>
          <p:nvPr/>
        </p:nvSpPr>
        <p:spPr>
          <a:xfrm>
            <a:off x="1849809" y="4737967"/>
            <a:ext cx="1684810"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400">
                <a:solidFill>
                  <a:srgbClr val="00538A"/>
                </a:solidFill>
              </a:defRPr>
            </a:lvl1pPr>
          </a:lstStyle>
          <a:p>
            <a:r>
              <a:t>¿QUÉ</a:t>
            </a:r>
          </a:p>
        </p:txBody>
      </p:sp>
      <p:sp>
        <p:nvSpPr>
          <p:cNvPr id="223" name="APRENDERÁ?"/>
          <p:cNvSpPr txBox="1"/>
          <p:nvPr/>
        </p:nvSpPr>
        <p:spPr>
          <a:xfrm>
            <a:off x="1885489" y="5411558"/>
            <a:ext cx="3836306"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400" b="0">
                <a:solidFill>
                  <a:srgbClr val="3B3735"/>
                </a:solidFill>
              </a:defRPr>
            </a:lvl1pPr>
          </a:lstStyle>
          <a:p>
            <a:r>
              <a:t>APRENDERÁ?</a:t>
            </a:r>
          </a:p>
        </p:txBody>
      </p:sp>
      <p:sp>
        <p:nvSpPr>
          <p:cNvPr id="224" name="Cuál toxicidad cutánea puede aparecer durante el tratamiento con terapia dirigida en cánceres GI y hepático"/>
          <p:cNvSpPr txBox="1"/>
          <p:nvPr/>
        </p:nvSpPr>
        <p:spPr>
          <a:xfrm>
            <a:off x="1854479" y="6300937"/>
            <a:ext cx="8362863" cy="2430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422020" indent="-422020" algn="l">
              <a:buClr>
                <a:srgbClr val="BB5E47"/>
              </a:buClr>
              <a:buSzPct val="100000"/>
              <a:buChar char="•"/>
              <a:defRPr sz="3900">
                <a:solidFill>
                  <a:srgbClr val="3B3735"/>
                </a:solidFill>
              </a:defRPr>
            </a:lvl1pPr>
          </a:lstStyle>
          <a:p>
            <a:r>
              <a:t>Cuál toxicidad cutánea puede aparecer durante el tratamiento con terapia dirigida en cánceres GI y hepático</a:t>
            </a:r>
          </a:p>
        </p:txBody>
      </p:sp>
      <p:sp>
        <p:nvSpPr>
          <p:cNvPr id="225" name="Shape"/>
          <p:cNvSpPr/>
          <p:nvPr/>
        </p:nvSpPr>
        <p:spPr>
          <a:xfrm>
            <a:off x="11188444" y="4443919"/>
            <a:ext cx="10791061" cy="63374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478" y="21600"/>
                </a:lnTo>
                <a:lnTo>
                  <a:pt x="21600" y="10778"/>
                </a:lnTo>
                <a:lnTo>
                  <a:pt x="17462" y="39"/>
                </a:lnTo>
                <a:lnTo>
                  <a:pt x="0" y="0"/>
                </a:lnTo>
                <a:close/>
              </a:path>
            </a:pathLst>
          </a:custGeom>
          <a:ln w="76200">
            <a:solidFill>
              <a:srgbClr val="00538A"/>
            </a:solidFill>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226" name="¿POR QUÉ?"/>
          <p:cNvSpPr txBox="1"/>
          <p:nvPr/>
        </p:nvSpPr>
        <p:spPr>
          <a:xfrm>
            <a:off x="11663405" y="4737967"/>
            <a:ext cx="3372521"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5400">
                <a:solidFill>
                  <a:srgbClr val="00538A"/>
                </a:solidFill>
              </a:defRPr>
            </a:lvl1pPr>
          </a:lstStyle>
          <a:p>
            <a:r>
              <a:t>¿POR QUÉ?</a:t>
            </a:r>
          </a:p>
        </p:txBody>
      </p:sp>
      <p:sp>
        <p:nvSpPr>
          <p:cNvPr id="227" name="¿ES IMPORTANTE?"/>
          <p:cNvSpPr txBox="1"/>
          <p:nvPr/>
        </p:nvSpPr>
        <p:spPr>
          <a:xfrm>
            <a:off x="11614898" y="5411558"/>
            <a:ext cx="5270526" cy="80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400" b="0">
                <a:solidFill>
                  <a:srgbClr val="3B3735"/>
                </a:solidFill>
              </a:defRPr>
            </a:lvl1pPr>
          </a:lstStyle>
          <a:p>
            <a:r>
              <a:t>¿ES IMPORTANTE?</a:t>
            </a:r>
          </a:p>
        </p:txBody>
      </p:sp>
      <p:sp>
        <p:nvSpPr>
          <p:cNvPr id="228" name="Al saber cuál toxicidad cutánea esperar, podrá:…"/>
          <p:cNvSpPr txBox="1"/>
          <p:nvPr/>
        </p:nvSpPr>
        <p:spPr>
          <a:xfrm>
            <a:off x="11508831" y="6248359"/>
            <a:ext cx="9502894" cy="4259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2030" indent="-422030" algn="l">
              <a:buClr>
                <a:srgbClr val="BB5E47"/>
              </a:buClr>
              <a:buSzPct val="100000"/>
              <a:buChar char="•"/>
              <a:defRPr sz="3900">
                <a:solidFill>
                  <a:srgbClr val="3B3735"/>
                </a:solidFill>
              </a:defRPr>
            </a:pPr>
            <a:r>
              <a:t>Al saber cuál toxicidad cutánea esperar, podrá:</a:t>
            </a:r>
          </a:p>
          <a:p>
            <a:pPr marL="803030" lvl="4" indent="-422030" algn="l">
              <a:buClr>
                <a:srgbClr val="BB5E47"/>
              </a:buClr>
              <a:buSzPct val="50000"/>
              <a:buChar char="✦"/>
              <a:defRPr sz="3900">
                <a:solidFill>
                  <a:srgbClr val="3B3735"/>
                </a:solidFill>
              </a:defRPr>
            </a:pPr>
            <a:r>
              <a:t>educar mejor a los pacientes y cuidadores</a:t>
            </a:r>
          </a:p>
          <a:p>
            <a:pPr marL="803030" lvl="4" indent="-422030" algn="l">
              <a:buClr>
                <a:srgbClr val="BB5E47"/>
              </a:buClr>
              <a:buSzPct val="50000"/>
              <a:buChar char="✦"/>
              <a:defRPr sz="3900">
                <a:solidFill>
                  <a:srgbClr val="3B3735"/>
                </a:solidFill>
              </a:defRPr>
            </a:pPr>
            <a:r>
              <a:t>diagnosticar y tratar las reacciones cutáneas en una etapa temprana</a:t>
            </a:r>
          </a:p>
          <a:p>
            <a:pPr marL="803030" lvl="4" indent="-422030" algn="l">
              <a:buClr>
                <a:srgbClr val="BB5E47"/>
              </a:buClr>
              <a:buSzPct val="50000"/>
              <a:buChar char="✦"/>
              <a:defRPr sz="3900">
                <a:solidFill>
                  <a:srgbClr val="3B3735"/>
                </a:solidFill>
              </a:defRPr>
            </a:pPr>
            <a:r>
              <a:t>mantener una dosis y una duración adecuadas de la terapia</a:t>
            </a:r>
          </a:p>
        </p:txBody>
      </p:sp>
      <p:sp>
        <p:nvSpPr>
          <p:cNvPr id="229" name="GI, gastrointestinal"/>
          <p:cNvSpPr txBox="1"/>
          <p:nvPr/>
        </p:nvSpPr>
        <p:spPr>
          <a:xfrm>
            <a:off x="431800" y="13119099"/>
            <a:ext cx="2238450"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5900"/>
              </a:spcBef>
              <a:defRPr sz="2200" b="0">
                <a:solidFill>
                  <a:srgbClr val="3B3735"/>
                </a:solidFill>
              </a:defRPr>
            </a:lvl1pPr>
          </a:lstStyle>
          <a:p>
            <a:r>
              <a:t>GI, gastrointestinal</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 name="title-background.png" descr="title-background.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915" name="RESUMEN"/>
          <p:cNvSpPr txBox="1"/>
          <p:nvPr/>
        </p:nvSpPr>
        <p:spPr>
          <a:xfrm>
            <a:off x="699543" y="4400435"/>
            <a:ext cx="13045377" cy="1769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3000">
                <a:solidFill>
                  <a:srgbClr val="00538A"/>
                </a:solidFill>
              </a:defRPr>
            </a:lvl1pPr>
          </a:lstStyle>
          <a:p>
            <a:r>
              <a:t>RESUMEN</a:t>
            </a:r>
          </a:p>
        </p:txBody>
      </p:sp>
      <p:sp>
        <p:nvSpPr>
          <p:cNvPr id="916" name="Y CIERRE"/>
          <p:cNvSpPr txBox="1"/>
          <p:nvPr/>
        </p:nvSpPr>
        <p:spPr>
          <a:xfrm>
            <a:off x="775270" y="6048602"/>
            <a:ext cx="12053425" cy="1041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7000"/>
              </a:lnSpc>
              <a:defRPr sz="7200">
                <a:solidFill>
                  <a:srgbClr val="00538A"/>
                </a:solidFill>
              </a:defRPr>
            </a:lvl1pPr>
          </a:lstStyle>
          <a:p>
            <a:r>
              <a:t>Y CIERRE</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19" name="Gracias por participar en este programa educativo sobre toxicidades cutáneas relacionadas con la terapia dirigida en oncología GI y hepática…"/>
          <p:cNvSpPr txBox="1"/>
          <p:nvPr/>
        </p:nvSpPr>
        <p:spPr>
          <a:xfrm>
            <a:off x="998176" y="2221555"/>
            <a:ext cx="22658527" cy="11073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indent="0" algn="l" defTabSz="457200">
              <a:spcBef>
                <a:spcPts val="1000"/>
              </a:spcBef>
              <a:buClr>
                <a:srgbClr val="C9583E"/>
              </a:buClr>
              <a:defRPr sz="3200" b="0">
                <a:solidFill>
                  <a:srgbClr val="3B3735"/>
                </a:solidFill>
              </a:defRPr>
            </a:pPr>
            <a:r>
              <a:rPr b="1">
                <a:solidFill>
                  <a:srgbClr val="00679C"/>
                </a:solidFill>
              </a:rPr>
              <a:t>Gracias </a:t>
            </a:r>
            <a:r>
              <a:t>por participar en este programa educativo sobre toxicidades cutáneas relacionadas con la terapia dirigida en oncología GI y hepática</a:t>
            </a:r>
          </a:p>
          <a:p>
            <a:pPr lvl="1" indent="0" algn="l" defTabSz="457200">
              <a:spcBef>
                <a:spcPts val="1000"/>
              </a:spcBef>
              <a:defRPr sz="3200" b="0">
                <a:solidFill>
                  <a:srgbClr val="3B3735"/>
                </a:solidFill>
              </a:defRPr>
            </a:pPr>
            <a:r>
              <a:rPr>
                <a:solidFill>
                  <a:srgbClr val="4C4745"/>
                </a:solidFill>
              </a:rPr>
              <a:t>Ahora </a:t>
            </a:r>
            <a:r>
              <a:t>entiende más acerca de:</a:t>
            </a:r>
            <a:endParaRPr>
              <a:solidFill>
                <a:srgbClr val="4C4745"/>
              </a:solidFill>
            </a:endParaRPr>
          </a:p>
          <a:p>
            <a:pPr marL="281353" indent="-281353" algn="l" defTabSz="457200">
              <a:spcBef>
                <a:spcPts val="1000"/>
              </a:spcBef>
              <a:buClr>
                <a:srgbClr val="C9583E"/>
              </a:buClr>
              <a:buSzPct val="100000"/>
              <a:buChar char="•"/>
              <a:defRPr sz="3200" b="0">
                <a:solidFill>
                  <a:srgbClr val="3B3735"/>
                </a:solidFill>
              </a:defRPr>
            </a:pPr>
            <a:r>
              <a:t>La </a:t>
            </a:r>
            <a:r>
              <a:rPr b="1">
                <a:solidFill>
                  <a:srgbClr val="00679C"/>
                </a:solidFill>
              </a:rPr>
              <a:t>toxicidad cutánea </a:t>
            </a:r>
            <a:r>
              <a:t>asociada con la terapia dirigida en cánceres GI y hepático</a:t>
            </a:r>
          </a:p>
          <a:p>
            <a:pPr marL="281353" indent="-281353" algn="l" defTabSz="457200">
              <a:spcBef>
                <a:spcPts val="1000"/>
              </a:spcBef>
              <a:buClr>
                <a:srgbClr val="C9583E"/>
              </a:buClr>
              <a:buSzPct val="100000"/>
              <a:buChar char="•"/>
              <a:defRPr sz="3200" b="0">
                <a:solidFill>
                  <a:srgbClr val="3B3735"/>
                </a:solidFill>
              </a:defRPr>
            </a:pPr>
            <a:r>
              <a:rPr b="1">
                <a:solidFill>
                  <a:srgbClr val="00679C"/>
                </a:solidFill>
              </a:rPr>
              <a:t>la prevención y el manejo </a:t>
            </a:r>
            <a:r>
              <a:t>las toxicidades cutáneas asociadas con las terapia dirigidas en cánceres GI y hepático</a:t>
            </a:r>
          </a:p>
          <a:p>
            <a:pPr marL="281353" indent="-281353" algn="l" defTabSz="457200">
              <a:spcBef>
                <a:spcPts val="1000"/>
              </a:spcBef>
              <a:buClr>
                <a:srgbClr val="C9583E"/>
              </a:buClr>
              <a:buSzPct val="100000"/>
              <a:buChar char="•"/>
              <a:defRPr sz="3200" b="0">
                <a:solidFill>
                  <a:srgbClr val="3B3735"/>
                </a:solidFill>
              </a:defRPr>
            </a:pPr>
            <a:r>
              <a:t>la inclusión de un </a:t>
            </a:r>
            <a:r>
              <a:rPr b="1">
                <a:solidFill>
                  <a:srgbClr val="00679C"/>
                </a:solidFill>
              </a:rPr>
              <a:t>equipo multidisciplinario</a:t>
            </a:r>
            <a:r>
              <a:t> en la prevención, el diagnóstico y el manejo de las toxicidades cutáneas asociadas con la terapia dirigida en cánceres GI y hepático</a:t>
            </a:r>
          </a:p>
          <a:p>
            <a:pPr algn="l" defTabSz="457200">
              <a:spcBef>
                <a:spcPts val="1000"/>
              </a:spcBef>
              <a:defRPr sz="3200" b="0">
                <a:solidFill>
                  <a:srgbClr val="3B3735"/>
                </a:solidFill>
              </a:defRPr>
            </a:pPr>
            <a:endParaRPr/>
          </a:p>
          <a:p>
            <a:pPr algn="l" defTabSz="457200">
              <a:spcBef>
                <a:spcPts val="1000"/>
              </a:spcBef>
              <a:defRPr sz="3200" b="0">
                <a:solidFill>
                  <a:srgbClr val="3B3735"/>
                </a:solidFill>
              </a:defRPr>
            </a:pPr>
            <a:r>
              <a:t>Esperamos que este aprendizaje en línea le resulte útil en su profesión a diario.</a:t>
            </a:r>
          </a:p>
          <a:p>
            <a:pPr algn="l" defTabSz="457200">
              <a:spcBef>
                <a:spcPts val="1000"/>
              </a:spcBef>
              <a:defRPr sz="3200" b="0">
                <a:solidFill>
                  <a:srgbClr val="3B3735"/>
                </a:solidFill>
              </a:defRPr>
            </a:pPr>
            <a:r>
              <a:t>A lo largo de este aprendizaje en línea y conjunto de diapositivas, encontrará </a:t>
            </a:r>
            <a:r>
              <a:rPr b="1">
                <a:solidFill>
                  <a:srgbClr val="00679C"/>
                </a:solidFill>
              </a:rPr>
              <a:t>enlaces a información y recursos adicionales.</a:t>
            </a:r>
          </a:p>
          <a:p>
            <a:pPr marL="281353" indent="-281353" algn="l" defTabSz="457200">
              <a:spcBef>
                <a:spcPts val="1000"/>
              </a:spcBef>
              <a:buClr>
                <a:srgbClr val="C9583E"/>
              </a:buClr>
              <a:buSzPct val="100000"/>
              <a:buChar char="•"/>
              <a:defRPr sz="3200" b="0">
                <a:solidFill>
                  <a:srgbClr val="3B3735"/>
                </a:solidFill>
              </a:defRPr>
            </a:pPr>
            <a:r>
              <a:t>Si lo desea, puede repasar cualquiera de estos recursos en cualquier momento y explorar más sobre un tema específico.</a:t>
            </a:r>
          </a:p>
          <a:p>
            <a:pPr marL="281353" indent="-281353" algn="l" defTabSz="457200">
              <a:spcBef>
                <a:spcPts val="1000"/>
              </a:spcBef>
              <a:buClr>
                <a:srgbClr val="C9583E"/>
              </a:buClr>
              <a:buSzPct val="100000"/>
              <a:buChar char="•"/>
              <a:defRPr sz="3200" b="0">
                <a:solidFill>
                  <a:srgbClr val="3B3735"/>
                </a:solidFill>
              </a:defRPr>
            </a:pPr>
            <a:r>
              <a:t>En </a:t>
            </a:r>
            <a:r>
              <a:rPr b="1">
                <a:solidFill>
                  <a:srgbClr val="AF634D"/>
                </a:solidFill>
                <a:hlinkClick r:id="rId3"/>
              </a:rPr>
              <a:t>ESMO OncologyPRO</a:t>
            </a:r>
            <a:r>
              <a:t> encontrará más información sobre </a:t>
            </a:r>
            <a:r>
              <a:rPr b="1">
                <a:solidFill>
                  <a:srgbClr val="A56752"/>
                </a:solidFill>
                <a:hlinkClick r:id="rId4"/>
              </a:rPr>
              <a:t>toxicidades cutáneas relacionadas</a:t>
            </a:r>
            <a:r>
              <a:t> con los IMQ</a:t>
            </a:r>
          </a:p>
          <a:p>
            <a:pPr algn="l" defTabSz="457200">
              <a:spcBef>
                <a:spcPts val="1000"/>
              </a:spcBef>
              <a:defRPr sz="3200" b="0">
                <a:solidFill>
                  <a:srgbClr val="3B3735"/>
                </a:solidFill>
              </a:defRPr>
            </a:pPr>
            <a:endParaRPr/>
          </a:p>
          <a:p>
            <a:pPr algn="l" defTabSz="457200">
              <a:spcBef>
                <a:spcPts val="1000"/>
              </a:spcBef>
              <a:defRPr sz="3200" b="0">
                <a:solidFill>
                  <a:srgbClr val="3B3735"/>
                </a:solidFill>
              </a:defRPr>
            </a:pPr>
            <a:r>
              <a:rPr>
                <a:solidFill>
                  <a:srgbClr val="4C4745"/>
                </a:solidFill>
              </a:rPr>
              <a:t>Por favor, </a:t>
            </a:r>
            <a:r>
              <a:t>avance ahora al cuestionario de evaluación </a:t>
            </a:r>
            <a:r>
              <a:rPr>
                <a:solidFill>
                  <a:srgbClr val="4C4745"/>
                </a:solidFill>
              </a:rPr>
              <a:t>para analizar sus conocimientos</a:t>
            </a:r>
          </a:p>
          <a:p>
            <a:pPr marL="535353" indent="-281353" algn="l" defTabSz="457200">
              <a:spcBef>
                <a:spcPts val="1000"/>
              </a:spcBef>
              <a:buClr>
                <a:srgbClr val="C9583E"/>
              </a:buClr>
              <a:buSzPct val="50000"/>
              <a:buChar char="✦"/>
              <a:defRPr sz="3200" b="0">
                <a:solidFill>
                  <a:srgbClr val="3B3735"/>
                </a:solidFill>
              </a:defRPr>
            </a:pPr>
            <a:r>
              <a:t>Después de aprobar el cuestionario de evaluación, puede solicitar su formación continuada médica (FCM) o crédito para mantenimiento de la certificación (MOC)</a:t>
            </a:r>
          </a:p>
          <a:p>
            <a:pPr marL="423291" indent="-423291" algn="l" defTabSz="457200">
              <a:buClr>
                <a:srgbClr val="BB5E47"/>
              </a:buClr>
              <a:buSzPct val="125000"/>
              <a:buChar char="•"/>
              <a:defRPr sz="3200" b="0">
                <a:solidFill>
                  <a:srgbClr val="3B3735"/>
                </a:solidFill>
              </a:defRPr>
            </a:pPr>
            <a:endParaRPr>
              <a:solidFill>
                <a:srgbClr val="000000"/>
              </a:solidFill>
            </a:endParaRPr>
          </a:p>
          <a:p>
            <a:pPr marL="423291" indent="-423291" algn="l">
              <a:buClr>
                <a:srgbClr val="BB5E47"/>
              </a:buClr>
              <a:buSzPct val="125000"/>
              <a:buChar char="•"/>
              <a:defRPr sz="3200" b="0">
                <a:solidFill>
                  <a:srgbClr val="3B3735"/>
                </a:solidFill>
              </a:defRPr>
            </a:pPr>
            <a:endParaRPr>
              <a:solidFill>
                <a:srgbClr val="000000"/>
              </a:solidFill>
            </a:endParaRPr>
          </a:p>
        </p:txBody>
      </p:sp>
      <p:sp>
        <p:nvSpPr>
          <p:cNvPr id="920" name="ANTES DE IRSE..."/>
          <p:cNvSpPr txBox="1"/>
          <p:nvPr/>
        </p:nvSpPr>
        <p:spPr>
          <a:xfrm>
            <a:off x="1135046" y="659615"/>
            <a:ext cx="6389192" cy="101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a:solidFill>
                  <a:srgbClr val="2C5182"/>
                </a:solidFill>
              </a:defRPr>
            </a:lvl1pPr>
          </a:lstStyle>
          <a:p>
            <a:r>
              <a:t>ANTES DE IRSE...</a:t>
            </a:r>
          </a:p>
        </p:txBody>
      </p:sp>
      <p:sp>
        <p:nvSpPr>
          <p:cNvPr id="921" name="ESMO, European Society para Medical Oncology; GI, gastrointestinal; IMQ, inhibidor multicinasa"/>
          <p:cNvSpPr txBox="1"/>
          <p:nvPr/>
        </p:nvSpPr>
        <p:spPr>
          <a:xfrm>
            <a:off x="431800" y="13119099"/>
            <a:ext cx="10985525"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200" b="0">
                <a:solidFill>
                  <a:srgbClr val="3B3735"/>
                </a:solidFill>
              </a:defRPr>
            </a:lvl1pPr>
          </a:lstStyle>
          <a:p>
            <a:r>
              <a:t>ESMO, European Society para Medical Oncology; GI, gastrointestinal; IMQ, inhibidor multicinasa</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24" name="Visite el curso de aprendizaje online acreditado en COR2ED Checkpoint para explorar más:…"/>
          <p:cNvSpPr txBox="1"/>
          <p:nvPr/>
        </p:nvSpPr>
        <p:spPr>
          <a:xfrm>
            <a:off x="557345" y="2507630"/>
            <a:ext cx="17267866" cy="5599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058333" lvl="1" indent="-423333" algn="l" defTabSz="457200">
              <a:spcBef>
                <a:spcPts val="1000"/>
              </a:spcBef>
              <a:buClr>
                <a:srgbClr val="BB5E47"/>
              </a:buClr>
              <a:buSzPct val="125000"/>
              <a:buChar char="•"/>
              <a:defRPr sz="3200" b="0">
                <a:solidFill>
                  <a:srgbClr val="3B3735"/>
                </a:solidFill>
              </a:defRPr>
            </a:pPr>
            <a:r>
              <a:rPr b="1" u="sng">
                <a:solidFill>
                  <a:srgbClr val="AF634E"/>
                </a:solidFill>
                <a:hlinkClick r:id="rId3"/>
              </a:rPr>
              <a:t>Visite el curso de aprendizaje online acreditado en COR2ED Checkpoint para explorar más:</a:t>
            </a:r>
          </a:p>
          <a:p>
            <a:pPr marL="1058333" lvl="1" indent="-423333" algn="l" defTabSz="457200">
              <a:spcBef>
                <a:spcPts val="1000"/>
              </a:spcBef>
              <a:buClr>
                <a:srgbClr val="BB5E47"/>
              </a:buClr>
              <a:buSzPct val="125000"/>
              <a:buChar char="•"/>
              <a:defRPr sz="3200" b="0">
                <a:solidFill>
                  <a:srgbClr val="3B3735"/>
                </a:solidFill>
              </a:defRPr>
            </a:pPr>
            <a:r>
              <a:t>la toxicidad cutánea asociada con la terapia dirigida en cánceres gastrointestinal y hepático</a:t>
            </a:r>
          </a:p>
          <a:p>
            <a:pPr marL="1693333" lvl="2" indent="-423333" algn="l" defTabSz="457200">
              <a:spcBef>
                <a:spcPts val="1000"/>
              </a:spcBef>
              <a:buClr>
                <a:srgbClr val="BB5E47"/>
              </a:buClr>
              <a:buSzPct val="50000"/>
              <a:buChar char="✦"/>
              <a:defRPr sz="3200" b="0">
                <a:solidFill>
                  <a:srgbClr val="3B3735"/>
                </a:solidFill>
              </a:defRPr>
            </a:pPr>
            <a:r>
              <a:t>la prevención y el manejo de las toxicidades cutáneas asociadas con las terapias dirigidas en cánceres gastrointestinal y hepático</a:t>
            </a:r>
          </a:p>
          <a:p>
            <a:pPr marL="1693333" lvl="2" indent="-423333" algn="l" defTabSz="457200">
              <a:spcBef>
                <a:spcPts val="1000"/>
              </a:spcBef>
              <a:buClr>
                <a:srgbClr val="BB5E47"/>
              </a:buClr>
              <a:buSzPct val="50000"/>
              <a:buChar char="✦"/>
              <a:defRPr sz="3200" b="0">
                <a:solidFill>
                  <a:srgbClr val="3B3735"/>
                </a:solidFill>
              </a:defRPr>
            </a:pPr>
            <a:r>
              <a:t>la inclusión de un equipo multidisciplinario en la prevención, el diagnóstico y el manejo de las toxicidades cutáneas asociadas con la terapia dirigida en cánceres gastrointestinal y hepático</a:t>
            </a:r>
          </a:p>
          <a:p>
            <a:pPr marL="1058333" lvl="1" indent="-423333" algn="l" defTabSz="457200">
              <a:spcBef>
                <a:spcPts val="1000"/>
              </a:spcBef>
              <a:buClr>
                <a:srgbClr val="BB5E47"/>
              </a:buClr>
              <a:buSzPct val="125000"/>
              <a:buChar char="•"/>
              <a:defRPr sz="3200" b="0">
                <a:solidFill>
                  <a:srgbClr val="3B3735"/>
                </a:solidFill>
              </a:defRPr>
            </a:pPr>
            <a:r>
              <a:t>Puede completar una evaluación al final del curso de aprendizaje online y solicitar su crédito de FCM o punto de MOC.</a:t>
            </a:r>
            <a:endParaRPr>
              <a:solidFill>
                <a:srgbClr val="000000"/>
              </a:solidFill>
            </a:endParaRPr>
          </a:p>
          <a:p>
            <a:pPr marL="423291" indent="-423291" algn="l">
              <a:buClr>
                <a:srgbClr val="BB5E47"/>
              </a:buClr>
              <a:buSzPct val="125000"/>
              <a:buChar char="•"/>
              <a:defRPr sz="3200" b="0">
                <a:solidFill>
                  <a:srgbClr val="3B3735"/>
                </a:solidFill>
              </a:defRPr>
            </a:pPr>
            <a:endParaRPr>
              <a:solidFill>
                <a:srgbClr val="000000"/>
              </a:solidFill>
            </a:endParaRPr>
          </a:p>
        </p:txBody>
      </p:sp>
      <p:sp>
        <p:nvSpPr>
          <p:cNvPr id="925" name="GRACIAS"/>
          <p:cNvSpPr txBox="1"/>
          <p:nvPr/>
        </p:nvSpPr>
        <p:spPr>
          <a:xfrm>
            <a:off x="1135046" y="659615"/>
            <a:ext cx="3469184" cy="101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a:solidFill>
                  <a:srgbClr val="2C5182"/>
                </a:solidFill>
              </a:defRPr>
            </a:lvl1pPr>
          </a:lstStyle>
          <a:p>
            <a:r>
              <a:t>GRACIAS</a:t>
            </a:r>
          </a:p>
        </p:txBody>
      </p:sp>
      <p:sp>
        <p:nvSpPr>
          <p:cNvPr id="926" name="FCM, formación continuada médica; GI, gastrointestinal; MOC, mantenimiento de la certificación"/>
          <p:cNvSpPr txBox="1"/>
          <p:nvPr/>
        </p:nvSpPr>
        <p:spPr>
          <a:xfrm>
            <a:off x="547442" y="13119099"/>
            <a:ext cx="11051146"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200" b="0">
                <a:solidFill>
                  <a:srgbClr val="3B3735"/>
                </a:solidFill>
              </a:defRPr>
            </a:lvl1pPr>
          </a:lstStyle>
          <a:p>
            <a:r>
              <a:t>FCM, formación continuada médica; GI, gastrointestinal; MOC, mantenimiento de la certificación</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8" name="title-background.png" descr="title-background.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929" name="RECURSOS ADICIONALES"/>
          <p:cNvSpPr txBox="1"/>
          <p:nvPr/>
        </p:nvSpPr>
        <p:spPr>
          <a:xfrm>
            <a:off x="716063" y="3442256"/>
            <a:ext cx="20728038" cy="1769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3000">
                <a:solidFill>
                  <a:srgbClr val="00538A"/>
                </a:solidFill>
              </a:defRPr>
            </a:lvl1pPr>
          </a:lstStyle>
          <a:p>
            <a:r>
              <a:t>RECURSOS ADICIONALES</a:t>
            </a:r>
          </a:p>
        </p:txBody>
      </p:sp>
      <p:sp>
        <p:nvSpPr>
          <p:cNvPr id="930" name="PARA PACIENTES: TOXICIDADES CUTÁNEAS"/>
          <p:cNvSpPr txBox="1"/>
          <p:nvPr/>
        </p:nvSpPr>
        <p:spPr>
          <a:xfrm>
            <a:off x="775270" y="5261489"/>
            <a:ext cx="15944672" cy="2615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ts val="7000"/>
              </a:lnSpc>
              <a:defRPr sz="7200">
                <a:solidFill>
                  <a:srgbClr val="00538A"/>
                </a:solidFill>
              </a:defRPr>
            </a:lvl1pPr>
          </a:lstStyle>
          <a:p>
            <a:r>
              <a:t>PARA PACIENTES: TOXICIDADES CUTÁNEAS</a:t>
            </a:r>
            <a:endParaRPr sz="850">
              <a:solidFill>
                <a:srgbClr val="000000"/>
              </a:solidFill>
              <a:latin typeface="Helvetica"/>
              <a:ea typeface="Helvetica"/>
              <a:cs typeface="Helvetica"/>
              <a:sym typeface="Helvetica"/>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33" name="Fight Colorectal Cancer ofrece una variedad de recursos dedicados a educar a los pacientes y cuidadores sobre las toxicidades cutáneas como la reacción cutánea de eritrodisestesia palmoplantar, el síndrome de mano-pie y la erupción por EPP. Todos los rec"/>
          <p:cNvSpPr txBox="1"/>
          <p:nvPr/>
        </p:nvSpPr>
        <p:spPr>
          <a:xfrm>
            <a:off x="580875" y="2994304"/>
            <a:ext cx="11117585" cy="9435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058333" lvl="1" indent="-423333" algn="l" defTabSz="457200">
              <a:spcBef>
                <a:spcPts val="1000"/>
              </a:spcBef>
              <a:buClr>
                <a:srgbClr val="BB5E47"/>
              </a:buClr>
              <a:buSzPct val="125000"/>
              <a:buChar char="•"/>
              <a:defRPr sz="3200" b="0">
                <a:solidFill>
                  <a:srgbClr val="3B3735"/>
                </a:solidFill>
              </a:defRPr>
            </a:pPr>
            <a:r>
              <a:t>Fight Colorectal Cancer ofrece una variedad de recursos dedicados a educar a los pacientes y cuidadores sobre las toxicidades cutáneas como la reacción cutánea de eritrodisestesia palmoplantar, el síndrome de mano-pie y la erupción por EPP. Todos los recursos son revisados por los miembros del distinguido consejo asesor médico de Fight </a:t>
            </a:r>
            <a:r>
              <a:rPr i="1" u="sng"/>
              <a:t>CCR</a:t>
            </a:r>
            <a:r>
              <a:t>. Obtenga acceso a estos recursos en </a:t>
            </a:r>
            <a:r>
              <a:rPr b="1" u="sng">
                <a:solidFill>
                  <a:srgbClr val="AF634E"/>
                </a:solidFill>
                <a:hlinkClick r:id="rId3"/>
              </a:rPr>
              <a:t>https://fightcolorectalcancer.org/resources/skin-toxicity-resources/</a:t>
            </a:r>
            <a:r>
              <a:rPr b="1">
                <a:solidFill>
                  <a:srgbClr val="BB5E47"/>
                </a:solidFill>
              </a:rPr>
              <a:t> </a:t>
            </a:r>
          </a:p>
          <a:p>
            <a:pPr marL="1693333" lvl="2" indent="-423333" algn="l" defTabSz="457200">
              <a:spcBef>
                <a:spcPts val="1000"/>
              </a:spcBef>
              <a:buClr>
                <a:srgbClr val="BB5E47"/>
              </a:buClr>
              <a:buSzPct val="50000"/>
              <a:buChar char="✦"/>
              <a:defRPr sz="3200" b="0">
                <a:solidFill>
                  <a:srgbClr val="3B3735"/>
                </a:solidFill>
              </a:defRPr>
            </a:pPr>
            <a:r>
              <a:rPr b="1" u="sng">
                <a:solidFill>
                  <a:srgbClr val="A46753"/>
                </a:solidFill>
                <a:hlinkClick r:id="rId4"/>
              </a:rPr>
              <a:t>Skin Toxicity Mini Magazine</a:t>
            </a:r>
            <a:r>
              <a:t>: se ofrece impresa o por Internet</a:t>
            </a:r>
          </a:p>
          <a:p>
            <a:pPr marL="1693333" lvl="2" indent="-423333" algn="l" defTabSz="457200">
              <a:spcBef>
                <a:spcPts val="1000"/>
              </a:spcBef>
              <a:buClr>
                <a:srgbClr val="BB5E47"/>
              </a:buClr>
              <a:buSzPct val="50000"/>
              <a:buChar char="✦"/>
              <a:defRPr sz="3200" b="0">
                <a:solidFill>
                  <a:srgbClr val="3B3735"/>
                </a:solidFill>
              </a:defRPr>
            </a:pPr>
            <a:r>
              <a:t>Testimonios de pacientes: mire vídeos de pacientes que detallan sus experiencias con los efectos secundarios en la piel</a:t>
            </a:r>
          </a:p>
          <a:p>
            <a:pPr marL="1693333" lvl="2" indent="-423333" algn="l" defTabSz="457200">
              <a:spcBef>
                <a:spcPts val="1000"/>
              </a:spcBef>
              <a:buClr>
                <a:srgbClr val="BB5E47"/>
              </a:buClr>
              <a:buSzPct val="50000"/>
              <a:buChar char="✦"/>
              <a:defRPr sz="3200" b="0">
                <a:solidFill>
                  <a:srgbClr val="3B3735"/>
                </a:solidFill>
              </a:defRPr>
            </a:pPr>
            <a:r>
              <a:t>Vídeos de expertos: mire vídeos de expertos en el campo que abordan las toxicidades cutáneas en terminología simple.</a:t>
            </a:r>
          </a:p>
        </p:txBody>
      </p:sp>
      <p:sp>
        <p:nvSpPr>
          <p:cNvPr id="934" name="ESMO, European Society para Medical Oncology; GI, gastrointestinal; IMQ, inhibidor multicinasa"/>
          <p:cNvSpPr txBox="1"/>
          <p:nvPr/>
        </p:nvSpPr>
        <p:spPr>
          <a:xfrm>
            <a:off x="431800" y="13119099"/>
            <a:ext cx="10985525"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200" b="0">
                <a:solidFill>
                  <a:srgbClr val="3B3735"/>
                </a:solidFill>
              </a:defRPr>
            </a:lvl1pPr>
          </a:lstStyle>
          <a:p>
            <a:r>
              <a:t>ESMO, European Society para Medical Oncology; GI, gastrointestinal; IMQ, inhibidor multicinasa</a:t>
            </a:r>
          </a:p>
        </p:txBody>
      </p:sp>
      <p:pic>
        <p:nvPicPr>
          <p:cNvPr id="935" name="skin-tox-leaflet.png" descr="skin-tox-leaflet.png"/>
          <p:cNvPicPr>
            <a:picLocks noChangeAspect="1"/>
          </p:cNvPicPr>
          <p:nvPr/>
        </p:nvPicPr>
        <p:blipFill>
          <a:blip r:embed="rId5"/>
          <a:stretch>
            <a:fillRect/>
          </a:stretch>
        </p:blipFill>
        <p:spPr>
          <a:xfrm>
            <a:off x="14063988" y="1978172"/>
            <a:ext cx="6057901" cy="9334501"/>
          </a:xfrm>
          <a:prstGeom prst="rect">
            <a:avLst/>
          </a:prstGeom>
          <a:ln w="12700">
            <a:miter lim="400000"/>
          </a:ln>
          <a:effectLst>
            <a:outerShdw blurRad="254000" dist="127000" dir="5400000" rotWithShape="0">
              <a:srgbClr val="000000">
                <a:alpha val="70000"/>
              </a:srgbClr>
            </a:outerShdw>
          </a:effectLst>
        </p:spPr>
      </p:pic>
      <p:sp>
        <p:nvSpPr>
          <p:cNvPr id="936" name="Lo que pueden hacer"/>
          <p:cNvSpPr txBox="1"/>
          <p:nvPr/>
        </p:nvSpPr>
        <p:spPr>
          <a:xfrm>
            <a:off x="1163340" y="643879"/>
            <a:ext cx="12228050" cy="101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cap="all">
                <a:solidFill>
                  <a:srgbClr val="393634"/>
                </a:solidFill>
              </a:defRPr>
            </a:lvl1pPr>
          </a:lstStyle>
          <a:p>
            <a:r>
              <a:t>Lo que pueden hacer</a:t>
            </a:r>
          </a:p>
        </p:txBody>
      </p:sp>
      <p:sp>
        <p:nvSpPr>
          <p:cNvPr id="937" name="los pacientes"/>
          <p:cNvSpPr txBox="1"/>
          <p:nvPr/>
        </p:nvSpPr>
        <p:spPr>
          <a:xfrm>
            <a:off x="1130300" y="1625599"/>
            <a:ext cx="9190593"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cap="all">
                <a:solidFill>
                  <a:srgbClr val="00538A"/>
                </a:solidFill>
              </a:defRPr>
            </a:lvl1pPr>
          </a:lstStyle>
          <a:p>
            <a:r>
              <a:t>los pacientes</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40" name="ABI ABIM, Consejo Estadounidense de Medicina Interna ACCME, Consejo de Acreditación para la Educación Médica Continuada…"/>
          <p:cNvSpPr txBox="1"/>
          <p:nvPr/>
        </p:nvSpPr>
        <p:spPr>
          <a:xfrm>
            <a:off x="888296" y="1414387"/>
            <a:ext cx="12107999" cy="10887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indent="0" algn="l" defTabSz="457200">
              <a:lnSpc>
                <a:spcPts val="3000"/>
              </a:lnSpc>
              <a:buClr>
                <a:srgbClr val="C9583E"/>
              </a:buClr>
              <a:defRPr sz="2600" b="0">
                <a:solidFill>
                  <a:srgbClr val="393634"/>
                </a:solidFill>
              </a:defRPr>
            </a:pPr>
            <a:endParaRPr b="1" dirty="0"/>
          </a:p>
          <a:p>
            <a:pPr marL="281353" indent="-281353" algn="l" defTabSz="457200">
              <a:buClr>
                <a:srgbClr val="C9583E"/>
              </a:buClr>
              <a:buSzPct val="100000"/>
              <a:buChar char="•"/>
              <a:defRPr sz="2600" b="0">
                <a:solidFill>
                  <a:srgbClr val="393634"/>
                </a:solidFill>
              </a:defRPr>
            </a:pPr>
            <a:r>
              <a:rPr b="1" dirty="0"/>
              <a:t>ABI ABIM, </a:t>
            </a:r>
            <a:r>
              <a:rPr dirty="0" err="1"/>
              <a:t>Consejo</a:t>
            </a:r>
            <a:r>
              <a:rPr dirty="0"/>
              <a:t> </a:t>
            </a:r>
            <a:r>
              <a:rPr dirty="0" err="1"/>
              <a:t>Estadounidense</a:t>
            </a:r>
            <a:r>
              <a:rPr dirty="0"/>
              <a:t> de </a:t>
            </a:r>
            <a:r>
              <a:rPr dirty="0" err="1"/>
              <a:t>Medicina</a:t>
            </a:r>
            <a:r>
              <a:rPr dirty="0"/>
              <a:t> Interna </a:t>
            </a:r>
            <a:endParaRPr lang="en-GB" dirty="0"/>
          </a:p>
          <a:p>
            <a:pPr marL="281353" indent="-281353" algn="l" defTabSz="457200">
              <a:buClr>
                <a:srgbClr val="C9583E"/>
              </a:buClr>
              <a:buSzPct val="100000"/>
              <a:buChar char="•"/>
              <a:defRPr sz="2600" b="0">
                <a:solidFill>
                  <a:srgbClr val="393634"/>
                </a:solidFill>
              </a:defRPr>
            </a:pPr>
            <a:r>
              <a:rPr b="1" dirty="0"/>
              <a:t>ACCME, </a:t>
            </a:r>
            <a:r>
              <a:rPr dirty="0" err="1"/>
              <a:t>Consejo</a:t>
            </a:r>
            <a:r>
              <a:rPr dirty="0"/>
              <a:t> de </a:t>
            </a:r>
            <a:r>
              <a:rPr dirty="0" err="1"/>
              <a:t>Acreditación</a:t>
            </a:r>
            <a:r>
              <a:rPr dirty="0"/>
              <a:t> para la </a:t>
            </a:r>
            <a:r>
              <a:rPr dirty="0" err="1"/>
              <a:t>Educación</a:t>
            </a:r>
            <a:r>
              <a:rPr dirty="0"/>
              <a:t> </a:t>
            </a:r>
            <a:r>
              <a:rPr dirty="0" err="1"/>
              <a:t>Médica</a:t>
            </a:r>
            <a:r>
              <a:rPr dirty="0"/>
              <a:t> </a:t>
            </a:r>
            <a:r>
              <a:rPr dirty="0" err="1"/>
              <a:t>Continuada</a:t>
            </a:r>
            <a:r>
              <a:rPr dirty="0"/>
              <a:t> </a:t>
            </a:r>
            <a:endParaRPr b="1" dirty="0"/>
          </a:p>
          <a:p>
            <a:pPr marL="281353" indent="-281353" algn="l" defTabSz="457200">
              <a:buClr>
                <a:srgbClr val="C9583E"/>
              </a:buClr>
              <a:buSzPct val="100000"/>
              <a:buChar char="•"/>
              <a:defRPr sz="2600" b="0">
                <a:solidFill>
                  <a:srgbClr val="393634"/>
                </a:solidFill>
              </a:defRPr>
            </a:pPr>
            <a:r>
              <a:rPr b="1" dirty="0"/>
              <a:t>AVD, </a:t>
            </a:r>
            <a:r>
              <a:rPr dirty="0" err="1"/>
              <a:t>actividades</a:t>
            </a:r>
            <a:r>
              <a:rPr dirty="0"/>
              <a:t> de la </a:t>
            </a:r>
            <a:r>
              <a:rPr dirty="0" err="1"/>
              <a:t>vida</a:t>
            </a:r>
            <a:r>
              <a:rPr dirty="0"/>
              <a:t> </a:t>
            </a:r>
            <a:r>
              <a:rPr dirty="0" err="1"/>
              <a:t>diaria</a:t>
            </a:r>
            <a:r>
              <a:rPr dirty="0"/>
              <a:t> </a:t>
            </a:r>
            <a:endParaRPr b="1" dirty="0"/>
          </a:p>
          <a:p>
            <a:pPr marL="281353" indent="-281353" algn="l" defTabSz="457200">
              <a:buClr>
                <a:srgbClr val="C9583E"/>
              </a:buClr>
              <a:buSzPct val="100000"/>
              <a:buChar char="•"/>
              <a:defRPr sz="2600" b="0">
                <a:solidFill>
                  <a:srgbClr val="393634"/>
                </a:solidFill>
              </a:defRPr>
            </a:pPr>
            <a:r>
              <a:rPr b="1" dirty="0"/>
              <a:t>EA, </a:t>
            </a:r>
            <a:r>
              <a:rPr dirty="0" err="1"/>
              <a:t>evento</a:t>
            </a:r>
            <a:r>
              <a:rPr dirty="0"/>
              <a:t> </a:t>
            </a:r>
            <a:r>
              <a:rPr dirty="0" err="1"/>
              <a:t>adverso</a:t>
            </a:r>
            <a:r>
              <a:rPr dirty="0"/>
              <a:t> AGA , </a:t>
            </a:r>
            <a:r>
              <a:rPr dirty="0" err="1"/>
              <a:t>Asociación</a:t>
            </a:r>
            <a:r>
              <a:rPr dirty="0"/>
              <a:t> </a:t>
            </a:r>
            <a:r>
              <a:rPr dirty="0" err="1"/>
              <a:t>Estadounidense</a:t>
            </a:r>
            <a:r>
              <a:rPr dirty="0"/>
              <a:t> de </a:t>
            </a:r>
            <a:r>
              <a:rPr dirty="0" err="1"/>
              <a:t>Gastroenterología</a:t>
            </a:r>
            <a:r>
              <a:rPr dirty="0"/>
              <a:t> </a:t>
            </a:r>
            <a:endParaRPr b="1" dirty="0"/>
          </a:p>
          <a:p>
            <a:pPr marL="281353" indent="-281353" algn="l" defTabSz="457200">
              <a:buClr>
                <a:srgbClr val="C9583E"/>
              </a:buClr>
              <a:buSzPct val="100000"/>
              <a:buChar char="•"/>
              <a:defRPr sz="2600" b="0">
                <a:solidFill>
                  <a:srgbClr val="393634"/>
                </a:solidFill>
              </a:defRPr>
            </a:pPr>
            <a:r>
              <a:rPr b="1" dirty="0"/>
              <a:t>AMA, </a:t>
            </a:r>
            <a:r>
              <a:rPr dirty="0" err="1"/>
              <a:t>Asociación</a:t>
            </a:r>
            <a:r>
              <a:rPr dirty="0"/>
              <a:t> </a:t>
            </a:r>
            <a:r>
              <a:rPr dirty="0" err="1"/>
              <a:t>Estadounidense</a:t>
            </a:r>
            <a:r>
              <a:rPr dirty="0"/>
              <a:t> de </a:t>
            </a:r>
            <a:r>
              <a:rPr dirty="0" err="1"/>
              <a:t>Medicina</a:t>
            </a:r>
            <a:r>
              <a:rPr dirty="0"/>
              <a:t> </a:t>
            </a:r>
            <a:endParaRPr b="1" dirty="0"/>
          </a:p>
          <a:p>
            <a:pPr marL="281353" indent="-281353" algn="l" defTabSz="457200">
              <a:buClr>
                <a:srgbClr val="C9583E"/>
              </a:buClr>
              <a:buSzPct val="100000"/>
              <a:buChar char="•"/>
              <a:defRPr sz="2600" b="0">
                <a:solidFill>
                  <a:srgbClr val="393634"/>
                </a:solidFill>
              </a:defRPr>
            </a:pPr>
            <a:r>
              <a:rPr b="1" dirty="0"/>
              <a:t>ASCO, </a:t>
            </a:r>
            <a:r>
              <a:rPr dirty="0"/>
              <a:t>Sociedad </a:t>
            </a:r>
            <a:r>
              <a:rPr dirty="0" err="1"/>
              <a:t>Estadounidense</a:t>
            </a:r>
            <a:r>
              <a:rPr dirty="0"/>
              <a:t> de </a:t>
            </a:r>
            <a:r>
              <a:rPr dirty="0" err="1"/>
              <a:t>Oncología</a:t>
            </a:r>
            <a:r>
              <a:rPr dirty="0"/>
              <a:t> </a:t>
            </a:r>
            <a:r>
              <a:rPr dirty="0" err="1"/>
              <a:t>Clínica</a:t>
            </a:r>
            <a:r>
              <a:rPr dirty="0"/>
              <a:t> </a:t>
            </a:r>
            <a:endParaRPr b="1" dirty="0"/>
          </a:p>
          <a:p>
            <a:pPr marL="281353" indent="-281353" algn="l" defTabSz="457200">
              <a:buClr>
                <a:srgbClr val="C9583E"/>
              </a:buClr>
              <a:buSzPct val="100000"/>
              <a:buChar char="•"/>
              <a:defRPr sz="2600" b="0">
                <a:solidFill>
                  <a:srgbClr val="393634"/>
                </a:solidFill>
              </a:defRPr>
            </a:pPr>
            <a:r>
              <a:rPr b="1" dirty="0"/>
              <a:t>AST, </a:t>
            </a:r>
            <a:r>
              <a:rPr dirty="0"/>
              <a:t>Sociedad </a:t>
            </a:r>
            <a:r>
              <a:rPr dirty="0" err="1"/>
              <a:t>Estadounidense</a:t>
            </a:r>
            <a:r>
              <a:rPr dirty="0"/>
              <a:t> de </a:t>
            </a:r>
            <a:r>
              <a:rPr dirty="0" err="1"/>
              <a:t>Trasplantes</a:t>
            </a:r>
            <a:r>
              <a:rPr dirty="0"/>
              <a:t> </a:t>
            </a:r>
            <a:endParaRPr b="1" dirty="0"/>
          </a:p>
          <a:p>
            <a:pPr marL="281353" indent="-281353" algn="l" defTabSz="457200">
              <a:buClr>
                <a:srgbClr val="C9583E"/>
              </a:buClr>
              <a:buSzPct val="100000"/>
              <a:buChar char="•"/>
              <a:defRPr sz="2600" b="0">
                <a:solidFill>
                  <a:srgbClr val="393634"/>
                </a:solidFill>
              </a:defRPr>
            </a:pPr>
            <a:r>
              <a:rPr b="1" dirty="0"/>
              <a:t>BCR–ABL, </a:t>
            </a:r>
            <a:r>
              <a:rPr dirty="0" err="1"/>
              <a:t>translocación</a:t>
            </a:r>
            <a:r>
              <a:rPr dirty="0"/>
              <a:t> </a:t>
            </a:r>
            <a:r>
              <a:rPr dirty="0" err="1"/>
              <a:t>Filadelfia</a:t>
            </a:r>
            <a:r>
              <a:rPr dirty="0"/>
              <a:t> </a:t>
            </a:r>
            <a:endParaRPr b="1" dirty="0"/>
          </a:p>
          <a:p>
            <a:pPr marL="281353" indent="-281353" algn="l" defTabSz="457200">
              <a:buClr>
                <a:srgbClr val="C9583E"/>
              </a:buClr>
              <a:buSzPct val="100000"/>
              <a:buChar char="•"/>
              <a:defRPr sz="2600" b="0">
                <a:solidFill>
                  <a:srgbClr val="393634"/>
                </a:solidFill>
              </a:defRPr>
            </a:pPr>
            <a:r>
              <a:rPr b="1" dirty="0"/>
              <a:t>BRAF, </a:t>
            </a:r>
            <a:r>
              <a:rPr dirty="0"/>
              <a:t>V-RAF </a:t>
            </a:r>
            <a:r>
              <a:rPr dirty="0" err="1"/>
              <a:t>homólogo</a:t>
            </a:r>
            <a:r>
              <a:rPr dirty="0"/>
              <a:t> B1 del </a:t>
            </a:r>
            <a:r>
              <a:rPr dirty="0" err="1"/>
              <a:t>oncogén</a:t>
            </a:r>
            <a:r>
              <a:rPr dirty="0"/>
              <a:t> viral del sarcoma </a:t>
            </a:r>
            <a:r>
              <a:rPr dirty="0" err="1"/>
              <a:t>murino</a:t>
            </a:r>
            <a:r>
              <a:rPr dirty="0"/>
              <a:t> </a:t>
            </a:r>
            <a:r>
              <a:rPr b="1" dirty="0"/>
              <a:t>SC, </a:t>
            </a:r>
            <a:r>
              <a:rPr dirty="0" err="1"/>
              <a:t>superficie</a:t>
            </a:r>
            <a:r>
              <a:rPr dirty="0"/>
              <a:t> corporal </a:t>
            </a:r>
            <a:endParaRPr b="1" dirty="0"/>
          </a:p>
          <a:p>
            <a:pPr marL="281353" indent="-281353" algn="l" defTabSz="457200">
              <a:buClr>
                <a:srgbClr val="C9583E"/>
              </a:buClr>
              <a:buSzPct val="100000"/>
              <a:buChar char="•"/>
              <a:defRPr sz="2600" b="0">
                <a:solidFill>
                  <a:srgbClr val="393634"/>
                </a:solidFill>
              </a:defRPr>
            </a:pPr>
            <a:r>
              <a:rPr b="1" dirty="0"/>
              <a:t>FCM, </a:t>
            </a:r>
            <a:r>
              <a:rPr dirty="0" err="1"/>
              <a:t>formación</a:t>
            </a:r>
            <a:r>
              <a:rPr dirty="0"/>
              <a:t> </a:t>
            </a:r>
            <a:r>
              <a:rPr dirty="0" err="1"/>
              <a:t>continuada</a:t>
            </a:r>
            <a:r>
              <a:rPr dirty="0"/>
              <a:t> </a:t>
            </a:r>
            <a:r>
              <a:rPr dirty="0" err="1"/>
              <a:t>médica</a:t>
            </a:r>
            <a:r>
              <a:rPr dirty="0"/>
              <a:t> </a:t>
            </a:r>
            <a:endParaRPr b="1" dirty="0"/>
          </a:p>
          <a:p>
            <a:pPr marL="281353" indent="-281353" algn="l" defTabSz="457200">
              <a:buClr>
                <a:srgbClr val="C9583E"/>
              </a:buClr>
              <a:buSzPct val="100000"/>
              <a:buChar char="•"/>
              <a:defRPr sz="2600" b="0">
                <a:solidFill>
                  <a:srgbClr val="393634"/>
                </a:solidFill>
              </a:defRPr>
            </a:pPr>
            <a:r>
              <a:rPr b="1" dirty="0"/>
              <a:t>CCR, </a:t>
            </a:r>
            <a:r>
              <a:rPr dirty="0" err="1"/>
              <a:t>cáncer</a:t>
            </a:r>
            <a:r>
              <a:rPr dirty="0"/>
              <a:t> </a:t>
            </a:r>
            <a:r>
              <a:rPr dirty="0" err="1"/>
              <a:t>colorrectal</a:t>
            </a:r>
            <a:r>
              <a:rPr dirty="0"/>
              <a:t> </a:t>
            </a:r>
            <a:endParaRPr b="1" dirty="0"/>
          </a:p>
          <a:p>
            <a:pPr marL="281353" indent="-281353" algn="l" defTabSz="457200">
              <a:buClr>
                <a:srgbClr val="C9583E"/>
              </a:buClr>
              <a:buSzPct val="100000"/>
              <a:buChar char="•"/>
              <a:defRPr sz="2600" b="0">
                <a:solidFill>
                  <a:srgbClr val="393634"/>
                </a:solidFill>
              </a:defRPr>
            </a:pPr>
            <a:r>
              <a:rPr b="1" dirty="0"/>
              <a:t>CTCAE, </a:t>
            </a:r>
            <a:r>
              <a:rPr dirty="0" err="1"/>
              <a:t>Criterios</a:t>
            </a:r>
            <a:r>
              <a:rPr dirty="0"/>
              <a:t> </a:t>
            </a:r>
            <a:r>
              <a:rPr dirty="0" err="1"/>
              <a:t>Comunes</a:t>
            </a:r>
            <a:r>
              <a:rPr dirty="0"/>
              <a:t> de </a:t>
            </a:r>
            <a:r>
              <a:rPr dirty="0" err="1"/>
              <a:t>Terminología</a:t>
            </a:r>
            <a:r>
              <a:rPr dirty="0"/>
              <a:t> para </a:t>
            </a:r>
            <a:r>
              <a:rPr dirty="0" err="1"/>
              <a:t>Eventos</a:t>
            </a:r>
            <a:r>
              <a:rPr dirty="0"/>
              <a:t> </a:t>
            </a:r>
            <a:r>
              <a:rPr dirty="0" err="1"/>
              <a:t>Adversos</a:t>
            </a:r>
            <a:r>
              <a:rPr dirty="0"/>
              <a:t> </a:t>
            </a:r>
            <a:r>
              <a:rPr b="1" dirty="0"/>
              <a:t>EACCME, </a:t>
            </a:r>
            <a:r>
              <a:rPr dirty="0" err="1"/>
              <a:t>Consejo</a:t>
            </a:r>
            <a:r>
              <a:rPr dirty="0"/>
              <a:t> de </a:t>
            </a:r>
            <a:r>
              <a:rPr dirty="0" err="1"/>
              <a:t>Acreditación</a:t>
            </a:r>
            <a:r>
              <a:rPr dirty="0"/>
              <a:t> para la </a:t>
            </a:r>
            <a:r>
              <a:rPr dirty="0" err="1"/>
              <a:t>Educación</a:t>
            </a:r>
            <a:r>
              <a:rPr dirty="0"/>
              <a:t> </a:t>
            </a:r>
            <a:r>
              <a:rPr dirty="0" err="1"/>
              <a:t>Médica</a:t>
            </a:r>
            <a:r>
              <a:rPr dirty="0"/>
              <a:t> </a:t>
            </a:r>
            <a:r>
              <a:rPr dirty="0" err="1"/>
              <a:t>Continuada</a:t>
            </a:r>
            <a:r>
              <a:rPr dirty="0"/>
              <a:t> </a:t>
            </a:r>
            <a:endParaRPr b="1" dirty="0"/>
          </a:p>
          <a:p>
            <a:pPr marL="281353" indent="-281353" algn="l" defTabSz="457200">
              <a:buClr>
                <a:srgbClr val="C9583E"/>
              </a:buClr>
              <a:buSzPct val="100000"/>
              <a:buChar char="•"/>
              <a:defRPr sz="2600" b="0">
                <a:solidFill>
                  <a:srgbClr val="393634"/>
                </a:solidFill>
              </a:defRPr>
            </a:pPr>
            <a:r>
              <a:rPr b="1" dirty="0"/>
              <a:t>EGFR, </a:t>
            </a:r>
            <a:r>
              <a:rPr dirty="0"/>
              <a:t>receptor del factor de </a:t>
            </a:r>
            <a:r>
              <a:rPr dirty="0" err="1"/>
              <a:t>crecimiento</a:t>
            </a:r>
            <a:r>
              <a:rPr dirty="0"/>
              <a:t> </a:t>
            </a:r>
            <a:r>
              <a:rPr dirty="0" err="1"/>
              <a:t>epidérmico</a:t>
            </a:r>
            <a:r>
              <a:rPr dirty="0"/>
              <a:t> </a:t>
            </a:r>
          </a:p>
          <a:p>
            <a:pPr marL="281353" indent="-281353" algn="l" defTabSz="457200">
              <a:buClr>
                <a:srgbClr val="C9583E"/>
              </a:buClr>
              <a:buSzPct val="100000"/>
              <a:buChar char="•"/>
              <a:defRPr sz="2600" b="0">
                <a:solidFill>
                  <a:srgbClr val="393634"/>
                </a:solidFill>
              </a:defRPr>
            </a:pPr>
            <a:r>
              <a:rPr b="1" dirty="0"/>
              <a:t>ERK, </a:t>
            </a:r>
            <a:r>
              <a:rPr dirty="0" err="1"/>
              <a:t>quinasa</a:t>
            </a:r>
            <a:r>
              <a:rPr dirty="0"/>
              <a:t> </a:t>
            </a:r>
            <a:r>
              <a:rPr dirty="0" err="1"/>
              <a:t>regulada</a:t>
            </a:r>
            <a:r>
              <a:rPr dirty="0"/>
              <a:t> por </a:t>
            </a:r>
            <a:r>
              <a:rPr dirty="0" err="1"/>
              <a:t>señales</a:t>
            </a:r>
            <a:r>
              <a:rPr dirty="0"/>
              <a:t> </a:t>
            </a:r>
            <a:r>
              <a:rPr dirty="0" err="1"/>
              <a:t>extracelulares</a:t>
            </a:r>
            <a:r>
              <a:rPr dirty="0"/>
              <a:t> </a:t>
            </a:r>
            <a:endParaRPr b="1" dirty="0"/>
          </a:p>
          <a:p>
            <a:pPr marL="281353" indent="-281353" algn="l" defTabSz="457200">
              <a:buClr>
                <a:srgbClr val="C9583E"/>
              </a:buClr>
              <a:buSzPct val="100000"/>
              <a:buChar char="•"/>
              <a:defRPr sz="2600" b="0">
                <a:solidFill>
                  <a:srgbClr val="393634"/>
                </a:solidFill>
              </a:defRPr>
            </a:pPr>
            <a:r>
              <a:rPr b="1" dirty="0"/>
              <a:t>ESMO, </a:t>
            </a:r>
            <a:r>
              <a:rPr dirty="0"/>
              <a:t>Sociedad </a:t>
            </a:r>
            <a:r>
              <a:rPr dirty="0" err="1"/>
              <a:t>Europea</a:t>
            </a:r>
            <a:r>
              <a:rPr dirty="0"/>
              <a:t> de </a:t>
            </a:r>
            <a:r>
              <a:rPr dirty="0" err="1"/>
              <a:t>Oncología</a:t>
            </a:r>
            <a:r>
              <a:rPr dirty="0"/>
              <a:t> </a:t>
            </a:r>
            <a:r>
              <a:rPr dirty="0" err="1"/>
              <a:t>Médica</a:t>
            </a:r>
            <a:r>
              <a:rPr dirty="0"/>
              <a:t> </a:t>
            </a:r>
            <a:endParaRPr b="1" dirty="0"/>
          </a:p>
          <a:p>
            <a:pPr marL="281353" indent="-281353" algn="l" defTabSz="457200">
              <a:buClr>
                <a:srgbClr val="C9583E"/>
              </a:buClr>
              <a:buSzPct val="100000"/>
              <a:buChar char="•"/>
              <a:defRPr sz="2600" b="0">
                <a:solidFill>
                  <a:srgbClr val="393634"/>
                </a:solidFill>
              </a:defRPr>
            </a:pPr>
            <a:r>
              <a:rPr b="1" dirty="0"/>
              <a:t>FDA, </a:t>
            </a:r>
            <a:r>
              <a:rPr dirty="0" err="1"/>
              <a:t>Administración</a:t>
            </a:r>
            <a:r>
              <a:rPr dirty="0"/>
              <a:t> de Alimentos y </a:t>
            </a:r>
            <a:r>
              <a:rPr dirty="0" err="1"/>
              <a:t>Medicamentos</a:t>
            </a:r>
            <a:r>
              <a:rPr dirty="0"/>
              <a:t> de los EE. UU. </a:t>
            </a:r>
          </a:p>
          <a:p>
            <a:pPr marL="281353" indent="-281353" algn="l" defTabSz="457200">
              <a:buClr>
                <a:srgbClr val="C9583E"/>
              </a:buClr>
              <a:buSzPct val="100000"/>
              <a:buChar char="•"/>
              <a:defRPr sz="2600" b="0">
                <a:solidFill>
                  <a:srgbClr val="393634"/>
                </a:solidFill>
              </a:defRPr>
            </a:pPr>
            <a:r>
              <a:rPr b="1" dirty="0"/>
              <a:t>Flt3, </a:t>
            </a:r>
            <a:r>
              <a:rPr dirty="0"/>
              <a:t>receptor </a:t>
            </a:r>
            <a:r>
              <a:rPr dirty="0" err="1"/>
              <a:t>tirosina</a:t>
            </a:r>
            <a:r>
              <a:rPr dirty="0"/>
              <a:t> </a:t>
            </a:r>
            <a:r>
              <a:rPr dirty="0" err="1"/>
              <a:t>quinasa</a:t>
            </a:r>
            <a:r>
              <a:rPr dirty="0"/>
              <a:t> </a:t>
            </a:r>
            <a:r>
              <a:rPr dirty="0" err="1"/>
              <a:t>relacionado</a:t>
            </a:r>
            <a:r>
              <a:rPr dirty="0"/>
              <a:t> con FMS 3</a:t>
            </a:r>
          </a:p>
          <a:p>
            <a:pPr marL="281353" indent="-281353" algn="l" defTabSz="457200">
              <a:buClr>
                <a:srgbClr val="C9583E"/>
              </a:buClr>
              <a:buSzPct val="100000"/>
              <a:buChar char="•"/>
              <a:defRPr sz="2600" b="0">
                <a:solidFill>
                  <a:srgbClr val="393634"/>
                </a:solidFill>
              </a:defRPr>
            </a:pPr>
            <a:r>
              <a:rPr b="1" dirty="0"/>
              <a:t>FOLFIRI, </a:t>
            </a:r>
            <a:r>
              <a:rPr dirty="0"/>
              <a:t>calcio de </a:t>
            </a:r>
            <a:r>
              <a:rPr dirty="0" err="1"/>
              <a:t>leucovorina</a:t>
            </a:r>
            <a:r>
              <a:rPr dirty="0"/>
              <a:t> (</a:t>
            </a:r>
            <a:r>
              <a:rPr dirty="0" err="1"/>
              <a:t>folinato</a:t>
            </a:r>
            <a:r>
              <a:rPr dirty="0"/>
              <a:t> </a:t>
            </a:r>
            <a:r>
              <a:rPr dirty="0" err="1"/>
              <a:t>cálcico</a:t>
            </a:r>
            <a:r>
              <a:rPr dirty="0"/>
              <a:t>), 5-fluorouracilo e </a:t>
            </a:r>
            <a:r>
              <a:rPr dirty="0" err="1"/>
              <a:t>irinotecán</a:t>
            </a:r>
            <a:r>
              <a:rPr dirty="0"/>
              <a:t> </a:t>
            </a:r>
          </a:p>
          <a:p>
            <a:pPr marL="281353" indent="-281353" algn="l" defTabSz="457200">
              <a:buClr>
                <a:srgbClr val="C9583E"/>
              </a:buClr>
              <a:buSzPct val="100000"/>
              <a:buChar char="•"/>
              <a:defRPr sz="2600" b="0">
                <a:solidFill>
                  <a:srgbClr val="393634"/>
                </a:solidFill>
              </a:defRPr>
            </a:pPr>
            <a:r>
              <a:rPr b="1" dirty="0"/>
              <a:t>FOLFOX</a:t>
            </a:r>
            <a:r>
              <a:rPr dirty="0"/>
              <a:t>, calcio de </a:t>
            </a:r>
            <a:r>
              <a:rPr dirty="0" err="1"/>
              <a:t>leucovorina</a:t>
            </a:r>
            <a:r>
              <a:rPr dirty="0"/>
              <a:t> (</a:t>
            </a:r>
            <a:r>
              <a:rPr dirty="0" err="1"/>
              <a:t>folinato</a:t>
            </a:r>
            <a:r>
              <a:rPr dirty="0"/>
              <a:t> </a:t>
            </a:r>
            <a:r>
              <a:rPr dirty="0" err="1"/>
              <a:t>cálcico</a:t>
            </a:r>
            <a:r>
              <a:rPr dirty="0"/>
              <a:t>), 5-fluorouracilo y </a:t>
            </a:r>
            <a:r>
              <a:rPr dirty="0" err="1"/>
              <a:t>oxiliplatino</a:t>
            </a:r>
            <a:r>
              <a:rPr dirty="0"/>
              <a:t> </a:t>
            </a:r>
          </a:p>
          <a:p>
            <a:pPr marL="281353" indent="-281353" algn="l" defTabSz="457200">
              <a:buClr>
                <a:srgbClr val="C9583E"/>
              </a:buClr>
              <a:buSzPct val="100000"/>
              <a:buChar char="•"/>
              <a:defRPr sz="2600" b="0">
                <a:solidFill>
                  <a:srgbClr val="393634"/>
                </a:solidFill>
              </a:defRPr>
            </a:pPr>
            <a:r>
              <a:rPr b="1" dirty="0"/>
              <a:t>GI</a:t>
            </a:r>
            <a:r>
              <a:rPr dirty="0"/>
              <a:t>, gastrointestinal </a:t>
            </a:r>
          </a:p>
          <a:p>
            <a:pPr marL="281353" indent="-281353" algn="l" defTabSz="457200">
              <a:buClr>
                <a:srgbClr val="C9583E"/>
              </a:buClr>
              <a:buSzPct val="100000"/>
              <a:buChar char="•"/>
              <a:defRPr sz="2600" b="0">
                <a:solidFill>
                  <a:srgbClr val="393634"/>
                </a:solidFill>
              </a:defRPr>
            </a:pPr>
            <a:r>
              <a:rPr b="1" dirty="0"/>
              <a:t>GIST, </a:t>
            </a:r>
            <a:r>
              <a:rPr dirty="0"/>
              <a:t>tumor de </a:t>
            </a:r>
            <a:r>
              <a:rPr dirty="0" err="1"/>
              <a:t>estroma</a:t>
            </a:r>
            <a:r>
              <a:rPr dirty="0"/>
              <a:t> gastrointestinal </a:t>
            </a:r>
          </a:p>
          <a:p>
            <a:pPr marL="281353" indent="-281353" algn="l" defTabSz="457200">
              <a:buClr>
                <a:srgbClr val="C9583E"/>
              </a:buClr>
              <a:buSzPct val="100000"/>
              <a:buChar char="•"/>
              <a:defRPr sz="2600" b="0">
                <a:solidFill>
                  <a:srgbClr val="393634"/>
                </a:solidFill>
              </a:defRPr>
            </a:pPr>
            <a:r>
              <a:rPr b="1" dirty="0"/>
              <a:t>CHC, </a:t>
            </a:r>
            <a:r>
              <a:rPr dirty="0"/>
              <a:t>carcinoma </a:t>
            </a:r>
            <a:r>
              <a:rPr dirty="0" err="1"/>
              <a:t>hepatocelular</a:t>
            </a:r>
            <a:r>
              <a:rPr dirty="0"/>
              <a:t> </a:t>
            </a:r>
          </a:p>
          <a:p>
            <a:pPr marL="281353" indent="-281353" algn="l" defTabSz="457200">
              <a:buClr>
                <a:srgbClr val="C9583E"/>
              </a:buClr>
              <a:buSzPct val="100000"/>
              <a:buChar char="•"/>
              <a:defRPr sz="2600" b="0">
                <a:solidFill>
                  <a:srgbClr val="393634"/>
                </a:solidFill>
              </a:defRPr>
            </a:pPr>
            <a:r>
              <a:rPr b="1" dirty="0"/>
              <a:t>SMP, </a:t>
            </a:r>
            <a:r>
              <a:rPr dirty="0" err="1"/>
              <a:t>síndrome</a:t>
            </a:r>
            <a:r>
              <a:rPr dirty="0"/>
              <a:t> de mano-pie </a:t>
            </a:r>
          </a:p>
          <a:p>
            <a:pPr marL="281353" indent="-281353" algn="l" defTabSz="457200">
              <a:buClr>
                <a:srgbClr val="C9583E"/>
              </a:buClr>
              <a:buSzPct val="100000"/>
              <a:buChar char="•"/>
              <a:defRPr sz="2600" b="0">
                <a:solidFill>
                  <a:srgbClr val="393634"/>
                </a:solidFill>
              </a:defRPr>
            </a:pPr>
            <a:r>
              <a:rPr b="1" dirty="0"/>
              <a:t>EPP, </a:t>
            </a:r>
            <a:r>
              <a:rPr dirty="0" err="1"/>
              <a:t>reacción</a:t>
            </a:r>
            <a:r>
              <a:rPr dirty="0"/>
              <a:t> </a:t>
            </a:r>
            <a:r>
              <a:rPr dirty="0" err="1"/>
              <a:t>cutánea</a:t>
            </a:r>
            <a:r>
              <a:rPr dirty="0"/>
              <a:t> de </a:t>
            </a:r>
            <a:r>
              <a:rPr dirty="0" err="1"/>
              <a:t>eritrodisestesia</a:t>
            </a:r>
            <a:r>
              <a:rPr dirty="0"/>
              <a:t> palmoplantar </a:t>
            </a:r>
          </a:p>
        </p:txBody>
      </p:sp>
      <p:sp>
        <p:nvSpPr>
          <p:cNvPr id="941" name="ABREVIATURAS"/>
          <p:cNvSpPr txBox="1"/>
          <p:nvPr/>
        </p:nvSpPr>
        <p:spPr>
          <a:xfrm>
            <a:off x="1130300" y="660399"/>
            <a:ext cx="5768579"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b="0" cap="all">
                <a:solidFill>
                  <a:srgbClr val="3B3735"/>
                </a:solidFill>
              </a:defRPr>
            </a:lvl1pPr>
          </a:lstStyle>
          <a:p>
            <a:r>
              <a:t>ABREVIATURAS</a:t>
            </a:r>
          </a:p>
        </p:txBody>
      </p:sp>
      <p:sp>
        <p:nvSpPr>
          <p:cNvPr id="942" name="HR, cociente de riesgo…"/>
          <p:cNvSpPr txBox="1"/>
          <p:nvPr/>
        </p:nvSpPr>
        <p:spPr>
          <a:xfrm>
            <a:off x="13884591" y="804786"/>
            <a:ext cx="10677894" cy="121826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81353" indent="-281353" algn="l" defTabSz="457200">
              <a:buClr>
                <a:srgbClr val="C9583E"/>
              </a:buClr>
              <a:buSzPct val="100000"/>
              <a:buChar char="•"/>
              <a:defRPr sz="2600" b="0">
                <a:solidFill>
                  <a:srgbClr val="393634"/>
                </a:solidFill>
              </a:defRPr>
            </a:pPr>
            <a:endParaRPr dirty="0"/>
          </a:p>
          <a:p>
            <a:pPr marL="281353" indent="-281353" algn="l" defTabSz="457200">
              <a:buClr>
                <a:srgbClr val="C9583E"/>
              </a:buClr>
              <a:buSzPct val="100000"/>
              <a:buChar char="•"/>
              <a:defRPr sz="2600" b="0">
                <a:solidFill>
                  <a:srgbClr val="393634"/>
                </a:solidFill>
              </a:defRPr>
            </a:pPr>
            <a:r>
              <a:rPr b="1" dirty="0"/>
              <a:t>HR, </a:t>
            </a:r>
            <a:r>
              <a:rPr dirty="0" err="1"/>
              <a:t>cociente</a:t>
            </a:r>
            <a:r>
              <a:rPr dirty="0"/>
              <a:t> de </a:t>
            </a:r>
            <a:r>
              <a:rPr dirty="0" err="1"/>
              <a:t>riesgo</a:t>
            </a:r>
            <a:r>
              <a:rPr dirty="0"/>
              <a:t> </a:t>
            </a:r>
          </a:p>
          <a:p>
            <a:pPr marL="281353" indent="-281353" algn="l" defTabSz="457200">
              <a:buClr>
                <a:srgbClr val="C9583E"/>
              </a:buClr>
              <a:buSzPct val="100000"/>
              <a:buChar char="•"/>
              <a:defRPr sz="2600" b="0">
                <a:solidFill>
                  <a:srgbClr val="393634"/>
                </a:solidFill>
              </a:defRPr>
            </a:pPr>
            <a:r>
              <a:rPr b="1" dirty="0"/>
              <a:t>MASCC, </a:t>
            </a:r>
            <a:r>
              <a:rPr dirty="0"/>
              <a:t>Multinational Association for Supportive Care in Cancer </a:t>
            </a:r>
          </a:p>
          <a:p>
            <a:pPr marL="281353" indent="-281353" algn="l" defTabSz="457200">
              <a:buClr>
                <a:srgbClr val="C9583E"/>
              </a:buClr>
              <a:buSzPct val="100000"/>
              <a:buChar char="•"/>
              <a:defRPr sz="2600" b="0">
                <a:solidFill>
                  <a:srgbClr val="393634"/>
                </a:solidFill>
              </a:defRPr>
            </a:pPr>
            <a:r>
              <a:rPr b="1" dirty="0"/>
              <a:t>MESTT, </a:t>
            </a:r>
            <a:r>
              <a:rPr dirty="0" err="1"/>
              <a:t>herramienta</a:t>
            </a:r>
            <a:r>
              <a:rPr dirty="0"/>
              <a:t> de </a:t>
            </a:r>
            <a:r>
              <a:rPr dirty="0" err="1"/>
              <a:t>toxicidad</a:t>
            </a:r>
            <a:r>
              <a:rPr dirty="0"/>
              <a:t> </a:t>
            </a:r>
            <a:r>
              <a:rPr dirty="0" err="1"/>
              <a:t>cutánea</a:t>
            </a:r>
            <a:r>
              <a:rPr dirty="0"/>
              <a:t> del </a:t>
            </a:r>
            <a:r>
              <a:rPr dirty="0" err="1"/>
              <a:t>inhibidor</a:t>
            </a:r>
            <a:r>
              <a:rPr dirty="0"/>
              <a:t> del EGFR de la MASCC </a:t>
            </a:r>
          </a:p>
          <a:p>
            <a:pPr marL="281353" indent="-281353" algn="l" defTabSz="457200">
              <a:buClr>
                <a:srgbClr val="C9583E"/>
              </a:buClr>
              <a:buSzPct val="100000"/>
              <a:buChar char="•"/>
              <a:defRPr sz="2600" b="0">
                <a:solidFill>
                  <a:srgbClr val="393634"/>
                </a:solidFill>
              </a:defRPr>
            </a:pPr>
            <a:r>
              <a:rPr b="1" dirty="0"/>
              <a:t>IMQ, </a:t>
            </a:r>
            <a:r>
              <a:rPr dirty="0" err="1"/>
              <a:t>inhibidor</a:t>
            </a:r>
            <a:r>
              <a:rPr dirty="0"/>
              <a:t> </a:t>
            </a:r>
            <a:r>
              <a:rPr dirty="0" err="1"/>
              <a:t>multicinasa</a:t>
            </a:r>
            <a:r>
              <a:rPr dirty="0"/>
              <a:t> </a:t>
            </a:r>
          </a:p>
          <a:p>
            <a:pPr marL="281353" indent="-281353" algn="l" defTabSz="457200">
              <a:buClr>
                <a:srgbClr val="C9583E"/>
              </a:buClr>
              <a:buSzPct val="100000"/>
              <a:buChar char="•"/>
              <a:defRPr sz="2600" b="0">
                <a:solidFill>
                  <a:srgbClr val="393634"/>
                </a:solidFill>
              </a:defRPr>
            </a:pPr>
            <a:r>
              <a:rPr b="1" dirty="0"/>
              <a:t>MOC, </a:t>
            </a:r>
            <a:r>
              <a:rPr dirty="0" err="1"/>
              <a:t>mantenimiento</a:t>
            </a:r>
            <a:r>
              <a:rPr dirty="0"/>
              <a:t> de la </a:t>
            </a:r>
            <a:r>
              <a:rPr dirty="0" err="1"/>
              <a:t>certificación</a:t>
            </a:r>
            <a:r>
              <a:rPr dirty="0"/>
              <a:t> NC, no </a:t>
            </a:r>
            <a:r>
              <a:rPr dirty="0" err="1"/>
              <a:t>corresponde</a:t>
            </a:r>
            <a:r>
              <a:rPr dirty="0"/>
              <a:t> </a:t>
            </a:r>
          </a:p>
          <a:p>
            <a:pPr marL="281353" indent="-281353" algn="l" defTabSz="457200">
              <a:buClr>
                <a:srgbClr val="C9583E"/>
              </a:buClr>
              <a:buSzPct val="100000"/>
              <a:buChar char="•"/>
              <a:defRPr sz="2600" b="0">
                <a:solidFill>
                  <a:srgbClr val="393634"/>
                </a:solidFill>
              </a:defRPr>
            </a:pPr>
            <a:r>
              <a:rPr b="1" dirty="0"/>
              <a:t>NCCN, </a:t>
            </a:r>
            <a:r>
              <a:rPr dirty="0"/>
              <a:t>National Comprehensive Cancer Network de EE. UU. </a:t>
            </a:r>
          </a:p>
          <a:p>
            <a:pPr marL="281353" indent="-281353" algn="l" defTabSz="457200">
              <a:buClr>
                <a:srgbClr val="C9583E"/>
              </a:buClr>
              <a:buSzPct val="100000"/>
              <a:buChar char="•"/>
              <a:defRPr sz="2600" b="0">
                <a:solidFill>
                  <a:srgbClr val="393634"/>
                </a:solidFill>
              </a:defRPr>
            </a:pPr>
            <a:r>
              <a:rPr b="1" dirty="0"/>
              <a:t>AINEs, </a:t>
            </a:r>
            <a:r>
              <a:rPr dirty="0" err="1"/>
              <a:t>antiinflamatorios</a:t>
            </a:r>
            <a:r>
              <a:rPr dirty="0"/>
              <a:t> no </a:t>
            </a:r>
            <a:r>
              <a:rPr dirty="0" err="1"/>
              <a:t>esteroideos</a:t>
            </a:r>
            <a:r>
              <a:rPr dirty="0"/>
              <a:t> </a:t>
            </a:r>
          </a:p>
          <a:p>
            <a:pPr marL="228600" indent="-228600" algn="l" defTabSz="457200">
              <a:buClr>
                <a:srgbClr val="C9583E"/>
              </a:buClr>
              <a:buSzPct val="100000"/>
              <a:buChar char="•"/>
              <a:defRPr sz="2600" b="0">
                <a:solidFill>
                  <a:srgbClr val="393634"/>
                </a:solidFill>
              </a:defRPr>
            </a:pPr>
            <a:r>
              <a:rPr b="1" dirty="0"/>
              <a:t>ONS, </a:t>
            </a:r>
            <a:r>
              <a:rPr dirty="0"/>
              <a:t>Sociedad de </a:t>
            </a:r>
            <a:r>
              <a:rPr dirty="0" err="1"/>
              <a:t>Enfermería</a:t>
            </a:r>
            <a:r>
              <a:rPr dirty="0"/>
              <a:t> </a:t>
            </a:r>
            <a:r>
              <a:rPr dirty="0" err="1"/>
              <a:t>Oncológica</a:t>
            </a:r>
            <a:r>
              <a:rPr dirty="0"/>
              <a:t> ORR </a:t>
            </a:r>
            <a:r>
              <a:rPr dirty="0" err="1"/>
              <a:t>índice</a:t>
            </a:r>
            <a:r>
              <a:rPr dirty="0"/>
              <a:t> de </a:t>
            </a:r>
            <a:r>
              <a:rPr dirty="0" err="1"/>
              <a:t>respuesta</a:t>
            </a:r>
            <a:r>
              <a:rPr dirty="0"/>
              <a:t> general </a:t>
            </a:r>
          </a:p>
          <a:p>
            <a:pPr marL="228600" indent="-228600" algn="l" defTabSz="457200">
              <a:buClr>
                <a:srgbClr val="C9583E"/>
              </a:buClr>
              <a:buSzPct val="100000"/>
              <a:buChar char="•"/>
              <a:defRPr sz="2600" b="0">
                <a:solidFill>
                  <a:srgbClr val="393634"/>
                </a:solidFill>
              </a:defRPr>
            </a:pPr>
            <a:r>
              <a:rPr b="1" dirty="0"/>
              <a:t>SG, </a:t>
            </a:r>
            <a:r>
              <a:rPr dirty="0" err="1"/>
              <a:t>supervivencia</a:t>
            </a:r>
            <a:r>
              <a:rPr dirty="0"/>
              <a:t> general</a:t>
            </a:r>
          </a:p>
          <a:p>
            <a:pPr marL="228600" indent="-228600" algn="l" defTabSz="457200">
              <a:buClr>
                <a:srgbClr val="C9583E"/>
              </a:buClr>
              <a:buSzPct val="100000"/>
              <a:buChar char="•"/>
              <a:defRPr sz="2600" b="0">
                <a:solidFill>
                  <a:srgbClr val="393634"/>
                </a:solidFill>
              </a:defRPr>
            </a:pPr>
            <a:r>
              <a:rPr b="1" dirty="0"/>
              <a:t>PARP</a:t>
            </a:r>
            <a:r>
              <a:rPr dirty="0"/>
              <a:t>, </a:t>
            </a:r>
            <a:r>
              <a:rPr dirty="0" err="1"/>
              <a:t>poli</a:t>
            </a:r>
            <a:r>
              <a:rPr dirty="0"/>
              <a:t> ADP </a:t>
            </a:r>
            <a:r>
              <a:rPr dirty="0" err="1"/>
              <a:t>ribosa</a:t>
            </a:r>
            <a:r>
              <a:rPr dirty="0"/>
              <a:t> </a:t>
            </a:r>
            <a:r>
              <a:rPr dirty="0" err="1"/>
              <a:t>polimerasa</a:t>
            </a:r>
            <a:endParaRPr dirty="0"/>
          </a:p>
          <a:p>
            <a:pPr marL="228600" indent="-228600" algn="l" defTabSz="457200">
              <a:buClr>
                <a:srgbClr val="C9583E"/>
              </a:buClr>
              <a:buSzPct val="100000"/>
              <a:buChar char="•"/>
              <a:defRPr sz="2600" b="0">
                <a:solidFill>
                  <a:srgbClr val="4C4745"/>
                </a:solidFill>
              </a:defRPr>
            </a:pPr>
            <a:r>
              <a:rPr b="1" dirty="0"/>
              <a:t>SOP</a:t>
            </a:r>
            <a:r>
              <a:rPr dirty="0"/>
              <a:t> , </a:t>
            </a:r>
            <a:r>
              <a:rPr dirty="0" err="1"/>
              <a:t>síndrome</a:t>
            </a:r>
            <a:r>
              <a:rPr dirty="0"/>
              <a:t> de </a:t>
            </a:r>
            <a:r>
              <a:rPr dirty="0" err="1"/>
              <a:t>ovario</a:t>
            </a:r>
            <a:r>
              <a:rPr dirty="0"/>
              <a:t> </a:t>
            </a:r>
            <a:r>
              <a:rPr dirty="0" err="1"/>
              <a:t>poliquístico</a:t>
            </a:r>
            <a:endParaRPr dirty="0"/>
          </a:p>
          <a:p>
            <a:pPr marL="228600" indent="-228600" algn="l" defTabSz="457200">
              <a:buClr>
                <a:srgbClr val="C9583E"/>
              </a:buClr>
              <a:buSzPct val="100000"/>
              <a:buChar char="•"/>
              <a:defRPr sz="2600" b="0">
                <a:solidFill>
                  <a:srgbClr val="4C4745"/>
                </a:solidFill>
              </a:defRPr>
            </a:pPr>
            <a:r>
              <a:rPr b="1" dirty="0"/>
              <a:t>PDGF(R)</a:t>
            </a:r>
            <a:r>
              <a:rPr dirty="0"/>
              <a:t>,</a:t>
            </a:r>
            <a:r>
              <a:rPr b="1" dirty="0"/>
              <a:t> </a:t>
            </a:r>
            <a:r>
              <a:rPr dirty="0"/>
              <a:t>(receptor) del factor de </a:t>
            </a:r>
            <a:r>
              <a:rPr dirty="0" err="1"/>
              <a:t>crecimiento</a:t>
            </a:r>
            <a:r>
              <a:rPr dirty="0"/>
              <a:t> </a:t>
            </a:r>
            <a:r>
              <a:rPr dirty="0" err="1"/>
              <a:t>derivado</a:t>
            </a:r>
            <a:r>
              <a:rPr dirty="0"/>
              <a:t> de las </a:t>
            </a:r>
            <a:r>
              <a:rPr dirty="0" err="1"/>
              <a:t>plaquetas</a:t>
            </a:r>
            <a:endParaRPr dirty="0"/>
          </a:p>
          <a:p>
            <a:pPr marL="228600" indent="-228600" algn="l" defTabSz="457200">
              <a:buClr>
                <a:srgbClr val="C9583E"/>
              </a:buClr>
              <a:buSzPct val="100000"/>
              <a:buChar char="•"/>
              <a:defRPr sz="2600" b="0">
                <a:solidFill>
                  <a:srgbClr val="4C4745"/>
                </a:solidFill>
              </a:defRPr>
            </a:pPr>
            <a:r>
              <a:rPr b="1" dirty="0"/>
              <a:t>SLP</a:t>
            </a:r>
            <a:r>
              <a:rPr dirty="0"/>
              <a:t>, </a:t>
            </a:r>
            <a:r>
              <a:rPr dirty="0" err="1"/>
              <a:t>supervivencia</a:t>
            </a:r>
            <a:r>
              <a:rPr dirty="0"/>
              <a:t> sin </a:t>
            </a:r>
            <a:r>
              <a:rPr dirty="0" err="1"/>
              <a:t>recidiva</a:t>
            </a:r>
            <a:endParaRPr dirty="0"/>
          </a:p>
          <a:p>
            <a:pPr marL="228600" indent="-228600" algn="l" defTabSz="457200">
              <a:buClr>
                <a:srgbClr val="C9583E"/>
              </a:buClr>
              <a:buSzPct val="100000"/>
              <a:buChar char="•"/>
              <a:defRPr sz="2600" b="0">
                <a:solidFill>
                  <a:srgbClr val="4C4745"/>
                </a:solidFill>
              </a:defRPr>
            </a:pPr>
            <a:r>
              <a:rPr b="1" dirty="0"/>
              <a:t>PRA</a:t>
            </a:r>
            <a:r>
              <a:rPr dirty="0"/>
              <a:t>, Premio de </a:t>
            </a:r>
            <a:r>
              <a:rPr dirty="0" err="1"/>
              <a:t>Reconocimiento</a:t>
            </a:r>
            <a:r>
              <a:rPr dirty="0"/>
              <a:t> al </a:t>
            </a:r>
            <a:r>
              <a:rPr dirty="0" err="1"/>
              <a:t>Médico</a:t>
            </a:r>
            <a:endParaRPr dirty="0"/>
          </a:p>
          <a:p>
            <a:pPr marL="228600" indent="-228600" algn="l" defTabSz="457200">
              <a:buClr>
                <a:srgbClr val="C9583E"/>
              </a:buClr>
              <a:buSzPct val="100000"/>
              <a:buChar char="•"/>
              <a:defRPr sz="2600" b="0">
                <a:solidFill>
                  <a:srgbClr val="4C4745"/>
                </a:solidFill>
              </a:defRPr>
            </a:pPr>
            <a:r>
              <a:rPr b="1" dirty="0"/>
              <a:t>CCR</a:t>
            </a:r>
            <a:r>
              <a:rPr dirty="0"/>
              <a:t>, carcinoma renal</a:t>
            </a:r>
          </a:p>
          <a:p>
            <a:pPr marL="228600" indent="-228600" algn="l" defTabSz="457200">
              <a:buClr>
                <a:srgbClr val="C9583E"/>
              </a:buClr>
              <a:buSzPct val="100000"/>
              <a:buChar char="•"/>
              <a:defRPr sz="2600" b="0">
                <a:solidFill>
                  <a:srgbClr val="4C4745"/>
                </a:solidFill>
              </a:defRPr>
            </a:pPr>
            <a:r>
              <a:rPr b="1" dirty="0"/>
              <a:t>RACG</a:t>
            </a:r>
            <a:r>
              <a:rPr dirty="0"/>
              <a:t>, </a:t>
            </a:r>
            <a:r>
              <a:rPr dirty="0" err="1"/>
              <a:t>reacción</a:t>
            </a:r>
            <a:r>
              <a:rPr dirty="0"/>
              <a:t> </a:t>
            </a:r>
            <a:r>
              <a:rPr dirty="0" err="1"/>
              <a:t>adversa</a:t>
            </a:r>
            <a:r>
              <a:rPr dirty="0"/>
              <a:t> </a:t>
            </a:r>
            <a:r>
              <a:rPr dirty="0" err="1"/>
              <a:t>cutánea</a:t>
            </a:r>
            <a:r>
              <a:rPr dirty="0"/>
              <a:t> grave</a:t>
            </a:r>
          </a:p>
          <a:p>
            <a:pPr marL="228600" indent="-228600" algn="l" defTabSz="457200">
              <a:buClr>
                <a:srgbClr val="C9583E"/>
              </a:buClr>
              <a:buSzPct val="100000"/>
              <a:buChar char="•"/>
              <a:defRPr sz="2600" b="0">
                <a:solidFill>
                  <a:srgbClr val="4C4745"/>
                </a:solidFill>
              </a:defRPr>
            </a:pPr>
            <a:r>
              <a:rPr b="1" dirty="0"/>
              <a:t>SPF</a:t>
            </a:r>
            <a:r>
              <a:rPr dirty="0"/>
              <a:t>, factor de </a:t>
            </a:r>
            <a:r>
              <a:rPr dirty="0" err="1"/>
              <a:t>protección</a:t>
            </a:r>
            <a:r>
              <a:rPr dirty="0"/>
              <a:t> solar</a:t>
            </a:r>
          </a:p>
          <a:p>
            <a:pPr marL="228600" indent="-228600" algn="l" defTabSz="457200">
              <a:buClr>
                <a:srgbClr val="C9583E"/>
              </a:buClr>
              <a:buSzPct val="100000"/>
              <a:buChar char="•"/>
              <a:defRPr sz="2600" b="0">
                <a:solidFill>
                  <a:srgbClr val="4C4745"/>
                </a:solidFill>
              </a:defRPr>
            </a:pPr>
            <a:r>
              <a:rPr b="1" dirty="0"/>
              <a:t>Th</a:t>
            </a:r>
            <a:r>
              <a:rPr dirty="0"/>
              <a:t>, </a:t>
            </a:r>
            <a:r>
              <a:rPr dirty="0" err="1"/>
              <a:t>célula</a:t>
            </a:r>
            <a:r>
              <a:rPr dirty="0"/>
              <a:t> T auxiliar</a:t>
            </a:r>
          </a:p>
          <a:p>
            <a:pPr marL="228600" indent="-228600" algn="l" defTabSz="457200">
              <a:buClr>
                <a:srgbClr val="C9583E"/>
              </a:buClr>
              <a:buSzPct val="100000"/>
              <a:buChar char="•"/>
              <a:defRPr sz="2600" b="0">
                <a:solidFill>
                  <a:srgbClr val="4C4745"/>
                </a:solidFill>
              </a:defRPr>
            </a:pPr>
            <a:r>
              <a:rPr b="1" dirty="0"/>
              <a:t>IMQ</a:t>
            </a:r>
            <a:r>
              <a:rPr dirty="0"/>
              <a:t>, </a:t>
            </a:r>
            <a:r>
              <a:rPr dirty="0" err="1"/>
              <a:t>inhibidor</a:t>
            </a:r>
            <a:r>
              <a:rPr dirty="0"/>
              <a:t> </a:t>
            </a:r>
            <a:r>
              <a:rPr dirty="0" err="1"/>
              <a:t>tirosina</a:t>
            </a:r>
            <a:r>
              <a:rPr dirty="0"/>
              <a:t> </a:t>
            </a:r>
            <a:r>
              <a:rPr dirty="0" err="1"/>
              <a:t>cinasa</a:t>
            </a:r>
            <a:endParaRPr dirty="0"/>
          </a:p>
          <a:p>
            <a:pPr marL="228600" indent="-228600" algn="l" defTabSz="457200">
              <a:buClr>
                <a:srgbClr val="C9583E"/>
              </a:buClr>
              <a:buSzPct val="100000"/>
              <a:buChar char="•"/>
              <a:defRPr sz="2600" b="0">
                <a:solidFill>
                  <a:srgbClr val="4C4745"/>
                </a:solidFill>
              </a:defRPr>
            </a:pPr>
            <a:r>
              <a:rPr b="1" dirty="0"/>
              <a:t>THP</a:t>
            </a:r>
            <a:r>
              <a:rPr dirty="0"/>
              <a:t>, </a:t>
            </a:r>
            <a:r>
              <a:rPr dirty="0" err="1"/>
              <a:t>tiempo</a:t>
            </a:r>
            <a:r>
              <a:rPr dirty="0"/>
              <a:t> hasta la </a:t>
            </a:r>
            <a:r>
              <a:rPr dirty="0" err="1"/>
              <a:t>progresión</a:t>
            </a:r>
            <a:endParaRPr dirty="0"/>
          </a:p>
          <a:p>
            <a:pPr marL="228600" indent="-228600" algn="l" defTabSz="457200">
              <a:buClr>
                <a:srgbClr val="C9583E"/>
              </a:buClr>
              <a:buSzPct val="100000"/>
              <a:buChar char="•"/>
              <a:defRPr sz="2600" b="0">
                <a:solidFill>
                  <a:srgbClr val="4C4745"/>
                </a:solidFill>
              </a:defRPr>
            </a:pPr>
            <a:r>
              <a:rPr b="1" dirty="0"/>
              <a:t>UEMS</a:t>
            </a:r>
            <a:r>
              <a:rPr dirty="0"/>
              <a:t>, Unión </a:t>
            </a:r>
            <a:r>
              <a:rPr dirty="0" err="1"/>
              <a:t>Europea</a:t>
            </a:r>
            <a:r>
              <a:rPr dirty="0"/>
              <a:t> de </a:t>
            </a:r>
            <a:r>
              <a:rPr dirty="0" err="1"/>
              <a:t>Médicos</a:t>
            </a:r>
            <a:r>
              <a:rPr dirty="0"/>
              <a:t> </a:t>
            </a:r>
            <a:r>
              <a:rPr dirty="0" err="1"/>
              <a:t>Especialistas</a:t>
            </a:r>
            <a:endParaRPr dirty="0"/>
          </a:p>
          <a:p>
            <a:pPr marL="228600" indent="-228600" algn="l" defTabSz="457200">
              <a:buClr>
                <a:srgbClr val="C9583E"/>
              </a:buClr>
              <a:buSzPct val="100000"/>
              <a:buChar char="•"/>
              <a:defRPr sz="2600" b="0">
                <a:solidFill>
                  <a:srgbClr val="4C4745"/>
                </a:solidFill>
              </a:defRPr>
            </a:pPr>
            <a:r>
              <a:rPr b="1" dirty="0"/>
              <a:t>UVA</a:t>
            </a:r>
            <a:r>
              <a:rPr dirty="0"/>
              <a:t>, </a:t>
            </a:r>
            <a:r>
              <a:rPr dirty="0" err="1"/>
              <a:t>ultravioleta</a:t>
            </a:r>
            <a:r>
              <a:rPr dirty="0"/>
              <a:t> A</a:t>
            </a:r>
          </a:p>
          <a:p>
            <a:pPr marL="228600" indent="-228600" algn="l" defTabSz="457200">
              <a:buClr>
                <a:srgbClr val="C9583E"/>
              </a:buClr>
              <a:buSzPct val="100000"/>
              <a:buChar char="•"/>
              <a:defRPr sz="2600" b="0">
                <a:solidFill>
                  <a:srgbClr val="4C4745"/>
                </a:solidFill>
              </a:defRPr>
            </a:pPr>
            <a:r>
              <a:rPr b="1" dirty="0"/>
              <a:t>UVB</a:t>
            </a:r>
            <a:r>
              <a:rPr dirty="0"/>
              <a:t>, </a:t>
            </a:r>
            <a:r>
              <a:rPr dirty="0" err="1"/>
              <a:t>ultravioleta</a:t>
            </a:r>
            <a:r>
              <a:rPr dirty="0"/>
              <a:t> B</a:t>
            </a:r>
          </a:p>
          <a:p>
            <a:pPr marL="228600" indent="-228600" algn="l" defTabSz="457200">
              <a:buClr>
                <a:srgbClr val="C9583E"/>
              </a:buClr>
              <a:buSzPct val="100000"/>
              <a:buChar char="•"/>
              <a:defRPr sz="2600" b="0">
                <a:solidFill>
                  <a:srgbClr val="4C4745"/>
                </a:solidFill>
              </a:defRPr>
            </a:pPr>
            <a:r>
              <a:rPr b="1" dirty="0"/>
              <a:t>VEGFR</a:t>
            </a:r>
            <a:r>
              <a:rPr dirty="0"/>
              <a:t>, receptor del factor de </a:t>
            </a:r>
            <a:r>
              <a:rPr dirty="0" err="1"/>
              <a:t>crecimiento</a:t>
            </a:r>
            <a:r>
              <a:rPr dirty="0"/>
              <a:t> del </a:t>
            </a:r>
            <a:r>
              <a:rPr dirty="0" err="1"/>
              <a:t>endotelio</a:t>
            </a:r>
            <a:r>
              <a:rPr dirty="0"/>
              <a:t> vascular, por sus </a:t>
            </a:r>
            <a:r>
              <a:rPr dirty="0" err="1"/>
              <a:t>siglas</a:t>
            </a:r>
            <a:r>
              <a:rPr dirty="0"/>
              <a:t> </a:t>
            </a:r>
            <a:r>
              <a:rPr dirty="0" err="1"/>
              <a:t>en</a:t>
            </a:r>
            <a:r>
              <a:rPr dirty="0"/>
              <a:t> </a:t>
            </a:r>
            <a:r>
              <a:rPr dirty="0" err="1"/>
              <a:t>inglés</a:t>
            </a:r>
            <a:endParaRPr dirty="0"/>
          </a:p>
          <a:p>
            <a:pPr marL="228600" indent="-228600" algn="l" defTabSz="457200">
              <a:buClr>
                <a:srgbClr val="C9583E"/>
              </a:buClr>
              <a:buSzPct val="100000"/>
              <a:buChar char="•"/>
              <a:defRPr sz="2600" b="0">
                <a:solidFill>
                  <a:srgbClr val="4C4745"/>
                </a:solidFill>
              </a:defRPr>
            </a:pPr>
            <a:r>
              <a:rPr b="1" dirty="0"/>
              <a:t>OMS</a:t>
            </a:r>
            <a:r>
              <a:rPr dirty="0"/>
              <a:t>, </a:t>
            </a:r>
            <a:r>
              <a:rPr dirty="0" err="1"/>
              <a:t>Organización</a:t>
            </a:r>
            <a:r>
              <a:rPr dirty="0"/>
              <a:t> Mundial de la </a:t>
            </a:r>
            <a:r>
              <a:rPr dirty="0" err="1"/>
              <a:t>Salud</a:t>
            </a:r>
            <a:endParaRPr dirty="0">
              <a:solidFill>
                <a:srgbClr val="000000"/>
              </a:solidFill>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4"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45" name="Alloo A, et al. Br J Dermatol. 2015;173:574-7.…"/>
          <p:cNvSpPr txBox="1"/>
          <p:nvPr/>
        </p:nvSpPr>
        <p:spPr>
          <a:xfrm>
            <a:off x="782299" y="1168047"/>
            <a:ext cx="12107999" cy="1231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1" indent="0" algn="l" defTabSz="457200">
              <a:lnSpc>
                <a:spcPts val="3000"/>
              </a:lnSpc>
              <a:buClr>
                <a:srgbClr val="C9583E"/>
              </a:buClr>
              <a:defRPr sz="3200" b="0">
                <a:solidFill>
                  <a:srgbClr val="3B3735"/>
                </a:solidFill>
              </a:defRPr>
            </a:pPr>
            <a:endParaRPr dirty="0"/>
          </a:p>
          <a:p>
            <a:pPr marL="281353" indent="-281353" algn="l" defTabSz="457200">
              <a:lnSpc>
                <a:spcPts val="3000"/>
              </a:lnSpc>
              <a:buClr>
                <a:srgbClr val="C9583E"/>
              </a:buClr>
              <a:buSzPct val="100000"/>
              <a:buChar char="•"/>
              <a:defRPr sz="3200" b="0">
                <a:solidFill>
                  <a:srgbClr val="3B3735"/>
                </a:solidFill>
              </a:defRPr>
            </a:pPr>
            <a:r>
              <a:rPr dirty="0" err="1"/>
              <a:t>Alloo</a:t>
            </a:r>
            <a:r>
              <a:rPr dirty="0"/>
              <a:t> A, et al. Br J Dermatol. 2015;173:574-7. </a:t>
            </a:r>
          </a:p>
          <a:p>
            <a:pPr marL="281353" indent="-281353" algn="l" defTabSz="457200">
              <a:lnSpc>
                <a:spcPts val="3000"/>
              </a:lnSpc>
              <a:buClr>
                <a:srgbClr val="C9583E"/>
              </a:buClr>
              <a:buSzPct val="100000"/>
              <a:buChar char="•"/>
              <a:defRPr sz="3200" b="0">
                <a:solidFill>
                  <a:srgbClr val="3B3735"/>
                </a:solidFill>
              </a:defRPr>
            </a:pPr>
            <a:r>
              <a:rPr dirty="0" err="1"/>
              <a:t>Argilés</a:t>
            </a:r>
            <a:r>
              <a:rPr dirty="0"/>
              <a:t> G, et al. Ann Oncol. 2019;30 suppl 4:iv135(O-026).</a:t>
            </a:r>
          </a:p>
          <a:p>
            <a:pPr marL="281353" indent="-281353" algn="l" defTabSz="457200">
              <a:lnSpc>
                <a:spcPts val="3000"/>
              </a:lnSpc>
              <a:buClr>
                <a:srgbClr val="C9583E"/>
              </a:buClr>
              <a:buSzPct val="100000"/>
              <a:buChar char="•"/>
              <a:defRPr sz="3200" b="0">
                <a:solidFill>
                  <a:srgbClr val="3B3735"/>
                </a:solidFill>
              </a:defRPr>
            </a:pPr>
            <a:r>
              <a:rPr dirty="0"/>
              <a:t>Aslam AM, Patel AN. BMJ. 2016;352:i1513.</a:t>
            </a:r>
          </a:p>
          <a:p>
            <a:pPr marL="281353" indent="-281353" algn="l" defTabSz="457200">
              <a:lnSpc>
                <a:spcPts val="3000"/>
              </a:lnSpc>
              <a:buClr>
                <a:srgbClr val="C9583E"/>
              </a:buClr>
              <a:buSzPct val="100000"/>
              <a:buChar char="•"/>
              <a:defRPr sz="3200" b="0">
                <a:solidFill>
                  <a:srgbClr val="3B3735"/>
                </a:solidFill>
              </a:defRPr>
            </a:pPr>
            <a:r>
              <a:rPr dirty="0" err="1"/>
              <a:t>Ficha</a:t>
            </a:r>
            <a:r>
              <a:rPr dirty="0"/>
              <a:t> </a:t>
            </a:r>
            <a:r>
              <a:rPr dirty="0" err="1"/>
              <a:t>técnica</a:t>
            </a:r>
            <a:r>
              <a:rPr dirty="0"/>
              <a:t> de Avastin (bevacizumab).</a:t>
            </a:r>
          </a:p>
          <a:p>
            <a:pPr marL="281353" indent="-281353" algn="l" defTabSz="457200">
              <a:lnSpc>
                <a:spcPts val="3000"/>
              </a:lnSpc>
              <a:buClr>
                <a:srgbClr val="C9583E"/>
              </a:buClr>
              <a:buSzPct val="100000"/>
              <a:buChar char="•"/>
              <a:defRPr sz="3200" b="0">
                <a:solidFill>
                  <a:srgbClr val="3B3735"/>
                </a:solidFill>
              </a:defRPr>
            </a:pPr>
            <a:r>
              <a:rPr dirty="0" err="1"/>
              <a:t>Ficha</a:t>
            </a:r>
            <a:r>
              <a:rPr dirty="0"/>
              <a:t> </a:t>
            </a:r>
            <a:r>
              <a:rPr dirty="0" err="1"/>
              <a:t>técnica</a:t>
            </a:r>
            <a:r>
              <a:rPr dirty="0"/>
              <a:t> de </a:t>
            </a:r>
            <a:r>
              <a:rPr dirty="0" err="1"/>
              <a:t>Ayvakit</a:t>
            </a:r>
            <a:r>
              <a:rPr dirty="0"/>
              <a:t> (</a:t>
            </a:r>
            <a:r>
              <a:rPr dirty="0" err="1"/>
              <a:t>avapritinib</a:t>
            </a:r>
            <a:r>
              <a:rPr dirty="0"/>
              <a:t>).</a:t>
            </a:r>
          </a:p>
          <a:p>
            <a:pPr marL="281353" indent="-281353" algn="l" defTabSz="457200">
              <a:lnSpc>
                <a:spcPts val="3000"/>
              </a:lnSpc>
              <a:buClr>
                <a:srgbClr val="C9583E"/>
              </a:buClr>
              <a:buSzPct val="100000"/>
              <a:buChar char="•"/>
              <a:defRPr sz="3200" b="0">
                <a:solidFill>
                  <a:srgbClr val="3B3735"/>
                </a:solidFill>
              </a:defRPr>
            </a:pPr>
            <a:r>
              <a:rPr dirty="0"/>
              <a:t>Beech J, et al. Future Oncol. 2018;14:2531-41. </a:t>
            </a:r>
          </a:p>
          <a:p>
            <a:pPr marL="281353" indent="-281353" algn="l" defTabSz="457200">
              <a:lnSpc>
                <a:spcPts val="3000"/>
              </a:lnSpc>
              <a:buClr>
                <a:srgbClr val="C9583E"/>
              </a:buClr>
              <a:buSzPct val="100000"/>
              <a:buChar char="•"/>
              <a:defRPr sz="3200" b="0">
                <a:solidFill>
                  <a:srgbClr val="3B3735"/>
                </a:solidFill>
              </a:defRPr>
            </a:pPr>
            <a:r>
              <a:rPr dirty="0" err="1"/>
              <a:t>Bekaii</a:t>
            </a:r>
            <a:r>
              <a:rPr dirty="0"/>
              <a:t>-Saab TS, et al. Lancet Oncol. 2019;20:1070-82.</a:t>
            </a:r>
          </a:p>
          <a:p>
            <a:pPr marL="281353" indent="-281353" algn="l" defTabSz="457200">
              <a:lnSpc>
                <a:spcPts val="3000"/>
              </a:lnSpc>
              <a:buClr>
                <a:srgbClr val="C9583E"/>
              </a:buClr>
              <a:buSzPct val="100000"/>
              <a:buChar char="•"/>
              <a:defRPr sz="3200" b="0">
                <a:solidFill>
                  <a:srgbClr val="3B3735"/>
                </a:solidFill>
              </a:defRPr>
            </a:pPr>
            <a:r>
              <a:rPr dirty="0" err="1"/>
              <a:t>Bellón</a:t>
            </a:r>
            <a:r>
              <a:rPr dirty="0"/>
              <a:t> T. Drug </a:t>
            </a:r>
            <a:r>
              <a:rPr dirty="0" err="1"/>
              <a:t>Saf</a:t>
            </a:r>
            <a:r>
              <a:rPr dirty="0"/>
              <a:t>. 2019;42:973-92.</a:t>
            </a:r>
          </a:p>
          <a:p>
            <a:pPr marL="281353" indent="-281353" algn="l" defTabSz="457200">
              <a:lnSpc>
                <a:spcPts val="3000"/>
              </a:lnSpc>
              <a:buClr>
                <a:srgbClr val="C9583E"/>
              </a:buClr>
              <a:buSzPct val="100000"/>
              <a:buChar char="•"/>
              <a:defRPr sz="3200" b="0">
                <a:solidFill>
                  <a:srgbClr val="3B3735"/>
                </a:solidFill>
              </a:defRPr>
            </a:pPr>
            <a:r>
              <a:rPr dirty="0"/>
              <a:t>Belum VR, et al. </a:t>
            </a:r>
            <a:r>
              <a:rPr dirty="0" err="1"/>
              <a:t>Curr</a:t>
            </a:r>
            <a:r>
              <a:rPr dirty="0"/>
              <a:t> Oncol Rep. 2013;15:249-59.</a:t>
            </a:r>
          </a:p>
          <a:p>
            <a:pPr marL="281353" indent="-281353" algn="l" defTabSz="457200">
              <a:lnSpc>
                <a:spcPts val="3000"/>
              </a:lnSpc>
              <a:buClr>
                <a:srgbClr val="C9583E"/>
              </a:buClr>
              <a:buSzPct val="100000"/>
              <a:buChar char="•"/>
              <a:defRPr sz="3200" b="0">
                <a:solidFill>
                  <a:srgbClr val="3B3735"/>
                </a:solidFill>
              </a:defRPr>
            </a:pPr>
            <a:r>
              <a:rPr dirty="0"/>
              <a:t>Blay J-Y, et al. Lancet Oncol. 2015;16:550-60.</a:t>
            </a:r>
          </a:p>
          <a:p>
            <a:pPr marL="281353" indent="-281353" algn="l" defTabSz="457200">
              <a:lnSpc>
                <a:spcPts val="3000"/>
              </a:lnSpc>
              <a:buClr>
                <a:srgbClr val="C9583E"/>
              </a:buClr>
              <a:buSzPct val="100000"/>
              <a:buChar char="•"/>
              <a:defRPr sz="3200" b="0">
                <a:solidFill>
                  <a:srgbClr val="3B3735"/>
                </a:solidFill>
              </a:defRPr>
            </a:pPr>
            <a:r>
              <a:rPr dirty="0"/>
              <a:t>Boers-</a:t>
            </a:r>
            <a:r>
              <a:rPr dirty="0" err="1"/>
              <a:t>Doets</a:t>
            </a:r>
            <a:r>
              <a:rPr dirty="0"/>
              <a:t> CB, et al. Oncologist. 2012;17:135-44.</a:t>
            </a:r>
          </a:p>
          <a:p>
            <a:pPr marL="281353" indent="-281353" algn="l" defTabSz="457200">
              <a:lnSpc>
                <a:spcPts val="3000"/>
              </a:lnSpc>
              <a:buClr>
                <a:srgbClr val="C9583E"/>
              </a:buClr>
              <a:buSzPct val="100000"/>
              <a:buChar char="•"/>
              <a:defRPr sz="3200" b="0">
                <a:solidFill>
                  <a:srgbClr val="3B3735"/>
                </a:solidFill>
              </a:defRPr>
            </a:pPr>
            <a:r>
              <a:rPr dirty="0"/>
              <a:t>Boers-</a:t>
            </a:r>
            <a:r>
              <a:rPr dirty="0" err="1"/>
              <a:t>Doets</a:t>
            </a:r>
            <a:r>
              <a:rPr dirty="0"/>
              <a:t> CB, et al. Future Oncol. 2013;9:1883-92.</a:t>
            </a:r>
          </a:p>
          <a:p>
            <a:pPr marL="281353" indent="-281353" algn="l" defTabSz="457200">
              <a:lnSpc>
                <a:spcPts val="3000"/>
              </a:lnSpc>
              <a:buClr>
                <a:srgbClr val="C9583E"/>
              </a:buClr>
              <a:buSzPct val="100000"/>
              <a:buChar char="•"/>
              <a:defRPr sz="3200" b="0">
                <a:solidFill>
                  <a:srgbClr val="3B3735"/>
                </a:solidFill>
              </a:defRPr>
            </a:pPr>
            <a:r>
              <a:rPr dirty="0" err="1"/>
              <a:t>Bolognia</a:t>
            </a:r>
            <a:r>
              <a:rPr dirty="0"/>
              <a:t> JL, et al. </a:t>
            </a:r>
            <a:r>
              <a:rPr dirty="0" err="1"/>
              <a:t>Glucocorticosteroids</a:t>
            </a:r>
            <a:r>
              <a:rPr dirty="0"/>
              <a:t>. Dermatology. 3rd ed. 2012. Ch 125, 2075-88.</a:t>
            </a:r>
          </a:p>
          <a:p>
            <a:pPr marL="281353" indent="-281353" algn="l" defTabSz="457200">
              <a:lnSpc>
                <a:spcPts val="3000"/>
              </a:lnSpc>
              <a:buClr>
                <a:srgbClr val="C9583E"/>
              </a:buClr>
              <a:buSzPct val="100000"/>
              <a:buChar char="•"/>
              <a:defRPr sz="3200" b="0">
                <a:solidFill>
                  <a:srgbClr val="3B3735"/>
                </a:solidFill>
              </a:defRPr>
            </a:pPr>
            <a:r>
              <a:rPr dirty="0" err="1"/>
              <a:t>Borovicka</a:t>
            </a:r>
            <a:r>
              <a:rPr dirty="0"/>
              <a:t> JH, et al. Arch Dermatol. 2011;147:1403-9.</a:t>
            </a:r>
          </a:p>
          <a:p>
            <a:pPr marL="281353" indent="-281353" algn="l" defTabSz="457200">
              <a:lnSpc>
                <a:spcPts val="3000"/>
              </a:lnSpc>
              <a:buClr>
                <a:srgbClr val="C9583E"/>
              </a:buClr>
              <a:buSzPct val="100000"/>
              <a:buChar char="•"/>
              <a:defRPr sz="3200" b="0">
                <a:solidFill>
                  <a:srgbClr val="3B3735"/>
                </a:solidFill>
              </a:defRPr>
            </a:pPr>
            <a:r>
              <a:rPr dirty="0" err="1"/>
              <a:t>Ficha</a:t>
            </a:r>
            <a:r>
              <a:rPr dirty="0"/>
              <a:t> </a:t>
            </a:r>
            <a:r>
              <a:rPr dirty="0" err="1"/>
              <a:t>técnica</a:t>
            </a:r>
            <a:r>
              <a:rPr dirty="0"/>
              <a:t> de </a:t>
            </a:r>
            <a:r>
              <a:rPr dirty="0" err="1"/>
              <a:t>Braftovi</a:t>
            </a:r>
            <a:r>
              <a:rPr dirty="0"/>
              <a:t> (</a:t>
            </a:r>
            <a:r>
              <a:rPr dirty="0" err="1"/>
              <a:t>encorafenib</a:t>
            </a:r>
            <a:r>
              <a:rPr dirty="0"/>
              <a:t>).</a:t>
            </a:r>
          </a:p>
          <a:p>
            <a:pPr marL="281353" indent="-281353" algn="l" defTabSz="457200">
              <a:lnSpc>
                <a:spcPts val="3000"/>
              </a:lnSpc>
              <a:buClr>
                <a:srgbClr val="C9583E"/>
              </a:buClr>
              <a:buSzPct val="100000"/>
              <a:buChar char="•"/>
              <a:defRPr sz="3200" b="0">
                <a:solidFill>
                  <a:srgbClr val="3B3735"/>
                </a:solidFill>
              </a:defRPr>
            </a:pPr>
            <a:r>
              <a:rPr dirty="0" err="1"/>
              <a:t>Brönnimann</a:t>
            </a:r>
            <a:r>
              <a:rPr dirty="0"/>
              <a:t> M, </a:t>
            </a:r>
            <a:r>
              <a:rPr dirty="0" err="1"/>
              <a:t>Yawalkar</a:t>
            </a:r>
            <a:r>
              <a:rPr dirty="0"/>
              <a:t> N. </a:t>
            </a:r>
            <a:r>
              <a:rPr dirty="0" err="1"/>
              <a:t>Curr</a:t>
            </a:r>
            <a:r>
              <a:rPr dirty="0"/>
              <a:t> </a:t>
            </a:r>
            <a:r>
              <a:rPr dirty="0" err="1"/>
              <a:t>Opin</a:t>
            </a:r>
            <a:r>
              <a:rPr dirty="0"/>
              <a:t> Allergy Clin Immunol. 2005;5:317-21.</a:t>
            </a:r>
          </a:p>
          <a:p>
            <a:pPr marL="281353" indent="-281353" algn="l" defTabSz="457200">
              <a:lnSpc>
                <a:spcPts val="3000"/>
              </a:lnSpc>
              <a:buClr>
                <a:srgbClr val="C9583E"/>
              </a:buClr>
              <a:buSzPct val="100000"/>
              <a:buChar char="•"/>
              <a:defRPr sz="3200" b="0">
                <a:solidFill>
                  <a:srgbClr val="3B3735"/>
                </a:solidFill>
              </a:defRPr>
            </a:pPr>
            <a:r>
              <a:rPr dirty="0" err="1"/>
              <a:t>Bruix</a:t>
            </a:r>
            <a:r>
              <a:rPr dirty="0"/>
              <a:t> J, et al. J Clin Oncol. 2018;36 suppl 4:412.</a:t>
            </a:r>
          </a:p>
          <a:p>
            <a:pPr marL="281353" indent="-281353" algn="l" defTabSz="457200">
              <a:lnSpc>
                <a:spcPts val="3000"/>
              </a:lnSpc>
              <a:buClr>
                <a:srgbClr val="C9583E"/>
              </a:buClr>
              <a:buSzPct val="100000"/>
              <a:buChar char="•"/>
              <a:defRPr sz="3200" b="0">
                <a:solidFill>
                  <a:srgbClr val="3B3735"/>
                </a:solidFill>
              </a:defRPr>
            </a:pPr>
            <a:r>
              <a:rPr dirty="0" err="1"/>
              <a:t>Ficha</a:t>
            </a:r>
            <a:r>
              <a:rPr dirty="0"/>
              <a:t> </a:t>
            </a:r>
            <a:r>
              <a:rPr dirty="0" err="1"/>
              <a:t>técnica</a:t>
            </a:r>
            <a:r>
              <a:rPr dirty="0"/>
              <a:t> de </a:t>
            </a:r>
            <a:r>
              <a:rPr dirty="0" err="1"/>
              <a:t>Cabometyx</a:t>
            </a:r>
            <a:r>
              <a:rPr dirty="0"/>
              <a:t> (</a:t>
            </a:r>
            <a:r>
              <a:rPr dirty="0" err="1"/>
              <a:t>cabozantinib</a:t>
            </a:r>
            <a:r>
              <a:rPr dirty="0"/>
              <a:t>)..</a:t>
            </a:r>
          </a:p>
          <a:p>
            <a:pPr marL="281353" indent="-281353" algn="l" defTabSz="457200">
              <a:lnSpc>
                <a:spcPts val="3000"/>
              </a:lnSpc>
              <a:buClr>
                <a:srgbClr val="C9583E"/>
              </a:buClr>
              <a:buSzPct val="100000"/>
              <a:buChar char="•"/>
              <a:defRPr sz="3200" b="0">
                <a:solidFill>
                  <a:srgbClr val="3B3735"/>
                </a:solidFill>
              </a:defRPr>
            </a:pPr>
            <a:r>
              <a:rPr dirty="0" err="1"/>
              <a:t>Chanprapaph</a:t>
            </a:r>
            <a:r>
              <a:rPr dirty="0"/>
              <a:t> K, et al. Am J Clin Dermatol. 2016;17:387-402.</a:t>
            </a:r>
          </a:p>
          <a:p>
            <a:pPr marL="281353" indent="-281353" algn="l" defTabSz="457200">
              <a:lnSpc>
                <a:spcPts val="3000"/>
              </a:lnSpc>
              <a:buClr>
                <a:srgbClr val="C9583E"/>
              </a:buClr>
              <a:buSzPct val="100000"/>
              <a:buChar char="•"/>
              <a:defRPr sz="3200" b="0">
                <a:solidFill>
                  <a:srgbClr val="3B3735"/>
                </a:solidFill>
              </a:defRPr>
            </a:pPr>
            <a:r>
              <a:rPr dirty="0"/>
              <a:t>Cheng A-L, et al. Oral presentation at ESMO Asia 2019. Ann Oncol. 2019;30 suppl 9:ix183-202.</a:t>
            </a:r>
          </a:p>
          <a:p>
            <a:pPr marL="281353" indent="-281353" algn="l" defTabSz="457200">
              <a:lnSpc>
                <a:spcPts val="3000"/>
              </a:lnSpc>
              <a:buClr>
                <a:srgbClr val="C9583E"/>
              </a:buClr>
              <a:buSzPct val="100000"/>
              <a:buChar char="•"/>
              <a:defRPr sz="3200" b="0">
                <a:solidFill>
                  <a:srgbClr val="3B3735"/>
                </a:solidFill>
              </a:defRPr>
            </a:pPr>
            <a:r>
              <a:rPr dirty="0" err="1"/>
              <a:t>Ficha</a:t>
            </a:r>
            <a:r>
              <a:rPr dirty="0"/>
              <a:t> </a:t>
            </a:r>
            <a:r>
              <a:rPr dirty="0" err="1"/>
              <a:t>técnica</a:t>
            </a:r>
            <a:r>
              <a:rPr dirty="0"/>
              <a:t> de </a:t>
            </a:r>
            <a:r>
              <a:rPr dirty="0" err="1"/>
              <a:t>Cyramza</a:t>
            </a:r>
            <a:r>
              <a:rPr dirty="0"/>
              <a:t> (ramucirumab).</a:t>
            </a:r>
          </a:p>
          <a:p>
            <a:pPr marL="281353" indent="-281353" algn="l" defTabSz="457200">
              <a:lnSpc>
                <a:spcPts val="3000"/>
              </a:lnSpc>
              <a:buClr>
                <a:srgbClr val="C9583E"/>
              </a:buClr>
              <a:buSzPct val="100000"/>
              <a:buChar char="•"/>
              <a:defRPr sz="3200" b="0">
                <a:solidFill>
                  <a:srgbClr val="3B3735"/>
                </a:solidFill>
              </a:defRPr>
            </a:pPr>
            <a:r>
              <a:rPr dirty="0"/>
              <a:t>De Wit M, et al. Support Care Cancer. 2014;22:837-46.</a:t>
            </a:r>
          </a:p>
          <a:p>
            <a:pPr marL="281353" indent="-281353" algn="l" defTabSz="457200">
              <a:lnSpc>
                <a:spcPts val="3000"/>
              </a:lnSpc>
              <a:buClr>
                <a:srgbClr val="C9583E"/>
              </a:buClr>
              <a:buSzPct val="100000"/>
              <a:buChar char="•"/>
              <a:defRPr sz="3200" b="0">
                <a:solidFill>
                  <a:srgbClr val="3B3735"/>
                </a:solidFill>
              </a:defRPr>
            </a:pPr>
            <a:r>
              <a:rPr dirty="0"/>
              <a:t>Ely JW, Stone MS. Am Fam Physician. 2010;81:726-34.</a:t>
            </a:r>
          </a:p>
          <a:p>
            <a:pPr marL="281353" indent="-281353" algn="l" defTabSz="457200">
              <a:lnSpc>
                <a:spcPts val="3000"/>
              </a:lnSpc>
              <a:buClr>
                <a:srgbClr val="C9583E"/>
              </a:buClr>
              <a:buSzPct val="100000"/>
              <a:buChar char="•"/>
              <a:defRPr sz="3200" b="0">
                <a:solidFill>
                  <a:srgbClr val="3B3735"/>
                </a:solidFill>
              </a:defRPr>
            </a:pPr>
            <a:r>
              <a:rPr dirty="0" err="1"/>
              <a:t>Ficha</a:t>
            </a:r>
            <a:r>
              <a:rPr dirty="0"/>
              <a:t> </a:t>
            </a:r>
            <a:r>
              <a:rPr dirty="0" err="1"/>
              <a:t>técnica</a:t>
            </a:r>
            <a:r>
              <a:rPr dirty="0"/>
              <a:t> de Erbitux (cetuximab).</a:t>
            </a:r>
          </a:p>
          <a:p>
            <a:pPr marL="281353" indent="-281353" algn="l" defTabSz="457200">
              <a:lnSpc>
                <a:spcPts val="3000"/>
              </a:lnSpc>
              <a:buClr>
                <a:srgbClr val="C9583E"/>
              </a:buClr>
              <a:buSzPct val="100000"/>
              <a:buChar char="•"/>
              <a:defRPr sz="3200" b="0">
                <a:solidFill>
                  <a:srgbClr val="3B3735"/>
                </a:solidFill>
              </a:defRPr>
            </a:pPr>
            <a:r>
              <a:rPr dirty="0"/>
              <a:t>Etienne G, et al. N </a:t>
            </a:r>
            <a:r>
              <a:rPr dirty="0" err="1"/>
              <a:t>Engl</a:t>
            </a:r>
            <a:r>
              <a:rPr dirty="0"/>
              <a:t> J Med. 2002;347:446.</a:t>
            </a:r>
          </a:p>
          <a:p>
            <a:pPr marL="281353" indent="-281353" algn="l" defTabSz="457200">
              <a:lnSpc>
                <a:spcPts val="3000"/>
              </a:lnSpc>
              <a:buClr>
                <a:srgbClr val="C9583E"/>
              </a:buClr>
              <a:buSzPct val="100000"/>
              <a:buChar char="•"/>
              <a:defRPr sz="3200" b="0">
                <a:solidFill>
                  <a:srgbClr val="3B3735"/>
                </a:solidFill>
              </a:defRPr>
            </a:pPr>
            <a:r>
              <a:rPr dirty="0" err="1"/>
              <a:t>Ference</a:t>
            </a:r>
            <a:r>
              <a:rPr dirty="0"/>
              <a:t> JD, Last AR. Am Fam Physician. 2009;79:135-40.</a:t>
            </a:r>
          </a:p>
          <a:p>
            <a:pPr marL="281353" indent="-281353" algn="l" defTabSz="457200">
              <a:lnSpc>
                <a:spcPts val="3000"/>
              </a:lnSpc>
              <a:buClr>
                <a:srgbClr val="C9583E"/>
              </a:buClr>
              <a:buSzPct val="100000"/>
              <a:buChar char="•"/>
              <a:defRPr sz="3200" b="0">
                <a:solidFill>
                  <a:srgbClr val="3B3735"/>
                </a:solidFill>
              </a:defRPr>
            </a:pPr>
            <a:r>
              <a:rPr dirty="0" err="1"/>
              <a:t>Ficha</a:t>
            </a:r>
            <a:r>
              <a:rPr dirty="0"/>
              <a:t> </a:t>
            </a:r>
            <a:r>
              <a:rPr dirty="0" err="1"/>
              <a:t>técnica</a:t>
            </a:r>
            <a:r>
              <a:rPr dirty="0"/>
              <a:t> de Gleevec (imatinib).</a:t>
            </a:r>
          </a:p>
          <a:p>
            <a:pPr marL="281353" indent="-281353" algn="l" defTabSz="457200">
              <a:lnSpc>
                <a:spcPts val="3000"/>
              </a:lnSpc>
              <a:buClr>
                <a:srgbClr val="C9583E"/>
              </a:buClr>
              <a:buSzPct val="100000"/>
              <a:buChar char="•"/>
              <a:defRPr sz="3200" b="0">
                <a:solidFill>
                  <a:srgbClr val="3B3735"/>
                </a:solidFill>
              </a:defRPr>
            </a:pPr>
            <a:r>
              <a:rPr dirty="0"/>
              <a:t>Gomez P, </a:t>
            </a:r>
            <a:r>
              <a:rPr dirty="0" err="1"/>
              <a:t>Lacouture</a:t>
            </a:r>
            <a:r>
              <a:rPr dirty="0"/>
              <a:t> ME. Oncologist. 2011;16:1508-19.</a:t>
            </a:r>
          </a:p>
        </p:txBody>
      </p:sp>
      <p:sp>
        <p:nvSpPr>
          <p:cNvPr id="946" name="REFERENCIAS"/>
          <p:cNvSpPr txBox="1"/>
          <p:nvPr/>
        </p:nvSpPr>
        <p:spPr>
          <a:xfrm>
            <a:off x="1130300" y="660399"/>
            <a:ext cx="5124302"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b="0" cap="all">
                <a:solidFill>
                  <a:srgbClr val="3B3735"/>
                </a:solidFill>
              </a:defRPr>
            </a:lvl1pPr>
          </a:lstStyle>
          <a:p>
            <a:r>
              <a:t>REFERENCIAS</a:t>
            </a:r>
          </a:p>
        </p:txBody>
      </p:sp>
      <p:sp>
        <p:nvSpPr>
          <p:cNvPr id="947" name="Gordon CR, et al. Ann Plast Surg. 2009;62:707-9.…"/>
          <p:cNvSpPr txBox="1"/>
          <p:nvPr/>
        </p:nvSpPr>
        <p:spPr>
          <a:xfrm>
            <a:off x="13240881" y="560348"/>
            <a:ext cx="10409051" cy="130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81353" indent="-281353" algn="l" defTabSz="457200">
              <a:lnSpc>
                <a:spcPts val="3000"/>
              </a:lnSpc>
              <a:buClr>
                <a:srgbClr val="C9583E"/>
              </a:buClr>
              <a:buSzPct val="100000"/>
              <a:buChar char="•"/>
              <a:defRPr sz="3200" b="0">
                <a:solidFill>
                  <a:srgbClr val="3B3735"/>
                </a:solidFill>
              </a:defRPr>
            </a:pPr>
            <a:endParaRPr/>
          </a:p>
          <a:p>
            <a:pPr lvl="1" indent="0" algn="l" defTabSz="457200">
              <a:lnSpc>
                <a:spcPts val="3000"/>
              </a:lnSpc>
              <a:buClr>
                <a:srgbClr val="C9583E"/>
              </a:buClr>
              <a:defRPr sz="3200" b="0">
                <a:solidFill>
                  <a:srgbClr val="3B3735"/>
                </a:solidFill>
              </a:defRPr>
            </a:pPr>
            <a:endParaRPr/>
          </a:p>
          <a:p>
            <a:pPr marL="281353" indent="-281353" algn="l" defTabSz="457200">
              <a:lnSpc>
                <a:spcPts val="3000"/>
              </a:lnSpc>
              <a:buClr>
                <a:srgbClr val="C9583E"/>
              </a:buClr>
              <a:buSzPct val="100000"/>
              <a:buChar char="•"/>
              <a:defRPr sz="3200" b="0">
                <a:solidFill>
                  <a:srgbClr val="3B3735"/>
                </a:solidFill>
              </a:defRPr>
            </a:pPr>
            <a:r>
              <a:t>Gordon CR, et al. Ann Plast Surg. 2009;62:707-9. </a:t>
            </a:r>
          </a:p>
          <a:p>
            <a:pPr marL="281353" indent="-281353" algn="l" defTabSz="457200">
              <a:lnSpc>
                <a:spcPts val="3000"/>
              </a:lnSpc>
              <a:buClr>
                <a:srgbClr val="C9583E"/>
              </a:buClr>
              <a:buSzPct val="100000"/>
              <a:buChar char="•"/>
              <a:defRPr sz="3200" b="0">
                <a:solidFill>
                  <a:srgbClr val="3B3735"/>
                </a:solidFill>
              </a:defRPr>
            </a:pPr>
            <a:r>
              <a:t>Grothey A, et al. Póster presentado en la reunión anual I de ASCO, 2013. Journal of Clinical Oncology. 2013;31:15 suppl 3637.</a:t>
            </a:r>
          </a:p>
          <a:p>
            <a:pPr marL="281353" indent="-281353" algn="l" defTabSz="457200">
              <a:lnSpc>
                <a:spcPts val="3000"/>
              </a:lnSpc>
              <a:buClr>
                <a:srgbClr val="C9583E"/>
              </a:buClr>
              <a:buSzPct val="100000"/>
              <a:buChar char="•"/>
              <a:defRPr sz="3200" b="0">
                <a:solidFill>
                  <a:srgbClr val="3B3735"/>
                </a:solidFill>
              </a:defRPr>
            </a:pPr>
            <a:r>
              <a:t>Grothey A, et al. Oncologist. 2014;19:669-80. </a:t>
            </a:r>
          </a:p>
          <a:p>
            <a:pPr marL="281353" indent="-281353" algn="l" defTabSz="457200">
              <a:lnSpc>
                <a:spcPts val="3000"/>
              </a:lnSpc>
              <a:buClr>
                <a:srgbClr val="C9583E"/>
              </a:buClr>
              <a:buSzPct val="100000"/>
              <a:buChar char="•"/>
              <a:defRPr sz="3200" b="0">
                <a:solidFill>
                  <a:srgbClr val="3B3735"/>
                </a:solidFill>
              </a:defRPr>
            </a:pPr>
            <a:r>
              <a:t>Grothey A, et al. J Clin Oncol. 2017:35 suppl:3551.</a:t>
            </a:r>
          </a:p>
          <a:p>
            <a:pPr marL="281353" indent="-281353" algn="l" defTabSz="457200">
              <a:lnSpc>
                <a:spcPts val="3000"/>
              </a:lnSpc>
              <a:buClr>
                <a:srgbClr val="C9583E"/>
              </a:buClr>
              <a:buSzPct val="100000"/>
              <a:buChar char="•"/>
              <a:defRPr sz="3200" b="0">
                <a:solidFill>
                  <a:srgbClr val="3B3735"/>
                </a:solidFill>
              </a:defRPr>
            </a:pPr>
            <a:r>
              <a:t>Guztmer R, et al. Dtsch Arztebl Int. 2012;109:133-40.</a:t>
            </a:r>
          </a:p>
          <a:p>
            <a:pPr marL="281353" indent="-281353" algn="l" defTabSz="457200">
              <a:lnSpc>
                <a:spcPts val="3000"/>
              </a:lnSpc>
              <a:buClr>
                <a:srgbClr val="C9583E"/>
              </a:buClr>
              <a:buSzPct val="100000"/>
              <a:buChar char="•"/>
              <a:defRPr sz="3200" b="0">
                <a:solidFill>
                  <a:srgbClr val="3B3735"/>
                </a:solidFill>
              </a:defRPr>
            </a:pPr>
            <a:r>
              <a:t>Haneke E. Dermatol Res Pract. 2012;2012:783924.  </a:t>
            </a:r>
          </a:p>
          <a:p>
            <a:pPr marL="281353" indent="-281353" algn="l" defTabSz="457200">
              <a:lnSpc>
                <a:spcPts val="3000"/>
              </a:lnSpc>
              <a:buClr>
                <a:srgbClr val="C9583E"/>
              </a:buClr>
              <a:buSzPct val="100000"/>
              <a:buChar char="•"/>
              <a:defRPr sz="3200" b="0">
                <a:solidFill>
                  <a:srgbClr val="3B3735"/>
                </a:solidFill>
              </a:defRPr>
            </a:pPr>
            <a:r>
              <a:t>Hiraoka A, et al. Cancer Med. 2019;8:3719-28.  </a:t>
            </a:r>
          </a:p>
          <a:p>
            <a:pPr marL="281353" indent="-281353" algn="l" defTabSz="457200">
              <a:lnSpc>
                <a:spcPts val="3000"/>
              </a:lnSpc>
              <a:buClr>
                <a:srgbClr val="C9583E"/>
              </a:buClr>
              <a:buSzPct val="100000"/>
              <a:buChar char="•"/>
              <a:defRPr sz="3200" b="0">
                <a:solidFill>
                  <a:srgbClr val="3B3735"/>
                </a:solidFill>
              </a:defRPr>
            </a:pPr>
            <a:r>
              <a:t>Hofheinz R-D, et al. Oncologist. 2016;21:1483-91.</a:t>
            </a:r>
          </a:p>
          <a:p>
            <a:pPr marL="281353" indent="-281353" algn="l" defTabSz="457200">
              <a:lnSpc>
                <a:spcPts val="3000"/>
              </a:lnSpc>
              <a:buClr>
                <a:srgbClr val="C9583E"/>
              </a:buClr>
              <a:buSzPct val="100000"/>
              <a:buChar char="•"/>
              <a:defRPr sz="3200" b="0">
                <a:solidFill>
                  <a:srgbClr val="3B3735"/>
                </a:solidFill>
              </a:defRPr>
            </a:pPr>
            <a:r>
              <a:t>Jonker DJ, et al. N Engl J Med. 2007;357:2040-8.  </a:t>
            </a:r>
          </a:p>
          <a:p>
            <a:pPr marL="281353" indent="-281353" algn="l" defTabSz="457200">
              <a:lnSpc>
                <a:spcPts val="3000"/>
              </a:lnSpc>
              <a:buClr>
                <a:srgbClr val="C9583E"/>
              </a:buClr>
              <a:buSzPct val="100000"/>
              <a:buChar char="•"/>
              <a:defRPr sz="3200" b="0">
                <a:solidFill>
                  <a:srgbClr val="3B3735"/>
                </a:solidFill>
              </a:defRPr>
            </a:pPr>
            <a:r>
              <a:t>Joshi SS, et al. Cancer. 2010;116:3916-23.</a:t>
            </a:r>
          </a:p>
          <a:p>
            <a:pPr marL="281353" indent="-281353" algn="l" defTabSz="457200">
              <a:lnSpc>
                <a:spcPts val="3000"/>
              </a:lnSpc>
              <a:buClr>
                <a:srgbClr val="C9583E"/>
              </a:buClr>
              <a:buSzPct val="100000"/>
              <a:buChar char="•"/>
              <a:defRPr sz="3200" b="0">
                <a:solidFill>
                  <a:srgbClr val="3B3735"/>
                </a:solidFill>
              </a:defRPr>
            </a:pPr>
            <a:r>
              <a:t>Kinoshita T, et al. Front Oncol. 2019;9:733.</a:t>
            </a:r>
          </a:p>
          <a:p>
            <a:pPr marL="281353" indent="-281353" algn="l" defTabSz="457200">
              <a:lnSpc>
                <a:spcPts val="3000"/>
              </a:lnSpc>
              <a:buClr>
                <a:srgbClr val="C9583E"/>
              </a:buClr>
              <a:buSzPct val="100000"/>
              <a:buChar char="•"/>
              <a:defRPr sz="3200" b="0">
                <a:solidFill>
                  <a:srgbClr val="3B3735"/>
                </a:solidFill>
              </a:defRPr>
            </a:pPr>
            <a:r>
              <a:t>Klufa J, et al. Sci Transl Med. 2019;11:eaax2693.</a:t>
            </a:r>
          </a:p>
          <a:p>
            <a:pPr marL="281353" indent="-281353" algn="l" defTabSz="457200">
              <a:lnSpc>
                <a:spcPts val="3000"/>
              </a:lnSpc>
              <a:buClr>
                <a:srgbClr val="C9583E"/>
              </a:buClr>
              <a:buSzPct val="100000"/>
              <a:buChar char="•"/>
              <a:defRPr sz="3200" b="0">
                <a:solidFill>
                  <a:srgbClr val="3B3735"/>
                </a:solidFill>
              </a:defRPr>
            </a:pPr>
            <a:r>
              <a:t>Kopetz S, et al. N Engl J Med. 2019;381:1632-43.</a:t>
            </a:r>
          </a:p>
          <a:p>
            <a:pPr marL="281353" indent="-281353" algn="l" defTabSz="457200">
              <a:lnSpc>
                <a:spcPts val="3000"/>
              </a:lnSpc>
              <a:buClr>
                <a:srgbClr val="C9583E"/>
              </a:buClr>
              <a:buSzPct val="100000"/>
              <a:buChar char="•"/>
              <a:defRPr sz="3200" b="0">
                <a:solidFill>
                  <a:srgbClr val="3B3735"/>
                </a:solidFill>
              </a:defRPr>
            </a:pPr>
            <a:r>
              <a:t>Krishnamoorthy SK, et al. Therap Adv Gastroenterol. 2015;8:285-97.</a:t>
            </a:r>
            <a:endParaRPr sz="850">
              <a:solidFill>
                <a:srgbClr val="000000"/>
              </a:solidFill>
              <a:latin typeface="Helvetica"/>
              <a:ea typeface="Helvetica"/>
              <a:cs typeface="Helvetica"/>
              <a:sym typeface="Helvetica"/>
            </a:endParaRPr>
          </a:p>
          <a:p>
            <a:pPr marL="281353" indent="-281353" algn="l" defTabSz="457200">
              <a:lnSpc>
                <a:spcPts val="3000"/>
              </a:lnSpc>
              <a:buClr>
                <a:srgbClr val="C9583E"/>
              </a:buClr>
              <a:buSzPct val="100000"/>
              <a:buChar char="•"/>
              <a:defRPr sz="3200" b="0">
                <a:solidFill>
                  <a:srgbClr val="3B3735"/>
                </a:solidFill>
              </a:defRPr>
            </a:pPr>
            <a:r>
              <a:t>Lacouture ME, et al. Oncologist. 2008;13:1001-11.</a:t>
            </a:r>
          </a:p>
          <a:p>
            <a:pPr marL="281353" indent="-281353" algn="l" defTabSz="457200">
              <a:lnSpc>
                <a:spcPts val="3000"/>
              </a:lnSpc>
              <a:buClr>
                <a:srgbClr val="C9583E"/>
              </a:buClr>
              <a:buSzPct val="100000"/>
              <a:buChar char="•"/>
              <a:defRPr sz="3200" b="0">
                <a:solidFill>
                  <a:srgbClr val="3B3735"/>
                </a:solidFill>
              </a:defRPr>
            </a:pPr>
            <a:r>
              <a:t>Lacouture ME, et al. J Clin Oncol. 2010;28:1351-7.</a:t>
            </a:r>
          </a:p>
          <a:p>
            <a:pPr marL="281353" indent="-281353" algn="l" defTabSz="457200">
              <a:lnSpc>
                <a:spcPts val="3000"/>
              </a:lnSpc>
              <a:buClr>
                <a:srgbClr val="C9583E"/>
              </a:buClr>
              <a:buSzPct val="100000"/>
              <a:buChar char="•"/>
              <a:defRPr sz="3200" b="0">
                <a:solidFill>
                  <a:srgbClr val="3B3735"/>
                </a:solidFill>
              </a:defRPr>
            </a:pPr>
            <a:r>
              <a:t>Lacouture ME, et al. Clin Colorectal Cancer. 2018;17:85-96.</a:t>
            </a:r>
          </a:p>
          <a:p>
            <a:pPr marL="281353" indent="-281353" algn="l" defTabSz="457200">
              <a:lnSpc>
                <a:spcPts val="3000"/>
              </a:lnSpc>
              <a:buClr>
                <a:srgbClr val="C9583E"/>
              </a:buClr>
              <a:buSzPct val="100000"/>
              <a:buChar char="•"/>
              <a:defRPr sz="3200" b="0">
                <a:solidFill>
                  <a:srgbClr val="3B3735"/>
                </a:solidFill>
              </a:defRPr>
            </a:pPr>
            <a:r>
              <a:t>Lacouture ME, et al. Support Care Cancer. 2010;18:509-22.</a:t>
            </a:r>
          </a:p>
          <a:p>
            <a:pPr marL="281353" indent="-281353" algn="l" defTabSz="457200">
              <a:lnSpc>
                <a:spcPts val="3000"/>
              </a:lnSpc>
              <a:buClr>
                <a:srgbClr val="C9583E"/>
              </a:buClr>
              <a:buSzPct val="100000"/>
              <a:buChar char="•"/>
              <a:defRPr sz="3200" b="0">
                <a:solidFill>
                  <a:srgbClr val="3B3735"/>
                </a:solidFill>
              </a:defRPr>
            </a:pPr>
            <a:r>
              <a:t>Lacouture ME, et al. Support Care Cancer. 2011;19:1079-95.</a:t>
            </a:r>
          </a:p>
          <a:p>
            <a:pPr marL="281353" indent="-281353" algn="l" defTabSz="457200">
              <a:lnSpc>
                <a:spcPts val="3000"/>
              </a:lnSpc>
              <a:buClr>
                <a:srgbClr val="C9583E"/>
              </a:buClr>
              <a:buSzPct val="100000"/>
              <a:buChar char="•"/>
              <a:defRPr sz="3200" b="0">
                <a:solidFill>
                  <a:srgbClr val="3B3735"/>
                </a:solidFill>
              </a:defRPr>
            </a:pPr>
            <a:r>
              <a:t>Lee JL, et al. Ann Oncol. 2015;26:2300-5.</a:t>
            </a:r>
          </a:p>
          <a:p>
            <a:pPr marL="281353" indent="-281353" algn="l" defTabSz="457200">
              <a:lnSpc>
                <a:spcPts val="3000"/>
              </a:lnSpc>
              <a:buClr>
                <a:srgbClr val="C9583E"/>
              </a:buClr>
              <a:buSzPct val="100000"/>
              <a:buChar char="•"/>
              <a:defRPr sz="3200" b="0">
                <a:solidFill>
                  <a:srgbClr val="3B3735"/>
                </a:solidFill>
              </a:defRPr>
            </a:pPr>
            <a:r>
              <a:t>Ficha técnica de Lenvima (lenvatinib).</a:t>
            </a:r>
          </a:p>
          <a:p>
            <a:pPr marL="281353" indent="-281353" algn="l" defTabSz="457200">
              <a:lnSpc>
                <a:spcPts val="3000"/>
              </a:lnSpc>
              <a:buClr>
                <a:srgbClr val="C9583E"/>
              </a:buClr>
              <a:buSzPct val="100000"/>
              <a:buChar char="•"/>
              <a:defRPr sz="3200" b="0">
                <a:solidFill>
                  <a:srgbClr val="3B3735"/>
                </a:solidFill>
              </a:defRPr>
            </a:pPr>
            <a:r>
              <a:t>López-Gómez V, et al. J Breast Cancer. 2019;22:661-6.</a:t>
            </a:r>
          </a:p>
          <a:p>
            <a:pPr marL="281353" indent="-281353" algn="l" defTabSz="457200">
              <a:lnSpc>
                <a:spcPts val="3000"/>
              </a:lnSpc>
              <a:buClr>
                <a:srgbClr val="C9583E"/>
              </a:buClr>
              <a:buSzPct val="100000"/>
              <a:buChar char="•"/>
              <a:defRPr sz="3200" b="0">
                <a:solidFill>
                  <a:srgbClr val="3B3735"/>
                </a:solidFill>
              </a:defRPr>
            </a:pPr>
            <a:r>
              <a:t>Manchen E, et al. J Support Oncol. 2011;9:13-23.</a:t>
            </a:r>
          </a:p>
          <a:p>
            <a:pPr marL="281353" indent="-281353" algn="l" defTabSz="457200">
              <a:lnSpc>
                <a:spcPts val="3000"/>
              </a:lnSpc>
              <a:buClr>
                <a:srgbClr val="C9583E"/>
              </a:buClr>
              <a:buSzPct val="100000"/>
              <a:buChar char="•"/>
              <a:defRPr sz="3200" b="0">
                <a:solidFill>
                  <a:srgbClr val="3B3735"/>
                </a:solidFill>
              </a:defRPr>
            </a:pPr>
            <a:r>
              <a:t>McLellan B, et al. Ann Oncol. 2015;26:2017-26.</a:t>
            </a:r>
          </a:p>
          <a:p>
            <a:pPr marL="281353" indent="-281353" algn="l" defTabSz="457200">
              <a:lnSpc>
                <a:spcPts val="3000"/>
              </a:lnSpc>
              <a:buClr>
                <a:srgbClr val="C9583E"/>
              </a:buClr>
              <a:buSzPct val="100000"/>
              <a:buChar char="•"/>
              <a:defRPr sz="3200" b="0">
                <a:solidFill>
                  <a:srgbClr val="3B3735"/>
                </a:solidFill>
              </a:defRPr>
            </a:pPr>
            <a:r>
              <a:t>McLellan B, Kerr H. Dermatol Ther. 2011;24:396-400.</a:t>
            </a:r>
          </a:p>
          <a:p>
            <a:pPr marL="281353" indent="-281353" algn="l" defTabSz="457200">
              <a:lnSpc>
                <a:spcPts val="3000"/>
              </a:lnSpc>
              <a:buClr>
                <a:srgbClr val="C9583E"/>
              </a:buClr>
              <a:buSzPct val="100000"/>
              <a:buChar char="•"/>
              <a:defRPr sz="3200" b="0">
                <a:solidFill>
                  <a:srgbClr val="3B3735"/>
                </a:solidFill>
              </a:defRPr>
            </a:pPr>
            <a:r>
              <a:t>Instituto Nacional del Cáncer. Criterios Comunes de Terminología para Eventos Adversos, versión 5.0 del Programa de Evaluación de Tratamientos para el Cáncer. 27 de noviembre de 2017. (Consultado el 31 de enero de 2020).</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9"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50" name="REFERENCIAS (CONTINUACIÓN)"/>
          <p:cNvSpPr txBox="1"/>
          <p:nvPr/>
        </p:nvSpPr>
        <p:spPr>
          <a:xfrm>
            <a:off x="1130300" y="660399"/>
            <a:ext cx="11829604"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b="0" cap="all">
                <a:solidFill>
                  <a:srgbClr val="3B3735"/>
                </a:solidFill>
              </a:defRPr>
            </a:lvl1pPr>
          </a:lstStyle>
          <a:p>
            <a:r>
              <a:t>REFERENCIAS (CONTINUACIÓN)</a:t>
            </a:r>
          </a:p>
        </p:txBody>
      </p:sp>
      <p:sp>
        <p:nvSpPr>
          <p:cNvPr id="951" name="Lineamientos de la NCCN. Colon Cancer. Versión 2.2020 (3 de marzo de 2020).…"/>
          <p:cNvSpPr txBox="1"/>
          <p:nvPr/>
        </p:nvSpPr>
        <p:spPr>
          <a:xfrm>
            <a:off x="808465" y="1875572"/>
            <a:ext cx="12107999" cy="927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81353" indent="-281353" algn="l" defTabSz="457200">
              <a:lnSpc>
                <a:spcPts val="3000"/>
              </a:lnSpc>
              <a:buClr>
                <a:srgbClr val="C9583E"/>
              </a:buClr>
              <a:buSzPct val="100000"/>
              <a:buChar char="•"/>
              <a:defRPr sz="3200" b="0">
                <a:solidFill>
                  <a:srgbClr val="3B3735"/>
                </a:solidFill>
              </a:defRPr>
            </a:pPr>
            <a:endParaRPr/>
          </a:p>
          <a:p>
            <a:pPr marL="281353" indent="-281353" algn="l" defTabSz="457200">
              <a:lnSpc>
                <a:spcPts val="3000"/>
              </a:lnSpc>
              <a:buClr>
                <a:srgbClr val="C9583E"/>
              </a:buClr>
              <a:buSzPct val="100000"/>
              <a:buChar char="•"/>
              <a:defRPr sz="3200" b="0">
                <a:solidFill>
                  <a:srgbClr val="3B3735"/>
                </a:solidFill>
              </a:defRPr>
            </a:pPr>
            <a:r>
              <a:t>Lineamientos de la NCCN. Colon Cancer. Versión 2.2020 (3 de marzo de 2020). </a:t>
            </a:r>
          </a:p>
          <a:p>
            <a:pPr marL="281353" indent="-281353" algn="l" defTabSz="457200">
              <a:lnSpc>
                <a:spcPts val="3000"/>
              </a:lnSpc>
              <a:buClr>
                <a:srgbClr val="C9583E"/>
              </a:buClr>
              <a:buSzPct val="100000"/>
              <a:buChar char="•"/>
              <a:defRPr sz="3200" b="0">
                <a:solidFill>
                  <a:srgbClr val="3B3735"/>
                </a:solidFill>
              </a:defRPr>
            </a:pPr>
            <a:r>
              <a:t>Ficha técnica de Nexavar (sorafenib).</a:t>
            </a:r>
          </a:p>
          <a:p>
            <a:pPr marL="281353" indent="-281353" algn="l" defTabSz="457200">
              <a:lnSpc>
                <a:spcPts val="3000"/>
              </a:lnSpc>
              <a:buClr>
                <a:srgbClr val="C9583E"/>
              </a:buClr>
              <a:buSzPct val="100000"/>
              <a:buChar char="•"/>
              <a:defRPr sz="3200" b="0">
                <a:solidFill>
                  <a:srgbClr val="3B3735"/>
                </a:solidFill>
              </a:defRPr>
            </a:pPr>
            <a:r>
              <a:t>Potthoff K, et al. Ann Oncol. 2011;22:524-35.</a:t>
            </a:r>
          </a:p>
          <a:p>
            <a:pPr marL="281353" indent="-281353" algn="l" defTabSz="457200">
              <a:lnSpc>
                <a:spcPts val="3000"/>
              </a:lnSpc>
              <a:buClr>
                <a:srgbClr val="C9583E"/>
              </a:buClr>
              <a:buSzPct val="100000"/>
              <a:buChar char="•"/>
              <a:defRPr sz="3200" b="0">
                <a:solidFill>
                  <a:srgbClr val="3B3735"/>
                </a:solidFill>
              </a:defRPr>
            </a:pPr>
            <a:r>
              <a:t>Puzanov I, et al. J Clin Oncol. 2011;29 suppl 15:e21113.</a:t>
            </a:r>
          </a:p>
          <a:p>
            <a:pPr marL="281353" indent="-281353" algn="l" defTabSz="457200">
              <a:lnSpc>
                <a:spcPts val="3000"/>
              </a:lnSpc>
              <a:buClr>
                <a:srgbClr val="C9583E"/>
              </a:buClr>
              <a:buSzPct val="100000"/>
              <a:buChar char="•"/>
              <a:defRPr sz="3200" b="0">
                <a:solidFill>
                  <a:srgbClr val="3B3735"/>
                </a:solidFill>
              </a:defRPr>
            </a:pPr>
            <a:r>
              <a:t>Robert C, et al. Semin Oncol. 2012;39:227-40.</a:t>
            </a:r>
          </a:p>
          <a:p>
            <a:pPr marL="281353" indent="-281353" algn="l" defTabSz="457200">
              <a:lnSpc>
                <a:spcPts val="3000"/>
              </a:lnSpc>
              <a:buClr>
                <a:srgbClr val="C9583E"/>
              </a:buClr>
              <a:buSzPct val="100000"/>
              <a:buChar char="•"/>
              <a:defRPr sz="3200" b="0">
                <a:solidFill>
                  <a:srgbClr val="3B3735"/>
                </a:solidFill>
              </a:defRPr>
            </a:pPr>
            <a:r>
              <a:t>Rossi A, et al. J Cosmet Dermatol. 2017;16:537-41.</a:t>
            </a:r>
          </a:p>
          <a:p>
            <a:pPr marL="281353" indent="-281353" algn="l" defTabSz="457200">
              <a:lnSpc>
                <a:spcPts val="3000"/>
              </a:lnSpc>
              <a:buClr>
                <a:srgbClr val="C9583E"/>
              </a:buClr>
              <a:buSzPct val="100000"/>
              <a:buChar char="•"/>
              <a:defRPr sz="3200" b="0">
                <a:solidFill>
                  <a:srgbClr val="3B3735"/>
                </a:solidFill>
              </a:defRPr>
            </a:pPr>
            <a:r>
              <a:t>Rugo HS, et al. Lancet Oncol. 2017;18:654-62.</a:t>
            </a:r>
          </a:p>
          <a:p>
            <a:pPr marL="281353" indent="-281353" algn="l" defTabSz="457200">
              <a:lnSpc>
                <a:spcPts val="3000"/>
              </a:lnSpc>
              <a:buClr>
                <a:srgbClr val="C9583E"/>
              </a:buClr>
              <a:buSzPct val="100000"/>
              <a:buChar char="•"/>
              <a:defRPr sz="3200" b="0">
                <a:solidFill>
                  <a:srgbClr val="3B3735"/>
                </a:solidFill>
              </a:defRPr>
            </a:pPr>
            <a:r>
              <a:t>Scott LC, et al. Sarcoma. 2005;9:157-60.</a:t>
            </a:r>
          </a:p>
          <a:p>
            <a:pPr marL="281353" indent="-281353" algn="l" defTabSz="457200">
              <a:lnSpc>
                <a:spcPts val="3000"/>
              </a:lnSpc>
              <a:buClr>
                <a:srgbClr val="C9583E"/>
              </a:buClr>
              <a:buSzPct val="100000"/>
              <a:buChar char="•"/>
              <a:defRPr sz="3200" b="0">
                <a:solidFill>
                  <a:srgbClr val="3B3735"/>
                </a:solidFill>
              </a:defRPr>
            </a:pPr>
            <a:r>
              <a:t>Segaert S, et al. Eur J Cancer. 2009;45 suppl 1:295-308.</a:t>
            </a:r>
          </a:p>
          <a:p>
            <a:pPr marL="281353" indent="-281353" algn="l" defTabSz="457200">
              <a:lnSpc>
                <a:spcPts val="3000"/>
              </a:lnSpc>
              <a:buClr>
                <a:srgbClr val="C9583E"/>
              </a:buClr>
              <a:buSzPct val="100000"/>
              <a:buChar char="•"/>
              <a:defRPr sz="3200" b="0">
                <a:solidFill>
                  <a:srgbClr val="3B3735"/>
                </a:solidFill>
              </a:defRPr>
            </a:pPr>
            <a:r>
              <a:t>Sinha R, et al. Br J Dermatol. 2012;167:987-94.</a:t>
            </a:r>
          </a:p>
          <a:p>
            <a:pPr marL="281353" indent="-281353" algn="l" defTabSz="457200">
              <a:lnSpc>
                <a:spcPts val="3000"/>
              </a:lnSpc>
              <a:buClr>
                <a:srgbClr val="C9583E"/>
              </a:buClr>
              <a:buSzPct val="100000"/>
              <a:buChar char="•"/>
              <a:defRPr sz="3200" b="0">
                <a:solidFill>
                  <a:srgbClr val="3B3735"/>
                </a:solidFill>
              </a:defRPr>
            </a:pPr>
            <a:r>
              <a:t>Sollena P, et al. Drugs Context. 2019;8:212613.</a:t>
            </a:r>
          </a:p>
          <a:p>
            <a:pPr marL="281353" indent="-281353" algn="l" defTabSz="457200">
              <a:lnSpc>
                <a:spcPts val="3000"/>
              </a:lnSpc>
              <a:buClr>
                <a:srgbClr val="C9583E"/>
              </a:buClr>
              <a:buSzPct val="100000"/>
              <a:buChar char="•"/>
              <a:defRPr sz="3200" b="0">
                <a:solidFill>
                  <a:srgbClr val="3B3735"/>
                </a:solidFill>
              </a:defRPr>
            </a:pPr>
            <a:r>
              <a:t>Ficha técnica de Sprycel (dasatinib).</a:t>
            </a:r>
          </a:p>
          <a:p>
            <a:pPr marL="281353" indent="-281353" algn="l" defTabSz="457200">
              <a:lnSpc>
                <a:spcPts val="3000"/>
              </a:lnSpc>
              <a:buClr>
                <a:srgbClr val="C9583E"/>
              </a:buClr>
              <a:buSzPct val="100000"/>
              <a:buChar char="•"/>
              <a:defRPr sz="3200" b="0">
                <a:solidFill>
                  <a:srgbClr val="3B3735"/>
                </a:solidFill>
              </a:defRPr>
            </a:pPr>
            <a:r>
              <a:t>Ficha técnica de Stivarga (regorafenib).</a:t>
            </a:r>
          </a:p>
          <a:p>
            <a:pPr marL="281353" indent="-281353" algn="l" defTabSz="457200">
              <a:lnSpc>
                <a:spcPts val="3000"/>
              </a:lnSpc>
              <a:buClr>
                <a:srgbClr val="C9583E"/>
              </a:buClr>
              <a:buSzPct val="100000"/>
              <a:buChar char="•"/>
              <a:defRPr sz="3200" b="0">
                <a:solidFill>
                  <a:srgbClr val="3B3735"/>
                </a:solidFill>
              </a:defRPr>
            </a:pPr>
            <a:r>
              <a:t>Ficha técnica de Sutent (sunitinib).</a:t>
            </a:r>
          </a:p>
          <a:p>
            <a:pPr marL="281353" indent="-281353" algn="l" defTabSz="457200">
              <a:lnSpc>
                <a:spcPts val="3000"/>
              </a:lnSpc>
              <a:buClr>
                <a:srgbClr val="C9583E"/>
              </a:buClr>
              <a:buSzPct val="100000"/>
              <a:buChar char="•"/>
              <a:defRPr sz="3200" b="0">
                <a:solidFill>
                  <a:srgbClr val="3B3735"/>
                </a:solidFill>
              </a:defRPr>
            </a:pPr>
            <a:r>
              <a:t>Tang N, Ratner D. Dermatol Surg. 2016;42 suppl 1:S40-8.</a:t>
            </a:r>
          </a:p>
          <a:p>
            <a:pPr marL="281353" indent="-281353" algn="l" defTabSz="457200">
              <a:lnSpc>
                <a:spcPts val="3000"/>
              </a:lnSpc>
              <a:buClr>
                <a:srgbClr val="C9583E"/>
              </a:buClr>
              <a:buSzPct val="100000"/>
              <a:buChar char="•"/>
              <a:defRPr sz="3200" b="0">
                <a:solidFill>
                  <a:srgbClr val="3B3735"/>
                </a:solidFill>
              </a:defRPr>
            </a:pPr>
            <a:r>
              <a:t>Ficha técnica de Tarceva (erlotinib).</a:t>
            </a:r>
          </a:p>
          <a:p>
            <a:pPr marL="281353" indent="-281353" algn="l" defTabSz="457200">
              <a:lnSpc>
                <a:spcPts val="3000"/>
              </a:lnSpc>
              <a:buClr>
                <a:srgbClr val="C9583E"/>
              </a:buClr>
              <a:buSzPct val="100000"/>
              <a:buChar char="•"/>
              <a:defRPr sz="3200" b="0">
                <a:solidFill>
                  <a:srgbClr val="3B3735"/>
                </a:solidFill>
              </a:defRPr>
            </a:pPr>
            <a:r>
              <a:t>Ficha técnica de Tasigna (nilotinib).</a:t>
            </a:r>
          </a:p>
          <a:p>
            <a:pPr marL="281353" indent="-281353" algn="l" defTabSz="457200">
              <a:lnSpc>
                <a:spcPts val="3000"/>
              </a:lnSpc>
              <a:buClr>
                <a:srgbClr val="C9583E"/>
              </a:buClr>
              <a:buSzPct val="100000"/>
              <a:buChar char="•"/>
              <a:defRPr sz="3200" b="0">
                <a:solidFill>
                  <a:srgbClr val="3B3735"/>
                </a:solidFill>
              </a:defRPr>
            </a:pPr>
            <a:r>
              <a:t>Ficha técnica de Vectibix (panitumumab).</a:t>
            </a:r>
          </a:p>
          <a:p>
            <a:pPr marL="281353" indent="-281353" algn="l" defTabSz="457200">
              <a:lnSpc>
                <a:spcPts val="3000"/>
              </a:lnSpc>
              <a:buClr>
                <a:srgbClr val="C9583E"/>
              </a:buClr>
              <a:buSzPct val="100000"/>
              <a:buChar char="•"/>
              <a:defRPr sz="3200" b="0">
                <a:solidFill>
                  <a:srgbClr val="3B3735"/>
                </a:solidFill>
              </a:defRPr>
            </a:pPr>
            <a:r>
              <a:t>Wang P, et al. Expert Rev Gastroenterol Hepatol. 2018;12:1-8.</a:t>
            </a:r>
          </a:p>
          <a:p>
            <a:pPr marL="281353" indent="-281353" algn="l" defTabSz="457200">
              <a:lnSpc>
                <a:spcPts val="3000"/>
              </a:lnSpc>
              <a:buClr>
                <a:srgbClr val="C9583E"/>
              </a:buClr>
              <a:buSzPct val="100000"/>
              <a:buChar char="•"/>
              <a:defRPr sz="3200" b="0">
                <a:solidFill>
                  <a:srgbClr val="3B3735"/>
                </a:solidFill>
              </a:defRPr>
            </a:pPr>
            <a:r>
              <a:t>Widakowich C, et al. Oncologist. 2007;12;1443-55.</a:t>
            </a:r>
          </a:p>
          <a:p>
            <a:pPr marL="281353" indent="-281353" algn="l" defTabSz="457200">
              <a:lnSpc>
                <a:spcPts val="3000"/>
              </a:lnSpc>
              <a:buClr>
                <a:srgbClr val="C9583E"/>
              </a:buClr>
              <a:buSzPct val="100000"/>
              <a:buChar char="•"/>
              <a:defRPr sz="3200" b="0">
                <a:solidFill>
                  <a:srgbClr val="3B3735"/>
                </a:solidFill>
              </a:defRPr>
            </a:pPr>
            <a:r>
              <a:t>Wozel G, et al. J Dtsch Dermatol Ges. 2010;8:243-9.</a:t>
            </a:r>
          </a:p>
          <a:p>
            <a:pPr marL="281353" indent="-281353" algn="l" defTabSz="457200">
              <a:lnSpc>
                <a:spcPts val="3000"/>
              </a:lnSpc>
              <a:buClr>
                <a:srgbClr val="C9583E"/>
              </a:buClr>
              <a:buSzPct val="100000"/>
              <a:buChar char="•"/>
              <a:defRPr sz="3200" b="0">
                <a:solidFill>
                  <a:srgbClr val="3B3735"/>
                </a:solidFill>
              </a:defRPr>
            </a:pPr>
            <a:r>
              <a:t>Ficha técnica de Zaltrap (aflibercept).</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 name="Double-click to edit"/>
          <p:cNvSpPr txBox="1">
            <a:spLocks noGrp="1"/>
          </p:cNvSpPr>
          <p:nvPr>
            <p:ph type="title"/>
          </p:nvPr>
        </p:nvSpPr>
        <p:spPr>
          <a:prstGeom prst="rect">
            <a:avLst/>
          </a:prstGeom>
        </p:spPr>
        <p:txBody>
          <a:bodyPr/>
          <a:lstStyle/>
          <a:p>
            <a:endParaRPr/>
          </a:p>
        </p:txBody>
      </p:sp>
      <p:sp>
        <p:nvSpPr>
          <p:cNvPr id="954" name="Double-click to edit"/>
          <p:cNvSpPr txBox="1">
            <a:spLocks noGrp="1"/>
          </p:cNvSpPr>
          <p:nvPr>
            <p:ph type="body" sz="quarter" idx="1"/>
          </p:nvPr>
        </p:nvSpPr>
        <p:spPr>
          <a:prstGeom prst="rect">
            <a:avLst/>
          </a:prstGeom>
        </p:spPr>
        <p:txBody>
          <a:bodyPr/>
          <a:lstStyle/>
          <a:p>
            <a:endParaRPr/>
          </a:p>
        </p:txBody>
      </p:sp>
      <p:pic>
        <p:nvPicPr>
          <p:cNvPr id="95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56" name="COR2ED CHECKPOINT"/>
          <p:cNvSpPr txBox="1"/>
          <p:nvPr/>
        </p:nvSpPr>
        <p:spPr>
          <a:xfrm>
            <a:off x="1130300" y="660399"/>
            <a:ext cx="8174683"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b="0">
                <a:solidFill>
                  <a:srgbClr val="3B3735"/>
                </a:solidFill>
              </a:defRPr>
            </a:lvl1pPr>
          </a:lstStyle>
          <a:p>
            <a:r>
              <a:t>COR2ED CHECKPOINT</a:t>
            </a:r>
          </a:p>
        </p:txBody>
      </p:sp>
      <p:pic>
        <p:nvPicPr>
          <p:cNvPr id="957" name="logos.png" descr="logos.png"/>
          <p:cNvPicPr>
            <a:picLocks noChangeAspect="1"/>
          </p:cNvPicPr>
          <p:nvPr/>
        </p:nvPicPr>
        <p:blipFill>
          <a:blip r:embed="rId3"/>
          <a:srcRect l="41940"/>
          <a:stretch>
            <a:fillRect/>
          </a:stretch>
        </p:blipFill>
        <p:spPr>
          <a:xfrm>
            <a:off x="10171556" y="0"/>
            <a:ext cx="14293103" cy="13847715"/>
          </a:xfrm>
          <a:prstGeom prst="rect">
            <a:avLst/>
          </a:prstGeom>
          <a:ln w="12700">
            <a:miter lim="400000"/>
          </a:ln>
        </p:spPr>
      </p:pic>
      <p:sp>
        <p:nvSpPr>
          <p:cNvPr id="958" name="COR2ED Checkpoint, disponible en  https://checkpoint.cor2ed.com y organizado por COR2ED, está acreditado por el Consejo Europeo de Acreditación de la Educación Médica Continua (European Accreditation Council for Continuing Medical Education, EACCME) para"/>
          <p:cNvSpPr txBox="1"/>
          <p:nvPr/>
        </p:nvSpPr>
        <p:spPr>
          <a:xfrm>
            <a:off x="1113779" y="2663428"/>
            <a:ext cx="20521652" cy="8520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5900"/>
              </a:spcBef>
              <a:defRPr sz="3200" b="0">
                <a:solidFill>
                  <a:srgbClr val="3B3735"/>
                </a:solidFill>
              </a:defRPr>
            </a:pPr>
            <a:r>
              <a:t>COR2ED Checkpoint, disponible en </a:t>
            </a:r>
            <a:r>
              <a:rPr>
                <a:solidFill>
                  <a:srgbClr val="2A974E"/>
                </a:solidFill>
              </a:rPr>
              <a:t> </a:t>
            </a:r>
            <a:r>
              <a:rPr b="1" u="sng">
                <a:solidFill>
                  <a:srgbClr val="A9654E"/>
                </a:solidFill>
                <a:hlinkClick r:id="rId4"/>
              </a:rPr>
              <a:t>https://checkpoint.cor2ed.com</a:t>
            </a:r>
            <a:r>
              <a:rPr>
                <a:solidFill>
                  <a:srgbClr val="2A974E"/>
                </a:solidFill>
              </a:rPr>
              <a:t> </a:t>
            </a:r>
            <a:r>
              <a:t>y organizado por COR2ED, está acreditado por el Consejo Europeo de Acreditación de la Educación Médica Continua (European Accreditation Council for Continuing Medical Education, EACCME) para ofrecer la siguiente actividad de FCM para especialistas médicos.</a:t>
            </a:r>
          </a:p>
          <a:p>
            <a:pPr algn="l">
              <a:spcBef>
                <a:spcPts val="5900"/>
              </a:spcBef>
              <a:defRPr sz="3200" b="0">
                <a:solidFill>
                  <a:srgbClr val="3B3735"/>
                </a:solidFill>
              </a:defRPr>
            </a:pPr>
            <a:r>
              <a:t>Cada especialista médico deberá solicitar únicamente los créditos que haya realizado en la actividad formativa. El EACCME es una institución de la Unión Europea de Especialistas Médicos (UEMS). Solo los materiales de aprendizaje online que aparecen en el sitio web de UEMS- EACCME han sido acreditados formalmente. </a:t>
            </a:r>
          </a:p>
          <a:p>
            <a:pPr algn="l">
              <a:spcBef>
                <a:spcPts val="5900"/>
              </a:spcBef>
              <a:defRPr sz="3200" b="0">
                <a:solidFill>
                  <a:srgbClr val="3B3735"/>
                </a:solidFill>
              </a:defRPr>
            </a:pPr>
            <a:r>
              <a:t>Gracias a un acuerdo entre la Unión Europea de Especialistas Médicos (UEMS) y la Asociación Médica Americana (AMA), los médicos pueden convertir sus créditos EACCME en un número equivalente de créditos AMA PRA Category 1 Credit™</a:t>
            </a:r>
          </a:p>
          <a:p>
            <a:pPr algn="l">
              <a:spcBef>
                <a:spcPts val="5900"/>
              </a:spcBef>
              <a:defRPr sz="3200" b="0">
                <a:solidFill>
                  <a:srgbClr val="3B3735"/>
                </a:solidFill>
              </a:defRPr>
            </a:pPr>
            <a:r>
              <a:t>Puede encontrar información sobre el proceso para convertir el crédito de EACCME a crédito de AMA en el sitio </a:t>
            </a:r>
            <a:endParaRPr sz="850">
              <a:solidFill>
                <a:srgbClr val="000000"/>
              </a:solidFill>
              <a:latin typeface="Helvetica"/>
              <a:ea typeface="Helvetica"/>
              <a:cs typeface="Helvetica"/>
              <a:sym typeface="Helvetica"/>
            </a:endParaRPr>
          </a:p>
          <a:p>
            <a:pPr algn="l">
              <a:spcBef>
                <a:spcPts val="5900"/>
              </a:spcBef>
              <a:defRPr sz="3200" b="0">
                <a:solidFill>
                  <a:srgbClr val="3B3735"/>
                </a:solidFill>
              </a:defRPr>
            </a:pPr>
            <a:r>
              <a:rPr>
                <a:solidFill>
                  <a:srgbClr val="2A974E"/>
                </a:solidFill>
              </a:rPr>
              <a:t> </a:t>
            </a:r>
            <a:r>
              <a:rPr b="1" u="sng">
                <a:solidFill>
                  <a:srgbClr val="B46147"/>
                </a:solidFill>
                <a:hlinkClick r:id="rId5"/>
              </a:rPr>
              <a:t>www.ama-assn.org/education/earn-credit-participation-international-activities</a:t>
            </a:r>
          </a:p>
        </p:txBody>
      </p:sp>
      <p:sp>
        <p:nvSpPr>
          <p:cNvPr id="959" name="AMA,Asociación Estadounidense de Medicina; FCM, formación continuada médica; EACCME, Consejo de Acreditación para la Educación Médica Continuada;PRA, Premio de Reconocimiento al Médico; UEMS, Unión Europea de Médicos Especialistas"/>
          <p:cNvSpPr txBox="1"/>
          <p:nvPr/>
        </p:nvSpPr>
        <p:spPr>
          <a:xfrm>
            <a:off x="512015" y="12637636"/>
            <a:ext cx="15393894"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200" b="0">
                <a:solidFill>
                  <a:srgbClr val="3B3735"/>
                </a:solidFill>
              </a:defRPr>
            </a:lvl1pPr>
          </a:lstStyle>
          <a:p>
            <a:r>
              <a:t>AMA,Asociación Estadounidense de Medicina; FCM, formación continuada médica; EACCME, Consejo de Acreditación para la Educación Médica Continuada;PRA, Premio de Reconocimiento al Médico; UEMS, Unión Europea de Médicos Especialistas</a:t>
            </a:r>
          </a:p>
        </p:txBody>
      </p:sp>
      <p:pic>
        <p:nvPicPr>
          <p:cNvPr id="960" name="Screenshot 2021-12-16 at 17.25.21.png" descr="Screenshot 2021-12-16 at 17.25.21.png"/>
          <p:cNvPicPr>
            <a:picLocks noChangeAspect="1"/>
          </p:cNvPicPr>
          <p:nvPr/>
        </p:nvPicPr>
        <p:blipFill>
          <a:blip r:embed="rId6"/>
          <a:stretch>
            <a:fillRect/>
          </a:stretch>
        </p:blipFill>
        <p:spPr>
          <a:xfrm>
            <a:off x="20959491" y="470594"/>
            <a:ext cx="2743201" cy="1397001"/>
          </a:xfrm>
          <a:prstGeom prst="rect">
            <a:avLst/>
          </a:prstGeom>
          <a:ln w="12700">
            <a:miter lim="400000"/>
          </a:ln>
        </p:spPr>
      </p:pic>
      <p:pic>
        <p:nvPicPr>
          <p:cNvPr id="961" name="core2ed_4x.png" descr="core2ed_4x.png"/>
          <p:cNvPicPr>
            <a:picLocks noChangeAspect="1"/>
          </p:cNvPicPr>
          <p:nvPr/>
        </p:nvPicPr>
        <p:blipFill>
          <a:blip r:embed="rId7"/>
          <a:stretch>
            <a:fillRect/>
          </a:stretch>
        </p:blipFill>
        <p:spPr>
          <a:xfrm>
            <a:off x="20716169" y="698075"/>
            <a:ext cx="3229844" cy="942039"/>
          </a:xfrm>
          <a:prstGeom prst="rect">
            <a:avLst/>
          </a:prstGeom>
          <a:ln w="12700">
            <a:miter lim="400000"/>
          </a:ln>
        </p:spPr>
      </p:pic>
      <p:pic>
        <p:nvPicPr>
          <p:cNvPr id="962" name="Screenshot 2021-12-16 at 17.26.16.png" descr="Screenshot 2021-12-16 at 17.26.16.png"/>
          <p:cNvPicPr>
            <a:picLocks noChangeAspect="1"/>
          </p:cNvPicPr>
          <p:nvPr/>
        </p:nvPicPr>
        <p:blipFill>
          <a:blip r:embed="rId8"/>
          <a:stretch>
            <a:fillRect/>
          </a:stretch>
        </p:blipFill>
        <p:spPr>
          <a:xfrm>
            <a:off x="19526663" y="11891704"/>
            <a:ext cx="4351313" cy="1524440"/>
          </a:xfrm>
          <a:prstGeom prst="rect">
            <a:avLst/>
          </a:prstGeom>
          <a:ln w="12700">
            <a:miter lim="400000"/>
          </a:ln>
        </p:spPr>
      </p:pic>
      <p:pic>
        <p:nvPicPr>
          <p:cNvPr id="963" name="Checkpoint-logo_4x.png" descr="Checkpoint-logo_4x.png"/>
          <p:cNvPicPr>
            <a:picLocks noChangeAspect="1"/>
          </p:cNvPicPr>
          <p:nvPr/>
        </p:nvPicPr>
        <p:blipFill>
          <a:blip r:embed="rId9"/>
          <a:stretch>
            <a:fillRect/>
          </a:stretch>
        </p:blipFill>
        <p:spPr>
          <a:xfrm>
            <a:off x="19164318" y="12061466"/>
            <a:ext cx="4547351" cy="887551"/>
          </a:xfrm>
          <a:prstGeom prst="rect">
            <a:avLst/>
          </a:prstGeom>
          <a:ln w="12700">
            <a:miter lim="400000"/>
          </a:ln>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Double-click to edit"/>
          <p:cNvSpPr txBox="1">
            <a:spLocks noGrp="1"/>
          </p:cNvSpPr>
          <p:nvPr>
            <p:ph type="title"/>
          </p:nvPr>
        </p:nvSpPr>
        <p:spPr>
          <a:prstGeom prst="rect">
            <a:avLst/>
          </a:prstGeom>
        </p:spPr>
        <p:txBody>
          <a:bodyPr/>
          <a:lstStyle/>
          <a:p>
            <a:endParaRPr/>
          </a:p>
        </p:txBody>
      </p:sp>
      <p:sp>
        <p:nvSpPr>
          <p:cNvPr id="966" name="Double-click to edit"/>
          <p:cNvSpPr txBox="1">
            <a:spLocks noGrp="1"/>
          </p:cNvSpPr>
          <p:nvPr>
            <p:ph type="body" sz="quarter" idx="1"/>
          </p:nvPr>
        </p:nvSpPr>
        <p:spPr>
          <a:prstGeom prst="rect">
            <a:avLst/>
          </a:prstGeom>
        </p:spPr>
        <p:txBody>
          <a:bodyPr/>
          <a:lstStyle/>
          <a:p>
            <a:endParaRPr/>
          </a:p>
        </p:txBody>
      </p:sp>
      <p:pic>
        <p:nvPicPr>
          <p:cNvPr id="967"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68" name="CRÉDITO DEL CONSEJO EUROPEO DE ACREDITACIÓN DE LA EDUCACIÓN MÉDICA CONTINUA (EACCME)"/>
          <p:cNvSpPr txBox="1"/>
          <p:nvPr/>
        </p:nvSpPr>
        <p:spPr>
          <a:xfrm>
            <a:off x="1130300" y="1127403"/>
            <a:ext cx="22307389"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b="0">
                <a:solidFill>
                  <a:srgbClr val="3B3735"/>
                </a:solidFill>
              </a:defRPr>
            </a:lvl1pPr>
          </a:lstStyle>
          <a:p>
            <a:r>
              <a:rPr dirty="0"/>
              <a:t>CRÉDITO DEL CONSEJO EUROPEO DE ACREDITACIÓN DE LA </a:t>
            </a:r>
            <a:endParaRPr lang="en-GB" dirty="0"/>
          </a:p>
          <a:p>
            <a:r>
              <a:rPr dirty="0"/>
              <a:t>EDUCACIÓN MÉDICA CONTINUA (EACCME)</a:t>
            </a:r>
          </a:p>
        </p:txBody>
      </p:sp>
      <p:pic>
        <p:nvPicPr>
          <p:cNvPr id="969" name="eaccme.png" descr="eaccme.png"/>
          <p:cNvPicPr>
            <a:picLocks noChangeAspect="1"/>
          </p:cNvPicPr>
          <p:nvPr/>
        </p:nvPicPr>
        <p:blipFill>
          <a:blip r:embed="rId3"/>
          <a:stretch>
            <a:fillRect/>
          </a:stretch>
        </p:blipFill>
        <p:spPr>
          <a:xfrm>
            <a:off x="20567650" y="10198100"/>
            <a:ext cx="3517900" cy="3073400"/>
          </a:xfrm>
          <a:prstGeom prst="rect">
            <a:avLst/>
          </a:prstGeom>
          <a:ln w="12700">
            <a:miter lim="400000"/>
          </a:ln>
        </p:spPr>
      </p:pic>
      <p:sp>
        <p:nvSpPr>
          <p:cNvPr id="970" name="AMA, Asociación Estadounidense de Medicina; FCM, formación continuada médica; EACCME, Consejo de Acreditación para la Educación Médica Continuada; PRA, Premio de Reconocimiento al Médico; UEMS, Unión Europea de Médicos Especialistas"/>
          <p:cNvSpPr txBox="1"/>
          <p:nvPr/>
        </p:nvSpPr>
        <p:spPr>
          <a:xfrm>
            <a:off x="431800" y="12852400"/>
            <a:ext cx="19060192" cy="1106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200" b="0">
                <a:solidFill>
                  <a:srgbClr val="3B3735"/>
                </a:solidFill>
              </a:defRPr>
            </a:lvl1pPr>
          </a:lstStyle>
          <a:p>
            <a:r>
              <a:t>AMA, Asociación Estadounidense de Medicina; FCM, formación continuada médica; EACCME, Consejo de Acreditación para la Educación Médica Continuada; PRA, Premio de Reconocimiento al Médico; UEMS, Unión Europea de Médicos Especialistas</a:t>
            </a:r>
          </a:p>
        </p:txBody>
      </p:sp>
      <p:sp>
        <p:nvSpPr>
          <p:cNvPr id="971" name="COR2ED Checkpoint, disponible en  https://checkpoint.cor2ed.com y organizado por COR2ED, está acreditado por el Consejo Europeo de Acreditación de la Educación Médica Continua (European Accreditation Council for Continuing Medical Education, EACCME) para"/>
          <p:cNvSpPr txBox="1"/>
          <p:nvPr/>
        </p:nvSpPr>
        <p:spPr>
          <a:xfrm>
            <a:off x="1179861" y="3357281"/>
            <a:ext cx="20521652" cy="8520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5900"/>
              </a:spcBef>
              <a:defRPr sz="3200" b="0">
                <a:solidFill>
                  <a:srgbClr val="3B3735"/>
                </a:solidFill>
              </a:defRPr>
            </a:pPr>
            <a:r>
              <a:t>COR2ED Checkpoint, disponible en </a:t>
            </a:r>
            <a:r>
              <a:rPr>
                <a:solidFill>
                  <a:srgbClr val="2A974E"/>
                </a:solidFill>
              </a:rPr>
              <a:t> </a:t>
            </a:r>
            <a:r>
              <a:rPr b="1" u="sng">
                <a:solidFill>
                  <a:srgbClr val="A9654E"/>
                </a:solidFill>
                <a:hlinkClick r:id="rId4"/>
              </a:rPr>
              <a:t>https://checkpoint.cor2ed.com</a:t>
            </a:r>
            <a:r>
              <a:rPr>
                <a:solidFill>
                  <a:srgbClr val="2A974E"/>
                </a:solidFill>
              </a:rPr>
              <a:t> </a:t>
            </a:r>
            <a:r>
              <a:t>y organizado por COR2ED, está acreditado por el Consejo Europeo de Acreditación de la Educación Médica Continua (European Accreditation Council for Continuing Medical Education, EACCME) para ofrecer la siguiente actividad de FCM para especialistas médicos.</a:t>
            </a:r>
          </a:p>
          <a:p>
            <a:pPr algn="l">
              <a:spcBef>
                <a:spcPts val="5900"/>
              </a:spcBef>
              <a:defRPr sz="3200" b="0">
                <a:solidFill>
                  <a:srgbClr val="3B3735"/>
                </a:solidFill>
              </a:defRPr>
            </a:pPr>
            <a:r>
              <a:t>Cada especialista médico deberá solicitar únicamente los créditos que haya realizado en la actividad formativa. El EACCME es una institución de la Unión Europea de Especialistas Médicos (UEMS). Solo los materiales de aprendizaje online que aparecen en el sitio web de UEMS- EACCME han sido acreditados formalmente. </a:t>
            </a:r>
          </a:p>
          <a:p>
            <a:pPr algn="l">
              <a:spcBef>
                <a:spcPts val="5900"/>
              </a:spcBef>
              <a:defRPr sz="3200" b="0">
                <a:solidFill>
                  <a:srgbClr val="3B3735"/>
                </a:solidFill>
              </a:defRPr>
            </a:pPr>
            <a:r>
              <a:t>Gracias a un acuerdo entre la Unión Europea de Especialistas Médicos (UEMS) y la Asociación Médica Americana (AMA), los médicos pueden convertir sus créditos EACCME en un número equivalente de créditos AMA PRA Category 1 Credit™</a:t>
            </a:r>
          </a:p>
          <a:p>
            <a:pPr algn="l">
              <a:spcBef>
                <a:spcPts val="5900"/>
              </a:spcBef>
              <a:defRPr sz="3200" b="0">
                <a:solidFill>
                  <a:srgbClr val="3B3735"/>
                </a:solidFill>
              </a:defRPr>
            </a:pPr>
            <a:r>
              <a:t>Puede encontrar información sobre el proceso para convertir el crédito de EACCME a crédito de AMA en el sitio </a:t>
            </a:r>
            <a:endParaRPr sz="850">
              <a:solidFill>
                <a:srgbClr val="000000"/>
              </a:solidFill>
              <a:latin typeface="Helvetica"/>
              <a:ea typeface="Helvetica"/>
              <a:cs typeface="Helvetica"/>
              <a:sym typeface="Helvetica"/>
            </a:endParaRPr>
          </a:p>
          <a:p>
            <a:pPr algn="l">
              <a:spcBef>
                <a:spcPts val="5900"/>
              </a:spcBef>
              <a:defRPr sz="3200" b="0">
                <a:solidFill>
                  <a:srgbClr val="3B3735"/>
                </a:solidFill>
              </a:defRPr>
            </a:pPr>
            <a:r>
              <a:rPr>
                <a:solidFill>
                  <a:srgbClr val="2A974E"/>
                </a:solidFill>
              </a:rPr>
              <a:t> </a:t>
            </a:r>
            <a:r>
              <a:rPr b="1" u="sng">
                <a:solidFill>
                  <a:srgbClr val="B46147"/>
                </a:solidFill>
                <a:hlinkClick r:id="rId5"/>
              </a:rPr>
              <a:t>www.ama-assn.org/education/earn-credit-participation-international-activities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32" name="LOS EVENTOS ADVERSOS"/>
          <p:cNvSpPr txBox="1"/>
          <p:nvPr/>
        </p:nvSpPr>
        <p:spPr>
          <a:xfrm>
            <a:off x="1130300" y="660399"/>
            <a:ext cx="9341347"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b="0">
                <a:solidFill>
                  <a:srgbClr val="3B3735"/>
                </a:solidFill>
              </a:defRPr>
            </a:lvl1pPr>
          </a:lstStyle>
          <a:p>
            <a:r>
              <a:t>LOS EVENTOS ADVERSOS</a:t>
            </a:r>
          </a:p>
        </p:txBody>
      </p:sp>
      <p:sp>
        <p:nvSpPr>
          <p:cNvPr id="233" name="SE CLASIFICAN CON MÁS FRECUENCIA CON LOS CTCAE"/>
          <p:cNvSpPr txBox="1"/>
          <p:nvPr/>
        </p:nvSpPr>
        <p:spPr>
          <a:xfrm>
            <a:off x="1130300" y="1625599"/>
            <a:ext cx="20630258" cy="101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7200">
                <a:solidFill>
                  <a:srgbClr val="00538A"/>
                </a:solidFill>
              </a:defRPr>
            </a:lvl1pPr>
          </a:lstStyle>
          <a:p>
            <a:r>
              <a:t>SE CLASIFICAN CON MÁS FRECUENCIA CON LOS CTCAE</a:t>
            </a:r>
          </a:p>
        </p:txBody>
      </p:sp>
      <p:sp>
        <p:nvSpPr>
          <p:cNvPr id="234" name="Rectangle"/>
          <p:cNvSpPr/>
          <p:nvPr/>
        </p:nvSpPr>
        <p:spPr>
          <a:xfrm>
            <a:off x="383138" y="5487907"/>
            <a:ext cx="4383579" cy="6328365"/>
          </a:xfrm>
          <a:prstGeom prst="rect">
            <a:avLst/>
          </a:prstGeom>
          <a:solidFill>
            <a:srgbClr val="00538A"/>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235" name="Los EAs se definen como todo signo, síntoma o enfermedad desfavorable e imprevista, asociada en el tiempo con el uso de un tratamiento o procedimiento médico, que puede considerarse o no como relacionado con el tratamiento o procedimiento médico.…"/>
          <p:cNvSpPr txBox="1"/>
          <p:nvPr/>
        </p:nvSpPr>
        <p:spPr>
          <a:xfrm>
            <a:off x="1130300" y="2742743"/>
            <a:ext cx="22454596" cy="1662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3291" indent="-423291" algn="l">
              <a:spcBef>
                <a:spcPts val="1300"/>
              </a:spcBef>
              <a:buClr>
                <a:srgbClr val="BB5E47"/>
              </a:buClr>
              <a:buSzPct val="100000"/>
              <a:buChar char="•"/>
              <a:defRPr sz="3200" b="0">
                <a:solidFill>
                  <a:srgbClr val="3B3735"/>
                </a:solidFill>
              </a:defRPr>
            </a:pPr>
            <a:r>
              <a:t>Los EAs se definen como todo signo, síntoma o enfermedad desfavorable e imprevista, asociada en el tiempo con el uso de un tratamiento o procedimiento médico, que puede considerarse o no como relacionado con el tratamiento o procedimiento médico.</a:t>
            </a:r>
          </a:p>
          <a:p>
            <a:pPr marL="423291" indent="-423291" algn="l">
              <a:spcBef>
                <a:spcPts val="1300"/>
              </a:spcBef>
              <a:buClr>
                <a:srgbClr val="BB5E47"/>
              </a:buClr>
              <a:buSzPct val="100000"/>
              <a:buChar char="•"/>
              <a:defRPr sz="3200" b="0">
                <a:solidFill>
                  <a:srgbClr val="3B3735"/>
                </a:solidFill>
              </a:defRPr>
            </a:pPr>
            <a:r>
              <a:t>Para clasificar los EA, se usan los Criterios Comunes de Terminología para Eventos Adversos (CTCAE).</a:t>
            </a:r>
          </a:p>
        </p:txBody>
      </p:sp>
      <p:sp>
        <p:nvSpPr>
          <p:cNvPr id="236" name="EA, evento adverso; CTCAE, Criterios terminológicos comunes para eventos adversos, por sus siglas en inglés; ADL, actividades de la vida diaria.…"/>
          <p:cNvSpPr txBox="1"/>
          <p:nvPr/>
        </p:nvSpPr>
        <p:spPr>
          <a:xfrm>
            <a:off x="431800" y="12869825"/>
            <a:ext cx="22972068" cy="716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000" b="0">
                <a:solidFill>
                  <a:srgbClr val="3B3735"/>
                </a:solidFill>
              </a:defRPr>
            </a:pPr>
            <a:r>
              <a:t>EA, evento adverso; CTCAE, Criterios terminológicos comunes para eventos adversos, por sus siglas en inglés; ADL, actividades de la vida diaria</a:t>
            </a:r>
            <a:r>
              <a:rPr>
                <a:solidFill>
                  <a:srgbClr val="000000"/>
                </a:solidFill>
                <a:latin typeface="Helvetica"/>
                <a:ea typeface="Helvetica"/>
                <a:cs typeface="Helvetica"/>
                <a:sym typeface="Helvetica"/>
              </a:rPr>
              <a:t>.</a:t>
            </a:r>
          </a:p>
          <a:p>
            <a:pPr algn="l">
              <a:defRPr sz="2000" b="0">
                <a:solidFill>
                  <a:srgbClr val="3B3735"/>
                </a:solidFill>
              </a:defRPr>
            </a:pPr>
            <a:r>
              <a:t>Instituto Nacional del Cáncer. Programa de Evaluación de Tratamientos para el Cáncer. Criterios Comunes de Terminología para Eventos Adversos, versión 5.0.  27 de noviembre de 2017. (Consultado el 31 de enero de 2020).</a:t>
            </a:r>
          </a:p>
        </p:txBody>
      </p:sp>
      <p:sp>
        <p:nvSpPr>
          <p:cNvPr id="237" name="Rectangle"/>
          <p:cNvSpPr/>
          <p:nvPr/>
        </p:nvSpPr>
        <p:spPr>
          <a:xfrm>
            <a:off x="5186602" y="5487907"/>
            <a:ext cx="4383579" cy="6328365"/>
          </a:xfrm>
          <a:prstGeom prst="rect">
            <a:avLst/>
          </a:prstGeom>
          <a:solidFill>
            <a:srgbClr val="00538A"/>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238" name="Rectangle"/>
          <p:cNvSpPr/>
          <p:nvPr/>
        </p:nvSpPr>
        <p:spPr>
          <a:xfrm>
            <a:off x="9996829" y="5487907"/>
            <a:ext cx="4383579" cy="6328365"/>
          </a:xfrm>
          <a:prstGeom prst="rect">
            <a:avLst/>
          </a:prstGeom>
          <a:solidFill>
            <a:srgbClr val="00538A"/>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239" name="Rectangle"/>
          <p:cNvSpPr/>
          <p:nvPr/>
        </p:nvSpPr>
        <p:spPr>
          <a:xfrm>
            <a:off x="14807057" y="5578415"/>
            <a:ext cx="4383579" cy="6237857"/>
          </a:xfrm>
          <a:prstGeom prst="rect">
            <a:avLst/>
          </a:prstGeom>
          <a:solidFill>
            <a:srgbClr val="00538A"/>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240" name="Rectangle"/>
          <p:cNvSpPr/>
          <p:nvPr/>
        </p:nvSpPr>
        <p:spPr>
          <a:xfrm>
            <a:off x="19617283" y="5578415"/>
            <a:ext cx="4383579" cy="6237857"/>
          </a:xfrm>
          <a:prstGeom prst="rect">
            <a:avLst/>
          </a:prstGeom>
          <a:solidFill>
            <a:srgbClr val="00538A"/>
          </a:solidFill>
          <a:ln w="12700">
            <a:miter lim="400000"/>
          </a:ln>
        </p:spPr>
        <p:txBody>
          <a:bodyPr lIns="0" tIns="0" rIns="0" bIns="0" anchor="ctr"/>
          <a:lstStyle/>
          <a:p>
            <a:pPr>
              <a:defRPr sz="3200" b="0">
                <a:solidFill>
                  <a:srgbClr val="FFFFFF"/>
                </a:solidFill>
                <a:latin typeface="Helvetica Neue Medium"/>
                <a:ea typeface="Helvetica Neue Medium"/>
                <a:cs typeface="Helvetica Neue Medium"/>
                <a:sym typeface="Helvetica Neue Medium"/>
              </a:defRPr>
            </a:pPr>
            <a:endParaRPr/>
          </a:p>
        </p:txBody>
      </p:sp>
      <p:sp>
        <p:nvSpPr>
          <p:cNvPr id="241" name="GRADO 1…"/>
          <p:cNvSpPr txBox="1"/>
          <p:nvPr/>
        </p:nvSpPr>
        <p:spPr>
          <a:xfrm>
            <a:off x="1525967" y="5625775"/>
            <a:ext cx="1921397" cy="974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700">
                <a:solidFill>
                  <a:srgbClr val="FFFFFF"/>
                </a:solidFill>
              </a:defRPr>
            </a:pPr>
            <a:r>
              <a:t>GRADO 1</a:t>
            </a:r>
          </a:p>
          <a:p>
            <a:pPr>
              <a:defRPr sz="2400">
                <a:solidFill>
                  <a:srgbClr val="FFFFFF"/>
                </a:solidFill>
              </a:defRPr>
            </a:pPr>
            <a:r>
              <a:t>LEVE</a:t>
            </a:r>
          </a:p>
        </p:txBody>
      </p:sp>
      <p:sp>
        <p:nvSpPr>
          <p:cNvPr id="242" name="GRADO 2…"/>
          <p:cNvSpPr txBox="1"/>
          <p:nvPr/>
        </p:nvSpPr>
        <p:spPr>
          <a:xfrm>
            <a:off x="6417693" y="5617540"/>
            <a:ext cx="1921397"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700">
                <a:solidFill>
                  <a:srgbClr val="FFFFFF"/>
                </a:solidFill>
              </a:defRPr>
            </a:pPr>
            <a:r>
              <a:t>GRADO 2</a:t>
            </a:r>
          </a:p>
          <a:p>
            <a:pPr>
              <a:defRPr sz="2400">
                <a:solidFill>
                  <a:srgbClr val="FFFFFF"/>
                </a:solidFill>
              </a:defRPr>
            </a:pPr>
            <a:r>
              <a:t>MODERADO</a:t>
            </a:r>
            <a:endParaRPr sz="850" b="0">
              <a:solidFill>
                <a:srgbClr val="000000"/>
              </a:solidFill>
              <a:latin typeface="Helvetica"/>
              <a:ea typeface="Helvetica"/>
              <a:cs typeface="Helvetica"/>
              <a:sym typeface="Helvetica"/>
            </a:endParaRPr>
          </a:p>
        </p:txBody>
      </p:sp>
      <p:sp>
        <p:nvSpPr>
          <p:cNvPr id="243" name="Sin síntomas o con síntomas leves…"/>
          <p:cNvSpPr txBox="1"/>
          <p:nvPr/>
        </p:nvSpPr>
        <p:spPr>
          <a:xfrm>
            <a:off x="872434" y="6766404"/>
            <a:ext cx="3404987" cy="3216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spcBef>
                <a:spcPts val="1000"/>
              </a:spcBef>
              <a:buClr>
                <a:srgbClr val="FFFFFF"/>
              </a:buClr>
              <a:buSzPct val="100000"/>
              <a:buChar char="•"/>
              <a:defRPr sz="2600" b="0">
                <a:solidFill>
                  <a:srgbClr val="FFFFFF"/>
                </a:solidFill>
              </a:defRPr>
            </a:pPr>
            <a:r>
              <a:t>Sin síntomas o con síntomas leves</a:t>
            </a:r>
          </a:p>
          <a:p>
            <a:pPr marL="228600" indent="-228600" algn="l">
              <a:spcBef>
                <a:spcPts val="1000"/>
              </a:spcBef>
              <a:buClr>
                <a:srgbClr val="FFFFFF"/>
              </a:buClr>
              <a:buSzPct val="100000"/>
              <a:buChar char="•"/>
              <a:defRPr sz="2600" b="0">
                <a:solidFill>
                  <a:srgbClr val="FFFFFF"/>
                </a:solidFill>
              </a:defRPr>
            </a:pPr>
            <a:r>
              <a:t>Observaciones clínicas o de diagnóstico únicamente</a:t>
            </a:r>
          </a:p>
          <a:p>
            <a:pPr marL="228600" indent="-228600" algn="l">
              <a:spcBef>
                <a:spcPts val="1000"/>
              </a:spcBef>
              <a:buClr>
                <a:srgbClr val="FFFFFF"/>
              </a:buClr>
              <a:buSzPct val="100000"/>
              <a:buChar char="•"/>
              <a:defRPr sz="2600" b="0">
                <a:solidFill>
                  <a:srgbClr val="FFFFFF"/>
                </a:solidFill>
              </a:defRPr>
            </a:pPr>
            <a:r>
              <a:t>No se indica una intervención</a:t>
            </a:r>
          </a:p>
        </p:txBody>
      </p:sp>
      <p:sp>
        <p:nvSpPr>
          <p:cNvPr id="244" name="Limita las actividades funcionales de la vida diaria apropiadas para la edad*…"/>
          <p:cNvSpPr txBox="1"/>
          <p:nvPr/>
        </p:nvSpPr>
        <p:spPr>
          <a:xfrm>
            <a:off x="5665754" y="6956904"/>
            <a:ext cx="3667407" cy="308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spcBef>
                <a:spcPts val="1000"/>
              </a:spcBef>
              <a:buClr>
                <a:srgbClr val="FFFFFF"/>
              </a:buClr>
              <a:buSzPct val="100000"/>
              <a:buChar char="•"/>
              <a:defRPr sz="2600" b="0">
                <a:solidFill>
                  <a:srgbClr val="FFFFFF"/>
                </a:solidFill>
              </a:defRPr>
            </a:pPr>
            <a:r>
              <a:t>Limita las actividades funcionales de la vida diaria apropiadas para la edad*</a:t>
            </a:r>
          </a:p>
          <a:p>
            <a:pPr marL="228600" indent="-228600" algn="l">
              <a:spcBef>
                <a:spcPts val="1000"/>
              </a:spcBef>
              <a:buClr>
                <a:srgbClr val="FFFFFF"/>
              </a:buClr>
              <a:buSzPct val="100000"/>
              <a:buChar char="•"/>
              <a:defRPr sz="2600" b="0">
                <a:solidFill>
                  <a:srgbClr val="FFFFFF"/>
                </a:solidFill>
              </a:defRPr>
            </a:pPr>
            <a:r>
              <a:t>Se indica una intervención mínima, local o no invasiva</a:t>
            </a:r>
          </a:p>
        </p:txBody>
      </p:sp>
      <p:sp>
        <p:nvSpPr>
          <p:cNvPr id="245" name="GRADO 3…"/>
          <p:cNvSpPr txBox="1"/>
          <p:nvPr/>
        </p:nvSpPr>
        <p:spPr>
          <a:xfrm>
            <a:off x="10233849" y="5592140"/>
            <a:ext cx="3909539" cy="2079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700">
                <a:solidFill>
                  <a:srgbClr val="FFFFFF"/>
                </a:solidFill>
              </a:defRPr>
            </a:pPr>
            <a:r>
              <a:t>GRADO 3</a:t>
            </a:r>
          </a:p>
          <a:p>
            <a:pPr>
              <a:defRPr sz="2400">
                <a:solidFill>
                  <a:srgbClr val="FFFFFF"/>
                </a:solidFill>
              </a:defRPr>
            </a:pPr>
            <a:r>
              <a:t>GRAVE O CON RELEVANCIA MÉDICA, PERO NO POTENCIALMENTE MORTALES DE FORMA INMEDIATA</a:t>
            </a:r>
          </a:p>
        </p:txBody>
      </p:sp>
      <p:sp>
        <p:nvSpPr>
          <p:cNvPr id="246" name="Limita las actividades de cuidado personal de la vida diaria**…"/>
          <p:cNvSpPr txBox="1"/>
          <p:nvPr/>
        </p:nvSpPr>
        <p:spPr>
          <a:xfrm>
            <a:off x="10233849" y="7649725"/>
            <a:ext cx="4118912" cy="2797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spcBef>
                <a:spcPts val="1000"/>
              </a:spcBef>
              <a:buClr>
                <a:srgbClr val="FFFFFF"/>
              </a:buClr>
              <a:buSzPct val="100000"/>
              <a:buChar char="•"/>
              <a:defRPr sz="2600" b="0">
                <a:solidFill>
                  <a:srgbClr val="FFFFFF"/>
                </a:solidFill>
              </a:defRPr>
            </a:pPr>
            <a:r>
              <a:t>Limita las actividades de cuidado personal de la vida diaria**</a:t>
            </a:r>
          </a:p>
          <a:p>
            <a:pPr marL="228600" indent="-228600" algn="l">
              <a:spcBef>
                <a:spcPts val="1000"/>
              </a:spcBef>
              <a:buClr>
                <a:srgbClr val="FFFFFF"/>
              </a:buClr>
              <a:buSzPct val="100000"/>
              <a:buChar char="•"/>
              <a:defRPr sz="2600" b="0">
                <a:solidFill>
                  <a:srgbClr val="FFFFFF"/>
                </a:solidFill>
              </a:defRPr>
            </a:pPr>
            <a:r>
              <a:t>Es incapacitante</a:t>
            </a:r>
          </a:p>
          <a:p>
            <a:pPr marL="228600" indent="-228600" algn="l">
              <a:spcBef>
                <a:spcPts val="1000"/>
              </a:spcBef>
              <a:buClr>
                <a:srgbClr val="FFFFFF"/>
              </a:buClr>
              <a:buSzPct val="100000"/>
              <a:buChar char="•"/>
              <a:defRPr sz="2600" b="0">
                <a:solidFill>
                  <a:srgbClr val="FFFFFF"/>
                </a:solidFill>
              </a:defRPr>
            </a:pPr>
            <a:r>
              <a:t>Se indica la hospitalización o su prolongaciónindicated</a:t>
            </a:r>
          </a:p>
        </p:txBody>
      </p:sp>
      <p:sp>
        <p:nvSpPr>
          <p:cNvPr id="247" name="GRADO 4…"/>
          <p:cNvSpPr txBox="1"/>
          <p:nvPr/>
        </p:nvSpPr>
        <p:spPr>
          <a:xfrm>
            <a:off x="15044077" y="5681040"/>
            <a:ext cx="3909538" cy="1710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700">
                <a:solidFill>
                  <a:srgbClr val="FFFFFF"/>
                </a:solidFill>
              </a:defRPr>
            </a:pPr>
            <a:r>
              <a:t>GRADO 4</a:t>
            </a:r>
          </a:p>
          <a:p>
            <a:pPr>
              <a:defRPr sz="2400">
                <a:solidFill>
                  <a:srgbClr val="FFFFFF"/>
                </a:solidFill>
              </a:defRPr>
            </a:pPr>
            <a:r>
              <a:t>CONSECUENCIAS POTENCIALMENTE MORTALES</a:t>
            </a:r>
          </a:p>
        </p:txBody>
      </p:sp>
      <p:sp>
        <p:nvSpPr>
          <p:cNvPr id="248" name="Urgent Se indica una intervención de urgencia"/>
          <p:cNvSpPr txBox="1"/>
          <p:nvPr/>
        </p:nvSpPr>
        <p:spPr>
          <a:xfrm>
            <a:off x="15166833" y="7655249"/>
            <a:ext cx="3664025" cy="866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a:spcBef>
                <a:spcPts val="1000"/>
              </a:spcBef>
              <a:buClr>
                <a:srgbClr val="FFFFFF"/>
              </a:buClr>
              <a:buSzPct val="100000"/>
              <a:buChar char="•"/>
              <a:defRPr sz="2600" b="0">
                <a:solidFill>
                  <a:srgbClr val="FFFFFF"/>
                </a:solidFill>
              </a:defRPr>
            </a:lvl1pPr>
          </a:lstStyle>
          <a:p>
            <a:r>
              <a:t>Urgent Se indica una intervención de urgencia</a:t>
            </a:r>
          </a:p>
        </p:txBody>
      </p:sp>
      <p:sp>
        <p:nvSpPr>
          <p:cNvPr id="249" name="GRADO 5…"/>
          <p:cNvSpPr txBox="1"/>
          <p:nvPr/>
        </p:nvSpPr>
        <p:spPr>
          <a:xfrm>
            <a:off x="19854304" y="5640050"/>
            <a:ext cx="3909539" cy="2034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700">
                <a:solidFill>
                  <a:srgbClr val="FFFFFF"/>
                </a:solidFill>
              </a:defRPr>
            </a:pPr>
            <a:r>
              <a:t>GRADO 5</a:t>
            </a:r>
          </a:p>
          <a:p>
            <a:pPr>
              <a:defRPr sz="3100">
                <a:solidFill>
                  <a:srgbClr val="FFFFFF"/>
                </a:solidFill>
              </a:defRPr>
            </a:pPr>
            <a:r>
              <a:t>MUERTE RELACIONADA CON EL EA</a:t>
            </a:r>
          </a:p>
        </p:txBody>
      </p:sp>
      <p:sp>
        <p:nvSpPr>
          <p:cNvPr id="250" name="*Las actividades funcionales de la vida diaria son preparar la comida, comprar alimentos o vestimenta, usar el teléfono, administrar dinero, etc. **Las actividades de cuidado personal de la vida diaria incluyen bañarse, vestirse y desvestirse, alimentars"/>
          <p:cNvSpPr txBox="1"/>
          <p:nvPr/>
        </p:nvSpPr>
        <p:spPr>
          <a:xfrm>
            <a:off x="264213" y="12121322"/>
            <a:ext cx="18655656" cy="75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200" b="0">
                <a:solidFill>
                  <a:srgbClr val="3B3735"/>
                </a:solidFill>
              </a:defRPr>
            </a:pPr>
            <a:r>
              <a:t>*Las actividades funcionales de la vida diaria son preparar la comida, comprar alimentos o vestimenta, usar el teléfono, administrar dinero, etc.</a:t>
            </a:r>
            <a:br/>
            <a:r>
              <a:t>**Las actividades de cuidado personal de la vida diaria incluyen bañarse, vestirse y desvestirse, alimentarse, usar el baño, tomar medicamentos y no estar postrado.</a:t>
            </a:r>
          </a:p>
        </p:txBody>
      </p:sp>
      <p:sp>
        <p:nvSpPr>
          <p:cNvPr id="251" name="En noviembre de 2017, el Departamento de Salud y Servicios Sociales de los Estados Unidos publicó la versión 5.0."/>
          <p:cNvSpPr txBox="1"/>
          <p:nvPr/>
        </p:nvSpPr>
        <p:spPr>
          <a:xfrm>
            <a:off x="1477638" y="4505404"/>
            <a:ext cx="19312359" cy="507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423291" indent="-423291" algn="l">
              <a:spcBef>
                <a:spcPts val="1300"/>
              </a:spcBef>
              <a:buClr>
                <a:srgbClr val="BB5E47"/>
              </a:buClr>
              <a:buSzPct val="50000"/>
              <a:buChar char="✦"/>
              <a:defRPr sz="3200" b="0">
                <a:solidFill>
                  <a:srgbClr val="3B3735"/>
                </a:solidFill>
              </a:defRPr>
            </a:lvl1pPr>
          </a:lstStyle>
          <a:p>
            <a:r>
              <a:t>En noviembre de 2017, el Departamento de Salud y Servicios Sociales de los Estados Unidos publicó la versión 5.0.</a:t>
            </a:r>
          </a:p>
        </p:txBody>
      </p:sp>
      <p:pic>
        <p:nvPicPr>
          <p:cNvPr id="252" name="death.png" descr="death.png"/>
          <p:cNvPicPr>
            <a:picLocks noChangeAspect="1"/>
          </p:cNvPicPr>
          <p:nvPr/>
        </p:nvPicPr>
        <p:blipFill>
          <a:blip r:embed="rId3"/>
          <a:stretch>
            <a:fillRect/>
          </a:stretch>
        </p:blipFill>
        <p:spPr>
          <a:xfrm>
            <a:off x="20929872" y="9551815"/>
            <a:ext cx="1703089" cy="2135980"/>
          </a:xfrm>
          <a:prstGeom prst="rect">
            <a:avLst/>
          </a:prstGeom>
          <a:ln w="12700">
            <a:miter lim="400000"/>
          </a:ln>
        </p:spPr>
      </p:pic>
      <p:pic>
        <p:nvPicPr>
          <p:cNvPr id="253" name="monitor.png" descr="monitor.png"/>
          <p:cNvPicPr>
            <a:picLocks noChangeAspect="1"/>
          </p:cNvPicPr>
          <p:nvPr/>
        </p:nvPicPr>
        <p:blipFill>
          <a:blip r:embed="rId4"/>
          <a:stretch>
            <a:fillRect/>
          </a:stretch>
        </p:blipFill>
        <p:spPr>
          <a:xfrm>
            <a:off x="15930422" y="9314495"/>
            <a:ext cx="1914346" cy="2400934"/>
          </a:xfrm>
          <a:prstGeom prst="rect">
            <a:avLst/>
          </a:prstGeom>
          <a:ln w="12700">
            <a:miter lim="400000"/>
          </a:ln>
        </p:spPr>
      </p:pic>
      <p:pic>
        <p:nvPicPr>
          <p:cNvPr id="254" name="pills.png" descr="pills.png"/>
          <p:cNvPicPr>
            <a:picLocks noChangeAspect="1"/>
          </p:cNvPicPr>
          <p:nvPr/>
        </p:nvPicPr>
        <p:blipFill>
          <a:blip r:embed="rId5"/>
          <a:stretch>
            <a:fillRect/>
          </a:stretch>
        </p:blipFill>
        <p:spPr>
          <a:xfrm>
            <a:off x="6423135" y="9648441"/>
            <a:ext cx="1788666" cy="2243310"/>
          </a:xfrm>
          <a:prstGeom prst="rect">
            <a:avLst/>
          </a:prstGeom>
          <a:ln w="12700">
            <a:miter lim="400000"/>
          </a:ln>
        </p:spPr>
      </p:pic>
      <p:pic>
        <p:nvPicPr>
          <p:cNvPr id="255" name="hospital.png" descr="hospital.png"/>
          <p:cNvPicPr>
            <a:picLocks noChangeAspect="1"/>
          </p:cNvPicPr>
          <p:nvPr/>
        </p:nvPicPr>
        <p:blipFill>
          <a:blip r:embed="rId6"/>
          <a:stretch>
            <a:fillRect/>
          </a:stretch>
        </p:blipFill>
        <p:spPr>
          <a:xfrm>
            <a:off x="11302038" y="9922273"/>
            <a:ext cx="1657681" cy="2079031"/>
          </a:xfrm>
          <a:prstGeom prst="rect">
            <a:avLst/>
          </a:prstGeom>
          <a:ln w="12700">
            <a:miter lim="400000"/>
          </a:ln>
        </p:spPr>
      </p:pic>
      <p:pic>
        <p:nvPicPr>
          <p:cNvPr id="256" name="Dr.png" descr="Dr.png"/>
          <p:cNvPicPr>
            <a:picLocks noChangeAspect="1"/>
          </p:cNvPicPr>
          <p:nvPr/>
        </p:nvPicPr>
        <p:blipFill>
          <a:blip r:embed="rId7"/>
          <a:stretch>
            <a:fillRect/>
          </a:stretch>
        </p:blipFill>
        <p:spPr>
          <a:xfrm>
            <a:off x="1380505" y="9684291"/>
            <a:ext cx="1703089" cy="2135981"/>
          </a:xfrm>
          <a:prstGeom prst="rect">
            <a:avLst/>
          </a:prstGeom>
          <a:ln w="12700">
            <a:miter lim="400000"/>
          </a:ln>
        </p:spPr>
      </p:pic>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Double-click to edit"/>
          <p:cNvSpPr txBox="1">
            <a:spLocks noGrp="1"/>
          </p:cNvSpPr>
          <p:nvPr>
            <p:ph type="title"/>
          </p:nvPr>
        </p:nvSpPr>
        <p:spPr>
          <a:prstGeom prst="rect">
            <a:avLst/>
          </a:prstGeom>
        </p:spPr>
        <p:txBody>
          <a:bodyPr/>
          <a:lstStyle/>
          <a:p>
            <a:endParaRPr/>
          </a:p>
        </p:txBody>
      </p:sp>
      <p:sp>
        <p:nvSpPr>
          <p:cNvPr id="974" name="Double-click to edit"/>
          <p:cNvSpPr txBox="1">
            <a:spLocks noGrp="1"/>
          </p:cNvSpPr>
          <p:nvPr>
            <p:ph type="body" sz="quarter" idx="1"/>
          </p:nvPr>
        </p:nvSpPr>
        <p:spPr>
          <a:prstGeom prst="rect">
            <a:avLst/>
          </a:prstGeom>
        </p:spPr>
        <p:txBody>
          <a:bodyPr/>
          <a:lstStyle/>
          <a:p>
            <a:endParaRPr/>
          </a:p>
        </p:txBody>
      </p:sp>
      <p:pic>
        <p:nvPicPr>
          <p:cNvPr id="975"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76" name="PUNTOS DE CRÉDITOS DE FCM Y MANTENIMIENTO DE LA CERTIFICACIÓN (MOC)"/>
          <p:cNvSpPr txBox="1"/>
          <p:nvPr/>
        </p:nvSpPr>
        <p:spPr>
          <a:xfrm>
            <a:off x="1080739" y="839232"/>
            <a:ext cx="21276320" cy="2134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a:solidFill>
                  <a:srgbClr val="3B3735"/>
                </a:solidFill>
              </a:defRPr>
            </a:lvl1pPr>
          </a:lstStyle>
          <a:p>
            <a:r>
              <a:t>PUNTOS DE CRÉDITOS DE FCM Y MANTENIMIENTO DE LA CERTIFICACIÓN (MOC)</a:t>
            </a:r>
          </a:p>
        </p:txBody>
      </p:sp>
      <p:sp>
        <p:nvSpPr>
          <p:cNvPr id="977" name="Esta actividad se ha planificado e implementado de conformidad con los requisitos de acreditación y las políticas del Consejo de Acreditación para la Educación Médica Continuada (ACCME) a través de la prestación conjunta de Siyemi Learning y COR2ED. Siye"/>
          <p:cNvSpPr txBox="1"/>
          <p:nvPr/>
        </p:nvSpPr>
        <p:spPr>
          <a:xfrm>
            <a:off x="1444186" y="2847853"/>
            <a:ext cx="16113622" cy="9689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5900"/>
              </a:spcBef>
              <a:defRPr sz="3200" b="0">
                <a:solidFill>
                  <a:srgbClr val="3B3735"/>
                </a:solidFill>
              </a:defRPr>
            </a:pPr>
            <a:r>
              <a:rPr dirty="0" err="1"/>
              <a:t>Esta</a:t>
            </a:r>
            <a:r>
              <a:rPr dirty="0"/>
              <a:t> </a:t>
            </a:r>
            <a:r>
              <a:rPr dirty="0" err="1"/>
              <a:t>actividad</a:t>
            </a:r>
            <a:r>
              <a:rPr dirty="0"/>
              <a:t> se ha </a:t>
            </a:r>
            <a:r>
              <a:rPr dirty="0" err="1"/>
              <a:t>planificado</a:t>
            </a:r>
            <a:r>
              <a:rPr dirty="0"/>
              <a:t> e </a:t>
            </a:r>
            <a:r>
              <a:rPr dirty="0" err="1"/>
              <a:t>implementado</a:t>
            </a:r>
            <a:r>
              <a:rPr dirty="0"/>
              <a:t> de </a:t>
            </a:r>
            <a:r>
              <a:rPr dirty="0" err="1"/>
              <a:t>conformidad</a:t>
            </a:r>
            <a:r>
              <a:rPr dirty="0"/>
              <a:t> con los </a:t>
            </a:r>
            <a:r>
              <a:rPr dirty="0" err="1"/>
              <a:t>requisitos</a:t>
            </a:r>
            <a:r>
              <a:rPr dirty="0"/>
              <a:t> de </a:t>
            </a:r>
            <a:r>
              <a:rPr dirty="0" err="1"/>
              <a:t>acreditación</a:t>
            </a:r>
            <a:r>
              <a:rPr dirty="0"/>
              <a:t> y las </a:t>
            </a:r>
            <a:r>
              <a:rPr dirty="0" err="1"/>
              <a:t>políticas</a:t>
            </a:r>
            <a:r>
              <a:rPr dirty="0"/>
              <a:t> del </a:t>
            </a:r>
            <a:r>
              <a:rPr dirty="0" err="1"/>
              <a:t>Consejo</a:t>
            </a:r>
            <a:r>
              <a:rPr dirty="0"/>
              <a:t> de </a:t>
            </a:r>
            <a:r>
              <a:rPr dirty="0" err="1"/>
              <a:t>Acreditación</a:t>
            </a:r>
            <a:r>
              <a:rPr dirty="0"/>
              <a:t> para la </a:t>
            </a:r>
            <a:r>
              <a:rPr dirty="0" err="1"/>
              <a:t>Educación</a:t>
            </a:r>
            <a:r>
              <a:rPr dirty="0"/>
              <a:t> </a:t>
            </a:r>
            <a:r>
              <a:rPr dirty="0" err="1"/>
              <a:t>Médica</a:t>
            </a:r>
            <a:r>
              <a:rPr dirty="0"/>
              <a:t> </a:t>
            </a:r>
            <a:r>
              <a:rPr dirty="0" err="1"/>
              <a:t>Continuada</a:t>
            </a:r>
            <a:r>
              <a:rPr dirty="0"/>
              <a:t> (ACCME) a </a:t>
            </a:r>
            <a:r>
              <a:rPr dirty="0" err="1"/>
              <a:t>través</a:t>
            </a:r>
            <a:r>
              <a:rPr dirty="0"/>
              <a:t> de la </a:t>
            </a:r>
            <a:r>
              <a:rPr dirty="0" err="1"/>
              <a:t>prestación</a:t>
            </a:r>
            <a:r>
              <a:rPr dirty="0"/>
              <a:t> </a:t>
            </a:r>
            <a:r>
              <a:rPr dirty="0" err="1"/>
              <a:t>conjunta</a:t>
            </a:r>
            <a:r>
              <a:rPr dirty="0"/>
              <a:t> de </a:t>
            </a:r>
            <a:r>
              <a:rPr dirty="0" err="1"/>
              <a:t>Siyemi</a:t>
            </a:r>
            <a:r>
              <a:rPr dirty="0"/>
              <a:t> Learning y COR2ED. </a:t>
            </a:r>
            <a:r>
              <a:rPr dirty="0" err="1"/>
              <a:t>Siyemi</a:t>
            </a:r>
            <a:r>
              <a:rPr dirty="0"/>
              <a:t> Learning </a:t>
            </a:r>
            <a:r>
              <a:rPr dirty="0" err="1"/>
              <a:t>está</a:t>
            </a:r>
            <a:r>
              <a:rPr dirty="0"/>
              <a:t> </a:t>
            </a:r>
            <a:r>
              <a:rPr dirty="0" err="1"/>
              <a:t>acreditado</a:t>
            </a:r>
            <a:r>
              <a:rPr dirty="0"/>
              <a:t> por el ACCME para </a:t>
            </a:r>
            <a:r>
              <a:rPr dirty="0" err="1"/>
              <a:t>proporcionar</a:t>
            </a:r>
            <a:r>
              <a:rPr dirty="0"/>
              <a:t> </a:t>
            </a:r>
            <a:r>
              <a:rPr dirty="0" err="1"/>
              <a:t>formación</a:t>
            </a:r>
            <a:r>
              <a:rPr dirty="0"/>
              <a:t> </a:t>
            </a:r>
            <a:r>
              <a:rPr dirty="0" err="1"/>
              <a:t>continuada</a:t>
            </a:r>
            <a:r>
              <a:rPr dirty="0"/>
              <a:t> </a:t>
            </a:r>
            <a:r>
              <a:rPr dirty="0" err="1"/>
              <a:t>médica</a:t>
            </a:r>
            <a:r>
              <a:rPr dirty="0"/>
              <a:t> a los </a:t>
            </a:r>
            <a:r>
              <a:rPr dirty="0" err="1"/>
              <a:t>médicos</a:t>
            </a:r>
            <a:r>
              <a:rPr dirty="0"/>
              <a:t>.</a:t>
            </a:r>
          </a:p>
          <a:p>
            <a:pPr algn="l">
              <a:spcBef>
                <a:spcPts val="5900"/>
              </a:spcBef>
              <a:defRPr sz="3200" b="0">
                <a:solidFill>
                  <a:srgbClr val="3B3735"/>
                </a:solidFill>
              </a:defRPr>
            </a:pPr>
            <a:r>
              <a:rPr dirty="0" err="1"/>
              <a:t>Siyemi</a:t>
            </a:r>
            <a:r>
              <a:rPr dirty="0"/>
              <a:t> Learning </a:t>
            </a:r>
            <a:r>
              <a:rPr dirty="0" err="1"/>
              <a:t>designa</a:t>
            </a:r>
            <a:r>
              <a:rPr dirty="0"/>
              <a:t> </a:t>
            </a:r>
            <a:r>
              <a:rPr dirty="0" err="1"/>
              <a:t>este</a:t>
            </a:r>
            <a:r>
              <a:rPr dirty="0"/>
              <a:t> material </a:t>
            </a:r>
            <a:r>
              <a:rPr dirty="0" err="1"/>
              <a:t>permanente</a:t>
            </a:r>
            <a:r>
              <a:rPr dirty="0"/>
              <a:t> con un </a:t>
            </a:r>
            <a:r>
              <a:rPr dirty="0" err="1"/>
              <a:t>máximo</a:t>
            </a:r>
            <a:r>
              <a:rPr dirty="0"/>
              <a:t> de 1,5 </a:t>
            </a:r>
            <a:r>
              <a:rPr i="1" dirty="0" err="1"/>
              <a:t>crédito</a:t>
            </a:r>
            <a:r>
              <a:rPr i="1" dirty="0"/>
              <a:t> AMA PRA Category 1 Credit™</a:t>
            </a:r>
            <a:r>
              <a:rPr dirty="0"/>
              <a:t>. Los </a:t>
            </a:r>
            <a:r>
              <a:rPr dirty="0" err="1"/>
              <a:t>médicos</a:t>
            </a:r>
            <a:r>
              <a:rPr dirty="0"/>
              <a:t> solo </a:t>
            </a:r>
            <a:r>
              <a:rPr dirty="0" err="1"/>
              <a:t>deberían</a:t>
            </a:r>
            <a:r>
              <a:rPr dirty="0"/>
              <a:t> </a:t>
            </a:r>
            <a:r>
              <a:rPr dirty="0" err="1"/>
              <a:t>solicitar</a:t>
            </a:r>
            <a:r>
              <a:rPr dirty="0"/>
              <a:t> el </a:t>
            </a:r>
            <a:r>
              <a:rPr dirty="0" err="1"/>
              <a:t>crédito</a:t>
            </a:r>
            <a:r>
              <a:rPr dirty="0"/>
              <a:t> </a:t>
            </a:r>
            <a:r>
              <a:rPr dirty="0" err="1"/>
              <a:t>proporcionar</a:t>
            </a:r>
            <a:r>
              <a:rPr dirty="0"/>
              <a:t> con el </a:t>
            </a:r>
            <a:r>
              <a:rPr dirty="0" err="1"/>
              <a:t>alcance</a:t>
            </a:r>
            <a:r>
              <a:rPr dirty="0"/>
              <a:t> de </a:t>
            </a:r>
            <a:r>
              <a:rPr dirty="0" err="1"/>
              <a:t>su</a:t>
            </a:r>
            <a:r>
              <a:rPr dirty="0"/>
              <a:t> </a:t>
            </a:r>
            <a:r>
              <a:rPr dirty="0" err="1"/>
              <a:t>participación</a:t>
            </a:r>
            <a:r>
              <a:rPr dirty="0"/>
              <a:t> </a:t>
            </a:r>
            <a:r>
              <a:rPr dirty="0" err="1"/>
              <a:t>en</a:t>
            </a:r>
            <a:r>
              <a:rPr dirty="0"/>
              <a:t> la </a:t>
            </a:r>
            <a:r>
              <a:rPr dirty="0" err="1"/>
              <a:t>actividad</a:t>
            </a:r>
            <a:r>
              <a:rPr dirty="0"/>
              <a:t>.</a:t>
            </a:r>
          </a:p>
          <a:p>
            <a:pPr algn="l">
              <a:spcBef>
                <a:spcPts val="5900"/>
              </a:spcBef>
              <a:defRPr sz="3200" b="0">
                <a:solidFill>
                  <a:srgbClr val="3B3735"/>
                </a:solidFill>
              </a:defRPr>
            </a:pPr>
            <a:r>
              <a:rPr dirty="0"/>
              <a:t>La </a:t>
            </a:r>
            <a:r>
              <a:rPr dirty="0" err="1"/>
              <a:t>finalización</a:t>
            </a:r>
            <a:r>
              <a:rPr dirty="0"/>
              <a:t> </a:t>
            </a:r>
            <a:r>
              <a:rPr dirty="0" err="1"/>
              <a:t>exitosa</a:t>
            </a:r>
            <a:r>
              <a:rPr dirty="0"/>
              <a:t> de </a:t>
            </a:r>
            <a:r>
              <a:rPr dirty="0" err="1"/>
              <a:t>esta</a:t>
            </a:r>
            <a:r>
              <a:rPr dirty="0"/>
              <a:t> </a:t>
            </a:r>
            <a:r>
              <a:rPr dirty="0" err="1"/>
              <a:t>actividad</a:t>
            </a:r>
            <a:r>
              <a:rPr dirty="0"/>
              <a:t> de FCM, que </a:t>
            </a:r>
            <a:r>
              <a:rPr dirty="0" err="1"/>
              <a:t>incluye</a:t>
            </a:r>
            <a:r>
              <a:rPr dirty="0"/>
              <a:t> la </a:t>
            </a:r>
            <a:r>
              <a:rPr dirty="0" err="1"/>
              <a:t>participación</a:t>
            </a:r>
            <a:r>
              <a:rPr dirty="0"/>
              <a:t> </a:t>
            </a:r>
            <a:r>
              <a:rPr dirty="0" err="1"/>
              <a:t>en</a:t>
            </a:r>
            <a:r>
              <a:rPr dirty="0"/>
              <a:t> el </a:t>
            </a:r>
            <a:r>
              <a:rPr dirty="0" err="1"/>
              <a:t>componente</a:t>
            </a:r>
            <a:r>
              <a:rPr dirty="0"/>
              <a:t> de </a:t>
            </a:r>
            <a:r>
              <a:rPr dirty="0" err="1"/>
              <a:t>evaluación</a:t>
            </a:r>
            <a:r>
              <a:rPr dirty="0"/>
              <a:t>, </a:t>
            </a:r>
            <a:r>
              <a:rPr dirty="0" err="1"/>
              <a:t>permite</a:t>
            </a:r>
            <a:r>
              <a:rPr dirty="0"/>
              <a:t> que el </a:t>
            </a:r>
            <a:r>
              <a:rPr dirty="0" err="1"/>
              <a:t>participante</a:t>
            </a:r>
            <a:r>
              <a:rPr dirty="0"/>
              <a:t> </a:t>
            </a:r>
            <a:r>
              <a:rPr dirty="0" err="1"/>
              <a:t>obtenga</a:t>
            </a:r>
            <a:r>
              <a:rPr dirty="0"/>
              <a:t> hasta 1,5 punto MOC </a:t>
            </a:r>
            <a:r>
              <a:rPr dirty="0" err="1"/>
              <a:t>en</a:t>
            </a:r>
            <a:r>
              <a:rPr dirty="0"/>
              <a:t> el </a:t>
            </a:r>
            <a:r>
              <a:rPr dirty="0" err="1"/>
              <a:t>programa</a:t>
            </a:r>
            <a:r>
              <a:rPr dirty="0"/>
              <a:t> de </a:t>
            </a:r>
            <a:r>
              <a:rPr dirty="0" err="1"/>
              <a:t>mantenimiento</a:t>
            </a:r>
            <a:r>
              <a:rPr dirty="0"/>
              <a:t> de la </a:t>
            </a:r>
            <a:r>
              <a:rPr dirty="0" err="1"/>
              <a:t>Certificación</a:t>
            </a:r>
            <a:r>
              <a:rPr dirty="0"/>
              <a:t> (MOC) del </a:t>
            </a:r>
            <a:r>
              <a:rPr dirty="0" err="1"/>
              <a:t>Consejo</a:t>
            </a:r>
            <a:r>
              <a:rPr dirty="0"/>
              <a:t> </a:t>
            </a:r>
            <a:r>
              <a:rPr dirty="0" err="1"/>
              <a:t>Estadounidense</a:t>
            </a:r>
            <a:r>
              <a:rPr dirty="0"/>
              <a:t> de </a:t>
            </a:r>
            <a:r>
              <a:rPr dirty="0" err="1"/>
              <a:t>Medicina</a:t>
            </a:r>
            <a:r>
              <a:rPr dirty="0"/>
              <a:t> Interna (American Board of Internal Medicine, ABIM). Los </a:t>
            </a:r>
            <a:r>
              <a:rPr dirty="0" err="1"/>
              <a:t>participantes</a:t>
            </a:r>
            <a:r>
              <a:rPr dirty="0"/>
              <a:t> </a:t>
            </a:r>
            <a:r>
              <a:rPr dirty="0" err="1"/>
              <a:t>obtendrán</a:t>
            </a:r>
            <a:r>
              <a:rPr dirty="0"/>
              <a:t> puntos MOC </a:t>
            </a:r>
            <a:r>
              <a:rPr dirty="0" err="1"/>
              <a:t>equivalentes</a:t>
            </a:r>
            <a:r>
              <a:rPr dirty="0"/>
              <a:t> a la </a:t>
            </a:r>
            <a:r>
              <a:rPr dirty="0" err="1"/>
              <a:t>cantidad</a:t>
            </a:r>
            <a:r>
              <a:rPr dirty="0"/>
              <a:t> de </a:t>
            </a:r>
            <a:r>
              <a:rPr dirty="0" err="1"/>
              <a:t>créditos</a:t>
            </a:r>
            <a:r>
              <a:rPr dirty="0"/>
              <a:t> de FCM </a:t>
            </a:r>
            <a:r>
              <a:rPr dirty="0" err="1"/>
              <a:t>solicitados</a:t>
            </a:r>
            <a:r>
              <a:rPr dirty="0"/>
              <a:t> para la </a:t>
            </a:r>
            <a:r>
              <a:rPr dirty="0" err="1"/>
              <a:t>actividad</a:t>
            </a:r>
            <a:r>
              <a:rPr dirty="0"/>
              <a:t>. El </a:t>
            </a:r>
            <a:r>
              <a:rPr dirty="0" err="1"/>
              <a:t>proveedor</a:t>
            </a:r>
            <a:r>
              <a:rPr dirty="0"/>
              <a:t> de la </a:t>
            </a:r>
            <a:r>
              <a:rPr dirty="0" err="1"/>
              <a:t>actividad</a:t>
            </a:r>
            <a:r>
              <a:rPr dirty="0"/>
              <a:t> de FCM </a:t>
            </a:r>
            <a:r>
              <a:rPr dirty="0" err="1"/>
              <a:t>tiene</a:t>
            </a:r>
            <a:r>
              <a:rPr dirty="0"/>
              <a:t> la </a:t>
            </a:r>
            <a:r>
              <a:rPr dirty="0" err="1"/>
              <a:t>responsabilidad</a:t>
            </a:r>
            <a:r>
              <a:rPr dirty="0"/>
              <a:t> de </a:t>
            </a:r>
            <a:r>
              <a:rPr dirty="0" err="1"/>
              <a:t>enviar</a:t>
            </a:r>
            <a:r>
              <a:rPr dirty="0"/>
              <a:t> la </a:t>
            </a:r>
            <a:r>
              <a:rPr dirty="0" err="1"/>
              <a:t>información</a:t>
            </a:r>
            <a:r>
              <a:rPr dirty="0"/>
              <a:t> de </a:t>
            </a:r>
            <a:r>
              <a:rPr dirty="0" err="1"/>
              <a:t>finalización</a:t>
            </a:r>
            <a:r>
              <a:rPr dirty="0"/>
              <a:t> de los </a:t>
            </a:r>
            <a:r>
              <a:rPr dirty="0" err="1"/>
              <a:t>participantes</a:t>
            </a:r>
            <a:r>
              <a:rPr dirty="0"/>
              <a:t> al ACCME con el fin de </a:t>
            </a:r>
            <a:r>
              <a:rPr dirty="0" err="1"/>
              <a:t>otorgar</a:t>
            </a:r>
            <a:r>
              <a:rPr dirty="0"/>
              <a:t> el </a:t>
            </a:r>
            <a:r>
              <a:rPr dirty="0" err="1"/>
              <a:t>crédito</a:t>
            </a:r>
            <a:r>
              <a:rPr dirty="0"/>
              <a:t> MOC de la ABIM.</a:t>
            </a:r>
          </a:p>
        </p:txBody>
      </p:sp>
      <p:pic>
        <p:nvPicPr>
          <p:cNvPr id="978" name="moc.png" descr="moc.png"/>
          <p:cNvPicPr>
            <a:picLocks noChangeAspect="1"/>
          </p:cNvPicPr>
          <p:nvPr/>
        </p:nvPicPr>
        <p:blipFill>
          <a:blip r:embed="rId3"/>
          <a:stretch>
            <a:fillRect/>
          </a:stretch>
        </p:blipFill>
        <p:spPr>
          <a:xfrm>
            <a:off x="18008600" y="10439400"/>
            <a:ext cx="5842000" cy="2844800"/>
          </a:xfrm>
          <a:prstGeom prst="rect">
            <a:avLst/>
          </a:prstGeom>
          <a:ln w="12700">
            <a:miter lim="400000"/>
          </a:ln>
        </p:spPr>
      </p:pic>
      <p:sp>
        <p:nvSpPr>
          <p:cNvPr id="979" name="ACCME, Consejo de Acreditación para la Educación Médica Continuada; AMA, Asociación Estadounidense de Medicina; FCM, formación continuada médica; EACCME, Consejo de Acreditación para la Educación Médica Continuada; MOC, mantenimiento de la certificación;"/>
          <p:cNvSpPr txBox="1"/>
          <p:nvPr/>
        </p:nvSpPr>
        <p:spPr>
          <a:xfrm>
            <a:off x="332678" y="12476458"/>
            <a:ext cx="17506907" cy="1106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200" b="0">
                <a:solidFill>
                  <a:srgbClr val="3B3735"/>
                </a:solidFill>
              </a:defRPr>
            </a:lvl1pPr>
          </a:lstStyle>
          <a:p>
            <a:r>
              <a:t>ACCME, Consejo de Acreditación para la Educación Médica Continuada; AMA, Asociación Estadounidense de Medicina; FCM, formación continuada médica; EACCME, Consejo de Acreditación para la Educación Médica Continuada; MOC, mantenimiento de la certificación; PRA, Premio de Reconocimiento al Médico; Unión Europea de Médicos Especialistas</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Double-click to edit"/>
          <p:cNvSpPr txBox="1">
            <a:spLocks noGrp="1"/>
          </p:cNvSpPr>
          <p:nvPr>
            <p:ph type="title"/>
          </p:nvPr>
        </p:nvSpPr>
        <p:spPr>
          <a:prstGeom prst="rect">
            <a:avLst/>
          </a:prstGeom>
        </p:spPr>
        <p:txBody>
          <a:bodyPr/>
          <a:lstStyle/>
          <a:p>
            <a:endParaRPr/>
          </a:p>
        </p:txBody>
      </p:sp>
      <p:sp>
        <p:nvSpPr>
          <p:cNvPr id="991" name="Double-click to edit"/>
          <p:cNvSpPr txBox="1">
            <a:spLocks noGrp="1"/>
          </p:cNvSpPr>
          <p:nvPr>
            <p:ph type="body" sz="quarter" idx="1"/>
          </p:nvPr>
        </p:nvSpPr>
        <p:spPr>
          <a:prstGeom prst="rect">
            <a:avLst/>
          </a:prstGeom>
        </p:spPr>
        <p:txBody>
          <a:bodyPr/>
          <a:lstStyle/>
          <a:p>
            <a:endParaRPr/>
          </a:p>
        </p:txBody>
      </p:sp>
      <p:pic>
        <p:nvPicPr>
          <p:cNvPr id="992"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993" name="AVISO LEGAL"/>
          <p:cNvSpPr txBox="1"/>
          <p:nvPr/>
        </p:nvSpPr>
        <p:spPr>
          <a:xfrm>
            <a:off x="1130300" y="707069"/>
            <a:ext cx="21276320" cy="101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7200" b="0" cap="all">
                <a:solidFill>
                  <a:srgbClr val="3B3735"/>
                </a:solidFill>
              </a:defRPr>
            </a:lvl1pPr>
          </a:lstStyle>
          <a:p>
            <a:r>
              <a:t>AVISO LEGAL</a:t>
            </a:r>
          </a:p>
        </p:txBody>
      </p:sp>
      <p:sp>
        <p:nvSpPr>
          <p:cNvPr id="994" name="Todo el programa está financiado por una subvención educativa independiente de Bayer.…"/>
          <p:cNvSpPr txBox="1"/>
          <p:nvPr/>
        </p:nvSpPr>
        <p:spPr>
          <a:xfrm>
            <a:off x="1128442" y="1977689"/>
            <a:ext cx="16113622" cy="6146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3333" indent="-423333" algn="l">
              <a:spcBef>
                <a:spcPts val="1000"/>
              </a:spcBef>
              <a:buClr>
                <a:srgbClr val="C15E42"/>
              </a:buClr>
              <a:buSzPct val="100000"/>
              <a:buChar char="•"/>
              <a:defRPr sz="3200" b="0">
                <a:solidFill>
                  <a:srgbClr val="393634"/>
                </a:solidFill>
              </a:defRPr>
            </a:pPr>
            <a:r>
              <a:t>Todo el programa está financiado por una subvención educativa independiente de Bayer.</a:t>
            </a:r>
          </a:p>
          <a:p>
            <a:pPr marL="702944" indent="-93344" algn="l" defTabSz="457200">
              <a:defRPr sz="3200" b="0">
                <a:solidFill>
                  <a:srgbClr val="393634"/>
                </a:solidFill>
              </a:defRPr>
            </a:pPr>
            <a:r>
              <a:t>El material y el contenido de esta plataforma de diapositivas son exclusivamente para profesionales de la atención médica.</a:t>
            </a:r>
          </a:p>
          <a:p>
            <a:pPr marL="702944" indent="-93344" algn="l" defTabSz="457200">
              <a:defRPr sz="3200" b="0">
                <a:solidFill>
                  <a:srgbClr val="393634"/>
                </a:solidFill>
              </a:defRPr>
            </a:pPr>
            <a:r>
              <a:t>El material se facilita únicamente con fines formativos. La información facilitada no sustituye la ayuda, el asesoramiento, el diagnóstico o el tratamiento médico profesional y puede no ser aplicable a cualquier caso o país.</a:t>
            </a:r>
          </a:p>
          <a:p>
            <a:pPr marL="702944" indent="-93344" algn="l" defTabSz="457200">
              <a:defRPr sz="3200" b="0">
                <a:solidFill>
                  <a:srgbClr val="393634"/>
                </a:solidFill>
              </a:defRPr>
            </a:pPr>
            <a:r>
              <a:t>La visión del Comité Científico responsable de la creación de este recurso refleja sus propias opiniones personales, no necesariamente representa la visión de las instituciones médicas o académicas de los miembros o del resto del grupo GI NURSES CONNECT, CHC o GI.</a:t>
            </a:r>
          </a:p>
          <a:p>
            <a:pPr marL="702944" indent="-93344" algn="l" defTabSz="457200">
              <a:defRPr sz="3200" b="0">
                <a:solidFill>
                  <a:srgbClr val="393634"/>
                </a:solidFill>
              </a:defRPr>
            </a:pPr>
            <a:r>
              <a:t>Todas las divulgaciones financieras para el comité científico están disponibles en la página de inicio del programa.</a:t>
            </a:r>
          </a:p>
        </p:txBody>
      </p:sp>
      <p:sp>
        <p:nvSpPr>
          <p:cNvPr id="995" name="GI, gastrointestinal; CHC, carcinoma hepatocelular"/>
          <p:cNvSpPr txBox="1"/>
          <p:nvPr/>
        </p:nvSpPr>
        <p:spPr>
          <a:xfrm>
            <a:off x="431800" y="13119099"/>
            <a:ext cx="17506907" cy="39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200" b="0">
                <a:solidFill>
                  <a:srgbClr val="3B3735"/>
                </a:solidFill>
              </a:defRPr>
            </a:lvl1pPr>
          </a:lstStyle>
          <a:p>
            <a:r>
              <a:t>GI, gastrointestinal; CHC, carcinoma hepatocelular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background.png" descr="background.png"/>
          <p:cNvPicPr>
            <a:picLocks noChangeAspect="1"/>
          </p:cNvPicPr>
          <p:nvPr/>
        </p:nvPicPr>
        <p:blipFill>
          <a:blip r:embed="rId2"/>
          <a:stretch>
            <a:fillRect/>
          </a:stretch>
        </p:blipFill>
        <p:spPr>
          <a:xfrm>
            <a:off x="0" y="0"/>
            <a:ext cx="24384000" cy="13716000"/>
          </a:xfrm>
          <a:prstGeom prst="rect">
            <a:avLst/>
          </a:prstGeom>
          <a:ln w="25400">
            <a:miter lim="400000"/>
          </a:ln>
          <a:effectLst>
            <a:outerShdw blurRad="254000" dist="127000" dir="5400000" rotWithShape="0">
              <a:srgbClr val="000000">
                <a:alpha val="70000"/>
              </a:srgbClr>
            </a:outerShdw>
          </a:effectLst>
        </p:spPr>
      </p:pic>
      <p:sp>
        <p:nvSpPr>
          <p:cNvPr id="259" name="RELACIONADA CON EL INHIBIDOR DEL EGFR EN EL CONTEXTO DEL ENSAYO"/>
          <p:cNvSpPr txBox="1"/>
          <p:nvPr/>
        </p:nvSpPr>
        <p:spPr>
          <a:xfrm>
            <a:off x="1155542" y="1592666"/>
            <a:ext cx="24611066" cy="830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700">
                <a:solidFill>
                  <a:srgbClr val="00538A"/>
                </a:solidFill>
              </a:defRPr>
            </a:lvl1pPr>
          </a:lstStyle>
          <a:p>
            <a:r>
              <a:t>RELACIONADA CON EL INHIBIDOR DEL EGFR EN EL CONTEXTO DEL ENSAYO</a:t>
            </a:r>
          </a:p>
        </p:txBody>
      </p:sp>
      <p:sp>
        <p:nvSpPr>
          <p:cNvPr id="260" name="La herramienta de toxicidad cutánea del inhibidor del EGFR (MESTT, por su sigla inglés) de la Multinational Association for Supportive Care in Cancer (MASCC) es un sistema de clasificación específico para la toxicidad cutánea relacionada con los inhibido"/>
          <p:cNvSpPr txBox="1"/>
          <p:nvPr/>
        </p:nvSpPr>
        <p:spPr>
          <a:xfrm>
            <a:off x="1130300" y="2518457"/>
            <a:ext cx="22847724" cy="3980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22909" indent="-422909" algn="l">
              <a:spcBef>
                <a:spcPts val="1300"/>
              </a:spcBef>
              <a:buClr>
                <a:srgbClr val="BC5E47"/>
              </a:buClr>
              <a:buSzPct val="100000"/>
              <a:buChar char="•"/>
              <a:defRPr sz="3900" b="0">
                <a:solidFill>
                  <a:srgbClr val="3B3735"/>
                </a:solidFill>
              </a:defRPr>
            </a:pPr>
            <a:r>
              <a:t>La herramienta de toxicidad cutánea del inhibidor del EGFR (MESTT, por su sigla inglés) de la Multinational Association for Supportive Care in Cancer (MASCC) es un sistema de clasificación específico para la toxicidad cutánea relacionada con los inhibidores del EGFR.</a:t>
            </a:r>
            <a:r>
              <a:rPr b="1" baseline="31999"/>
              <a:t>1,2</a:t>
            </a:r>
          </a:p>
          <a:p>
            <a:pPr marL="422909" indent="-422909" algn="l">
              <a:spcBef>
                <a:spcPts val="1300"/>
              </a:spcBef>
              <a:buClr>
                <a:srgbClr val="BC5E47"/>
              </a:buClr>
              <a:buSzPct val="100000"/>
              <a:buChar char="•"/>
              <a:defRPr sz="3900" b="0">
                <a:solidFill>
                  <a:srgbClr val="3B3735"/>
                </a:solidFill>
              </a:defRPr>
            </a:pPr>
            <a:r>
              <a:t>Por su complejidad, la MESTT no es adecuada para el uso clínico de rutina</a:t>
            </a:r>
            <a:r>
              <a:rPr b="1" baseline="31999"/>
              <a:t>2</a:t>
            </a:r>
            <a:r>
              <a:t>, pero sí en el contexto de los ensayos.</a:t>
            </a:r>
          </a:p>
          <a:p>
            <a:pPr algn="l">
              <a:spcBef>
                <a:spcPts val="1300"/>
              </a:spcBef>
              <a:buClr>
                <a:srgbClr val="00538A"/>
              </a:buClr>
              <a:defRPr sz="3900">
                <a:solidFill>
                  <a:srgbClr val="3B3735"/>
                </a:solidFill>
              </a:defRPr>
            </a:pPr>
            <a:r>
              <a:t>Clasificación de la erupción acneiforme relacionada con el inhibidor del EGFR según la MESTT</a:t>
            </a:r>
            <a:r>
              <a:rPr baseline="31999"/>
              <a:t>1</a:t>
            </a:r>
          </a:p>
        </p:txBody>
      </p:sp>
      <p:sp>
        <p:nvSpPr>
          <p:cNvPr id="261" name="EGFR, receptor del factor de crecimiento epidérmico (por sus siglas en inglés); MESTT, herramienta de toxicidad cutánea del inhibidor del EGFR de la MASCC…"/>
          <p:cNvSpPr txBox="1"/>
          <p:nvPr/>
        </p:nvSpPr>
        <p:spPr>
          <a:xfrm>
            <a:off x="431800" y="12852399"/>
            <a:ext cx="17745696" cy="751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200" b="0">
                <a:solidFill>
                  <a:srgbClr val="3B3735"/>
                </a:solidFill>
              </a:defRPr>
            </a:pPr>
            <a:r>
              <a:t>EGFR, receptor del factor de crecimiento epidérmico (por sus siglas en inglés); MESTT, herramienta de toxicidad cutánea del inhibidor del EGFR de la MASCC</a:t>
            </a:r>
            <a:endParaRPr sz="850">
              <a:solidFill>
                <a:srgbClr val="000000"/>
              </a:solidFill>
              <a:latin typeface="Helvetica"/>
              <a:ea typeface="Helvetica"/>
              <a:cs typeface="Helvetica"/>
              <a:sym typeface="Helvetica"/>
            </a:endParaRPr>
          </a:p>
          <a:p>
            <a:pPr algn="l">
              <a:defRPr sz="2200" b="0">
                <a:solidFill>
                  <a:srgbClr val="3B3735"/>
                </a:solidFill>
              </a:defRPr>
            </a:pPr>
            <a:r>
              <a:t>1. </a:t>
            </a:r>
            <a:r>
              <a:rPr u="sng">
                <a:solidFill>
                  <a:srgbClr val="4F4D50"/>
                </a:solidFill>
                <a:uFill>
                  <a:solidFill>
                    <a:srgbClr val="4F4D50"/>
                  </a:solidFill>
                </a:uFill>
                <a:hlinkClick r:id="rId3"/>
              </a:rPr>
              <a:t>Lacouture ME, et al. Support Care Cancer. 2010;18:509-22</a:t>
            </a:r>
            <a:r>
              <a:t>. 2. </a:t>
            </a:r>
            <a:r>
              <a:rPr u="sng">
                <a:solidFill>
                  <a:srgbClr val="4F4D50"/>
                </a:solidFill>
                <a:uFill>
                  <a:solidFill>
                    <a:srgbClr val="4F4D50"/>
                  </a:solidFill>
                </a:uFill>
                <a:hlinkClick r:id="rId4"/>
              </a:rPr>
              <a:t>Hofheinz R-D, et al. Oncologist. 2016;21:1483-91</a:t>
            </a:r>
            <a:r>
              <a:t>.</a:t>
            </a:r>
          </a:p>
        </p:txBody>
      </p:sp>
      <p:graphicFrame>
        <p:nvGraphicFramePr>
          <p:cNvPr id="262" name="Table"/>
          <p:cNvGraphicFramePr/>
          <p:nvPr/>
        </p:nvGraphicFramePr>
        <p:xfrm>
          <a:off x="1232730" y="6459068"/>
          <a:ext cx="22316868" cy="5976305"/>
        </p:xfrm>
        <a:graphic>
          <a:graphicData uri="http://schemas.openxmlformats.org/drawingml/2006/table">
            <a:tbl>
              <a:tblPr firstCol="1" bandRow="1">
                <a:tableStyleId>{4C3C2611-4C71-4FC5-86AE-919BDF0F9419}</a:tableStyleId>
              </a:tblPr>
              <a:tblGrid>
                <a:gridCol w="3188124">
                  <a:extLst>
                    <a:ext uri="{9D8B030D-6E8A-4147-A177-3AD203B41FA5}">
                      <a16:colId xmlns:a16="http://schemas.microsoft.com/office/drawing/2014/main" val="20000"/>
                    </a:ext>
                  </a:extLst>
                </a:gridCol>
                <a:gridCol w="3188124">
                  <a:extLst>
                    <a:ext uri="{9D8B030D-6E8A-4147-A177-3AD203B41FA5}">
                      <a16:colId xmlns:a16="http://schemas.microsoft.com/office/drawing/2014/main" val="20001"/>
                    </a:ext>
                  </a:extLst>
                </a:gridCol>
                <a:gridCol w="3188124">
                  <a:extLst>
                    <a:ext uri="{9D8B030D-6E8A-4147-A177-3AD203B41FA5}">
                      <a16:colId xmlns:a16="http://schemas.microsoft.com/office/drawing/2014/main" val="20002"/>
                    </a:ext>
                  </a:extLst>
                </a:gridCol>
                <a:gridCol w="3188124">
                  <a:extLst>
                    <a:ext uri="{9D8B030D-6E8A-4147-A177-3AD203B41FA5}">
                      <a16:colId xmlns:a16="http://schemas.microsoft.com/office/drawing/2014/main" val="20003"/>
                    </a:ext>
                  </a:extLst>
                </a:gridCol>
                <a:gridCol w="3188124">
                  <a:extLst>
                    <a:ext uri="{9D8B030D-6E8A-4147-A177-3AD203B41FA5}">
                      <a16:colId xmlns:a16="http://schemas.microsoft.com/office/drawing/2014/main" val="20004"/>
                    </a:ext>
                  </a:extLst>
                </a:gridCol>
                <a:gridCol w="3188124">
                  <a:extLst>
                    <a:ext uri="{9D8B030D-6E8A-4147-A177-3AD203B41FA5}">
                      <a16:colId xmlns:a16="http://schemas.microsoft.com/office/drawing/2014/main" val="20005"/>
                    </a:ext>
                  </a:extLst>
                </a:gridCol>
                <a:gridCol w="3188124">
                  <a:extLst>
                    <a:ext uri="{9D8B030D-6E8A-4147-A177-3AD203B41FA5}">
                      <a16:colId xmlns:a16="http://schemas.microsoft.com/office/drawing/2014/main" val="20006"/>
                    </a:ext>
                  </a:extLst>
                </a:gridCol>
              </a:tblGrid>
              <a:tr h="965260">
                <a:tc rowSpan="2">
                  <a:txBody>
                    <a:bodyPr/>
                    <a:lstStyle/>
                    <a:p>
                      <a:pPr>
                        <a:defRPr sz="2600">
                          <a:latin typeface="+mn-lt"/>
                          <a:ea typeface="+mn-ea"/>
                          <a:cs typeface="+mn-cs"/>
                          <a:sym typeface="Calibri"/>
                        </a:defRPr>
                      </a:pPr>
                      <a:r>
                        <a:t>Erupción acneiforme: descripción</a:t>
                      </a:r>
                      <a:endParaRPr b="0"/>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gridSpan="2">
                  <a:txBody>
                    <a:bodyPr/>
                    <a:lstStyle/>
                    <a:p>
                      <a:pPr>
                        <a:defRPr sz="1800"/>
                      </a:pPr>
                      <a:r>
                        <a:rPr sz="2600" b="1">
                          <a:solidFill>
                            <a:srgbClr val="FFFFFF"/>
                          </a:solidFill>
                          <a:latin typeface="+mn-lt"/>
                          <a:ea typeface="+mn-ea"/>
                          <a:cs typeface="+mn-cs"/>
                          <a:sym typeface="Calibri"/>
                        </a:rPr>
                        <a:t>Grado 1   </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tc gridSpan="2">
                  <a:txBody>
                    <a:bodyPr/>
                    <a:lstStyle/>
                    <a:p>
                      <a:pPr>
                        <a:defRPr sz="1800"/>
                      </a:pPr>
                      <a:r>
                        <a:rPr sz="2600" b="1">
                          <a:solidFill>
                            <a:srgbClr val="FFFFFF"/>
                          </a:solidFill>
                          <a:latin typeface="+mn-lt"/>
                          <a:ea typeface="+mn-ea"/>
                          <a:cs typeface="+mn-cs"/>
                          <a:sym typeface="Calibri"/>
                        </a:rPr>
                        <a:t>Grado 2   </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tc gridSpan="2">
                  <a:txBody>
                    <a:bodyPr/>
                    <a:lstStyle/>
                    <a:p>
                      <a:pPr>
                        <a:defRPr sz="1800"/>
                      </a:pPr>
                      <a:r>
                        <a:rPr sz="2600" b="1">
                          <a:solidFill>
                            <a:srgbClr val="FFFFFF"/>
                          </a:solidFill>
                          <a:latin typeface="+mn-lt"/>
                          <a:ea typeface="+mn-ea"/>
                          <a:cs typeface="+mn-cs"/>
                          <a:sym typeface="Calibri"/>
                        </a:rPr>
                        <a:t>Grado 3   </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FFFFFF"/>
                      </a:solidFill>
                      <a:miter lim="400000"/>
                    </a:lnB>
                    <a:solidFill>
                      <a:schemeClr val="accent1">
                        <a:hueOff val="114395"/>
                        <a:lumOff val="-24975"/>
                      </a:schemeClr>
                    </a:solidFill>
                  </a:tcPr>
                </a:tc>
                <a:tc hMerge="1">
                  <a:txBody>
                    <a:bodyPr/>
                    <a:lstStyle/>
                    <a:p>
                      <a:endParaRPr lang="en-US"/>
                    </a:p>
                  </a:txBody>
                  <a:tcPr/>
                </a:tc>
                <a:extLst>
                  <a:ext uri="{0D108BD9-81ED-4DB2-BD59-A6C34878D82A}">
                    <a16:rowId xmlns:a16="http://schemas.microsoft.com/office/drawing/2014/main" val="10000"/>
                  </a:ext>
                </a:extLst>
              </a:tr>
              <a:tr h="962032">
                <a:tc vMerge="1">
                  <a:txBody>
                    <a:bodyPr/>
                    <a:lstStyle/>
                    <a:p>
                      <a:endParaRPr lang="en-US"/>
                    </a:p>
                  </a:txBody>
                  <a:tcPr/>
                </a:tc>
                <a:tc>
                  <a:txBody>
                    <a:bodyPr/>
                    <a:lstStyle/>
                    <a:p>
                      <a:pPr>
                        <a:defRPr sz="1800"/>
                      </a:pPr>
                      <a:r>
                        <a:rPr sz="2600" b="1">
                          <a:solidFill>
                            <a:srgbClr val="FFFFFF"/>
                          </a:solidFill>
                          <a:latin typeface="+mn-lt"/>
                          <a:ea typeface="+mn-ea"/>
                          <a:cs typeface="+mn-cs"/>
                          <a:sym typeface="Calibri"/>
                        </a:rPr>
                        <a:t>1A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600" b="1">
                          <a:solidFill>
                            <a:srgbClr val="FFFFFF"/>
                          </a:solidFill>
                          <a:latin typeface="+mn-lt"/>
                          <a:ea typeface="+mn-ea"/>
                          <a:cs typeface="+mn-cs"/>
                          <a:sym typeface="Calibri"/>
                        </a:rPr>
                        <a:t>1B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600" b="1">
                          <a:solidFill>
                            <a:srgbClr val="FFFFFF"/>
                          </a:solidFill>
                          <a:latin typeface="+mn-lt"/>
                          <a:ea typeface="+mn-ea"/>
                          <a:cs typeface="+mn-cs"/>
                          <a:sym typeface="Calibri"/>
                        </a:rPr>
                        <a:t>2A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600" b="1">
                          <a:solidFill>
                            <a:srgbClr val="FFFFFF"/>
                          </a:solidFill>
                          <a:latin typeface="+mn-lt"/>
                          <a:ea typeface="+mn-ea"/>
                          <a:cs typeface="+mn-cs"/>
                          <a:sym typeface="Calibri"/>
                        </a:rPr>
                        <a:t>2B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600" b="1">
                          <a:solidFill>
                            <a:srgbClr val="FFFFFF"/>
                          </a:solidFill>
                          <a:latin typeface="+mn-lt"/>
                          <a:ea typeface="+mn-ea"/>
                          <a:cs typeface="+mn-cs"/>
                          <a:sym typeface="Calibri"/>
                        </a:rPr>
                        <a:t>3A</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tc>
                  <a:txBody>
                    <a:bodyPr/>
                    <a:lstStyle/>
                    <a:p>
                      <a:pPr>
                        <a:defRPr sz="1800"/>
                      </a:pPr>
                      <a:r>
                        <a:rPr sz="2600" b="1">
                          <a:solidFill>
                            <a:srgbClr val="FFFFFF"/>
                          </a:solidFill>
                          <a:latin typeface="+mn-lt"/>
                          <a:ea typeface="+mn-ea"/>
                          <a:cs typeface="+mn-cs"/>
                          <a:sym typeface="Calibri"/>
                        </a:rPr>
                        <a:t>3B</a:t>
                      </a:r>
                    </a:p>
                  </a:txBody>
                  <a:tcPr marL="50800" marR="50800" marT="50800" marB="50800" anchor="ctr" horzOverflow="overflow">
                    <a:lnL w="38100">
                      <a:solidFill>
                        <a:srgbClr val="FFFFFF"/>
                      </a:solidFill>
                      <a:miter lim="400000"/>
                    </a:lnL>
                    <a:lnR w="38100">
                      <a:solidFill>
                        <a:srgbClr val="FFFFFF"/>
                      </a:solidFill>
                      <a:miter lim="400000"/>
                    </a:lnR>
                    <a:lnT w="38100">
                      <a:solidFill>
                        <a:srgbClr val="FFFFFF"/>
                      </a:solidFill>
                      <a:miter lim="400000"/>
                    </a:lnT>
                    <a:lnB w="38100">
                      <a:solidFill>
                        <a:srgbClr val="00538A"/>
                      </a:solidFill>
                      <a:miter lim="400000"/>
                    </a:lnB>
                    <a:solidFill>
                      <a:schemeClr val="accent1">
                        <a:hueOff val="114395"/>
                        <a:lumOff val="-24975"/>
                      </a:schemeClr>
                    </a:solidFill>
                  </a:tcPr>
                </a:tc>
                <a:extLst>
                  <a:ext uri="{0D108BD9-81ED-4DB2-BD59-A6C34878D82A}">
                    <a16:rowId xmlns:a16="http://schemas.microsoft.com/office/drawing/2014/main" val="10001"/>
                  </a:ext>
                </a:extLst>
              </a:tr>
              <a:tr h="4049013">
                <a:tc>
                  <a:txBody>
                    <a:bodyPr/>
                    <a:lstStyle/>
                    <a:p>
                      <a:pPr>
                        <a:defRPr sz="2600">
                          <a:latin typeface="+mn-lt"/>
                          <a:ea typeface="+mn-ea"/>
                          <a:cs typeface="+mn-cs"/>
                          <a:sym typeface="Calibri"/>
                        </a:defRPr>
                      </a:pPr>
                      <a:r>
                        <a:t>Erupción papulopustular (clasificar de forma individual para el rostro, el cuero cabelludo, el tórax y la espalda)</a:t>
                      </a:r>
                      <a:endParaRPr sz="850">
                        <a:solidFill>
                          <a:srgbClr val="000000"/>
                        </a:solidFill>
                        <a:latin typeface="Helvetica"/>
                        <a:ea typeface="Helvetica"/>
                        <a:cs typeface="Helvetica"/>
                        <a:sym typeface="Helvetica"/>
                      </a:endParaRPr>
                    </a:p>
                  </a:txBody>
                  <a:tcPr marL="50800" marR="50800" marT="50800" marB="50800" anchor="ctr" horzOverflow="overflow">
                    <a:lnL w="38100">
                      <a:solidFill>
                        <a:srgbClr val="FFFFFF"/>
                      </a:solidFill>
                      <a:miter lim="400000"/>
                    </a:lnL>
                    <a:lnR w="38100">
                      <a:solidFill>
                        <a:srgbClr val="00538A"/>
                      </a:solidFill>
                      <a:miter lim="400000"/>
                    </a:lnR>
                    <a:lnT w="38100">
                      <a:solidFill>
                        <a:srgbClr val="FFFFFF"/>
                      </a:solidFill>
                      <a:miter lim="400000"/>
                    </a:lnT>
                    <a:lnB w="38100">
                      <a:solidFill>
                        <a:srgbClr val="FFFFFF"/>
                      </a:solidFill>
                      <a:miter lim="400000"/>
                    </a:lnB>
                  </a:tcPr>
                </a:tc>
                <a:tc>
                  <a:txBody>
                    <a:bodyPr/>
                    <a:lstStyle/>
                    <a:p>
                      <a:pPr marL="198120" indent="-198120" algn="l">
                        <a:buSzPct val="100000"/>
                        <a:buChar char="•"/>
                        <a:defRPr sz="2600" b="1">
                          <a:solidFill>
                            <a:srgbClr val="00538A"/>
                          </a:solidFill>
                          <a:latin typeface="+mn-lt"/>
                          <a:ea typeface="+mn-ea"/>
                          <a:cs typeface="+mn-cs"/>
                          <a:sym typeface="Calibri"/>
                        </a:defRPr>
                      </a:pPr>
                      <a:r>
                        <a:t>&lt; 5 pápulas o pústulas, O</a:t>
                      </a:r>
                    </a:p>
                    <a:p>
                      <a:pPr marL="198120" indent="-198120" algn="l">
                        <a:buSzPct val="100000"/>
                        <a:buChar char="•"/>
                        <a:defRPr sz="2600" b="1">
                          <a:solidFill>
                            <a:srgbClr val="00538A"/>
                          </a:solidFill>
                          <a:latin typeface="+mn-lt"/>
                          <a:ea typeface="+mn-ea"/>
                          <a:cs typeface="+mn-cs"/>
                          <a:sym typeface="Calibri"/>
                        </a:defRPr>
                      </a:pPr>
                      <a:r>
                        <a:t>un área de eritema o edema de &lt; 1 cm de tamaño</a:t>
                      </a: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198120" indent="-198120" algn="l">
                        <a:buSzPct val="100000"/>
                        <a:buChar char="•"/>
                        <a:defRPr sz="2600" b="1">
                          <a:solidFill>
                            <a:srgbClr val="00538A"/>
                          </a:solidFill>
                          <a:latin typeface="+mn-lt"/>
                          <a:ea typeface="+mn-ea"/>
                          <a:cs typeface="+mn-cs"/>
                          <a:sym typeface="Calibri"/>
                        </a:defRPr>
                      </a:pPr>
                      <a:r>
                        <a:t>&lt; 5 pápulas o pústulas, O</a:t>
                      </a:r>
                    </a:p>
                    <a:p>
                      <a:pPr marL="198120" indent="-198120" algn="l">
                        <a:buSzPct val="100000"/>
                        <a:buChar char="•"/>
                        <a:defRPr sz="2600" b="1">
                          <a:solidFill>
                            <a:srgbClr val="00538A"/>
                          </a:solidFill>
                          <a:latin typeface="+mn-lt"/>
                          <a:ea typeface="+mn-ea"/>
                          <a:cs typeface="+mn-cs"/>
                          <a:sym typeface="Calibri"/>
                        </a:defRPr>
                      </a:pPr>
                      <a:r>
                        <a:t>un área de eritema o edema de &lt; 1 cm de tamaño Y dolor o prurito</a:t>
                      </a: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198120" indent="-198120" algn="l">
                        <a:buSzPct val="100000"/>
                        <a:buChar char="•"/>
                        <a:defRPr sz="2600" b="1">
                          <a:solidFill>
                            <a:srgbClr val="00538A"/>
                          </a:solidFill>
                          <a:latin typeface="+mn-lt"/>
                          <a:ea typeface="+mn-ea"/>
                          <a:cs typeface="+mn-cs"/>
                          <a:sym typeface="Calibri"/>
                        </a:defRPr>
                      </a:pPr>
                      <a:r>
                        <a:t>6-20 pápulas o pústulas, O</a:t>
                      </a:r>
                    </a:p>
                    <a:p>
                      <a:pPr marL="198120" indent="-198120" algn="l">
                        <a:buSzPct val="100000"/>
                        <a:buChar char="•"/>
                        <a:defRPr sz="2600" b="1">
                          <a:solidFill>
                            <a:srgbClr val="00538A"/>
                          </a:solidFill>
                          <a:latin typeface="+mn-lt"/>
                          <a:ea typeface="+mn-ea"/>
                          <a:cs typeface="+mn-cs"/>
                          <a:sym typeface="Calibri"/>
                        </a:defRPr>
                      </a:pPr>
                      <a:r>
                        <a:t>2-5 áreas de eritema o edema de &lt; 1 cm de tamaño</a:t>
                      </a: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198120" indent="-198120" algn="l">
                        <a:buSzPct val="100000"/>
                        <a:buChar char="•"/>
                        <a:defRPr sz="2600" b="1">
                          <a:solidFill>
                            <a:srgbClr val="00538A"/>
                          </a:solidFill>
                          <a:latin typeface="+mn-lt"/>
                          <a:ea typeface="+mn-ea"/>
                          <a:cs typeface="+mn-cs"/>
                          <a:sym typeface="Calibri"/>
                        </a:defRPr>
                      </a:pPr>
                      <a:r>
                        <a:t>6-20 pápulas o pústulas, O</a:t>
                      </a:r>
                    </a:p>
                    <a:p>
                      <a:pPr marL="198120" indent="-198120" algn="l">
                        <a:buSzPct val="100000"/>
                        <a:buChar char="•"/>
                        <a:defRPr sz="2600" b="1">
                          <a:solidFill>
                            <a:srgbClr val="00538A"/>
                          </a:solidFill>
                          <a:latin typeface="+mn-lt"/>
                          <a:ea typeface="+mn-ea"/>
                          <a:cs typeface="+mn-cs"/>
                          <a:sym typeface="Calibri"/>
                        </a:defRPr>
                      </a:pPr>
                      <a:r>
                        <a:t>2-5 áreas de eritema o edema de &lt; 1 cm de tamaño y dolor, prurito o efectos sobre las emociones o el funcionamiento</a:t>
                      </a: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198120" indent="-198120" algn="l">
                        <a:buSzPct val="100000"/>
                        <a:buChar char="•"/>
                        <a:defRPr sz="2600" b="1">
                          <a:solidFill>
                            <a:srgbClr val="00538A"/>
                          </a:solidFill>
                          <a:latin typeface="+mn-lt"/>
                          <a:ea typeface="+mn-ea"/>
                          <a:cs typeface="+mn-cs"/>
                          <a:sym typeface="Calibri"/>
                        </a:defRPr>
                      </a:pPr>
                      <a:r>
                        <a:t>&gt; 20 pápulas o pústulas, O</a:t>
                      </a:r>
                    </a:p>
                    <a:p>
                      <a:pPr marL="198120" indent="-198120" algn="l">
                        <a:buSzPct val="100000"/>
                        <a:buChar char="•"/>
                        <a:defRPr sz="2600" b="1">
                          <a:solidFill>
                            <a:srgbClr val="00538A"/>
                          </a:solidFill>
                          <a:latin typeface="+mn-lt"/>
                          <a:ea typeface="+mn-ea"/>
                          <a:cs typeface="+mn-cs"/>
                          <a:sym typeface="Calibri"/>
                        </a:defRPr>
                      </a:pPr>
                      <a:r>
                        <a:t>&gt; 5 áreas de eritema o edema de &lt; 1 cm de tamaño</a:t>
                      </a:r>
                      <a:endParaRPr sz="850">
                        <a:solidFill>
                          <a:srgbClr val="000000"/>
                        </a:solidFill>
                        <a:latin typeface="Helvetica"/>
                        <a:ea typeface="Helvetica"/>
                        <a:cs typeface="Helvetica"/>
                        <a:sym typeface="Helvetica"/>
                      </a:endParaRP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tc>
                  <a:txBody>
                    <a:bodyPr/>
                    <a:lstStyle/>
                    <a:p>
                      <a:pPr marL="198120" indent="-198120" algn="l">
                        <a:buSzPct val="100000"/>
                        <a:buChar char="•"/>
                        <a:defRPr sz="2600" b="1">
                          <a:solidFill>
                            <a:srgbClr val="00538A"/>
                          </a:solidFill>
                          <a:latin typeface="+mn-lt"/>
                          <a:ea typeface="+mn-ea"/>
                          <a:cs typeface="+mn-cs"/>
                          <a:sym typeface="Calibri"/>
                        </a:defRPr>
                      </a:pPr>
                      <a:r>
                        <a:t> &gt; 20 pápulas o pústulas, O</a:t>
                      </a:r>
                    </a:p>
                    <a:p>
                      <a:pPr marL="198120" indent="-198120" algn="l">
                        <a:buSzPct val="100000"/>
                        <a:buChar char="•"/>
                        <a:defRPr sz="2600" b="1">
                          <a:solidFill>
                            <a:srgbClr val="00538A"/>
                          </a:solidFill>
                          <a:latin typeface="+mn-lt"/>
                          <a:ea typeface="+mn-ea"/>
                          <a:cs typeface="+mn-cs"/>
                          <a:sym typeface="Calibri"/>
                        </a:defRPr>
                      </a:pPr>
                      <a:r>
                        <a:t>&gt; 5 áreas de eritema o edema de &lt; 1 cm de tamaño y dolor, prurito o efectos sobre las emociones o el funcionamiento</a:t>
                      </a:r>
                    </a:p>
                  </a:txBody>
                  <a:tcPr marL="50800" marR="50800" marT="50800" marB="50800" horzOverflow="overflow">
                    <a:lnL w="38100">
                      <a:solidFill>
                        <a:srgbClr val="00538A"/>
                      </a:solidFill>
                      <a:miter lim="400000"/>
                    </a:lnL>
                    <a:lnR w="38100">
                      <a:solidFill>
                        <a:srgbClr val="00538A"/>
                      </a:solidFill>
                      <a:miter lim="400000"/>
                    </a:lnR>
                    <a:lnT w="38100">
                      <a:solidFill>
                        <a:srgbClr val="00538A"/>
                      </a:solidFill>
                      <a:miter lim="400000"/>
                    </a:lnT>
                    <a:lnB w="38100">
                      <a:solidFill>
                        <a:srgbClr val="00538A"/>
                      </a:solidFill>
                      <a:miter lim="400000"/>
                    </a:lnB>
                  </a:tcPr>
                </a:tc>
                <a:extLst>
                  <a:ext uri="{0D108BD9-81ED-4DB2-BD59-A6C34878D82A}">
                    <a16:rowId xmlns:a16="http://schemas.microsoft.com/office/drawing/2014/main" val="10002"/>
                  </a:ext>
                </a:extLst>
              </a:tr>
            </a:tbl>
          </a:graphicData>
        </a:graphic>
      </p:graphicFrame>
      <p:pic>
        <p:nvPicPr>
          <p:cNvPr id="263" name="microscope.png" descr="microscope.png"/>
          <p:cNvPicPr>
            <a:picLocks noChangeAspect="1"/>
          </p:cNvPicPr>
          <p:nvPr/>
        </p:nvPicPr>
        <p:blipFill>
          <a:blip r:embed="rId5"/>
          <a:stretch>
            <a:fillRect/>
          </a:stretch>
        </p:blipFill>
        <p:spPr>
          <a:xfrm>
            <a:off x="22760962" y="203200"/>
            <a:ext cx="1273789" cy="1308847"/>
          </a:xfrm>
          <a:prstGeom prst="rect">
            <a:avLst/>
          </a:prstGeom>
          <a:ln w="12700">
            <a:miter lim="400000"/>
          </a:ln>
        </p:spPr>
      </p:pic>
      <p:sp>
        <p:nvSpPr>
          <p:cNvPr id="264" name="LA MESTT SE PUEDE USAR PARA CLASIFICAR LA TOXICIDAD CUTÁNEA"/>
          <p:cNvSpPr txBox="1"/>
          <p:nvPr/>
        </p:nvSpPr>
        <p:spPr>
          <a:xfrm>
            <a:off x="1155542" y="627466"/>
            <a:ext cx="26582818" cy="830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5700" b="0">
                <a:solidFill>
                  <a:srgbClr val="3B3735"/>
                </a:solidFill>
              </a:defRPr>
            </a:lvl1pPr>
          </a:lstStyle>
          <a:p>
            <a:r>
              <a:t>LA MESTT SE PUEDE USAR PARA CLASIFICAR LA TOXICIDAD CUTÁNEA</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C21721"/>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C21721"/>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TotalTime>
  <Words>20344</Words>
  <Application>Microsoft Macintosh PowerPoint</Application>
  <PresentationFormat>Personalizado</PresentationFormat>
  <Paragraphs>1868</Paragraphs>
  <Slides>81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81</vt:i4>
      </vt:variant>
    </vt:vector>
  </HeadingPairs>
  <TitlesOfParts>
    <vt:vector size="90" baseType="lpstr">
      <vt:lpstr>Arial</vt:lpstr>
      <vt:lpstr>Calibri</vt:lpstr>
      <vt:lpstr>Calibri Light</vt:lpstr>
      <vt:lpstr>Helvetica</vt:lpstr>
      <vt:lpstr>Helvetica Neue</vt:lpstr>
      <vt:lpstr>Helvetica Neue Light</vt:lpstr>
      <vt:lpstr>Helvetica Neue Medium</vt:lpstr>
      <vt:lpstr>Times Roman</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COR2ED</dc:creator>
  <cp:lastModifiedBy>Nuria Estrada Jiménez</cp:lastModifiedBy>
  <cp:revision>4</cp:revision>
  <dcterms:modified xsi:type="dcterms:W3CDTF">2021-12-21T09:38:50Z</dcterms:modified>
</cp:coreProperties>
</file>