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12309" r:id="rId2"/>
    <p:sldId id="286" r:id="rId3"/>
    <p:sldId id="1721" r:id="rId4"/>
    <p:sldId id="12310" r:id="rId5"/>
    <p:sldId id="12319" r:id="rId6"/>
    <p:sldId id="12314" r:id="rId7"/>
    <p:sldId id="12315" r:id="rId8"/>
    <p:sldId id="12316" r:id="rId9"/>
    <p:sldId id="12317" r:id="rId10"/>
    <p:sldId id="12318" r:id="rId11"/>
    <p:sldId id="12305" r:id="rId12"/>
    <p:sldId id="12307" r:id="rId13"/>
    <p:sldId id="12308" r:id="rId14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i" initials="G" lastIdx="3" clrIdx="0">
    <p:extLst>
      <p:ext uri="{19B8F6BF-5375-455C-9EA6-DF929625EA0E}">
        <p15:presenceInfo xmlns:p15="http://schemas.microsoft.com/office/powerpoint/2012/main" userId="Gili" providerId="None"/>
      </p:ext>
    </p:extLst>
  </p:cmAuthor>
  <p:cmAuthor id="2" name="Maria Elisa Mancuso" initials="MEM" lastIdx="6" clrIdx="1"/>
  <p:cmAuthor id="3" name="Kim Grootscholten" initials="KG" lastIdx="4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  <p:cmAuthor id="4" name="Daniel Guns" initials="DG" lastIdx="12" clrIdx="3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621"/>
    <a:srgbClr val="F5EAE8"/>
    <a:srgbClr val="EAD1CE"/>
    <a:srgbClr val="E7F5E9"/>
    <a:srgbClr val="CBEBD0"/>
    <a:srgbClr val="2E7B8E"/>
    <a:srgbClr val="FFA402"/>
    <a:srgbClr val="03C750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2" autoAdjust="0"/>
    <p:restoredTop sz="96966" autoAdjust="0"/>
  </p:normalViewPr>
  <p:slideViewPr>
    <p:cSldViewPr snapToGrid="0" snapToObjects="1">
      <p:cViewPr varScale="1">
        <p:scale>
          <a:sx n="89" d="100"/>
          <a:sy n="89" d="100"/>
        </p:scale>
        <p:origin x="586" y="72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6701875680175"/>
          <c:y val="3.6587393979710628E-2"/>
          <c:w val="0.85850777799116573"/>
          <c:h val="0.64551344489760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Tabelle1!$A$27</c:f>
              <c:strCache>
                <c:ptCount val="1"/>
                <c:pt idx="0">
                  <c:v>less than daily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Tabelle1!$B$27:$I$27</c:f>
              <c:numCache>
                <c:formatCode>General</c:formatCode>
                <c:ptCount val="8"/>
                <c:pt idx="1">
                  <c:v>13</c:v>
                </c:pt>
                <c:pt idx="3">
                  <c:v>12</c:v>
                </c:pt>
                <c:pt idx="5">
                  <c:v>9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EF-0B47-B104-6FAE122184D4}"/>
            </c:ext>
          </c:extLst>
        </c:ser>
        <c:ser>
          <c:idx val="1"/>
          <c:order val="1"/>
          <c:tx>
            <c:strRef>
              <c:f>Tabelle1!$A$28</c:f>
              <c:strCache>
                <c:ptCount val="1"/>
                <c:pt idx="0">
                  <c:v>&lt; 50 IU/kg/d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Tabelle1!$B$28:$I$28</c:f>
              <c:numCache>
                <c:formatCode>General</c:formatCode>
                <c:ptCount val="8"/>
                <c:pt idx="0">
                  <c:v>8</c:v>
                </c:pt>
                <c:pt idx="2">
                  <c:v>9</c:v>
                </c:pt>
                <c:pt idx="4">
                  <c:v>4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EF-0B47-B104-6FAE122184D4}"/>
            </c:ext>
          </c:extLst>
        </c:ser>
        <c:ser>
          <c:idx val="2"/>
          <c:order val="2"/>
          <c:tx>
            <c:strRef>
              <c:f>Tabelle1!$A$29</c:f>
              <c:strCache>
                <c:ptCount val="1"/>
                <c:pt idx="0">
                  <c:v>50-99 IU/kg/d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Tabelle1!$B$29:$I$29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EF-0B47-B104-6FAE122184D4}"/>
            </c:ext>
          </c:extLst>
        </c:ser>
        <c:ser>
          <c:idx val="3"/>
          <c:order val="3"/>
          <c:tx>
            <c:strRef>
              <c:f>Tabelle1!$A$30</c:f>
              <c:strCache>
                <c:ptCount val="1"/>
                <c:pt idx="0">
                  <c:v>100-200 IU/kg/d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Tabelle1!$B$30:$I$30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EF-0B47-B104-6FAE122184D4}"/>
            </c:ext>
          </c:extLst>
        </c:ser>
        <c:ser>
          <c:idx val="4"/>
          <c:order val="4"/>
          <c:tx>
            <c:strRef>
              <c:f>Tabelle1!$A$31</c:f>
              <c:strCache>
                <c:ptCount val="1"/>
                <c:pt idx="0">
                  <c:v>&gt;200 IU/kg/d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Tabelle1!$B$31:$I$31</c:f>
              <c:numCache>
                <c:formatCode>General</c:formatCode>
                <c:ptCount val="8"/>
                <c:pt idx="5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EF-0B47-B104-6FAE122184D4}"/>
            </c:ext>
          </c:extLst>
        </c:ser>
        <c:ser>
          <c:idx val="5"/>
          <c:order val="5"/>
          <c:tx>
            <c:strRef>
              <c:f>Tabelle1!$A$32</c:f>
              <c:strCache>
                <c:ptCount val="1"/>
                <c:pt idx="0">
                  <c:v>FVIII + 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Tabelle1!$B$32:$I$32</c:f>
              <c:numCache>
                <c:formatCode>General</c:formatCode>
                <c:ptCount val="8"/>
                <c:pt idx="1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EF-0B47-B104-6FAE122184D4}"/>
            </c:ext>
          </c:extLst>
        </c:ser>
        <c:ser>
          <c:idx val="6"/>
          <c:order val="6"/>
          <c:tx>
            <c:strRef>
              <c:f>Tabelle1!$A$33</c:f>
              <c:strCache>
                <c:ptCount val="1"/>
                <c:pt idx="0">
                  <c:v>exclusively IS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Tabelle1!$B$24:$I$26</c:f>
              <c:multiLvlStrCache>
                <c:ptCount val="8"/>
                <c:lvl>
                  <c:pt idx="0">
                    <c:v>2012</c:v>
                  </c:pt>
                  <c:pt idx="1">
                    <c:v>2021</c:v>
                  </c:pt>
                  <c:pt idx="2">
                    <c:v>2012</c:v>
                  </c:pt>
                  <c:pt idx="3">
                    <c:v>2021</c:v>
                  </c:pt>
                  <c:pt idx="4">
                    <c:v>2012</c:v>
                  </c:pt>
                  <c:pt idx="5">
                    <c:v>2021</c:v>
                  </c:pt>
                  <c:pt idx="6">
                    <c:v>2012</c:v>
                  </c:pt>
                  <c:pt idx="7">
                    <c:v>2021</c:v>
                  </c:pt>
                </c:lvl>
                <c:lvl>
                  <c:pt idx="0">
                    <c:v>Children </c:v>
                  </c:pt>
                  <c:pt idx="2">
                    <c:v>Adults </c:v>
                  </c:pt>
                  <c:pt idx="4">
                    <c:v>Children </c:v>
                  </c:pt>
                  <c:pt idx="6">
                    <c:v>Adults </c:v>
                  </c:pt>
                </c:lvl>
                <c:lvl>
                  <c:pt idx="0">
                    <c:v>low responding inhibitors</c:v>
                  </c:pt>
                  <c:pt idx="4">
                    <c:v>high responding inhibitors</c:v>
                  </c:pt>
                </c:lvl>
              </c:multiLvlStrCache>
            </c:multiLvlStrRef>
          </c:cat>
          <c:val>
            <c:numRef>
              <c:f>Tabelle1!$B$33:$I$33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EF-0B47-B104-6FAE1221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270320"/>
        <c:axId val="332956128"/>
      </c:barChart>
      <c:catAx>
        <c:axId val="33327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56128"/>
        <c:crosses val="autoZero"/>
        <c:auto val="1"/>
        <c:lblAlgn val="ctr"/>
        <c:lblOffset val="100"/>
        <c:noMultiLvlLbl val="0"/>
      </c:catAx>
      <c:valAx>
        <c:axId val="3329561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27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70335580094653"/>
          <c:y val="0.87792347185652075"/>
          <c:w val="0.85904201921697976"/>
          <c:h val="0.10292249781626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1/20/2022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1/20/2022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about:blank" TargetMode="External"/><Relationship Id="rId11" Type="http://schemas.microsoft.com/office/2007/relationships/hdphoto" Target="../media/hdphoto1.wdp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4123D3-D831-8A42-B300-84051FCD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23"/>
          <a:stretch/>
        </p:blipFill>
        <p:spPr>
          <a:xfrm>
            <a:off x="2840935" y="2137457"/>
            <a:ext cx="6510131" cy="25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88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744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xmlns="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8554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xmlns="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xmlns="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xmlns="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0361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xmlns="" id="{370BE3AE-CB05-DE49-9E69-9747D702A490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xmlns="" id="{3CECC874-C1FD-C047-941E-69779D73974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xmlns="" id="{931BAECF-5C6A-6540-9DCC-581D10D505B1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xmlns="" id="{1024FDC4-71B6-5D44-81C3-7D2B7161A594}"/>
              </a:ext>
            </a:extLst>
          </p:cNvPr>
          <p:cNvSpPr txBox="1">
            <a:spLocks/>
          </p:cNvSpPr>
          <p:nvPr userDrawn="1"/>
        </p:nvSpPr>
        <p:spPr>
          <a:xfrm>
            <a:off x="339214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Hemostasis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xmlns="" id="{CDEC929E-1DBB-A54E-97C1-5300352A4B7A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xmlns="" id="{B5502941-9E55-3244-B5AD-41BFE6F743F7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5CC7BA7-1885-4542-8F69-EA8EAB2263AC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53D9E52-F7E7-194C-8C2E-3E1B2223717C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7" name="Graphic 46" descr="Speaker Phone">
              <a:extLst>
                <a:ext uri="{FF2B5EF4-FFF2-40B4-BE49-F238E27FC236}">
                  <a16:creationId xmlns:a16="http://schemas.microsoft.com/office/drawing/2014/main" xmlns="" id="{7832FD37-1032-CA48-A55F-831A2C723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D7EBF26-3C28-FA45-8045-FDAAFFAFFC6E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9" name="Graphic 48" descr="Envelope">
            <a:extLst>
              <a:ext uri="{FF2B5EF4-FFF2-40B4-BE49-F238E27FC236}">
                <a16:creationId xmlns:a16="http://schemas.microsoft.com/office/drawing/2014/main" xmlns="" id="{1C963714-1D45-474A-9721-5C8FF4E89D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13BDF42-1B47-7341-A447-C60906D54B9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35189AD-EBA0-164E-9904-71B746C3CF5B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52" name="Graphic 51" descr="Speaker Phone">
              <a:extLst>
                <a:ext uri="{FF2B5EF4-FFF2-40B4-BE49-F238E27FC236}">
                  <a16:creationId xmlns:a16="http://schemas.microsoft.com/office/drawing/2014/main" xmlns="" id="{D19A1BA0-E1B0-B545-B4D1-2199A08735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4A74C4CA-CAA6-8540-90BA-61B5CCDA4CA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54" name="Graphic 53" descr="Envelope">
            <a:extLst>
              <a:ext uri="{FF2B5EF4-FFF2-40B4-BE49-F238E27FC236}">
                <a16:creationId xmlns:a16="http://schemas.microsoft.com/office/drawing/2014/main" xmlns="" id="{C307629A-49FB-9644-97CB-0206A8400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xmlns="" id="{C09FB5C7-5C7A-394E-A310-D6FAA8F11945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xmlns="" id="{876D8797-79B4-0742-B2E8-C3C0784D08A0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5AEAE8CF-9176-FE41-9912-7A634F16E756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D6EB52B-EEE6-D449-92AF-ED0557C7FEBB}"/>
              </a:ext>
            </a:extLst>
          </p:cNvPr>
          <p:cNvSpPr/>
          <p:nvPr userDrawn="1"/>
        </p:nvSpPr>
        <p:spPr>
          <a:xfrm>
            <a:off x="3490869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D0EBA67-CE3B-5644-8574-69328BF7ABB3}"/>
              </a:ext>
            </a:extLst>
          </p:cNvPr>
          <p:cNvSpPr txBox="1"/>
          <p:nvPr userDrawn="1"/>
        </p:nvSpPr>
        <p:spPr>
          <a:xfrm>
            <a:off x="787049" y="5497848"/>
            <a:ext cx="27261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@Hemostasis CONNECT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919725-0A7A-7A4B-BABA-7FA78AF78954}"/>
              </a:ext>
            </a:extLst>
          </p:cNvPr>
          <p:cNvSpPr txBox="1"/>
          <p:nvPr userDrawn="1"/>
        </p:nvSpPr>
        <p:spPr>
          <a:xfrm>
            <a:off x="3911843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@Hemostasis CONNECT</a:t>
            </a:r>
          </a:p>
        </p:txBody>
      </p:sp>
      <p:sp>
        <p:nvSpPr>
          <p:cNvPr id="62" name="Rectangle 61">
            <a:hlinkClick r:id="rId6"/>
            <a:extLst>
              <a:ext uri="{FF2B5EF4-FFF2-40B4-BE49-F238E27FC236}">
                <a16:creationId xmlns:a16="http://schemas.microsoft.com/office/drawing/2014/main" xmlns="" id="{43F7E47A-D47B-BC4A-B029-653377FE8702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hlinkClick r:id="rId6"/>
            <a:extLst>
              <a:ext uri="{FF2B5EF4-FFF2-40B4-BE49-F238E27FC236}">
                <a16:creationId xmlns:a16="http://schemas.microsoft.com/office/drawing/2014/main" xmlns="" id="{D9DEC445-59E6-9244-9303-D70174E56B63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38CA3669-CA62-D14B-8AE8-86FE39C01030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48F850E-C93A-6243-944D-22D074CAA6C1}"/>
              </a:ext>
            </a:extLst>
          </p:cNvPr>
          <p:cNvSpPr txBox="1"/>
          <p:nvPr userDrawn="1"/>
        </p:nvSpPr>
        <p:spPr>
          <a:xfrm>
            <a:off x="805458" y="6013567"/>
            <a:ext cx="25069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hemostasisconnect.info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3EB8680-4D45-E444-BB31-DD7001E3B7E3}"/>
              </a:ext>
            </a:extLst>
          </p:cNvPr>
          <p:cNvSpPr txBox="1"/>
          <p:nvPr userDrawn="1"/>
        </p:nvSpPr>
        <p:spPr>
          <a:xfrm>
            <a:off x="3911656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@HemoConnect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xmlns="" id="{3DFA1173-E1D5-FE47-B572-D0E809022B8A}"/>
              </a:ext>
            </a:extLst>
          </p:cNvPr>
          <p:cNvSpPr/>
          <p:nvPr userDrawn="1"/>
        </p:nvSpPr>
        <p:spPr>
          <a:xfrm>
            <a:off x="3495299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2" descr="Linkedin logo logo website icon - Popular Social Media Flat">
            <a:extLst>
              <a:ext uri="{FF2B5EF4-FFF2-40B4-BE49-F238E27FC236}">
                <a16:creationId xmlns:a16="http://schemas.microsoft.com/office/drawing/2014/main" xmlns="" id="{F53216B2-53AE-5F4C-9E1E-7640A709C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raphic 72" descr="World">
            <a:extLst>
              <a:ext uri="{FF2B5EF4-FFF2-40B4-BE49-F238E27FC236}">
                <a16:creationId xmlns:a16="http://schemas.microsoft.com/office/drawing/2014/main" xmlns="" id="{D614C8A5-B8C6-4642-8FB6-F1F29318D7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4" name="Picture 4" descr="Vimeo Icon Logo - Free vector graphic on Pixabay">
            <a:extLst>
              <a:ext uri="{FF2B5EF4-FFF2-40B4-BE49-F238E27FC236}">
                <a16:creationId xmlns:a16="http://schemas.microsoft.com/office/drawing/2014/main" xmlns="" id="{30918E0E-33B7-AE4B-BB0D-2C7A1F5DCF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65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Free White Twitter Icon - Download White Twitter Icon">
            <a:extLst>
              <a:ext uri="{FF2B5EF4-FFF2-40B4-BE49-F238E27FC236}">
                <a16:creationId xmlns:a16="http://schemas.microsoft.com/office/drawing/2014/main" xmlns="" id="{E4CDF6BE-6762-F344-A07B-B9565295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85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6"/>
            <a:extLst>
              <a:ext uri="{FF2B5EF4-FFF2-40B4-BE49-F238E27FC236}">
                <a16:creationId xmlns:a16="http://schemas.microsoft.com/office/drawing/2014/main" xmlns="" id="{487AE092-AA5E-2343-A15C-F59AA6A9F3D2}"/>
              </a:ext>
            </a:extLst>
          </p:cNvPr>
          <p:cNvSpPr/>
          <p:nvPr userDrawn="1"/>
        </p:nvSpPr>
        <p:spPr>
          <a:xfrm>
            <a:off x="3456478" y="5482903"/>
            <a:ext cx="289388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hlinkClick r:id="rId6"/>
            <a:extLst>
              <a:ext uri="{FF2B5EF4-FFF2-40B4-BE49-F238E27FC236}">
                <a16:creationId xmlns:a16="http://schemas.microsoft.com/office/drawing/2014/main" xmlns="" id="{701F434C-0624-7E4F-BDF1-8233FEAC8F4D}"/>
              </a:ext>
            </a:extLst>
          </p:cNvPr>
          <p:cNvSpPr/>
          <p:nvPr userDrawn="1"/>
        </p:nvSpPr>
        <p:spPr>
          <a:xfrm>
            <a:off x="3456478" y="6036410"/>
            <a:ext cx="289388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hlinkClick r:id="rId6"/>
            <a:extLst>
              <a:ext uri="{FF2B5EF4-FFF2-40B4-BE49-F238E27FC236}">
                <a16:creationId xmlns:a16="http://schemas.microsoft.com/office/drawing/2014/main" xmlns="" id="{790E015A-A132-BB41-9517-E5504F5AF82D}"/>
              </a:ext>
            </a:extLst>
          </p:cNvPr>
          <p:cNvSpPr/>
          <p:nvPr userDrawn="1"/>
        </p:nvSpPr>
        <p:spPr>
          <a:xfrm>
            <a:off x="392208" y="6013128"/>
            <a:ext cx="289388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hlinkClick r:id="rId6"/>
            <a:extLst>
              <a:ext uri="{FF2B5EF4-FFF2-40B4-BE49-F238E27FC236}">
                <a16:creationId xmlns:a16="http://schemas.microsoft.com/office/drawing/2014/main" xmlns="" id="{54BAE320-2191-4C4A-B891-7E8B8D678E6C}"/>
              </a:ext>
            </a:extLst>
          </p:cNvPr>
          <p:cNvSpPr/>
          <p:nvPr userDrawn="1"/>
        </p:nvSpPr>
        <p:spPr>
          <a:xfrm>
            <a:off x="388427" y="5513335"/>
            <a:ext cx="2893889" cy="405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B1CB4376-C97A-4D45-AC75-0875E1CCA1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2323"/>
          <a:stretch/>
        </p:blipFill>
        <p:spPr>
          <a:xfrm>
            <a:off x="393148" y="692465"/>
            <a:ext cx="2222972" cy="88188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119FCF7-F1AD-2245-9491-0D0AC7BFD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4145" r="9848" b="7550"/>
          <a:stretch/>
        </p:blipFill>
        <p:spPr>
          <a:xfrm>
            <a:off x="6080149" y="-1"/>
            <a:ext cx="61118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13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DDA6B4-2DB0-2D4B-B8DA-1EF74FC8B2F8}"/>
              </a:ext>
            </a:extLst>
          </p:cNvPr>
          <p:cNvSpPr/>
          <p:nvPr userDrawn="1"/>
        </p:nvSpPr>
        <p:spPr>
          <a:xfrm>
            <a:off x="0" y="0"/>
            <a:ext cx="12195952" cy="6858262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BEBDEA-2540-7F47-A116-2B0175809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t="2469" r="69429" b="20563"/>
          <a:stretch/>
        </p:blipFill>
        <p:spPr>
          <a:xfrm>
            <a:off x="3246356" y="648884"/>
            <a:ext cx="5699289" cy="55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30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DC948-ED97-F545-933C-0141C43F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t="2469" r="69429" b="20563"/>
          <a:stretch/>
        </p:blipFill>
        <p:spPr>
          <a:xfrm>
            <a:off x="3246356" y="648884"/>
            <a:ext cx="5699289" cy="5560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D8D625-9A09-7A46-99F0-F6A70125FEC5}"/>
              </a:ext>
            </a:extLst>
          </p:cNvPr>
          <p:cNvSpPr/>
          <p:nvPr userDrawn="1"/>
        </p:nvSpPr>
        <p:spPr>
          <a:xfrm>
            <a:off x="0" y="0"/>
            <a:ext cx="12195952" cy="6858262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71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rgbClr val="E42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875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433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3722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18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xmlns="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8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xmlns="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1531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873A9-99EB-464F-A5BE-83EBE1167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323"/>
          <a:stretch/>
        </p:blipFill>
        <p:spPr>
          <a:xfrm>
            <a:off x="9865140" y="304839"/>
            <a:ext cx="1746621" cy="6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393">
          <p15:clr>
            <a:srgbClr val="F26B43"/>
          </p15:clr>
        </p15:guide>
        <p15:guide id="3" pos="7302">
          <p15:clr>
            <a:srgbClr val="F26B43"/>
          </p15:clr>
        </p15:guide>
        <p15:guide id="4" orient="horz" pos="2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364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15110AA-8E21-4F39-B328-B3207EBFA7FE}"/>
              </a:ext>
            </a:extLst>
          </p:cNvPr>
          <p:cNvSpPr/>
          <p:nvPr/>
        </p:nvSpPr>
        <p:spPr>
          <a:xfrm>
            <a:off x="620713" y="1516945"/>
            <a:ext cx="10963275" cy="1406227"/>
          </a:xfrm>
          <a:custGeom>
            <a:avLst/>
            <a:gdLst>
              <a:gd name="connsiteX0" fmla="*/ 0 w 10963275"/>
              <a:gd name="connsiteY0" fmla="*/ 0 h 1278900"/>
              <a:gd name="connsiteX1" fmla="*/ 10963275 w 10963275"/>
              <a:gd name="connsiteY1" fmla="*/ 0 h 1278900"/>
              <a:gd name="connsiteX2" fmla="*/ 10963275 w 10963275"/>
              <a:gd name="connsiteY2" fmla="*/ 1278900 h 1278900"/>
              <a:gd name="connsiteX3" fmla="*/ 0 w 10963275"/>
              <a:gd name="connsiteY3" fmla="*/ 1278900 h 1278900"/>
              <a:gd name="connsiteX4" fmla="*/ 0 w 10963275"/>
              <a:gd name="connsiteY4" fmla="*/ 0 h 12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3275" h="1278900">
                <a:moveTo>
                  <a:pt x="0" y="0"/>
                </a:moveTo>
                <a:lnTo>
                  <a:pt x="10963275" y="0"/>
                </a:lnTo>
                <a:lnTo>
                  <a:pt x="10963275" y="1278900"/>
                </a:lnTo>
                <a:lnTo>
                  <a:pt x="0" y="1278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872" tIns="291592" rIns="850872" bIns="99568" numCol="1" spcCol="1270" anchor="t" anchorCtr="0">
            <a:noAutofit/>
          </a:bodyPr>
          <a:lstStyle/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A </a:t>
            </a:r>
            <a:r>
              <a:rPr lang="en-GB" sz="1400" b="1" i="0" kern="1200" dirty="0">
                <a:solidFill>
                  <a:schemeClr val="tx2"/>
                </a:solidFill>
              </a:rPr>
              <a:t>greater proportion </a:t>
            </a:r>
            <a:r>
              <a:rPr lang="en-GB" sz="1400" b="0" i="0" kern="1200" dirty="0">
                <a:solidFill>
                  <a:schemeClr val="tx2"/>
                </a:solidFill>
              </a:rPr>
              <a:t>of patients with current inhibitors were </a:t>
            </a:r>
            <a:r>
              <a:rPr lang="en-GB" sz="1400" b="1" i="0" kern="1200" dirty="0">
                <a:solidFill>
                  <a:schemeClr val="tx2"/>
                </a:solidFill>
              </a:rPr>
              <a:t>treated with ITI</a:t>
            </a:r>
            <a:r>
              <a:rPr lang="en-GB" sz="1400" b="0" i="0" kern="1200" dirty="0">
                <a:solidFill>
                  <a:schemeClr val="tx2"/>
                </a:solidFill>
              </a:rPr>
              <a:t>: 60% from 2018–2021 vs ~45% from 2002–2012</a:t>
            </a:r>
            <a:endParaRPr lang="nl-NL" sz="1400" kern="1200" dirty="0">
              <a:solidFill>
                <a:schemeClr val="tx2"/>
              </a:solidFill>
            </a:endParaRPr>
          </a:p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A </a:t>
            </a:r>
            <a:r>
              <a:rPr lang="en-GB" sz="1400" b="1" i="0" kern="1200" dirty="0">
                <a:solidFill>
                  <a:schemeClr val="tx2"/>
                </a:solidFill>
              </a:rPr>
              <a:t>trend towards lower ITI dosing </a:t>
            </a:r>
            <a:r>
              <a:rPr lang="en-GB" sz="1400" b="0" i="0" kern="1200" dirty="0">
                <a:solidFill>
                  <a:schemeClr val="tx2"/>
                </a:solidFill>
              </a:rPr>
              <a:t>was observed:</a:t>
            </a:r>
            <a:endParaRPr lang="nl-NL" sz="1400" kern="1200" dirty="0">
              <a:solidFill>
                <a:schemeClr val="tx2"/>
              </a:solidFill>
            </a:endParaRPr>
          </a:p>
          <a:p>
            <a:pPr marL="541338" lvl="2" indent="-187325" algn="l" defTabSz="622300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̶"/>
            </a:pPr>
            <a:r>
              <a:rPr lang="en-GB" sz="1400" b="0" i="0" kern="1200" dirty="0">
                <a:solidFill>
                  <a:schemeClr val="tx2"/>
                </a:solidFill>
              </a:rPr>
              <a:t>Less than daily dosing was used in 83% of ongoing ITI and 69% of ITIs performed overall from 2018–2021</a:t>
            </a:r>
            <a:endParaRPr lang="nl-NL" sz="1400" kern="1200" dirty="0">
              <a:solidFill>
                <a:schemeClr val="tx2"/>
              </a:solidFill>
            </a:endParaRPr>
          </a:p>
          <a:p>
            <a:pPr marL="541338" lvl="2" indent="-187325" algn="l" defTabSz="622300"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̶"/>
            </a:pPr>
            <a:r>
              <a:rPr lang="en-GB" sz="1400" b="0" i="0" kern="1200" dirty="0">
                <a:solidFill>
                  <a:schemeClr val="tx2"/>
                </a:solidFill>
              </a:rPr>
              <a:t>A regimen of &lt;50 IU/kg/day was used in 11.5% of ongoing ITI and 31% of ITIs performed overall from 2002–2012</a:t>
            </a:r>
            <a:endParaRPr lang="nl-NL" sz="1400" kern="1200" dirty="0">
              <a:solidFill>
                <a:schemeClr val="tx2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94B4D84-9310-4B33-826E-862C1F8F57D2}"/>
              </a:ext>
            </a:extLst>
          </p:cNvPr>
          <p:cNvSpPr/>
          <p:nvPr/>
        </p:nvSpPr>
        <p:spPr>
          <a:xfrm>
            <a:off x="1168876" y="1310306"/>
            <a:ext cx="7674292" cy="413280"/>
          </a:xfrm>
          <a:custGeom>
            <a:avLst/>
            <a:gdLst>
              <a:gd name="connsiteX0" fmla="*/ 0 w 7674292"/>
              <a:gd name="connsiteY0" fmla="*/ 68881 h 413280"/>
              <a:gd name="connsiteX1" fmla="*/ 68881 w 7674292"/>
              <a:gd name="connsiteY1" fmla="*/ 0 h 413280"/>
              <a:gd name="connsiteX2" fmla="*/ 7605411 w 7674292"/>
              <a:gd name="connsiteY2" fmla="*/ 0 h 413280"/>
              <a:gd name="connsiteX3" fmla="*/ 7674292 w 7674292"/>
              <a:gd name="connsiteY3" fmla="*/ 68881 h 413280"/>
              <a:gd name="connsiteX4" fmla="*/ 7674292 w 7674292"/>
              <a:gd name="connsiteY4" fmla="*/ 344399 h 413280"/>
              <a:gd name="connsiteX5" fmla="*/ 7605411 w 7674292"/>
              <a:gd name="connsiteY5" fmla="*/ 413280 h 413280"/>
              <a:gd name="connsiteX6" fmla="*/ 68881 w 7674292"/>
              <a:gd name="connsiteY6" fmla="*/ 413280 h 413280"/>
              <a:gd name="connsiteX7" fmla="*/ 0 w 7674292"/>
              <a:gd name="connsiteY7" fmla="*/ 344399 h 413280"/>
              <a:gd name="connsiteX8" fmla="*/ 0 w 7674292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4292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605411" y="0"/>
                </a:lnTo>
                <a:cubicBezTo>
                  <a:pt x="7643453" y="0"/>
                  <a:pt x="7674292" y="30839"/>
                  <a:pt x="7674292" y="68881"/>
                </a:cubicBezTo>
                <a:lnTo>
                  <a:pt x="7674292" y="344399"/>
                </a:lnTo>
                <a:cubicBezTo>
                  <a:pt x="7674292" y="382441"/>
                  <a:pt x="7643453" y="413280"/>
                  <a:pt x="7605411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245" tIns="20175" rIns="310245" bIns="20175" numCol="1" spcCol="1270" anchor="ctr" anchorCtr="0">
            <a:noAutofit/>
          </a:bodyPr>
          <a:lstStyle/>
          <a:p>
            <a:pPr marL="0" lvl="0" indent="0" algn="l" defTabSz="622300"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i="0" kern="1200" dirty="0"/>
              <a:t>Comparison with the 2016 survey</a:t>
            </a:r>
            <a:endParaRPr lang="nl-NL" sz="1400" b="1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61AF67-0FE5-49D8-B1FD-62EDAC6AA86E}"/>
              </a:ext>
            </a:extLst>
          </p:cNvPr>
          <p:cNvSpPr/>
          <p:nvPr/>
        </p:nvSpPr>
        <p:spPr>
          <a:xfrm>
            <a:off x="620713" y="3171351"/>
            <a:ext cx="10963275" cy="1098854"/>
          </a:xfrm>
          <a:custGeom>
            <a:avLst/>
            <a:gdLst>
              <a:gd name="connsiteX0" fmla="*/ 0 w 10963275"/>
              <a:gd name="connsiteY0" fmla="*/ 0 h 1014300"/>
              <a:gd name="connsiteX1" fmla="*/ 10963275 w 10963275"/>
              <a:gd name="connsiteY1" fmla="*/ 0 h 1014300"/>
              <a:gd name="connsiteX2" fmla="*/ 10963275 w 10963275"/>
              <a:gd name="connsiteY2" fmla="*/ 1014300 h 1014300"/>
              <a:gd name="connsiteX3" fmla="*/ 0 w 10963275"/>
              <a:gd name="connsiteY3" fmla="*/ 1014300 h 1014300"/>
              <a:gd name="connsiteX4" fmla="*/ 0 w 10963275"/>
              <a:gd name="connsiteY4" fmla="*/ 0 h 10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3275" h="1014300">
                <a:moveTo>
                  <a:pt x="0" y="0"/>
                </a:moveTo>
                <a:lnTo>
                  <a:pt x="10963275" y="0"/>
                </a:lnTo>
                <a:lnTo>
                  <a:pt x="10963275" y="1014300"/>
                </a:lnTo>
                <a:lnTo>
                  <a:pt x="0" y="1014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872" tIns="291592" rIns="850872" bIns="99568" numCol="1" spcCol="1270" anchor="t" anchorCtr="0">
            <a:noAutofit/>
          </a:bodyPr>
          <a:lstStyle/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All respondents indicated that they would initiate prophylaxis during ITI; </a:t>
            </a:r>
            <a:r>
              <a:rPr lang="en-GB" sz="1400" dirty="0">
                <a:solidFill>
                  <a:schemeClr val="tx2"/>
                </a:solidFill>
              </a:rPr>
              <a:t>results show a</a:t>
            </a:r>
            <a:r>
              <a:rPr lang="en-GB" sz="1400" b="0" i="0" kern="1200" dirty="0">
                <a:solidFill>
                  <a:schemeClr val="tx2"/>
                </a:solidFill>
              </a:rPr>
              <a:t> strong </a:t>
            </a:r>
            <a:r>
              <a:rPr lang="en-GB" sz="1400" b="1" i="0" kern="1200" dirty="0">
                <a:solidFill>
                  <a:schemeClr val="tx2"/>
                </a:solidFill>
              </a:rPr>
              <a:t>preference for emicizumab in this setting </a:t>
            </a:r>
            <a:r>
              <a:rPr lang="en-GB" sz="1400" b="0" i="0" kern="1200" dirty="0">
                <a:solidFill>
                  <a:schemeClr val="tx2"/>
                </a:solidFill>
              </a:rPr>
              <a:t>when available and reimbursed</a:t>
            </a:r>
            <a:endParaRPr lang="nl-NL" sz="1400" kern="1200" dirty="0">
              <a:solidFill>
                <a:schemeClr val="tx2"/>
              </a:solidFill>
            </a:endParaRPr>
          </a:p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In patients </a:t>
            </a:r>
            <a:r>
              <a:rPr lang="en-GB" sz="1400" b="1" i="0" kern="1200" dirty="0">
                <a:solidFill>
                  <a:schemeClr val="tx2"/>
                </a:solidFill>
              </a:rPr>
              <a:t>failing a first ITI attempt</a:t>
            </a:r>
            <a:r>
              <a:rPr lang="en-GB" sz="1400" b="0" i="0" kern="1200" dirty="0">
                <a:solidFill>
                  <a:schemeClr val="tx2"/>
                </a:solidFill>
              </a:rPr>
              <a:t>, there is increasing acceptance of </a:t>
            </a:r>
            <a:r>
              <a:rPr lang="en-GB" sz="1400" b="1" i="0" kern="1200" dirty="0">
                <a:solidFill>
                  <a:schemeClr val="tx2"/>
                </a:solidFill>
              </a:rPr>
              <a:t>emicizumab prophylaxis</a:t>
            </a:r>
            <a:endParaRPr lang="nl-NL" sz="1400" b="1" kern="1200" dirty="0">
              <a:solidFill>
                <a:schemeClr val="tx2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C8E8E40-87F6-4A48-A6DC-A214EABDB2A7}"/>
              </a:ext>
            </a:extLst>
          </p:cNvPr>
          <p:cNvSpPr/>
          <p:nvPr/>
        </p:nvSpPr>
        <p:spPr>
          <a:xfrm>
            <a:off x="1168876" y="2964711"/>
            <a:ext cx="7674292" cy="413280"/>
          </a:xfrm>
          <a:custGeom>
            <a:avLst/>
            <a:gdLst>
              <a:gd name="connsiteX0" fmla="*/ 0 w 7674292"/>
              <a:gd name="connsiteY0" fmla="*/ 68881 h 413280"/>
              <a:gd name="connsiteX1" fmla="*/ 68881 w 7674292"/>
              <a:gd name="connsiteY1" fmla="*/ 0 h 413280"/>
              <a:gd name="connsiteX2" fmla="*/ 7605411 w 7674292"/>
              <a:gd name="connsiteY2" fmla="*/ 0 h 413280"/>
              <a:gd name="connsiteX3" fmla="*/ 7674292 w 7674292"/>
              <a:gd name="connsiteY3" fmla="*/ 68881 h 413280"/>
              <a:gd name="connsiteX4" fmla="*/ 7674292 w 7674292"/>
              <a:gd name="connsiteY4" fmla="*/ 344399 h 413280"/>
              <a:gd name="connsiteX5" fmla="*/ 7605411 w 7674292"/>
              <a:gd name="connsiteY5" fmla="*/ 413280 h 413280"/>
              <a:gd name="connsiteX6" fmla="*/ 68881 w 7674292"/>
              <a:gd name="connsiteY6" fmla="*/ 413280 h 413280"/>
              <a:gd name="connsiteX7" fmla="*/ 0 w 7674292"/>
              <a:gd name="connsiteY7" fmla="*/ 344399 h 413280"/>
              <a:gd name="connsiteX8" fmla="*/ 0 w 7674292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4292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605411" y="0"/>
                </a:lnTo>
                <a:cubicBezTo>
                  <a:pt x="7643453" y="0"/>
                  <a:pt x="7674292" y="30839"/>
                  <a:pt x="7674292" y="68881"/>
                </a:cubicBezTo>
                <a:lnTo>
                  <a:pt x="7674292" y="344399"/>
                </a:lnTo>
                <a:cubicBezTo>
                  <a:pt x="7674292" y="382441"/>
                  <a:pt x="7643453" y="413280"/>
                  <a:pt x="7605411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245" tIns="20175" rIns="310245" bIns="20175" numCol="1" spcCol="1270" anchor="ctr" anchorCtr="0">
            <a:noAutofit/>
          </a:bodyPr>
          <a:lstStyle/>
          <a:p>
            <a:pPr marL="0" lvl="0" indent="0" algn="l" defTabSz="622300"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i="0" kern="1200" dirty="0"/>
              <a:t>This is the largest study of its kind to date, and the first since emicizumab was approved in 2018</a:t>
            </a:r>
            <a:endParaRPr lang="nl-NL" sz="1400" b="1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8023E0F-7B7F-4EE8-9A78-6B376135C85C}"/>
              </a:ext>
            </a:extLst>
          </p:cNvPr>
          <p:cNvSpPr/>
          <p:nvPr/>
        </p:nvSpPr>
        <p:spPr>
          <a:xfrm>
            <a:off x="620713" y="4521981"/>
            <a:ext cx="10963275" cy="1392480"/>
          </a:xfrm>
          <a:custGeom>
            <a:avLst/>
            <a:gdLst>
              <a:gd name="connsiteX0" fmla="*/ 0 w 10963275"/>
              <a:gd name="connsiteY0" fmla="*/ 0 h 1278900"/>
              <a:gd name="connsiteX1" fmla="*/ 10963275 w 10963275"/>
              <a:gd name="connsiteY1" fmla="*/ 0 h 1278900"/>
              <a:gd name="connsiteX2" fmla="*/ 10963275 w 10963275"/>
              <a:gd name="connsiteY2" fmla="*/ 1278900 h 1278900"/>
              <a:gd name="connsiteX3" fmla="*/ 0 w 10963275"/>
              <a:gd name="connsiteY3" fmla="*/ 1278900 h 1278900"/>
              <a:gd name="connsiteX4" fmla="*/ 0 w 10963275"/>
              <a:gd name="connsiteY4" fmla="*/ 0 h 12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3275" h="1278900">
                <a:moveTo>
                  <a:pt x="0" y="0"/>
                </a:moveTo>
                <a:lnTo>
                  <a:pt x="10963275" y="0"/>
                </a:lnTo>
                <a:lnTo>
                  <a:pt x="10963275" y="1278900"/>
                </a:lnTo>
                <a:lnTo>
                  <a:pt x="0" y="1278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872" tIns="291592" rIns="850872" bIns="99568" numCol="1" spcCol="1270" anchor="t" anchorCtr="0">
            <a:noAutofit/>
          </a:bodyPr>
          <a:lstStyle/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Consensus on the </a:t>
            </a:r>
            <a:r>
              <a:rPr lang="en-GB" sz="1400" b="1" i="0" kern="1200" dirty="0">
                <a:solidFill>
                  <a:schemeClr val="tx2"/>
                </a:solidFill>
              </a:rPr>
              <a:t>first-line standard of care</a:t>
            </a:r>
            <a:endParaRPr lang="nl-NL" sz="1400" b="1" kern="1200" dirty="0">
              <a:solidFill>
                <a:schemeClr val="tx2"/>
              </a:solidFill>
            </a:endParaRPr>
          </a:p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An </a:t>
            </a:r>
            <a:r>
              <a:rPr lang="en-GB" sz="1400" b="1" i="0" kern="1200" dirty="0">
                <a:solidFill>
                  <a:schemeClr val="tx2"/>
                </a:solidFill>
              </a:rPr>
              <a:t>approach to ITI failure </a:t>
            </a:r>
            <a:r>
              <a:rPr lang="en-GB" sz="1400" b="0" i="0" kern="1200" dirty="0">
                <a:solidFill>
                  <a:schemeClr val="tx2"/>
                </a:solidFill>
              </a:rPr>
              <a:t>in patients with VHR inhibitors </a:t>
            </a:r>
            <a:endParaRPr lang="nl-NL" sz="1400" kern="1200" dirty="0">
              <a:solidFill>
                <a:schemeClr val="tx2"/>
              </a:solidFill>
            </a:endParaRPr>
          </a:p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Impact of </a:t>
            </a:r>
            <a:r>
              <a:rPr lang="en-GB" sz="1400" b="1" i="0" kern="1200" dirty="0">
                <a:solidFill>
                  <a:schemeClr val="tx2"/>
                </a:solidFill>
              </a:rPr>
              <a:t>cost and availability </a:t>
            </a:r>
            <a:r>
              <a:rPr lang="en-GB" sz="1400" b="0" i="0" kern="1200" dirty="0">
                <a:solidFill>
                  <a:schemeClr val="tx2"/>
                </a:solidFill>
              </a:rPr>
              <a:t>use of novel products</a:t>
            </a:r>
            <a:endParaRPr lang="nl-NL" sz="1400" kern="1200" dirty="0">
              <a:solidFill>
                <a:schemeClr val="tx2"/>
              </a:solidFill>
            </a:endParaRPr>
          </a:p>
          <a:p>
            <a:pPr marL="177800" lvl="1" indent="-177800" algn="l" defTabSz="622300">
              <a:spcBef>
                <a:spcPct val="0"/>
              </a:spcBef>
              <a:spcAft>
                <a:spcPts val="300"/>
              </a:spcAft>
              <a:buChar char="•"/>
            </a:pPr>
            <a:r>
              <a:rPr lang="en-GB" sz="1400" b="0" i="0" kern="1200" dirty="0">
                <a:solidFill>
                  <a:schemeClr val="tx2"/>
                </a:solidFill>
              </a:rPr>
              <a:t>ITI in </a:t>
            </a:r>
            <a:r>
              <a:rPr lang="en-GB" sz="1400" b="1" i="0" kern="1200" dirty="0">
                <a:solidFill>
                  <a:schemeClr val="tx2"/>
                </a:solidFill>
              </a:rPr>
              <a:t>mild/moderate HA</a:t>
            </a:r>
            <a:endParaRPr lang="nl-NL" sz="1400" b="1" kern="1200" dirty="0">
              <a:solidFill>
                <a:schemeClr val="tx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BD77E04-8661-4F47-A6A3-A2E1A84B624A}"/>
              </a:ext>
            </a:extLst>
          </p:cNvPr>
          <p:cNvSpPr/>
          <p:nvPr/>
        </p:nvSpPr>
        <p:spPr>
          <a:xfrm>
            <a:off x="1168876" y="4315341"/>
            <a:ext cx="7674292" cy="413280"/>
          </a:xfrm>
          <a:custGeom>
            <a:avLst/>
            <a:gdLst>
              <a:gd name="connsiteX0" fmla="*/ 0 w 7674292"/>
              <a:gd name="connsiteY0" fmla="*/ 68881 h 413280"/>
              <a:gd name="connsiteX1" fmla="*/ 68881 w 7674292"/>
              <a:gd name="connsiteY1" fmla="*/ 0 h 413280"/>
              <a:gd name="connsiteX2" fmla="*/ 7605411 w 7674292"/>
              <a:gd name="connsiteY2" fmla="*/ 0 h 413280"/>
              <a:gd name="connsiteX3" fmla="*/ 7674292 w 7674292"/>
              <a:gd name="connsiteY3" fmla="*/ 68881 h 413280"/>
              <a:gd name="connsiteX4" fmla="*/ 7674292 w 7674292"/>
              <a:gd name="connsiteY4" fmla="*/ 344399 h 413280"/>
              <a:gd name="connsiteX5" fmla="*/ 7605411 w 7674292"/>
              <a:gd name="connsiteY5" fmla="*/ 413280 h 413280"/>
              <a:gd name="connsiteX6" fmla="*/ 68881 w 7674292"/>
              <a:gd name="connsiteY6" fmla="*/ 413280 h 413280"/>
              <a:gd name="connsiteX7" fmla="*/ 0 w 7674292"/>
              <a:gd name="connsiteY7" fmla="*/ 344399 h 413280"/>
              <a:gd name="connsiteX8" fmla="*/ 0 w 7674292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4292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605411" y="0"/>
                </a:lnTo>
                <a:cubicBezTo>
                  <a:pt x="7643453" y="0"/>
                  <a:pt x="7674292" y="30839"/>
                  <a:pt x="7674292" y="68881"/>
                </a:cubicBezTo>
                <a:lnTo>
                  <a:pt x="7674292" y="344399"/>
                </a:lnTo>
                <a:cubicBezTo>
                  <a:pt x="7674292" y="382441"/>
                  <a:pt x="7643453" y="413280"/>
                  <a:pt x="7605411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245" tIns="20175" rIns="310245" bIns="20175" numCol="1" spcCol="1270" anchor="ctr" anchorCtr="0">
            <a:noAutofit/>
          </a:bodyPr>
          <a:lstStyle/>
          <a:p>
            <a:pPr marL="0" lvl="0" indent="0" algn="l" defTabSz="622300"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i="0" kern="1200" dirty="0"/>
              <a:t>Unmet needs</a:t>
            </a:r>
            <a:endParaRPr lang="nl-NL" sz="1400" b="1" kern="1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E35B0A6-50DD-7444-BDBF-7CBB182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D460F5D3-8E38-B548-9C1F-BFAA4348D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B15603C6-F70F-074F-B979-57B69E5A14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HA, haemophilia A; ITI, immune tolerance induction; IU, international units; VHR, very high responding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</p:spTree>
    <p:extLst>
      <p:ext uri="{BB962C8B-B14F-4D97-AF65-F5344CB8AC3E}">
        <p14:creationId xmlns:p14="http://schemas.microsoft.com/office/powerpoint/2010/main" val="33871142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64FA42C-4827-4063-8857-A196659CBCAA}"/>
              </a:ext>
            </a:extLst>
          </p:cNvPr>
          <p:cNvGrpSpPr/>
          <p:nvPr/>
        </p:nvGrpSpPr>
        <p:grpSpPr>
          <a:xfrm>
            <a:off x="622485" y="1425600"/>
            <a:ext cx="10958596" cy="4525200"/>
            <a:chOff x="622485" y="1425600"/>
            <a:chExt cx="10958596" cy="45252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8609B60-0945-4213-82B8-DA8F0AA6F8EE}"/>
                </a:ext>
              </a:extLst>
            </p:cNvPr>
            <p:cNvSpPr/>
            <p:nvPr/>
          </p:nvSpPr>
          <p:spPr>
            <a:xfrm>
              <a:off x="622485" y="1425600"/>
              <a:ext cx="3581240" cy="4525200"/>
            </a:xfrm>
            <a:custGeom>
              <a:avLst/>
              <a:gdLst>
                <a:gd name="connsiteX0" fmla="*/ 0 w 3581240"/>
                <a:gd name="connsiteY0" fmla="*/ 358124 h 4525200"/>
                <a:gd name="connsiteX1" fmla="*/ 358124 w 3581240"/>
                <a:gd name="connsiteY1" fmla="*/ 0 h 4525200"/>
                <a:gd name="connsiteX2" fmla="*/ 3223116 w 3581240"/>
                <a:gd name="connsiteY2" fmla="*/ 0 h 4525200"/>
                <a:gd name="connsiteX3" fmla="*/ 3581240 w 3581240"/>
                <a:gd name="connsiteY3" fmla="*/ 358124 h 4525200"/>
                <a:gd name="connsiteX4" fmla="*/ 3581240 w 3581240"/>
                <a:gd name="connsiteY4" fmla="*/ 4167076 h 4525200"/>
                <a:gd name="connsiteX5" fmla="*/ 3223116 w 3581240"/>
                <a:gd name="connsiteY5" fmla="*/ 4525200 h 4525200"/>
                <a:gd name="connsiteX6" fmla="*/ 358124 w 3581240"/>
                <a:gd name="connsiteY6" fmla="*/ 4525200 h 4525200"/>
                <a:gd name="connsiteX7" fmla="*/ 0 w 3581240"/>
                <a:gd name="connsiteY7" fmla="*/ 4167076 h 4525200"/>
                <a:gd name="connsiteX8" fmla="*/ 0 w 3581240"/>
                <a:gd name="connsiteY8" fmla="*/ 358124 h 45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40" h="4525200">
                  <a:moveTo>
                    <a:pt x="0" y="358124"/>
                  </a:moveTo>
                  <a:cubicBezTo>
                    <a:pt x="0" y="160338"/>
                    <a:pt x="160338" y="0"/>
                    <a:pt x="358124" y="0"/>
                  </a:cubicBezTo>
                  <a:lnTo>
                    <a:pt x="3223116" y="0"/>
                  </a:lnTo>
                  <a:cubicBezTo>
                    <a:pt x="3420902" y="0"/>
                    <a:pt x="3581240" y="160338"/>
                    <a:pt x="3581240" y="358124"/>
                  </a:cubicBezTo>
                  <a:lnTo>
                    <a:pt x="3581240" y="4167076"/>
                  </a:lnTo>
                  <a:cubicBezTo>
                    <a:pt x="3581240" y="4364862"/>
                    <a:pt x="3420902" y="4525200"/>
                    <a:pt x="3223116" y="4525200"/>
                  </a:cubicBezTo>
                  <a:lnTo>
                    <a:pt x="358124" y="4525200"/>
                  </a:lnTo>
                  <a:cubicBezTo>
                    <a:pt x="160338" y="4525200"/>
                    <a:pt x="0" y="4364862"/>
                    <a:pt x="0" y="4167076"/>
                  </a:cubicBezTo>
                  <a:lnTo>
                    <a:pt x="0" y="358124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938096" rIns="128016" bIns="10330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i="0" kern="1200" dirty="0">
                  <a:solidFill>
                    <a:schemeClr val="accent1"/>
                  </a:solidFill>
                </a:rPr>
                <a:t>ITI remains a mainstay</a:t>
              </a:r>
              <a:r>
                <a:rPr lang="en-GB" sz="1800" b="0" i="0" kern="1200" dirty="0">
                  <a:solidFill>
                    <a:schemeClr val="accent1"/>
                  </a:solidFill>
                </a:rPr>
                <a:t> </a:t>
              </a:r>
              <a:r>
                <a:rPr lang="en-GB" sz="1800" b="0" i="0" kern="1200" dirty="0"/>
                <a:t>for haemophilia treatment</a:t>
              </a:r>
              <a:endParaRPr lang="nl-NL" sz="1800" kern="1200" dirty="0"/>
            </a:p>
          </p:txBody>
        </p:sp>
        <p:sp>
          <p:nvSpPr>
            <p:cNvPr id="8" name="Oval 7" descr="Anker met effen opvulling">
              <a:extLst>
                <a:ext uri="{FF2B5EF4-FFF2-40B4-BE49-F238E27FC236}">
                  <a16:creationId xmlns:a16="http://schemas.microsoft.com/office/drawing/2014/main" xmlns="" id="{B3AD630C-9DFB-4138-BAE2-8357E89DEFB2}"/>
                </a:ext>
              </a:extLst>
            </p:cNvPr>
            <p:cNvSpPr/>
            <p:nvPr/>
          </p:nvSpPr>
          <p:spPr>
            <a:xfrm>
              <a:off x="1659660" y="1697112"/>
              <a:ext cx="1506891" cy="1506891"/>
            </a:xfrm>
            <a:prstGeom prst="ellipse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28F34D4-A675-40DE-A46D-E1720CC3F20E}"/>
                </a:ext>
              </a:extLst>
            </p:cNvPr>
            <p:cNvSpPr/>
            <p:nvPr/>
          </p:nvSpPr>
          <p:spPr>
            <a:xfrm>
              <a:off x="4311163" y="1425600"/>
              <a:ext cx="3581240" cy="4525200"/>
            </a:xfrm>
            <a:custGeom>
              <a:avLst/>
              <a:gdLst>
                <a:gd name="connsiteX0" fmla="*/ 0 w 3581240"/>
                <a:gd name="connsiteY0" fmla="*/ 358124 h 4525200"/>
                <a:gd name="connsiteX1" fmla="*/ 358124 w 3581240"/>
                <a:gd name="connsiteY1" fmla="*/ 0 h 4525200"/>
                <a:gd name="connsiteX2" fmla="*/ 3223116 w 3581240"/>
                <a:gd name="connsiteY2" fmla="*/ 0 h 4525200"/>
                <a:gd name="connsiteX3" fmla="*/ 3581240 w 3581240"/>
                <a:gd name="connsiteY3" fmla="*/ 358124 h 4525200"/>
                <a:gd name="connsiteX4" fmla="*/ 3581240 w 3581240"/>
                <a:gd name="connsiteY4" fmla="*/ 4167076 h 4525200"/>
                <a:gd name="connsiteX5" fmla="*/ 3223116 w 3581240"/>
                <a:gd name="connsiteY5" fmla="*/ 4525200 h 4525200"/>
                <a:gd name="connsiteX6" fmla="*/ 358124 w 3581240"/>
                <a:gd name="connsiteY6" fmla="*/ 4525200 h 4525200"/>
                <a:gd name="connsiteX7" fmla="*/ 0 w 3581240"/>
                <a:gd name="connsiteY7" fmla="*/ 4167076 h 4525200"/>
                <a:gd name="connsiteX8" fmla="*/ 0 w 3581240"/>
                <a:gd name="connsiteY8" fmla="*/ 358124 h 45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40" h="4525200">
                  <a:moveTo>
                    <a:pt x="0" y="358124"/>
                  </a:moveTo>
                  <a:cubicBezTo>
                    <a:pt x="0" y="160338"/>
                    <a:pt x="160338" y="0"/>
                    <a:pt x="358124" y="0"/>
                  </a:cubicBezTo>
                  <a:lnTo>
                    <a:pt x="3223116" y="0"/>
                  </a:lnTo>
                  <a:cubicBezTo>
                    <a:pt x="3420902" y="0"/>
                    <a:pt x="3581240" y="160338"/>
                    <a:pt x="3581240" y="358124"/>
                  </a:cubicBezTo>
                  <a:lnTo>
                    <a:pt x="3581240" y="4167076"/>
                  </a:lnTo>
                  <a:cubicBezTo>
                    <a:pt x="3581240" y="4364862"/>
                    <a:pt x="3420902" y="4525200"/>
                    <a:pt x="3223116" y="4525200"/>
                  </a:cubicBezTo>
                  <a:lnTo>
                    <a:pt x="358124" y="4525200"/>
                  </a:lnTo>
                  <a:cubicBezTo>
                    <a:pt x="160338" y="4525200"/>
                    <a:pt x="0" y="4364862"/>
                    <a:pt x="0" y="4167076"/>
                  </a:cubicBezTo>
                  <a:lnTo>
                    <a:pt x="0" y="358124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938096" rIns="128016" bIns="10330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i="0" kern="1200" dirty="0">
                  <a:solidFill>
                    <a:schemeClr val="accent1"/>
                  </a:solidFill>
                </a:rPr>
                <a:t>Emicizumab prophylaxis has become a preferred first-line approach </a:t>
              </a:r>
              <a:r>
                <a:rPr lang="en-GB" sz="1800" b="0" i="0" kern="1200" dirty="0"/>
                <a:t>to protect against bleeds and represents an alternative to burdensome ITI in certain patient groups</a:t>
              </a:r>
              <a:endParaRPr lang="nl-NL" sz="1800" kern="1200" dirty="0"/>
            </a:p>
          </p:txBody>
        </p:sp>
        <p:sp>
          <p:nvSpPr>
            <p:cNvPr id="10" name="Oval 9" descr="Badge nieuw met effen opvulling">
              <a:extLst>
                <a:ext uri="{FF2B5EF4-FFF2-40B4-BE49-F238E27FC236}">
                  <a16:creationId xmlns:a16="http://schemas.microsoft.com/office/drawing/2014/main" xmlns="" id="{3BF90404-7D8B-4094-940A-B9C8A2297D51}"/>
                </a:ext>
              </a:extLst>
            </p:cNvPr>
            <p:cNvSpPr/>
            <p:nvPr/>
          </p:nvSpPr>
          <p:spPr>
            <a:xfrm>
              <a:off x="5348338" y="1697112"/>
              <a:ext cx="1506891" cy="1506891"/>
            </a:xfrm>
            <a:prstGeom prst="ellipse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AA6A3DB-C198-4D2F-A5AF-B3F2474BBA04}"/>
                </a:ext>
              </a:extLst>
            </p:cNvPr>
            <p:cNvSpPr/>
            <p:nvPr/>
          </p:nvSpPr>
          <p:spPr>
            <a:xfrm>
              <a:off x="7999841" y="1425600"/>
              <a:ext cx="3581240" cy="4525200"/>
            </a:xfrm>
            <a:custGeom>
              <a:avLst/>
              <a:gdLst>
                <a:gd name="connsiteX0" fmla="*/ 0 w 3581240"/>
                <a:gd name="connsiteY0" fmla="*/ 358124 h 4525200"/>
                <a:gd name="connsiteX1" fmla="*/ 358124 w 3581240"/>
                <a:gd name="connsiteY1" fmla="*/ 0 h 4525200"/>
                <a:gd name="connsiteX2" fmla="*/ 3223116 w 3581240"/>
                <a:gd name="connsiteY2" fmla="*/ 0 h 4525200"/>
                <a:gd name="connsiteX3" fmla="*/ 3581240 w 3581240"/>
                <a:gd name="connsiteY3" fmla="*/ 358124 h 4525200"/>
                <a:gd name="connsiteX4" fmla="*/ 3581240 w 3581240"/>
                <a:gd name="connsiteY4" fmla="*/ 4167076 h 4525200"/>
                <a:gd name="connsiteX5" fmla="*/ 3223116 w 3581240"/>
                <a:gd name="connsiteY5" fmla="*/ 4525200 h 4525200"/>
                <a:gd name="connsiteX6" fmla="*/ 358124 w 3581240"/>
                <a:gd name="connsiteY6" fmla="*/ 4525200 h 4525200"/>
                <a:gd name="connsiteX7" fmla="*/ 0 w 3581240"/>
                <a:gd name="connsiteY7" fmla="*/ 4167076 h 4525200"/>
                <a:gd name="connsiteX8" fmla="*/ 0 w 3581240"/>
                <a:gd name="connsiteY8" fmla="*/ 358124 h 45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40" h="4525200">
                  <a:moveTo>
                    <a:pt x="0" y="358124"/>
                  </a:moveTo>
                  <a:cubicBezTo>
                    <a:pt x="0" y="160338"/>
                    <a:pt x="160338" y="0"/>
                    <a:pt x="358124" y="0"/>
                  </a:cubicBezTo>
                  <a:lnTo>
                    <a:pt x="3223116" y="0"/>
                  </a:lnTo>
                  <a:cubicBezTo>
                    <a:pt x="3420902" y="0"/>
                    <a:pt x="3581240" y="160338"/>
                    <a:pt x="3581240" y="358124"/>
                  </a:cubicBezTo>
                  <a:lnTo>
                    <a:pt x="3581240" y="4167076"/>
                  </a:lnTo>
                  <a:cubicBezTo>
                    <a:pt x="3581240" y="4364862"/>
                    <a:pt x="3420902" y="4525200"/>
                    <a:pt x="3223116" y="4525200"/>
                  </a:cubicBezTo>
                  <a:lnTo>
                    <a:pt x="358124" y="4525200"/>
                  </a:lnTo>
                  <a:cubicBezTo>
                    <a:pt x="160338" y="4525200"/>
                    <a:pt x="0" y="4364862"/>
                    <a:pt x="0" y="4167076"/>
                  </a:cubicBezTo>
                  <a:lnTo>
                    <a:pt x="0" y="358124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938096" rIns="128016" bIns="10330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i="0" kern="1200" dirty="0">
                  <a:solidFill>
                    <a:schemeClr val="accent1"/>
                  </a:solidFill>
                </a:rPr>
                <a:t>Prospective clinical trials </a:t>
              </a:r>
              <a:r>
                <a:rPr lang="en-GB" sz="1800" b="0" i="0" kern="1200" dirty="0"/>
                <a:t>on the concomitant use of ITI and emicizumab prophylaxis will be helpful for the development of new ITI protocols for patients with inhibitors</a:t>
              </a:r>
              <a:endParaRPr lang="nl-NL" sz="1800" kern="1200" dirty="0"/>
            </a:p>
          </p:txBody>
        </p:sp>
        <p:sp>
          <p:nvSpPr>
            <p:cNvPr id="12" name="Oval 11" descr="Klembord met effen opvulling">
              <a:extLst>
                <a:ext uri="{FF2B5EF4-FFF2-40B4-BE49-F238E27FC236}">
                  <a16:creationId xmlns:a16="http://schemas.microsoft.com/office/drawing/2014/main" xmlns="" id="{5D87B732-264E-4BCB-8123-2F4DF6CD18D5}"/>
                </a:ext>
              </a:extLst>
            </p:cNvPr>
            <p:cNvSpPr/>
            <p:nvPr/>
          </p:nvSpPr>
          <p:spPr>
            <a:xfrm>
              <a:off x="9037016" y="1697112"/>
              <a:ext cx="1506891" cy="1506891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xmlns="" id="{9C2D47D5-865A-41E8-B359-023756270C35}"/>
                </a:ext>
              </a:extLst>
            </p:cNvPr>
            <p:cNvSpPr/>
            <p:nvPr/>
          </p:nvSpPr>
          <p:spPr>
            <a:xfrm>
              <a:off x="1058711" y="5045760"/>
              <a:ext cx="10086144" cy="678780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40D95AA1-60E9-0844-89C1-01411E6C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972112A6-D22C-3E4A-8693-0F90A214E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2F451676-140F-5544-B8E5-1449F4F1F9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ITI, immune tolerance induction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</p:spTree>
    <p:extLst>
      <p:ext uri="{BB962C8B-B14F-4D97-AF65-F5344CB8AC3E}">
        <p14:creationId xmlns:p14="http://schemas.microsoft.com/office/powerpoint/2010/main" val="16520867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7716" y="5336166"/>
            <a:ext cx="1998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us on Twitter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/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3262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/>
              </a:rPr>
              <a:t>@hemostasisconnect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E32620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/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/>
              </a:rPr>
              <a:t>HEMOSTASIS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3262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/>
              </a:rPr>
              <a:t>COR2ED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E32620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Group on LinkedIn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>Email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/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E32620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  <a:hlinkClick r:id="rId3"/>
              </a:rPr>
              <a:t>antoine.lacombe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E32620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  <a:hlinkClick r:id="rId3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E32620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  <a:hlinkClick r:id="rId3"/>
              </a:rPr>
              <a:t>@cor2ed.com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E32620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Watch us on the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Vimeo Channe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/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E32620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/>
              </a:rPr>
              <a:t>HEMOSTASIS CONNECT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E32620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HEMOSTASIS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 &amp; EMAIL</a:t>
            </a:r>
            <a:r>
              <a:rPr lang="en-GB" sz="3600" cap="none" dirty="0">
                <a:solidFill>
                  <a:schemeClr val="tx2"/>
                </a:solidFill>
              </a:rPr>
              <a:t/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r>
              <a:rPr lang="en-GB" sz="3600" dirty="0">
                <a:solidFill>
                  <a:schemeClr val="tx2"/>
                </a:solidFill>
              </a:rPr>
              <a:t/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3"/>
              </a:rPr>
              <a:t>hemostasisconnect.cor2ed.com</a:t>
            </a:r>
            <a:endParaRPr lang="en-GB" sz="3600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12" y="3933422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xmlns="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xmlns="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433" y="3933422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xmlns="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746" y="3933422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9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Immune tolerance induction in the era of emicizumab – still the first choice for patients with haemophilia A and inhibitors?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cap="none" dirty="0"/>
              <a:t>Dr. Katharina Holstein, MD</a:t>
            </a:r>
            <a:r>
              <a:rPr lang="en-GB" sz="2000" cap="none" baseline="30000" dirty="0"/>
              <a:t>1</a:t>
            </a:r>
            <a:r>
              <a:rPr lang="en-GB" sz="2000" cap="none" dirty="0"/>
              <a:t>; Prof. Sandra Le Quellec, MD, PhD</a:t>
            </a:r>
            <a:r>
              <a:rPr lang="en-GB" sz="2000" cap="none" baseline="30000" dirty="0"/>
              <a:t>2</a:t>
            </a:r>
            <a:r>
              <a:rPr lang="en-GB" sz="2000" cap="none" dirty="0"/>
              <a:t>; </a:t>
            </a:r>
            <a:br>
              <a:rPr lang="en-GB" sz="2000" cap="none" dirty="0"/>
            </a:br>
            <a:r>
              <a:rPr lang="en-GB" sz="2000" cap="none" dirty="0"/>
              <a:t>Dr. Robert Klamroth, MD, PhD</a:t>
            </a:r>
            <a:r>
              <a:rPr lang="en-GB" sz="2000" cap="none" baseline="30000" dirty="0"/>
              <a:t>3</a:t>
            </a:r>
            <a:r>
              <a:rPr lang="en-GB" sz="2000" cap="none" dirty="0"/>
              <a:t>; Dr. Angelika Batorova, MD, PhD</a:t>
            </a:r>
            <a:r>
              <a:rPr lang="en-GB" sz="2000" cap="none" baseline="30000" dirty="0"/>
              <a:t>4</a:t>
            </a:r>
            <a:r>
              <a:rPr lang="en-GB" sz="2000" cap="none" dirty="0"/>
              <a:t>; Prof. Pål Andre Holme, MD, PhD</a:t>
            </a:r>
            <a:r>
              <a:rPr lang="en-GB" sz="2000" cap="none" baseline="30000" dirty="0"/>
              <a:t>5</a:t>
            </a:r>
            <a:r>
              <a:rPr lang="en-GB" sz="2000" cap="none" dirty="0"/>
              <a:t>; </a:t>
            </a:r>
            <a:br>
              <a:rPr lang="en-GB" sz="2000" cap="none" dirty="0"/>
            </a:br>
            <a:r>
              <a:rPr lang="en-GB" sz="2000" cap="none" dirty="0"/>
              <a:t>Dr. Victor Jiménez-Yuste, MD, PhD</a:t>
            </a:r>
            <a:r>
              <a:rPr lang="en-GB" sz="2000" cap="none" baseline="30000" dirty="0"/>
              <a:t>6</a:t>
            </a:r>
            <a:r>
              <a:rPr lang="en-GB" sz="2000" cap="none" dirty="0"/>
              <a:t>; Prof. Jan Astermark, MD, PhD</a:t>
            </a:r>
            <a:r>
              <a:rPr lang="en-GB" sz="2000" cap="none" baseline="30000" dirty="0"/>
              <a:t>7</a:t>
            </a:r>
            <a:r>
              <a:rPr lang="en-GB" sz="2000" cap="none" dirty="0"/>
              <a:t/>
            </a:r>
            <a:br>
              <a:rPr lang="en-GB" sz="2000" cap="none" dirty="0"/>
            </a:br>
            <a:r>
              <a:rPr lang="en-GB" sz="2000" cap="none" dirty="0"/>
              <a:t/>
            </a:r>
            <a:br>
              <a:rPr lang="en-GB" sz="2000" cap="none" dirty="0"/>
            </a:br>
            <a:r>
              <a:rPr lang="en-GB" cap="none" dirty="0"/>
              <a:t>SELECTED HIGHLIGHTS</a:t>
            </a:r>
            <a:endParaRPr lang="en-GB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xmlns="" id="{12922419-14A0-F047-98BA-D539F4506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000" baseline="30000" dirty="0"/>
              <a:t>1 </a:t>
            </a:r>
            <a:r>
              <a:rPr lang="en-GB" sz="2000" dirty="0"/>
              <a:t>II. Medical Department, University Medical Center Hamburg-Eppendorf, Hamburg, Germany; </a:t>
            </a:r>
            <a:r>
              <a:rPr lang="en-GB" sz="2000" baseline="30000" dirty="0"/>
              <a:t>2 </a:t>
            </a:r>
            <a:r>
              <a:rPr lang="en-GB" sz="2000" dirty="0"/>
              <a:t>Unité d'hémostase Clinique - Hôpital Cardiologique Louis Pradel - Hospices Civils de Lyon, Lyon, France; </a:t>
            </a:r>
            <a:r>
              <a:rPr lang="en-GB" sz="2000" baseline="30000" dirty="0"/>
              <a:t>3 </a:t>
            </a:r>
            <a:r>
              <a:rPr lang="en-GB" sz="2000" dirty="0"/>
              <a:t>Department for Internal Medicine – vascular medicine and coagulation disorders at the Vivantes Hospital im Friedrichshain, Berlin, Germany; </a:t>
            </a:r>
            <a:r>
              <a:rPr lang="en-GB" sz="2000" baseline="30000" dirty="0"/>
              <a:t>4 </a:t>
            </a:r>
            <a:r>
              <a:rPr lang="en-GB" sz="2000" dirty="0"/>
              <a:t>National Hemophilia Centre, Dept. of Hematology and Transfusion Medicine, Faculty of Medicine of Comenius University and University Hospital, Bratislava, Slovakia; </a:t>
            </a:r>
            <a:r>
              <a:rPr lang="en-GB" sz="2000" baseline="30000" dirty="0"/>
              <a:t>5 </a:t>
            </a:r>
            <a:r>
              <a:rPr lang="en-GB" sz="2000" dirty="0"/>
              <a:t>Department of Haematology, Oslo University Hospital and Institute of Clinical Medicine, Faculty of Medicine, University of Oslo, Oslo, Norway; </a:t>
            </a:r>
            <a:r>
              <a:rPr lang="en-GB" sz="2000" baseline="30000" dirty="0"/>
              <a:t>6 </a:t>
            </a:r>
            <a:r>
              <a:rPr lang="en-GB" sz="2000" dirty="0"/>
              <a:t>Servicio de Hematología, Hospital Universitario La Paz, Paseo de la Castellana, Autónoma University, Madrid, Spain; </a:t>
            </a:r>
            <a:r>
              <a:rPr lang="en-GB" sz="2000" baseline="30000" dirty="0"/>
              <a:t>7 </a:t>
            </a:r>
            <a:r>
              <a:rPr lang="en-GB" sz="2000" dirty="0"/>
              <a:t>Department for Translational Medicine, Lund University and Department for Hematology Oncology and Radiation Physics, Skåne University Hospital, Malmö, Sweden</a:t>
            </a:r>
          </a:p>
          <a:p>
            <a:r>
              <a:rPr lang="en-GB" sz="2000" dirty="0"/>
              <a:t>January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xmlns="" id="{8AAB63C0-5004-FA4F-BAF0-E8AD5AD35E11}"/>
              </a:ext>
            </a:extLst>
          </p:cNvPr>
          <p:cNvSpPr txBox="1">
            <a:spLocks/>
          </p:cNvSpPr>
          <p:nvPr/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2pPr>
            <a:lvl3pPr indent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3pPr>
            <a:lvl4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4pPr>
            <a:lvl5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Holstein K, et al. Haemophilia. 2021. DOI: 10.1111/hae.14470</a:t>
            </a:r>
          </a:p>
        </p:txBody>
      </p:sp>
    </p:spTree>
    <p:extLst>
      <p:ext uri="{BB962C8B-B14F-4D97-AF65-F5344CB8AC3E}">
        <p14:creationId xmlns:p14="http://schemas.microsoft.com/office/powerpoint/2010/main" val="38544626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08EA2BC-9650-FE47-B61E-223766E476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56266"/>
            <a:ext cx="10963200" cy="45252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altLang="en-US" sz="1600" b="1" dirty="0">
                <a:solidFill>
                  <a:schemeClr val="accent1"/>
                </a:solidFill>
              </a:rPr>
              <a:t>HEMOSTASIS CONNECT </a:t>
            </a:r>
            <a:r>
              <a:rPr lang="en-GB" altLang="en-US" sz="1600" dirty="0"/>
              <a:t>is supported through an independent educational grant from Takeda. The programme is therefore independent, the content is not influenced by the supporters and is under the sole responsibility of the experts.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/>
              <a:t>Please note: </a:t>
            </a:r>
            <a:r>
              <a:rPr lang="en-GB" sz="1600" dirty="0"/>
              <a:t>The views expressed within this presentation are the personal opinions of the authors; they do not necessarily represent the views of the author’s academic institution or the rest of the HEMOSTASIS CONNECT group.</a:t>
            </a:r>
            <a:r>
              <a:rPr lang="en-GB" sz="1700" dirty="0"/>
              <a:t/>
            </a:r>
            <a:br>
              <a:rPr lang="en-GB" sz="1700" dirty="0"/>
            </a:br>
            <a:r>
              <a:rPr lang="en-GB" sz="100" dirty="0"/>
              <a:t> </a:t>
            </a:r>
          </a:p>
          <a:p>
            <a:pPr marL="0" indent="0">
              <a:buNone/>
            </a:pPr>
            <a:r>
              <a:rPr lang="en-GB" sz="1300" b="1" dirty="0">
                <a:solidFill>
                  <a:schemeClr val="accent1"/>
                </a:solidFill>
              </a:rPr>
              <a:t>Disclosures: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Jan Astermark has received research support from Sobi, CSL Behring, Takeda/Shire and Bayer; honoraria for consulting and speakers fee from Octapharma, Novo Nordisk, Pfizer, Bayer, Sobi, CSL Behring, Takeda/Shire, BioMarin, and UniQure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Angelika Batorova has received research funding from Novo Nordisk, Octapharma and Sobi; honoraria for consultancy and/or speakers fees from CSL Behring, Novo Nordisk, Octapharma, Sobi, Roche, and Takeda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Pål Andre Holme has received research grants to institution from Bayer, Octapharma, Pfizer and Sobi; speakers fee and consultation for Bayer, Takeda, Octapharma, Pfizer, Novo Nordisk, and Sobi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Katharina Holstein has received honoraria for advisory board or speaker fees from Bayer, Biotest, Chugai, CSL Behring, Novo Nordisk, Pfizer, Roche, Takeda, Sobi; research grants from Bayer, CSL Behring, and Pfizer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Victor Jiménez-Yuste has received reimbursement for attending symposia/congresses; honoraria for speaking/consulting and/or funds for research from Takeda, Bayer, CSL-Behring, Grifols, Novo Nordisk, Sobi, Roche, Octapharma, and Pfizer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Robert Klamroth has received grant/research support from Bayer, CSL Behring, Novo Nordisk, Pfizer, Shire (a Takeda company); consulting and speaker fees from Bayer, BioMarin, Biotest, CSL Behring, Novo Nordisk, Octapharma, Pfizer, Roche, Sanofi, Shire (a Takeda company), Sobi, and Uniqure</a:t>
            </a:r>
          </a:p>
          <a:p>
            <a:pPr>
              <a:spcBef>
                <a:spcPts val="600"/>
              </a:spcBef>
            </a:pPr>
            <a:r>
              <a:rPr lang="en-GB" sz="1300" dirty="0"/>
              <a:t>Sandra Le Quellec has no conflicts of interest relative to the topic described herein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and Conflict of Interest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76077C97-0EDB-314B-9B6B-9C2018C7C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CB4A1CC2-CBDF-964D-86A9-E65CEE0C810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6FD8C860-8D71-BA47-A552-2F1CE34295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development of </a:t>
            </a:r>
            <a:r>
              <a:rPr lang="en-GB" b="1" dirty="0">
                <a:solidFill>
                  <a:schemeClr val="accent1"/>
                </a:solidFill>
              </a:rPr>
              <a:t>inhibitors to factor VIII (FVIII) is a serious complication </a:t>
            </a:r>
            <a:r>
              <a:rPr lang="en-GB" dirty="0"/>
              <a:t>of clotting factor replacement therapy associated with increased morbidity and mortality</a:t>
            </a:r>
            <a:r>
              <a:rPr lang="en-GB" baseline="30000" dirty="0"/>
              <a:t>1</a:t>
            </a:r>
          </a:p>
          <a:p>
            <a:pPr lvl="1"/>
            <a:r>
              <a:rPr lang="en-GB" dirty="0"/>
              <a:t>Inhibitors occur in around 1 in 3 previously untreated patients with severe haemophilia A (HA) and less than </a:t>
            </a:r>
            <a:br>
              <a:rPr lang="en-GB" dirty="0"/>
            </a:br>
            <a:r>
              <a:rPr lang="en-GB" dirty="0"/>
              <a:t>1 in 4 patients with mild/moderate HA</a:t>
            </a:r>
          </a:p>
          <a:p>
            <a:r>
              <a:rPr lang="en-GB" dirty="0"/>
              <a:t>According to guidelines patients with inhibitors should have access to </a:t>
            </a:r>
            <a:r>
              <a:rPr lang="en-GB" b="1" dirty="0">
                <a:solidFill>
                  <a:schemeClr val="accent1"/>
                </a:solidFill>
              </a:rPr>
              <a:t>immune tolerance induction (ITI) for eradication of inhibitors</a:t>
            </a:r>
            <a:r>
              <a:rPr lang="en-GB" dirty="0"/>
              <a:t> and to suitable haemostatic agents at specialized centres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Interventions can be limited by reimbursement and challenges to adherence </a:t>
            </a:r>
          </a:p>
          <a:p>
            <a:pPr algn="l"/>
            <a:r>
              <a:rPr lang="en-GB" sz="2100" dirty="0"/>
              <a:t>The European Haemophilia Therapy Strategy Board conducted </a:t>
            </a:r>
            <a:r>
              <a:rPr lang="en-GB" b="1" dirty="0">
                <a:solidFill>
                  <a:schemeClr val="accent1"/>
                </a:solidFill>
              </a:rPr>
              <a:t>surveys</a:t>
            </a:r>
            <a:r>
              <a:rPr lang="en-GB" dirty="0"/>
              <a:t> on inhibitor management in Europe in </a:t>
            </a:r>
            <a:r>
              <a:rPr lang="en-GB" b="1" dirty="0">
                <a:solidFill>
                  <a:schemeClr val="accent1"/>
                </a:solidFill>
              </a:rPr>
              <a:t>2004 and 2012</a:t>
            </a:r>
            <a:r>
              <a:rPr lang="en-GB" baseline="30000" dirty="0"/>
              <a:t>3,4</a:t>
            </a:r>
          </a:p>
          <a:p>
            <a:r>
              <a:rPr lang="en-GB" dirty="0"/>
              <a:t>The European Collaborative Haemophilia Network (ECHN) conducted a </a:t>
            </a:r>
            <a:r>
              <a:rPr lang="en-GB" b="1" dirty="0">
                <a:solidFill>
                  <a:schemeClr val="accent1"/>
                </a:solidFill>
              </a:rPr>
              <a:t>follow-up survey in late 2020/early 2021</a:t>
            </a:r>
            <a:r>
              <a:rPr lang="en-GB" dirty="0"/>
              <a:t> to determine:</a:t>
            </a:r>
            <a:r>
              <a:rPr lang="en-GB" baseline="30000" dirty="0"/>
              <a:t>1</a:t>
            </a:r>
            <a:endParaRPr lang="en-GB" dirty="0"/>
          </a:p>
          <a:p>
            <a:pPr lvl="1"/>
            <a:r>
              <a:rPr lang="en-GB" dirty="0"/>
              <a:t>Whether ITI is still used in the routine management of patients with HA with inhibitors</a:t>
            </a:r>
          </a:p>
          <a:p>
            <a:pPr lvl="1"/>
            <a:r>
              <a:rPr lang="en-GB" dirty="0"/>
              <a:t>Which ITI dosing regimens are currently used, and in which patients</a:t>
            </a:r>
          </a:p>
          <a:p>
            <a:pPr lvl="1"/>
            <a:r>
              <a:rPr lang="en-GB" dirty="0"/>
              <a:t>Whether the availability of emicizumab has influenced ITI treatment decisions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D9A0208-A098-AF41-8A28-BB65D4A2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2D05541-27AF-B14E-904B-0C202CDCC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5EAF00FD-ADD3-A14B-8182-F34CBA0BF77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1. Holstein K, et al. Haemophilia. 2021. DOI: 10.1111/hae.14470; 2. Srivastava A, et al. Haemophilia. 2020;26 Suppl 6:1-158; </a:t>
            </a:r>
            <a:br>
              <a:rPr lang="en-GB" dirty="0"/>
            </a:br>
            <a:r>
              <a:rPr lang="en-GB" dirty="0"/>
              <a:t>3. Astermark J, et al. Haemophilia. 2006;12:363-71; 4. Holstein K, et al. Thromb Res. 2016;148:38-44</a:t>
            </a:r>
          </a:p>
        </p:txBody>
      </p:sp>
    </p:spTree>
    <p:extLst>
      <p:ext uri="{BB962C8B-B14F-4D97-AF65-F5344CB8AC3E}">
        <p14:creationId xmlns:p14="http://schemas.microsoft.com/office/powerpoint/2010/main" val="23984933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xmlns="" id="{D2B3132E-F49B-A440-BA2D-691F2DB012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survey was completed by ECHN members from </a:t>
            </a:r>
            <a:r>
              <a:rPr lang="en-GB" b="1" dirty="0">
                <a:solidFill>
                  <a:schemeClr val="accent1"/>
                </a:solidFill>
              </a:rPr>
              <a:t>18 centres representing 17 countries </a:t>
            </a:r>
            <a:r>
              <a:rPr lang="en-GB" dirty="0"/>
              <a:t>in the Europe/Middle East region between November 2020 and January 2021</a:t>
            </a:r>
          </a:p>
          <a:p>
            <a:pPr marL="288000" lvl="1">
              <a:spcBef>
                <a:spcPts val="1200"/>
              </a:spcBef>
              <a:buFont typeface="Arial"/>
              <a:buChar char="•"/>
            </a:pPr>
            <a:r>
              <a:rPr lang="en-GB" sz="2000" dirty="0"/>
              <a:t>18 respondents treated a </a:t>
            </a:r>
            <a:r>
              <a:rPr lang="en-GB" sz="2000" b="1" dirty="0">
                <a:solidFill>
                  <a:schemeClr val="accent1"/>
                </a:solidFill>
              </a:rPr>
              <a:t>total of 4,955 patients </a:t>
            </a:r>
            <a:r>
              <a:rPr lang="en-GB" sz="2000" dirty="0"/>
              <a:t>(3,723 adults and 1,232 children):</a:t>
            </a:r>
          </a:p>
          <a:p>
            <a:pPr lvl="1"/>
            <a:r>
              <a:rPr lang="en-GB" dirty="0"/>
              <a:t>2,055 (41.5%) with mild HA</a:t>
            </a:r>
          </a:p>
          <a:p>
            <a:pPr lvl="1"/>
            <a:r>
              <a:rPr lang="en-GB" dirty="0"/>
              <a:t>499 (10.1%) with moderate HA</a:t>
            </a:r>
          </a:p>
          <a:p>
            <a:pPr lvl="1"/>
            <a:r>
              <a:rPr lang="en-GB" dirty="0"/>
              <a:t>2,401 (48.5%) with severe HA </a:t>
            </a:r>
          </a:p>
          <a:p>
            <a:r>
              <a:rPr lang="en-GB" b="1" dirty="0">
                <a:solidFill>
                  <a:schemeClr val="accent1"/>
                </a:solidFill>
              </a:rPr>
              <a:t>193 patients had inhibitors </a:t>
            </a:r>
            <a:r>
              <a:rPr lang="en-GB" dirty="0"/>
              <a:t>at time of survey completion:</a:t>
            </a:r>
          </a:p>
          <a:p>
            <a:pPr lvl="1"/>
            <a:r>
              <a:rPr lang="en-GB" dirty="0"/>
              <a:t>22 (11.4%) with low-responding (LR) inhibitors: peak titre &lt;5 Bethesda units (BU)/mL </a:t>
            </a:r>
          </a:p>
          <a:p>
            <a:pPr lvl="1"/>
            <a:r>
              <a:rPr lang="en-GB" dirty="0"/>
              <a:t>112 (58.0%) with high-responding (HR) inhibitors: peak titre 5–200 BU/mL </a:t>
            </a:r>
          </a:p>
          <a:p>
            <a:pPr lvl="1"/>
            <a:r>
              <a:rPr lang="en-GB" dirty="0"/>
              <a:t>59 (30.6%) with very high-responding (VHR) inhibitors: &gt;200 BU/mL</a:t>
            </a:r>
          </a:p>
          <a:p>
            <a:r>
              <a:rPr lang="en-GB" dirty="0"/>
              <a:t>Majority (93.3%) of patients with current inhibitors had severe HA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E9A9F70E-249C-D946-B6B5-D6984426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</a:t>
            </a:r>
            <a:br>
              <a:rPr lang="en-GB" dirty="0"/>
            </a:br>
            <a:r>
              <a:rPr lang="en-GB" sz="2400" dirty="0">
                <a:solidFill>
                  <a:srgbClr val="FF0000"/>
                </a:solidFill>
              </a:rPr>
              <a:t>Demographics and inhibitors incidence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A5F2521-21B1-664D-8C10-98D6C3AB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xmlns="" id="{E0D42554-A600-804B-8ECC-6854878383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ctr"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</p:spTree>
    <p:extLst>
      <p:ext uri="{BB962C8B-B14F-4D97-AF65-F5344CB8AC3E}">
        <p14:creationId xmlns:p14="http://schemas.microsoft.com/office/powerpoint/2010/main" val="29671720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E9A9F70E-249C-D946-B6B5-D6984426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380477" cy="807285"/>
          </a:xfrm>
        </p:spPr>
        <p:txBody>
          <a:bodyPr/>
          <a:lstStyle/>
          <a:p>
            <a:r>
              <a:rPr lang="en-GB" dirty="0"/>
              <a:t>Results: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ITI treatment patterns in patients with A Current inhibitor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A5F2521-21B1-664D-8C10-98D6C3AB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xmlns="" id="{E0D42554-A600-804B-8ECC-6854878383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71149" cy="365125"/>
          </a:xfr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BPA, bypassing agent prophylaxis; emi, emicizumab prophylaxis; HA, haemophilia A; HR, high responding; ITI, immune tolerance induction; IU, international units; </a:t>
            </a:r>
            <a:br>
              <a:rPr lang="en-GB" dirty="0"/>
            </a:br>
            <a:r>
              <a:rPr lang="en-GB" dirty="0"/>
              <a:t>LR, low responding; VHR, very high responding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xmlns="" id="{119C090C-20AE-0F4A-9C57-155E86C097E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01809092"/>
              </p:ext>
            </p:extLst>
          </p:nvPr>
        </p:nvGraphicFramePr>
        <p:xfrm>
          <a:off x="619201" y="1821391"/>
          <a:ext cx="4833332" cy="3684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162">
                  <a:extLst>
                    <a:ext uri="{9D8B030D-6E8A-4147-A177-3AD203B41FA5}">
                      <a16:colId xmlns:a16="http://schemas.microsoft.com/office/drawing/2014/main" xmlns="" val="972198996"/>
                    </a:ext>
                  </a:extLst>
                </a:gridCol>
                <a:gridCol w="916901">
                  <a:extLst>
                    <a:ext uri="{9D8B030D-6E8A-4147-A177-3AD203B41FA5}">
                      <a16:colId xmlns:a16="http://schemas.microsoft.com/office/drawing/2014/main" xmlns="" val="366447768"/>
                    </a:ext>
                  </a:extLst>
                </a:gridCol>
                <a:gridCol w="1414036">
                  <a:extLst>
                    <a:ext uri="{9D8B030D-6E8A-4147-A177-3AD203B41FA5}">
                      <a16:colId xmlns:a16="http://schemas.microsoft.com/office/drawing/2014/main" xmlns="" val="3275114788"/>
                    </a:ext>
                  </a:extLst>
                </a:gridCol>
                <a:gridCol w="790233">
                  <a:extLst>
                    <a:ext uri="{9D8B030D-6E8A-4147-A177-3AD203B41FA5}">
                      <a16:colId xmlns:a16="http://schemas.microsoft.com/office/drawing/2014/main" xmlns="" val="1485303964"/>
                    </a:ext>
                  </a:extLst>
                </a:gridCol>
              </a:tblGrid>
              <a:tr h="540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patients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(n=193)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Mild/moderate HA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(n=13)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 HA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(n=180)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2071906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 inhibitors, 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0647117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Received ITI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224307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ITI failure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0412246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ITI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444691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inhibitors, 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2546636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Received ITI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9060930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ITI failure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38615430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ITI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1003145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VHR inhibitors, 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en-GB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</a:t>
                      </a:r>
                      <a:endParaRPr kumimoji="0" lang="nl-NL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2588216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Received ITI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7519763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ITI failure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74045955"/>
                  </a:ext>
                </a:extLst>
              </a:tr>
              <a:tr h="262034">
                <a:tc>
                  <a:txBody>
                    <a:bodyPr/>
                    <a:lstStyle/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ITI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8485475"/>
                  </a:ext>
                </a:extLst>
              </a:tr>
            </a:tbl>
          </a:graphicData>
        </a:graphic>
      </p:graphicFrame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xmlns="" id="{97980C85-542B-314A-A94E-7981399D0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08250"/>
              </p:ext>
            </p:extLst>
          </p:nvPr>
        </p:nvGraphicFramePr>
        <p:xfrm>
          <a:off x="6096000" y="1813600"/>
          <a:ext cx="5110481" cy="369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672">
                  <a:extLst>
                    <a:ext uri="{9D8B030D-6E8A-4147-A177-3AD203B41FA5}">
                      <a16:colId xmlns:a16="http://schemas.microsoft.com/office/drawing/2014/main" xmlns="" val="972198996"/>
                    </a:ext>
                  </a:extLst>
                </a:gridCol>
                <a:gridCol w="1140248">
                  <a:extLst>
                    <a:ext uri="{9D8B030D-6E8A-4147-A177-3AD203B41FA5}">
                      <a16:colId xmlns:a16="http://schemas.microsoft.com/office/drawing/2014/main" xmlns="" val="2103012451"/>
                    </a:ext>
                  </a:extLst>
                </a:gridCol>
                <a:gridCol w="816187">
                  <a:extLst>
                    <a:ext uri="{9D8B030D-6E8A-4147-A177-3AD203B41FA5}">
                      <a16:colId xmlns:a16="http://schemas.microsoft.com/office/drawing/2014/main" xmlns="" val="366447768"/>
                    </a:ext>
                  </a:extLst>
                </a:gridCol>
                <a:gridCol w="816187">
                  <a:extLst>
                    <a:ext uri="{9D8B030D-6E8A-4147-A177-3AD203B41FA5}">
                      <a16:colId xmlns:a16="http://schemas.microsoft.com/office/drawing/2014/main" xmlns="" val="3275114788"/>
                    </a:ext>
                  </a:extLst>
                </a:gridCol>
                <a:gridCol w="816187">
                  <a:extLst>
                    <a:ext uri="{9D8B030D-6E8A-4147-A177-3AD203B41FA5}">
                      <a16:colId xmlns:a16="http://schemas.microsoft.com/office/drawing/2014/main" xmlns="" val="1485303964"/>
                    </a:ext>
                  </a:extLst>
                </a:gridCol>
              </a:tblGrid>
              <a:tr h="649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Dosing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nl-NL" sz="1600" baseline="30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kumimoji="0" lang="en-US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VHR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2071906"/>
                  </a:ext>
                </a:extLst>
              </a:tr>
              <a:tr h="2599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Less than daily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Total, N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0647117"/>
                  </a:ext>
                </a:extLst>
              </a:tr>
              <a:tr h="48171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emi, n (%)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1/6 (16.7)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6/7 (85.7)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4/11 (36.4)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224307"/>
                  </a:ext>
                </a:extLst>
              </a:tr>
              <a:tr h="48171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BPA, n (%)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2/6 (33.3)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5/7 (71.4)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6/11 (54.6)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0412246"/>
                  </a:ext>
                </a:extLst>
              </a:tr>
              <a:tr h="2599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Daily up to 100 IU/kg/day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Total, N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444691"/>
                  </a:ext>
                </a:extLst>
              </a:tr>
              <a:tr h="25997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emi, n (%)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2546636"/>
                  </a:ext>
                </a:extLst>
              </a:tr>
              <a:tr h="25997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BPA, n (%)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3/3 (100)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9060930"/>
                  </a:ext>
                </a:extLst>
              </a:tr>
              <a:tr h="2599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101–200 IU/kg/day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Total, N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38615430"/>
                  </a:ext>
                </a:extLst>
              </a:tr>
              <a:tr h="25997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emi, n (%)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1003145"/>
                  </a:ext>
                </a:extLst>
              </a:tr>
              <a:tr h="25997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BPA, n (%)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1/2 (50)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2588216"/>
                  </a:ext>
                </a:extLst>
              </a:tr>
              <a:tr h="25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&gt;200 IU/kg/day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Total, N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7519763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7CD05DC3-F9AF-ED41-B146-8966ABE77046}"/>
              </a:ext>
            </a:extLst>
          </p:cNvPr>
          <p:cNvSpPr txBox="1"/>
          <p:nvPr/>
        </p:nvSpPr>
        <p:spPr>
          <a:xfrm>
            <a:off x="643469" y="1490433"/>
            <a:ext cx="4809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Patients with current inhibitors and ITI treatment performed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8BC325CC-C71F-FA42-9BE6-8046C2038DA7}"/>
              </a:ext>
            </a:extLst>
          </p:cNvPr>
          <p:cNvSpPr txBox="1"/>
          <p:nvPr/>
        </p:nvSpPr>
        <p:spPr>
          <a:xfrm>
            <a:off x="6120268" y="1490432"/>
            <a:ext cx="4809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ITI treatment in patients with ITI ongoing (all severe HA)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9413EB0C-D2E7-4240-98A6-307D04AEA5F3}"/>
              </a:ext>
            </a:extLst>
          </p:cNvPr>
          <p:cNvSpPr txBox="1"/>
          <p:nvPr/>
        </p:nvSpPr>
        <p:spPr>
          <a:xfrm>
            <a:off x="6096000" y="5516324"/>
            <a:ext cx="4809064" cy="574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2pPr>
            <a:lvl3pPr indent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3pPr>
            <a:lvl4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4pPr>
            <a:lvl5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50" dirty="0"/>
              <a:t>Respondents were able to select &gt;1 response; data is missing for 3 patients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50" dirty="0"/>
              <a:t>No patients with mild/moderate haemophilia were treated with ongoing ITI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50" baseline="30000" dirty="0"/>
              <a:t>a</a:t>
            </a:r>
            <a:r>
              <a:rPr lang="en-GB" sz="1050" dirty="0"/>
              <a:t> Data as reported by 14 respondents; </a:t>
            </a:r>
            <a:r>
              <a:rPr lang="en-GB" sz="1050" baseline="30000" dirty="0"/>
              <a:t>b</a:t>
            </a:r>
            <a:r>
              <a:rPr lang="en-GB" sz="1050" dirty="0"/>
              <a:t> Data as reported by 17 respondents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EB66F352-E050-4045-8DAC-DEC861A83DF1}"/>
              </a:ext>
            </a:extLst>
          </p:cNvPr>
          <p:cNvSpPr txBox="1"/>
          <p:nvPr/>
        </p:nvSpPr>
        <p:spPr>
          <a:xfrm>
            <a:off x="631335" y="5516324"/>
            <a:ext cx="4833332" cy="4174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2pPr>
            <a:lvl3pPr indent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3pPr>
            <a:lvl4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4pPr>
            <a:lvl5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050" dirty="0"/>
              <a:t>Data represents number of patients treated as reported by all respondents surveyed</a:t>
            </a:r>
          </a:p>
        </p:txBody>
      </p:sp>
    </p:spTree>
    <p:extLst>
      <p:ext uri="{BB962C8B-B14F-4D97-AF65-F5344CB8AC3E}">
        <p14:creationId xmlns:p14="http://schemas.microsoft.com/office/powerpoint/2010/main" val="39880707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E9A9F70E-249C-D946-B6B5-D6984426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032800" cy="807285"/>
          </a:xfrm>
        </p:spPr>
        <p:txBody>
          <a:bodyPr/>
          <a:lstStyle/>
          <a:p>
            <a:r>
              <a:rPr lang="en-GB" dirty="0"/>
              <a:t>Results: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Treatment patterns of patients who developed new inhibitors </a:t>
            </a:r>
            <a:r>
              <a:rPr lang="en-GB" sz="2400" cap="none" dirty="0">
                <a:solidFill>
                  <a:schemeClr val="accent1"/>
                </a:solidFill>
              </a:rPr>
              <a:t>SINCE FEBRUARY 2018 </a:t>
            </a:r>
            <a:r>
              <a:rPr lang="en-GB" sz="2400" dirty="0">
                <a:solidFill>
                  <a:schemeClr val="accent1"/>
                </a:solidFill>
              </a:rPr>
              <a:t>and success rates of ITI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A5F2521-21B1-664D-8C10-98D6C3AB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xmlns="" id="{E0D42554-A600-804B-8ECC-6854878383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71149" cy="365125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emi, emicizumab prophylaxis; HR, high responding; ITI, immune tolerance induction; LR, low responding; VHR, very high responding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xmlns="" id="{E9311B28-0DA7-B848-A004-492F87D2334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46075111"/>
              </p:ext>
            </p:extLst>
          </p:nvPr>
        </p:nvGraphicFramePr>
        <p:xfrm>
          <a:off x="619200" y="1458051"/>
          <a:ext cx="10963200" cy="3932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740">
                  <a:extLst>
                    <a:ext uri="{9D8B030D-6E8A-4147-A177-3AD203B41FA5}">
                      <a16:colId xmlns:a16="http://schemas.microsoft.com/office/drawing/2014/main" xmlns="" val="972198996"/>
                    </a:ext>
                  </a:extLst>
                </a:gridCol>
                <a:gridCol w="2023865">
                  <a:extLst>
                    <a:ext uri="{9D8B030D-6E8A-4147-A177-3AD203B41FA5}">
                      <a16:colId xmlns:a16="http://schemas.microsoft.com/office/drawing/2014/main" xmlns="" val="3429454184"/>
                    </a:ext>
                  </a:extLst>
                </a:gridCol>
                <a:gridCol w="2023865">
                  <a:extLst>
                    <a:ext uri="{9D8B030D-6E8A-4147-A177-3AD203B41FA5}">
                      <a16:colId xmlns:a16="http://schemas.microsoft.com/office/drawing/2014/main" xmlns="" val="366447768"/>
                    </a:ext>
                  </a:extLst>
                </a:gridCol>
                <a:gridCol w="2023865">
                  <a:extLst>
                    <a:ext uri="{9D8B030D-6E8A-4147-A177-3AD203B41FA5}">
                      <a16:colId xmlns:a16="http://schemas.microsoft.com/office/drawing/2014/main" xmlns="" val="3275114788"/>
                    </a:ext>
                  </a:extLst>
                </a:gridCol>
                <a:gridCol w="2023865">
                  <a:extLst>
                    <a:ext uri="{9D8B030D-6E8A-4147-A177-3AD203B41FA5}">
                      <a16:colId xmlns:a16="http://schemas.microsoft.com/office/drawing/2014/main" xmlns="" val="1485303964"/>
                    </a:ext>
                  </a:extLst>
                </a:gridCol>
              </a:tblGrid>
              <a:tr h="49701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Mild/moderate HA</a:t>
                      </a:r>
                      <a:b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(n=6)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Severe HA</a:t>
                      </a:r>
                      <a:b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(n=17)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071906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LR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HR/VHR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LR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HR/VHR</a:t>
                      </a:r>
                      <a:endParaRPr lang="nl-NL" sz="12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0647117"/>
                  </a:ext>
                </a:extLst>
              </a:tr>
              <a:tr h="103143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Total, N</a:t>
                      </a:r>
                      <a:r>
                        <a:rPr lang="en-GB" sz="1200" b="1" kern="1200" baseline="300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  <a:endParaRPr lang="nl-NL" sz="1200" b="1" kern="1200" baseline="300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Age 0–3 years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Age 4–18 years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Age 19–60 years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Age &gt;60 years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224307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Patients started on ITI overall, n/N (%)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1/3 (33.3)</a:t>
                      </a:r>
                      <a:r>
                        <a:rPr lang="en-GB" sz="12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</a:t>
                      </a:r>
                      <a:endParaRPr lang="nl-NL" sz="1200" kern="1200" baseline="300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3/3 (100)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3/5 (60)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8/12 (66.7)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70412246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Started ITI immediately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2/3 (66.7)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3/5 (60)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7/12 (58.3)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444691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Patients started on ITI + emi, n/N (%)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3/3 (100)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2/5 (40)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3/12 (25)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2546636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Started emi before ITI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1/12 (8.3)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9060930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Started emi at start of ITI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1/5 (20)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38615430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Started emi during ITI due to bleeds</a:t>
                      </a:r>
                      <a:endParaRPr lang="nl-NL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3/3 (100)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1/5 (20)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1/12 (8.3)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1003145"/>
                  </a:ext>
                </a:extLst>
              </a:tr>
              <a:tr h="30050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Patients started on emi only, n/N (%)</a:t>
                      </a:r>
                      <a:endParaRPr lang="nl-NL" sz="1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nl-NL" sz="12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1/5 (20)</a:t>
                      </a:r>
                      <a:r>
                        <a:rPr lang="en-GB" sz="12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endParaRPr lang="nl-NL" sz="1200" kern="1200" baseline="300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4/12 (33.3)</a:t>
                      </a:r>
                      <a:r>
                        <a:rPr lang="en-GB" sz="12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</a:t>
                      </a:r>
                      <a:endParaRPr lang="nl-NL" sz="1200" kern="1200" baseline="300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2588216"/>
                  </a:ext>
                </a:extLst>
              </a:tr>
            </a:tbl>
          </a:graphicData>
        </a:graphic>
      </p:graphicFrame>
      <p:sp>
        <p:nvSpPr>
          <p:cNvPr id="6" name="Tekstvak 14">
            <a:extLst>
              <a:ext uri="{FF2B5EF4-FFF2-40B4-BE49-F238E27FC236}">
                <a16:creationId xmlns:a16="http://schemas.microsoft.com/office/drawing/2014/main" xmlns="" id="{E861D8AB-0362-49CB-8E9E-74461D406C16}"/>
              </a:ext>
            </a:extLst>
          </p:cNvPr>
          <p:cNvSpPr txBox="1"/>
          <p:nvPr/>
        </p:nvSpPr>
        <p:spPr>
          <a:xfrm>
            <a:off x="620183" y="5432470"/>
            <a:ext cx="10963200" cy="4174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indent="0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2pPr>
            <a:lvl3pPr indent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3pPr>
            <a:lvl4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4pPr>
            <a:lvl5pPr indent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>
                <a:solidFill>
                  <a:srgbClr val="5D8298"/>
                </a:solidFill>
                <a:latin typeface="PT Sans Narrow"/>
                <a:cs typeface="PT Sans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sz="900" baseline="30000" dirty="0"/>
              <a:t>a</a:t>
            </a:r>
            <a:r>
              <a:rPr lang="en-GB" sz="900" dirty="0"/>
              <a:t> Data represents number of patients treated as reported by 15 respondents overall</a:t>
            </a:r>
            <a:r>
              <a:rPr lang="en-GB" sz="900" baseline="30000" dirty="0"/>
              <a:t/>
            </a:r>
            <a:br>
              <a:rPr lang="en-GB" sz="900" baseline="30000" dirty="0"/>
            </a:br>
            <a:r>
              <a:rPr lang="en-GB" sz="900" baseline="30000" dirty="0"/>
              <a:t>b</a:t>
            </a:r>
            <a:r>
              <a:rPr lang="en-GB" sz="900" dirty="0"/>
              <a:t> ITI was stopped and the treatment was switched to emi due to patient/caregiver preference</a:t>
            </a:r>
            <a:br>
              <a:rPr lang="en-GB" sz="900" dirty="0"/>
            </a:br>
            <a:r>
              <a:rPr lang="en-GB" sz="900" baseline="30000" dirty="0"/>
              <a:t>c</a:t>
            </a:r>
            <a:r>
              <a:rPr lang="en-GB" sz="900" dirty="0"/>
              <a:t> Reasons for emi prophylaxis only: physician, patient, and caregiver preference</a:t>
            </a:r>
          </a:p>
          <a:p>
            <a:pPr marL="93663" indent="-93663" algn="l">
              <a:spcBef>
                <a:spcPts val="0"/>
              </a:spcBef>
            </a:pPr>
            <a:r>
              <a:rPr lang="en-GB" sz="900" baseline="30000" dirty="0"/>
              <a:t>d</a:t>
            </a:r>
            <a:r>
              <a:rPr lang="en-GB" sz="900" dirty="0"/>
              <a:t> Reasons for emi prophylaxis only: wait for better venous access in accordance with patient/caregiver preference; two preferred emicizumab over ITI, two chose this approach because of expected low probability of ITI success</a:t>
            </a:r>
          </a:p>
        </p:txBody>
      </p:sp>
    </p:spTree>
    <p:extLst>
      <p:ext uri="{BB962C8B-B14F-4D97-AF65-F5344CB8AC3E}">
        <p14:creationId xmlns:p14="http://schemas.microsoft.com/office/powerpoint/2010/main" val="38770255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E9A9F70E-249C-D946-B6B5-D6984426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032800" cy="807285"/>
          </a:xfrm>
        </p:spPr>
        <p:txBody>
          <a:bodyPr/>
          <a:lstStyle/>
          <a:p>
            <a:r>
              <a:rPr lang="en-GB" dirty="0"/>
              <a:t>Results: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Approach to a new patient with inhibitors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A5F2521-21B1-664D-8C10-98D6C3AB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xmlns="" id="{E0D42554-A600-804B-8ECC-6854878383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71149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baseline="30000" dirty="0"/>
              <a:t>a </a:t>
            </a:r>
            <a:r>
              <a:rPr lang="en-GB" dirty="0"/>
              <a:t>Figure represents responses from a total of 17 respondents overall; respondents were able to select more than one response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d, day; FVIII, factor VIII; HA, haemophilia A; HR, high responding; ITI, immune tolerance induction; IU, international units; IS, immunosuppression; LR, low responding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  <p:graphicFrame>
        <p:nvGraphicFramePr>
          <p:cNvPr id="13" name="Diagramm 4">
            <a:extLst>
              <a:ext uri="{FF2B5EF4-FFF2-40B4-BE49-F238E27FC236}">
                <a16:creationId xmlns:a16="http://schemas.microsoft.com/office/drawing/2014/main" xmlns="" id="{61DA3934-4972-48E6-98A1-A4809BF0D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59801"/>
              </p:ext>
            </p:extLst>
          </p:nvPr>
        </p:nvGraphicFramePr>
        <p:xfrm>
          <a:off x="619200" y="2016124"/>
          <a:ext cx="5578400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ACB1A7D7-0C8D-5747-8E13-772A68117923}"/>
              </a:ext>
            </a:extLst>
          </p:cNvPr>
          <p:cNvSpPr txBox="1"/>
          <p:nvPr/>
        </p:nvSpPr>
        <p:spPr>
          <a:xfrm>
            <a:off x="899123" y="1573538"/>
            <a:ext cx="54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Preferred dosing regimen in a potential new patient with severe HA with inhibitors (2012 vs 2021)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28CFEF57-D58F-6143-B6ED-2B99A003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9" t="7333" r="12588" b="49432"/>
          <a:stretch/>
        </p:blipFill>
        <p:spPr bwMode="auto">
          <a:xfrm>
            <a:off x="6405245" y="1881503"/>
            <a:ext cx="5177155" cy="424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E9A7EBDC-6432-924D-AFB7-772F46734D55}"/>
              </a:ext>
            </a:extLst>
          </p:cNvPr>
          <p:cNvSpPr txBox="1"/>
          <p:nvPr/>
        </p:nvSpPr>
        <p:spPr>
          <a:xfrm>
            <a:off x="6747366" y="1573538"/>
            <a:ext cx="483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Reasons for starting emicizumab prophylaxis without ITI</a:t>
            </a:r>
            <a:r>
              <a:rPr lang="en-GB" sz="1400" b="1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E41A7B-B31F-41EE-BF64-BEE5ED073937}"/>
              </a:ext>
            </a:extLst>
          </p:cNvPr>
          <p:cNvSpPr txBox="1"/>
          <p:nvPr/>
        </p:nvSpPr>
        <p:spPr>
          <a:xfrm rot="16200000">
            <a:off x="5461916" y="3321026"/>
            <a:ext cx="20472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505050"/>
                </a:solidFill>
                <a:ea typeface="Aileron" charset="0"/>
                <a:cs typeface="Aileron" charset="0"/>
              </a:rPr>
              <a:t>Respondents,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516243-C0AC-4DF2-91B6-9A0A9DAA9792}"/>
              </a:ext>
            </a:extLst>
          </p:cNvPr>
          <p:cNvSpPr txBox="1"/>
          <p:nvPr/>
        </p:nvSpPr>
        <p:spPr>
          <a:xfrm rot="16200000">
            <a:off x="-292932" y="3321027"/>
            <a:ext cx="20472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505050"/>
                </a:solidFill>
                <a:ea typeface="Aileron" charset="0"/>
                <a:cs typeface="Aileron" charset="0"/>
              </a:rPr>
              <a:t>Respondents, %</a:t>
            </a:r>
          </a:p>
        </p:txBody>
      </p:sp>
    </p:spTree>
    <p:extLst>
      <p:ext uri="{BB962C8B-B14F-4D97-AF65-F5344CB8AC3E}">
        <p14:creationId xmlns:p14="http://schemas.microsoft.com/office/powerpoint/2010/main" val="28049593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A970F361-D69E-8548-81E6-A094076C27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3" y="1425600"/>
            <a:ext cx="5528945" cy="4525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The treatment approach to </a:t>
            </a:r>
            <a:r>
              <a:rPr lang="en-GB" b="1" dirty="0">
                <a:solidFill>
                  <a:schemeClr val="accent1"/>
                </a:solidFill>
              </a:rPr>
              <a:t>children and adults </a:t>
            </a:r>
            <a:r>
              <a:rPr lang="en-GB" dirty="0"/>
              <a:t>with new inhibitors was </a:t>
            </a:r>
            <a:r>
              <a:rPr lang="en-GB" b="1" dirty="0">
                <a:solidFill>
                  <a:schemeClr val="accent1"/>
                </a:solidFill>
              </a:rPr>
              <a:t>similar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In the </a:t>
            </a:r>
            <a:r>
              <a:rPr lang="en-GB" b="1" dirty="0">
                <a:solidFill>
                  <a:schemeClr val="accent1"/>
                </a:solidFill>
              </a:rPr>
              <a:t>first line</a:t>
            </a:r>
            <a:r>
              <a:rPr lang="en-GB" dirty="0"/>
              <a:t>, around two-thirds of respondents would prefer </a:t>
            </a:r>
            <a:r>
              <a:rPr lang="en-GB" b="1" dirty="0">
                <a:solidFill>
                  <a:schemeClr val="accent1"/>
                </a:solidFill>
              </a:rPr>
              <a:t>the current product </a:t>
            </a:r>
            <a:r>
              <a:rPr lang="en-GB" dirty="0"/>
              <a:t>over a VWF-containing product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In </a:t>
            </a:r>
            <a:r>
              <a:rPr lang="en-GB" b="1" dirty="0">
                <a:solidFill>
                  <a:schemeClr val="accent1"/>
                </a:solidFill>
              </a:rPr>
              <a:t>adults with long-standing inhibitors</a:t>
            </a:r>
            <a:r>
              <a:rPr lang="en-GB" dirty="0"/>
              <a:t>, more than </a:t>
            </a:r>
            <a:br>
              <a:rPr lang="en-GB" dirty="0"/>
            </a:br>
            <a:r>
              <a:rPr lang="en-GB" dirty="0"/>
              <a:t>two-thirds of respondents would prefer a </a:t>
            </a:r>
            <a:r>
              <a:rPr lang="en-GB" b="1" dirty="0">
                <a:solidFill>
                  <a:schemeClr val="accent1"/>
                </a:solidFill>
              </a:rPr>
              <a:t>VWF-containing product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40% of respondents would use a </a:t>
            </a:r>
            <a:r>
              <a:rPr lang="en-GB" b="1" dirty="0">
                <a:solidFill>
                  <a:schemeClr val="accent1"/>
                </a:solidFill>
              </a:rPr>
              <a:t>central line </a:t>
            </a:r>
            <a:r>
              <a:rPr lang="en-GB" dirty="0"/>
              <a:t>for ITI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Half of respondents reported a </a:t>
            </a:r>
            <a:r>
              <a:rPr lang="en-GB" b="1" dirty="0">
                <a:solidFill>
                  <a:schemeClr val="accent1"/>
                </a:solidFill>
              </a:rPr>
              <a:t>maximum duration of ITI</a:t>
            </a:r>
            <a:r>
              <a:rPr lang="en-GB" dirty="0"/>
              <a:t> (12–36 months); the other half did not limit ITI duration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All respondents indicated that they would give </a:t>
            </a:r>
            <a:r>
              <a:rPr lang="en-GB" b="1" dirty="0">
                <a:solidFill>
                  <a:schemeClr val="accent1"/>
                </a:solidFill>
              </a:rPr>
              <a:t>prophylaxis during ITI</a:t>
            </a:r>
            <a:r>
              <a:rPr lang="en-GB" dirty="0"/>
              <a:t>, with initiation guided by bleeding patterns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More than three-quarters (77%) would use emicizumab prophylaxis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F47903EC-0D53-0C44-A0F2-08B71DB1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Approach to a patient with inhibitors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242FF07-9575-E749-9E7B-10AFAB36C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5E006261-554C-F94A-8F35-241ADAFDE4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345083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baseline="30000" dirty="0"/>
              <a:t>a </a:t>
            </a:r>
            <a:r>
              <a:rPr lang="en-GB" dirty="0"/>
              <a:t>Data represents number of respondents from a total of 16 respondents overall. Respondents were able to indicate more than one response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aPCC, activated prothrombin complex concentrate; FVIII, factor VIII; ITI, immune tolerance induction; VWF, von Willebrand factor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dirty="0"/>
              <a:t>Holstein K, et al. Haemophilia. 2021. DOI: 10.1111/hae.14470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C00A586C-C04B-F84E-8A13-BEB055320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91" t="6755" r="15880" b="63713"/>
          <a:stretch/>
        </p:blipFill>
        <p:spPr bwMode="auto">
          <a:xfrm>
            <a:off x="6523290" y="2156653"/>
            <a:ext cx="5323205" cy="309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BED45E98-142C-174C-B94F-884C7E364638}"/>
              </a:ext>
            </a:extLst>
          </p:cNvPr>
          <p:cNvSpPr txBox="1"/>
          <p:nvPr/>
        </p:nvSpPr>
        <p:spPr>
          <a:xfrm>
            <a:off x="6606328" y="1966819"/>
            <a:ext cx="4866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Treatment of patients failing first ITI</a:t>
            </a:r>
            <a:r>
              <a:rPr lang="en-GB" b="1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5DBAD5-9A18-4E4A-9BD8-557380BA2FAD}"/>
              </a:ext>
            </a:extLst>
          </p:cNvPr>
          <p:cNvSpPr txBox="1"/>
          <p:nvPr/>
        </p:nvSpPr>
        <p:spPr>
          <a:xfrm rot="16200000">
            <a:off x="5368884" y="3417634"/>
            <a:ext cx="20472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505050"/>
                </a:solidFill>
                <a:ea typeface="Aileron" charset="0"/>
                <a:cs typeface="Aileron" charset="0"/>
              </a:rPr>
              <a:t>Respondents, n</a:t>
            </a:r>
          </a:p>
        </p:txBody>
      </p:sp>
    </p:spTree>
    <p:extLst>
      <p:ext uri="{BB962C8B-B14F-4D97-AF65-F5344CB8AC3E}">
        <p14:creationId xmlns:p14="http://schemas.microsoft.com/office/powerpoint/2010/main" val="7381338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hème Office">
  <a:themeElements>
    <a:clrScheme name="Custom 68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E32620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E32620"/>
      </a:hlink>
      <a:folHlink>
        <a:srgbClr val="C30C1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3521</TotalTime>
  <Words>1404</Words>
  <Application>Microsoft Office PowerPoint</Application>
  <PresentationFormat>Widescreen</PresentationFormat>
  <Paragraphs>281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Aileron</vt:lpstr>
      <vt:lpstr>Arial</vt:lpstr>
      <vt:lpstr>Calibri</vt:lpstr>
      <vt:lpstr>Lucida Grande</vt:lpstr>
      <vt:lpstr>PT Sans</vt:lpstr>
      <vt:lpstr>PT Sans Narrow</vt:lpstr>
      <vt:lpstr>Verdana</vt:lpstr>
      <vt:lpstr>1_Thème Office</vt:lpstr>
      <vt:lpstr>PowerPoint Presentation</vt:lpstr>
      <vt:lpstr>Immune tolerance induction in the era of emicizumab – still the first choice for patients with haemophilia A and inhibitors?  Dr. Katharina Holstein, MD1; Prof. Sandra Le Quellec, MD, PhD2;  Dr. Robert Klamroth, MD, PhD3; Dr. Angelika Batorova, MD, PhD4; Prof. Pål Andre Holme, MD, PhD5;  Dr. Victor Jiménez-Yuste, MD, PhD6; Prof. Jan Astermark, MD, PhD7  SELECTED HIGHLIGHTS</vt:lpstr>
      <vt:lpstr>Funding and Conflict of Interest</vt:lpstr>
      <vt:lpstr>Background</vt:lpstr>
      <vt:lpstr>Results: Demographics and inhibitors incidence</vt:lpstr>
      <vt:lpstr>Results: ITI treatment patterns in patients with A Current inhibitor</vt:lpstr>
      <vt:lpstr>Results: Treatment patterns of patients who developed new inhibitors SINCE FEBRUARY 2018 and success rates of ITI</vt:lpstr>
      <vt:lpstr>Results: Approach to a new patient with inhibitors</vt:lpstr>
      <vt:lpstr>Results: Approach to a patient with inhibitors</vt:lpstr>
      <vt:lpstr>Discussion</vt:lpstr>
      <vt:lpstr>Conclusions</vt:lpstr>
      <vt:lpstr>REACH HEMOSTASIS CONNECT VIA  TWITTER, LINKEDIN, VIMEO &amp; EMAIL OR VISIT THE GROUP’S WEBSITE hemostasisconnect.cor2ed.com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COR2ED</cp:lastModifiedBy>
  <cp:revision>321</cp:revision>
  <cp:lastPrinted>2017-02-15T09:54:46Z</cp:lastPrinted>
  <dcterms:created xsi:type="dcterms:W3CDTF">2016-10-14T09:38:18Z</dcterms:created>
  <dcterms:modified xsi:type="dcterms:W3CDTF">2022-01-20T11:47:30Z</dcterms:modified>
</cp:coreProperties>
</file>